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528" r:id="rId2"/>
    <p:sldId id="509" r:id="rId3"/>
    <p:sldId id="510" r:id="rId4"/>
    <p:sldId id="512" r:id="rId5"/>
    <p:sldId id="513" r:id="rId6"/>
    <p:sldId id="514" r:id="rId7"/>
    <p:sldId id="511" r:id="rId8"/>
    <p:sldId id="515" r:id="rId9"/>
    <p:sldId id="516" r:id="rId10"/>
    <p:sldId id="517" r:id="rId11"/>
    <p:sldId id="523" r:id="rId12"/>
    <p:sldId id="518" r:id="rId13"/>
    <p:sldId id="519" r:id="rId14"/>
    <p:sldId id="520" r:id="rId15"/>
    <p:sldId id="521" r:id="rId16"/>
    <p:sldId id="522" r:id="rId17"/>
    <p:sldId id="524" r:id="rId18"/>
    <p:sldId id="525" r:id="rId19"/>
    <p:sldId id="526" r:id="rId20"/>
    <p:sldId id="469" r:id="rId21"/>
    <p:sldId id="488" r:id="rId22"/>
    <p:sldId id="489" r:id="rId23"/>
    <p:sldId id="470" r:id="rId24"/>
    <p:sldId id="490" r:id="rId25"/>
    <p:sldId id="491" r:id="rId26"/>
    <p:sldId id="492" r:id="rId27"/>
    <p:sldId id="493" r:id="rId28"/>
    <p:sldId id="494" r:id="rId29"/>
    <p:sldId id="495" r:id="rId30"/>
    <p:sldId id="496" r:id="rId31"/>
    <p:sldId id="497" r:id="rId32"/>
    <p:sldId id="498" r:id="rId33"/>
    <p:sldId id="499" r:id="rId34"/>
    <p:sldId id="500" r:id="rId35"/>
    <p:sldId id="501" r:id="rId36"/>
    <p:sldId id="502" r:id="rId37"/>
    <p:sldId id="503" r:id="rId38"/>
    <p:sldId id="504" r:id="rId39"/>
    <p:sldId id="505" r:id="rId40"/>
    <p:sldId id="507" r:id="rId41"/>
    <p:sldId id="506" r:id="rId42"/>
    <p:sldId id="527" r:id="rId43"/>
  </p:sldIdLst>
  <p:sldSz cx="9144000" cy="6858000" type="letter"/>
  <p:notesSz cx="6642100" cy="965358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BF"/>
    <a:srgbClr val="FAFAFA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45" autoAdjust="0"/>
  </p:normalViewPr>
  <p:slideViewPr>
    <p:cSldViewPr>
      <p:cViewPr varScale="1">
        <p:scale>
          <a:sx n="74" d="100"/>
          <a:sy n="74" d="100"/>
        </p:scale>
        <p:origin x="33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7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01F05B9-6DB2-4FF9-9902-10D7ABFAB8C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1928639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099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62375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3575" y="4584700"/>
            <a:ext cx="5314950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Click to edit Master text styles</a:t>
            </a:r>
          </a:p>
          <a:p>
            <a:pPr lvl="1"/>
            <a:r>
              <a:rPr lang="tr-TR" noProof="0"/>
              <a:t>Second level</a:t>
            </a:r>
          </a:p>
          <a:p>
            <a:pPr lvl="2"/>
            <a:r>
              <a:rPr lang="tr-TR" noProof="0"/>
              <a:t>Third level</a:t>
            </a:r>
          </a:p>
          <a:p>
            <a:pPr lvl="3"/>
            <a:r>
              <a:rPr lang="tr-TR" noProof="0"/>
              <a:t>Fourth level</a:t>
            </a:r>
          </a:p>
          <a:p>
            <a:pPr lvl="4"/>
            <a:r>
              <a:rPr lang="tr-TR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3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2375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B44D3F8-39BF-4F3B-8B00-BEDA28E4A56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3696669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</a:pPr>
            <a:endParaRPr kumimoji="0" lang="tr-TR" altLang="tr-TR" smtClean="0">
              <a:latin typeface="Arial" panose="020B0604020202020204" pitchFamily="34" charset="0"/>
            </a:endParaRPr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479C0F7E-D348-43FA-8333-A7A10EA31FDD}" type="slidenum">
              <a:rPr kumimoji="0" lang="tr-TR" altLang="tr-TR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1</a:t>
            </a:fld>
            <a:endParaRPr kumimoji="0" lang="tr-TR" altLang="tr-TR" smtClean="0">
              <a:latin typeface="Arial" panose="020B0604020202020204" pitchFamily="34" charset="0"/>
            </a:endParaRPr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4583113"/>
            <a:ext cx="4875213" cy="4344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9" tIns="45184" rIns="90369" bIns="45184"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1672718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18128-AA10-4BE3-90C0-965FA2EC473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95254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1B581-8E90-4CDC-AD0D-8A2DEACEFC0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38786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03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03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8BE2B-DECC-43CA-BFC0-E7A496889D6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35314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064000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FB429-7819-4BF0-B4B9-B60446C659F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8772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1688" y="1125538"/>
            <a:ext cx="4064000" cy="241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1688" y="3690938"/>
            <a:ext cx="4064000" cy="241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BE1B2-25A9-455F-9748-F6A46DAFE87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267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5"/>
            <a:ext cx="8352928" cy="5399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0A890-0CB7-4EBC-83D8-5DA0E8DCA3D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972360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200A1-3604-42AD-AE61-ADCD0F44573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3931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323E6-A619-4A6F-A9BA-4DCDBFA0DB8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9488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1F58E-B154-4B70-8388-B4AF5B0F45E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97875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821FF-5BB8-4085-9C01-4EE3FA72848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79488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8E68-6309-48F1-885E-A2493E983B0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83440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64363-CEE7-4648-A303-2FBEAC82AC2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2978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985A0-3DA8-4B54-9D94-E2F02266968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641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25538"/>
            <a:ext cx="82804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1036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24625"/>
            <a:ext cx="1905000" cy="333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C2E7053-DD9E-4928-A8E0-D5DA76DC296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FF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ydin@yildiz.edu.t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ildiz.edu.tr/~naydi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10.emf"/><Relationship Id="rId7" Type="http://schemas.openxmlformats.org/officeDocument/2006/relationships/image" Target="../media/image29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353425" cy="5399087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tr-TR" altLang="tr-TR" sz="2800" dirty="0" smtClean="0"/>
          </a:p>
          <a:p>
            <a:pPr eaLnBrk="1" hangingPunct="1">
              <a:buFontTx/>
              <a:buNone/>
            </a:pPr>
            <a:r>
              <a:rPr lang="tr-TR" altLang="tr-TR" sz="2800" dirty="0" smtClean="0"/>
              <a:t>			</a:t>
            </a:r>
            <a:r>
              <a:rPr lang="en-US" altLang="tr-TR" sz="2800" dirty="0" smtClean="0"/>
              <a:t>Prof. Dr. Nizamettin </a:t>
            </a:r>
            <a:r>
              <a:rPr lang="tr-TR" altLang="tr-TR" sz="2800" dirty="0" smtClean="0"/>
              <a:t>AYDIN</a:t>
            </a:r>
            <a:endParaRPr lang="en-US" altLang="tr-TR" sz="2800" dirty="0" smtClean="0"/>
          </a:p>
          <a:p>
            <a:pPr eaLnBrk="1" hangingPunct="1">
              <a:buFontTx/>
              <a:buNone/>
            </a:pPr>
            <a:r>
              <a:rPr lang="tr-TR" altLang="tr-TR" sz="2800" dirty="0" smtClean="0"/>
              <a:t>				</a:t>
            </a:r>
            <a:r>
              <a:rPr lang="en-US" altLang="tr-TR" sz="2800" dirty="0" smtClean="0">
                <a:hlinkClick r:id="rId3"/>
              </a:rPr>
              <a:t>n</a:t>
            </a:r>
            <a:r>
              <a:rPr lang="tr-TR" altLang="tr-TR" sz="2800" dirty="0" err="1" smtClean="0">
                <a:hlinkClick r:id="rId3"/>
              </a:rPr>
              <a:t>ayd</a:t>
            </a:r>
            <a:r>
              <a:rPr lang="en-US" altLang="tr-TR" sz="2800" dirty="0" smtClean="0">
                <a:hlinkClick r:id="rId3"/>
              </a:rPr>
              <a:t>in@yildiz.edu.tr</a:t>
            </a:r>
            <a:endParaRPr lang="tr-TR" altLang="tr-TR" sz="2800" dirty="0" smtClean="0"/>
          </a:p>
          <a:p>
            <a:pPr algn="ctr" eaLnBrk="1" hangingPunct="1">
              <a:buFontTx/>
              <a:buNone/>
            </a:pPr>
            <a:r>
              <a:rPr lang="tr-TR" altLang="tr-TR" sz="2800" dirty="0" smtClean="0">
                <a:hlinkClick r:id="rId4"/>
              </a:rPr>
              <a:t>www.yildiz.edu.tr/~naydin</a:t>
            </a:r>
            <a:r>
              <a:rPr lang="tr-TR" altLang="tr-TR" sz="2800" dirty="0" smtClean="0"/>
              <a:t> </a:t>
            </a:r>
            <a:endParaRPr lang="en-US" altLang="tr-TR" sz="2800" dirty="0" smtClean="0"/>
          </a:p>
          <a:p>
            <a:pPr eaLnBrk="1" hangingPunct="1">
              <a:buFontTx/>
              <a:buNone/>
            </a:pPr>
            <a:r>
              <a:rPr lang="tr-TR" altLang="tr-TR" sz="2800" dirty="0" smtClean="0"/>
              <a:t>			</a:t>
            </a:r>
          </a:p>
          <a:p>
            <a:pPr eaLnBrk="1" hangingPunct="1">
              <a:buFontTx/>
              <a:buNone/>
            </a:pPr>
            <a:endParaRPr lang="tr-TR" altLang="tr-TR" sz="2800" dirty="0"/>
          </a:p>
          <a:p>
            <a:pPr algn="ctr" eaLnBrk="1" hangingPunct="1">
              <a:buFontTx/>
              <a:buNone/>
            </a:pPr>
            <a:r>
              <a:rPr lang="tr-TR" sz="2800" dirty="0" smtClean="0"/>
              <a:t>Filters and Bode Plots</a:t>
            </a:r>
            <a:endParaRPr lang="tr-TR" sz="2800" dirty="0"/>
          </a:p>
        </p:txBody>
      </p:sp>
      <p:sp>
        <p:nvSpPr>
          <p:cNvPr id="409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tr-TR" smtClean="0"/>
              <a:t>BLM1612</a:t>
            </a:r>
            <a:r>
              <a:rPr lang="tr-TR" altLang="tr-TR" smtClean="0"/>
              <a:t> -</a:t>
            </a:r>
            <a:r>
              <a:rPr lang="en-GB" altLang="tr-TR" smtClean="0"/>
              <a:t> Circuit Theory</a:t>
            </a:r>
            <a:endParaRPr lang="en-US" altLang="tr-TR" smtClean="0"/>
          </a:p>
        </p:txBody>
      </p:sp>
      <p:sp>
        <p:nvSpPr>
          <p:cNvPr id="410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93CBF458-E719-40DE-85FB-9CEDB2128FC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34720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R-C LOW-PASS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10</a:t>
            </a:fld>
            <a:endParaRPr lang="en-US" altLang="tr-TR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288348"/>
            <a:ext cx="7894801" cy="3181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268760"/>
            <a:ext cx="8352928" cy="169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0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R-C LOW-PASS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summary, for the low-pass </a:t>
            </a:r>
            <a:r>
              <a:rPr lang="en-US" i="1" dirty="0"/>
              <a:t>R-C </a:t>
            </a:r>
            <a:r>
              <a:rPr lang="en-US" dirty="0" smtClean="0"/>
              <a:t>filter: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11</a:t>
            </a:fld>
            <a:endParaRPr lang="en-US" alt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0860" t="16000" r="2196"/>
          <a:stretch/>
        </p:blipFill>
        <p:spPr>
          <a:xfrm>
            <a:off x="1187624" y="2121608"/>
            <a:ext cx="637463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4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R-L </a:t>
            </a:r>
            <a:r>
              <a:rPr lang="tr-TR" dirty="0"/>
              <a:t>LOW-PASS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low-pass filter response </a:t>
            </a:r>
            <a:r>
              <a:rPr lang="en-US" dirty="0" smtClean="0"/>
              <a:t>can </a:t>
            </a:r>
            <a:r>
              <a:rPr lang="en-US" dirty="0"/>
              <a:t>also be obtained </a:t>
            </a:r>
            <a:r>
              <a:rPr lang="en-US" dirty="0" smtClean="0"/>
              <a:t>using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R-L combination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12</a:t>
            </a:fld>
            <a:endParaRPr lang="en-US" alt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924944"/>
            <a:ext cx="3379800" cy="24314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703" y="3668610"/>
            <a:ext cx="1496400" cy="94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8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R-C </a:t>
            </a:r>
            <a:r>
              <a:rPr lang="tr-TR" dirty="0" smtClean="0"/>
              <a:t>HIGH-PASS </a:t>
            </a:r>
            <a:r>
              <a:rPr lang="tr-TR" dirty="0"/>
              <a:t>FILTER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13</a:t>
            </a:fld>
            <a:endParaRPr lang="en-US" altLang="tr-T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808569"/>
            <a:ext cx="1300320" cy="364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40037" b="-10280"/>
          <a:stretch/>
        </p:blipFill>
        <p:spPr>
          <a:xfrm>
            <a:off x="1115616" y="4730777"/>
            <a:ext cx="2376264" cy="2823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32" y="1142157"/>
            <a:ext cx="2554200" cy="1649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58" y="3083257"/>
            <a:ext cx="3096000" cy="1571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44" y="4984818"/>
            <a:ext cx="2889600" cy="15778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7504" y="1121990"/>
            <a:ext cx="5108401" cy="2017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2117" y="3861967"/>
            <a:ext cx="4618201" cy="212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7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R-C HIGH-PASS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14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1268760"/>
            <a:ext cx="8352928" cy="402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41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R-C HIGH-PASS FILTER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4296805"/>
            <a:ext cx="5420674" cy="22278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15</a:t>
            </a:fld>
            <a:endParaRPr lang="en-US" alt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54960"/>
            <a:ext cx="7404601" cy="23215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3573016"/>
            <a:ext cx="1960800" cy="97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3715283"/>
            <a:ext cx="3018600" cy="3427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200" y="5229200"/>
            <a:ext cx="1754400" cy="9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38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R-C HIGH-PASS FILTER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16</a:t>
            </a:fld>
            <a:endParaRPr lang="en-US" alt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summary, for the </a:t>
            </a:r>
            <a:r>
              <a:rPr lang="tr-TR" dirty="0" smtClean="0"/>
              <a:t>high</a:t>
            </a:r>
            <a:r>
              <a:rPr lang="en-US" dirty="0" smtClean="0"/>
              <a:t>-pass </a:t>
            </a:r>
            <a:r>
              <a:rPr lang="en-US" i="1" dirty="0"/>
              <a:t>R-C </a:t>
            </a:r>
            <a:r>
              <a:rPr lang="en-US" dirty="0"/>
              <a:t>filter:</a:t>
            </a:r>
            <a:endParaRPr lang="tr-TR" dirty="0"/>
          </a:p>
          <a:p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157" t="19643"/>
          <a:stretch/>
        </p:blipFill>
        <p:spPr>
          <a:xfrm>
            <a:off x="1296936" y="2204506"/>
            <a:ext cx="6550128" cy="32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51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R-L HIGH-PASS </a:t>
            </a:r>
            <a:r>
              <a:rPr lang="tr-TR" dirty="0"/>
              <a:t>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tr-TR" dirty="0" smtClean="0"/>
              <a:t>high</a:t>
            </a:r>
            <a:r>
              <a:rPr lang="en-US" dirty="0" smtClean="0"/>
              <a:t>pass </a:t>
            </a:r>
            <a:r>
              <a:rPr lang="en-US" dirty="0"/>
              <a:t>filter response </a:t>
            </a:r>
            <a:r>
              <a:rPr lang="en-US" dirty="0" smtClean="0"/>
              <a:t>can </a:t>
            </a:r>
            <a:r>
              <a:rPr lang="en-US" dirty="0"/>
              <a:t>also be obtained </a:t>
            </a:r>
            <a:r>
              <a:rPr lang="en-US" dirty="0" smtClean="0"/>
              <a:t>using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R-L combination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17</a:t>
            </a:fld>
            <a:endParaRPr lang="en-US" alt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703" y="3668610"/>
            <a:ext cx="1496400" cy="944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937876"/>
            <a:ext cx="3483000" cy="24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PASS-BAND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number of methods </a:t>
            </a:r>
            <a:endParaRPr lang="tr-TR" sz="2800" dirty="0" smtClean="0"/>
          </a:p>
          <a:p>
            <a:pPr marL="358775" indent="0">
              <a:buNone/>
            </a:pPr>
            <a:r>
              <a:rPr lang="en-US" sz="2800" dirty="0" smtClean="0"/>
              <a:t>are </a:t>
            </a:r>
            <a:r>
              <a:rPr lang="en-US" sz="2800" dirty="0"/>
              <a:t>used to establish the </a:t>
            </a:r>
            <a:endParaRPr lang="tr-TR" sz="2800" dirty="0" smtClean="0"/>
          </a:p>
          <a:p>
            <a:pPr marL="358775" indent="0">
              <a:buNone/>
            </a:pPr>
            <a:r>
              <a:rPr lang="en-US" sz="2800" dirty="0" smtClean="0"/>
              <a:t>pass-band characteristic. </a:t>
            </a:r>
            <a:endParaRPr lang="tr-TR" sz="2800" dirty="0" smtClean="0"/>
          </a:p>
          <a:p>
            <a:pPr lvl="1"/>
            <a:endParaRPr lang="tr-TR" sz="2400" dirty="0" smtClean="0"/>
          </a:p>
          <a:p>
            <a:pPr lvl="1"/>
            <a:r>
              <a:rPr lang="en-US" sz="2400" dirty="0" smtClean="0"/>
              <a:t>One </a:t>
            </a:r>
            <a:r>
              <a:rPr lang="en-US" sz="2400" dirty="0"/>
              <a:t>method uses both a low-pass and a high-pass filter </a:t>
            </a:r>
            <a:r>
              <a:rPr lang="en-US" sz="2400" dirty="0" smtClean="0"/>
              <a:t>in</a:t>
            </a:r>
            <a:r>
              <a:rPr lang="tr-TR" sz="2400" dirty="0" smtClean="0"/>
              <a:t> </a:t>
            </a:r>
            <a:r>
              <a:rPr lang="en-US" sz="2400" dirty="0" smtClean="0"/>
              <a:t>cascade.</a:t>
            </a:r>
            <a:endParaRPr lang="tr-TR" sz="2400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18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197" y="4149080"/>
            <a:ext cx="6424201" cy="19464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298" y="1200253"/>
            <a:ext cx="4305427" cy="18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47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STOP-BAND </a:t>
            </a:r>
            <a:r>
              <a:rPr lang="tr-TR" dirty="0"/>
              <a:t>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number of methods </a:t>
            </a:r>
            <a:endParaRPr lang="tr-TR" sz="2800" dirty="0" smtClean="0"/>
          </a:p>
          <a:p>
            <a:pPr marL="358775" indent="0">
              <a:buNone/>
            </a:pPr>
            <a:r>
              <a:rPr lang="en-US" sz="2800" dirty="0" smtClean="0"/>
              <a:t>are </a:t>
            </a:r>
            <a:r>
              <a:rPr lang="en-US" sz="2800" dirty="0"/>
              <a:t>used to establish the </a:t>
            </a:r>
            <a:endParaRPr lang="tr-TR" sz="2800" dirty="0" smtClean="0"/>
          </a:p>
          <a:p>
            <a:pPr marL="358775" indent="0">
              <a:buNone/>
            </a:pPr>
            <a:r>
              <a:rPr lang="tr-TR" sz="2800" dirty="0" smtClean="0"/>
              <a:t>stop</a:t>
            </a:r>
            <a:r>
              <a:rPr lang="en-US" sz="2800" dirty="0" smtClean="0"/>
              <a:t>-band characteristic. </a:t>
            </a:r>
            <a:endParaRPr lang="tr-TR" sz="2800" dirty="0" smtClean="0"/>
          </a:p>
          <a:p>
            <a:pPr lvl="1"/>
            <a:endParaRPr lang="tr-TR" sz="2400" dirty="0" smtClean="0"/>
          </a:p>
          <a:p>
            <a:pPr lvl="1"/>
            <a:r>
              <a:rPr lang="tr-TR" sz="2400" dirty="0" smtClean="0"/>
              <a:t>Stop-band filters can also be constructed using</a:t>
            </a:r>
            <a:r>
              <a:rPr lang="en-US" sz="2400" dirty="0" smtClean="0"/>
              <a:t> </a:t>
            </a:r>
            <a:r>
              <a:rPr lang="en-US" sz="2400" dirty="0"/>
              <a:t>a low-pass and a high-pass </a:t>
            </a:r>
            <a:r>
              <a:rPr lang="en-US" sz="2400" dirty="0" smtClean="0"/>
              <a:t>filter.</a:t>
            </a:r>
            <a:endParaRPr lang="tr-TR" sz="2400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19</a:t>
            </a:fld>
            <a:endParaRPr lang="en-US" alt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124746"/>
            <a:ext cx="4320480" cy="1900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3877654"/>
            <a:ext cx="5185327" cy="264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24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 of Lecture</a:t>
            </a:r>
            <a:endParaRPr lang="tr-TR" dirty="0" smtClean="0"/>
          </a:p>
          <a:p>
            <a:pPr lvl="1"/>
            <a:r>
              <a:rPr lang="en-US" dirty="0" smtClean="0"/>
              <a:t>Describe  </a:t>
            </a:r>
            <a:r>
              <a:rPr lang="en-US" dirty="0"/>
              <a:t>the </a:t>
            </a:r>
            <a:r>
              <a:rPr lang="tr-TR" dirty="0" smtClean="0"/>
              <a:t>filter types and functions</a:t>
            </a:r>
            <a:r>
              <a:rPr lang="en-US" dirty="0" smtClean="0"/>
              <a:t>.</a:t>
            </a:r>
            <a:endParaRPr lang="tr-TR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15464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Bode Plots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frequency range required </a:t>
            </a:r>
            <a:r>
              <a:rPr lang="en-US" dirty="0" smtClean="0"/>
              <a:t>in</a:t>
            </a:r>
            <a:r>
              <a:rPr lang="tr-TR" dirty="0" smtClean="0"/>
              <a:t> </a:t>
            </a:r>
            <a:r>
              <a:rPr lang="en-US" dirty="0" smtClean="0"/>
              <a:t>frequency </a:t>
            </a:r>
            <a:r>
              <a:rPr lang="en-US" dirty="0"/>
              <a:t>response is often so wide that it is inconvenient to use </a:t>
            </a:r>
            <a:r>
              <a:rPr lang="en-US" dirty="0" smtClean="0"/>
              <a:t>a</a:t>
            </a:r>
            <a:r>
              <a:rPr lang="tr-TR" dirty="0" smtClean="0"/>
              <a:t> </a:t>
            </a:r>
            <a:r>
              <a:rPr lang="en-US" dirty="0" smtClean="0"/>
              <a:t>linear </a:t>
            </a:r>
            <a:r>
              <a:rPr lang="en-US" dirty="0"/>
              <a:t>scale for the frequency axis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tr-TR" dirty="0" smtClean="0"/>
              <a:t>Standard </a:t>
            </a:r>
            <a:r>
              <a:rPr lang="en-US" dirty="0" smtClean="0"/>
              <a:t>practice </a:t>
            </a:r>
            <a:r>
              <a:rPr lang="en-US" dirty="0"/>
              <a:t>to plot the transfer function on a pair of </a:t>
            </a:r>
            <a:r>
              <a:rPr lang="en-US" dirty="0" err="1" smtClean="0"/>
              <a:t>semilogarithmic</a:t>
            </a:r>
            <a:r>
              <a:rPr lang="tr-TR" dirty="0" smtClean="0"/>
              <a:t> plots:</a:t>
            </a:r>
          </a:p>
          <a:p>
            <a:pPr lvl="1"/>
            <a:r>
              <a:rPr lang="en-US" dirty="0"/>
              <a:t>The magnitude in decibels is plotted against the </a:t>
            </a:r>
            <a:r>
              <a:rPr lang="en-US" dirty="0" smtClean="0"/>
              <a:t>logarithm</a:t>
            </a:r>
            <a:r>
              <a:rPr lang="tr-TR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the frequency; </a:t>
            </a:r>
            <a:endParaRPr lang="tr-TR" dirty="0" smtClean="0"/>
          </a:p>
          <a:p>
            <a:pPr lvl="1"/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phase in degrees is </a:t>
            </a:r>
            <a:r>
              <a:rPr lang="en-US" dirty="0" smtClean="0"/>
              <a:t>plotted</a:t>
            </a:r>
            <a:r>
              <a:rPr lang="tr-TR" dirty="0" smtClean="0"/>
              <a:t> </a:t>
            </a:r>
            <a:r>
              <a:rPr lang="en-US" dirty="0" smtClean="0"/>
              <a:t>against </a:t>
            </a:r>
            <a:r>
              <a:rPr lang="en-US" dirty="0"/>
              <a:t>the logarithm of the frequency.</a:t>
            </a:r>
            <a:endParaRPr lang="tr-TR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Bode </a:t>
            </a:r>
            <a:r>
              <a:rPr lang="en-US" dirty="0">
                <a:solidFill>
                  <a:schemeClr val="accent1"/>
                </a:solidFill>
              </a:rPr>
              <a:t>plots </a:t>
            </a:r>
            <a:r>
              <a:rPr lang="en-US" dirty="0"/>
              <a:t>are </a:t>
            </a:r>
            <a:r>
              <a:rPr lang="en-US" dirty="0" err="1"/>
              <a:t>semilog</a:t>
            </a:r>
            <a:r>
              <a:rPr lang="en-US" dirty="0"/>
              <a:t> plots of the magnitude (in decibels) and </a:t>
            </a:r>
            <a:r>
              <a:rPr lang="en-US" dirty="0" smtClean="0"/>
              <a:t>phase</a:t>
            </a:r>
            <a:r>
              <a:rPr lang="tr-TR" dirty="0" smtClean="0"/>
              <a:t> </a:t>
            </a:r>
            <a:r>
              <a:rPr lang="en-US" dirty="0" smtClean="0"/>
              <a:t>(</a:t>
            </a:r>
            <a:r>
              <a:rPr lang="en-US" dirty="0"/>
              <a:t>in degrees) of a transfer function versus frequency.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5088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Example 01…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|</a:t>
            </a:r>
            <a:r>
              <a:rPr lang="tr-TR" dirty="0"/>
              <a:t>H(j</a:t>
            </a:r>
            <a:r>
              <a:rPr lang="el-GR" dirty="0"/>
              <a:t>ω)| </a:t>
            </a:r>
            <a:r>
              <a:rPr lang="tr-TR" dirty="0"/>
              <a:t>vs. Frequency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21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8" y="1757494"/>
            <a:ext cx="7992888" cy="476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4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Example 01…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Bode Amplitude Plot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22</a:t>
            </a:fld>
            <a:endParaRPr lang="en-US" alt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91024"/>
            <a:ext cx="7869001" cy="47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7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(Voltage) Transfer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23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96628"/>
            <a:ext cx="8356934" cy="48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8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Standard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24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29" y="1144289"/>
            <a:ext cx="8051742" cy="539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4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Decade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25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76948"/>
            <a:ext cx="8402362" cy="466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4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Bode Plot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26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48" y="1106647"/>
            <a:ext cx="8373216" cy="537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Term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27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24745"/>
            <a:ext cx="8352928" cy="538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3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Term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28</a:t>
            </a:fld>
            <a:endParaRPr lang="en-US" alt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24745"/>
            <a:ext cx="8352928" cy="528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0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Term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29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60624"/>
            <a:ext cx="8343649" cy="49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1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Filters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combination of passive (</a:t>
            </a:r>
            <a:r>
              <a:rPr lang="en-US" i="1" dirty="0"/>
              <a:t>R</a:t>
            </a:r>
            <a:r>
              <a:rPr lang="en-US" dirty="0"/>
              <a:t>, </a:t>
            </a:r>
            <a:r>
              <a:rPr lang="en-US" i="1" dirty="0"/>
              <a:t>L</a:t>
            </a:r>
            <a:r>
              <a:rPr lang="en-US" dirty="0"/>
              <a:t>, and </a:t>
            </a:r>
            <a:r>
              <a:rPr lang="en-US" i="1" dirty="0"/>
              <a:t>C</a:t>
            </a:r>
            <a:r>
              <a:rPr lang="en-US" dirty="0"/>
              <a:t>) and/or active (transistors or </a:t>
            </a:r>
            <a:r>
              <a:rPr lang="en-US" dirty="0" smtClean="0"/>
              <a:t>operational</a:t>
            </a:r>
            <a:r>
              <a:rPr lang="tr-TR" dirty="0" smtClean="0"/>
              <a:t> </a:t>
            </a:r>
            <a:r>
              <a:rPr lang="en-US" dirty="0" smtClean="0"/>
              <a:t>amplifiers</a:t>
            </a:r>
            <a:r>
              <a:rPr lang="en-US" dirty="0"/>
              <a:t>) elements designed to select or reject a band of </a:t>
            </a:r>
            <a:r>
              <a:rPr lang="en-US" dirty="0" smtClean="0"/>
              <a:t>frequencies</a:t>
            </a:r>
            <a:r>
              <a:rPr lang="tr-TR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called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filter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/>
              <a:t>In general, there are two classifications of filters</a:t>
            </a:r>
            <a:r>
              <a:rPr lang="en-US" dirty="0" smtClean="0"/>
              <a:t>:</a:t>
            </a:r>
            <a:endParaRPr lang="tr-TR" dirty="0" smtClean="0"/>
          </a:p>
          <a:p>
            <a:pPr lvl="1"/>
            <a:r>
              <a:rPr lang="en-US" dirty="0"/>
              <a:t>Passive filters </a:t>
            </a:r>
            <a:endParaRPr lang="tr-TR" dirty="0" smtClean="0"/>
          </a:p>
          <a:p>
            <a:pPr lvl="2"/>
            <a:r>
              <a:rPr lang="en-US" dirty="0" smtClean="0"/>
              <a:t>series </a:t>
            </a:r>
            <a:r>
              <a:rPr lang="en-US" dirty="0"/>
              <a:t>or </a:t>
            </a:r>
            <a:r>
              <a:rPr lang="en-US" dirty="0" smtClean="0"/>
              <a:t>parallel</a:t>
            </a:r>
            <a:r>
              <a:rPr lang="tr-TR" dirty="0" smtClean="0"/>
              <a:t> </a:t>
            </a:r>
            <a:r>
              <a:rPr lang="en-US" dirty="0" smtClean="0"/>
              <a:t>combinations </a:t>
            </a:r>
            <a:r>
              <a:rPr lang="en-US" dirty="0"/>
              <a:t>of </a:t>
            </a:r>
            <a:r>
              <a:rPr lang="en-US" i="1" dirty="0"/>
              <a:t>R, L, </a:t>
            </a:r>
            <a:r>
              <a:rPr lang="en-US" dirty="0"/>
              <a:t>and </a:t>
            </a:r>
            <a:r>
              <a:rPr lang="en-US" i="1" dirty="0"/>
              <a:t>C </a:t>
            </a:r>
            <a:r>
              <a:rPr lang="en-US" dirty="0"/>
              <a:t>elements</a:t>
            </a:r>
            <a:r>
              <a:rPr lang="en-US" dirty="0" smtClean="0"/>
              <a:t>.</a:t>
            </a:r>
            <a:endParaRPr lang="tr-TR" dirty="0" smtClean="0"/>
          </a:p>
          <a:p>
            <a:pPr lvl="1"/>
            <a:r>
              <a:rPr lang="en-US" dirty="0"/>
              <a:t>Active filters </a:t>
            </a:r>
            <a:endParaRPr lang="tr-TR" dirty="0" smtClean="0"/>
          </a:p>
          <a:p>
            <a:pPr lvl="2"/>
            <a:r>
              <a:rPr lang="en-US" dirty="0" smtClean="0"/>
              <a:t>transistors</a:t>
            </a:r>
            <a:r>
              <a:rPr lang="tr-TR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operational amplifiers in combination with </a:t>
            </a:r>
            <a:r>
              <a:rPr lang="en-US" i="1" dirty="0"/>
              <a:t>R</a:t>
            </a:r>
            <a:r>
              <a:rPr lang="en-US" dirty="0"/>
              <a:t>, </a:t>
            </a:r>
            <a:r>
              <a:rPr lang="en-US" i="1" dirty="0"/>
              <a:t>L</a:t>
            </a:r>
            <a:r>
              <a:rPr lang="en-US" dirty="0"/>
              <a:t>,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i="1" dirty="0" smtClean="0"/>
              <a:t>C</a:t>
            </a:r>
            <a:r>
              <a:rPr lang="en-US" dirty="0" smtClean="0"/>
              <a:t> </a:t>
            </a:r>
            <a:r>
              <a:rPr lang="en-US" dirty="0"/>
              <a:t>elements.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6602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Term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30</a:t>
            </a:fld>
            <a:endParaRPr lang="en-US" alt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96752"/>
            <a:ext cx="835300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1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Term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31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65454"/>
            <a:ext cx="8343649" cy="49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7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Term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32</a:t>
            </a:fld>
            <a:endParaRPr lang="en-US" alt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22720"/>
            <a:ext cx="8352928" cy="494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Example </a:t>
            </a:r>
            <a:r>
              <a:rPr lang="tr-TR" dirty="0" smtClean="0"/>
              <a:t>02…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Construct a Bode plot for the amplitude and phase of the transfer function that is given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33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302" y="2496588"/>
            <a:ext cx="5564698" cy="129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1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…Example 02…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Amplitude plot: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34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" y="1844824"/>
            <a:ext cx="3092203" cy="720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063" y="1218618"/>
            <a:ext cx="4979401" cy="521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4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…Example 02…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Phase plot: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35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1111842"/>
            <a:ext cx="3239805" cy="754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210347"/>
            <a:ext cx="6411416" cy="397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6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…Example 02…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Amplitude plot - Matlab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36</a:t>
            </a:fld>
            <a:endParaRPr lang="en-US" alt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276872"/>
            <a:ext cx="8352928" cy="371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1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…Example 02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Phase plot - Matlab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37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63" y="2420888"/>
            <a:ext cx="8463201" cy="353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5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Example </a:t>
            </a:r>
            <a:r>
              <a:rPr lang="tr-TR" dirty="0" smtClean="0"/>
              <a:t>03…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38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56" y="1118665"/>
            <a:ext cx="7992888" cy="540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1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…Example 03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39</a:t>
            </a:fld>
            <a:endParaRPr lang="en-US" alt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07" y="1151402"/>
            <a:ext cx="7488832" cy="537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2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Filters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general, </a:t>
            </a:r>
            <a:r>
              <a:rPr lang="en-US" dirty="0" smtClean="0"/>
              <a:t>all </a:t>
            </a:r>
            <a:r>
              <a:rPr lang="en-US" dirty="0"/>
              <a:t>filters belong </a:t>
            </a:r>
            <a:r>
              <a:rPr lang="en-US" dirty="0" smtClean="0"/>
              <a:t>to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four broad </a:t>
            </a:r>
            <a:r>
              <a:rPr lang="en-US" dirty="0" smtClean="0"/>
              <a:t>categories</a:t>
            </a:r>
            <a:r>
              <a:rPr lang="tr-TR" dirty="0" smtClean="0"/>
              <a:t>:</a:t>
            </a:r>
          </a:p>
          <a:p>
            <a:pPr marL="457200" lvl="1" indent="0">
              <a:buNone/>
            </a:pPr>
            <a:r>
              <a:rPr lang="tr-TR" sz="2600" dirty="0" smtClean="0"/>
              <a:t>(a)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low-pass</a:t>
            </a:r>
            <a:r>
              <a:rPr lang="en-US" sz="2600" dirty="0"/>
              <a:t>, </a:t>
            </a:r>
            <a:r>
              <a:rPr lang="tr-TR" sz="2600" dirty="0" smtClean="0"/>
              <a:t>(b)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high-pass</a:t>
            </a:r>
            <a:r>
              <a:rPr lang="en-US" sz="2600" dirty="0"/>
              <a:t>, </a:t>
            </a:r>
            <a:r>
              <a:rPr lang="tr-TR" sz="2600" dirty="0" smtClean="0"/>
              <a:t>(c)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pass-band</a:t>
            </a:r>
            <a:r>
              <a:rPr lang="en-US" sz="2600" dirty="0"/>
              <a:t>, </a:t>
            </a:r>
            <a:r>
              <a:rPr lang="tr-TR" sz="2600" dirty="0" smtClean="0"/>
              <a:t>(d)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stop</a:t>
            </a:r>
            <a:r>
              <a:rPr lang="tr-TR" sz="26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band</a:t>
            </a:r>
            <a:endParaRPr lang="tr-T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4</a:t>
            </a:fld>
            <a:endParaRPr lang="en-US" alt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49" y="3289675"/>
            <a:ext cx="3986101" cy="3147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063" y="3289675"/>
            <a:ext cx="3947401" cy="32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1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Idealized Bode plots for various functions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40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298" t="-3542" r="298" b="42990"/>
          <a:stretch/>
        </p:blipFill>
        <p:spPr>
          <a:xfrm>
            <a:off x="370674" y="931862"/>
            <a:ext cx="8352928" cy="575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1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Idealized Bode plots for various functions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41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7668"/>
          <a:stretch/>
        </p:blipFill>
        <p:spPr>
          <a:xfrm>
            <a:off x="468960" y="1340768"/>
            <a:ext cx="8280920" cy="443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0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42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36996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R-C LOW-PASS FILTER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6467" y="1116659"/>
            <a:ext cx="4824601" cy="233446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5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32" y="1279469"/>
            <a:ext cx="2631600" cy="161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32" y="3168139"/>
            <a:ext cx="3018600" cy="1577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32" y="4901432"/>
            <a:ext cx="3121800" cy="1558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9952" y="5517232"/>
            <a:ext cx="1599600" cy="6337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9952" y="4006487"/>
            <a:ext cx="1677000" cy="620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2111" y="3548598"/>
            <a:ext cx="1300320" cy="364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9952" y="5163298"/>
            <a:ext cx="3962880" cy="25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0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R-C LOW-PASS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filters, a normalized plot is used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6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844824"/>
            <a:ext cx="3343680" cy="1893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907851"/>
            <a:ext cx="2528400" cy="840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266" y="3927463"/>
            <a:ext cx="6708001" cy="9182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8054" y="5181473"/>
            <a:ext cx="5805001" cy="86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6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R-C LOW-PASS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7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24744"/>
            <a:ext cx="8358981" cy="48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R-C LOW-PASS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8</a:t>
            </a:fld>
            <a:endParaRPr lang="en-US" altLang="tr-TR"/>
          </a:p>
        </p:txBody>
      </p:sp>
      <p:grpSp>
        <p:nvGrpSpPr>
          <p:cNvPr id="10" name="Group 9"/>
          <p:cNvGrpSpPr/>
          <p:nvPr/>
        </p:nvGrpSpPr>
        <p:grpSpPr>
          <a:xfrm>
            <a:off x="395536" y="1124745"/>
            <a:ext cx="8352928" cy="5415162"/>
            <a:chOff x="395536" y="1124745"/>
            <a:chExt cx="8352928" cy="5415162"/>
          </a:xfrm>
        </p:grpSpPr>
        <p:grpSp>
          <p:nvGrpSpPr>
            <p:cNvPr id="8" name="Group 7"/>
            <p:cNvGrpSpPr/>
            <p:nvPr/>
          </p:nvGrpSpPr>
          <p:grpSpPr>
            <a:xfrm>
              <a:off x="395536" y="1124745"/>
              <a:ext cx="8352928" cy="5415162"/>
              <a:chOff x="395536" y="1124745"/>
              <a:chExt cx="8352928" cy="5415162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5536" y="1431454"/>
                <a:ext cx="8352928" cy="5108453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5536" y="1124745"/>
                <a:ext cx="8352928" cy="336046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8224" y="3140968"/>
              <a:ext cx="1668344" cy="409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166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R-C LOW-PASS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9</a:t>
            </a:fld>
            <a:endParaRPr lang="en-US" altLang="tr-T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99" y="1238349"/>
            <a:ext cx="8385001" cy="253493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95536" y="4221088"/>
            <a:ext cx="8400934" cy="1407927"/>
            <a:chOff x="395536" y="4221088"/>
            <a:chExt cx="8400934" cy="140792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36" y="4221088"/>
              <a:ext cx="8400934" cy="140792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5576" y="5269338"/>
              <a:ext cx="1368152" cy="3361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761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hcesehir master slide">
  <a:themeElements>
    <a:clrScheme name="Bahcesehir master slide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Bahcesehir master sli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hcesehir master slid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hcesehir master slid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hcesehir master slid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15941</TotalTime>
  <Words>515</Words>
  <Application>Microsoft Office PowerPoint</Application>
  <PresentationFormat>Letter Paper (8.5x11 in)</PresentationFormat>
  <Paragraphs>128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Times New Roman</vt:lpstr>
      <vt:lpstr>Bahcesehir master slide</vt:lpstr>
      <vt:lpstr>BLM1612 - Circuit Theory</vt:lpstr>
      <vt:lpstr>Filters</vt:lpstr>
      <vt:lpstr>Filters</vt:lpstr>
      <vt:lpstr>Filters</vt:lpstr>
      <vt:lpstr>R-C LOW-PASS FILTER</vt:lpstr>
      <vt:lpstr>R-C LOW-PASS FILTER</vt:lpstr>
      <vt:lpstr>R-C LOW-PASS FILTER</vt:lpstr>
      <vt:lpstr>R-C LOW-PASS FILTER</vt:lpstr>
      <vt:lpstr>R-C LOW-PASS FILTER</vt:lpstr>
      <vt:lpstr>R-C LOW-PASS FILTER</vt:lpstr>
      <vt:lpstr>R-C LOW-PASS FILTER</vt:lpstr>
      <vt:lpstr>R-L LOW-PASS FILTER</vt:lpstr>
      <vt:lpstr>R-C HIGH-PASS FILTER</vt:lpstr>
      <vt:lpstr>R-C HIGH-PASS FILTER</vt:lpstr>
      <vt:lpstr>R-C HIGH-PASS FILTER</vt:lpstr>
      <vt:lpstr>R-C HIGH-PASS FILTER</vt:lpstr>
      <vt:lpstr>R-L HIGH-PASS FILTER</vt:lpstr>
      <vt:lpstr>PASS-BAND FILTERS</vt:lpstr>
      <vt:lpstr>STOP-BAND FILTERS</vt:lpstr>
      <vt:lpstr>Bode Plots</vt:lpstr>
      <vt:lpstr>Example 01…</vt:lpstr>
      <vt:lpstr>Example 01…</vt:lpstr>
      <vt:lpstr>(Voltage) Transfer Function</vt:lpstr>
      <vt:lpstr>Standard Form</vt:lpstr>
      <vt:lpstr>Decade</vt:lpstr>
      <vt:lpstr>Bode Plot Procedure</vt:lpstr>
      <vt:lpstr>Term Types</vt:lpstr>
      <vt:lpstr>Term Types</vt:lpstr>
      <vt:lpstr>Term Types</vt:lpstr>
      <vt:lpstr>Term Types</vt:lpstr>
      <vt:lpstr>Term Types</vt:lpstr>
      <vt:lpstr>Term Types</vt:lpstr>
      <vt:lpstr>Example 02…</vt:lpstr>
      <vt:lpstr>…Example 02…</vt:lpstr>
      <vt:lpstr>…Example 02…</vt:lpstr>
      <vt:lpstr>…Example 02…</vt:lpstr>
      <vt:lpstr>…Example 02</vt:lpstr>
      <vt:lpstr>Example 03…</vt:lpstr>
      <vt:lpstr>…Example 03</vt:lpstr>
      <vt:lpstr>Idealized Bode plots for various functions</vt:lpstr>
      <vt:lpstr>Idealized Bode plots for various functions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UTP Cable Connectors</dc:title>
  <dc:creator>N AYDIN</dc:creator>
  <cp:lastModifiedBy>NAYDIN</cp:lastModifiedBy>
  <cp:revision>795</cp:revision>
  <dcterms:created xsi:type="dcterms:W3CDTF">2004-11-05T11:30:37Z</dcterms:created>
  <dcterms:modified xsi:type="dcterms:W3CDTF">2019-05-06T12:02:12Z</dcterms:modified>
</cp:coreProperties>
</file>