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95" r:id="rId2"/>
    <p:sldId id="452" r:id="rId3"/>
    <p:sldId id="453" r:id="rId4"/>
    <p:sldId id="454" r:id="rId5"/>
    <p:sldId id="456" r:id="rId6"/>
    <p:sldId id="457" r:id="rId7"/>
    <p:sldId id="455" r:id="rId8"/>
    <p:sldId id="458" r:id="rId9"/>
    <p:sldId id="459" r:id="rId10"/>
    <p:sldId id="460" r:id="rId11"/>
    <p:sldId id="461" r:id="rId12"/>
    <p:sldId id="462" r:id="rId13"/>
    <p:sldId id="463" r:id="rId14"/>
    <p:sldId id="471" r:id="rId15"/>
    <p:sldId id="472" r:id="rId16"/>
    <p:sldId id="473" r:id="rId17"/>
    <p:sldId id="475" r:id="rId18"/>
    <p:sldId id="474" r:id="rId19"/>
    <p:sldId id="476" r:id="rId20"/>
    <p:sldId id="477" r:id="rId21"/>
    <p:sldId id="478" r:id="rId22"/>
    <p:sldId id="479" r:id="rId23"/>
    <p:sldId id="480" r:id="rId24"/>
    <p:sldId id="481" r:id="rId25"/>
    <p:sldId id="464" r:id="rId26"/>
    <p:sldId id="482" r:id="rId27"/>
    <p:sldId id="483" r:id="rId28"/>
    <p:sldId id="485" r:id="rId29"/>
    <p:sldId id="492" r:id="rId30"/>
    <p:sldId id="493" r:id="rId31"/>
    <p:sldId id="494" r:id="rId32"/>
    <p:sldId id="465" r:id="rId33"/>
    <p:sldId id="466" r:id="rId34"/>
    <p:sldId id="467" r:id="rId35"/>
    <p:sldId id="468" r:id="rId36"/>
    <p:sldId id="487" r:id="rId37"/>
    <p:sldId id="486" r:id="rId38"/>
    <p:sldId id="488" r:id="rId39"/>
    <p:sldId id="489" r:id="rId40"/>
    <p:sldId id="490" r:id="rId41"/>
  </p:sldIdLst>
  <p:sldSz cx="9144000" cy="6858000" type="letter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BF"/>
    <a:srgbClr val="FAFA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45" autoAdjust="0"/>
  </p:normalViewPr>
  <p:slideViewPr>
    <p:cSldViewPr>
      <p:cViewPr varScale="1">
        <p:scale>
          <a:sx n="74" d="100"/>
          <a:sy n="74" d="100"/>
        </p:scale>
        <p:origin x="3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1F05B9-6DB2-4FF9-9902-10D7ABFAB8C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928639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3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44D3F8-39BF-4F3B-8B00-BEDA28E4A5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369666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479C0F7E-D348-43FA-8333-A7A10EA31FDD}" type="slidenum">
              <a:rPr kumimoji="0" lang="tr-TR" altLang="tr-TR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</a:t>
            </a:fld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77217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18128-AA10-4BE3-90C0-965FA2EC473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9525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1B581-8E90-4CDC-AD0D-8A2DEACEFC0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3878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8BE2B-DECC-43CA-BFC0-E7A496889D6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3531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B429-7819-4BF0-B4B9-B60446C659F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877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1255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6909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E1B2-25A9-455F-9748-F6A46DAFE87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267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5"/>
            <a:ext cx="8352928" cy="5399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0A890-0CB7-4EBC-83D8-5DA0E8DCA3D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7236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00A1-3604-42AD-AE61-ADCD0F44573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3931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323E6-A619-4A6F-A9BA-4DCDBFA0DB8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9488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1F58E-B154-4B70-8388-B4AF5B0F45E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97875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821FF-5BB8-4085-9C01-4EE3FA72848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9488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8E68-6309-48F1-885E-A2493E983B0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8344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64363-CEE7-4648-A303-2FBEAC82AC2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2978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985A0-3DA8-4B54-9D94-E2F02266968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641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3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C2E7053-DD9E-4928-A8E0-D5DA76DC296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ildiz.edu.tr/~naydi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353425" cy="539908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tr-TR" altLang="tr-TR" sz="2800" dirty="0" smtClean="0"/>
          </a:p>
          <a:p>
            <a:pPr eaLnBrk="1" hangingPunct="1">
              <a:buFontTx/>
              <a:buNone/>
            </a:pPr>
            <a:r>
              <a:rPr lang="tr-TR" altLang="tr-TR" sz="2800" dirty="0" smtClean="0"/>
              <a:t>			</a:t>
            </a:r>
            <a:r>
              <a:rPr lang="en-US" altLang="tr-TR" sz="2800" dirty="0" smtClean="0"/>
              <a:t>Prof. Dr. Nizamettin </a:t>
            </a:r>
            <a:r>
              <a:rPr lang="tr-TR" altLang="tr-TR" sz="2800" dirty="0" smtClean="0"/>
              <a:t>AYDIN</a:t>
            </a:r>
            <a:endParaRPr lang="en-US" altLang="tr-TR" sz="2800" dirty="0" smtClean="0"/>
          </a:p>
          <a:p>
            <a:pPr eaLnBrk="1" hangingPunct="1">
              <a:buFontTx/>
              <a:buNone/>
            </a:pPr>
            <a:r>
              <a:rPr lang="tr-TR" altLang="tr-TR" sz="2800" dirty="0" smtClean="0"/>
              <a:t>				</a:t>
            </a:r>
            <a:r>
              <a:rPr lang="en-US" altLang="tr-TR" sz="2800" dirty="0" smtClean="0">
                <a:hlinkClick r:id="rId3"/>
              </a:rPr>
              <a:t>n</a:t>
            </a:r>
            <a:r>
              <a:rPr lang="tr-TR" altLang="tr-TR" sz="2800" dirty="0" err="1" smtClean="0">
                <a:hlinkClick r:id="rId3"/>
              </a:rPr>
              <a:t>ayd</a:t>
            </a:r>
            <a:r>
              <a:rPr lang="en-US" altLang="tr-TR" sz="2800" dirty="0" smtClean="0">
                <a:hlinkClick r:id="rId3"/>
              </a:rPr>
              <a:t>in@yildiz.edu.tr</a:t>
            </a:r>
            <a:endParaRPr lang="tr-TR" altLang="tr-TR" sz="2800" dirty="0" smtClean="0"/>
          </a:p>
          <a:p>
            <a:pPr algn="ctr" eaLnBrk="1" hangingPunct="1">
              <a:buFontTx/>
              <a:buNone/>
            </a:pPr>
            <a:r>
              <a:rPr lang="tr-TR" altLang="tr-TR" sz="2800" dirty="0" smtClean="0">
                <a:hlinkClick r:id="rId4"/>
              </a:rPr>
              <a:t>www.yildiz.edu.tr/~naydin</a:t>
            </a:r>
            <a:r>
              <a:rPr lang="tr-TR" altLang="tr-TR" sz="2800" dirty="0" smtClean="0"/>
              <a:t> </a:t>
            </a:r>
            <a:endParaRPr lang="en-US" altLang="tr-TR" sz="2800" dirty="0" smtClean="0"/>
          </a:p>
          <a:p>
            <a:pPr eaLnBrk="1" hangingPunct="1">
              <a:buFontTx/>
              <a:buNone/>
            </a:pPr>
            <a:r>
              <a:rPr lang="tr-TR" altLang="tr-TR" sz="2800" dirty="0" smtClean="0"/>
              <a:t>			</a:t>
            </a:r>
          </a:p>
          <a:p>
            <a:pPr eaLnBrk="1" hangingPunct="1">
              <a:buFontTx/>
              <a:buNone/>
            </a:pPr>
            <a:endParaRPr lang="tr-TR" altLang="tr-TR" sz="2800" dirty="0"/>
          </a:p>
          <a:p>
            <a:pPr algn="ctr" eaLnBrk="1" hangingPunct="1">
              <a:buFontTx/>
              <a:buNone/>
            </a:pPr>
            <a:r>
              <a:rPr lang="tr-TR" sz="2800" dirty="0" smtClean="0"/>
              <a:t>Frequency Response</a:t>
            </a:r>
            <a:endParaRPr lang="tr-TR" sz="2800" dirty="0"/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mtClean="0"/>
              <a:t>BLM1612</a:t>
            </a:r>
            <a:r>
              <a:rPr lang="tr-TR" altLang="tr-TR" smtClean="0"/>
              <a:t> -</a:t>
            </a:r>
            <a:r>
              <a:rPr lang="en-GB" altLang="tr-TR" smtClean="0"/>
              <a:t> Circuit Theory</a:t>
            </a:r>
            <a:endParaRPr lang="en-US" altLang="tr-TR" smtClean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3CBF458-E719-40DE-85FB-9CEDB2128FC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3885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 02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the </a:t>
            </a:r>
            <a:r>
              <a:rPr lang="tr-TR" sz="2800" dirty="0" smtClean="0"/>
              <a:t>following </a:t>
            </a:r>
            <a:r>
              <a:rPr lang="en-US" sz="2800" i="1" dirty="0" smtClean="0"/>
              <a:t>R</a:t>
            </a:r>
            <a:r>
              <a:rPr lang="tr-TR" sz="2800" i="1" dirty="0" smtClean="0"/>
              <a:t>L</a:t>
            </a:r>
            <a:r>
              <a:rPr lang="en-US" sz="2800" i="1" dirty="0" smtClean="0"/>
              <a:t> </a:t>
            </a:r>
            <a:r>
              <a:rPr lang="en-US" sz="2800" dirty="0" smtClean="0"/>
              <a:t>circuit, </a:t>
            </a:r>
            <a:endParaRPr lang="tr-TR" sz="2800" dirty="0" smtClean="0"/>
          </a:p>
          <a:p>
            <a:pPr marL="358775" indent="0">
              <a:buNone/>
            </a:pPr>
            <a:r>
              <a:rPr lang="en-US" sz="2800" dirty="0" smtClean="0"/>
              <a:t>obtain </a:t>
            </a:r>
            <a:r>
              <a:rPr lang="en-US" sz="2800" dirty="0"/>
              <a:t>the transfer function </a:t>
            </a:r>
            <a:endParaRPr lang="tr-TR" sz="2800" dirty="0" smtClean="0"/>
          </a:p>
          <a:p>
            <a:pPr marL="358775" indent="0">
              <a:buNone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tr-TR" sz="2800" i="1" baseline="-25000" dirty="0" smtClean="0">
                <a:solidFill>
                  <a:srgbClr val="3366FF">
                    <a:lumMod val="75000"/>
                  </a:srgbClr>
                </a:solidFill>
              </a:rPr>
              <a:t>o </a:t>
            </a:r>
            <a:r>
              <a:rPr lang="tr-TR" sz="2800" dirty="0" smtClean="0">
                <a:solidFill>
                  <a:srgbClr val="3366FF">
                    <a:lumMod val="75000"/>
                  </a:srgbClr>
                </a:solidFill>
              </a:rPr>
              <a:t>/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tr-TR" sz="2800" i="1" baseline="-25000" dirty="0" smtClean="0">
                <a:solidFill>
                  <a:srgbClr val="3366FF">
                    <a:lumMod val="75000"/>
                  </a:srgbClr>
                </a:solidFill>
              </a:rPr>
              <a:t>s</a:t>
            </a:r>
            <a:r>
              <a:rPr lang="tr-TR" sz="2800" baseline="-25000" dirty="0" smtClean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tr-TR" sz="2800" dirty="0" smtClean="0"/>
              <a:t>and </a:t>
            </a:r>
            <a:r>
              <a:rPr lang="tr-TR" sz="2800" dirty="0"/>
              <a:t>its frequency response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Let </a:t>
            </a:r>
            <a:r>
              <a:rPr lang="tr-TR" i="1" dirty="0" smtClean="0">
                <a:solidFill>
                  <a:srgbClr val="3366FF">
                    <a:lumMod val="75000"/>
                  </a:srgbClr>
                </a:solidFill>
              </a:rPr>
              <a:t>v</a:t>
            </a:r>
            <a:r>
              <a:rPr lang="tr-TR" i="1" baseline="-25000" dirty="0" smtClean="0">
                <a:solidFill>
                  <a:srgbClr val="3366FF">
                    <a:lumMod val="75000"/>
                  </a:srgbClr>
                </a:solidFill>
              </a:rPr>
              <a:t>s</a:t>
            </a:r>
            <a:r>
              <a:rPr lang="tr-TR" baseline="-25000" dirty="0" smtClean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tr-TR" dirty="0" smtClean="0">
                <a:solidFill>
                  <a:srgbClr val="3366FF">
                    <a:lumMod val="75000"/>
                  </a:srgbClr>
                </a:solidFill>
              </a:rPr>
              <a:t>=</a:t>
            </a:r>
            <a:r>
              <a:rPr lang="tr-TR" dirty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tr-TR" i="1" dirty="0" smtClean="0">
                <a:solidFill>
                  <a:srgbClr val="3366FF">
                    <a:lumMod val="75000"/>
                  </a:srgbClr>
                </a:solidFill>
              </a:rPr>
              <a:t>V</a:t>
            </a:r>
            <a:r>
              <a:rPr lang="tr-TR" i="1" baseline="-25000" dirty="0" smtClean="0">
                <a:solidFill>
                  <a:srgbClr val="3366FF">
                    <a:lumMod val="75000"/>
                  </a:srgbClr>
                </a:solidFill>
              </a:rPr>
              <a:t>m</a:t>
            </a:r>
            <a:r>
              <a:rPr lang="tr-TR" dirty="0" smtClean="0">
                <a:solidFill>
                  <a:srgbClr val="3366FF">
                    <a:lumMod val="75000"/>
                  </a:srgbClr>
                </a:solidFill>
              </a:rPr>
              <a:t>cos</a:t>
            </a:r>
            <a:r>
              <a:rPr lang="tr-TR" i="1" dirty="0" smtClean="0">
                <a:solidFill>
                  <a:srgbClr val="3366FF">
                    <a:lumMod val="75000"/>
                  </a:srgbClr>
                </a:solidFill>
                <a:sym typeface="Symbol" panose="05050102010706020507" pitchFamily="18" charset="2"/>
              </a:rPr>
              <a:t></a:t>
            </a:r>
            <a:r>
              <a:rPr lang="tr-TR" i="1" dirty="0" smtClean="0">
                <a:solidFill>
                  <a:srgbClr val="3366FF">
                    <a:lumMod val="75000"/>
                  </a:srgbClr>
                </a:solidFill>
              </a:rPr>
              <a:t>t </a:t>
            </a:r>
            <a:r>
              <a:rPr lang="tr-TR" i="1" dirty="0" smtClean="0"/>
              <a:t>.</a:t>
            </a:r>
          </a:p>
          <a:p>
            <a:pPr marL="342900" lvl="1" indent="-342900">
              <a:buChar char="•"/>
            </a:pPr>
            <a:r>
              <a:rPr lang="tr-TR" dirty="0" smtClean="0">
                <a:solidFill>
                  <a:schemeClr val="tx1"/>
                </a:solidFill>
                <a:ea typeface="+mn-ea"/>
                <a:cs typeface="+mn-cs"/>
              </a:rPr>
              <a:t>Answer: </a:t>
            </a:r>
            <a:endParaRPr lang="tr-TR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10</a:t>
            </a:fld>
            <a:endParaRPr lang="en-US" altLang="tr-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664" y="1124745"/>
            <a:ext cx="2734800" cy="2030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000" y="3361597"/>
            <a:ext cx="1935000" cy="34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476" y="3874310"/>
            <a:ext cx="4536504" cy="265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 03..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the </a:t>
            </a:r>
            <a:r>
              <a:rPr lang="tr-TR" sz="2800" dirty="0" smtClean="0"/>
              <a:t>following </a:t>
            </a:r>
            <a:r>
              <a:rPr lang="en-US" sz="2800" i="1" dirty="0" smtClean="0"/>
              <a:t>R</a:t>
            </a:r>
            <a:r>
              <a:rPr lang="tr-TR" sz="2800" i="1" dirty="0" smtClean="0"/>
              <a:t>LC</a:t>
            </a:r>
            <a:r>
              <a:rPr lang="en-US" sz="2800" i="1" dirty="0" smtClean="0"/>
              <a:t> </a:t>
            </a:r>
            <a:r>
              <a:rPr lang="en-US" sz="2800" dirty="0" smtClean="0"/>
              <a:t>circuit, obtain the </a:t>
            </a:r>
            <a:r>
              <a:rPr lang="tr-TR" sz="2800" dirty="0" smtClean="0"/>
              <a:t>current gain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tr-TR" sz="2800" i="1" baseline="-25000" dirty="0" smtClean="0">
                <a:solidFill>
                  <a:srgbClr val="3366FF">
                    <a:lumMod val="75000"/>
                  </a:srgbClr>
                </a:solidFill>
              </a:rPr>
              <a:t>o</a:t>
            </a:r>
            <a:r>
              <a:rPr lang="tr-TR" sz="2800" dirty="0">
                <a:solidFill>
                  <a:srgbClr val="3366FF">
                    <a:lumMod val="75000"/>
                  </a:srgbClr>
                </a:solidFill>
              </a:rPr>
              <a:t>(</a:t>
            </a:r>
            <a:r>
              <a:rPr lang="tr-TR" sz="2800" i="1" dirty="0">
                <a:solidFill>
                  <a:srgbClr val="3366FF">
                    <a:lumMod val="75000"/>
                  </a:srgbClr>
                </a:solidFill>
                <a:sym typeface="Symbol" panose="05050102010706020507" pitchFamily="18" charset="2"/>
              </a:rPr>
              <a:t></a:t>
            </a:r>
            <a:r>
              <a:rPr lang="tr-TR" sz="2800" dirty="0">
                <a:solidFill>
                  <a:srgbClr val="3366FF">
                    <a:lumMod val="75000"/>
                  </a:srgbClr>
                </a:solidFill>
              </a:rPr>
              <a:t>) /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tr-TR" sz="2800" i="1" baseline="-25000" dirty="0" smtClean="0">
                <a:solidFill>
                  <a:srgbClr val="3366FF">
                    <a:lumMod val="75000"/>
                  </a:srgbClr>
                </a:solidFill>
              </a:rPr>
              <a:t>i</a:t>
            </a:r>
            <a:r>
              <a:rPr lang="tr-TR" sz="2800" dirty="0" smtClean="0">
                <a:solidFill>
                  <a:srgbClr val="3366FF">
                    <a:lumMod val="75000"/>
                  </a:srgbClr>
                </a:solidFill>
              </a:rPr>
              <a:t>(</a:t>
            </a:r>
            <a:r>
              <a:rPr lang="tr-TR" sz="2800" i="1" dirty="0">
                <a:solidFill>
                  <a:srgbClr val="3366FF">
                    <a:lumMod val="75000"/>
                  </a:srgbClr>
                </a:solidFill>
                <a:sym typeface="Symbol" panose="05050102010706020507" pitchFamily="18" charset="2"/>
              </a:rPr>
              <a:t></a:t>
            </a:r>
            <a:r>
              <a:rPr lang="tr-TR" sz="2800" dirty="0">
                <a:solidFill>
                  <a:srgbClr val="3366FF">
                    <a:lumMod val="75000"/>
                  </a:srgbClr>
                </a:solidFill>
              </a:rPr>
              <a:t>)</a:t>
            </a:r>
            <a:r>
              <a:rPr lang="tr-TR" sz="2800" baseline="-25000" dirty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tr-TR" sz="2800" dirty="0" smtClean="0"/>
              <a:t>and </a:t>
            </a:r>
            <a:r>
              <a:rPr lang="tr-TR" sz="2800" dirty="0"/>
              <a:t>its </a:t>
            </a:r>
            <a:r>
              <a:rPr lang="tr-TR" sz="2800" dirty="0" smtClean="0"/>
              <a:t>poles and zeros</a:t>
            </a:r>
            <a:r>
              <a:rPr lang="tr-TR" dirty="0" smtClean="0"/>
              <a:t>.</a:t>
            </a:r>
          </a:p>
          <a:p>
            <a:pPr marL="342900" lvl="1" indent="-342900">
              <a:buChar char="•"/>
            </a:pPr>
            <a:endParaRPr lang="tr-TR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11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285731"/>
            <a:ext cx="600723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…Example 03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har char="•"/>
            </a:pPr>
            <a:endParaRPr lang="tr-TR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12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57" y="1124745"/>
            <a:ext cx="8280085" cy="53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 04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the </a:t>
            </a:r>
            <a:r>
              <a:rPr lang="tr-TR" sz="2800" dirty="0" smtClean="0"/>
              <a:t>following </a:t>
            </a:r>
            <a:r>
              <a:rPr lang="en-US" sz="2800" i="1" dirty="0" smtClean="0"/>
              <a:t>R</a:t>
            </a:r>
            <a:r>
              <a:rPr lang="tr-TR" sz="2800" i="1" dirty="0" smtClean="0"/>
              <a:t>LC</a:t>
            </a:r>
            <a:r>
              <a:rPr lang="en-US" sz="2800" i="1" dirty="0" smtClean="0"/>
              <a:t> </a:t>
            </a:r>
            <a:r>
              <a:rPr lang="en-US" sz="2800" dirty="0" smtClean="0"/>
              <a:t>circuit, obtain the </a:t>
            </a:r>
            <a:r>
              <a:rPr lang="tr-TR" sz="2800" dirty="0" smtClean="0"/>
              <a:t>transfer function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tr-TR" sz="2800" i="1" baseline="-25000" dirty="0" smtClean="0">
                <a:solidFill>
                  <a:srgbClr val="3366FF">
                    <a:lumMod val="75000"/>
                  </a:srgbClr>
                </a:solidFill>
              </a:rPr>
              <a:t>o</a:t>
            </a:r>
            <a:r>
              <a:rPr lang="tr-TR" sz="2800" dirty="0">
                <a:solidFill>
                  <a:srgbClr val="3366FF">
                    <a:lumMod val="75000"/>
                  </a:srgbClr>
                </a:solidFill>
              </a:rPr>
              <a:t>(</a:t>
            </a:r>
            <a:r>
              <a:rPr lang="tr-TR" sz="2800" i="1" dirty="0">
                <a:solidFill>
                  <a:srgbClr val="3366FF">
                    <a:lumMod val="75000"/>
                  </a:srgbClr>
                </a:solidFill>
                <a:sym typeface="Symbol" panose="05050102010706020507" pitchFamily="18" charset="2"/>
              </a:rPr>
              <a:t></a:t>
            </a:r>
            <a:r>
              <a:rPr lang="tr-TR" sz="2800" dirty="0">
                <a:solidFill>
                  <a:srgbClr val="3366FF">
                    <a:lumMod val="75000"/>
                  </a:srgbClr>
                </a:solidFill>
              </a:rPr>
              <a:t>) /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tr-TR" sz="2800" i="1" baseline="-25000" dirty="0" smtClean="0">
                <a:solidFill>
                  <a:srgbClr val="3366FF">
                    <a:lumMod val="75000"/>
                  </a:srgbClr>
                </a:solidFill>
              </a:rPr>
              <a:t>i</a:t>
            </a:r>
            <a:r>
              <a:rPr lang="tr-TR" sz="2800" dirty="0" smtClean="0">
                <a:solidFill>
                  <a:srgbClr val="3366FF">
                    <a:lumMod val="75000"/>
                  </a:srgbClr>
                </a:solidFill>
              </a:rPr>
              <a:t>(</a:t>
            </a:r>
            <a:r>
              <a:rPr lang="tr-TR" sz="2800" i="1" dirty="0">
                <a:solidFill>
                  <a:srgbClr val="3366FF">
                    <a:lumMod val="75000"/>
                  </a:srgbClr>
                </a:solidFill>
                <a:sym typeface="Symbol" panose="05050102010706020507" pitchFamily="18" charset="2"/>
              </a:rPr>
              <a:t></a:t>
            </a:r>
            <a:r>
              <a:rPr lang="tr-TR" sz="2800" dirty="0">
                <a:solidFill>
                  <a:srgbClr val="3366FF">
                    <a:lumMod val="75000"/>
                  </a:srgbClr>
                </a:solidFill>
              </a:rPr>
              <a:t>)</a:t>
            </a:r>
            <a:r>
              <a:rPr lang="tr-TR" sz="2800" baseline="-25000" dirty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tr-TR" sz="2800" dirty="0" smtClean="0"/>
              <a:t>and </a:t>
            </a:r>
            <a:r>
              <a:rPr lang="tr-TR" sz="2800" dirty="0"/>
              <a:t>its </a:t>
            </a:r>
            <a:r>
              <a:rPr lang="tr-TR" sz="2800" dirty="0" smtClean="0"/>
              <a:t>zeros and poles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Answer:</a:t>
            </a:r>
          </a:p>
          <a:p>
            <a:pPr marL="342900" lvl="1" indent="-342900">
              <a:buChar char="•"/>
            </a:pPr>
            <a:endParaRPr lang="tr-TR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204864"/>
            <a:ext cx="3960440" cy="2103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300" y="4509120"/>
            <a:ext cx="3173400" cy="763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5756139"/>
            <a:ext cx="4076400" cy="284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5730272"/>
            <a:ext cx="954600" cy="310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07704" y="5710888"/>
            <a:ext cx="5131064" cy="316851"/>
            <a:chOff x="1907704" y="5710888"/>
            <a:chExt cx="5131064" cy="31685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7704" y="5743206"/>
              <a:ext cx="4076400" cy="28453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4168" y="5710888"/>
              <a:ext cx="954600" cy="31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34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 05…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Plot the amplitude and</a:t>
            </a:r>
            <a:r>
              <a:rPr lang="tr-TR" sz="2800" dirty="0"/>
              <a:t> </a:t>
            </a:r>
            <a:r>
              <a:rPr lang="tr-TR" sz="2800" dirty="0" smtClean="0"/>
              <a:t>phase </a:t>
            </a:r>
            <a:r>
              <a:rPr lang="tr-TR" sz="2800" dirty="0"/>
              <a:t>of </a:t>
            </a:r>
            <a:r>
              <a:rPr lang="en-US" sz="2800" dirty="0" smtClean="0"/>
              <a:t> </a:t>
            </a:r>
            <a:endParaRPr lang="tr-TR" sz="2800" dirty="0" smtClean="0"/>
          </a:p>
          <a:p>
            <a:pPr marL="358775" indent="0">
              <a:buNone/>
            </a:pPr>
            <a:r>
              <a:rPr lang="tr-TR" sz="2800" dirty="0" smtClean="0"/>
              <a:t>the voltage transfer funciton </a:t>
            </a:r>
          </a:p>
          <a:p>
            <a:pPr marL="358775" indent="0">
              <a:buNone/>
            </a:pPr>
            <a:r>
              <a:rPr lang="tr-TR" sz="2800" dirty="0"/>
              <a:t>for this circuit </a:t>
            </a:r>
            <a:r>
              <a:rPr lang="tr-TR" sz="2800" dirty="0" smtClean="0"/>
              <a:t>for</a:t>
            </a:r>
            <a:endParaRPr lang="tr-TR" sz="2800" dirty="0"/>
          </a:p>
          <a:p>
            <a:pPr marL="457200" lvl="1" indent="0">
              <a:buNone/>
            </a:pPr>
            <a:r>
              <a:rPr lang="tr-TR" dirty="0" smtClean="0"/>
              <a:t>100 Hz &lt; f &lt; 1 kHz (linear)</a:t>
            </a:r>
            <a:endParaRPr lang="tr-TR" i="1" dirty="0" smtClean="0"/>
          </a:p>
          <a:p>
            <a:pPr marL="342900" lvl="1" indent="-342900">
              <a:buChar char="•"/>
            </a:pPr>
            <a:r>
              <a:rPr lang="tr-TR" dirty="0" smtClean="0">
                <a:solidFill>
                  <a:schemeClr val="tx1"/>
                </a:solidFill>
                <a:ea typeface="+mn-ea"/>
                <a:cs typeface="+mn-cs"/>
              </a:rPr>
              <a:t>Answer: </a:t>
            </a:r>
            <a:endParaRPr lang="tr-TR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14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790" y="1124745"/>
            <a:ext cx="3409246" cy="194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824685"/>
            <a:ext cx="3293370" cy="27218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84" y="3824685"/>
            <a:ext cx="2445840" cy="1916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354" y="3824685"/>
            <a:ext cx="2370850" cy="109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…Example 05…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15</a:t>
            </a:fld>
            <a:endParaRPr lang="en-US" altLang="tr-T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5"/>
            <a:ext cx="8441654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…Example 05…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80" y="1268760"/>
            <a:ext cx="8525000" cy="46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…Example 05…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524774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…Example 05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18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45" y="1124744"/>
            <a:ext cx="849109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 06…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19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99" y="1115617"/>
            <a:ext cx="8462401" cy="50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Frequency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of Lecture</a:t>
            </a:r>
            <a:endParaRPr lang="tr-TR" dirty="0" smtClean="0"/>
          </a:p>
          <a:p>
            <a:pPr lvl="1"/>
            <a:r>
              <a:rPr lang="en-US" dirty="0" smtClean="0"/>
              <a:t>Describe  </a:t>
            </a:r>
            <a:r>
              <a:rPr lang="en-US" dirty="0"/>
              <a:t>the sinusoidal steady-state behavior of a circuit as a function </a:t>
            </a:r>
            <a:r>
              <a:rPr lang="en-US" dirty="0" smtClean="0"/>
              <a:t>of</a:t>
            </a:r>
            <a:r>
              <a:rPr lang="tr-TR" dirty="0" smtClean="0"/>
              <a:t> frequency</a:t>
            </a:r>
            <a:r>
              <a:rPr lang="en-US" dirty="0" smtClean="0"/>
              <a:t>.</a:t>
            </a:r>
            <a:endParaRPr lang="tr-TR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18324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…Example 06…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5"/>
            <a:ext cx="8436601" cy="504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…Example 06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21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36" y="1340768"/>
            <a:ext cx="836935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 07…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22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99" y="1117940"/>
            <a:ext cx="8462401" cy="504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…Example 07…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9" y="1135579"/>
            <a:ext cx="8410801" cy="1855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9" y="3002499"/>
            <a:ext cx="8411371" cy="22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…Example 07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24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5"/>
            <a:ext cx="8385001" cy="415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The Decibel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more systematic way of </a:t>
            </a:r>
            <a:r>
              <a:rPr lang="en-US" dirty="0" smtClean="0"/>
              <a:t>obtaining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frequency response is to use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Bode plots</a:t>
            </a:r>
            <a:r>
              <a:rPr lang="en-US" dirty="0"/>
              <a:t>. </a:t>
            </a:r>
            <a:endParaRPr lang="tr-TR" dirty="0" smtClean="0"/>
          </a:p>
          <a:p>
            <a:pPr lvl="1"/>
            <a:r>
              <a:rPr lang="tr-TR" dirty="0" smtClean="0"/>
              <a:t>T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/>
              <a:t>important </a:t>
            </a:r>
            <a:r>
              <a:rPr lang="en-US" dirty="0" smtClean="0"/>
              <a:t>issues</a:t>
            </a:r>
            <a:r>
              <a:rPr lang="tr-TR" dirty="0" smtClean="0"/>
              <a:t>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Bode plots </a:t>
            </a:r>
            <a:r>
              <a:rPr lang="en-US" dirty="0" smtClean="0"/>
              <a:t>: </a:t>
            </a:r>
            <a:endParaRPr lang="tr-TR" dirty="0" smtClean="0"/>
          </a:p>
          <a:p>
            <a:pPr lvl="2"/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logarithms</a:t>
            </a:r>
            <a:r>
              <a:rPr lang="en-US" dirty="0"/>
              <a:t>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decibels</a:t>
            </a:r>
            <a:r>
              <a:rPr lang="en-US" dirty="0"/>
              <a:t> in expressing gain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Since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Bode plots </a:t>
            </a:r>
            <a:r>
              <a:rPr lang="en-US" dirty="0"/>
              <a:t>are based on logarithms, it is important that </a:t>
            </a:r>
            <a:r>
              <a:rPr lang="en-US" dirty="0" smtClean="0"/>
              <a:t>we</a:t>
            </a:r>
            <a:r>
              <a:rPr lang="tr-TR" dirty="0" smtClean="0"/>
              <a:t> </a:t>
            </a:r>
            <a:r>
              <a:rPr lang="en-US" dirty="0" smtClean="0"/>
              <a:t>keep </a:t>
            </a:r>
            <a:r>
              <a:rPr lang="en-US" dirty="0"/>
              <a:t>the following properties of logarithms in mind</a:t>
            </a:r>
            <a:r>
              <a:rPr lang="en-US" dirty="0" smtClean="0"/>
              <a:t>:</a:t>
            </a:r>
            <a:endParaRPr lang="tr-TR" dirty="0" smtClean="0"/>
          </a:p>
          <a:p>
            <a:pPr marL="1231900" lvl="1" indent="-514350">
              <a:buFont typeface="+mj-lt"/>
              <a:buAutoNum type="arabicPeriod"/>
            </a:pPr>
            <a:r>
              <a:rPr lang="tr-TR" dirty="0">
                <a:solidFill>
                  <a:srgbClr val="00B0F0"/>
                </a:solidFill>
              </a:rPr>
              <a:t>log </a:t>
            </a:r>
            <a:r>
              <a:rPr lang="tr-TR" i="1" dirty="0">
                <a:solidFill>
                  <a:srgbClr val="00B0F0"/>
                </a:solidFill>
              </a:rPr>
              <a:t>P</a:t>
            </a:r>
            <a:r>
              <a:rPr lang="tr-TR" baseline="-25000" dirty="0">
                <a:solidFill>
                  <a:srgbClr val="00B0F0"/>
                </a:solidFill>
              </a:rPr>
              <a:t>1</a:t>
            </a:r>
            <a:r>
              <a:rPr lang="tr-TR" i="1" dirty="0">
                <a:solidFill>
                  <a:srgbClr val="00B0F0"/>
                </a:solidFill>
              </a:rPr>
              <a:t>P</a:t>
            </a:r>
            <a:r>
              <a:rPr lang="tr-TR" baseline="-25000" dirty="0">
                <a:solidFill>
                  <a:srgbClr val="00B0F0"/>
                </a:solidFill>
              </a:rPr>
              <a:t>2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smtClean="0">
                <a:solidFill>
                  <a:srgbClr val="00B0F0"/>
                </a:solidFill>
              </a:rPr>
              <a:t>= </a:t>
            </a:r>
            <a:r>
              <a:rPr lang="tr-TR" dirty="0">
                <a:solidFill>
                  <a:srgbClr val="00B0F0"/>
                </a:solidFill>
              </a:rPr>
              <a:t>log </a:t>
            </a:r>
            <a:r>
              <a:rPr lang="tr-TR" i="1" dirty="0" smtClean="0">
                <a:solidFill>
                  <a:srgbClr val="00B0F0"/>
                </a:solidFill>
              </a:rPr>
              <a:t>P</a:t>
            </a:r>
            <a:r>
              <a:rPr lang="tr-TR" baseline="-25000" dirty="0" smtClean="0">
                <a:solidFill>
                  <a:srgbClr val="00B0F0"/>
                </a:solidFill>
              </a:rPr>
              <a:t>1</a:t>
            </a:r>
            <a:r>
              <a:rPr lang="tr-TR" dirty="0" smtClean="0">
                <a:solidFill>
                  <a:srgbClr val="00B0F0"/>
                </a:solidFill>
              </a:rPr>
              <a:t> + log </a:t>
            </a:r>
            <a:r>
              <a:rPr lang="tr-TR" i="1" dirty="0" smtClean="0">
                <a:solidFill>
                  <a:srgbClr val="00B0F0"/>
                </a:solidFill>
              </a:rPr>
              <a:t>P</a:t>
            </a:r>
            <a:r>
              <a:rPr lang="tr-TR" baseline="-25000" dirty="0" smtClean="0">
                <a:solidFill>
                  <a:srgbClr val="00B0F0"/>
                </a:solidFill>
              </a:rPr>
              <a:t>2</a:t>
            </a:r>
          </a:p>
          <a:p>
            <a:pPr marL="1231900" lvl="1" indent="-514350">
              <a:buFont typeface="+mj-lt"/>
              <a:buAutoNum type="arabicPeriod"/>
            </a:pPr>
            <a:r>
              <a:rPr lang="tr-TR" dirty="0">
                <a:solidFill>
                  <a:srgbClr val="00B0F0"/>
                </a:solidFill>
              </a:rPr>
              <a:t>log </a:t>
            </a:r>
            <a:r>
              <a:rPr lang="tr-TR" i="1" dirty="0" smtClean="0">
                <a:solidFill>
                  <a:srgbClr val="00B0F0"/>
                </a:solidFill>
              </a:rPr>
              <a:t>P</a:t>
            </a:r>
            <a:r>
              <a:rPr lang="tr-TR" baseline="-25000" dirty="0" smtClean="0">
                <a:solidFill>
                  <a:srgbClr val="00B0F0"/>
                </a:solidFill>
              </a:rPr>
              <a:t>1</a:t>
            </a:r>
            <a:r>
              <a:rPr lang="tr-TR" dirty="0" smtClean="0">
                <a:solidFill>
                  <a:srgbClr val="00B0F0"/>
                </a:solidFill>
              </a:rPr>
              <a:t>/</a:t>
            </a:r>
            <a:r>
              <a:rPr lang="tr-TR" i="1" dirty="0" smtClean="0">
                <a:solidFill>
                  <a:srgbClr val="00B0F0"/>
                </a:solidFill>
              </a:rPr>
              <a:t>P</a:t>
            </a:r>
            <a:r>
              <a:rPr lang="tr-TR" baseline="-25000" dirty="0" smtClean="0">
                <a:solidFill>
                  <a:srgbClr val="00B0F0"/>
                </a:solidFill>
              </a:rPr>
              <a:t>2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>
                <a:solidFill>
                  <a:srgbClr val="00B0F0"/>
                </a:solidFill>
              </a:rPr>
              <a:t>= log </a:t>
            </a:r>
            <a:r>
              <a:rPr lang="tr-TR" i="1" dirty="0">
                <a:solidFill>
                  <a:srgbClr val="00B0F0"/>
                </a:solidFill>
              </a:rPr>
              <a:t>P</a:t>
            </a:r>
            <a:r>
              <a:rPr lang="tr-TR" baseline="-25000" dirty="0">
                <a:solidFill>
                  <a:srgbClr val="00B0F0"/>
                </a:solidFill>
              </a:rPr>
              <a:t>1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smtClean="0">
                <a:solidFill>
                  <a:srgbClr val="00B0F0"/>
                </a:solidFill>
              </a:rPr>
              <a:t>- </a:t>
            </a:r>
            <a:r>
              <a:rPr lang="tr-TR" dirty="0">
                <a:solidFill>
                  <a:srgbClr val="00B0F0"/>
                </a:solidFill>
              </a:rPr>
              <a:t>log </a:t>
            </a:r>
            <a:r>
              <a:rPr lang="tr-TR" i="1" dirty="0" smtClean="0">
                <a:solidFill>
                  <a:srgbClr val="00B0F0"/>
                </a:solidFill>
              </a:rPr>
              <a:t>P</a:t>
            </a:r>
            <a:r>
              <a:rPr lang="tr-TR" baseline="-25000" dirty="0" smtClean="0">
                <a:solidFill>
                  <a:srgbClr val="00B0F0"/>
                </a:solidFill>
              </a:rPr>
              <a:t>2</a:t>
            </a:r>
          </a:p>
          <a:p>
            <a:pPr marL="1231900" lvl="1" indent="-514350">
              <a:buFont typeface="+mj-lt"/>
              <a:buAutoNum type="arabicPeriod"/>
            </a:pPr>
            <a:r>
              <a:rPr lang="tr-TR" dirty="0">
                <a:solidFill>
                  <a:srgbClr val="00B0F0"/>
                </a:solidFill>
              </a:rPr>
              <a:t>log </a:t>
            </a:r>
            <a:r>
              <a:rPr lang="tr-TR" i="1" dirty="0" smtClean="0">
                <a:solidFill>
                  <a:srgbClr val="00B0F0"/>
                </a:solidFill>
              </a:rPr>
              <a:t>P</a:t>
            </a:r>
            <a:r>
              <a:rPr lang="tr-TR" i="1" baseline="30000" dirty="0" smtClean="0">
                <a:solidFill>
                  <a:srgbClr val="00B0F0"/>
                </a:solidFill>
              </a:rPr>
              <a:t>n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>
                <a:solidFill>
                  <a:srgbClr val="00B0F0"/>
                </a:solidFill>
              </a:rPr>
              <a:t>= </a:t>
            </a:r>
            <a:r>
              <a:rPr lang="tr-TR" i="1" dirty="0" smtClean="0">
                <a:solidFill>
                  <a:srgbClr val="00B0F0"/>
                </a:solidFill>
              </a:rPr>
              <a:t>n </a:t>
            </a:r>
            <a:r>
              <a:rPr lang="tr-TR" dirty="0" smtClean="0">
                <a:solidFill>
                  <a:srgbClr val="00B0F0"/>
                </a:solidFill>
              </a:rPr>
              <a:t>log </a:t>
            </a:r>
            <a:r>
              <a:rPr lang="tr-TR" i="1" dirty="0" smtClean="0">
                <a:solidFill>
                  <a:srgbClr val="00B0F0"/>
                </a:solidFill>
              </a:rPr>
              <a:t>P</a:t>
            </a:r>
            <a:endParaRPr lang="tr-TR" dirty="0">
              <a:solidFill>
                <a:srgbClr val="00B0F0"/>
              </a:solidFill>
            </a:endParaRPr>
          </a:p>
          <a:p>
            <a:pPr marL="1231900" lvl="1" indent="-514350">
              <a:buFont typeface="+mj-lt"/>
              <a:buAutoNum type="arabicPeriod"/>
            </a:pPr>
            <a:r>
              <a:rPr lang="tr-TR" dirty="0">
                <a:solidFill>
                  <a:srgbClr val="00B0F0"/>
                </a:solidFill>
              </a:rPr>
              <a:t>log </a:t>
            </a:r>
            <a:r>
              <a:rPr lang="tr-TR" dirty="0" smtClean="0">
                <a:solidFill>
                  <a:srgbClr val="00B0F0"/>
                </a:solidFill>
              </a:rPr>
              <a:t>1 </a:t>
            </a:r>
            <a:r>
              <a:rPr lang="tr-TR" dirty="0">
                <a:solidFill>
                  <a:srgbClr val="00B0F0"/>
                </a:solidFill>
              </a:rPr>
              <a:t>= </a:t>
            </a:r>
            <a:r>
              <a:rPr lang="tr-TR" dirty="0" smtClean="0">
                <a:solidFill>
                  <a:srgbClr val="00B0F0"/>
                </a:solidFill>
              </a:rPr>
              <a:t>0</a:t>
            </a:r>
            <a:endParaRPr lang="tr-TR" baseline="-25000" dirty="0">
              <a:solidFill>
                <a:srgbClr val="00B0F0"/>
              </a:solidFill>
            </a:endParaRPr>
          </a:p>
          <a:p>
            <a:endParaRPr lang="tr-TR" baseline="-25000" dirty="0"/>
          </a:p>
          <a:p>
            <a:endParaRPr lang="tr-TR" baseline="-25000" dirty="0"/>
          </a:p>
          <a:p>
            <a:endParaRPr lang="tr-TR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07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9554"/>
            <a:ext cx="8388849" cy="49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27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19781"/>
            <a:ext cx="8392599" cy="496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Logarithms (Arithmetic)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24745"/>
            <a:ext cx="8352928" cy="484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Some Areas of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response of a system can be plotted for a range of values </a:t>
            </a:r>
            <a:r>
              <a:rPr lang="en-US" dirty="0" smtClean="0"/>
              <a:t>that</a:t>
            </a:r>
            <a:r>
              <a:rPr lang="tr-TR" dirty="0" smtClean="0"/>
              <a:t> </a:t>
            </a:r>
            <a:r>
              <a:rPr lang="en-US" dirty="0" smtClean="0"/>
              <a:t>may </a:t>
            </a:r>
            <a:r>
              <a:rPr lang="en-US" dirty="0"/>
              <a:t>otherwise be impossible or unwieldy with a linear scale.</a:t>
            </a:r>
          </a:p>
          <a:p>
            <a:r>
              <a:rPr lang="en-US" dirty="0" smtClean="0"/>
              <a:t>Levels </a:t>
            </a:r>
            <a:r>
              <a:rPr lang="en-US" dirty="0"/>
              <a:t>of power, voltage, and the like, can be compared </a:t>
            </a:r>
            <a:r>
              <a:rPr lang="en-US" dirty="0" smtClean="0"/>
              <a:t>without</a:t>
            </a:r>
            <a:r>
              <a:rPr lang="tr-TR" dirty="0" smtClean="0"/>
              <a:t> </a:t>
            </a:r>
            <a:r>
              <a:rPr lang="en-US" dirty="0" smtClean="0"/>
              <a:t>dealing </a:t>
            </a:r>
            <a:r>
              <a:rPr lang="en-US" dirty="0"/>
              <a:t>with very large or very small numbers that often cloud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true </a:t>
            </a:r>
            <a:r>
              <a:rPr lang="en-US" dirty="0"/>
              <a:t>impact of the difference in magnitudes.</a:t>
            </a:r>
          </a:p>
          <a:p>
            <a:r>
              <a:rPr lang="en-US" dirty="0" smtClean="0"/>
              <a:t>A </a:t>
            </a:r>
            <a:r>
              <a:rPr lang="en-US" dirty="0"/>
              <a:t>number of systems respond to outside stimuli in a </a:t>
            </a:r>
            <a:r>
              <a:rPr lang="en-US" dirty="0" smtClean="0"/>
              <a:t>nonlinear</a:t>
            </a:r>
            <a:r>
              <a:rPr lang="tr-TR" dirty="0" smtClean="0"/>
              <a:t> </a:t>
            </a:r>
            <a:r>
              <a:rPr lang="en-US" dirty="0" smtClean="0"/>
              <a:t>logarithmic </a:t>
            </a:r>
            <a:r>
              <a:rPr lang="en-US" dirty="0"/>
              <a:t>manner.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result is a mathematical model that </a:t>
            </a:r>
            <a:r>
              <a:rPr lang="en-US" dirty="0" smtClean="0"/>
              <a:t>permits</a:t>
            </a:r>
            <a:r>
              <a:rPr lang="tr-T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direct calculation of the response of the system to a </a:t>
            </a:r>
            <a:r>
              <a:rPr lang="en-US" dirty="0" smtClean="0"/>
              <a:t>particular</a:t>
            </a:r>
            <a:r>
              <a:rPr lang="tr-TR" dirty="0" smtClean="0"/>
              <a:t> </a:t>
            </a:r>
            <a:r>
              <a:rPr lang="en-US" dirty="0" smtClean="0"/>
              <a:t>input </a:t>
            </a:r>
            <a:r>
              <a:rPr lang="en-US" dirty="0"/>
              <a:t>signal.</a:t>
            </a:r>
          </a:p>
          <a:p>
            <a:r>
              <a:rPr lang="en-US" dirty="0" smtClean="0"/>
              <a:t>The </a:t>
            </a:r>
            <a:r>
              <a:rPr lang="en-US" dirty="0"/>
              <a:t>response of a cascaded or compound system can be </a:t>
            </a:r>
            <a:r>
              <a:rPr lang="en-US" dirty="0" smtClean="0"/>
              <a:t>rapidly</a:t>
            </a:r>
            <a:r>
              <a:rPr lang="tr-TR" dirty="0" smtClean="0"/>
              <a:t> </a:t>
            </a:r>
            <a:r>
              <a:rPr lang="en-US" dirty="0" smtClean="0"/>
              <a:t>determined </a:t>
            </a:r>
            <a:r>
              <a:rPr lang="en-US" dirty="0"/>
              <a:t>using logarithms if the gain of each stage is known </a:t>
            </a:r>
            <a:r>
              <a:rPr lang="en-US" dirty="0" smtClean="0"/>
              <a:t>on</a:t>
            </a:r>
            <a:r>
              <a:rPr lang="tr-T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logarithmic basis.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9182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Frequency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tr-TR" dirty="0" smtClean="0"/>
              <a:t> </a:t>
            </a:r>
            <a:r>
              <a:rPr lang="en-US" dirty="0" smtClean="0"/>
              <a:t>we </a:t>
            </a:r>
            <a:r>
              <a:rPr lang="en-US" dirty="0"/>
              <a:t>let the amplitude of the sinusoidal source remain constant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vary </a:t>
            </a:r>
            <a:r>
              <a:rPr lang="en-US" dirty="0"/>
              <a:t>the frequency, </a:t>
            </a:r>
            <a:endParaRPr lang="tr-TR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obtain the circuit’s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frequency response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frequency response </a:t>
            </a:r>
            <a:r>
              <a:rPr lang="en-US" dirty="0"/>
              <a:t>of a circuit is the variation in its behavior </a:t>
            </a:r>
            <a:r>
              <a:rPr lang="en-US" dirty="0" smtClean="0"/>
              <a:t>with</a:t>
            </a:r>
            <a:r>
              <a:rPr lang="tr-TR" dirty="0" smtClean="0"/>
              <a:t> </a:t>
            </a:r>
            <a:r>
              <a:rPr lang="en-US" dirty="0" smtClean="0"/>
              <a:t>change </a:t>
            </a:r>
            <a:r>
              <a:rPr lang="en-US" dirty="0"/>
              <a:t>in signal frequency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frequency response </a:t>
            </a:r>
            <a:r>
              <a:rPr lang="en-US" dirty="0"/>
              <a:t>of a </a:t>
            </a:r>
            <a:r>
              <a:rPr lang="en-US" dirty="0" smtClean="0"/>
              <a:t>circuit</a:t>
            </a:r>
            <a:r>
              <a:rPr lang="tr-TR" dirty="0" smtClean="0"/>
              <a:t> </a:t>
            </a:r>
            <a:r>
              <a:rPr lang="en-US" dirty="0" smtClean="0"/>
              <a:t>may </a:t>
            </a:r>
            <a:r>
              <a:rPr lang="en-US" dirty="0"/>
              <a:t>also be considered as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variation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the gain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phase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with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frequency</a:t>
            </a:r>
            <a:r>
              <a:rPr lang="tr-T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299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paper is available in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semilog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log-log</a:t>
            </a:r>
            <a:r>
              <a:rPr lang="en-US" dirty="0"/>
              <a:t> varieties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smtClean="0"/>
              <a:t>Example:</a:t>
            </a:r>
          </a:p>
          <a:p>
            <a:pPr lvl="1"/>
            <a:r>
              <a:rPr lang="tr-TR" dirty="0" smtClean="0"/>
              <a:t>Frequency </a:t>
            </a:r>
            <a:r>
              <a:rPr lang="tr-TR" dirty="0"/>
              <a:t>log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30</a:t>
            </a:fld>
            <a:endParaRPr lang="en-US" alt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77" y="3501008"/>
            <a:ext cx="8514001" cy="21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97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31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21" r="508" b="2225"/>
          <a:stretch/>
        </p:blipFill>
        <p:spPr>
          <a:xfrm>
            <a:off x="478944" y="1119428"/>
            <a:ext cx="8186112" cy="539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91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The Decibel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communications systems, gain is measured in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bels</a:t>
            </a:r>
            <a:r>
              <a:rPr lang="en-US" dirty="0"/>
              <a:t>. </a:t>
            </a:r>
            <a:endParaRPr lang="tr-TR" dirty="0" smtClean="0"/>
          </a:p>
          <a:p>
            <a:pPr lvl="1"/>
            <a:r>
              <a:rPr lang="en-US" dirty="0"/>
              <a:t>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bel</a:t>
            </a:r>
            <a:r>
              <a:rPr lang="en-US" i="1" dirty="0"/>
              <a:t> </a:t>
            </a:r>
            <a:r>
              <a:rPr lang="en-US" dirty="0"/>
              <a:t>is named </a:t>
            </a:r>
            <a:r>
              <a:rPr lang="en-US" dirty="0" smtClean="0"/>
              <a:t>after</a:t>
            </a:r>
            <a:r>
              <a:rPr lang="tr-TR" dirty="0" smtClean="0"/>
              <a:t> </a:t>
            </a:r>
            <a:r>
              <a:rPr lang="en-US" dirty="0" smtClean="0"/>
              <a:t>Alexander </a:t>
            </a:r>
            <a:r>
              <a:rPr lang="en-US" dirty="0"/>
              <a:t>Graham Bell, the inventor </a:t>
            </a:r>
            <a:r>
              <a:rPr lang="en-US" dirty="0" smtClean="0"/>
              <a:t>of</a:t>
            </a:r>
            <a:r>
              <a:rPr lang="tr-TR" dirty="0" smtClean="0"/>
              <a:t> the </a:t>
            </a:r>
            <a:r>
              <a:rPr lang="tr-TR" dirty="0"/>
              <a:t>telephone.</a:t>
            </a:r>
            <a:endParaRPr lang="tr-TR" dirty="0" smtClean="0"/>
          </a:p>
          <a:p>
            <a:r>
              <a:rPr lang="en-US" dirty="0" smtClean="0"/>
              <a:t>Historically,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bel</a:t>
            </a:r>
            <a:r>
              <a:rPr lang="en-US" dirty="0"/>
              <a:t> is used to measure the ratio of two levels of power or </a:t>
            </a:r>
            <a:r>
              <a:rPr lang="en-US" dirty="0" smtClean="0"/>
              <a:t>power</a:t>
            </a:r>
            <a:r>
              <a:rPr lang="tr-TR" dirty="0" smtClean="0"/>
              <a:t> </a:t>
            </a:r>
            <a:r>
              <a:rPr lang="en-US" dirty="0" smtClean="0"/>
              <a:t>gain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dirty="0"/>
              <a:t>; that is,</a:t>
            </a:r>
            <a:endParaRPr lang="tr-TR" baseline="-25000" dirty="0"/>
          </a:p>
          <a:p>
            <a:endParaRPr lang="tr-TR" baseline="-25000" dirty="0"/>
          </a:p>
          <a:p>
            <a:endParaRPr lang="tr-TR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32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653136"/>
            <a:ext cx="6230700" cy="12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The Decibel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decibel</a:t>
                </a:r>
                <a:r>
                  <a:rPr lang="en-US" i="1" dirty="0"/>
                  <a:t>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dB</a:t>
                </a:r>
                <a:r>
                  <a:rPr lang="en-US" dirty="0"/>
                  <a:t>) provides us with a unit of less magnitude.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It </a:t>
                </a:r>
                <a:r>
                  <a:rPr lang="en-US" dirty="0"/>
                  <a:t>is </a:t>
                </a:r>
                <a:r>
                  <a:rPr lang="en-US" dirty="0" smtClean="0"/>
                  <a:t>1</a:t>
                </a:r>
                <a:r>
                  <a:rPr lang="tr-TR" dirty="0" smtClean="0"/>
                  <a:t>/</a:t>
                </a:r>
                <a:r>
                  <a:rPr lang="en-US" dirty="0" smtClean="0"/>
                  <a:t>10th of</a:t>
                </a:r>
                <a:r>
                  <a:rPr lang="tr-TR" dirty="0" smtClean="0"/>
                  <a:t> </a:t>
                </a:r>
                <a:r>
                  <a:rPr lang="en-US" dirty="0" smtClean="0"/>
                  <a:t>a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bel</a:t>
                </a:r>
                <a:r>
                  <a:rPr lang="en-US" dirty="0"/>
                  <a:t> and is given </a:t>
                </a:r>
                <a:r>
                  <a:rPr lang="en-US" dirty="0" smtClean="0"/>
                  <a:t>by</a:t>
                </a:r>
                <a:endParaRPr lang="tr-TR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tr-TR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𝒅𝑩</m:t>
                          </m:r>
                        </m:sub>
                      </m:sSub>
                      <m:r>
                        <a:rPr lang="tr-TR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sSub>
                        <m:sSubPr>
                          <m:ctrlPr>
                            <a:rPr lang="tr-TR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tr-TR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f>
                        <m:fPr>
                          <m:ctrlPr>
                            <a:rPr lang="tr-TR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b="1" dirty="0" smtClean="0"/>
              </a:p>
              <a:p>
                <a:pPr lvl="2"/>
                <a:r>
                  <a:rPr lang="tr-TR" dirty="0" smtClean="0"/>
                  <a:t>If </a:t>
                </a:r>
                <a:r>
                  <a:rPr lang="tr-TR" i="1" dirty="0" smtClean="0"/>
                  <a:t>P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=</a:t>
                </a:r>
                <a:r>
                  <a:rPr lang="tr-TR" i="1" dirty="0" smtClean="0"/>
                  <a:t>P</a:t>
                </a:r>
                <a:r>
                  <a:rPr lang="tr-TR" baseline="-25000" dirty="0" smtClean="0"/>
                  <a:t>1</a:t>
                </a:r>
                <a:r>
                  <a:rPr lang="tr-TR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  <m:r>
                      <a:rPr lang="tr-T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=10</m:t>
                    </m:r>
                    <m:sSub>
                      <m:sSubPr>
                        <m:ctrlP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tr-TR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1=0</m:t>
                    </m:r>
                    <m:r>
                      <a:rPr lang="tr-TR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dB</m:t>
                    </m:r>
                  </m:oMath>
                </a14:m>
                <a:endParaRPr lang="tr-TR" dirty="0" smtClean="0"/>
              </a:p>
              <a:p>
                <a:pPr lvl="2"/>
                <a:r>
                  <a:rPr lang="tr-TR" dirty="0"/>
                  <a:t>If </a:t>
                </a:r>
                <a:r>
                  <a:rPr lang="tr-TR" i="1" dirty="0" smtClean="0"/>
                  <a:t>P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=2</a:t>
                </a:r>
                <a:r>
                  <a:rPr lang="tr-TR" i="1" dirty="0" smtClean="0"/>
                  <a:t>P</a:t>
                </a:r>
                <a:r>
                  <a:rPr lang="tr-TR" baseline="-25000" dirty="0" smtClean="0"/>
                  <a:t>1</a:t>
                </a:r>
                <a:r>
                  <a:rPr lang="tr-TR" dirty="0"/>
                  <a:t>	</a:t>
                </a:r>
                <a:r>
                  <a:rPr lang="tr-TR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  <m:r>
                      <a:rPr lang="tr-T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=10</m:t>
                    </m:r>
                    <m:sSub>
                      <m:sSubPr>
                        <m:ctrlP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tr-TR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tr-TR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3  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dB</m:t>
                    </m:r>
                  </m:oMath>
                </a14:m>
                <a:endParaRPr lang="tr-TR" dirty="0"/>
              </a:p>
              <a:p>
                <a:pPr lvl="2"/>
                <a:r>
                  <a:rPr lang="tr-TR" dirty="0"/>
                  <a:t>If </a:t>
                </a:r>
                <a:r>
                  <a:rPr lang="tr-TR" i="1" dirty="0" smtClean="0"/>
                  <a:t>P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=0.5</a:t>
                </a:r>
                <a:r>
                  <a:rPr lang="tr-TR" i="1" dirty="0" smtClean="0"/>
                  <a:t>P</a:t>
                </a:r>
                <a:r>
                  <a:rPr lang="tr-TR" baseline="-25000" dirty="0" smtClean="0"/>
                  <a:t>1</a:t>
                </a:r>
                <a:r>
                  <a:rPr lang="tr-TR" dirty="0"/>
                  <a:t>	</a:t>
                </a:r>
                <a:r>
                  <a:rPr lang="tr-TR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  <m:r>
                      <a:rPr lang="tr-T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=10</m:t>
                    </m:r>
                    <m:sSub>
                      <m:sSubPr>
                        <m:ctrlP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tr-T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tr-TR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3  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dB</m:t>
                    </m:r>
                  </m:oMath>
                </a14:m>
                <a:endParaRPr lang="tr-TR" dirty="0"/>
              </a:p>
              <a:p>
                <a:r>
                  <a:rPr lang="en-US" dirty="0"/>
                  <a:t>The logarithm of the reciprocal of a quantity is </a:t>
                </a:r>
                <a:r>
                  <a:rPr lang="en-US" dirty="0" smtClean="0"/>
                  <a:t>simply</a:t>
                </a:r>
                <a:r>
                  <a:rPr lang="tr-TR" dirty="0" smtClean="0"/>
                  <a:t> </a:t>
                </a:r>
                <a:r>
                  <a:rPr lang="en-US" dirty="0" smtClean="0"/>
                  <a:t>negative </a:t>
                </a:r>
                <a:r>
                  <a:rPr lang="en-US" dirty="0"/>
                  <a:t>the logarithm of that quantity.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79" t="-1582" r="-16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898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The Decibel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Alternatively, the gain </a:t>
                </a:r>
                <a:r>
                  <a:rPr lang="en-US" sz="2800" i="1" dirty="0">
                    <a:solidFill>
                      <a:schemeClr val="accent1"/>
                    </a:solidFill>
                  </a:rPr>
                  <a:t>G </a:t>
                </a:r>
                <a:r>
                  <a:rPr lang="en-US" sz="2800" dirty="0"/>
                  <a:t>can be expressed in terms of </a:t>
                </a:r>
                <a:r>
                  <a:rPr lang="en-US" sz="2800" dirty="0" smtClean="0"/>
                  <a:t>voltage</a:t>
                </a:r>
                <a:r>
                  <a:rPr lang="tr-TR" sz="2800" dirty="0" smtClean="0"/>
                  <a:t> or </a:t>
                </a:r>
                <a:r>
                  <a:rPr lang="tr-TR" sz="2800" dirty="0"/>
                  <a:t>current ratio</a:t>
                </a:r>
                <a:r>
                  <a:rPr lang="tr-TR" sz="2800" dirty="0" smtClean="0"/>
                  <a:t>.</a:t>
                </a:r>
              </a:p>
              <a:p>
                <a:r>
                  <a:rPr lang="tr-TR" sz="2800" dirty="0" smtClean="0"/>
                  <a:t>If </a:t>
                </a:r>
                <a:r>
                  <a:rPr lang="tr-TR" sz="2800" i="1" dirty="0" smtClean="0">
                    <a:solidFill>
                      <a:schemeClr val="accent1"/>
                    </a:solidFill>
                  </a:rPr>
                  <a:t>P</a:t>
                </a:r>
                <a:r>
                  <a:rPr lang="tr-TR" sz="2800" baseline="-25000" dirty="0" smtClean="0">
                    <a:solidFill>
                      <a:schemeClr val="accent1"/>
                    </a:solidFill>
                  </a:rPr>
                  <a:t>1 </a:t>
                </a:r>
                <a:r>
                  <a:rPr lang="en-US" sz="2800" dirty="0" smtClean="0"/>
                  <a:t>is </a:t>
                </a:r>
                <a:r>
                  <a:rPr lang="en-US" sz="2800" dirty="0"/>
                  <a:t>the input power, </a:t>
                </a:r>
                <a:r>
                  <a:rPr lang="tr-TR" sz="2800" i="1" dirty="0" smtClean="0">
                    <a:solidFill>
                      <a:schemeClr val="accent1"/>
                    </a:solidFill>
                  </a:rPr>
                  <a:t>P</a:t>
                </a:r>
                <a:r>
                  <a:rPr lang="tr-TR" sz="2800" baseline="-25000" dirty="0" smtClean="0">
                    <a:solidFill>
                      <a:schemeClr val="accent1"/>
                    </a:solidFill>
                  </a:rPr>
                  <a:t>2 </a:t>
                </a:r>
                <a:r>
                  <a:rPr lang="en-US" sz="2800" dirty="0" smtClean="0"/>
                  <a:t>is </a:t>
                </a:r>
                <a:r>
                  <a:rPr lang="en-US" sz="2800" dirty="0"/>
                  <a:t>the output (load) power, </a:t>
                </a:r>
                <a:r>
                  <a:rPr lang="tr-TR" sz="2800" i="1" dirty="0" smtClean="0">
                    <a:solidFill>
                      <a:schemeClr val="accent1"/>
                    </a:solidFill>
                  </a:rPr>
                  <a:t>R</a:t>
                </a:r>
                <a:r>
                  <a:rPr lang="tr-TR" sz="2800" baseline="-25000" dirty="0" smtClean="0">
                    <a:solidFill>
                      <a:schemeClr val="accent1"/>
                    </a:solidFill>
                  </a:rPr>
                  <a:t>1 </a:t>
                </a:r>
                <a:r>
                  <a:rPr lang="en-US" sz="2800" dirty="0" smtClean="0"/>
                  <a:t>is </a:t>
                </a:r>
                <a:r>
                  <a:rPr lang="en-US" sz="2800" dirty="0"/>
                  <a:t>the </a:t>
                </a:r>
                <a:r>
                  <a:rPr lang="en-US" sz="2800" dirty="0" smtClean="0"/>
                  <a:t>input</a:t>
                </a:r>
                <a:r>
                  <a:rPr lang="tr-TR" sz="2800" dirty="0" smtClean="0"/>
                  <a:t> </a:t>
                </a:r>
                <a:r>
                  <a:rPr lang="en-US" sz="2800" dirty="0"/>
                  <a:t>resistance, and </a:t>
                </a:r>
                <a:r>
                  <a:rPr lang="tr-TR" sz="2800" i="1" dirty="0" smtClean="0">
                    <a:solidFill>
                      <a:schemeClr val="accent1"/>
                    </a:solidFill>
                  </a:rPr>
                  <a:t>R</a:t>
                </a:r>
                <a:r>
                  <a:rPr lang="tr-TR" sz="2800" baseline="-25000" dirty="0" smtClean="0">
                    <a:solidFill>
                      <a:schemeClr val="accent1"/>
                    </a:solidFill>
                  </a:rPr>
                  <a:t>2 </a:t>
                </a:r>
                <a:r>
                  <a:rPr lang="en-US" sz="2800" dirty="0" smtClean="0"/>
                  <a:t>is </a:t>
                </a:r>
                <a:r>
                  <a:rPr lang="en-US" sz="2800" dirty="0"/>
                  <a:t>the load </a:t>
                </a:r>
                <a:r>
                  <a:rPr lang="en-US" sz="2800" dirty="0" smtClean="0"/>
                  <a:t>resistance</a:t>
                </a:r>
                <a:r>
                  <a:rPr lang="tr-TR" sz="2800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=0.5</m:t>
                    </m:r>
                    <m:sSubSup>
                      <m:sSubSupPr>
                        <m:ctrlPr>
                          <a:rPr lang="tr-T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tr-T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tr-T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=0.5</m:t>
                    </m:r>
                    <m:sSubSup>
                      <m:sSubSupPr>
                        <m:ctrlPr>
                          <a:rPr lang="tr-T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tr-T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tr-TR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14" t="-1243" r="-6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34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595304"/>
            <a:ext cx="4902001" cy="2728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162" y="3549616"/>
            <a:ext cx="1806000" cy="40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800" y="3957016"/>
            <a:ext cx="3044400" cy="141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178" y="5330526"/>
            <a:ext cx="2373600" cy="9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The Decibel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Three things are important to note</a:t>
                </a:r>
                <a:r>
                  <a:rPr lang="tr-TR" sz="2800" dirty="0" smtClean="0"/>
                  <a:t>: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tr-T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tr-TR" sz="2400" dirty="0" smtClean="0"/>
                  <a:t> </a:t>
                </a:r>
                <a:r>
                  <a:rPr lang="en-US" sz="2400" dirty="0" smtClean="0"/>
                  <a:t>is </a:t>
                </a:r>
                <a:r>
                  <a:rPr lang="en-US" sz="2400" dirty="0"/>
                  <a:t>used for power, while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tr-TR" sz="2400" dirty="0" smtClean="0"/>
                  <a:t> </a:t>
                </a:r>
                <a:r>
                  <a:rPr lang="en-US" sz="2400" dirty="0" smtClean="0"/>
                  <a:t>is </a:t>
                </a:r>
                <a:r>
                  <a:rPr lang="en-US" sz="2400" dirty="0"/>
                  <a:t>used for </a:t>
                </a:r>
                <a:r>
                  <a:rPr lang="en-US" sz="2400" dirty="0" smtClean="0"/>
                  <a:t>voltage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or </a:t>
                </a:r>
                <a:r>
                  <a:rPr lang="en-US" sz="2400" dirty="0"/>
                  <a:t>current, because of the square relationship between </a:t>
                </a:r>
                <a:r>
                  <a:rPr lang="en-US" sz="2400" dirty="0" smtClean="0"/>
                  <a:t>them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tr-T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tr-T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tr-T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/>
                  <a:t>).</a:t>
                </a:r>
                <a:endParaRPr lang="en-US" sz="2400" dirty="0"/>
              </a:p>
              <a:p>
                <a:pPr lvl="1"/>
                <a:r>
                  <a:rPr lang="en-US" sz="2400" dirty="0" smtClean="0"/>
                  <a:t>The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dB</a:t>
                </a:r>
                <a:r>
                  <a:rPr lang="en-US" sz="2400" dirty="0"/>
                  <a:t> value is a logarithmic measurement of the ratio of </a:t>
                </a:r>
                <a:r>
                  <a:rPr lang="en-US" sz="2400" dirty="0" smtClean="0"/>
                  <a:t>one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variable </a:t>
                </a:r>
                <a:r>
                  <a:rPr lang="en-US" sz="2400" dirty="0"/>
                  <a:t>to another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of the same type</a:t>
                </a:r>
                <a:r>
                  <a:rPr lang="en-US" sz="2400" dirty="0"/>
                  <a:t>. </a:t>
                </a:r>
                <a:endParaRPr lang="tr-TR" sz="2400" dirty="0" smtClean="0"/>
              </a:p>
              <a:p>
                <a:pPr lvl="2"/>
                <a:r>
                  <a:rPr lang="en-US" sz="2000" dirty="0" smtClean="0"/>
                  <a:t>Therefore</a:t>
                </a:r>
                <a:r>
                  <a:rPr lang="en-US" sz="2000" dirty="0"/>
                  <a:t>, it applies </a:t>
                </a:r>
                <a:r>
                  <a:rPr lang="en-US" sz="2000" dirty="0" smtClean="0"/>
                  <a:t>in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expressing </a:t>
                </a:r>
                <a:r>
                  <a:rPr lang="en-US" sz="2000" dirty="0"/>
                  <a:t>the transfer function </a:t>
                </a:r>
                <a:r>
                  <a:rPr lang="en-US" sz="2000" i="1" dirty="0">
                    <a:solidFill>
                      <a:schemeClr val="accent1"/>
                    </a:solidFill>
                  </a:rPr>
                  <a:t>H</a:t>
                </a:r>
                <a:r>
                  <a:rPr lang="en-US" sz="2000" dirty="0"/>
                  <a:t> </a:t>
                </a:r>
                <a:r>
                  <a:rPr lang="tr-TR" sz="2000" dirty="0" smtClean="0"/>
                  <a:t>in terms of </a:t>
                </a:r>
                <a:r>
                  <a:rPr lang="tr-TR" sz="2000" dirty="0" smtClean="0">
                    <a:solidFill>
                      <a:schemeClr val="accent1"/>
                    </a:solidFill>
                  </a:rPr>
                  <a:t>voltage</a:t>
                </a:r>
                <a:r>
                  <a:rPr lang="tr-TR" sz="2000" dirty="0" smtClean="0"/>
                  <a:t> or </a:t>
                </a:r>
                <a:r>
                  <a:rPr lang="tr-TR" sz="2000" dirty="0" smtClean="0">
                    <a:solidFill>
                      <a:schemeClr val="accent1"/>
                    </a:solidFill>
                  </a:rPr>
                  <a:t>current</a:t>
                </a:r>
                <a:r>
                  <a:rPr lang="tr-TR" sz="2000" dirty="0" smtClean="0"/>
                  <a:t> gain,</a:t>
                </a:r>
                <a:r>
                  <a:rPr lang="en-US" sz="2000" dirty="0" smtClean="0"/>
                  <a:t> which </a:t>
                </a:r>
                <a:r>
                  <a:rPr lang="en-US" sz="2000" dirty="0"/>
                  <a:t>are dimensionless quantities, but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not</a:t>
                </a:r>
                <a:r>
                  <a:rPr lang="en-US" sz="2000" dirty="0"/>
                  <a:t> in expressing </a:t>
                </a:r>
                <a:r>
                  <a:rPr lang="en-US" sz="2000" i="1" dirty="0">
                    <a:solidFill>
                      <a:schemeClr val="accent1"/>
                    </a:solidFill>
                  </a:rPr>
                  <a:t>H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in</a:t>
                </a:r>
                <a:r>
                  <a:rPr lang="tr-TR" sz="2000" dirty="0" smtClean="0"/>
                  <a:t> interms of </a:t>
                </a:r>
                <a:r>
                  <a:rPr lang="tr-TR" sz="2000" dirty="0" smtClean="0">
                    <a:solidFill>
                      <a:schemeClr val="accent1"/>
                    </a:solidFill>
                  </a:rPr>
                  <a:t>transfer impedance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tr-TR" sz="2000" dirty="0" smtClean="0"/>
                  <a:t>or</a:t>
                </a:r>
                <a:r>
                  <a:rPr lang="en-US" sz="2000" dirty="0" smtClean="0"/>
                  <a:t> </a:t>
                </a:r>
                <a:r>
                  <a:rPr lang="tr-TR" sz="2000" dirty="0" smtClean="0">
                    <a:solidFill>
                      <a:schemeClr val="accent1"/>
                    </a:solidFill>
                  </a:rPr>
                  <a:t>transfer admitance</a:t>
                </a:r>
                <a:r>
                  <a:rPr lang="tr-TR" sz="2000" dirty="0"/>
                  <a:t> gain</a:t>
                </a:r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lvl="1"/>
                <a:r>
                  <a:rPr lang="en-US" sz="2400" dirty="0" smtClean="0"/>
                  <a:t>It </a:t>
                </a:r>
                <a:r>
                  <a:rPr lang="en-US" sz="2400" dirty="0"/>
                  <a:t>is important to note that we only use voltage and current </a:t>
                </a:r>
                <a:r>
                  <a:rPr lang="en-US" sz="2400" dirty="0" smtClean="0"/>
                  <a:t>magnitudes. </a:t>
                </a:r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14" t="-1243" r="-10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148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The Decibel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Three things are important to note</a:t>
                </a:r>
                <a:r>
                  <a:rPr lang="tr-TR" sz="2800" dirty="0" smtClean="0"/>
                  <a:t>: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tr-T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tr-TR" sz="2400" dirty="0" smtClean="0"/>
                  <a:t> </a:t>
                </a:r>
                <a:r>
                  <a:rPr lang="en-US" sz="2400" dirty="0" smtClean="0"/>
                  <a:t>is </a:t>
                </a:r>
                <a:r>
                  <a:rPr lang="en-US" sz="2400" dirty="0"/>
                  <a:t>used for power, while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tr-TR" sz="2400" dirty="0" smtClean="0"/>
                  <a:t> </a:t>
                </a:r>
                <a:r>
                  <a:rPr lang="en-US" sz="2400" dirty="0" smtClean="0"/>
                  <a:t>is </a:t>
                </a:r>
                <a:r>
                  <a:rPr lang="en-US" sz="2400" dirty="0"/>
                  <a:t>used for </a:t>
                </a:r>
                <a:r>
                  <a:rPr lang="en-US" sz="2400" dirty="0" smtClean="0"/>
                  <a:t>voltage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or </a:t>
                </a:r>
                <a:r>
                  <a:rPr lang="en-US" sz="2400" dirty="0"/>
                  <a:t>current, because of the square relationship between </a:t>
                </a:r>
                <a:r>
                  <a:rPr lang="en-US" sz="2400" dirty="0" smtClean="0"/>
                  <a:t>them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tr-T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tr-T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tr-T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/>
                  <a:t>).</a:t>
                </a:r>
                <a:endParaRPr lang="en-US" sz="2400" dirty="0"/>
              </a:p>
              <a:p>
                <a:pPr lvl="1"/>
                <a:r>
                  <a:rPr lang="en-US" sz="2400" dirty="0" smtClean="0"/>
                  <a:t>The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dB</a:t>
                </a:r>
                <a:r>
                  <a:rPr lang="en-US" sz="2400" dirty="0"/>
                  <a:t> value is a logarithmic measurement of the ratio of </a:t>
                </a:r>
                <a:r>
                  <a:rPr lang="en-US" sz="2400" dirty="0" smtClean="0"/>
                  <a:t>one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variable </a:t>
                </a:r>
                <a:r>
                  <a:rPr lang="en-US" sz="2400" dirty="0"/>
                  <a:t>to another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of the same type</a:t>
                </a:r>
                <a:r>
                  <a:rPr lang="en-US" sz="2400" dirty="0"/>
                  <a:t>. </a:t>
                </a:r>
                <a:endParaRPr lang="tr-TR" sz="2400" dirty="0" smtClean="0"/>
              </a:p>
              <a:p>
                <a:pPr lvl="2"/>
                <a:r>
                  <a:rPr lang="en-US" sz="2000" dirty="0" smtClean="0"/>
                  <a:t>Therefore</a:t>
                </a:r>
                <a:r>
                  <a:rPr lang="en-US" sz="2000" dirty="0"/>
                  <a:t>, it applies </a:t>
                </a:r>
                <a:r>
                  <a:rPr lang="en-US" sz="2000" dirty="0" smtClean="0"/>
                  <a:t>in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expressing </a:t>
                </a:r>
                <a:r>
                  <a:rPr lang="en-US" sz="2000" dirty="0"/>
                  <a:t>the transfer function </a:t>
                </a:r>
                <a:r>
                  <a:rPr lang="en-US" sz="2000" i="1" dirty="0">
                    <a:solidFill>
                      <a:schemeClr val="accent1"/>
                    </a:solidFill>
                  </a:rPr>
                  <a:t>H</a:t>
                </a:r>
                <a:r>
                  <a:rPr lang="en-US" sz="2000" dirty="0"/>
                  <a:t> </a:t>
                </a:r>
                <a:r>
                  <a:rPr lang="tr-TR" sz="2000" dirty="0" smtClean="0"/>
                  <a:t>in terms of </a:t>
                </a:r>
                <a:r>
                  <a:rPr lang="tr-TR" sz="2000" dirty="0" smtClean="0">
                    <a:solidFill>
                      <a:schemeClr val="accent1"/>
                    </a:solidFill>
                  </a:rPr>
                  <a:t>voltage</a:t>
                </a:r>
                <a:r>
                  <a:rPr lang="tr-TR" sz="2000" dirty="0" smtClean="0"/>
                  <a:t> or </a:t>
                </a:r>
                <a:r>
                  <a:rPr lang="tr-TR" sz="2000" dirty="0" smtClean="0">
                    <a:solidFill>
                      <a:schemeClr val="accent1"/>
                    </a:solidFill>
                  </a:rPr>
                  <a:t>current</a:t>
                </a:r>
                <a:r>
                  <a:rPr lang="tr-TR" sz="2000" dirty="0" smtClean="0"/>
                  <a:t> gain,</a:t>
                </a:r>
                <a:r>
                  <a:rPr lang="en-US" sz="2000" dirty="0" smtClean="0"/>
                  <a:t> which </a:t>
                </a:r>
                <a:r>
                  <a:rPr lang="en-US" sz="2000" dirty="0"/>
                  <a:t>are dimensionless quantities, but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not</a:t>
                </a:r>
                <a:r>
                  <a:rPr lang="en-US" sz="2000" dirty="0"/>
                  <a:t> in expressing </a:t>
                </a:r>
                <a:r>
                  <a:rPr lang="en-US" sz="2000" i="1" dirty="0">
                    <a:solidFill>
                      <a:schemeClr val="accent1"/>
                    </a:solidFill>
                  </a:rPr>
                  <a:t>H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in</a:t>
                </a:r>
                <a:r>
                  <a:rPr lang="tr-TR" sz="2000" dirty="0" smtClean="0"/>
                  <a:t> interms of </a:t>
                </a:r>
                <a:r>
                  <a:rPr lang="tr-TR" sz="2000" dirty="0" smtClean="0">
                    <a:solidFill>
                      <a:schemeClr val="accent1"/>
                    </a:solidFill>
                  </a:rPr>
                  <a:t>transfer impedance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tr-TR" sz="2000" dirty="0" smtClean="0"/>
                  <a:t>or</a:t>
                </a:r>
                <a:r>
                  <a:rPr lang="en-US" sz="2000" dirty="0" smtClean="0"/>
                  <a:t> </a:t>
                </a:r>
                <a:r>
                  <a:rPr lang="tr-TR" sz="2000" dirty="0" smtClean="0">
                    <a:solidFill>
                      <a:schemeClr val="accent1"/>
                    </a:solidFill>
                  </a:rPr>
                  <a:t>transfer admitance</a:t>
                </a:r>
                <a:r>
                  <a:rPr lang="tr-TR" sz="2000" dirty="0"/>
                  <a:t> gain</a:t>
                </a:r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lvl="1"/>
                <a:r>
                  <a:rPr lang="en-US" sz="2400" dirty="0" smtClean="0"/>
                  <a:t>It </a:t>
                </a:r>
                <a:r>
                  <a:rPr lang="en-US" sz="2400" dirty="0"/>
                  <a:t>is important to note that we only use voltage and current </a:t>
                </a:r>
                <a:r>
                  <a:rPr lang="en-US" sz="2400" dirty="0" smtClean="0"/>
                  <a:t>magnitudes. </a:t>
                </a:r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14" t="-1243" r="-10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517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The Decibel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 gain and their </a:t>
            </a:r>
            <a:r>
              <a:rPr lang="en-US" dirty="0" smtClean="0"/>
              <a:t>decibel</a:t>
            </a:r>
            <a:r>
              <a:rPr lang="tr-TR" dirty="0" smtClean="0"/>
              <a:t> </a:t>
            </a:r>
            <a:r>
              <a:rPr lang="en-US" dirty="0" smtClean="0"/>
              <a:t>values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14652"/>
            <a:ext cx="4968552" cy="461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Human Auditory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One of the most frequent applications of the decibel scale is in the </a:t>
            </a:r>
            <a:r>
              <a:rPr lang="en-US" dirty="0" smtClean="0"/>
              <a:t>communication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entertainment industries.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human ear does not </a:t>
            </a:r>
            <a:r>
              <a:rPr lang="en-US" dirty="0" smtClean="0"/>
              <a:t>respond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a linear fashion to changes in source power </a:t>
            </a:r>
            <a:r>
              <a:rPr lang="en-US" dirty="0" smtClean="0"/>
              <a:t>level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A </a:t>
            </a:r>
            <a:r>
              <a:rPr lang="tr-TR" dirty="0"/>
              <a:t>doubling </a:t>
            </a:r>
            <a:r>
              <a:rPr lang="tr-TR" dirty="0" smtClean="0"/>
              <a:t>of </a:t>
            </a:r>
            <a:r>
              <a:rPr lang="en-US" dirty="0" smtClean="0"/>
              <a:t>the </a:t>
            </a:r>
            <a:r>
              <a:rPr lang="en-US" dirty="0"/>
              <a:t>audio power level from 1/2 W to 1 W does not result in a doubling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loudness level for the human ear. </a:t>
            </a:r>
            <a:endParaRPr lang="tr-TR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addition, a change from 5 W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10 </a:t>
            </a:r>
            <a:r>
              <a:rPr lang="en-US" dirty="0"/>
              <a:t>W is received by the ear as the same change in sound intensity as </a:t>
            </a:r>
            <a:r>
              <a:rPr lang="en-US" dirty="0" smtClean="0"/>
              <a:t>experienced</a:t>
            </a:r>
            <a:r>
              <a:rPr lang="tr-TR" dirty="0" smtClean="0"/>
              <a:t> from </a:t>
            </a:r>
            <a:r>
              <a:rPr lang="tr-TR" dirty="0"/>
              <a:t>1/2 W to 1 W.</a:t>
            </a:r>
            <a:endParaRPr lang="tr-TR" dirty="0" smtClean="0"/>
          </a:p>
          <a:p>
            <a:r>
              <a:rPr lang="tr-TR" dirty="0"/>
              <a:t>The </a:t>
            </a:r>
            <a:r>
              <a:rPr lang="tr-TR" dirty="0" smtClean="0"/>
              <a:t>ear responds </a:t>
            </a:r>
            <a:r>
              <a:rPr lang="en-US" dirty="0" smtClean="0"/>
              <a:t>in </a:t>
            </a:r>
            <a:r>
              <a:rPr lang="en-US" dirty="0"/>
              <a:t>a logarithmic fashion to changes in audio power levels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19175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Human Auditory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To </a:t>
            </a:r>
            <a:r>
              <a:rPr lang="en-US" sz="2800" dirty="0"/>
              <a:t>establish a basis for comparison between audio levels, a </a:t>
            </a:r>
            <a:r>
              <a:rPr lang="en-US" sz="2800" dirty="0" smtClean="0"/>
              <a:t>reference</a:t>
            </a:r>
            <a:r>
              <a:rPr lang="tr-TR" sz="2800" dirty="0" smtClean="0"/>
              <a:t> </a:t>
            </a:r>
            <a:r>
              <a:rPr lang="en-US" sz="2800" dirty="0" smtClean="0"/>
              <a:t>level </a:t>
            </a:r>
            <a:r>
              <a:rPr lang="en-US" sz="2800" dirty="0"/>
              <a:t>of 0.0002 </a:t>
            </a:r>
            <a:r>
              <a:rPr lang="en-US" sz="2800" b="1" dirty="0"/>
              <a:t>microbar </a:t>
            </a:r>
            <a:r>
              <a:rPr lang="en-US" sz="2800" dirty="0" smtClean="0"/>
              <a:t>(µbar</a:t>
            </a:r>
            <a:r>
              <a:rPr lang="en-US" sz="2800" dirty="0"/>
              <a:t>) was chosen, </a:t>
            </a:r>
            <a:endParaRPr lang="tr-TR" sz="2800" dirty="0" smtClean="0"/>
          </a:p>
          <a:p>
            <a:pPr lvl="1"/>
            <a:r>
              <a:rPr lang="en-US" sz="2600" dirty="0" smtClean="0"/>
              <a:t>where </a:t>
            </a:r>
            <a:r>
              <a:rPr lang="en-US" sz="2600" dirty="0"/>
              <a:t>1 µ</a:t>
            </a:r>
            <a:r>
              <a:rPr lang="en-US" sz="2600" dirty="0" smtClean="0"/>
              <a:t>bar </a:t>
            </a:r>
            <a:r>
              <a:rPr lang="en-US" sz="2600" dirty="0"/>
              <a:t>is equal </a:t>
            </a:r>
            <a:r>
              <a:rPr lang="en-US" sz="2600" dirty="0" smtClean="0"/>
              <a:t>to</a:t>
            </a:r>
            <a:r>
              <a:rPr lang="tr-TR" sz="2600" dirty="0" smtClean="0"/>
              <a:t> </a:t>
            </a:r>
            <a:r>
              <a:rPr lang="en-US" sz="2600" dirty="0" smtClean="0"/>
              <a:t>the </a:t>
            </a:r>
            <a:r>
              <a:rPr lang="en-US" sz="2600" dirty="0"/>
              <a:t>sound pressure of 1 dyne per square centimeter, or about 1 </a:t>
            </a:r>
            <a:r>
              <a:rPr lang="en-US" sz="2600" dirty="0" smtClean="0"/>
              <a:t>millionth</a:t>
            </a:r>
            <a:r>
              <a:rPr lang="tr-TR" sz="2600" dirty="0" smtClean="0"/>
              <a:t> </a:t>
            </a:r>
            <a:r>
              <a:rPr lang="en-US" sz="2600" dirty="0" smtClean="0"/>
              <a:t>of </a:t>
            </a:r>
            <a:r>
              <a:rPr lang="en-US" sz="2600" dirty="0"/>
              <a:t>the normal atmospheric pressure at sea level. </a:t>
            </a:r>
            <a:endParaRPr lang="tr-TR" sz="2600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0.0002 µ</a:t>
            </a:r>
            <a:r>
              <a:rPr lang="en-US" dirty="0" smtClean="0"/>
              <a:t>bar </a:t>
            </a:r>
            <a:r>
              <a:rPr lang="en-US" dirty="0"/>
              <a:t>level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threshold level of hearing. </a:t>
            </a:r>
            <a:endParaRPr lang="tr-TR" dirty="0" smtClean="0"/>
          </a:p>
          <a:p>
            <a:r>
              <a:rPr lang="en-US" sz="2800" dirty="0" smtClean="0"/>
              <a:t>Using </a:t>
            </a:r>
            <a:r>
              <a:rPr lang="en-US" sz="2800" dirty="0"/>
              <a:t>this reference level, the sound </a:t>
            </a:r>
            <a:r>
              <a:rPr lang="en-US" sz="2800" dirty="0" smtClean="0"/>
              <a:t>pressure</a:t>
            </a:r>
            <a:r>
              <a:rPr lang="tr-TR" sz="2800" dirty="0" smtClean="0"/>
              <a:t> </a:t>
            </a:r>
            <a:r>
              <a:rPr lang="en-US" sz="2800" dirty="0" smtClean="0"/>
              <a:t>level </a:t>
            </a:r>
            <a:r>
              <a:rPr lang="en-US" sz="2800" dirty="0"/>
              <a:t>in decibels is defined by the following equation</a:t>
            </a:r>
            <a:r>
              <a:rPr lang="en-US" sz="2800" dirty="0" smtClean="0"/>
              <a:t>:</a:t>
            </a:r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pPr marL="358775" indent="0">
              <a:buNone/>
            </a:pPr>
            <a:r>
              <a:rPr lang="en-US" sz="2800" dirty="0"/>
              <a:t>where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i="1" dirty="0"/>
              <a:t> </a:t>
            </a:r>
            <a:r>
              <a:rPr lang="en-US" sz="2800" dirty="0"/>
              <a:t>is the sound pressure in microbars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39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4797152"/>
            <a:ext cx="3663600" cy="100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2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transfer function </a:t>
            </a:r>
            <a:r>
              <a:rPr lang="en-US" b="1" dirty="0"/>
              <a:t>H</a:t>
            </a:r>
            <a:r>
              <a:rPr lang="en-US" dirty="0" smtClean="0"/>
              <a:t>(</a:t>
            </a:r>
            <a:r>
              <a:rPr lang="en-US" i="1" dirty="0" smtClean="0">
                <a:sym typeface="Symbol" panose="05050102010706020507" pitchFamily="18" charset="2"/>
              </a:rPr>
              <a:t></a:t>
            </a:r>
            <a:r>
              <a:rPr lang="en-US" dirty="0" smtClean="0"/>
              <a:t>) </a:t>
            </a:r>
            <a:r>
              <a:rPr lang="en-US" dirty="0"/>
              <a:t>of a circuit is the </a:t>
            </a:r>
            <a:r>
              <a:rPr lang="en-US" dirty="0" smtClean="0"/>
              <a:t>frequency-dependent</a:t>
            </a:r>
            <a:r>
              <a:rPr lang="tr-TR" dirty="0" smtClean="0"/>
              <a:t> </a:t>
            </a:r>
            <a:r>
              <a:rPr lang="en-US" dirty="0" smtClean="0"/>
              <a:t>ratio </a:t>
            </a:r>
            <a:r>
              <a:rPr lang="en-US" dirty="0"/>
              <a:t>of a </a:t>
            </a:r>
            <a:r>
              <a:rPr lang="en-US" dirty="0" err="1"/>
              <a:t>phasor</a:t>
            </a:r>
            <a:r>
              <a:rPr lang="en-US" dirty="0"/>
              <a:t> output </a:t>
            </a:r>
            <a:r>
              <a:rPr lang="en-US" b="1" dirty="0"/>
              <a:t>Y</a:t>
            </a:r>
            <a:r>
              <a:rPr lang="en-US" dirty="0" smtClean="0"/>
              <a:t>(</a:t>
            </a:r>
            <a:r>
              <a:rPr lang="en-US" i="1" dirty="0">
                <a:sym typeface="Symbol" panose="05050102010706020507" pitchFamily="18" charset="2"/>
              </a:rPr>
              <a:t></a:t>
            </a:r>
            <a:r>
              <a:rPr lang="en-US" dirty="0" smtClean="0"/>
              <a:t>) </a:t>
            </a:r>
            <a:r>
              <a:rPr lang="en-US" dirty="0"/>
              <a:t>(an element voltage or current) to a </a:t>
            </a:r>
            <a:r>
              <a:rPr lang="en-US" dirty="0" err="1" smtClean="0"/>
              <a:t>phasor</a:t>
            </a:r>
            <a:r>
              <a:rPr lang="tr-TR" dirty="0" smtClean="0"/>
              <a:t> input </a:t>
            </a:r>
            <a:r>
              <a:rPr lang="tr-TR" b="1" dirty="0"/>
              <a:t>X</a:t>
            </a:r>
            <a:r>
              <a:rPr lang="tr-TR" dirty="0" smtClean="0"/>
              <a:t>(</a:t>
            </a:r>
            <a:r>
              <a:rPr lang="en-US" i="1" dirty="0">
                <a:sym typeface="Symbol" panose="05050102010706020507" pitchFamily="18" charset="2"/>
              </a:rPr>
              <a:t></a:t>
            </a:r>
            <a:r>
              <a:rPr lang="tr-TR" dirty="0" smtClean="0"/>
              <a:t>) </a:t>
            </a:r>
            <a:r>
              <a:rPr lang="tr-TR" dirty="0"/>
              <a:t>(source voltage or current).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159734"/>
            <a:ext cx="4463401" cy="1467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156501"/>
            <a:ext cx="2554200" cy="14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sound levels and their decibel </a:t>
            </a:r>
            <a:r>
              <a:rPr lang="en-US" dirty="0" smtClean="0"/>
              <a:t>levels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78450"/>
            <a:r>
              <a:rPr lang="en-US" dirty="0"/>
              <a:t>To double the sound level received by the human ear, the power </a:t>
            </a:r>
            <a:r>
              <a:rPr lang="en-US" dirty="0" smtClean="0"/>
              <a:t>rating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acoustical source (in watts) must be increased by a factor of 10.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40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60914"/>
            <a:ext cx="5054480" cy="552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7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input and output can be </a:t>
            </a:r>
            <a:r>
              <a:rPr lang="en-US" dirty="0" smtClean="0"/>
              <a:t>either</a:t>
            </a:r>
            <a:r>
              <a:rPr lang="tr-TR" dirty="0" smtClean="0"/>
              <a:t> </a:t>
            </a:r>
            <a:r>
              <a:rPr lang="en-US" dirty="0" smtClean="0"/>
              <a:t>voltage </a:t>
            </a:r>
            <a:r>
              <a:rPr lang="en-US" dirty="0"/>
              <a:t>or current at any place in the circuit, </a:t>
            </a:r>
            <a:endParaRPr lang="tr-TR" dirty="0" smtClean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are four possible </a:t>
            </a:r>
            <a:r>
              <a:rPr lang="en-US" dirty="0" smtClean="0"/>
              <a:t>transfer</a:t>
            </a:r>
            <a:r>
              <a:rPr lang="tr-TR" dirty="0" smtClean="0"/>
              <a:t> </a:t>
            </a:r>
            <a:r>
              <a:rPr lang="en-US" dirty="0" smtClean="0"/>
              <a:t>functions</a:t>
            </a:r>
            <a:r>
              <a:rPr lang="en-US" dirty="0"/>
              <a:t>: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5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904080"/>
            <a:ext cx="3870000" cy="8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048" y="3798661"/>
            <a:ext cx="3921600" cy="782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815" y="4653136"/>
            <a:ext cx="4695601" cy="7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048" y="5589240"/>
            <a:ext cx="4721401" cy="76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transfer function </a:t>
            </a:r>
            <a:r>
              <a:rPr lang="en-US" b="1" dirty="0">
                <a:solidFill>
                  <a:schemeClr val="accent1"/>
                </a:solidFill>
              </a:rPr>
              <a:t>H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i="1" dirty="0">
                <a:solidFill>
                  <a:schemeClr val="accent1"/>
                </a:solidFill>
                <a:sym typeface="Symbol" panose="05050102010706020507" pitchFamily="18" charset="2"/>
              </a:rPr>
              <a:t>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 </a:t>
            </a:r>
            <a:r>
              <a:rPr lang="en-US" dirty="0" smtClean="0"/>
              <a:t>can </a:t>
            </a:r>
            <a:r>
              <a:rPr lang="en-US" dirty="0"/>
              <a:t>be </a:t>
            </a:r>
            <a:r>
              <a:rPr lang="tr-TR" dirty="0" smtClean="0"/>
              <a:t> </a:t>
            </a:r>
            <a:r>
              <a:rPr lang="en-US" dirty="0" smtClean="0"/>
              <a:t>expressed </a:t>
            </a:r>
            <a:r>
              <a:rPr lang="en-US" dirty="0"/>
              <a:t>in terms of its </a:t>
            </a:r>
            <a:r>
              <a:rPr lang="en-US" dirty="0" smtClean="0"/>
              <a:t>numerator</a:t>
            </a:r>
            <a:r>
              <a:rPr lang="tr-TR" dirty="0" smtClean="0"/>
              <a:t> </a:t>
            </a:r>
            <a:r>
              <a:rPr lang="en-US" dirty="0" smtClean="0"/>
              <a:t>polynomial </a:t>
            </a:r>
            <a:r>
              <a:rPr lang="tr-TR" b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>
                <a:solidFill>
                  <a:schemeClr val="accent1"/>
                </a:solidFill>
                <a:sym typeface="Symbol" panose="05050102010706020507" pitchFamily="18" charset="2"/>
              </a:rPr>
              <a:t>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denominator </a:t>
            </a:r>
            <a:r>
              <a:rPr lang="en-US" dirty="0" smtClean="0"/>
              <a:t>polynomial</a:t>
            </a:r>
            <a:r>
              <a:rPr lang="en-US" b="1" dirty="0"/>
              <a:t> </a:t>
            </a:r>
            <a:r>
              <a:rPr lang="tr-TR" b="1" dirty="0" smtClean="0">
                <a:solidFill>
                  <a:schemeClr val="accent1"/>
                </a:solidFill>
              </a:rPr>
              <a:t>D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>
                <a:solidFill>
                  <a:schemeClr val="accent1"/>
                </a:solidFill>
                <a:sym typeface="Symbol" panose="05050102010706020507" pitchFamily="18" charset="2"/>
              </a:rPr>
              <a:t>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as</a:t>
            </a:r>
            <a:endParaRPr lang="tr-TR" dirty="0" smtClean="0"/>
          </a:p>
          <a:p>
            <a:pPr marL="3136900" lvl="1"/>
            <a:r>
              <a:rPr lang="en-US" dirty="0"/>
              <a:t>The roots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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= 0 </a:t>
            </a:r>
            <a:r>
              <a:rPr lang="en-US" dirty="0" smtClean="0"/>
              <a:t>are </a:t>
            </a:r>
            <a:r>
              <a:rPr lang="en-US" dirty="0"/>
              <a:t>called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zeros</a:t>
            </a:r>
            <a:r>
              <a:rPr lang="en-US" dirty="0"/>
              <a:t>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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are usually represented </a:t>
            </a:r>
            <a:r>
              <a:rPr lang="en-US" dirty="0" smtClean="0"/>
              <a:t>as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i="1" dirty="0" smtClean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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tr-TR" i="1" dirty="0" smtClean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tr-TR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i="1" dirty="0" smtClean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tr-TR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, … </a:t>
            </a:r>
            <a:r>
              <a:rPr lang="tr-TR" dirty="0" smtClean="0"/>
              <a:t>. </a:t>
            </a:r>
          </a:p>
          <a:p>
            <a:pPr marL="627063" lvl="1"/>
            <a:r>
              <a:rPr lang="en-US" dirty="0" smtClean="0"/>
              <a:t>Similarly</a:t>
            </a:r>
            <a:r>
              <a:rPr lang="en-US" dirty="0"/>
              <a:t>, the roots of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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= 0 </a:t>
            </a:r>
            <a:r>
              <a:rPr lang="en-US" dirty="0" smtClean="0"/>
              <a:t>are </a:t>
            </a:r>
            <a:r>
              <a:rPr lang="en-US" dirty="0"/>
              <a:t>the poles </a:t>
            </a:r>
            <a:r>
              <a:rPr lang="en-US" dirty="0" smtClean="0"/>
              <a:t>of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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are represented as </a:t>
            </a:r>
            <a:r>
              <a:rPr lang="tr-TR" i="1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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tr-TR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tr-TR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tr-TR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, … </a:t>
            </a:r>
            <a:r>
              <a:rPr lang="tr-TR" dirty="0"/>
              <a:t>. </a:t>
            </a:r>
            <a:endParaRPr lang="tr-TR" dirty="0" smtClean="0"/>
          </a:p>
          <a:p>
            <a:pPr lvl="2"/>
            <a:r>
              <a:rPr lang="tr-TR" dirty="0" smtClean="0">
                <a:solidFill>
                  <a:schemeClr val="accent2"/>
                </a:solidFill>
              </a:rPr>
              <a:t>A </a:t>
            </a:r>
            <a:r>
              <a:rPr lang="en-US" dirty="0" smtClean="0">
                <a:solidFill>
                  <a:schemeClr val="accent1"/>
                </a:solidFill>
              </a:rPr>
              <a:t>zero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is </a:t>
            </a:r>
            <a:r>
              <a:rPr lang="en-US" dirty="0">
                <a:solidFill>
                  <a:schemeClr val="accent2"/>
                </a:solidFill>
              </a:rPr>
              <a:t>a value that results </a:t>
            </a:r>
            <a:r>
              <a:rPr lang="en-US" dirty="0" smtClean="0">
                <a:solidFill>
                  <a:schemeClr val="accent2"/>
                </a:solidFill>
              </a:rPr>
              <a:t>in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a </a:t>
            </a:r>
            <a:r>
              <a:rPr lang="en-US" dirty="0">
                <a:solidFill>
                  <a:schemeClr val="accent2"/>
                </a:solidFill>
              </a:rPr>
              <a:t>zero value of the function. </a:t>
            </a:r>
            <a:endParaRPr lang="tr-TR" dirty="0" smtClean="0">
              <a:solidFill>
                <a:schemeClr val="accent2"/>
              </a:solidFill>
            </a:endParaRP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A </a:t>
            </a:r>
            <a:r>
              <a:rPr lang="en-US" dirty="0" smtClean="0">
                <a:solidFill>
                  <a:schemeClr val="accent1"/>
                </a:solidFill>
              </a:rPr>
              <a:t>pole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is </a:t>
            </a:r>
            <a:r>
              <a:rPr lang="en-US" dirty="0">
                <a:solidFill>
                  <a:schemeClr val="accent2"/>
                </a:solidFill>
              </a:rPr>
              <a:t>a value for which the function is infinite.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36912"/>
            <a:ext cx="2502600" cy="144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 01…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the </a:t>
            </a:r>
            <a:r>
              <a:rPr lang="tr-TR" sz="2800" dirty="0" smtClean="0"/>
              <a:t>following </a:t>
            </a:r>
            <a:r>
              <a:rPr lang="en-US" sz="2800" i="1" dirty="0" smtClean="0"/>
              <a:t>RC </a:t>
            </a:r>
            <a:r>
              <a:rPr lang="en-US" sz="2800" dirty="0" smtClean="0"/>
              <a:t>circuit, </a:t>
            </a:r>
            <a:endParaRPr lang="tr-TR" sz="2800" dirty="0" smtClean="0"/>
          </a:p>
          <a:p>
            <a:pPr marL="358775" indent="0">
              <a:buNone/>
            </a:pPr>
            <a:r>
              <a:rPr lang="en-US" sz="2800" dirty="0" smtClean="0"/>
              <a:t>obtain </a:t>
            </a:r>
            <a:r>
              <a:rPr lang="en-US" sz="2800" dirty="0"/>
              <a:t>the transfer function </a:t>
            </a:r>
            <a:endParaRPr lang="tr-TR" sz="2800" dirty="0" smtClean="0"/>
          </a:p>
          <a:p>
            <a:pPr marL="358775" indent="0">
              <a:buNone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tr-TR" sz="2800" i="1" baseline="-25000" dirty="0" smtClean="0">
                <a:solidFill>
                  <a:srgbClr val="3366FF">
                    <a:lumMod val="75000"/>
                  </a:srgbClr>
                </a:solidFill>
              </a:rPr>
              <a:t>o </a:t>
            </a:r>
            <a:r>
              <a:rPr lang="tr-TR" sz="2800" dirty="0" smtClean="0">
                <a:solidFill>
                  <a:srgbClr val="3366FF">
                    <a:lumMod val="75000"/>
                  </a:srgbClr>
                </a:solidFill>
              </a:rPr>
              <a:t>/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tr-TR" sz="2800" i="1" baseline="-25000" dirty="0" smtClean="0">
                <a:solidFill>
                  <a:srgbClr val="3366FF">
                    <a:lumMod val="75000"/>
                  </a:srgbClr>
                </a:solidFill>
              </a:rPr>
              <a:t>s</a:t>
            </a:r>
            <a:r>
              <a:rPr lang="tr-TR" sz="2800" baseline="-25000" dirty="0" smtClean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tr-TR" sz="2800" dirty="0" smtClean="0"/>
              <a:t>and </a:t>
            </a:r>
            <a:r>
              <a:rPr lang="tr-TR" sz="2800" dirty="0"/>
              <a:t>its frequency response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Let </a:t>
            </a:r>
            <a:r>
              <a:rPr lang="tr-TR" i="1" dirty="0" smtClean="0">
                <a:solidFill>
                  <a:srgbClr val="3366FF">
                    <a:lumMod val="75000"/>
                  </a:srgbClr>
                </a:solidFill>
              </a:rPr>
              <a:t>v</a:t>
            </a:r>
            <a:r>
              <a:rPr lang="tr-TR" i="1" baseline="-25000" dirty="0" smtClean="0">
                <a:solidFill>
                  <a:srgbClr val="3366FF">
                    <a:lumMod val="75000"/>
                  </a:srgbClr>
                </a:solidFill>
              </a:rPr>
              <a:t>s</a:t>
            </a:r>
            <a:r>
              <a:rPr lang="tr-TR" baseline="-25000" dirty="0" smtClean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tr-TR" dirty="0" smtClean="0">
                <a:solidFill>
                  <a:srgbClr val="3366FF">
                    <a:lumMod val="75000"/>
                  </a:srgbClr>
                </a:solidFill>
              </a:rPr>
              <a:t>=</a:t>
            </a:r>
            <a:r>
              <a:rPr lang="tr-TR" dirty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tr-TR" i="1" dirty="0" smtClean="0">
                <a:solidFill>
                  <a:srgbClr val="3366FF">
                    <a:lumMod val="75000"/>
                  </a:srgbClr>
                </a:solidFill>
              </a:rPr>
              <a:t>V</a:t>
            </a:r>
            <a:r>
              <a:rPr lang="tr-TR" i="1" baseline="-25000" dirty="0" smtClean="0">
                <a:solidFill>
                  <a:srgbClr val="3366FF">
                    <a:lumMod val="75000"/>
                  </a:srgbClr>
                </a:solidFill>
              </a:rPr>
              <a:t>m</a:t>
            </a:r>
            <a:r>
              <a:rPr lang="tr-TR" dirty="0" smtClean="0">
                <a:solidFill>
                  <a:srgbClr val="3366FF">
                    <a:lumMod val="75000"/>
                  </a:srgbClr>
                </a:solidFill>
              </a:rPr>
              <a:t>cos</a:t>
            </a:r>
            <a:r>
              <a:rPr lang="tr-TR" i="1" dirty="0" smtClean="0">
                <a:solidFill>
                  <a:srgbClr val="3366FF">
                    <a:lumMod val="75000"/>
                  </a:srgbClr>
                </a:solidFill>
                <a:sym typeface="Symbol" panose="05050102010706020507" pitchFamily="18" charset="2"/>
              </a:rPr>
              <a:t></a:t>
            </a:r>
            <a:r>
              <a:rPr lang="tr-TR" i="1" dirty="0" smtClean="0">
                <a:solidFill>
                  <a:srgbClr val="3366FF">
                    <a:lumMod val="75000"/>
                  </a:srgbClr>
                </a:solidFill>
              </a:rPr>
              <a:t>t </a:t>
            </a:r>
            <a:r>
              <a:rPr lang="tr-TR" i="1" dirty="0" smtClean="0"/>
              <a:t>.</a:t>
            </a:r>
          </a:p>
          <a:p>
            <a:pPr marL="342900" lvl="1" indent="-342900">
              <a:buChar char="•"/>
            </a:pP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The frequency-domain equivalent of the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circuit</a:t>
            </a:r>
            <a:r>
              <a:rPr lang="tr-TR" dirty="0" smtClean="0">
                <a:solidFill>
                  <a:schemeClr val="tx1"/>
                </a:solidFill>
                <a:ea typeface="+mn-ea"/>
                <a:cs typeface="+mn-cs"/>
              </a:rPr>
              <a:t>:</a:t>
            </a:r>
          </a:p>
          <a:p>
            <a:pPr marL="3048000" lvl="1" indent="-342900">
              <a:buChar char="•"/>
            </a:pPr>
            <a:r>
              <a:rPr lang="tr-TR" dirty="0">
                <a:solidFill>
                  <a:schemeClr val="tx1"/>
                </a:solidFill>
                <a:ea typeface="+mn-ea"/>
                <a:cs typeface="+mn-cs"/>
              </a:rPr>
              <a:t>The transfer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264" y="1124745"/>
            <a:ext cx="3070200" cy="207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946213"/>
            <a:ext cx="2683200" cy="209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4596113"/>
            <a:ext cx="4953601" cy="7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6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…Example 01…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magnitude </a:t>
            </a:r>
            <a:r>
              <a:rPr lang="tr-TR" sz="2800" dirty="0" smtClean="0"/>
              <a:t>	</a:t>
            </a:r>
            <a:r>
              <a:rPr lang="en-US" sz="2800" dirty="0" smtClean="0"/>
              <a:t>and </a:t>
            </a:r>
            <a:r>
              <a:rPr lang="tr-TR" sz="2800" dirty="0" smtClean="0"/>
              <a:t>	</a:t>
            </a:r>
            <a:r>
              <a:rPr lang="en-US" sz="2800" dirty="0" smtClean="0"/>
              <a:t>phase of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tr-TR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H</a:t>
            </a:r>
            <a:r>
              <a:rPr lang="en-US" sz="2800" dirty="0">
                <a:solidFill>
                  <a:schemeClr val="accent1"/>
                </a:solidFill>
              </a:rPr>
              <a:t>(</a:t>
            </a:r>
            <a:r>
              <a:rPr lang="en-US" sz="2800" i="1" dirty="0">
                <a:solidFill>
                  <a:schemeClr val="accent1"/>
                </a:solidFill>
                <a:sym typeface="Symbol" panose="05050102010706020507" pitchFamily="18" charset="2"/>
              </a:rPr>
              <a:t></a:t>
            </a:r>
            <a:r>
              <a:rPr lang="en-US" sz="2800" dirty="0">
                <a:solidFill>
                  <a:schemeClr val="accent1"/>
                </a:solidFill>
              </a:rPr>
              <a:t>)</a:t>
            </a:r>
            <a:r>
              <a:rPr lang="en-US" sz="2800" dirty="0"/>
              <a:t> </a:t>
            </a:r>
            <a:endParaRPr lang="tr-TR" sz="2800" dirty="0" smtClean="0"/>
          </a:p>
          <a:p>
            <a:endParaRPr lang="tr-TR" sz="2800" dirty="0">
              <a:solidFill>
                <a:schemeClr val="tx1"/>
              </a:solidFill>
            </a:endParaRPr>
          </a:p>
          <a:p>
            <a:endParaRPr lang="tr-TR" sz="2800" dirty="0" smtClean="0"/>
          </a:p>
          <a:p>
            <a:pPr marL="358775" indent="0"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where </a:t>
            </a:r>
            <a:r>
              <a:rPr lang="en-US" sz="2800" i="1" dirty="0">
                <a:solidFill>
                  <a:schemeClr val="accent1"/>
                </a:solidFill>
                <a:sym typeface="Symbol" panose="05050102010706020507" pitchFamily="18" charset="2"/>
              </a:rPr>
              <a:t> </a:t>
            </a:r>
            <a:r>
              <a:rPr lang="tr-TR" sz="2800" baseline="-25000" dirty="0" smtClean="0">
                <a:solidFill>
                  <a:schemeClr val="accent1"/>
                </a:solidFill>
                <a:sym typeface="Symbol" panose="05050102010706020507" pitchFamily="18" charset="2"/>
              </a:rPr>
              <a:t>0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= 1 / </a:t>
            </a:r>
            <a:r>
              <a:rPr lang="tr-TR" sz="2800" i="1" dirty="0" smtClean="0">
                <a:solidFill>
                  <a:schemeClr val="accent1">
                    <a:lumMod val="75000"/>
                  </a:schemeClr>
                </a:solidFill>
              </a:rPr>
              <a:t>RC</a:t>
            </a:r>
            <a:endParaRPr lang="tr-TR" sz="28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/>
              <a:t>To plot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800" dirty="0"/>
              <a:t> and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</a:t>
            </a:r>
            <a:r>
              <a:rPr lang="tr-TR" sz="2800" dirty="0" smtClean="0"/>
              <a:t> </a:t>
            </a:r>
            <a:r>
              <a:rPr lang="en-US" sz="2800" dirty="0" smtClean="0"/>
              <a:t>for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0 &lt;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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 &lt;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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we </a:t>
            </a:r>
            <a:r>
              <a:rPr lang="en-US" sz="2800" dirty="0"/>
              <a:t>obtain </a:t>
            </a:r>
            <a:r>
              <a:rPr lang="en-US" sz="2800" dirty="0" smtClean="0"/>
              <a:t>their</a:t>
            </a:r>
            <a:r>
              <a:rPr lang="tr-TR" sz="2800" dirty="0" smtClean="0"/>
              <a:t> </a:t>
            </a:r>
            <a:r>
              <a:rPr lang="en-US" sz="2800" dirty="0" smtClean="0"/>
              <a:t>values </a:t>
            </a:r>
            <a:r>
              <a:rPr lang="en-US" sz="2800" dirty="0"/>
              <a:t>at some critical points and then sketch.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8</a:t>
            </a:fld>
            <a:endParaRPr lang="en-US" altLang="tr-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00808"/>
            <a:ext cx="5392201" cy="1034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57" y="4438478"/>
            <a:ext cx="818168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…Example 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response of the </a:t>
            </a:r>
            <a:r>
              <a:rPr lang="en-US" i="1" dirty="0"/>
              <a:t>RC</a:t>
            </a:r>
            <a:r>
              <a:rPr lang="en-US" dirty="0"/>
              <a:t> circuit:</a:t>
            </a:r>
          </a:p>
          <a:p>
            <a:pPr marL="358775" indent="0">
              <a:buNone/>
            </a:pPr>
            <a:r>
              <a:rPr lang="en-US" dirty="0" smtClean="0"/>
              <a:t>amplitude response </a:t>
            </a:r>
            <a:r>
              <a:rPr lang="tr-TR" dirty="0" smtClean="0"/>
              <a:t>			</a:t>
            </a:r>
            <a:r>
              <a:rPr lang="en-US" dirty="0" smtClean="0"/>
              <a:t>phase </a:t>
            </a:r>
            <a:r>
              <a:rPr lang="en-US" dirty="0"/>
              <a:t>response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9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546013"/>
            <a:ext cx="3354000" cy="3679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620"/>
          <a:stretch/>
        </p:blipFill>
        <p:spPr>
          <a:xfrm>
            <a:off x="5436096" y="2546013"/>
            <a:ext cx="3018600" cy="3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15774</TotalTime>
  <Words>1171</Words>
  <Application>Microsoft Office PowerPoint</Application>
  <PresentationFormat>Letter Paper (8.5x11 in)</PresentationFormat>
  <Paragraphs>185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Cambria Math</vt:lpstr>
      <vt:lpstr>Symbol</vt:lpstr>
      <vt:lpstr>Times New Roman</vt:lpstr>
      <vt:lpstr>Bahcesehir master slide</vt:lpstr>
      <vt:lpstr>BLM1612 - Circuit Theory</vt:lpstr>
      <vt:lpstr>Frequency Response</vt:lpstr>
      <vt:lpstr>Frequency Response</vt:lpstr>
      <vt:lpstr>Transfer Function</vt:lpstr>
      <vt:lpstr>Transfer Function</vt:lpstr>
      <vt:lpstr>Transfer Function</vt:lpstr>
      <vt:lpstr>Example 01…</vt:lpstr>
      <vt:lpstr>…Example 01…</vt:lpstr>
      <vt:lpstr>…Example 01</vt:lpstr>
      <vt:lpstr>Example 02</vt:lpstr>
      <vt:lpstr>Example 03..</vt:lpstr>
      <vt:lpstr>…Example 03</vt:lpstr>
      <vt:lpstr>Example 04</vt:lpstr>
      <vt:lpstr>Example 05…</vt:lpstr>
      <vt:lpstr>…Example 05…</vt:lpstr>
      <vt:lpstr>…Example 05…</vt:lpstr>
      <vt:lpstr>…Example 05…</vt:lpstr>
      <vt:lpstr>…Example 05</vt:lpstr>
      <vt:lpstr>Example 06…</vt:lpstr>
      <vt:lpstr>…Example 06…</vt:lpstr>
      <vt:lpstr>…Example 06</vt:lpstr>
      <vt:lpstr>Example 07…</vt:lpstr>
      <vt:lpstr>…Example 07…</vt:lpstr>
      <vt:lpstr>…Example 07</vt:lpstr>
      <vt:lpstr>The Decibel Scale</vt:lpstr>
      <vt:lpstr>Logarithms</vt:lpstr>
      <vt:lpstr>Logarithms</vt:lpstr>
      <vt:lpstr>Logarithms (Arithmetic)</vt:lpstr>
      <vt:lpstr>Some Areas of Application</vt:lpstr>
      <vt:lpstr>Graphs</vt:lpstr>
      <vt:lpstr>Graphs</vt:lpstr>
      <vt:lpstr>The Decibel Scale</vt:lpstr>
      <vt:lpstr>The Decibel Scale</vt:lpstr>
      <vt:lpstr>The Decibel Scale</vt:lpstr>
      <vt:lpstr>The Decibel Scale</vt:lpstr>
      <vt:lpstr>The Decibel Scale</vt:lpstr>
      <vt:lpstr>The Decibel Scale</vt:lpstr>
      <vt:lpstr>Human Auditory Response</vt:lpstr>
      <vt:lpstr>Human Auditory Response</vt:lpstr>
      <vt:lpstr>Typical sound levels and their decibel levels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NAYDIN</cp:lastModifiedBy>
  <cp:revision>782</cp:revision>
  <dcterms:created xsi:type="dcterms:W3CDTF">2004-11-05T11:30:37Z</dcterms:created>
  <dcterms:modified xsi:type="dcterms:W3CDTF">2019-05-06T12:00:54Z</dcterms:modified>
</cp:coreProperties>
</file>