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8"/>
  </p:notesMasterIdLst>
  <p:handoutMasterIdLst>
    <p:handoutMasterId r:id="rId69"/>
  </p:handoutMasterIdLst>
  <p:sldIdLst>
    <p:sldId id="526" r:id="rId2"/>
    <p:sldId id="452" r:id="rId3"/>
    <p:sldId id="453" r:id="rId4"/>
    <p:sldId id="454" r:id="rId5"/>
    <p:sldId id="455" r:id="rId6"/>
    <p:sldId id="456" r:id="rId7"/>
    <p:sldId id="457" r:id="rId8"/>
    <p:sldId id="458" r:id="rId9"/>
    <p:sldId id="459" r:id="rId10"/>
    <p:sldId id="460" r:id="rId11"/>
    <p:sldId id="461" r:id="rId12"/>
    <p:sldId id="462" r:id="rId13"/>
    <p:sldId id="463" r:id="rId14"/>
    <p:sldId id="464" r:id="rId15"/>
    <p:sldId id="467" r:id="rId16"/>
    <p:sldId id="469" r:id="rId17"/>
    <p:sldId id="470" r:id="rId18"/>
    <p:sldId id="471" r:id="rId19"/>
    <p:sldId id="472" r:id="rId20"/>
    <p:sldId id="474" r:id="rId21"/>
    <p:sldId id="475" r:id="rId22"/>
    <p:sldId id="476" r:id="rId23"/>
    <p:sldId id="477" r:id="rId24"/>
    <p:sldId id="478" r:id="rId25"/>
    <p:sldId id="479" r:id="rId26"/>
    <p:sldId id="480" r:id="rId27"/>
    <p:sldId id="481" r:id="rId28"/>
    <p:sldId id="482" r:id="rId29"/>
    <p:sldId id="483" r:id="rId30"/>
    <p:sldId id="484" r:id="rId31"/>
    <p:sldId id="485" r:id="rId32"/>
    <p:sldId id="486" r:id="rId33"/>
    <p:sldId id="487" r:id="rId34"/>
    <p:sldId id="488" r:id="rId35"/>
    <p:sldId id="491" r:id="rId36"/>
    <p:sldId id="493" r:id="rId37"/>
    <p:sldId id="494" r:id="rId38"/>
    <p:sldId id="495" r:id="rId39"/>
    <p:sldId id="496" r:id="rId40"/>
    <p:sldId id="497" r:id="rId41"/>
    <p:sldId id="498" r:id="rId42"/>
    <p:sldId id="499" r:id="rId43"/>
    <p:sldId id="500" r:id="rId44"/>
    <p:sldId id="501" r:id="rId45"/>
    <p:sldId id="502" r:id="rId46"/>
    <p:sldId id="503" r:id="rId47"/>
    <p:sldId id="504" r:id="rId48"/>
    <p:sldId id="505" r:id="rId49"/>
    <p:sldId id="506" r:id="rId50"/>
    <p:sldId id="507" r:id="rId51"/>
    <p:sldId id="508" r:id="rId52"/>
    <p:sldId id="509" r:id="rId53"/>
    <p:sldId id="510" r:id="rId54"/>
    <p:sldId id="511" r:id="rId55"/>
    <p:sldId id="512" r:id="rId56"/>
    <p:sldId id="515" r:id="rId57"/>
    <p:sldId id="516" r:id="rId58"/>
    <p:sldId id="517" r:id="rId59"/>
    <p:sldId id="518" r:id="rId60"/>
    <p:sldId id="519" r:id="rId61"/>
    <p:sldId id="520" r:id="rId62"/>
    <p:sldId id="521" r:id="rId63"/>
    <p:sldId id="522" r:id="rId64"/>
    <p:sldId id="523" r:id="rId65"/>
    <p:sldId id="524" r:id="rId66"/>
    <p:sldId id="525" r:id="rId67"/>
  </p:sldIdLst>
  <p:sldSz cx="9144000" cy="6858000" type="letter"/>
  <p:notesSz cx="6642100" cy="9653588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BF"/>
    <a:srgbClr val="FAFAFA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545" autoAdjust="0"/>
  </p:normalViewPr>
  <p:slideViewPr>
    <p:cSldViewPr>
      <p:cViewPr varScale="1">
        <p:scale>
          <a:sx n="74" d="100"/>
          <a:sy n="74" d="100"/>
        </p:scale>
        <p:origin x="33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77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2375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2375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01F05B9-6DB2-4FF9-9902-10D7ABFAB8C7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1928639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099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62375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23900"/>
            <a:ext cx="4826000" cy="3619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3575" y="4584700"/>
            <a:ext cx="5314950" cy="434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Click to edit Master text styles</a:t>
            </a:r>
          </a:p>
          <a:p>
            <a:pPr lvl="1"/>
            <a:r>
              <a:rPr lang="tr-TR" noProof="0"/>
              <a:t>Second level</a:t>
            </a:r>
          </a:p>
          <a:p>
            <a:pPr lvl="2"/>
            <a:r>
              <a:rPr lang="tr-TR" noProof="0"/>
              <a:t>Third level</a:t>
            </a:r>
          </a:p>
          <a:p>
            <a:pPr lvl="3"/>
            <a:r>
              <a:rPr lang="tr-TR" noProof="0"/>
              <a:t>Fourth level</a:t>
            </a:r>
          </a:p>
          <a:p>
            <a:pPr lvl="4"/>
            <a:r>
              <a:rPr lang="tr-TR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103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2375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 ea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B44D3F8-39BF-4F3B-8B00-BEDA28E4A56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3696669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0"/>
              </a:spcBef>
            </a:pPr>
            <a:endParaRPr kumimoji="0" lang="tr-TR" altLang="tr-TR" smtClean="0">
              <a:latin typeface="Arial" panose="020B0604020202020204" pitchFamily="34" charset="0"/>
            </a:endParaRPr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479C0F7E-D348-43FA-8333-A7A10EA31FDD}" type="slidenum">
              <a:rPr kumimoji="0" lang="tr-TR" altLang="tr-TR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</a:pPr>
              <a:t>1</a:t>
            </a:fld>
            <a:endParaRPr kumimoji="0" lang="tr-TR" altLang="tr-TR" smtClean="0">
              <a:latin typeface="Arial" panose="020B0604020202020204" pitchFamily="34" charset="0"/>
            </a:endParaRPr>
          </a:p>
        </p:txBody>
      </p:sp>
      <p:sp>
        <p:nvSpPr>
          <p:cNvPr id="51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/>
        </p:spPr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2650" y="4583113"/>
            <a:ext cx="4875213" cy="4344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69" tIns="45184" rIns="90369" bIns="45184"/>
          <a:lstStyle/>
          <a:p>
            <a:pPr eaLnBrk="1" hangingPunct="1"/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4199445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D9D81-7787-43E5-ADDB-71633EB0B8A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525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B44D3F8-39BF-4F3B-8B00-BEDA28E4A56B}" type="slidenum">
              <a:rPr lang="tr-TR" altLang="tr-TR" smtClean="0"/>
              <a:pPr>
                <a:defRPr/>
              </a:pPr>
              <a:t>14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60773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18128-AA10-4BE3-90C0-965FA2EC4732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95254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1B581-8E90-4CDC-AD0D-8A2DEACEFC0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838786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039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039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8BE2B-DECC-43CA-BFC0-E7A496889D6C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35314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5288" y="1125538"/>
            <a:ext cx="4064000" cy="497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064000" cy="497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FB429-7819-4BF0-B4B9-B60446C659F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87723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5288" y="1125538"/>
            <a:ext cx="4064000" cy="497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1688" y="1125538"/>
            <a:ext cx="4064000" cy="241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1688" y="3690938"/>
            <a:ext cx="4064000" cy="241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BE1B2-25A9-455F-9748-F6A46DAFE87E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2674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5"/>
            <a:ext cx="8352928" cy="53998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0A890-0CB7-4EBC-83D8-5DA0E8DCA3D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972360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200A1-3604-42AD-AE61-ADCD0F44573A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639317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125538"/>
            <a:ext cx="40640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0640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323E6-A619-4A6F-A9BA-4DCDBFA0DB8D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294881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1F58E-B154-4B70-8388-B4AF5B0F45E3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97875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821FF-5BB8-4085-9C01-4EE3FA728480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794885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B8E68-6309-48F1-885E-A2493E983B07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83440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64363-CEE7-4648-A303-2FBEAC82AC2A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629787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985A0-3DA8-4B54-9D94-E2F02266968E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36412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125538"/>
            <a:ext cx="8280400" cy="497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</a:p>
        </p:txBody>
      </p:sp>
      <p:sp>
        <p:nvSpPr>
          <p:cNvPr id="1036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24625"/>
            <a:ext cx="1905000" cy="333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C2E7053-DD9E-4928-A8E0-D5DA76DC296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FF33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aydin@yildiz.edu.t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ildiz.edu.tr/~naydin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Relationship Id="rId4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2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3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4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6.png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5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8.png"/><Relationship Id="rId5" Type="http://schemas.openxmlformats.org/officeDocument/2006/relationships/image" Target="../media/image27.wmf"/><Relationship Id="rId4" Type="http://schemas.openxmlformats.org/officeDocument/2006/relationships/oleObject" Target="../embeddings/oleObject16.bin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17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32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19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6.png"/><Relationship Id="rId5" Type="http://schemas.openxmlformats.org/officeDocument/2006/relationships/image" Target="../media/image35.wmf"/><Relationship Id="rId4" Type="http://schemas.openxmlformats.org/officeDocument/2006/relationships/oleObject" Target="../embeddings/oleObject2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1.wmf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8.png"/><Relationship Id="rId5" Type="http://schemas.openxmlformats.org/officeDocument/2006/relationships/image" Target="../media/image37.wmf"/><Relationship Id="rId4" Type="http://schemas.openxmlformats.org/officeDocument/2006/relationships/oleObject" Target="../embeddings/oleObject21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39.wmf"/><Relationship Id="rId4" Type="http://schemas.openxmlformats.org/officeDocument/2006/relationships/oleObject" Target="../embeddings/oleObject22.bin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40.wmf"/><Relationship Id="rId4" Type="http://schemas.openxmlformats.org/officeDocument/2006/relationships/oleObject" Target="../embeddings/oleObject23.bin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3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4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42.png"/><Relationship Id="rId5" Type="http://schemas.openxmlformats.org/officeDocument/2006/relationships/image" Target="../media/image43.wmf"/><Relationship Id="rId4" Type="http://schemas.openxmlformats.org/officeDocument/2006/relationships/oleObject" Target="../embeddings/oleObject24.bin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5.wmf"/><Relationship Id="rId2" Type="http://schemas.openxmlformats.org/officeDocument/2006/relationships/tags" Target="../tags/tag45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44.wmf"/><Relationship Id="rId4" Type="http://schemas.openxmlformats.org/officeDocument/2006/relationships/oleObject" Target="../embeddings/oleObject25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6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8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46.png"/><Relationship Id="rId5" Type="http://schemas.openxmlformats.org/officeDocument/2006/relationships/image" Target="../media/image47.wmf"/><Relationship Id="rId4" Type="http://schemas.openxmlformats.org/officeDocument/2006/relationships/oleObject" Target="../embeddings/oleObject27.bin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9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46.png"/><Relationship Id="rId5" Type="http://schemas.openxmlformats.org/officeDocument/2006/relationships/image" Target="../media/image48.wmf"/><Relationship Id="rId4" Type="http://schemas.openxmlformats.org/officeDocument/2006/relationships/oleObject" Target="../embeddings/oleObject28.bin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50.png"/><Relationship Id="rId2" Type="http://schemas.openxmlformats.org/officeDocument/2006/relationships/tags" Target="../tags/tag50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46.png"/><Relationship Id="rId5" Type="http://schemas.openxmlformats.org/officeDocument/2006/relationships/image" Target="../media/image49.wmf"/><Relationship Id="rId4" Type="http://schemas.openxmlformats.org/officeDocument/2006/relationships/oleObject" Target="../embeddings/oleObject29.bin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52.wmf"/><Relationship Id="rId2" Type="http://schemas.openxmlformats.org/officeDocument/2006/relationships/tags" Target="../tags/tag51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51.wmf"/><Relationship Id="rId4" Type="http://schemas.openxmlformats.org/officeDocument/2006/relationships/oleObject" Target="../embeddings/oleObject30.bin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54.wmf"/><Relationship Id="rId2" Type="http://schemas.openxmlformats.org/officeDocument/2006/relationships/tags" Target="../tags/tag52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53.wmf"/><Relationship Id="rId4" Type="http://schemas.openxmlformats.org/officeDocument/2006/relationships/oleObject" Target="../embeddings/oleObject3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353425" cy="5399087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endParaRPr lang="tr-TR" altLang="tr-TR" sz="2800" dirty="0" smtClean="0"/>
          </a:p>
          <a:p>
            <a:pPr eaLnBrk="1" hangingPunct="1">
              <a:buFontTx/>
              <a:buNone/>
            </a:pPr>
            <a:r>
              <a:rPr lang="tr-TR" altLang="tr-TR" sz="2800" dirty="0" smtClean="0"/>
              <a:t>			</a:t>
            </a:r>
            <a:r>
              <a:rPr lang="en-US" altLang="tr-TR" sz="2800" dirty="0" smtClean="0"/>
              <a:t>Prof. Dr. Nizamettin </a:t>
            </a:r>
            <a:r>
              <a:rPr lang="tr-TR" altLang="tr-TR" sz="2800" dirty="0" smtClean="0"/>
              <a:t>AYDIN</a:t>
            </a:r>
            <a:endParaRPr lang="en-US" altLang="tr-TR" sz="2800" dirty="0" smtClean="0"/>
          </a:p>
          <a:p>
            <a:pPr eaLnBrk="1" hangingPunct="1">
              <a:buFontTx/>
              <a:buNone/>
            </a:pPr>
            <a:r>
              <a:rPr lang="tr-TR" altLang="tr-TR" sz="2800" dirty="0" smtClean="0"/>
              <a:t>				</a:t>
            </a:r>
            <a:r>
              <a:rPr lang="en-US" altLang="tr-TR" sz="2800" dirty="0" smtClean="0">
                <a:hlinkClick r:id="rId3"/>
              </a:rPr>
              <a:t>n</a:t>
            </a:r>
            <a:r>
              <a:rPr lang="tr-TR" altLang="tr-TR" sz="2800" dirty="0" err="1" smtClean="0">
                <a:hlinkClick r:id="rId3"/>
              </a:rPr>
              <a:t>ayd</a:t>
            </a:r>
            <a:r>
              <a:rPr lang="en-US" altLang="tr-TR" sz="2800" dirty="0" smtClean="0">
                <a:hlinkClick r:id="rId3"/>
              </a:rPr>
              <a:t>in@yildiz.edu.tr</a:t>
            </a:r>
            <a:endParaRPr lang="tr-TR" altLang="tr-TR" sz="2800" dirty="0" smtClean="0"/>
          </a:p>
          <a:p>
            <a:pPr algn="ctr" eaLnBrk="1" hangingPunct="1">
              <a:buFontTx/>
              <a:buNone/>
            </a:pPr>
            <a:r>
              <a:rPr lang="tr-TR" altLang="tr-TR" sz="2800" dirty="0" smtClean="0">
                <a:hlinkClick r:id="rId4"/>
              </a:rPr>
              <a:t>www.yildiz.edu.tr/~naydin</a:t>
            </a:r>
            <a:r>
              <a:rPr lang="tr-TR" altLang="tr-TR" sz="2800" dirty="0" smtClean="0"/>
              <a:t> </a:t>
            </a:r>
            <a:endParaRPr lang="en-US" altLang="tr-TR" sz="2800" dirty="0" smtClean="0"/>
          </a:p>
          <a:p>
            <a:pPr eaLnBrk="1" hangingPunct="1">
              <a:buFontTx/>
              <a:buNone/>
            </a:pPr>
            <a:r>
              <a:rPr lang="tr-TR" altLang="tr-TR" sz="2800" dirty="0" smtClean="0"/>
              <a:t>			</a:t>
            </a:r>
          </a:p>
          <a:p>
            <a:pPr eaLnBrk="1" hangingPunct="1">
              <a:buFontTx/>
              <a:buNone/>
            </a:pPr>
            <a:endParaRPr lang="tr-TR" altLang="tr-TR" sz="2800" dirty="0"/>
          </a:p>
          <a:p>
            <a:pPr algn="ctr" eaLnBrk="1" hangingPunct="1">
              <a:buFontTx/>
              <a:buNone/>
            </a:pPr>
            <a:r>
              <a:rPr lang="en-US" sz="2800" dirty="0"/>
              <a:t>AC</a:t>
            </a:r>
            <a:r>
              <a:rPr lang="tr-TR" sz="2800" dirty="0"/>
              <a:t> Circuits</a:t>
            </a:r>
          </a:p>
        </p:txBody>
      </p:sp>
      <p:sp>
        <p:nvSpPr>
          <p:cNvPr id="409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tr-TR" smtClean="0"/>
              <a:t>BLM1612</a:t>
            </a:r>
            <a:r>
              <a:rPr lang="tr-TR" altLang="tr-TR" smtClean="0"/>
              <a:t> -</a:t>
            </a:r>
            <a:r>
              <a:rPr lang="en-GB" altLang="tr-TR" smtClean="0"/>
              <a:t> Circuit Theory</a:t>
            </a:r>
            <a:endParaRPr lang="en-US" altLang="tr-TR" smtClean="0"/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93CBF458-E719-40DE-85FB-9CEDB2128FCA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1</a:t>
            </a:fld>
            <a:endParaRPr kumimoji="0" lang="en-US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397139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Admittance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rewrite Ohm’s Law:</a:t>
            </a:r>
          </a:p>
          <a:p>
            <a:r>
              <a:rPr lang="en-US" b="1" dirty="0" smtClean="0"/>
              <a:t>I </a:t>
            </a:r>
            <a:r>
              <a:rPr lang="en-US" dirty="0" smtClean="0"/>
              <a:t>=</a:t>
            </a:r>
            <a:r>
              <a:rPr lang="en-US" b="1" dirty="0" smtClean="0"/>
              <a:t> Y V  (Y = 1/Z)</a:t>
            </a:r>
            <a:r>
              <a:rPr lang="en-US" dirty="0" smtClean="0"/>
              <a:t>, where </a:t>
            </a:r>
            <a:r>
              <a:rPr lang="en-US" b="1" dirty="0" smtClean="0"/>
              <a:t>Y</a:t>
            </a:r>
            <a:r>
              <a:rPr lang="en-US" dirty="0" smtClean="0"/>
              <a:t> is admittance of the component</a:t>
            </a:r>
            <a:endParaRPr lang="tr-TR" dirty="0" smtClean="0"/>
          </a:p>
          <a:p>
            <a:endParaRPr lang="en-US" dirty="0" smtClean="0"/>
          </a:p>
          <a:p>
            <a:pPr>
              <a:buFont typeface="Wingdings 2" pitchFamily="18" charset="2"/>
              <a:buNone/>
            </a:pPr>
            <a:r>
              <a:rPr lang="en-US" dirty="0" smtClean="0"/>
              <a:t>		</a:t>
            </a:r>
            <a:r>
              <a:rPr lang="en-US" sz="2800" dirty="0" smtClean="0"/>
              <a:t>Resistor:   	</a:t>
            </a:r>
            <a:r>
              <a:rPr lang="en-US" sz="2800" b="1" dirty="0" smtClean="0"/>
              <a:t>Y</a:t>
            </a:r>
            <a:r>
              <a:rPr lang="en-US" sz="2800" b="1" baseline="-25000" dirty="0" smtClean="0"/>
              <a:t>R  </a:t>
            </a:r>
            <a:r>
              <a:rPr lang="en-US" sz="2800" b="1" dirty="0" smtClean="0"/>
              <a:t> =</a:t>
            </a:r>
            <a:endParaRPr lang="en-US" sz="2800" dirty="0" smtClean="0"/>
          </a:p>
          <a:p>
            <a:pPr>
              <a:buFont typeface="Wingdings 2" pitchFamily="18" charset="2"/>
              <a:buNone/>
            </a:pPr>
            <a:r>
              <a:rPr lang="en-US" sz="2800" dirty="0" smtClean="0"/>
              <a:t>		Capacitor: 	</a:t>
            </a:r>
            <a:r>
              <a:rPr lang="en-US" sz="2800" b="1" dirty="0" smtClean="0"/>
              <a:t>Y</a:t>
            </a:r>
            <a:r>
              <a:rPr lang="en-US" sz="2800" b="1" baseline="-25000" dirty="0" smtClean="0"/>
              <a:t>C</a:t>
            </a:r>
            <a:r>
              <a:rPr lang="en-US" sz="2800" b="1" dirty="0" smtClean="0"/>
              <a:t>   =</a:t>
            </a:r>
            <a:endParaRPr lang="en-US" sz="2800" dirty="0" smtClean="0"/>
          </a:p>
          <a:p>
            <a:pPr>
              <a:buFont typeface="Wingdings 2" pitchFamily="18" charset="2"/>
              <a:buNone/>
            </a:pPr>
            <a:r>
              <a:rPr lang="en-US" sz="2800" dirty="0" smtClean="0"/>
              <a:t>		Inductor:	</a:t>
            </a:r>
            <a:r>
              <a:rPr lang="en-US" sz="2800" b="1" dirty="0" smtClean="0"/>
              <a:t>Y</a:t>
            </a:r>
            <a:r>
              <a:rPr lang="en-US" sz="2800" b="1" baseline="-25000" dirty="0" smtClean="0"/>
              <a:t>L</a:t>
            </a:r>
            <a:r>
              <a:rPr lang="en-US" sz="2800" b="1" dirty="0" smtClean="0"/>
              <a:t>   =</a:t>
            </a:r>
            <a:endParaRPr lang="en-US" sz="2800" dirty="0" smtClean="0"/>
          </a:p>
          <a:p>
            <a:endParaRPr lang="en-US" sz="2800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06567"/>
              </p:ext>
            </p:extLst>
          </p:nvPr>
        </p:nvGraphicFramePr>
        <p:xfrm>
          <a:off x="4355976" y="3429000"/>
          <a:ext cx="3614738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4" name="Equation" r:id="rId3" imgW="1663560" imgH="736560" progId="Equation.3">
                  <p:embed/>
                </p:oleObj>
              </mc:Choice>
              <mc:Fallback>
                <p:oleObj name="Equation" r:id="rId3" imgW="166356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3429000"/>
                        <a:ext cx="3614738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10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552246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58161432"/>
              </p:ext>
            </p:extLst>
          </p:nvPr>
        </p:nvGraphicFramePr>
        <p:xfrm>
          <a:off x="575555" y="1336249"/>
          <a:ext cx="806489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7524"/>
                <a:gridCol w="1090789"/>
                <a:gridCol w="1224136"/>
                <a:gridCol w="1728192"/>
                <a:gridCol w="1152129"/>
                <a:gridCol w="1152127"/>
              </a:tblGrid>
              <a:tr h="7772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Impedances</a:t>
                      </a:r>
                      <a:endParaRPr lang="en-US" sz="20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Value at </a:t>
                      </a:r>
                      <a:r>
                        <a:rPr lang="en-US" sz="2000" dirty="0" smtClean="0">
                          <a:latin typeface="Symbol" pitchFamily="18" charset="2"/>
                        </a:rPr>
                        <a:t>w</a:t>
                      </a:r>
                      <a:r>
                        <a:rPr lang="en-US" sz="2000" dirty="0" smtClean="0"/>
                        <a:t> =</a:t>
                      </a:r>
                    </a:p>
                    <a:p>
                      <a:pPr algn="ctr"/>
                      <a:endParaRPr lang="en-US" sz="2000" b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 smtClean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Admittances</a:t>
                      </a:r>
                      <a:endParaRPr lang="en-US" sz="20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Value at </a:t>
                      </a:r>
                      <a:r>
                        <a:rPr lang="en-US" sz="2000" dirty="0" smtClean="0">
                          <a:latin typeface="Symbol" pitchFamily="18" charset="2"/>
                        </a:rPr>
                        <a:t>w</a:t>
                      </a:r>
                      <a:r>
                        <a:rPr lang="en-US" sz="2000" dirty="0" smtClean="0"/>
                        <a:t> =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 smtClean="0"/>
                    </a:p>
                  </a:txBody>
                  <a:tcPr/>
                </a:tc>
              </a:tr>
              <a:tr h="5486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 </a:t>
                      </a:r>
                      <a:r>
                        <a:rPr lang="en-US" sz="2000" dirty="0" err="1" smtClean="0"/>
                        <a:t>rad</a:t>
                      </a:r>
                      <a:r>
                        <a:rPr lang="en-US" sz="2000" dirty="0" smtClean="0"/>
                        <a:t>/s</a:t>
                      </a:r>
                      <a:endParaRPr lang="en-US" sz="2000" b="0" dirty="0" smtClean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∞ </a:t>
                      </a:r>
                      <a:r>
                        <a:rPr lang="en-US" sz="2000" dirty="0" err="1" smtClean="0"/>
                        <a:t>rad</a:t>
                      </a:r>
                      <a:r>
                        <a:rPr lang="en-US" sz="2000" dirty="0" smtClean="0"/>
                        <a:t>/s</a:t>
                      </a:r>
                      <a:endParaRPr lang="en-US" sz="2000" b="0" dirty="0" smtClean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 </a:t>
                      </a:r>
                      <a:r>
                        <a:rPr lang="en-US" sz="2000" dirty="0" err="1" smtClean="0"/>
                        <a:t>rad</a:t>
                      </a:r>
                      <a:r>
                        <a:rPr lang="en-US" sz="2000" dirty="0" smtClean="0"/>
                        <a:t>/s</a:t>
                      </a:r>
                      <a:endParaRPr lang="en-US" sz="2000" b="0" dirty="0" smtClean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∞ </a:t>
                      </a:r>
                      <a:r>
                        <a:rPr lang="en-US" sz="2000" dirty="0" err="1" smtClean="0"/>
                        <a:t>rad</a:t>
                      </a:r>
                      <a:r>
                        <a:rPr lang="en-US" sz="2000" dirty="0" smtClean="0"/>
                        <a:t>/s</a:t>
                      </a:r>
                      <a:endParaRPr lang="en-US" sz="2000" b="0" dirty="0" smtClean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Z</a:t>
                      </a:r>
                      <a:r>
                        <a:rPr lang="en-US" sz="2000" b="0" baseline="-25000" dirty="0" smtClean="0"/>
                        <a:t>R</a:t>
                      </a:r>
                      <a:r>
                        <a:rPr lang="en-US" sz="2000" b="0" dirty="0" smtClean="0"/>
                        <a:t> = R = 1/G</a:t>
                      </a:r>
                      <a:endParaRPr lang="en-US" sz="2000" b="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/>
                        <a:t>R</a:t>
                      </a:r>
                      <a:endParaRPr lang="en-US" sz="2000" b="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/>
                        <a:t>R</a:t>
                      </a:r>
                      <a:endParaRPr lang="en-US" sz="2000" b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 smtClean="0"/>
                        <a:t>Y</a:t>
                      </a:r>
                      <a:r>
                        <a:rPr lang="en-US" sz="2000" b="0" baseline="-25000" dirty="0" smtClean="0"/>
                        <a:t>R</a:t>
                      </a:r>
                      <a:r>
                        <a:rPr lang="en-US" sz="2000" b="0" dirty="0" smtClean="0"/>
                        <a:t> = 1/R = 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/>
                        <a:t>G</a:t>
                      </a:r>
                      <a:endParaRPr lang="en-US" sz="2000" b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/>
                        <a:t>G</a:t>
                      </a:r>
                      <a:endParaRPr lang="en-US" sz="2000" b="0" baseline="0" dirty="0"/>
                    </a:p>
                  </a:txBody>
                  <a:tcPr/>
                </a:tc>
              </a:tr>
              <a:tr h="4775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Z</a:t>
                      </a:r>
                      <a:r>
                        <a:rPr lang="en-US" sz="2000" b="0" baseline="-25000" dirty="0" smtClean="0"/>
                        <a:t>L</a:t>
                      </a:r>
                      <a:r>
                        <a:rPr lang="en-US" sz="2000" b="0" dirty="0" smtClean="0"/>
                        <a:t> = </a:t>
                      </a:r>
                      <a:r>
                        <a:rPr lang="en-US" sz="2000" b="0" dirty="0" err="1" smtClean="0"/>
                        <a:t>j</a:t>
                      </a:r>
                      <a:r>
                        <a:rPr lang="en-US" sz="2000" b="0" dirty="0" err="1" smtClean="0">
                          <a:latin typeface="Symbol" pitchFamily="18" charset="2"/>
                        </a:rPr>
                        <a:t>w</a:t>
                      </a:r>
                      <a:r>
                        <a:rPr lang="en-US" sz="2000" b="0" dirty="0" err="1" smtClean="0">
                          <a:latin typeface="+mn-lt"/>
                        </a:rPr>
                        <a:t>L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 smtClean="0"/>
                        <a:t>0 </a:t>
                      </a:r>
                      <a:r>
                        <a:rPr lang="en-US" sz="2000" b="0" baseline="0" dirty="0" smtClean="0">
                          <a:latin typeface="Symbol" pitchFamily="18" charset="2"/>
                        </a:rPr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 smtClean="0"/>
                        <a:t>∞ </a:t>
                      </a:r>
                      <a:r>
                        <a:rPr lang="en-US" sz="2000" b="0" baseline="0" dirty="0" smtClean="0">
                          <a:latin typeface="Symbol" pitchFamily="18" charset="2"/>
                        </a:rPr>
                        <a:t>W</a:t>
                      </a:r>
                      <a:endParaRPr lang="en-US" sz="2000" b="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 smtClean="0"/>
                        <a:t>Y</a:t>
                      </a:r>
                      <a:r>
                        <a:rPr lang="en-US" sz="2000" b="0" baseline="-25000" dirty="0" smtClean="0"/>
                        <a:t>L</a:t>
                      </a:r>
                      <a:r>
                        <a:rPr lang="en-US" sz="2000" b="0" dirty="0" smtClean="0"/>
                        <a:t> =-j/(</a:t>
                      </a:r>
                      <a:r>
                        <a:rPr lang="en-US" sz="2000" b="0" dirty="0" err="1" smtClean="0">
                          <a:latin typeface="Symbol" pitchFamily="18" charset="2"/>
                        </a:rPr>
                        <a:t>w</a:t>
                      </a:r>
                      <a:r>
                        <a:rPr lang="en-US" sz="2000" b="0" dirty="0" err="1" smtClean="0"/>
                        <a:t>L</a:t>
                      </a:r>
                      <a:r>
                        <a:rPr lang="en-US" sz="2000" b="0" dirty="0" smtClean="0"/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 smtClean="0"/>
                        <a:t>∞ </a:t>
                      </a:r>
                      <a:r>
                        <a:rPr lang="en-US" sz="2000" b="0" baseline="0" dirty="0" smtClean="0">
                          <a:latin typeface="Symbol" pitchFamily="18" charset="2"/>
                        </a:rPr>
                        <a:t>W</a:t>
                      </a:r>
                      <a:endParaRPr lang="en-US" sz="2000" b="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 smtClean="0"/>
                        <a:t>0 </a:t>
                      </a:r>
                      <a:r>
                        <a:rPr lang="en-US" sz="2000" b="0" baseline="0" dirty="0" smtClean="0">
                          <a:latin typeface="Symbol" pitchFamily="18" charset="2"/>
                        </a:rPr>
                        <a:t>W</a:t>
                      </a:r>
                      <a:endParaRPr lang="en-US" sz="2000" b="0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Z</a:t>
                      </a:r>
                      <a:r>
                        <a:rPr lang="en-US" sz="2000" b="0" baseline="-25000" dirty="0" smtClean="0"/>
                        <a:t>C</a:t>
                      </a:r>
                      <a:r>
                        <a:rPr lang="en-US" sz="2000" b="0" dirty="0" smtClean="0"/>
                        <a:t> = -j/(</a:t>
                      </a:r>
                      <a:r>
                        <a:rPr lang="en-US" sz="2000" b="0" dirty="0" err="1" smtClean="0">
                          <a:latin typeface="Symbol" pitchFamily="18" charset="2"/>
                        </a:rPr>
                        <a:t>w</a:t>
                      </a:r>
                      <a:r>
                        <a:rPr lang="en-US" sz="2000" b="0" dirty="0" err="1" smtClean="0">
                          <a:latin typeface="+mn-lt"/>
                        </a:rPr>
                        <a:t>C</a:t>
                      </a:r>
                      <a:r>
                        <a:rPr lang="en-US" sz="2000" b="0" dirty="0" smtClean="0">
                          <a:latin typeface="+mn-lt"/>
                        </a:rPr>
                        <a:t>)</a:t>
                      </a:r>
                      <a:r>
                        <a:rPr lang="en-US" sz="2000" b="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 smtClean="0"/>
                        <a:t>∞ </a:t>
                      </a:r>
                      <a:r>
                        <a:rPr lang="en-US" sz="2000" b="0" baseline="0" dirty="0" smtClean="0">
                          <a:latin typeface="Symbol" pitchFamily="18" charset="2"/>
                        </a:rPr>
                        <a:t>W</a:t>
                      </a:r>
                      <a:endParaRPr lang="en-US" sz="2000" b="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 smtClean="0"/>
                        <a:t>0 </a:t>
                      </a:r>
                      <a:r>
                        <a:rPr lang="en-US" sz="2000" b="0" baseline="0" dirty="0" smtClean="0">
                          <a:latin typeface="Symbol" pitchFamily="18" charset="2"/>
                        </a:rPr>
                        <a:t>W</a:t>
                      </a:r>
                      <a:endParaRPr lang="en-US" sz="2000" b="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Y</a:t>
                      </a:r>
                      <a:r>
                        <a:rPr lang="en-US" sz="2000" b="0" baseline="-25000" dirty="0" smtClean="0"/>
                        <a:t>C</a:t>
                      </a:r>
                      <a:r>
                        <a:rPr lang="en-US" sz="2000" b="0" dirty="0" smtClean="0"/>
                        <a:t> = </a:t>
                      </a:r>
                      <a:r>
                        <a:rPr lang="en-US" sz="2000" b="0" dirty="0" err="1" smtClean="0"/>
                        <a:t>j</a:t>
                      </a:r>
                      <a:r>
                        <a:rPr lang="en-US" sz="2000" b="0" dirty="0" err="1" smtClean="0">
                          <a:latin typeface="Symbol" pitchFamily="18" charset="2"/>
                        </a:rPr>
                        <a:t>w</a:t>
                      </a:r>
                      <a:r>
                        <a:rPr lang="en-US" sz="2000" b="0" dirty="0" err="1" smtClean="0">
                          <a:latin typeface="+mn-lt"/>
                        </a:rPr>
                        <a:t>C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 smtClean="0"/>
                        <a:t>0  </a:t>
                      </a:r>
                      <a:r>
                        <a:rPr lang="en-US" sz="2000" b="0" baseline="0" dirty="0" smtClean="0">
                          <a:latin typeface="Symbol" pitchFamily="18" charset="2"/>
                        </a:rPr>
                        <a:t>W</a:t>
                      </a:r>
                      <a:endParaRPr lang="en-US" sz="2000" b="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 smtClean="0"/>
                        <a:t>∞ </a:t>
                      </a:r>
                      <a:r>
                        <a:rPr lang="en-US" sz="2000" b="0" baseline="0" dirty="0" smtClean="0">
                          <a:latin typeface="Symbol" pitchFamily="18" charset="2"/>
                        </a:rPr>
                        <a:t>W</a:t>
                      </a:r>
                      <a:endParaRPr lang="en-US" sz="2000" b="0" baseline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67544" y="4191000"/>
            <a:ext cx="82809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Inductors act like short circuits under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d.c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. conditions and like open circuits at very high frequencies.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Capacitors act like open circuits under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d.c.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conditions and like short circuits at very high frequencies.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2821FF-5BB8-4085-9C01-4EE3FA728480}" type="slidenum">
              <a:rPr lang="en-US" altLang="tr-TR" smtClean="0"/>
              <a:pPr>
                <a:defRPr/>
              </a:pPr>
              <a:t>11</a:t>
            </a:fld>
            <a:endParaRPr lang="en-US" altLang="tr-TR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tr-TR" dirty="0" err="1" smtClean="0"/>
              <a:t>Impedances</a:t>
            </a:r>
            <a:r>
              <a:rPr lang="tr-TR" dirty="0" smtClean="0"/>
              <a:t>-</a:t>
            </a:r>
            <a:r>
              <a:rPr lang="en-US" dirty="0" smtClean="0"/>
              <a:t>Admittance</a:t>
            </a:r>
            <a:r>
              <a:rPr lang="tr-TR" dirty="0" smtClean="0"/>
              <a:t>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541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Impedance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3733800" cy="43891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Generic component that represents a resistor, inductor, or capacitor.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7584539"/>
              </p:ext>
            </p:extLst>
          </p:nvPr>
        </p:nvGraphicFramePr>
        <p:xfrm>
          <a:off x="4716016" y="1135875"/>
          <a:ext cx="2743200" cy="5018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8" name="Equation" r:id="rId3" imgW="965160" imgH="1765080" progId="Equation.3">
                  <p:embed/>
                </p:oleObj>
              </mc:Choice>
              <mc:Fallback>
                <p:oleObj name="Equation" r:id="rId3" imgW="965160" imgH="1765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1135875"/>
                        <a:ext cx="2743200" cy="50180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12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598584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Admittance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6892456"/>
              </p:ext>
            </p:extLst>
          </p:nvPr>
        </p:nvGraphicFramePr>
        <p:xfrm>
          <a:off x="971600" y="2008740"/>
          <a:ext cx="2971800" cy="3272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2" name="Equation" r:id="rId3" imgW="1130040" imgH="1244520" progId="Equation.3">
                  <p:embed/>
                </p:oleObj>
              </mc:Choice>
              <mc:Fallback>
                <p:oleObj name="Equation" r:id="rId3" imgW="1130040" imgH="1244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2008740"/>
                        <a:ext cx="2971800" cy="32723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7746803"/>
              </p:ext>
            </p:extLst>
          </p:nvPr>
        </p:nvGraphicFramePr>
        <p:xfrm>
          <a:off x="4788024" y="1628800"/>
          <a:ext cx="2305050" cy="4272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3" name="Equation" r:id="rId5" imgW="952200" imgH="1765080" progId="Equation.3">
                  <p:embed/>
                </p:oleObj>
              </mc:Choice>
              <mc:Fallback>
                <p:oleObj name="Equation" r:id="rId5" imgW="952200" imgH="1765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1628800"/>
                        <a:ext cx="2305050" cy="42720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13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33758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Ohm’s Law can be used to determine the ac voltages and currents in a circuit.</a:t>
            </a:r>
          </a:p>
          <a:p>
            <a:pPr lvl="1"/>
            <a:r>
              <a:rPr lang="en-US" dirty="0" smtClean="0"/>
              <a:t>Voltage leads current through an inductor.</a:t>
            </a:r>
          </a:p>
          <a:p>
            <a:pPr lvl="1"/>
            <a:r>
              <a:rPr lang="en-US" dirty="0" smtClean="0"/>
              <a:t>Current leads voltage through a capacitor.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4038600"/>
          <a:ext cx="8153399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3029"/>
                <a:gridCol w="621211"/>
                <a:gridCol w="1164771"/>
                <a:gridCol w="1630680"/>
                <a:gridCol w="1164771"/>
                <a:gridCol w="2018937"/>
              </a:tblGrid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Component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Impedance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Admittance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Resistor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r>
                        <a:rPr lang="en-US" baseline="-25000" dirty="0" smtClean="0"/>
                        <a:t>R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Capacitor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r>
                        <a:rPr lang="en-US" baseline="-25000" dirty="0" smtClean="0"/>
                        <a:t>C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Inductor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r>
                        <a:rPr lang="en-US" baseline="-25000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819400" y="4572000"/>
          <a:ext cx="59436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6" name="Equation" r:id="rId4" imgW="2946240" imgH="736560" progId="Equation.3">
                  <p:embed/>
                </p:oleObj>
              </mc:Choice>
              <mc:Fallback>
                <p:oleObj name="Equation" r:id="rId4" imgW="294624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572000"/>
                        <a:ext cx="5943600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14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260595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Ohm’s Law with Series and Parallel </a:t>
            </a:r>
            <a:r>
              <a:rPr lang="en-US" sz="3200" dirty="0" smtClean="0"/>
              <a:t>Combinations</a:t>
            </a:r>
            <a:endParaRPr lang="en-US" altLang="tr-TR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tr-TR" dirty="0"/>
              <a:t>Objective of Lecture</a:t>
            </a:r>
            <a:endParaRPr lang="tr-TR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Derive the equations for equivalent impedance and equivalent admittance for a series combination of components.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Derive the equations for equivalent impedance and equivalent admittance for a parallel combination of components.</a:t>
            </a:r>
            <a:endParaRPr lang="tr-TR" dirty="0" smtClean="0"/>
          </a:p>
          <a:p>
            <a:pPr marL="342900" lvl="1" indent="-342900" fontAlgn="auto">
              <a:spcAft>
                <a:spcPts val="0"/>
              </a:spcAft>
              <a:buChar char="•"/>
              <a:defRPr/>
            </a:pPr>
            <a:r>
              <a:rPr lang="en-US" altLang="tr-TR" sz="3200" dirty="0">
                <a:solidFill>
                  <a:schemeClr val="tx1"/>
                </a:solidFill>
                <a:ea typeface="+mn-ea"/>
                <a:cs typeface="+mn-cs"/>
              </a:rPr>
              <a:t>Ohm’s Law in Phasor </a:t>
            </a:r>
            <a:r>
              <a:rPr lang="en-US" altLang="tr-TR" sz="3200" dirty="0" smtClean="0">
                <a:solidFill>
                  <a:schemeClr val="tx1"/>
                </a:solidFill>
                <a:ea typeface="+mn-ea"/>
                <a:cs typeface="+mn-cs"/>
              </a:rPr>
              <a:t>Notation</a:t>
            </a:r>
            <a:endParaRPr lang="tr-TR" altLang="tr-TR" sz="3200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lvl="0">
              <a:buNone/>
            </a:pPr>
            <a:r>
              <a:rPr lang="tr-TR" altLang="tr-TR" b="1" dirty="0" smtClean="0">
                <a:solidFill>
                  <a:srgbClr val="000000"/>
                </a:solidFill>
              </a:rPr>
              <a:t>		</a:t>
            </a:r>
            <a:r>
              <a:rPr lang="en-US" altLang="tr-TR" b="1" dirty="0" smtClean="0">
                <a:solidFill>
                  <a:srgbClr val="000000"/>
                </a:solidFill>
              </a:rPr>
              <a:t>V </a:t>
            </a:r>
            <a:r>
              <a:rPr lang="en-US" altLang="tr-TR" b="1" dirty="0">
                <a:solidFill>
                  <a:srgbClr val="000000"/>
                </a:solidFill>
              </a:rPr>
              <a:t>= I Z			V = I/Y</a:t>
            </a:r>
          </a:p>
          <a:p>
            <a:pPr lvl="0">
              <a:buNone/>
            </a:pPr>
            <a:r>
              <a:rPr lang="en-US" altLang="tr-TR" b="1" dirty="0">
                <a:solidFill>
                  <a:srgbClr val="000000"/>
                </a:solidFill>
              </a:rPr>
              <a:t>		I = V/Z			I = V </a:t>
            </a:r>
            <a:r>
              <a:rPr lang="en-US" altLang="tr-TR" b="1" dirty="0" smtClean="0">
                <a:solidFill>
                  <a:srgbClr val="000000"/>
                </a:solidFill>
              </a:rPr>
              <a:t>Y</a:t>
            </a:r>
            <a:endParaRPr lang="en-US" altLang="tr-TR" b="1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15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384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9836" y="0"/>
            <a:ext cx="9134164" cy="764704"/>
          </a:xfrm>
        </p:spPr>
        <p:txBody>
          <a:bodyPr/>
          <a:lstStyle/>
          <a:p>
            <a:r>
              <a:rPr lang="en-US" altLang="tr-TR" dirty="0" smtClean="0"/>
              <a:t>Series Connections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257800" y="1701924"/>
            <a:ext cx="3581400" cy="14478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Using Kirchhoff’s Voltage Law: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smtClean="0"/>
              <a:t>	V</a:t>
            </a:r>
            <a:r>
              <a:rPr lang="en-US" b="1" baseline="-25000" dirty="0" smtClean="0"/>
              <a:t>1</a:t>
            </a:r>
            <a:r>
              <a:rPr lang="en-US" b="1" dirty="0" smtClean="0"/>
              <a:t> </a:t>
            </a:r>
            <a:r>
              <a:rPr lang="en-US" dirty="0" smtClean="0"/>
              <a:t>+</a:t>
            </a:r>
            <a:r>
              <a:rPr lang="en-US" b="1" dirty="0" smtClean="0"/>
              <a:t> V</a:t>
            </a:r>
            <a:r>
              <a:rPr lang="en-US" b="1" baseline="-25000" dirty="0" smtClean="0"/>
              <a:t>2</a:t>
            </a:r>
            <a:r>
              <a:rPr lang="en-US" b="1" dirty="0" smtClean="0"/>
              <a:t> </a:t>
            </a:r>
            <a:r>
              <a:rPr lang="en-US" dirty="0" smtClean="0"/>
              <a:t>–</a:t>
            </a:r>
            <a:r>
              <a:rPr lang="en-US" b="1" dirty="0" smtClean="0"/>
              <a:t> V</a:t>
            </a:r>
            <a:r>
              <a:rPr lang="en-US" b="1" baseline="-25000" dirty="0" smtClean="0"/>
              <a:t>s</a:t>
            </a:r>
            <a:r>
              <a:rPr lang="en-US" b="1" dirty="0" smtClean="0"/>
              <a:t> </a:t>
            </a:r>
            <a:r>
              <a:rPr lang="en-US" dirty="0" smtClean="0"/>
              <a:t>= </a:t>
            </a:r>
            <a:r>
              <a:rPr lang="en-US" dirty="0" smtClean="0">
                <a:latin typeface="+mj-lt"/>
              </a:rPr>
              <a:t>0</a:t>
            </a:r>
            <a:endParaRPr lang="en-US" b="1" dirty="0" smtClean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1000" b="1" dirty="0" smtClean="0">
              <a:latin typeface="Symbol" pitchFamily="18" charset="2"/>
            </a:endParaRPr>
          </a:p>
        </p:txBody>
      </p:sp>
      <p:pic>
        <p:nvPicPr>
          <p:cNvPr id="819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1340768"/>
            <a:ext cx="4721225" cy="2170112"/>
          </a:xfrm>
          <a:noFill/>
        </p:spPr>
      </p:pic>
      <p:sp>
        <p:nvSpPr>
          <p:cNvPr id="12" name="Rectangle 11"/>
          <p:cNvSpPr/>
          <p:nvPr/>
        </p:nvSpPr>
        <p:spPr>
          <a:xfrm>
            <a:off x="467544" y="3573016"/>
            <a:ext cx="828092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  <a:cs typeface="+mn-cs"/>
              </a:rPr>
              <a:t>Since</a:t>
            </a:r>
            <a:r>
              <a:rPr lang="en-US" sz="2000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sz="2000" b="1" dirty="0">
                <a:solidFill>
                  <a:schemeClr val="accent1"/>
                </a:solidFill>
                <a:latin typeface="+mn-lt"/>
                <a:cs typeface="+mn-cs"/>
              </a:rPr>
              <a:t>Z</a:t>
            </a:r>
            <a:r>
              <a:rPr lang="en-US" sz="2000" b="1" baseline="-25000" dirty="0">
                <a:solidFill>
                  <a:schemeClr val="accent1"/>
                </a:solidFill>
                <a:latin typeface="+mn-lt"/>
                <a:cs typeface="+mn-cs"/>
              </a:rPr>
              <a:t>1</a:t>
            </a:r>
            <a:r>
              <a:rPr lang="en-US" sz="20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sz="2000" b="1" dirty="0">
                <a:solidFill>
                  <a:schemeClr val="accent1"/>
                </a:solidFill>
                <a:latin typeface="+mn-lt"/>
                <a:cs typeface="+mn-cs"/>
              </a:rPr>
              <a:t>Z</a:t>
            </a:r>
            <a:r>
              <a:rPr lang="en-US" sz="2000" b="1" baseline="-25000" dirty="0">
                <a:solidFill>
                  <a:schemeClr val="accent1"/>
                </a:solidFill>
                <a:latin typeface="+mn-lt"/>
                <a:cs typeface="+mn-cs"/>
              </a:rPr>
              <a:t>2</a:t>
            </a:r>
            <a:r>
              <a:rPr lang="en-US" sz="2000" dirty="0">
                <a:solidFill>
                  <a:schemeClr val="tx1"/>
                </a:solidFill>
                <a:latin typeface="+mn-lt"/>
                <a:cs typeface="+mn-cs"/>
              </a:rPr>
              <a:t>, and</a:t>
            </a:r>
            <a:r>
              <a:rPr lang="en-US" sz="2000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sz="2000" b="1" dirty="0">
                <a:solidFill>
                  <a:schemeClr val="accent1"/>
                </a:solidFill>
                <a:latin typeface="+mn-lt"/>
                <a:cs typeface="+mn-cs"/>
              </a:rPr>
              <a:t>V</a:t>
            </a:r>
            <a:r>
              <a:rPr lang="en-US" sz="2000" b="1" baseline="-25000" dirty="0">
                <a:solidFill>
                  <a:schemeClr val="accent1"/>
                </a:solidFill>
                <a:latin typeface="+mn-lt"/>
                <a:cs typeface="+mn-cs"/>
              </a:rPr>
              <a:t>s</a:t>
            </a:r>
            <a:r>
              <a:rPr lang="en-US" sz="2000" b="1" dirty="0">
                <a:solidFill>
                  <a:schemeClr val="tx1"/>
                </a:solidFill>
                <a:latin typeface="+mn-lt"/>
                <a:cs typeface="+mn-cs"/>
              </a:rPr>
              <a:t>  </a:t>
            </a:r>
            <a:r>
              <a:rPr lang="en-US" sz="2000" dirty="0">
                <a:solidFill>
                  <a:schemeClr val="tx1"/>
                </a:solidFill>
                <a:latin typeface="+mn-lt"/>
                <a:cs typeface="+mn-cs"/>
              </a:rPr>
              <a:t>are in series, the current flowing through each component is the same.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>
              <a:solidFill>
                <a:schemeClr val="tx1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>
                <a:solidFill>
                  <a:schemeClr val="tx1"/>
                </a:solidFill>
                <a:latin typeface="+mn-lt"/>
                <a:cs typeface="+mn-cs"/>
              </a:rPr>
              <a:t>Using Ohm’s Law:  </a:t>
            </a:r>
            <a:r>
              <a:rPr lang="en-US" sz="2600" b="1" dirty="0">
                <a:solidFill>
                  <a:schemeClr val="tx1"/>
                </a:solidFill>
                <a:latin typeface="+mn-lt"/>
                <a:cs typeface="+mn-cs"/>
              </a:rPr>
              <a:t> V</a:t>
            </a:r>
            <a:r>
              <a:rPr lang="en-US" sz="2600" b="1" baseline="-25000" dirty="0">
                <a:solidFill>
                  <a:schemeClr val="tx1"/>
                </a:solidFill>
                <a:latin typeface="+mn-lt"/>
                <a:cs typeface="+mn-cs"/>
              </a:rPr>
              <a:t>1</a:t>
            </a:r>
            <a:r>
              <a:rPr lang="en-US" sz="2600" b="1" dirty="0">
                <a:solidFill>
                  <a:schemeClr val="tx1"/>
                </a:solidFill>
                <a:latin typeface="+mn-lt"/>
                <a:cs typeface="+mn-cs"/>
              </a:rPr>
              <a:t> = I Z</a:t>
            </a:r>
            <a:r>
              <a:rPr lang="en-US" sz="2600" b="1" baseline="-25000" dirty="0">
                <a:solidFill>
                  <a:schemeClr val="tx1"/>
                </a:solidFill>
                <a:latin typeface="+mn-lt"/>
                <a:cs typeface="+mn-cs"/>
              </a:rPr>
              <a:t>1</a:t>
            </a:r>
            <a:r>
              <a:rPr lang="en-US" sz="2600" dirty="0">
                <a:solidFill>
                  <a:schemeClr val="tx1"/>
                </a:solidFill>
                <a:latin typeface="+mn-lt"/>
                <a:cs typeface="+mn-cs"/>
              </a:rPr>
              <a:t> 	and 	</a:t>
            </a:r>
            <a:r>
              <a:rPr lang="en-US" sz="2600" b="1" dirty="0">
                <a:solidFill>
                  <a:schemeClr val="tx1"/>
                </a:solidFill>
                <a:latin typeface="+mn-lt"/>
                <a:cs typeface="+mn-cs"/>
              </a:rPr>
              <a:t>V</a:t>
            </a:r>
            <a:r>
              <a:rPr lang="en-US" sz="2600" b="1" baseline="-25000" dirty="0">
                <a:solidFill>
                  <a:schemeClr val="tx1"/>
                </a:solidFill>
                <a:latin typeface="+mn-lt"/>
                <a:cs typeface="+mn-cs"/>
              </a:rPr>
              <a:t>2</a:t>
            </a:r>
            <a:r>
              <a:rPr lang="en-US" sz="2600" b="1" dirty="0">
                <a:solidFill>
                  <a:schemeClr val="tx1"/>
                </a:solidFill>
                <a:latin typeface="+mn-lt"/>
                <a:cs typeface="+mn-cs"/>
              </a:rPr>
              <a:t> = I Z</a:t>
            </a:r>
            <a:r>
              <a:rPr lang="en-US" sz="2600" b="1" baseline="-25000" dirty="0">
                <a:solidFill>
                  <a:schemeClr val="tx1"/>
                </a:solidFill>
                <a:latin typeface="+mn-lt"/>
                <a:cs typeface="+mn-cs"/>
              </a:rPr>
              <a:t>2</a:t>
            </a:r>
            <a:r>
              <a:rPr lang="en-US" sz="26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chemeClr val="tx1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  <a:cs typeface="+mn-cs"/>
              </a:rPr>
              <a:t>Substituting into the equation from KVL: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>
              <a:solidFill>
                <a:schemeClr val="tx1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600" b="1" dirty="0" smtClean="0">
                <a:solidFill>
                  <a:schemeClr val="tx1"/>
                </a:solidFill>
                <a:latin typeface="+mn-lt"/>
                <a:cs typeface="+mn-cs"/>
              </a:rPr>
              <a:t>			</a:t>
            </a:r>
            <a:r>
              <a:rPr lang="en-US" sz="2600" b="1" dirty="0" smtClean="0">
                <a:solidFill>
                  <a:schemeClr val="tx1"/>
                </a:solidFill>
                <a:latin typeface="+mn-lt"/>
                <a:cs typeface="+mn-cs"/>
              </a:rPr>
              <a:t>I </a:t>
            </a:r>
            <a:r>
              <a:rPr lang="en-US" sz="2600" b="1" dirty="0">
                <a:solidFill>
                  <a:schemeClr val="tx1"/>
                </a:solidFill>
                <a:latin typeface="+mn-lt"/>
                <a:cs typeface="+mn-cs"/>
              </a:rPr>
              <a:t>Z</a:t>
            </a:r>
            <a:r>
              <a:rPr lang="en-US" sz="2600" b="1" baseline="-25000" dirty="0">
                <a:solidFill>
                  <a:schemeClr val="tx1"/>
                </a:solidFill>
                <a:latin typeface="+mn-lt"/>
                <a:cs typeface="+mn-cs"/>
              </a:rPr>
              <a:t>1</a:t>
            </a:r>
            <a:r>
              <a:rPr lang="en-US" sz="2600" dirty="0">
                <a:solidFill>
                  <a:schemeClr val="tx1"/>
                </a:solidFill>
                <a:latin typeface="+mn-lt"/>
                <a:cs typeface="+mn-cs"/>
              </a:rPr>
              <a:t> + </a:t>
            </a:r>
            <a:r>
              <a:rPr lang="en-US" sz="2600" b="1" dirty="0">
                <a:solidFill>
                  <a:schemeClr val="tx1"/>
                </a:solidFill>
                <a:latin typeface="+mn-lt"/>
                <a:cs typeface="+mn-cs"/>
              </a:rPr>
              <a:t>I Z</a:t>
            </a:r>
            <a:r>
              <a:rPr lang="en-US" sz="2600" b="1" baseline="-25000" dirty="0">
                <a:solidFill>
                  <a:schemeClr val="tx1"/>
                </a:solidFill>
                <a:latin typeface="+mn-lt"/>
                <a:cs typeface="+mn-cs"/>
              </a:rPr>
              <a:t>2</a:t>
            </a:r>
            <a:r>
              <a:rPr lang="en-US" sz="2600" dirty="0">
                <a:solidFill>
                  <a:schemeClr val="tx1"/>
                </a:solidFill>
                <a:latin typeface="+mn-lt"/>
                <a:cs typeface="+mn-cs"/>
              </a:rPr>
              <a:t> – </a:t>
            </a:r>
            <a:r>
              <a:rPr lang="en-US" sz="2600" b="1" dirty="0">
                <a:solidFill>
                  <a:schemeClr val="tx1"/>
                </a:solidFill>
                <a:latin typeface="+mn-lt"/>
                <a:cs typeface="+mn-cs"/>
              </a:rPr>
              <a:t>V</a:t>
            </a:r>
            <a:r>
              <a:rPr lang="en-US" sz="2600" b="1" baseline="-25000" dirty="0">
                <a:solidFill>
                  <a:schemeClr val="tx1"/>
                </a:solidFill>
                <a:latin typeface="+mn-lt"/>
                <a:cs typeface="+mn-cs"/>
              </a:rPr>
              <a:t>s </a:t>
            </a:r>
            <a:r>
              <a:rPr lang="en-US" sz="2600" dirty="0">
                <a:solidFill>
                  <a:schemeClr val="tx1"/>
                </a:solidFill>
                <a:latin typeface="+mn-lt"/>
                <a:cs typeface="+mn-cs"/>
              </a:rPr>
              <a:t>= 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+mn-cs"/>
              </a:rPr>
              <a:t>0</a:t>
            </a:r>
            <a:r>
              <a:rPr lang="en-US" sz="2600" dirty="0" smtClean="0">
                <a:solidFill>
                  <a:schemeClr val="tx1"/>
                </a:solidFill>
                <a:latin typeface="+mn-lt"/>
              </a:rPr>
              <a:t>V</a:t>
            </a:r>
            <a:endParaRPr lang="tr-TR" sz="2600" dirty="0">
              <a:solidFill>
                <a:schemeClr val="tx1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600" b="1" dirty="0" smtClean="0">
                <a:solidFill>
                  <a:schemeClr val="tx1"/>
                </a:solidFill>
                <a:latin typeface="+mn-lt"/>
                <a:cs typeface="+mn-cs"/>
              </a:rPr>
              <a:t>			</a:t>
            </a:r>
            <a:r>
              <a:rPr lang="en-US" sz="2600" b="1" dirty="0" smtClean="0">
                <a:solidFill>
                  <a:schemeClr val="tx1"/>
                </a:solidFill>
                <a:latin typeface="+mn-lt"/>
                <a:cs typeface="+mn-cs"/>
              </a:rPr>
              <a:t>I </a:t>
            </a:r>
            <a:r>
              <a:rPr lang="en-US" sz="2600" dirty="0">
                <a:solidFill>
                  <a:schemeClr val="tx1"/>
                </a:solidFill>
                <a:latin typeface="+mn-lt"/>
                <a:cs typeface="+mn-cs"/>
              </a:rPr>
              <a:t>(</a:t>
            </a:r>
            <a:r>
              <a:rPr lang="en-US" sz="2600" b="1" dirty="0">
                <a:solidFill>
                  <a:schemeClr val="tx1"/>
                </a:solidFill>
                <a:latin typeface="+mn-lt"/>
                <a:cs typeface="+mn-cs"/>
              </a:rPr>
              <a:t>Z</a:t>
            </a:r>
            <a:r>
              <a:rPr lang="en-US" sz="2600" b="1" baseline="-25000" dirty="0">
                <a:solidFill>
                  <a:schemeClr val="tx1"/>
                </a:solidFill>
                <a:latin typeface="+mn-lt"/>
                <a:cs typeface="+mn-cs"/>
              </a:rPr>
              <a:t>1</a:t>
            </a:r>
            <a:r>
              <a:rPr lang="en-US" sz="2600" dirty="0">
                <a:solidFill>
                  <a:schemeClr val="tx1"/>
                </a:solidFill>
                <a:latin typeface="+mn-lt"/>
                <a:cs typeface="+mn-cs"/>
              </a:rPr>
              <a:t> + </a:t>
            </a:r>
            <a:r>
              <a:rPr lang="en-US" sz="2600" b="1" dirty="0">
                <a:solidFill>
                  <a:schemeClr val="tx1"/>
                </a:solidFill>
                <a:latin typeface="+mn-lt"/>
                <a:cs typeface="+mn-cs"/>
              </a:rPr>
              <a:t>Z</a:t>
            </a:r>
            <a:r>
              <a:rPr lang="en-US" sz="2600" b="1" baseline="-25000" dirty="0">
                <a:solidFill>
                  <a:schemeClr val="tx1"/>
                </a:solidFill>
                <a:latin typeface="+mn-lt"/>
                <a:cs typeface="+mn-cs"/>
              </a:rPr>
              <a:t>2</a:t>
            </a:r>
            <a:r>
              <a:rPr lang="en-US" sz="2600" dirty="0">
                <a:solidFill>
                  <a:schemeClr val="tx1"/>
                </a:solidFill>
                <a:latin typeface="+mn-lt"/>
                <a:cs typeface="+mn-cs"/>
              </a:rPr>
              <a:t>) = </a:t>
            </a:r>
            <a:r>
              <a:rPr lang="en-US" sz="2600" b="1" dirty="0">
                <a:solidFill>
                  <a:schemeClr val="tx1"/>
                </a:solidFill>
                <a:latin typeface="+mn-lt"/>
                <a:cs typeface="+mn-cs"/>
              </a:rPr>
              <a:t>V</a:t>
            </a:r>
            <a:r>
              <a:rPr lang="en-US" sz="2600" b="1" baseline="-25000" dirty="0">
                <a:solidFill>
                  <a:schemeClr val="tx1"/>
                </a:solidFill>
                <a:latin typeface="+mn-lt"/>
                <a:cs typeface="+mn-cs"/>
              </a:rPr>
              <a:t>s</a:t>
            </a:r>
            <a:endParaRPr lang="en-US" sz="2600" b="1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0323E6-A619-4A6F-A9BA-4DCDBFA0DB8D}" type="slidenum">
              <a:rPr lang="en-US" altLang="tr-TR" smtClean="0"/>
              <a:pPr>
                <a:defRPr/>
              </a:pPr>
              <a:t>16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190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23120" y="0"/>
            <a:ext cx="9120880" cy="764704"/>
          </a:xfrm>
        </p:spPr>
        <p:txBody>
          <a:bodyPr/>
          <a:lstStyle/>
          <a:p>
            <a:r>
              <a:rPr lang="en-US" altLang="tr-TR" sz="3600" dirty="0" smtClean="0"/>
              <a:t>Equivalent Impedance: Series Connections</a:t>
            </a:r>
          </a:p>
        </p:txBody>
      </p:sp>
      <p:sp>
        <p:nvSpPr>
          <p:cNvPr id="9219" name="Content Placeholder 4"/>
          <p:cNvSpPr>
            <a:spLocks noGrp="1"/>
          </p:cNvSpPr>
          <p:nvPr>
            <p:ph sz="half" idx="2"/>
          </p:nvPr>
        </p:nvSpPr>
        <p:spPr>
          <a:xfrm>
            <a:off x="4788024" y="1574268"/>
            <a:ext cx="4038600" cy="4435475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tr-TR" dirty="0" smtClean="0"/>
              <a:t>	We can replace the two impedances in series with one equivalent impedance, </a:t>
            </a:r>
            <a:r>
              <a:rPr lang="en-US" altLang="tr-TR" b="1" dirty="0" err="1" smtClean="0"/>
              <a:t>Z</a:t>
            </a:r>
            <a:r>
              <a:rPr lang="en-US" altLang="tr-TR" b="1" baseline="-25000" dirty="0" err="1" smtClean="0"/>
              <a:t>eq</a:t>
            </a:r>
            <a:r>
              <a:rPr lang="en-US" altLang="tr-TR" dirty="0" smtClean="0"/>
              <a:t>, which is equal to the sum of the impedances in series.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tr-TR" dirty="0" smtClean="0"/>
              <a:t>		</a:t>
            </a:r>
            <a:r>
              <a:rPr lang="en-US" altLang="tr-TR" b="1" dirty="0" smtClean="0"/>
              <a:t> </a:t>
            </a:r>
            <a:r>
              <a:rPr lang="en-US" altLang="tr-TR" b="1" dirty="0" err="1" smtClean="0"/>
              <a:t>Z</a:t>
            </a:r>
            <a:r>
              <a:rPr lang="en-US" altLang="tr-TR" b="1" baseline="-25000" dirty="0" err="1" smtClean="0"/>
              <a:t>eq</a:t>
            </a:r>
            <a:r>
              <a:rPr lang="en-US" altLang="tr-TR" b="1" dirty="0" smtClean="0"/>
              <a:t> </a:t>
            </a:r>
            <a:r>
              <a:rPr lang="en-US" altLang="tr-TR" dirty="0" smtClean="0"/>
              <a:t>= </a:t>
            </a:r>
            <a:r>
              <a:rPr lang="en-US" altLang="tr-TR" b="1" dirty="0" smtClean="0"/>
              <a:t>Z</a:t>
            </a:r>
            <a:r>
              <a:rPr lang="en-US" altLang="tr-TR" b="1" baseline="-25000" dirty="0" smtClean="0"/>
              <a:t>1</a:t>
            </a:r>
            <a:r>
              <a:rPr lang="en-US" altLang="tr-TR" dirty="0" smtClean="0"/>
              <a:t> + </a:t>
            </a:r>
            <a:r>
              <a:rPr lang="en-US" altLang="tr-TR" b="1" dirty="0" smtClean="0"/>
              <a:t>Z</a:t>
            </a:r>
            <a:r>
              <a:rPr lang="en-US" altLang="tr-TR" b="1" baseline="-25000" dirty="0" smtClean="0"/>
              <a:t>2</a:t>
            </a:r>
            <a:r>
              <a:rPr lang="en-US" altLang="tr-TR" dirty="0" smtClean="0"/>
              <a:t> 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tr-TR" sz="1000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en-US" altLang="tr-TR" dirty="0" smtClean="0"/>
              <a:t>		</a:t>
            </a:r>
            <a:r>
              <a:rPr lang="en-US" altLang="tr-TR" b="1" dirty="0" smtClean="0"/>
              <a:t>V</a:t>
            </a:r>
            <a:r>
              <a:rPr lang="en-US" altLang="tr-TR" b="1" baseline="-25000" dirty="0" smtClean="0"/>
              <a:t>s</a:t>
            </a:r>
            <a:r>
              <a:rPr lang="en-US" altLang="tr-TR" b="1" dirty="0" smtClean="0"/>
              <a:t> = </a:t>
            </a:r>
            <a:r>
              <a:rPr lang="en-US" altLang="tr-TR" b="1" dirty="0" err="1" smtClean="0"/>
              <a:t>Z</a:t>
            </a:r>
            <a:r>
              <a:rPr lang="en-US" altLang="tr-TR" b="1" baseline="-25000" dirty="0" err="1" smtClean="0"/>
              <a:t>eq</a:t>
            </a:r>
            <a:r>
              <a:rPr lang="en-US" altLang="tr-TR" b="1" dirty="0" smtClean="0"/>
              <a:t> I</a:t>
            </a:r>
          </a:p>
        </p:txBody>
      </p:sp>
      <p:pic>
        <p:nvPicPr>
          <p:cNvPr id="9220" name="Picture 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536" y="1340768"/>
            <a:ext cx="4705350" cy="2976563"/>
          </a:xfr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0323E6-A619-4A6F-A9BA-4DCDBFA0DB8D}" type="slidenum">
              <a:rPr lang="en-US" altLang="tr-TR" smtClean="0"/>
              <a:pPr>
                <a:defRPr/>
              </a:pPr>
              <a:t>17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744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482" y="0"/>
            <a:ext cx="9139518" cy="836712"/>
          </a:xfrm>
        </p:spPr>
        <p:txBody>
          <a:bodyPr/>
          <a:lstStyle/>
          <a:p>
            <a:r>
              <a:rPr lang="en-US" altLang="tr-TR" dirty="0" smtClean="0"/>
              <a:t>Parallel Connections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355976" y="1556792"/>
            <a:ext cx="4572000" cy="472440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Using </a:t>
            </a:r>
            <a:r>
              <a:rPr lang="en-US" dirty="0" err="1" smtClean="0"/>
              <a:t>Kirchoff’s</a:t>
            </a:r>
            <a:r>
              <a:rPr lang="en-US" dirty="0" smtClean="0"/>
              <a:t> Current Law,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smtClean="0"/>
              <a:t>	I</a:t>
            </a:r>
            <a:r>
              <a:rPr lang="en-US" b="1" baseline="-25000" dirty="0" smtClean="0"/>
              <a:t>1</a:t>
            </a:r>
            <a:r>
              <a:rPr lang="en-US" b="1" dirty="0" smtClean="0"/>
              <a:t> </a:t>
            </a:r>
            <a:r>
              <a:rPr lang="en-US" dirty="0" smtClean="0"/>
              <a:t>+</a:t>
            </a:r>
            <a:r>
              <a:rPr lang="en-US" b="1" dirty="0" smtClean="0"/>
              <a:t> I</a:t>
            </a:r>
            <a:r>
              <a:rPr lang="en-US" b="1" baseline="-25000" dirty="0" smtClean="0"/>
              <a:t>2</a:t>
            </a:r>
            <a:r>
              <a:rPr lang="en-US" b="1" dirty="0" smtClean="0"/>
              <a:t> </a:t>
            </a:r>
            <a:r>
              <a:rPr lang="en-US" dirty="0" smtClean="0"/>
              <a:t>–</a:t>
            </a:r>
            <a:r>
              <a:rPr lang="en-US" b="1" dirty="0" smtClean="0"/>
              <a:t> I</a:t>
            </a:r>
            <a:r>
              <a:rPr lang="en-US" b="1" baseline="-25000" dirty="0" smtClean="0"/>
              <a:t>S</a:t>
            </a:r>
            <a:r>
              <a:rPr lang="en-US" b="1" dirty="0" smtClean="0"/>
              <a:t> </a:t>
            </a:r>
            <a:r>
              <a:rPr lang="en-US" dirty="0" smtClean="0"/>
              <a:t>= 0</a:t>
            </a:r>
            <a:endParaRPr lang="en-US" b="1" dirty="0" smtClean="0">
              <a:latin typeface="Symbol" pitchFamily="18" charset="2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1000" b="1" dirty="0" smtClean="0">
              <a:latin typeface="Symbol" pitchFamily="18" charset="2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Since</a:t>
            </a:r>
            <a:r>
              <a:rPr lang="en-US" b="1" dirty="0" smtClean="0"/>
              <a:t> Z</a:t>
            </a:r>
            <a:r>
              <a:rPr lang="en-US" b="1" baseline="-25000" dirty="0" smtClean="0"/>
              <a:t>1</a:t>
            </a:r>
            <a:r>
              <a:rPr lang="en-US" dirty="0" smtClean="0"/>
              <a:t> and </a:t>
            </a:r>
            <a:r>
              <a:rPr lang="en-US" b="1" dirty="0" smtClean="0"/>
              <a:t>Z</a:t>
            </a:r>
            <a:r>
              <a:rPr lang="en-US" b="1" baseline="-25000" dirty="0" smtClean="0"/>
              <a:t>1</a:t>
            </a:r>
            <a:r>
              <a:rPr lang="en-US" b="1" dirty="0" smtClean="0"/>
              <a:t> </a:t>
            </a:r>
            <a:r>
              <a:rPr lang="en-US" dirty="0" smtClean="0"/>
              <a:t>are in parallel, the voltage across each component , </a:t>
            </a:r>
            <a:r>
              <a:rPr lang="en-US" b="1" dirty="0" smtClean="0"/>
              <a:t>V</a:t>
            </a:r>
            <a:r>
              <a:rPr lang="en-US" dirty="0" smtClean="0"/>
              <a:t>, is the same.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9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Using Ohm’s Law: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smtClean="0"/>
              <a:t>	 V = I</a:t>
            </a:r>
            <a:r>
              <a:rPr lang="en-US" b="1" baseline="-25000" dirty="0" smtClean="0"/>
              <a:t>1</a:t>
            </a:r>
            <a:r>
              <a:rPr lang="en-US" b="1" dirty="0" smtClean="0"/>
              <a:t> Z</a:t>
            </a:r>
            <a:r>
              <a:rPr lang="en-US" b="1" baseline="-25000" dirty="0" smtClean="0"/>
              <a:t>1</a:t>
            </a:r>
            <a:r>
              <a:rPr lang="en-US" dirty="0" smtClean="0"/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en-US" b="1" dirty="0" smtClean="0"/>
              <a:t> V = I</a:t>
            </a:r>
            <a:r>
              <a:rPr lang="en-US" b="1" baseline="-25000" dirty="0" smtClean="0"/>
              <a:t>2</a:t>
            </a:r>
            <a:r>
              <a:rPr lang="en-US" b="1" dirty="0" smtClean="0"/>
              <a:t> Z</a:t>
            </a:r>
            <a:r>
              <a:rPr lang="en-US" b="1" baseline="-25000" dirty="0" smtClean="0"/>
              <a:t>2</a:t>
            </a:r>
            <a:r>
              <a:rPr lang="en-US" dirty="0" smtClean="0"/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12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en-US" b="1" dirty="0" smtClean="0"/>
              <a:t> V/ Z</a:t>
            </a:r>
            <a:r>
              <a:rPr lang="en-US" b="1" baseline="-25000" dirty="0" smtClean="0"/>
              <a:t>1</a:t>
            </a:r>
            <a:r>
              <a:rPr lang="en-US" dirty="0" smtClean="0"/>
              <a:t> + </a:t>
            </a:r>
            <a:r>
              <a:rPr lang="en-US" b="1" dirty="0" smtClean="0"/>
              <a:t>V/ Z</a:t>
            </a:r>
            <a:r>
              <a:rPr lang="en-US" b="1" baseline="-25000" dirty="0" smtClean="0"/>
              <a:t>2</a:t>
            </a:r>
            <a:r>
              <a:rPr lang="en-US" dirty="0" smtClean="0"/>
              <a:t> = </a:t>
            </a:r>
            <a:r>
              <a:rPr lang="en-US" b="1" dirty="0" smtClean="0"/>
              <a:t>I</a:t>
            </a:r>
            <a:r>
              <a:rPr lang="en-US" b="1" baseline="-25000" dirty="0" smtClean="0"/>
              <a:t>S</a:t>
            </a:r>
            <a:r>
              <a:rPr lang="en-US" b="1" dirty="0" smtClean="0"/>
              <a:t> 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en-US" b="1" dirty="0" smtClean="0"/>
              <a:t> I</a:t>
            </a:r>
            <a:r>
              <a:rPr lang="en-US" b="1" baseline="-25000" dirty="0" smtClean="0"/>
              <a:t>S</a:t>
            </a:r>
            <a:r>
              <a:rPr lang="en-US" b="1" dirty="0" smtClean="0"/>
              <a:t> </a:t>
            </a:r>
            <a:r>
              <a:rPr lang="en-US" dirty="0" smtClean="0"/>
              <a:t>(1/</a:t>
            </a:r>
            <a:r>
              <a:rPr lang="en-US" b="1" dirty="0" smtClean="0"/>
              <a:t>Z</a:t>
            </a:r>
            <a:r>
              <a:rPr lang="en-US" b="1" baseline="-25000" dirty="0" smtClean="0"/>
              <a:t>1</a:t>
            </a:r>
            <a:r>
              <a:rPr lang="en-US" dirty="0" smtClean="0"/>
              <a:t> +1/</a:t>
            </a:r>
            <a:r>
              <a:rPr lang="en-US" b="1" dirty="0" smtClean="0"/>
              <a:t>Z</a:t>
            </a:r>
            <a:r>
              <a:rPr lang="en-US" b="1" baseline="-25000" dirty="0" smtClean="0"/>
              <a:t>2</a:t>
            </a:r>
            <a:r>
              <a:rPr lang="en-US" dirty="0" smtClean="0"/>
              <a:t>)</a:t>
            </a:r>
            <a:r>
              <a:rPr lang="en-US" baseline="30000" dirty="0" smtClean="0"/>
              <a:t>-1 </a:t>
            </a:r>
            <a:r>
              <a:rPr lang="en-US" dirty="0" smtClean="0"/>
              <a:t>= </a:t>
            </a:r>
            <a:r>
              <a:rPr lang="en-US" b="1" dirty="0" smtClean="0"/>
              <a:t>V</a:t>
            </a:r>
          </a:p>
        </p:txBody>
      </p:sp>
      <p:pic>
        <p:nvPicPr>
          <p:cNvPr id="10244" name="Picture 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7544" y="1828800"/>
            <a:ext cx="4038600" cy="3332162"/>
          </a:xfr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0323E6-A619-4A6F-A9BA-4DCDBFA0DB8D}" type="slidenum">
              <a:rPr lang="en-US" altLang="tr-TR" smtClean="0"/>
              <a:pPr>
                <a:defRPr/>
              </a:pPr>
              <a:t>18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859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8964" y="15441"/>
            <a:ext cx="9135035" cy="749263"/>
          </a:xfrm>
        </p:spPr>
        <p:txBody>
          <a:bodyPr/>
          <a:lstStyle/>
          <a:p>
            <a:r>
              <a:rPr lang="en-US" altLang="tr-TR" sz="3600" dirty="0" smtClean="0"/>
              <a:t>Equivalent Impedance:  Parallel Connections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067944" y="1381683"/>
            <a:ext cx="4843718" cy="4135549"/>
          </a:xfrm>
        </p:spPr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dirty="0" smtClean="0"/>
              <a:t>	 We can replace the two impedances in series with one equivalent impedance, </a:t>
            </a:r>
            <a:r>
              <a:rPr lang="en-US" sz="2400" b="1" dirty="0" err="1" smtClean="0"/>
              <a:t>Z</a:t>
            </a:r>
            <a:r>
              <a:rPr lang="en-US" sz="2400" b="1" baseline="-25000" dirty="0" err="1" smtClean="0"/>
              <a:t>eq</a:t>
            </a:r>
            <a:r>
              <a:rPr lang="en-US" sz="2400" dirty="0" smtClean="0"/>
              <a:t>, where 1/</a:t>
            </a:r>
            <a:r>
              <a:rPr lang="en-US" sz="2400" b="1" dirty="0" err="1" smtClean="0"/>
              <a:t>Z</a:t>
            </a:r>
            <a:r>
              <a:rPr lang="en-US" sz="2400" b="1" baseline="-25000" dirty="0" err="1" smtClean="0"/>
              <a:t>eq</a:t>
            </a:r>
            <a:r>
              <a:rPr lang="en-US" sz="2400" dirty="0" smtClean="0"/>
              <a:t> is equal to the sum of the inverse of each of the impedances in parallel.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dirty="0"/>
              <a:t>	</a:t>
            </a:r>
            <a:r>
              <a:rPr lang="en-US" sz="2400" dirty="0" smtClean="0"/>
              <a:t>	 1/</a:t>
            </a:r>
            <a:r>
              <a:rPr lang="en-US" sz="2400" b="1" dirty="0" err="1" smtClean="0"/>
              <a:t>Z</a:t>
            </a:r>
            <a:r>
              <a:rPr lang="en-US" sz="2400" b="1" baseline="-25000" dirty="0" err="1" smtClean="0"/>
              <a:t>eq</a:t>
            </a:r>
            <a:r>
              <a:rPr lang="en-US" sz="2400" dirty="0" smtClean="0"/>
              <a:t> = 1/</a:t>
            </a:r>
            <a:r>
              <a:rPr lang="en-US" sz="2400" b="1" dirty="0" smtClean="0"/>
              <a:t>Z</a:t>
            </a:r>
            <a:r>
              <a:rPr lang="en-US" sz="2400" b="1" baseline="-25000" dirty="0" smtClean="0"/>
              <a:t>1</a:t>
            </a:r>
            <a:r>
              <a:rPr lang="en-US" sz="2400" dirty="0" smtClean="0"/>
              <a:t> + 1/</a:t>
            </a:r>
            <a:r>
              <a:rPr lang="en-US" sz="2400" b="1" dirty="0" smtClean="0"/>
              <a:t>Z</a:t>
            </a:r>
            <a:r>
              <a:rPr lang="en-US" sz="2400" b="1" baseline="-25000" dirty="0" smtClean="0"/>
              <a:t>2</a:t>
            </a:r>
            <a:r>
              <a:rPr lang="en-US" sz="2400" dirty="0" smtClean="0"/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dirty="0"/>
              <a:t>	</a:t>
            </a:r>
            <a:r>
              <a:rPr lang="en-US" sz="2400" dirty="0" smtClean="0"/>
              <a:t>Simplifying </a:t>
            </a:r>
            <a:endParaRPr lang="en-US" sz="24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dirty="0" smtClean="0"/>
              <a:t>	(only for 2 impedances in parallel)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b="1" dirty="0" err="1" smtClean="0"/>
              <a:t>Z</a:t>
            </a:r>
            <a:r>
              <a:rPr lang="en-US" sz="2400" b="1" baseline="-25000" dirty="0" err="1" smtClean="0"/>
              <a:t>eq</a:t>
            </a:r>
            <a:r>
              <a:rPr lang="en-US" sz="2400" dirty="0" smtClean="0"/>
              <a:t> = </a:t>
            </a:r>
            <a:r>
              <a:rPr lang="en-US" sz="2400" b="1" dirty="0" smtClean="0"/>
              <a:t>Z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Z</a:t>
            </a:r>
            <a:r>
              <a:rPr lang="en-US" sz="2400" b="1" baseline="-25000" dirty="0" smtClean="0"/>
              <a:t>2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/(</a:t>
            </a:r>
            <a:r>
              <a:rPr lang="en-US" sz="2400" b="1" dirty="0" smtClean="0"/>
              <a:t>Z</a:t>
            </a:r>
            <a:r>
              <a:rPr lang="en-US" sz="2400" b="1" baseline="-25000" dirty="0" smtClean="0"/>
              <a:t>1</a:t>
            </a:r>
            <a:r>
              <a:rPr lang="en-US" sz="2400" dirty="0" smtClean="0"/>
              <a:t> + </a:t>
            </a:r>
            <a:r>
              <a:rPr lang="en-US" sz="2400" b="1" dirty="0" smtClean="0"/>
              <a:t>Z</a:t>
            </a:r>
            <a:r>
              <a:rPr lang="en-US" sz="2400" b="1" baseline="-25000" dirty="0" smtClean="0"/>
              <a:t>2</a:t>
            </a:r>
            <a:r>
              <a:rPr lang="en-US" sz="2400" dirty="0" smtClean="0"/>
              <a:t>) </a:t>
            </a:r>
            <a:endParaRPr lang="en-US" sz="2400" dirty="0"/>
          </a:p>
        </p:txBody>
      </p:sp>
      <p:pic>
        <p:nvPicPr>
          <p:cNvPr id="11268" name="Picture 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512" y="1381683"/>
            <a:ext cx="4038600" cy="2616200"/>
          </a:xfr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0323E6-A619-4A6F-A9BA-4DCDBFA0DB8D}" type="slidenum">
              <a:rPr lang="en-US" altLang="tr-TR" smtClean="0"/>
              <a:pPr>
                <a:defRPr/>
              </a:pPr>
              <a:t>19</a:t>
            </a:fld>
            <a:endParaRPr lang="en-US" altLang="tr-TR"/>
          </a:p>
        </p:txBody>
      </p:sp>
      <p:sp>
        <p:nvSpPr>
          <p:cNvPr id="3" name="Rectangle 2"/>
          <p:cNvSpPr/>
          <p:nvPr/>
        </p:nvSpPr>
        <p:spPr>
          <a:xfrm>
            <a:off x="580037" y="5496018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tr-TR" sz="2400" dirty="0">
                <a:solidFill>
                  <a:srgbClr val="C00000"/>
                </a:solidFill>
                <a:latin typeface="+mn-lt"/>
              </a:rPr>
              <a:t>An abbreviated means to show that Z</a:t>
            </a:r>
            <a:r>
              <a:rPr lang="en-US" altLang="tr-TR" sz="2400" baseline="-25000" dirty="0">
                <a:solidFill>
                  <a:srgbClr val="C00000"/>
                </a:solidFill>
                <a:latin typeface="+mn-lt"/>
              </a:rPr>
              <a:t>1</a:t>
            </a:r>
            <a:r>
              <a:rPr lang="en-US" altLang="tr-TR" sz="2400" dirty="0">
                <a:solidFill>
                  <a:srgbClr val="C00000"/>
                </a:solidFill>
                <a:latin typeface="+mn-lt"/>
              </a:rPr>
              <a:t> is in parallel with Z</a:t>
            </a:r>
            <a:r>
              <a:rPr lang="en-US" altLang="tr-TR" sz="2400" baseline="-25000" dirty="0">
                <a:solidFill>
                  <a:srgbClr val="C00000"/>
                </a:solidFill>
                <a:latin typeface="+mn-lt"/>
              </a:rPr>
              <a:t>2</a:t>
            </a:r>
            <a:r>
              <a:rPr lang="en-US" altLang="tr-TR" sz="2400" dirty="0">
                <a:solidFill>
                  <a:srgbClr val="C00000"/>
                </a:solidFill>
                <a:latin typeface="+mn-lt"/>
              </a:rPr>
              <a:t> is to write Z</a:t>
            </a:r>
            <a:r>
              <a:rPr lang="en-US" altLang="tr-TR" sz="2400" baseline="-25000" dirty="0">
                <a:solidFill>
                  <a:srgbClr val="C00000"/>
                </a:solidFill>
                <a:latin typeface="+mn-lt"/>
              </a:rPr>
              <a:t>1 </a:t>
            </a:r>
            <a:r>
              <a:rPr lang="en-US" altLang="tr-TR" sz="2400" dirty="0">
                <a:solidFill>
                  <a:srgbClr val="C00000"/>
                </a:solidFill>
                <a:latin typeface="+mn-lt"/>
              </a:rPr>
              <a:t>ǁ Z</a:t>
            </a:r>
            <a:r>
              <a:rPr lang="en-US" altLang="tr-TR" sz="2400" baseline="-25000" dirty="0">
                <a:solidFill>
                  <a:srgbClr val="C00000"/>
                </a:solidFill>
                <a:latin typeface="+mn-lt"/>
              </a:rPr>
              <a:t>2</a:t>
            </a:r>
            <a:r>
              <a:rPr lang="en-US" altLang="tr-TR" sz="2400" dirty="0">
                <a:solidFill>
                  <a:srgbClr val="C00000"/>
                </a:solidFill>
                <a:latin typeface="+mn-lt"/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279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Impedance and Ohm’s </a:t>
            </a:r>
            <a:r>
              <a:rPr lang="en-US" dirty="0" smtClean="0"/>
              <a:t>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Objective of Lecture</a:t>
            </a:r>
            <a:endParaRPr lang="tr-TR" dirty="0" smtClean="0"/>
          </a:p>
          <a:p>
            <a:pPr lvl="1"/>
            <a:r>
              <a:rPr lang="en-US" dirty="0" smtClean="0"/>
              <a:t>Describe  the mathematical relationships between ac voltage and ac current for a resistor, capacitor, and inductor .</a:t>
            </a:r>
          </a:p>
          <a:p>
            <a:pPr lvl="2"/>
            <a:r>
              <a:rPr lang="en-US" dirty="0" smtClean="0"/>
              <a:t>Discuss the phase relationship between the ac voltage and current.</a:t>
            </a:r>
          </a:p>
          <a:p>
            <a:pPr lvl="1"/>
            <a:r>
              <a:rPr lang="en-US" dirty="0" smtClean="0"/>
              <a:t>Explain how Ohm’s Law can be adapted for inductors and capacitors when an ac signal is applied to the components.</a:t>
            </a:r>
          </a:p>
          <a:p>
            <a:pPr lvl="2"/>
            <a:r>
              <a:rPr lang="en-US" dirty="0" smtClean="0"/>
              <a:t>Derive the mathematical formulas for the impedance and admittance of a resistor, inductor, and capacitor.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2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2183245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/>
          <a:lstStyle/>
          <a:p>
            <a:r>
              <a:rPr lang="en-US" altLang="tr-TR" dirty="0" smtClean="0"/>
              <a:t>If you used Y instead of 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628800"/>
            <a:ext cx="4419600" cy="4525962"/>
          </a:xfrm>
        </p:spPr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In series: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600" dirty="0" smtClean="0"/>
              <a:t>	The reciprocal of the equivalent admittance is equal to the sum of the reciprocal of each of the  admittances in series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In this example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	 1/</a:t>
            </a:r>
            <a:r>
              <a:rPr lang="en-US" b="1" dirty="0" err="1" smtClean="0"/>
              <a:t>Y</a:t>
            </a:r>
            <a:r>
              <a:rPr lang="en-US" b="1" baseline="-25000" dirty="0" err="1" smtClean="0"/>
              <a:t>eq</a:t>
            </a:r>
            <a:r>
              <a:rPr lang="en-US" dirty="0" smtClean="0"/>
              <a:t> = 1/</a:t>
            </a:r>
            <a:r>
              <a:rPr lang="en-US" b="1" dirty="0" smtClean="0"/>
              <a:t>Y</a:t>
            </a:r>
            <a:r>
              <a:rPr lang="en-US" b="1" baseline="-25000" dirty="0" smtClean="0"/>
              <a:t>1</a:t>
            </a:r>
            <a:r>
              <a:rPr lang="en-US" b="1" dirty="0" smtClean="0"/>
              <a:t> </a:t>
            </a:r>
            <a:r>
              <a:rPr lang="en-US" dirty="0" smtClean="0"/>
              <a:t>+ 1/</a:t>
            </a:r>
            <a:r>
              <a:rPr lang="en-US" b="1" dirty="0" smtClean="0"/>
              <a:t>Y</a:t>
            </a:r>
            <a:r>
              <a:rPr lang="en-US" b="1" baseline="-25000" dirty="0" smtClean="0"/>
              <a:t>2</a:t>
            </a:r>
            <a:r>
              <a:rPr lang="en-US" dirty="0" smtClean="0"/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 Simplifying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en-US" sz="2200" dirty="0" smtClean="0"/>
              <a:t>(only for 2 </a:t>
            </a:r>
            <a:r>
              <a:rPr lang="en-US" sz="2400" dirty="0" smtClean="0"/>
              <a:t>admittances</a:t>
            </a:r>
            <a:r>
              <a:rPr lang="en-US" sz="2200" dirty="0" smtClean="0"/>
              <a:t> in series)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	</a:t>
            </a:r>
            <a:r>
              <a:rPr lang="en-US" b="1" dirty="0" err="1" smtClean="0"/>
              <a:t>Y</a:t>
            </a:r>
            <a:r>
              <a:rPr lang="en-US" b="1" baseline="-25000" dirty="0" err="1" smtClean="0"/>
              <a:t>eq</a:t>
            </a:r>
            <a:r>
              <a:rPr lang="en-US" b="1" dirty="0" smtClean="0"/>
              <a:t> </a:t>
            </a:r>
            <a:r>
              <a:rPr lang="en-US" dirty="0" smtClean="0"/>
              <a:t>= </a:t>
            </a:r>
            <a:r>
              <a:rPr lang="en-US" b="1" dirty="0" smtClean="0"/>
              <a:t>Y</a:t>
            </a:r>
            <a:r>
              <a:rPr lang="en-US" b="1" baseline="-25000" dirty="0" smtClean="0"/>
              <a:t>1</a:t>
            </a:r>
            <a:r>
              <a:rPr lang="en-US" b="1" dirty="0" smtClean="0"/>
              <a:t>Y</a:t>
            </a:r>
            <a:r>
              <a:rPr lang="en-US" b="1" baseline="-25000" dirty="0" smtClean="0"/>
              <a:t>2 </a:t>
            </a:r>
            <a:r>
              <a:rPr lang="en-US" dirty="0" smtClean="0"/>
              <a:t>/(</a:t>
            </a:r>
            <a:r>
              <a:rPr lang="en-US" b="1" dirty="0" smtClean="0"/>
              <a:t>Y</a:t>
            </a:r>
            <a:r>
              <a:rPr lang="en-US" b="1" baseline="-25000" dirty="0" smtClean="0"/>
              <a:t>1</a:t>
            </a:r>
            <a:r>
              <a:rPr lang="en-US" dirty="0" smtClean="0"/>
              <a:t> + </a:t>
            </a:r>
            <a:r>
              <a:rPr lang="en-US" b="1" dirty="0" smtClean="0"/>
              <a:t>Y</a:t>
            </a:r>
            <a:r>
              <a:rPr lang="en-US" b="1" baseline="-25000" dirty="0" smtClean="0"/>
              <a:t>2</a:t>
            </a:r>
            <a:r>
              <a:rPr lang="en-US" dirty="0" smtClean="0"/>
              <a:t>) </a:t>
            </a:r>
            <a:endParaRPr lang="en-US" dirty="0"/>
          </a:p>
        </p:txBody>
      </p:sp>
      <p:pic>
        <p:nvPicPr>
          <p:cNvPr id="13316" name="Picture 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88024" y="1340768"/>
            <a:ext cx="4038600" cy="4186238"/>
          </a:xfr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0323E6-A619-4A6F-A9BA-4DCDBFA0DB8D}" type="slidenum">
              <a:rPr lang="en-US" altLang="tr-TR" smtClean="0"/>
              <a:pPr>
                <a:defRPr/>
              </a:pPr>
              <a:t>20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1830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/>
          <a:lstStyle/>
          <a:p>
            <a:r>
              <a:rPr lang="en-US" altLang="tr-TR" dirty="0" smtClean="0"/>
              <a:t>If you used Y instead of Z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05000"/>
            <a:ext cx="4419600" cy="4525963"/>
          </a:xfrm>
        </p:spPr>
        <p:txBody>
          <a:bodyPr/>
          <a:lstStyle/>
          <a:p>
            <a:r>
              <a:rPr lang="en-US" altLang="tr-TR" dirty="0" smtClean="0"/>
              <a:t>In parallel:</a:t>
            </a:r>
          </a:p>
          <a:p>
            <a:pPr lvl="1">
              <a:buFont typeface="Wingdings 2" panose="05020102010507070707" pitchFamily="18" charset="2"/>
              <a:buNone/>
            </a:pPr>
            <a:r>
              <a:rPr lang="en-US" altLang="tr-TR" dirty="0" smtClean="0"/>
              <a:t>	The equivalent admittance is equal to the sum of all of the admittance in parallel</a:t>
            </a:r>
          </a:p>
          <a:p>
            <a:pPr lvl="1">
              <a:buFont typeface="Wingdings 2" panose="05020102010507070707" pitchFamily="18" charset="2"/>
              <a:buNone/>
            </a:pPr>
            <a:endParaRPr lang="en-US" altLang="tr-TR" dirty="0" smtClean="0"/>
          </a:p>
          <a:p>
            <a:pPr lvl="1">
              <a:buFont typeface="Wingdings 2" panose="05020102010507070707" pitchFamily="18" charset="2"/>
              <a:buNone/>
            </a:pPr>
            <a:r>
              <a:rPr lang="en-US" altLang="tr-TR" dirty="0" smtClean="0"/>
              <a:t>	In this example:</a:t>
            </a:r>
          </a:p>
          <a:p>
            <a:pPr lvl="1">
              <a:buFont typeface="Wingdings 2" panose="05020102010507070707" pitchFamily="18" charset="2"/>
              <a:buNone/>
            </a:pPr>
            <a:endParaRPr lang="en-US" altLang="tr-TR" dirty="0" smtClean="0"/>
          </a:p>
          <a:p>
            <a:pPr lvl="1" algn="ctr">
              <a:buFont typeface="Wingdings 2" panose="05020102010507070707" pitchFamily="18" charset="2"/>
              <a:buNone/>
            </a:pPr>
            <a:r>
              <a:rPr lang="en-US" altLang="tr-TR" b="1" dirty="0" err="1" smtClean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altLang="tr-TR" b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eq</a:t>
            </a:r>
            <a:r>
              <a:rPr lang="en-US" altLang="tr-TR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en-US" altLang="tr-TR" b="1" dirty="0" smtClean="0">
                <a:solidFill>
                  <a:schemeClr val="accent1">
                    <a:lumMod val="75000"/>
                  </a:schemeClr>
                </a:solidFill>
              </a:rPr>
              <a:t> Y</a:t>
            </a:r>
            <a:r>
              <a:rPr lang="en-US" altLang="tr-TR" b="1" baseline="-250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altLang="tr-TR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</a:rPr>
              <a:t>+ </a:t>
            </a:r>
            <a:r>
              <a:rPr lang="en-US" altLang="tr-TR" b="1" dirty="0" smtClean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altLang="tr-TR" b="1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</p:txBody>
      </p:sp>
      <p:pic>
        <p:nvPicPr>
          <p:cNvPr id="14340" name="Picture 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32040" y="1124744"/>
            <a:ext cx="3505200" cy="2886075"/>
          </a:xfrm>
          <a:noFill/>
        </p:spPr>
      </p:pic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6511" y="4010819"/>
            <a:ext cx="3429000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0323E6-A619-4A6F-A9BA-4DCDBFA0DB8D}" type="slidenum">
              <a:rPr lang="en-US" altLang="tr-TR" smtClean="0"/>
              <a:pPr>
                <a:defRPr/>
              </a:pPr>
              <a:t>21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491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 smtClean="0"/>
              <a:t>Example </a:t>
            </a:r>
            <a:r>
              <a:rPr lang="tr-TR" altLang="tr-TR" dirty="0" smtClean="0"/>
              <a:t>03…</a:t>
            </a:r>
            <a:endParaRPr lang="en-US" altLang="tr-TR" dirty="0" smtClean="0"/>
          </a:p>
        </p:txBody>
      </p:sp>
      <p:pic>
        <p:nvPicPr>
          <p:cNvPr id="1536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196752"/>
            <a:ext cx="8229600" cy="4052887"/>
          </a:xfr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22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347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…</a:t>
            </a:r>
            <a:r>
              <a:rPr lang="en-US" altLang="tr-TR" dirty="0" smtClean="0"/>
              <a:t>Example </a:t>
            </a:r>
            <a:r>
              <a:rPr lang="tr-TR" altLang="tr-TR" dirty="0" smtClean="0"/>
              <a:t>03…</a:t>
            </a:r>
            <a:endParaRPr lang="en-US" altLang="tr-TR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5"/>
            <a:ext cx="8229600" cy="5111849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tr-TR" dirty="0" smtClean="0"/>
              <a:t>Impedance</a:t>
            </a:r>
            <a:endParaRPr lang="tr-T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sz="2800" dirty="0" smtClean="0"/>
              <a:t>	</a:t>
            </a:r>
            <a:r>
              <a:rPr lang="en-US" sz="2800" dirty="0" smtClean="0"/>
              <a:t>Z</a:t>
            </a:r>
            <a:r>
              <a:rPr lang="en-US" sz="2800" baseline="-25000" dirty="0" smtClean="0"/>
              <a:t>R</a:t>
            </a:r>
            <a:r>
              <a:rPr lang="en-US" sz="2800" dirty="0" smtClean="0"/>
              <a:t> = 10 </a:t>
            </a:r>
            <a:r>
              <a:rPr lang="en-US" sz="2800" dirty="0" smtClean="0">
                <a:latin typeface="Symbol" pitchFamily="18" charset="2"/>
              </a:rPr>
              <a:t>W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dirty="0" smtClean="0"/>
              <a:t>	Z</a:t>
            </a:r>
            <a:r>
              <a:rPr lang="en-US" sz="2800" baseline="-25000" dirty="0" smtClean="0"/>
              <a:t>L</a:t>
            </a:r>
            <a:r>
              <a:rPr lang="en-US" sz="2800" dirty="0" smtClean="0"/>
              <a:t> = </a:t>
            </a:r>
            <a:r>
              <a:rPr lang="en-US" sz="2800" dirty="0" err="1" smtClean="0"/>
              <a:t>j</a:t>
            </a:r>
            <a:r>
              <a:rPr lang="en-US" sz="2800" dirty="0" err="1" smtClean="0">
                <a:latin typeface="Symbol" pitchFamily="18" charset="2"/>
              </a:rPr>
              <a:t>w</a:t>
            </a:r>
            <a:r>
              <a:rPr lang="en-US" sz="2800" dirty="0" err="1" smtClean="0"/>
              <a:t>L</a:t>
            </a:r>
            <a:r>
              <a:rPr lang="en-US" sz="2800" dirty="0" smtClean="0"/>
              <a:t> = j(100)(10mH) = 1j </a:t>
            </a:r>
            <a:r>
              <a:rPr lang="en-US" sz="2800" dirty="0" smtClean="0">
                <a:latin typeface="Symbol" pitchFamily="18" charset="2"/>
              </a:rPr>
              <a:t>W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dirty="0" smtClean="0"/>
              <a:t>	</a:t>
            </a:r>
            <a:r>
              <a:rPr lang="en-US" sz="2800" dirty="0" err="1" smtClean="0"/>
              <a:t>Z</a:t>
            </a:r>
            <a:r>
              <a:rPr lang="en-US" sz="2800" baseline="-25000" dirty="0" err="1" smtClean="0"/>
              <a:t>eq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= Z</a:t>
            </a:r>
            <a:r>
              <a:rPr lang="en-US" sz="2800" baseline="-25000" dirty="0" smtClean="0"/>
              <a:t>R</a:t>
            </a:r>
            <a:r>
              <a:rPr lang="en-US" sz="2800" dirty="0" smtClean="0"/>
              <a:t> + Z</a:t>
            </a:r>
            <a:r>
              <a:rPr lang="en-US" sz="2800" baseline="-25000" dirty="0" smtClean="0"/>
              <a:t>L</a:t>
            </a:r>
            <a:r>
              <a:rPr lang="en-US" sz="2800" dirty="0" smtClean="0"/>
              <a:t> = 10 +1j </a:t>
            </a:r>
            <a:r>
              <a:rPr lang="en-US" sz="2800" dirty="0" smtClean="0">
                <a:latin typeface="Symbol" pitchFamily="18" charset="2"/>
              </a:rPr>
              <a:t>W </a:t>
            </a:r>
            <a:r>
              <a:rPr lang="en-US" dirty="0" smtClean="0">
                <a:latin typeface="Symbol" pitchFamily="18" charset="2"/>
              </a:rPr>
              <a:t> </a:t>
            </a:r>
            <a:r>
              <a:rPr lang="en-US" sz="2400" dirty="0" smtClean="0"/>
              <a:t>(rectangular coordinates)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9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dirty="0" smtClean="0"/>
              <a:t>In </a:t>
            </a:r>
            <a:r>
              <a:rPr lang="en-US" sz="2400" dirty="0" err="1" smtClean="0"/>
              <a:t>Phasor</a:t>
            </a:r>
            <a:r>
              <a:rPr lang="en-US" sz="2400" dirty="0" smtClean="0"/>
              <a:t> notation: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sz="2800" b="1" dirty="0" err="1" smtClean="0"/>
              <a:t>Z</a:t>
            </a:r>
            <a:r>
              <a:rPr lang="en-US" sz="2800" b="1" baseline="-25000" dirty="0" err="1" smtClean="0"/>
              <a:t>eq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 = (Z</a:t>
            </a:r>
            <a:r>
              <a:rPr lang="en-US" sz="2800" baseline="-25000" dirty="0" smtClean="0"/>
              <a:t>R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 Z</a:t>
            </a:r>
            <a:r>
              <a:rPr lang="en-US" sz="2800" baseline="-25000" dirty="0" smtClean="0"/>
              <a:t>L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 ½ </a:t>
            </a:r>
            <a:r>
              <a:rPr lang="en-US" sz="2800" dirty="0" smtClean="0">
                <a:sym typeface="Symbol"/>
              </a:rPr>
              <a:t></a:t>
            </a:r>
            <a:r>
              <a:rPr lang="en-US" sz="2800" dirty="0" smtClean="0"/>
              <a:t> tan</a:t>
            </a:r>
            <a:r>
              <a:rPr lang="en-US" sz="2800" baseline="30000" dirty="0" smtClean="0"/>
              <a:t>-1</a:t>
            </a:r>
            <a:r>
              <a:rPr lang="en-US" sz="2800" dirty="0" smtClean="0"/>
              <a:t>(</a:t>
            </a:r>
            <a:r>
              <a:rPr lang="en-US" sz="2800" dirty="0" err="1" smtClean="0"/>
              <a:t>Im</a:t>
            </a:r>
            <a:r>
              <a:rPr lang="en-US" sz="2800" dirty="0" smtClean="0"/>
              <a:t>/Re)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dirty="0"/>
              <a:t>	</a:t>
            </a:r>
            <a:r>
              <a:rPr lang="en-US" sz="2800" b="1" dirty="0" err="1" smtClean="0"/>
              <a:t>Z</a:t>
            </a:r>
            <a:r>
              <a:rPr lang="en-US" sz="2800" b="1" baseline="-25000" dirty="0" err="1" smtClean="0"/>
              <a:t>eq</a:t>
            </a:r>
            <a:r>
              <a:rPr lang="en-US" sz="2800" dirty="0" smtClean="0"/>
              <a:t> = (100 + 1)</a:t>
            </a:r>
            <a:r>
              <a:rPr lang="en-US" sz="2800" baseline="30000" dirty="0" smtClean="0"/>
              <a:t> ½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</a:t>
            </a:r>
            <a:r>
              <a:rPr lang="en-US" sz="2800" dirty="0" smtClean="0"/>
              <a:t> tan</a:t>
            </a:r>
            <a:r>
              <a:rPr lang="en-US" sz="2800" baseline="30000" dirty="0" smtClean="0"/>
              <a:t>-1</a:t>
            </a:r>
            <a:r>
              <a:rPr lang="en-US" sz="2800" dirty="0" smtClean="0"/>
              <a:t>(1/10) = 10.05 </a:t>
            </a:r>
            <a:r>
              <a:rPr lang="en-US" sz="2800" dirty="0" smtClean="0">
                <a:sym typeface="Symbol"/>
              </a:rPr>
              <a:t></a:t>
            </a:r>
            <a:r>
              <a:rPr lang="en-US" sz="2800" dirty="0" smtClean="0"/>
              <a:t> 5.7</a:t>
            </a:r>
            <a:r>
              <a:rPr lang="en-US" sz="2800" baseline="30000" dirty="0" smtClean="0"/>
              <a:t>o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Symbol" pitchFamily="18" charset="2"/>
              </a:rPr>
              <a:t>W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b="1" dirty="0" smtClean="0">
                <a:latin typeface="Symbol" pitchFamily="18" charset="2"/>
              </a:rPr>
              <a:t>	</a:t>
            </a:r>
            <a:r>
              <a:rPr lang="en-US" sz="2800" b="1" dirty="0" err="1" smtClean="0"/>
              <a:t>Z</a:t>
            </a:r>
            <a:r>
              <a:rPr lang="en-US" sz="2800" b="1" baseline="-25000" dirty="0" err="1" smtClean="0"/>
              <a:t>eq</a:t>
            </a:r>
            <a:r>
              <a:rPr lang="en-US" sz="2800" dirty="0" smtClean="0"/>
              <a:t> = 10.1</a:t>
            </a:r>
            <a:r>
              <a:rPr lang="en-US" sz="2800" dirty="0" smtClean="0">
                <a:sym typeface="Symbol"/>
              </a:rPr>
              <a:t> </a:t>
            </a:r>
            <a:r>
              <a:rPr lang="en-US" sz="2800" dirty="0" smtClean="0"/>
              <a:t> 5.7</a:t>
            </a:r>
            <a:r>
              <a:rPr lang="en-US" sz="2800" baseline="30000" dirty="0" smtClean="0"/>
              <a:t>o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Symbol" pitchFamily="18" charset="2"/>
              </a:rPr>
              <a:t>W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800" baseline="30000" dirty="0" smtClean="0">
              <a:latin typeface="Symbol" pitchFamily="18" charset="2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dirty="0" smtClean="0"/>
              <a:t>	Impedances are easier than admittances to use when combining components in series.</a:t>
            </a:r>
            <a:endParaRPr lang="en-US" sz="2800" baseline="30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23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45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…</a:t>
            </a:r>
            <a:r>
              <a:rPr lang="en-US" altLang="tr-TR" dirty="0"/>
              <a:t>Example </a:t>
            </a:r>
            <a:r>
              <a:rPr lang="tr-TR" altLang="tr-TR" dirty="0"/>
              <a:t>03…</a:t>
            </a:r>
            <a:endParaRPr lang="en-US" altLang="tr-TR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/>
              <a:t>Solve for Current</a:t>
            </a:r>
            <a:endParaRPr lang="tr-TR" altLang="tr-TR" dirty="0" smtClean="0"/>
          </a:p>
          <a:p>
            <a:pPr lvl="1"/>
            <a:r>
              <a:rPr lang="en-US" altLang="tr-TR" dirty="0" smtClean="0"/>
              <a:t>Express voltage into cosine and then convert a phasor.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tr-TR" altLang="tr-TR" sz="2400" dirty="0" smtClean="0">
                <a:solidFill>
                  <a:schemeClr val="accent1"/>
                </a:solidFill>
              </a:rPr>
              <a:t>	</a:t>
            </a:r>
            <a:r>
              <a:rPr lang="en-US" altLang="tr-TR" sz="2400" dirty="0" smtClean="0">
                <a:solidFill>
                  <a:schemeClr val="accent1"/>
                </a:solidFill>
              </a:rPr>
              <a:t>V1 = 12V cos (100t + 30</a:t>
            </a:r>
            <a:r>
              <a:rPr lang="en-US" altLang="tr-TR" sz="2400" baseline="30000" dirty="0" smtClean="0">
                <a:solidFill>
                  <a:schemeClr val="accent1"/>
                </a:solidFill>
              </a:rPr>
              <a:t>o</a:t>
            </a:r>
            <a:r>
              <a:rPr lang="en-US" altLang="tr-TR" sz="2400" dirty="0" smtClean="0">
                <a:solidFill>
                  <a:schemeClr val="accent1"/>
                </a:solidFill>
              </a:rPr>
              <a:t> – 90</a:t>
            </a:r>
            <a:r>
              <a:rPr lang="en-US" altLang="tr-TR" sz="2400" baseline="30000" dirty="0" smtClean="0">
                <a:solidFill>
                  <a:schemeClr val="accent1"/>
                </a:solidFill>
              </a:rPr>
              <a:t>o</a:t>
            </a:r>
            <a:r>
              <a:rPr lang="en-US" altLang="tr-TR" sz="2400" dirty="0" smtClean="0">
                <a:solidFill>
                  <a:schemeClr val="accent1"/>
                </a:solidFill>
              </a:rPr>
              <a:t>) = 12V cos (100t – 60</a:t>
            </a:r>
            <a:r>
              <a:rPr lang="en-US" altLang="tr-TR" sz="2400" baseline="30000" dirty="0" smtClean="0">
                <a:solidFill>
                  <a:schemeClr val="accent1"/>
                </a:solidFill>
              </a:rPr>
              <a:t>o</a:t>
            </a:r>
            <a:r>
              <a:rPr lang="en-US" altLang="tr-TR" sz="2400" dirty="0" smtClean="0">
                <a:solidFill>
                  <a:schemeClr val="accent1"/>
                </a:solidFill>
              </a:rPr>
              <a:t>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tr-TR" altLang="tr-TR" sz="2400" b="1" dirty="0" smtClean="0">
                <a:solidFill>
                  <a:schemeClr val="accent1"/>
                </a:solidFill>
              </a:rPr>
              <a:t>	</a:t>
            </a:r>
            <a:r>
              <a:rPr lang="en-US" altLang="tr-TR" sz="2400" b="1" dirty="0" smtClean="0">
                <a:solidFill>
                  <a:schemeClr val="accent1"/>
                </a:solidFill>
              </a:rPr>
              <a:t>V1 </a:t>
            </a:r>
            <a:r>
              <a:rPr lang="en-US" altLang="tr-TR" sz="2400" dirty="0" smtClean="0">
                <a:solidFill>
                  <a:schemeClr val="accent1"/>
                </a:solidFill>
              </a:rPr>
              <a:t> = 12 </a:t>
            </a:r>
            <a:r>
              <a:rPr lang="en-US" altLang="tr-TR" sz="2400" dirty="0" smtClean="0">
                <a:solidFill>
                  <a:schemeClr val="accent1"/>
                </a:solidFill>
                <a:sym typeface="Symbol" panose="05050102010706020507" pitchFamily="18" charset="2"/>
              </a:rPr>
              <a:t></a:t>
            </a:r>
            <a:r>
              <a:rPr lang="en-US" altLang="tr-TR" sz="2400" dirty="0" smtClean="0">
                <a:solidFill>
                  <a:schemeClr val="accent1"/>
                </a:solidFill>
              </a:rPr>
              <a:t>-60</a:t>
            </a:r>
            <a:r>
              <a:rPr lang="en-US" altLang="tr-TR" sz="2400" baseline="30000" dirty="0" smtClean="0">
                <a:solidFill>
                  <a:schemeClr val="accent1"/>
                </a:solidFill>
              </a:rPr>
              <a:t>o</a:t>
            </a:r>
            <a:r>
              <a:rPr lang="en-US" altLang="tr-TR" sz="2400" dirty="0" smtClean="0">
                <a:solidFill>
                  <a:schemeClr val="accent1"/>
                </a:solidFill>
              </a:rPr>
              <a:t> V 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tr-TR" sz="2400" dirty="0" smtClean="0">
              <a:solidFill>
                <a:schemeClr val="accent1"/>
              </a:solidFill>
            </a:endParaRPr>
          </a:p>
        </p:txBody>
      </p:sp>
      <p:pic>
        <p:nvPicPr>
          <p:cNvPr id="174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422309"/>
            <a:ext cx="557053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24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33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…</a:t>
            </a:r>
            <a:r>
              <a:rPr lang="en-US" altLang="tr-TR" dirty="0"/>
              <a:t>Example </a:t>
            </a:r>
            <a:r>
              <a:rPr lang="tr-TR" altLang="tr-TR" dirty="0"/>
              <a:t>03</a:t>
            </a:r>
            <a:r>
              <a:rPr lang="tr-TR" altLang="tr-TR" dirty="0" smtClean="0"/>
              <a:t>…</a:t>
            </a:r>
            <a:endParaRPr lang="en-US" altLang="tr-TR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/>
              <a:t>Solve for Current</a:t>
            </a:r>
            <a:endParaRPr lang="tr-TR" altLang="tr-TR" b="1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tr-TR" altLang="tr-TR" sz="2800" b="1" dirty="0" smtClean="0"/>
              <a:t>	</a:t>
            </a:r>
            <a:r>
              <a:rPr lang="en-US" altLang="tr-TR" sz="2800" b="1" dirty="0" smtClean="0"/>
              <a:t>I</a:t>
            </a:r>
            <a:r>
              <a:rPr lang="en-US" altLang="tr-TR" sz="2800" dirty="0" smtClean="0"/>
              <a:t> = </a:t>
            </a:r>
            <a:r>
              <a:rPr lang="en-US" altLang="tr-TR" sz="2800" b="1" dirty="0" smtClean="0"/>
              <a:t>V</a:t>
            </a:r>
            <a:r>
              <a:rPr lang="en-US" altLang="tr-TR" sz="2800" dirty="0" smtClean="0"/>
              <a:t>/</a:t>
            </a:r>
            <a:r>
              <a:rPr lang="en-US" altLang="tr-TR" sz="2800" b="1" dirty="0" err="1" smtClean="0"/>
              <a:t>Z</a:t>
            </a:r>
            <a:r>
              <a:rPr lang="en-US" altLang="tr-TR" sz="2800" b="1" baseline="-25000" dirty="0" err="1" smtClean="0"/>
              <a:t>eq</a:t>
            </a:r>
            <a:r>
              <a:rPr lang="en-US" altLang="tr-TR" sz="2800" dirty="0" smtClean="0"/>
              <a:t> = (12 </a:t>
            </a:r>
            <a:r>
              <a:rPr lang="en-US" altLang="tr-TR" sz="2800" dirty="0" smtClean="0">
                <a:sym typeface="Symbol" panose="05050102010706020507" pitchFamily="18" charset="2"/>
              </a:rPr>
              <a:t></a:t>
            </a:r>
            <a:r>
              <a:rPr lang="en-US" altLang="tr-TR" sz="2800" dirty="0" smtClean="0"/>
              <a:t>-60</a:t>
            </a:r>
            <a:r>
              <a:rPr lang="en-US" altLang="tr-TR" sz="2800" baseline="30000" dirty="0" smtClean="0"/>
              <a:t>o</a:t>
            </a:r>
            <a:r>
              <a:rPr lang="en-US" altLang="tr-TR" sz="2800" dirty="0" smtClean="0"/>
              <a:t> V)/ (10.1 </a:t>
            </a:r>
            <a:r>
              <a:rPr lang="en-US" altLang="tr-TR" sz="2800" dirty="0" smtClean="0">
                <a:sym typeface="Symbol" panose="05050102010706020507" pitchFamily="18" charset="2"/>
              </a:rPr>
              <a:t> </a:t>
            </a:r>
            <a:r>
              <a:rPr lang="en-US" altLang="tr-TR" sz="2800" dirty="0" smtClean="0"/>
              <a:t>5.7</a:t>
            </a:r>
            <a:r>
              <a:rPr lang="en-US" altLang="tr-TR" sz="2800" baseline="30000" dirty="0" smtClean="0"/>
              <a:t>o</a:t>
            </a:r>
            <a:r>
              <a:rPr lang="en-US" altLang="tr-TR" sz="2800" dirty="0" smtClean="0"/>
              <a:t> </a:t>
            </a:r>
            <a:r>
              <a:rPr lang="en-US" altLang="tr-TR" sz="2800" dirty="0" smtClean="0">
                <a:latin typeface="Symbol" panose="05050102010706020507" pitchFamily="18" charset="2"/>
              </a:rPr>
              <a:t>W</a:t>
            </a:r>
            <a:r>
              <a:rPr lang="en-US" altLang="tr-TR" sz="2800" dirty="0" smtClean="0"/>
              <a:t>)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tr-TR" sz="2800" b="1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tr-TR" altLang="tr-TR" sz="2800" b="1" dirty="0" smtClean="0"/>
              <a:t>	</a:t>
            </a:r>
            <a:r>
              <a:rPr lang="en-US" altLang="tr-TR" sz="2800" b="1" dirty="0" smtClean="0"/>
              <a:t>V </a:t>
            </a:r>
            <a:r>
              <a:rPr lang="en-US" altLang="tr-TR" sz="2800" dirty="0" smtClean="0"/>
              <a:t> = 12 </a:t>
            </a:r>
            <a:r>
              <a:rPr lang="en-US" altLang="tr-TR" sz="2800" dirty="0" smtClean="0">
                <a:sym typeface="Symbol" panose="05050102010706020507" pitchFamily="18" charset="2"/>
              </a:rPr>
              <a:t></a:t>
            </a:r>
            <a:r>
              <a:rPr lang="en-US" altLang="tr-TR" sz="2800" dirty="0" smtClean="0"/>
              <a:t> -60</a:t>
            </a:r>
            <a:r>
              <a:rPr lang="en-US" altLang="tr-TR" sz="2800" baseline="30000" dirty="0" smtClean="0"/>
              <a:t>o</a:t>
            </a:r>
            <a:r>
              <a:rPr lang="en-US" altLang="tr-TR" sz="2800" dirty="0" smtClean="0"/>
              <a:t> V  = 12V e</a:t>
            </a:r>
            <a:r>
              <a:rPr lang="en-US" altLang="tr-TR" sz="2800" baseline="30000" dirty="0" smtClean="0"/>
              <a:t>-j60</a:t>
            </a:r>
            <a:r>
              <a:rPr lang="en-US" altLang="tr-TR" sz="2800" dirty="0" smtClean="0"/>
              <a:t> (exponential form)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tr-TR" altLang="tr-TR" sz="2800" b="1" dirty="0" smtClean="0"/>
              <a:t>	</a:t>
            </a:r>
            <a:r>
              <a:rPr lang="en-US" altLang="tr-TR" sz="2800" b="1" dirty="0" err="1" smtClean="0"/>
              <a:t>Z</a:t>
            </a:r>
            <a:r>
              <a:rPr lang="en-US" altLang="tr-TR" sz="2800" b="1" baseline="-25000" dirty="0" err="1" smtClean="0"/>
              <a:t>eq</a:t>
            </a:r>
            <a:r>
              <a:rPr lang="en-US" altLang="tr-TR" sz="2800" dirty="0" smtClean="0"/>
              <a:t> = 10.1 </a:t>
            </a:r>
            <a:r>
              <a:rPr lang="en-US" altLang="tr-TR" sz="2800" dirty="0" smtClean="0">
                <a:sym typeface="Symbol" panose="05050102010706020507" pitchFamily="18" charset="2"/>
              </a:rPr>
              <a:t></a:t>
            </a:r>
            <a:r>
              <a:rPr lang="en-US" altLang="tr-TR" sz="2800" dirty="0" smtClean="0"/>
              <a:t> 5.7</a:t>
            </a:r>
            <a:r>
              <a:rPr lang="en-US" altLang="tr-TR" sz="2800" baseline="30000" dirty="0" smtClean="0"/>
              <a:t>o</a:t>
            </a:r>
            <a:r>
              <a:rPr lang="en-US" altLang="tr-TR" sz="2800" dirty="0" smtClean="0"/>
              <a:t> </a:t>
            </a:r>
            <a:r>
              <a:rPr lang="en-US" altLang="tr-TR" sz="2800" dirty="0" smtClean="0">
                <a:latin typeface="Symbol" panose="05050102010706020507" pitchFamily="18" charset="2"/>
              </a:rPr>
              <a:t>W</a:t>
            </a:r>
            <a:r>
              <a:rPr lang="en-US" altLang="tr-TR" sz="2800" dirty="0" smtClean="0"/>
              <a:t> = 10.1</a:t>
            </a:r>
            <a:r>
              <a:rPr lang="en-US" altLang="tr-TR" sz="2800" dirty="0" smtClean="0">
                <a:latin typeface="Symbol" panose="05050102010706020507" pitchFamily="18" charset="2"/>
              </a:rPr>
              <a:t> W</a:t>
            </a:r>
            <a:r>
              <a:rPr lang="en-US" altLang="tr-TR" sz="2800" dirty="0" smtClean="0"/>
              <a:t> e</a:t>
            </a:r>
            <a:r>
              <a:rPr lang="en-US" altLang="tr-TR" sz="2800" baseline="30000" dirty="0" smtClean="0"/>
              <a:t>j5.7</a:t>
            </a:r>
            <a:r>
              <a:rPr lang="en-US" altLang="tr-TR" sz="2800" dirty="0" smtClean="0"/>
              <a:t> (exponential form)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tr-TR" sz="2800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tr-TR" altLang="tr-TR" sz="2800" b="1" dirty="0" smtClean="0"/>
              <a:t>	</a:t>
            </a:r>
            <a:r>
              <a:rPr lang="en-US" altLang="tr-TR" sz="2800" b="1" dirty="0" smtClean="0"/>
              <a:t>I</a:t>
            </a:r>
            <a:r>
              <a:rPr lang="en-US" altLang="tr-TR" sz="2800" dirty="0" smtClean="0"/>
              <a:t> = </a:t>
            </a:r>
            <a:r>
              <a:rPr lang="en-US" altLang="tr-TR" sz="2800" b="1" dirty="0" smtClean="0"/>
              <a:t>V</a:t>
            </a:r>
            <a:r>
              <a:rPr lang="en-US" altLang="tr-TR" sz="2800" dirty="0" smtClean="0"/>
              <a:t>/</a:t>
            </a:r>
            <a:r>
              <a:rPr lang="en-US" altLang="tr-TR" sz="2800" b="1" dirty="0" err="1" smtClean="0"/>
              <a:t>Z</a:t>
            </a:r>
            <a:r>
              <a:rPr lang="en-US" altLang="tr-TR" sz="2800" b="1" baseline="-25000" dirty="0" err="1" smtClean="0"/>
              <a:t>eq</a:t>
            </a:r>
            <a:r>
              <a:rPr lang="en-US" altLang="tr-TR" sz="2800" dirty="0" smtClean="0"/>
              <a:t> = 12V e</a:t>
            </a:r>
            <a:r>
              <a:rPr lang="en-US" altLang="tr-TR" sz="2800" baseline="30000" dirty="0" smtClean="0"/>
              <a:t>-j60</a:t>
            </a:r>
            <a:r>
              <a:rPr lang="en-US" altLang="tr-TR" sz="2800" dirty="0" smtClean="0"/>
              <a:t>/(10.1 e</a:t>
            </a:r>
            <a:r>
              <a:rPr lang="en-US" altLang="tr-TR" sz="2800" baseline="30000" dirty="0" smtClean="0"/>
              <a:t>j5.7</a:t>
            </a:r>
            <a:r>
              <a:rPr lang="en-US" altLang="tr-TR" sz="2800" dirty="0" smtClean="0"/>
              <a:t>) = 1.19A e</a:t>
            </a:r>
            <a:r>
              <a:rPr lang="en-US" altLang="tr-TR" sz="2800" baseline="30000" dirty="0" smtClean="0"/>
              <a:t>-j65.7</a:t>
            </a:r>
            <a:endParaRPr lang="en-US" altLang="tr-TR" sz="2800" u="sng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tr-TR" altLang="tr-TR" sz="2800" b="1" dirty="0" smtClean="0"/>
              <a:t>	</a:t>
            </a:r>
            <a:r>
              <a:rPr lang="en-US" altLang="tr-TR" sz="2800" b="1" dirty="0" smtClean="0"/>
              <a:t>I = </a:t>
            </a:r>
            <a:r>
              <a:rPr lang="en-US" altLang="tr-TR" sz="2800" dirty="0" smtClean="0"/>
              <a:t>1.19A</a:t>
            </a:r>
            <a:r>
              <a:rPr lang="en-US" altLang="tr-TR" sz="2800" dirty="0" smtClean="0">
                <a:sym typeface="Symbol" panose="05050102010706020507" pitchFamily="18" charset="2"/>
              </a:rPr>
              <a:t> </a:t>
            </a:r>
            <a:r>
              <a:rPr lang="en-US" altLang="tr-TR" sz="2800" dirty="0" smtClean="0"/>
              <a:t> -65.7</a:t>
            </a:r>
            <a:r>
              <a:rPr lang="en-US" altLang="tr-TR" sz="2800" baseline="30000" dirty="0" smtClean="0"/>
              <a:t>o</a:t>
            </a:r>
          </a:p>
          <a:p>
            <a:pPr>
              <a:buFont typeface="Wingdings 2" panose="05020102010507070707" pitchFamily="18" charset="2"/>
              <a:buNone/>
            </a:pPr>
            <a:r>
              <a:rPr lang="tr-TR" altLang="tr-TR" sz="2800" b="1" dirty="0"/>
              <a:t>	</a:t>
            </a:r>
            <a:endParaRPr lang="tr-TR" altLang="tr-TR" sz="2800" b="1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tr-TR" altLang="tr-TR" sz="2800" b="1" dirty="0"/>
              <a:t>	</a:t>
            </a:r>
            <a:r>
              <a:rPr lang="en-US" altLang="tr-TR" sz="2800" b="1" dirty="0" smtClean="0"/>
              <a:t>I</a:t>
            </a:r>
            <a:r>
              <a:rPr lang="en-US" altLang="tr-TR" sz="2800" dirty="0" smtClean="0"/>
              <a:t> = </a:t>
            </a:r>
            <a:r>
              <a:rPr lang="en-US" altLang="tr-TR" sz="2800" dirty="0" err="1" smtClean="0"/>
              <a:t>V</a:t>
            </a:r>
            <a:r>
              <a:rPr lang="en-US" altLang="tr-TR" sz="2800" baseline="-25000" dirty="0" err="1" smtClean="0"/>
              <a:t>m</a:t>
            </a:r>
            <a:r>
              <a:rPr lang="en-US" altLang="tr-TR" sz="2800" dirty="0" smtClean="0"/>
              <a:t>/</a:t>
            </a:r>
            <a:r>
              <a:rPr lang="en-US" altLang="tr-TR" sz="2800" dirty="0" err="1" smtClean="0"/>
              <a:t>Z</a:t>
            </a:r>
            <a:r>
              <a:rPr lang="en-US" altLang="tr-TR" sz="2800" baseline="-25000" dirty="0" err="1" smtClean="0"/>
              <a:t>m</a:t>
            </a:r>
            <a:r>
              <a:rPr lang="en-US" altLang="tr-TR" sz="2800" dirty="0" smtClean="0"/>
              <a:t> </a:t>
            </a:r>
            <a:r>
              <a:rPr lang="en-US" altLang="tr-TR" sz="2800" dirty="0" smtClean="0">
                <a:sym typeface="Symbol" panose="05050102010706020507" pitchFamily="18" charset="2"/>
              </a:rPr>
              <a:t></a:t>
            </a:r>
            <a:r>
              <a:rPr lang="en-US" altLang="tr-TR" sz="2800" dirty="0" smtClean="0"/>
              <a:t> </a:t>
            </a:r>
            <a:r>
              <a:rPr lang="en-US" altLang="tr-TR" sz="2800" dirty="0" smtClean="0">
                <a:latin typeface="Symbol" panose="05050102010706020507" pitchFamily="18" charset="2"/>
              </a:rPr>
              <a:t>(</a:t>
            </a:r>
            <a:r>
              <a:rPr lang="en-US" altLang="tr-TR" sz="2800" dirty="0" err="1" smtClean="0">
                <a:latin typeface="Symbol" panose="05050102010706020507" pitchFamily="18" charset="2"/>
              </a:rPr>
              <a:t>q</a:t>
            </a:r>
            <a:r>
              <a:rPr lang="en-US" altLang="tr-TR" sz="2800" baseline="-25000" dirty="0" err="1" smtClean="0"/>
              <a:t>V</a:t>
            </a:r>
            <a:r>
              <a:rPr lang="en-US" altLang="tr-TR" sz="2800" baseline="-25000" dirty="0" smtClean="0"/>
              <a:t> </a:t>
            </a:r>
            <a:r>
              <a:rPr lang="en-US" altLang="tr-TR" sz="2800" dirty="0" smtClean="0"/>
              <a:t>-</a:t>
            </a:r>
            <a:r>
              <a:rPr lang="en-US" altLang="tr-TR" sz="2800" dirty="0" smtClean="0">
                <a:latin typeface="Symbol" panose="05050102010706020507" pitchFamily="18" charset="2"/>
              </a:rPr>
              <a:t> </a:t>
            </a:r>
            <a:r>
              <a:rPr lang="en-US" altLang="tr-TR" sz="2800" dirty="0" err="1" smtClean="0">
                <a:latin typeface="Symbol" panose="05050102010706020507" pitchFamily="18" charset="2"/>
              </a:rPr>
              <a:t>q</a:t>
            </a:r>
            <a:r>
              <a:rPr lang="en-US" altLang="tr-TR" sz="2800" baseline="-25000" dirty="0" err="1" smtClean="0"/>
              <a:t>Z</a:t>
            </a:r>
            <a:r>
              <a:rPr lang="en-US" altLang="tr-TR" sz="2800" dirty="0" smtClean="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25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688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…</a:t>
            </a:r>
            <a:r>
              <a:rPr lang="en-US" altLang="tr-TR" dirty="0"/>
              <a:t>Example </a:t>
            </a:r>
            <a:r>
              <a:rPr lang="tr-TR" altLang="tr-TR" dirty="0"/>
              <a:t>03</a:t>
            </a:r>
            <a:endParaRPr lang="en-US" altLang="tr-TR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 smtClean="0"/>
              <a:t>Leading/Lagging</a:t>
            </a:r>
            <a:endParaRPr lang="tr-TR" altLang="tr-TR" b="1" dirty="0"/>
          </a:p>
          <a:p>
            <a:pPr marL="0" indent="0">
              <a:buNone/>
            </a:pPr>
            <a:r>
              <a:rPr lang="tr-TR" altLang="tr-TR" b="1" dirty="0" smtClean="0"/>
              <a:t>	</a:t>
            </a:r>
          </a:p>
          <a:p>
            <a:pPr marL="0" indent="0">
              <a:buNone/>
            </a:pPr>
            <a:r>
              <a:rPr lang="tr-TR" altLang="tr-TR" b="1" dirty="0"/>
              <a:t>	</a:t>
            </a:r>
            <a:r>
              <a:rPr lang="en-US" altLang="tr-TR" b="1" dirty="0" smtClean="0"/>
              <a:t>I</a:t>
            </a:r>
            <a:r>
              <a:rPr lang="en-US" altLang="tr-TR" dirty="0" smtClean="0"/>
              <a:t> = 1.19A e</a:t>
            </a:r>
            <a:r>
              <a:rPr lang="en-US" altLang="tr-TR" baseline="30000" dirty="0" smtClean="0"/>
              <a:t>-j65.7</a:t>
            </a:r>
            <a:r>
              <a:rPr lang="en-US" altLang="tr-TR" dirty="0" smtClean="0"/>
              <a:t> = 1.19 </a:t>
            </a:r>
            <a:r>
              <a:rPr lang="en-US" altLang="tr-TR" dirty="0" smtClean="0">
                <a:sym typeface="Symbol" panose="05050102010706020507" pitchFamily="18" charset="2"/>
              </a:rPr>
              <a:t></a:t>
            </a:r>
            <a:r>
              <a:rPr lang="en-US" altLang="tr-TR" dirty="0" smtClean="0"/>
              <a:t>-65.7</a:t>
            </a:r>
            <a:r>
              <a:rPr lang="en-US" altLang="tr-TR" baseline="30000" dirty="0" smtClean="0"/>
              <a:t>o</a:t>
            </a:r>
            <a:r>
              <a:rPr lang="en-US" altLang="tr-TR" dirty="0" smtClean="0"/>
              <a:t> A </a:t>
            </a:r>
            <a:endParaRPr lang="en-US" altLang="tr-TR" baseline="30000" dirty="0" smtClean="0"/>
          </a:p>
          <a:p>
            <a:pPr marL="0" indent="0">
              <a:buNone/>
            </a:pPr>
            <a:r>
              <a:rPr lang="tr-TR" altLang="tr-TR" b="1" dirty="0" smtClean="0"/>
              <a:t>	</a:t>
            </a:r>
            <a:r>
              <a:rPr lang="en-US" altLang="tr-TR" b="1" dirty="0" smtClean="0"/>
              <a:t>V</a:t>
            </a:r>
            <a:r>
              <a:rPr lang="en-US" altLang="tr-TR" dirty="0" smtClean="0"/>
              <a:t> = 12V e</a:t>
            </a:r>
            <a:r>
              <a:rPr lang="en-US" altLang="tr-TR" baseline="30000" dirty="0" smtClean="0"/>
              <a:t>-j60</a:t>
            </a:r>
            <a:r>
              <a:rPr lang="en-US" altLang="tr-TR" dirty="0" smtClean="0"/>
              <a:t> = 12 </a:t>
            </a:r>
            <a:r>
              <a:rPr lang="en-US" altLang="tr-TR" dirty="0" smtClean="0">
                <a:sym typeface="Symbol" panose="05050102010706020507" pitchFamily="18" charset="2"/>
              </a:rPr>
              <a:t></a:t>
            </a:r>
            <a:r>
              <a:rPr lang="en-US" altLang="tr-TR" dirty="0" smtClean="0"/>
              <a:t> -60</a:t>
            </a:r>
            <a:r>
              <a:rPr lang="en-US" altLang="tr-TR" baseline="30000" dirty="0" smtClean="0"/>
              <a:t>o</a:t>
            </a:r>
            <a:r>
              <a:rPr lang="en-US" altLang="tr-TR" dirty="0" smtClean="0"/>
              <a:t> V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tr-TR" dirty="0" smtClean="0"/>
              <a:t>	</a:t>
            </a:r>
            <a:endParaRPr lang="tr-TR" altLang="tr-TR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tr-TR" altLang="tr-TR" dirty="0"/>
              <a:t>	</a:t>
            </a:r>
            <a:r>
              <a:rPr lang="en-US" altLang="tr-TR" dirty="0" smtClean="0">
                <a:solidFill>
                  <a:srgbClr val="C00000"/>
                </a:solidFill>
              </a:rPr>
              <a:t>The voltage has a more positive angle, voltage leads the current. </a:t>
            </a:r>
          </a:p>
          <a:p>
            <a:endParaRPr lang="en-US" altLang="tr-TR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26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312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 smtClean="0"/>
              <a:t>Example </a:t>
            </a:r>
            <a:r>
              <a:rPr lang="tr-TR" altLang="tr-TR" dirty="0" smtClean="0"/>
              <a:t>04…</a:t>
            </a:r>
            <a:endParaRPr lang="en-US" altLang="tr-TR" dirty="0" smtClean="0"/>
          </a:p>
        </p:txBody>
      </p:sp>
      <p:pic>
        <p:nvPicPr>
          <p:cNvPr id="2048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2362200"/>
            <a:ext cx="8174038" cy="3005138"/>
          </a:xfr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27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115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…</a:t>
            </a:r>
            <a:r>
              <a:rPr lang="en-US" altLang="tr-TR" dirty="0" smtClean="0"/>
              <a:t>Example </a:t>
            </a:r>
            <a:r>
              <a:rPr lang="tr-TR" altLang="tr-TR" dirty="0"/>
              <a:t>04…</a:t>
            </a:r>
            <a:endParaRPr lang="en-US" altLang="tr-TR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 smtClean="0"/>
              <a:t>Admittance</a:t>
            </a:r>
            <a:endParaRPr lang="tr-TR" altLang="tr-TR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tr-TR" altLang="tr-TR" dirty="0"/>
              <a:t>	</a:t>
            </a:r>
            <a:endParaRPr lang="tr-TR" altLang="tr-TR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tr-TR" altLang="tr-TR" dirty="0"/>
              <a:t>	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altLang="tr-TR" baseline="-25000" dirty="0" smtClean="0">
                <a:solidFill>
                  <a:schemeClr val="accent1">
                    <a:lumMod val="75000"/>
                  </a:schemeClr>
                </a:solidFill>
              </a:rPr>
              <a:t>R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</a:rPr>
              <a:t> = 1/R = 1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 W</a:t>
            </a:r>
            <a:r>
              <a:rPr lang="en-US" altLang="tr-TR" baseline="30000" dirty="0" smtClean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-1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altLang="tr-TR" dirty="0" smtClean="0">
              <a:solidFill>
                <a:schemeClr val="accent1">
                  <a:lumMod val="75000"/>
                </a:schemeClr>
              </a:solidFill>
              <a:latin typeface="Symbol" panose="05050102010706020507" pitchFamily="18" charset="2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</a:rPr>
              <a:t>	Y</a:t>
            </a:r>
            <a:r>
              <a:rPr lang="en-US" altLang="tr-TR" baseline="-25000" dirty="0" smtClean="0">
                <a:solidFill>
                  <a:schemeClr val="accent1">
                    <a:lumMod val="75000"/>
                  </a:schemeClr>
                </a:solidFill>
              </a:rPr>
              <a:t>L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</a:rPr>
              <a:t> = -j/(</a:t>
            </a:r>
            <a:r>
              <a:rPr lang="en-US" altLang="tr-TR" dirty="0" err="1" smtClean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w</a:t>
            </a:r>
            <a:r>
              <a:rPr lang="en-US" altLang="tr-TR" dirty="0" err="1" smtClean="0">
                <a:solidFill>
                  <a:schemeClr val="accent1">
                    <a:lumMod val="75000"/>
                  </a:schemeClr>
                </a:solidFill>
              </a:rPr>
              <a:t>L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</a:rPr>
              <a:t>) = -j/[(300)(1H)] = -j 3.33 m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W</a:t>
            </a:r>
            <a:r>
              <a:rPr lang="en-US" altLang="tr-TR" baseline="30000" dirty="0" smtClean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-1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</a:rPr>
              <a:t>	Y</a:t>
            </a:r>
            <a:r>
              <a:rPr lang="en-US" altLang="tr-TR" baseline="-25000" dirty="0" smtClean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</a:rPr>
              <a:t> = </a:t>
            </a:r>
            <a:r>
              <a:rPr lang="en-US" altLang="tr-TR" dirty="0" err="1" smtClean="0">
                <a:solidFill>
                  <a:schemeClr val="accent1">
                    <a:lumMod val="75000"/>
                  </a:schemeClr>
                </a:solidFill>
              </a:rPr>
              <a:t>j</a:t>
            </a:r>
            <a:r>
              <a:rPr lang="en-US" altLang="tr-TR" dirty="0" err="1" smtClean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w</a:t>
            </a:r>
            <a:r>
              <a:rPr lang="en-US" altLang="tr-TR" dirty="0" err="1" smtClean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</a:rPr>
              <a:t> = j(300)(1mF) = 0.3j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 W</a:t>
            </a:r>
            <a:r>
              <a:rPr lang="en-US" altLang="tr-TR" baseline="30000" dirty="0" smtClean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-1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altLang="tr-TR" dirty="0" smtClean="0">
              <a:solidFill>
                <a:schemeClr val="accent1">
                  <a:lumMod val="75000"/>
                </a:schemeClr>
              </a:solidFill>
              <a:latin typeface="Symbol" panose="05050102010706020507" pitchFamily="18" charset="2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altLang="tr-TR" dirty="0" err="1" smtClean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altLang="tr-TR" baseline="-25000" dirty="0" err="1" smtClean="0">
                <a:solidFill>
                  <a:schemeClr val="accent1">
                    <a:lumMod val="75000"/>
                  </a:schemeClr>
                </a:solidFill>
              </a:rPr>
              <a:t>eq</a:t>
            </a:r>
            <a:r>
              <a:rPr lang="en-US" altLang="tr-TR" baseline="-25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</a:rPr>
              <a:t>= Y</a:t>
            </a:r>
            <a:r>
              <a:rPr lang="en-US" altLang="tr-TR" baseline="-25000" dirty="0" smtClean="0">
                <a:solidFill>
                  <a:schemeClr val="accent1">
                    <a:lumMod val="75000"/>
                  </a:schemeClr>
                </a:solidFill>
              </a:rPr>
              <a:t>R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</a:rPr>
              <a:t> + Y</a:t>
            </a:r>
            <a:r>
              <a:rPr lang="en-US" altLang="tr-TR" baseline="-25000" dirty="0" smtClean="0">
                <a:solidFill>
                  <a:schemeClr val="accent1">
                    <a:lumMod val="75000"/>
                  </a:schemeClr>
                </a:solidFill>
              </a:rPr>
              <a:t>L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</a:rPr>
              <a:t> + Y</a:t>
            </a:r>
            <a:r>
              <a:rPr lang="en-US" altLang="tr-TR" baseline="-25000" dirty="0" smtClean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</a:rPr>
              <a:t> = 1 + 0.297j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 W</a:t>
            </a:r>
            <a:r>
              <a:rPr lang="en-US" altLang="tr-TR" baseline="30000" dirty="0" smtClean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-1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tr-TR" baseline="30000" dirty="0" smtClean="0">
              <a:latin typeface="Symbol" panose="05050102010706020507" pitchFamily="18" charset="2"/>
            </a:endParaRPr>
          </a:p>
          <a:p>
            <a:pPr>
              <a:buFont typeface="Wingdings 2" panose="05020102010507070707" pitchFamily="18" charset="2"/>
              <a:buNone/>
            </a:pPr>
            <a:endParaRPr lang="en-US" altLang="tr-TR" baseline="30000" dirty="0" smtClean="0">
              <a:latin typeface="Symbol" panose="05050102010706020507" pitchFamily="18" charset="2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en-US" altLang="tr-TR" dirty="0" smtClean="0"/>
              <a:t>	Admittances are easier than impedances to use when combining components in parallel.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tr-TR" sz="800" dirty="0" smtClean="0"/>
          </a:p>
          <a:p>
            <a:pPr>
              <a:buFont typeface="Wingdings 2" panose="05020102010507070707" pitchFamily="18" charset="2"/>
              <a:buNone/>
            </a:pPr>
            <a:endParaRPr lang="en-US" altLang="tr-TR" u="sng" dirty="0" smtClean="0"/>
          </a:p>
          <a:p>
            <a:endParaRPr lang="en-US" altLang="tr-TR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28</a:t>
            </a:fld>
            <a:endParaRPr lang="en-US" altLang="tr-TR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2890" y="1124745"/>
            <a:ext cx="3635574" cy="1336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6969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…</a:t>
            </a:r>
            <a:r>
              <a:rPr lang="en-US" altLang="tr-TR" dirty="0" smtClean="0"/>
              <a:t>Example </a:t>
            </a:r>
            <a:r>
              <a:rPr lang="tr-TR" altLang="tr-TR" dirty="0"/>
              <a:t>04…</a:t>
            </a:r>
            <a:endParaRPr lang="en-US" altLang="tr-TR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tr-TR" dirty="0" smtClean="0"/>
              <a:t>Admittance</a:t>
            </a:r>
            <a:r>
              <a:rPr lang="tr-TR" altLang="tr-TR" dirty="0" smtClean="0"/>
              <a:t>s:</a:t>
            </a:r>
            <a:endParaRPr lang="tr-TR" altLang="tr-TR" dirty="0"/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In Phasor notation:</a:t>
            </a:r>
            <a:endParaRPr lang="tr-TR" dirty="0" smtClean="0"/>
          </a:p>
          <a:p>
            <a:pPr lvl="1" fontAlgn="auto">
              <a:spcAft>
                <a:spcPts val="0"/>
              </a:spcAft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 </a:t>
            </a:r>
            <a:r>
              <a:rPr lang="tr-TR" sz="3000" dirty="0" smtClean="0"/>
              <a:t>	</a:t>
            </a:r>
            <a:r>
              <a:rPr lang="en-US" sz="3000" b="1" dirty="0" err="1" smtClean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sz="3000" b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eq</a:t>
            </a:r>
            <a:r>
              <a:rPr lang="en-US" sz="3000" baseline="-25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 = (Y</a:t>
            </a:r>
            <a:r>
              <a:rPr lang="en-US" sz="3000" baseline="-25000" dirty="0" smtClean="0">
                <a:solidFill>
                  <a:schemeClr val="accent1">
                    <a:lumMod val="75000"/>
                  </a:schemeClr>
                </a:solidFill>
              </a:rPr>
              <a:t>Re</a:t>
            </a:r>
            <a:r>
              <a:rPr lang="en-US" sz="3000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 + Y</a:t>
            </a:r>
            <a:r>
              <a:rPr lang="en-US" sz="3000" baseline="-25000" dirty="0" smtClean="0">
                <a:solidFill>
                  <a:schemeClr val="accent1">
                    <a:lumMod val="75000"/>
                  </a:schemeClr>
                </a:solidFill>
              </a:rPr>
              <a:t>Im</a:t>
            </a:r>
            <a:r>
              <a:rPr lang="en-US" sz="3000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n-US" sz="3000" baseline="30000" dirty="0" smtClean="0">
                <a:solidFill>
                  <a:schemeClr val="accent1">
                    <a:lumMod val="75000"/>
                  </a:schemeClr>
                </a:solidFill>
              </a:rPr>
              <a:t> ½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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 tan</a:t>
            </a:r>
            <a:r>
              <a:rPr lang="en-US" sz="3000" baseline="30000" dirty="0" smtClean="0">
                <a:solidFill>
                  <a:schemeClr val="accent1">
                    <a:lumMod val="75000"/>
                  </a:schemeClr>
                </a:solidFill>
              </a:rPr>
              <a:t>-1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3000" dirty="0" err="1" smtClean="0">
                <a:solidFill>
                  <a:schemeClr val="accent1">
                    <a:lumMod val="75000"/>
                  </a:schemeClr>
                </a:solidFill>
              </a:rPr>
              <a:t>Im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/Re)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tr-TR" sz="30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sz="3000" b="1" dirty="0" err="1" smtClean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sz="3000" b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eq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 = (1</a:t>
            </a:r>
            <a:r>
              <a:rPr lang="en-US" sz="3000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 + (.297)</a:t>
            </a:r>
            <a:r>
              <a:rPr lang="en-US" sz="3000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n-US" sz="3000" baseline="30000" dirty="0" smtClean="0">
                <a:solidFill>
                  <a:schemeClr val="accent1">
                    <a:lumMod val="75000"/>
                  </a:schemeClr>
                </a:solidFill>
              </a:rPr>
              <a:t> ½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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 tan</a:t>
            </a:r>
            <a:r>
              <a:rPr lang="en-US" sz="3000" baseline="30000" dirty="0" smtClean="0">
                <a:solidFill>
                  <a:schemeClr val="accent1">
                    <a:lumMod val="75000"/>
                  </a:schemeClr>
                </a:solidFill>
              </a:rPr>
              <a:t>-1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(.297/1)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3000" b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sz="3000" b="1" dirty="0" err="1" smtClean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sz="3000" b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eq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 = 1.04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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 16.5</a:t>
            </a:r>
            <a:r>
              <a:rPr lang="en-US" sz="3000" baseline="30000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W</a:t>
            </a:r>
            <a:r>
              <a:rPr lang="en-US" sz="3000" baseline="30000" dirty="0" smtClean="0">
                <a:solidFill>
                  <a:schemeClr val="accent1">
                    <a:lumMod val="75000"/>
                  </a:schemeClr>
                </a:solidFill>
              </a:rPr>
              <a:t>-1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baseline="300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It is relatively easy to calculate the equivalent impedance of the components in parallel at this point as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Z</a:t>
            </a:r>
            <a:r>
              <a:rPr lang="en-US" b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eq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=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b="1" baseline="-25000" dirty="0" smtClean="0">
                <a:solidFill>
                  <a:schemeClr val="accent1">
                    <a:lumMod val="75000"/>
                  </a:schemeClr>
                </a:solidFill>
              </a:rPr>
              <a:t>eq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</a:rPr>
              <a:t>-1</a:t>
            </a:r>
            <a:r>
              <a:rPr lang="en-US" dirty="0" smtClean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smtClean="0"/>
              <a:t>	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smtClean="0"/>
              <a:t>	</a:t>
            </a:r>
            <a:r>
              <a:rPr lang="en-US" sz="3000" b="1" dirty="0" err="1" smtClean="0">
                <a:solidFill>
                  <a:schemeClr val="accent1">
                    <a:lumMod val="75000"/>
                  </a:schemeClr>
                </a:solidFill>
              </a:rPr>
              <a:t>Z</a:t>
            </a:r>
            <a:r>
              <a:rPr lang="en-US" sz="3000" b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eq</a:t>
            </a:r>
            <a:r>
              <a:rPr lang="en-US" sz="3000" b="1" baseline="-25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= 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sz="3000" b="1" baseline="-25000" dirty="0" smtClean="0">
                <a:solidFill>
                  <a:schemeClr val="accent1">
                    <a:lumMod val="75000"/>
                  </a:schemeClr>
                </a:solidFill>
              </a:rPr>
              <a:t>eq</a:t>
            </a:r>
            <a:r>
              <a:rPr lang="en-US" sz="3000" baseline="30000" dirty="0" smtClean="0">
                <a:solidFill>
                  <a:schemeClr val="accent1">
                    <a:lumMod val="75000"/>
                  </a:schemeClr>
                </a:solidFill>
              </a:rPr>
              <a:t>-1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 = 1/1.04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 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 0-16.5</a:t>
            </a:r>
            <a:r>
              <a:rPr lang="en-US" sz="3000" baseline="30000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W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= 0.959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 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 -16.5</a:t>
            </a:r>
            <a:r>
              <a:rPr lang="en-US" sz="3000" baseline="30000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W</a:t>
            </a:r>
            <a:endParaRPr lang="en-US" sz="30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29</a:t>
            </a:fld>
            <a:endParaRPr lang="en-US" altLang="tr-TR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1436" y="1052736"/>
            <a:ext cx="3635574" cy="1336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6405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Resistors</a:t>
            </a:r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Ohm’s Law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tr-TR" dirty="0" smtClean="0"/>
              <a:t>	</a:t>
            </a:r>
            <a:r>
              <a:rPr lang="en-US" dirty="0" smtClean="0"/>
              <a:t>v(t) = </a:t>
            </a:r>
            <a:r>
              <a:rPr lang="en-US" dirty="0" err="1" smtClean="0"/>
              <a:t>Ri</a:t>
            </a:r>
            <a:r>
              <a:rPr lang="en-US" dirty="0" smtClean="0"/>
              <a:t>(t) = R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m</a:t>
            </a:r>
            <a:r>
              <a:rPr lang="en-US" dirty="0" smtClean="0"/>
              <a:t> cos(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t + </a:t>
            </a:r>
            <a:r>
              <a:rPr lang="en-US" dirty="0" smtClean="0">
                <a:latin typeface="Symbol" pitchFamily="18" charset="2"/>
              </a:rPr>
              <a:t>q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b="1" dirty="0" smtClean="0"/>
              <a:t>		V</a:t>
            </a:r>
            <a:r>
              <a:rPr lang="en-US" dirty="0" smtClean="0"/>
              <a:t> = </a:t>
            </a:r>
            <a:r>
              <a:rPr lang="en-US" dirty="0" err="1" smtClean="0"/>
              <a:t>RI</a:t>
            </a:r>
            <a:r>
              <a:rPr lang="en-US" baseline="-25000" dirty="0" err="1" smtClean="0"/>
              <a:t>m</a:t>
            </a:r>
            <a:r>
              <a:rPr lang="en-US" dirty="0" smtClean="0"/>
              <a:t>     </a:t>
            </a:r>
            <a:r>
              <a:rPr lang="en-US" dirty="0" smtClean="0">
                <a:latin typeface="Symbol" pitchFamily="18" charset="2"/>
              </a:rPr>
              <a:t>q = </a:t>
            </a:r>
            <a:r>
              <a:rPr lang="en-US" dirty="0" smtClean="0"/>
              <a:t>R</a:t>
            </a:r>
            <a:r>
              <a:rPr lang="en-US" b="1" dirty="0" smtClean="0"/>
              <a:t>I</a:t>
            </a:r>
            <a:r>
              <a:rPr lang="en-US" dirty="0" smtClean="0"/>
              <a:t>  where</a:t>
            </a:r>
            <a:r>
              <a:rPr lang="en-US" dirty="0" smtClean="0">
                <a:latin typeface="Symbol" pitchFamily="18" charset="2"/>
              </a:rPr>
              <a:t>  q = f</a:t>
            </a:r>
            <a:endParaRPr lang="en-US" b="1" dirty="0" smtClean="0"/>
          </a:p>
          <a:p>
            <a:endParaRPr lang="en-US" sz="1200" b="1" dirty="0" smtClean="0"/>
          </a:p>
          <a:p>
            <a:r>
              <a:rPr lang="en-US" dirty="0" smtClean="0"/>
              <a:t>The voltage and current through a resistor are in phase as there is no change in the phase angle between them.</a:t>
            </a:r>
          </a:p>
          <a:p>
            <a:endParaRPr lang="en-US" dirty="0" smtClean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0798148"/>
              </p:ext>
            </p:extLst>
          </p:nvPr>
        </p:nvGraphicFramePr>
        <p:xfrm>
          <a:off x="3635896" y="2420888"/>
          <a:ext cx="5794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7" name="Equation" r:id="rId3" imgW="164880" imgH="152280" progId="Equation.3">
                  <p:embed/>
                </p:oleObj>
              </mc:Choice>
              <mc:Fallback>
                <p:oleObj name="Equation" r:id="rId3" imgW="16488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2420888"/>
                        <a:ext cx="579437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3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2942809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…</a:t>
            </a:r>
            <a:r>
              <a:rPr lang="en-US" altLang="tr-TR" dirty="0" smtClean="0"/>
              <a:t>Example </a:t>
            </a:r>
            <a:r>
              <a:rPr lang="tr-TR" altLang="tr-TR" dirty="0"/>
              <a:t>04…</a:t>
            </a:r>
            <a:endParaRPr lang="en-US" altLang="tr-TR" dirty="0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 smtClean="0"/>
              <a:t>Solve </a:t>
            </a:r>
            <a:r>
              <a:rPr lang="en-US" altLang="tr-TR" dirty="0"/>
              <a:t>for Voltage</a:t>
            </a:r>
            <a:r>
              <a:rPr lang="en-US" altLang="tr-TR" dirty="0" smtClean="0"/>
              <a:t> </a:t>
            </a:r>
            <a:endParaRPr lang="tr-TR" altLang="tr-TR" dirty="0"/>
          </a:p>
          <a:p>
            <a:pPr lvl="1"/>
            <a:r>
              <a:rPr lang="en-US" altLang="tr-TR" dirty="0" smtClean="0"/>
              <a:t>Convert a phasor since it is already expressed as a cosine.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tr-TR" sz="1000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tr-TR" altLang="tr-TR" dirty="0" smtClean="0"/>
              <a:t>		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</a:rPr>
              <a:t>I = 4A cos(300t - 10</a:t>
            </a:r>
            <a:r>
              <a:rPr lang="en-US" altLang="tr-TR" baseline="30000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tr-TR" altLang="tr-TR" b="1" dirty="0" smtClean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en-US" altLang="tr-TR" b="1" dirty="0" smtClean="0">
                <a:solidFill>
                  <a:schemeClr val="accent1">
                    <a:lumMod val="75000"/>
                  </a:schemeClr>
                </a:solidFill>
              </a:rPr>
              <a:t>I 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</a:rPr>
              <a:t> = 4 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  <a:sym typeface="Symbol" panose="05050102010706020507" pitchFamily="18" charset="2"/>
              </a:rPr>
              <a:t>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</a:rPr>
              <a:t>-10</a:t>
            </a:r>
            <a:r>
              <a:rPr lang="en-US" altLang="tr-TR" baseline="30000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</a:rPr>
              <a:t> A 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tr-TR" dirty="0" smtClean="0"/>
          </a:p>
        </p:txBody>
      </p:sp>
      <p:pic>
        <p:nvPicPr>
          <p:cNvPr id="2355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221088"/>
            <a:ext cx="5904656" cy="2171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30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840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…</a:t>
            </a:r>
            <a:r>
              <a:rPr lang="en-US" altLang="tr-TR" dirty="0"/>
              <a:t>Example </a:t>
            </a:r>
            <a:r>
              <a:rPr lang="tr-TR" altLang="tr-TR" dirty="0"/>
              <a:t>04…</a:t>
            </a:r>
            <a:endParaRPr lang="en-US" altLang="tr-TR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tr-TR" dirty="0"/>
              <a:t>Solve for Voltage</a:t>
            </a:r>
            <a:endParaRPr lang="tr-TR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b="1" dirty="0" smtClean="0"/>
              <a:t>		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V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=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b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eq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V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=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baseline="-25000" dirty="0" err="1" smtClean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baseline="-25000" dirty="0" err="1" smtClean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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(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q</a:t>
            </a:r>
            <a:r>
              <a:rPr lang="en-US" baseline="-25000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baseline="-25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q</a:t>
            </a:r>
            <a:r>
              <a:rPr lang="en-US" baseline="-25000" dirty="0" err="1" smtClean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V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= (4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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-10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A)/ (1.04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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16.5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W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</a:rPr>
              <a:t>-1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V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= 3.84V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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-26.5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V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=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IZ</a:t>
            </a:r>
            <a:r>
              <a:rPr lang="en-US" b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eq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V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=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baseline="-25000" dirty="0" err="1" smtClean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Z</a:t>
            </a:r>
            <a:r>
              <a:rPr lang="en-US" baseline="-25000" dirty="0" err="1" smtClean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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(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q</a:t>
            </a:r>
            <a:r>
              <a:rPr lang="en-US" baseline="-25000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baseline="-25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q</a:t>
            </a:r>
            <a:r>
              <a:rPr lang="en-US" baseline="-25000" dirty="0" err="1" smtClean="0">
                <a:solidFill>
                  <a:schemeClr val="accent1">
                    <a:lumMod val="75000"/>
                  </a:schemeClr>
                </a:solidFill>
              </a:rPr>
              <a:t>Z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V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= (4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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-10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A)(0.959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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-16.5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W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</a:rPr>
              <a:t>-1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V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= 3.84V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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-26.5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u="sn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31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5191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…</a:t>
            </a:r>
            <a:r>
              <a:rPr lang="en-US" altLang="tr-TR" dirty="0"/>
              <a:t>Example </a:t>
            </a:r>
            <a:r>
              <a:rPr lang="tr-TR" altLang="tr-TR" dirty="0" smtClean="0"/>
              <a:t>04</a:t>
            </a:r>
            <a:endParaRPr lang="en-US" altLang="tr-TR" dirty="0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 smtClean="0"/>
              <a:t>Leading/Lagging</a:t>
            </a:r>
            <a:endParaRPr lang="tr-TR" altLang="tr-TR" dirty="0" smtClean="0"/>
          </a:p>
          <a:p>
            <a:endParaRPr lang="tr-TR" altLang="tr-TR" b="1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tr-TR" altLang="tr-TR" b="1" dirty="0" smtClean="0"/>
              <a:t>	</a:t>
            </a:r>
            <a:r>
              <a:rPr lang="tr-TR" altLang="tr-TR" b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altLang="tr-TR" b="1" dirty="0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</a:rPr>
              <a:t> = 4 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  <a:sym typeface="Symbol" panose="05050102010706020507" pitchFamily="18" charset="2"/>
              </a:rPr>
              <a:t>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</a:rPr>
              <a:t>-10</a:t>
            </a:r>
            <a:r>
              <a:rPr lang="en-US" altLang="tr-TR" baseline="30000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</a:rPr>
              <a:t> A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tr-TR" sz="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tr-TR" altLang="tr-TR" b="1" dirty="0" smtClean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en-US" altLang="tr-TR" b="1" dirty="0" smtClean="0">
                <a:solidFill>
                  <a:schemeClr val="accent1">
                    <a:lumMod val="75000"/>
                  </a:schemeClr>
                </a:solidFill>
              </a:rPr>
              <a:t>V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</a:rPr>
              <a:t> = 3.84V 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  <a:sym typeface="Symbol" panose="05050102010706020507" pitchFamily="18" charset="2"/>
              </a:rPr>
              <a:t>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</a:rPr>
              <a:t> -26.5</a:t>
            </a:r>
            <a:r>
              <a:rPr lang="en-US" altLang="tr-TR" baseline="30000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tr-TR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en-US" altLang="tr-TR" dirty="0" smtClean="0"/>
              <a:t>	</a:t>
            </a:r>
            <a:r>
              <a:rPr lang="en-US" altLang="tr-TR" dirty="0" smtClean="0">
                <a:solidFill>
                  <a:srgbClr val="C00000"/>
                </a:solidFill>
              </a:rPr>
              <a:t>Current has a more positive angle than voltage so current leads the voltage</a:t>
            </a:r>
            <a:r>
              <a:rPr lang="en-US" altLang="tr-TR" dirty="0" smtClean="0"/>
              <a:t>.  </a:t>
            </a:r>
            <a:endParaRPr lang="en-US" altLang="tr-TR" u="sng" dirty="0" smtClean="0"/>
          </a:p>
          <a:p>
            <a:endParaRPr lang="en-US" altLang="tr-TR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32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811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mtClean="0"/>
              <a:t>Equations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8298793"/>
              </p:ext>
            </p:extLst>
          </p:nvPr>
        </p:nvGraphicFramePr>
        <p:xfrm>
          <a:off x="539551" y="1935163"/>
          <a:ext cx="8064897" cy="37496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2745"/>
                <a:gridCol w="4182152"/>
              </a:tblGrid>
              <a:tr h="45727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Equivalent Impedances</a:t>
                      </a:r>
                      <a:endParaRPr lang="en-US" sz="2000" dirty="0"/>
                    </a:p>
                  </a:txBody>
                  <a:tcPr marL="86627" marR="86627" marT="45728" marB="45728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Equivalent Admittances</a:t>
                      </a:r>
                      <a:endParaRPr lang="en-US" sz="2000" dirty="0"/>
                    </a:p>
                  </a:txBody>
                  <a:tcPr marL="86627" marR="86627" marT="45728" marB="45728"/>
                </a:tc>
              </a:tr>
              <a:tr h="1188921"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In</a:t>
                      </a:r>
                      <a:r>
                        <a:rPr lang="en-US" sz="2000" baseline="0" dirty="0" smtClean="0"/>
                        <a:t> Series:</a:t>
                      </a:r>
                      <a:endParaRPr lang="en-US" sz="2000" dirty="0"/>
                    </a:p>
                  </a:txBody>
                  <a:tcPr marL="86627" marR="86627" marT="45728" marB="45728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In Series: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 marL="86627" marR="86627" marT="45728" marB="45728"/>
                </a:tc>
              </a:tr>
              <a:tr h="457277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Z</a:t>
                      </a:r>
                      <a:r>
                        <a:rPr lang="en-US" sz="2000" baseline="-25000" dirty="0" err="1" smtClean="0"/>
                        <a:t>eq</a:t>
                      </a:r>
                      <a:r>
                        <a:rPr lang="en-US" sz="2000" baseline="-25000" dirty="0" smtClean="0"/>
                        <a:t> </a:t>
                      </a:r>
                      <a:r>
                        <a:rPr lang="en-US" sz="2000" dirty="0" smtClean="0"/>
                        <a:t>= Z</a:t>
                      </a:r>
                      <a:r>
                        <a:rPr lang="en-US" sz="2000" baseline="-25000" dirty="0" smtClean="0"/>
                        <a:t>1</a:t>
                      </a:r>
                      <a:r>
                        <a:rPr lang="en-US" sz="2000" dirty="0" smtClean="0"/>
                        <a:t> + Z</a:t>
                      </a:r>
                      <a:r>
                        <a:rPr lang="en-US" sz="2000" baseline="-25000" dirty="0" smtClean="0"/>
                        <a:t>2</a:t>
                      </a:r>
                      <a:r>
                        <a:rPr lang="en-US" sz="2000" dirty="0" smtClean="0"/>
                        <a:t> +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Z</a:t>
                      </a:r>
                      <a:r>
                        <a:rPr lang="en-US" sz="2000" baseline="-25000" dirty="0" smtClean="0"/>
                        <a:t>3</a:t>
                      </a:r>
                      <a:r>
                        <a:rPr lang="en-US" sz="2000" baseline="0" dirty="0" smtClean="0"/>
                        <a:t>….+ </a:t>
                      </a:r>
                      <a:r>
                        <a:rPr lang="en-US" sz="2000" dirty="0" smtClean="0"/>
                        <a:t>Z</a:t>
                      </a:r>
                      <a:r>
                        <a:rPr lang="en-US" sz="2000" baseline="-25000" dirty="0" smtClean="0"/>
                        <a:t>n</a:t>
                      </a:r>
                      <a:r>
                        <a:rPr lang="en-US" sz="2000" dirty="0" smtClean="0"/>
                        <a:t>  </a:t>
                      </a:r>
                      <a:endParaRPr lang="en-US" sz="2000" dirty="0"/>
                    </a:p>
                  </a:txBody>
                  <a:tcPr marL="86627" marR="86627" marT="45728" marB="4572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err="1" smtClean="0"/>
                        <a:t>Y</a:t>
                      </a:r>
                      <a:r>
                        <a:rPr lang="en-US" sz="2000" baseline="-25000" dirty="0" err="1" smtClean="0"/>
                        <a:t>eq</a:t>
                      </a:r>
                      <a:r>
                        <a:rPr lang="en-US" sz="2000" baseline="-25000" dirty="0" smtClean="0"/>
                        <a:t> </a:t>
                      </a:r>
                      <a:r>
                        <a:rPr lang="en-US" sz="2000" dirty="0" smtClean="0"/>
                        <a:t>= [1/Y</a:t>
                      </a:r>
                      <a:r>
                        <a:rPr lang="en-US" sz="2000" baseline="-25000" dirty="0" smtClean="0"/>
                        <a:t>1</a:t>
                      </a:r>
                      <a:r>
                        <a:rPr lang="en-US" sz="2000" dirty="0" smtClean="0"/>
                        <a:t> +1/Y</a:t>
                      </a:r>
                      <a:r>
                        <a:rPr lang="en-US" sz="2000" baseline="-25000" dirty="0" smtClean="0"/>
                        <a:t>2</a:t>
                      </a:r>
                      <a:r>
                        <a:rPr lang="en-US" sz="2000" dirty="0" smtClean="0"/>
                        <a:t> +1/</a:t>
                      </a:r>
                      <a:r>
                        <a:rPr lang="en-US" sz="2000" baseline="0" dirty="0" smtClean="0"/>
                        <a:t>Y</a:t>
                      </a:r>
                      <a:r>
                        <a:rPr lang="en-US" sz="2000" baseline="-25000" dirty="0" smtClean="0"/>
                        <a:t>3</a:t>
                      </a:r>
                      <a:r>
                        <a:rPr lang="en-US" sz="2000" baseline="0" dirty="0" smtClean="0"/>
                        <a:t>….+ 1/</a:t>
                      </a:r>
                      <a:r>
                        <a:rPr lang="en-US" sz="2000" baseline="0" dirty="0" err="1" smtClean="0"/>
                        <a:t>Y</a:t>
                      </a:r>
                      <a:r>
                        <a:rPr lang="en-US" sz="2000" baseline="-25000" dirty="0" err="1" smtClean="0"/>
                        <a:t>n</a:t>
                      </a:r>
                      <a:r>
                        <a:rPr lang="en-US" sz="2000" dirty="0" smtClean="0"/>
                        <a:t>] </a:t>
                      </a:r>
                      <a:r>
                        <a:rPr lang="en-US" sz="2000" baseline="30000" dirty="0" smtClean="0"/>
                        <a:t>-1</a:t>
                      </a:r>
                      <a:r>
                        <a:rPr lang="en-US" sz="2000" dirty="0" smtClean="0"/>
                        <a:t> </a:t>
                      </a:r>
                    </a:p>
                  </a:txBody>
                  <a:tcPr marL="86627" marR="86627" marT="45728" marB="45728"/>
                </a:tc>
              </a:tr>
              <a:tr h="1188921"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In Parallel:</a:t>
                      </a:r>
                      <a:endParaRPr lang="en-US" sz="2000" dirty="0"/>
                    </a:p>
                  </a:txBody>
                  <a:tcPr marL="86627" marR="86627" marT="45728" marB="4572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In Parallel: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/>
                    </a:p>
                  </a:txBody>
                  <a:tcPr marL="86627" marR="86627" marT="45728" marB="45728"/>
                </a:tc>
              </a:tr>
              <a:tr h="4572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Z</a:t>
                      </a:r>
                      <a:r>
                        <a:rPr lang="en-US" sz="2000" baseline="-25000" dirty="0" err="1" smtClean="0"/>
                        <a:t>eq</a:t>
                      </a:r>
                      <a:r>
                        <a:rPr lang="en-US" sz="2000" baseline="-25000" dirty="0" smtClean="0"/>
                        <a:t> </a:t>
                      </a:r>
                      <a:r>
                        <a:rPr lang="en-US" sz="2000" dirty="0" smtClean="0"/>
                        <a:t>= [1/Z</a:t>
                      </a:r>
                      <a:r>
                        <a:rPr lang="en-US" sz="2000" baseline="-25000" dirty="0" smtClean="0"/>
                        <a:t>1</a:t>
                      </a:r>
                      <a:r>
                        <a:rPr lang="en-US" sz="2000" dirty="0" smtClean="0"/>
                        <a:t> +1/Z</a:t>
                      </a:r>
                      <a:r>
                        <a:rPr lang="en-US" sz="2000" baseline="-25000" dirty="0" smtClean="0"/>
                        <a:t>2</a:t>
                      </a:r>
                      <a:r>
                        <a:rPr lang="en-US" sz="2000" dirty="0" smtClean="0"/>
                        <a:t> +1/Z</a:t>
                      </a:r>
                      <a:r>
                        <a:rPr lang="en-US" sz="2000" baseline="-25000" dirty="0" smtClean="0"/>
                        <a:t>3</a:t>
                      </a:r>
                      <a:r>
                        <a:rPr lang="en-US" sz="2000" baseline="0" dirty="0" smtClean="0"/>
                        <a:t>….+ 1/</a:t>
                      </a:r>
                      <a:r>
                        <a:rPr lang="en-US" sz="2000" dirty="0" smtClean="0"/>
                        <a:t>Z</a:t>
                      </a:r>
                      <a:r>
                        <a:rPr lang="en-US" sz="2000" baseline="-25000" dirty="0" smtClean="0"/>
                        <a:t>n</a:t>
                      </a:r>
                      <a:r>
                        <a:rPr lang="en-US" sz="2000" dirty="0" smtClean="0"/>
                        <a:t>] </a:t>
                      </a:r>
                      <a:r>
                        <a:rPr lang="en-US" sz="2000" baseline="30000" dirty="0" smtClean="0"/>
                        <a:t>-1</a:t>
                      </a:r>
                      <a:r>
                        <a:rPr lang="en-US" sz="2000" dirty="0" smtClean="0"/>
                        <a:t> </a:t>
                      </a:r>
                    </a:p>
                  </a:txBody>
                  <a:tcPr marL="86627" marR="86627" marT="45728" marB="4572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err="1" smtClean="0"/>
                        <a:t>Y</a:t>
                      </a:r>
                      <a:r>
                        <a:rPr lang="en-US" sz="2000" baseline="-25000" dirty="0" err="1" smtClean="0"/>
                        <a:t>eq</a:t>
                      </a:r>
                      <a:r>
                        <a:rPr lang="en-US" sz="2000" baseline="-25000" dirty="0" smtClean="0"/>
                        <a:t> </a:t>
                      </a:r>
                      <a:r>
                        <a:rPr lang="en-US" sz="2000" dirty="0" smtClean="0"/>
                        <a:t>= Y</a:t>
                      </a:r>
                      <a:r>
                        <a:rPr lang="en-US" sz="2000" baseline="-25000" dirty="0" smtClean="0"/>
                        <a:t>1</a:t>
                      </a:r>
                      <a:r>
                        <a:rPr lang="en-US" sz="2000" dirty="0" smtClean="0"/>
                        <a:t> + Y</a:t>
                      </a:r>
                      <a:r>
                        <a:rPr lang="en-US" sz="2000" baseline="-25000" dirty="0" smtClean="0"/>
                        <a:t>2</a:t>
                      </a:r>
                      <a:r>
                        <a:rPr lang="en-US" sz="2000" dirty="0" smtClean="0"/>
                        <a:t> +</a:t>
                      </a:r>
                      <a:r>
                        <a:rPr lang="en-US" sz="2000" baseline="0" dirty="0" smtClean="0"/>
                        <a:t> Y</a:t>
                      </a:r>
                      <a:r>
                        <a:rPr lang="en-US" sz="2000" baseline="-25000" dirty="0" smtClean="0"/>
                        <a:t>3</a:t>
                      </a:r>
                      <a:r>
                        <a:rPr lang="en-US" sz="2000" baseline="0" dirty="0" smtClean="0"/>
                        <a:t>….+ </a:t>
                      </a:r>
                      <a:r>
                        <a:rPr lang="en-US" sz="2000" baseline="0" dirty="0" err="1" smtClean="0"/>
                        <a:t>Y</a:t>
                      </a:r>
                      <a:r>
                        <a:rPr lang="en-US" sz="2000" baseline="-25000" dirty="0" err="1" smtClean="0"/>
                        <a:t>n</a:t>
                      </a:r>
                      <a:r>
                        <a:rPr lang="en-US" sz="2000" dirty="0" smtClean="0"/>
                        <a:t>  </a:t>
                      </a:r>
                    </a:p>
                  </a:txBody>
                  <a:tcPr marL="86627" marR="86627" marT="45728" marB="45728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33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553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mtClean="0"/>
              <a:t>Summary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smtClean="0"/>
              <a:t>The equations for equivalent impedance are similar in form to those used to calculate equivalent resistance and the equations for equivalent admittance are similar to the equations for equivalent conductance.</a:t>
            </a:r>
          </a:p>
          <a:p>
            <a:pPr lvl="1"/>
            <a:r>
              <a:rPr lang="en-US" altLang="tr-TR" smtClean="0"/>
              <a:t>The equations for  the equivalent impedance for components in series and the equations for the equivalent admittance of components in parallel tend to be easier to use. </a:t>
            </a:r>
          </a:p>
          <a:p>
            <a:pPr lvl="1"/>
            <a:r>
              <a:rPr lang="en-US" altLang="tr-TR" smtClean="0"/>
              <a:t>The equivalent impedance is the inverse of the equivalent admittance.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34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287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Thévenin</a:t>
            </a:r>
            <a:r>
              <a:rPr lang="en-US" dirty="0"/>
              <a:t> and Norton </a:t>
            </a:r>
            <a:r>
              <a:rPr lang="en-US" dirty="0" smtClean="0"/>
              <a:t>Transformation</a:t>
            </a:r>
            <a:endParaRPr lang="en-US" altLang="tr-TR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/>
              <a:t>Objective of Lecture</a:t>
            </a:r>
            <a:endParaRPr lang="tr-TR" altLang="tr-TR" dirty="0" smtClean="0"/>
          </a:p>
          <a:p>
            <a:pPr lvl="1"/>
            <a:r>
              <a:rPr lang="en-US" altLang="tr-TR" dirty="0" smtClean="0"/>
              <a:t>Demonstrate how to apply </a:t>
            </a:r>
            <a:r>
              <a:rPr lang="en-US" altLang="tr-TR" dirty="0" err="1" smtClean="0">
                <a:solidFill>
                  <a:schemeClr val="accent1"/>
                </a:solidFill>
              </a:rPr>
              <a:t>Thévenin</a:t>
            </a:r>
            <a:r>
              <a:rPr lang="en-US" altLang="tr-TR" dirty="0" smtClean="0"/>
              <a:t> and </a:t>
            </a:r>
            <a:r>
              <a:rPr lang="en-US" altLang="tr-TR" dirty="0" smtClean="0">
                <a:solidFill>
                  <a:schemeClr val="accent1"/>
                </a:solidFill>
              </a:rPr>
              <a:t>Norton</a:t>
            </a:r>
            <a:r>
              <a:rPr lang="en-US" altLang="tr-TR" dirty="0" smtClean="0"/>
              <a:t> transformations to simplify circuits that contain one or more </a:t>
            </a:r>
            <a:r>
              <a:rPr lang="en-US" altLang="tr-TR" dirty="0" smtClean="0">
                <a:solidFill>
                  <a:schemeClr val="accent1"/>
                </a:solidFill>
              </a:rPr>
              <a:t>ac</a:t>
            </a:r>
            <a:r>
              <a:rPr lang="en-US" altLang="tr-TR" dirty="0" smtClean="0"/>
              <a:t> sources, resistors, capacitors, and/or inductors.</a:t>
            </a:r>
            <a:endParaRPr lang="tr-TR" altLang="tr-TR" dirty="0" smtClean="0"/>
          </a:p>
          <a:p>
            <a:pPr lvl="1"/>
            <a:endParaRPr lang="tr-TR" altLang="tr-TR" dirty="0" smtClean="0"/>
          </a:p>
          <a:p>
            <a:pPr lvl="0"/>
            <a:r>
              <a:rPr lang="en-US" altLang="tr-TR" dirty="0"/>
              <a:t>Source </a:t>
            </a:r>
            <a:r>
              <a:rPr lang="en-US" altLang="tr-TR" dirty="0" smtClean="0"/>
              <a:t>Transformation</a:t>
            </a:r>
            <a:endParaRPr lang="tr-TR" altLang="tr-TR" dirty="0" smtClean="0"/>
          </a:p>
          <a:p>
            <a:pPr lvl="1"/>
            <a:r>
              <a:rPr lang="en-US" altLang="tr-TR" dirty="0"/>
              <a:t>A voltage source plus one impedance in series is said to be equivalent to a current source plus one impedance in parallel when the current into the load and the voltage across the load are the same</a:t>
            </a:r>
            <a:r>
              <a:rPr lang="en-US" altLang="tr-TR" dirty="0" smtClean="0"/>
              <a:t>.</a:t>
            </a:r>
            <a:endParaRPr lang="en-US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35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1374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mtClean="0"/>
              <a:t>Equivalent Circuits</a:t>
            </a:r>
          </a:p>
        </p:txBody>
      </p:sp>
      <p:sp>
        <p:nvSpPr>
          <p:cNvPr id="20483" name="TextBox 8"/>
          <p:cNvSpPr txBox="1">
            <a:spLocks noChangeArrowheads="1"/>
          </p:cNvSpPr>
          <p:nvPr/>
        </p:nvSpPr>
        <p:spPr bwMode="auto">
          <a:xfrm>
            <a:off x="1066800" y="5229225"/>
            <a:ext cx="2057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/>
            <a:r>
              <a:rPr lang="en-US" altLang="tr-TR" sz="2400"/>
              <a:t>Thévenin</a:t>
            </a:r>
          </a:p>
          <a:p>
            <a:pPr algn="ctr"/>
            <a:r>
              <a:rPr lang="en-US" altLang="tr-TR" sz="2400"/>
              <a:t>V</a:t>
            </a:r>
            <a:r>
              <a:rPr lang="en-US" altLang="tr-TR" sz="2400" baseline="-25000"/>
              <a:t>th</a:t>
            </a:r>
            <a:r>
              <a:rPr lang="en-US" altLang="tr-TR" sz="2400"/>
              <a:t> = I</a:t>
            </a:r>
            <a:r>
              <a:rPr lang="en-US" altLang="tr-TR" sz="2400" baseline="-25000"/>
              <a:t>n</a:t>
            </a:r>
            <a:r>
              <a:rPr lang="en-US" altLang="tr-TR" sz="2400"/>
              <a:t> Z</a:t>
            </a:r>
            <a:r>
              <a:rPr lang="en-US" altLang="tr-TR" sz="2400" baseline="-25000"/>
              <a:t>n</a:t>
            </a:r>
          </a:p>
        </p:txBody>
      </p:sp>
      <p:sp>
        <p:nvSpPr>
          <p:cNvPr id="20484" name="TextBox 9"/>
          <p:cNvSpPr txBox="1">
            <a:spLocks noChangeArrowheads="1"/>
          </p:cNvSpPr>
          <p:nvPr/>
        </p:nvSpPr>
        <p:spPr bwMode="auto">
          <a:xfrm>
            <a:off x="5791200" y="5229225"/>
            <a:ext cx="2057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/>
            <a:r>
              <a:rPr lang="en-US" altLang="tr-TR" sz="2400"/>
              <a:t>Norton</a:t>
            </a:r>
          </a:p>
          <a:p>
            <a:pPr algn="ctr"/>
            <a:r>
              <a:rPr lang="en-US" altLang="tr-TR" sz="2400"/>
              <a:t>I</a:t>
            </a:r>
            <a:r>
              <a:rPr lang="en-US" altLang="tr-TR" sz="2400" baseline="-25000"/>
              <a:t>n</a:t>
            </a:r>
            <a:r>
              <a:rPr lang="en-US" altLang="tr-TR" sz="2400"/>
              <a:t> = V</a:t>
            </a:r>
            <a:r>
              <a:rPr lang="en-US" altLang="tr-TR" sz="2400" baseline="-25000"/>
              <a:t>th</a:t>
            </a:r>
            <a:r>
              <a:rPr lang="en-US" altLang="tr-TR" sz="2400"/>
              <a:t>/Z</a:t>
            </a:r>
            <a:r>
              <a:rPr lang="en-US" altLang="tr-TR" sz="2400" baseline="-25000"/>
              <a:t>th</a:t>
            </a:r>
          </a:p>
        </p:txBody>
      </p:sp>
      <p:pic>
        <p:nvPicPr>
          <p:cNvPr id="2048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209800"/>
            <a:ext cx="8229600" cy="2889250"/>
          </a:xfr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36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307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666986"/>
            <a:ext cx="7787208" cy="2370412"/>
          </a:xfrm>
          <a:noFill/>
        </p:spPr>
      </p:pic>
      <p:sp>
        <p:nvSpPr>
          <p:cNvPr id="215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 smtClean="0"/>
              <a:t>Example </a:t>
            </a:r>
            <a:r>
              <a:rPr lang="tr-TR" altLang="tr-TR" dirty="0" smtClean="0"/>
              <a:t>05…</a:t>
            </a:r>
            <a:endParaRPr lang="en-US" altLang="tr-TR" dirty="0" smtClean="0"/>
          </a:p>
        </p:txBody>
      </p:sp>
      <p:sp>
        <p:nvSpPr>
          <p:cNvPr id="5" name="Rectangle 4"/>
          <p:cNvSpPr/>
          <p:nvPr/>
        </p:nvSpPr>
        <p:spPr>
          <a:xfrm>
            <a:off x="7239000" y="1556792"/>
            <a:ext cx="1219200" cy="2590800"/>
          </a:xfrm>
          <a:prstGeom prst="rect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509" name="TextBox 7"/>
          <p:cNvSpPr txBox="1">
            <a:spLocks noChangeArrowheads="1"/>
          </p:cNvSpPr>
          <p:nvPr/>
        </p:nvSpPr>
        <p:spPr bwMode="auto">
          <a:xfrm>
            <a:off x="495300" y="4385521"/>
            <a:ext cx="815340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en-US" altLang="tr-TR" sz="2800" dirty="0"/>
              <a:t>First, convert the current source to a cosine function and then to a phasor.</a:t>
            </a:r>
          </a:p>
          <a:p>
            <a:endParaRPr lang="en-US" altLang="tr-TR" dirty="0"/>
          </a:p>
          <a:p>
            <a:r>
              <a:rPr lang="en-US" altLang="tr-TR" sz="2000" dirty="0">
                <a:solidFill>
                  <a:schemeClr val="accent1"/>
                </a:solidFill>
              </a:rPr>
              <a:t>I1 = 5mA sin(400t+50</a:t>
            </a:r>
            <a:r>
              <a:rPr lang="en-US" altLang="tr-TR" sz="2000" baseline="30000" dirty="0">
                <a:solidFill>
                  <a:schemeClr val="accent1"/>
                </a:solidFill>
              </a:rPr>
              <a:t>o</a:t>
            </a:r>
            <a:r>
              <a:rPr lang="en-US" altLang="tr-TR" sz="2000" dirty="0">
                <a:solidFill>
                  <a:schemeClr val="accent1"/>
                </a:solidFill>
              </a:rPr>
              <a:t>) = 5mA cos(400t+50</a:t>
            </a:r>
            <a:r>
              <a:rPr lang="en-US" altLang="tr-TR" sz="2000" baseline="30000" dirty="0">
                <a:solidFill>
                  <a:schemeClr val="accent1"/>
                </a:solidFill>
              </a:rPr>
              <a:t>o</a:t>
            </a:r>
            <a:r>
              <a:rPr lang="en-US" altLang="tr-TR" sz="2000" dirty="0">
                <a:solidFill>
                  <a:schemeClr val="accent1"/>
                </a:solidFill>
              </a:rPr>
              <a:t>-90</a:t>
            </a:r>
            <a:r>
              <a:rPr lang="en-US" altLang="tr-TR" sz="2000" baseline="30000" dirty="0">
                <a:solidFill>
                  <a:schemeClr val="accent1"/>
                </a:solidFill>
              </a:rPr>
              <a:t>o</a:t>
            </a:r>
            <a:r>
              <a:rPr lang="en-US" altLang="tr-TR" sz="2000" dirty="0">
                <a:solidFill>
                  <a:schemeClr val="accent1"/>
                </a:solidFill>
              </a:rPr>
              <a:t>)= 5mA cos(400t-40</a:t>
            </a:r>
            <a:r>
              <a:rPr lang="en-US" altLang="tr-TR" sz="2000" baseline="30000" dirty="0">
                <a:solidFill>
                  <a:schemeClr val="accent1"/>
                </a:solidFill>
              </a:rPr>
              <a:t>o</a:t>
            </a:r>
            <a:r>
              <a:rPr lang="en-US" altLang="tr-TR" sz="2000" dirty="0">
                <a:solidFill>
                  <a:schemeClr val="accent1"/>
                </a:solidFill>
              </a:rPr>
              <a:t>)</a:t>
            </a:r>
          </a:p>
          <a:p>
            <a:r>
              <a:rPr lang="en-US" altLang="tr-TR" sz="2000" b="1" dirty="0">
                <a:solidFill>
                  <a:schemeClr val="accent1"/>
                </a:solidFill>
              </a:rPr>
              <a:t>I1</a:t>
            </a:r>
            <a:r>
              <a:rPr lang="en-US" altLang="tr-TR" sz="2000" dirty="0">
                <a:solidFill>
                  <a:schemeClr val="accent1"/>
                </a:solidFill>
              </a:rPr>
              <a:t> = 5mA </a:t>
            </a:r>
            <a:r>
              <a:rPr lang="en-US" altLang="tr-TR" sz="2000" dirty="0">
                <a:solidFill>
                  <a:schemeClr val="accent1"/>
                </a:solidFill>
                <a:sym typeface="Symbol" panose="05050102010706020507" pitchFamily="18" charset="2"/>
              </a:rPr>
              <a:t></a:t>
            </a:r>
            <a:r>
              <a:rPr lang="en-US" altLang="tr-TR" sz="2000" dirty="0">
                <a:solidFill>
                  <a:schemeClr val="accent1"/>
                </a:solidFill>
              </a:rPr>
              <a:t>-40</a:t>
            </a:r>
            <a:r>
              <a:rPr lang="en-US" altLang="tr-TR" sz="2000" baseline="30000" dirty="0">
                <a:solidFill>
                  <a:schemeClr val="accent1"/>
                </a:solidFill>
              </a:rPr>
              <a:t>o</a:t>
            </a:r>
            <a:endParaRPr lang="en-US" altLang="tr-TR" sz="2000" dirty="0">
              <a:solidFill>
                <a:schemeClr val="accent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37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575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…</a:t>
            </a:r>
            <a:r>
              <a:rPr lang="en-US" altLang="tr-TR" dirty="0" smtClean="0"/>
              <a:t>Example </a:t>
            </a:r>
            <a:r>
              <a:rPr lang="tr-TR" altLang="tr-TR" dirty="0" smtClean="0"/>
              <a:t>05…</a:t>
            </a:r>
            <a:endParaRPr lang="en-US" altLang="tr-TR" dirty="0" smtClean="0"/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 smtClean="0"/>
              <a:t>Determine the impedance of all of the components when </a:t>
            </a:r>
            <a:r>
              <a:rPr lang="en-US" altLang="tr-TR" dirty="0" smtClean="0">
                <a:latin typeface="Symbol" panose="05050102010706020507" pitchFamily="18" charset="2"/>
              </a:rPr>
              <a:t>w = 400 </a:t>
            </a:r>
            <a:r>
              <a:rPr lang="en-US" altLang="tr-TR" dirty="0" smtClean="0"/>
              <a:t>rad/s.</a:t>
            </a:r>
            <a:endParaRPr lang="tr-TR" altLang="tr-TR" dirty="0" smtClean="0"/>
          </a:p>
          <a:p>
            <a:pPr lvl="1"/>
            <a:r>
              <a:rPr lang="en-US" altLang="tr-TR" dirty="0" smtClean="0"/>
              <a:t>In rectangular coordinates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tr-TR" dirty="0" smtClean="0">
              <a:latin typeface="Symbol" panose="05050102010706020507" pitchFamily="18" charset="2"/>
            </a:endParaRPr>
          </a:p>
          <a:p>
            <a:pPr>
              <a:buFont typeface="Wingdings 2" panose="05020102010507070707" pitchFamily="18" charset="2"/>
              <a:buNone/>
            </a:pPr>
            <a:endParaRPr lang="en-US" altLang="tr-TR" dirty="0" smtClean="0">
              <a:latin typeface="Symbol" panose="05050102010706020507" pitchFamily="18" charset="2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2107172"/>
              </p:ext>
            </p:extLst>
          </p:nvPr>
        </p:nvGraphicFramePr>
        <p:xfrm>
          <a:off x="1331640" y="2852936"/>
          <a:ext cx="6784587" cy="302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1" name="Equation" r:id="rId4" imgW="3340080" imgH="1498320" progId="Equation.3">
                  <p:embed/>
                </p:oleObj>
              </mc:Choice>
              <mc:Fallback>
                <p:oleObj name="Equation" r:id="rId4" imgW="3340080" imgH="1498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2852936"/>
                        <a:ext cx="6784587" cy="302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38</a:t>
            </a:fld>
            <a:endParaRPr lang="en-US" altLang="tr-T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04492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…</a:t>
            </a:r>
            <a:r>
              <a:rPr lang="en-US" altLang="tr-TR" dirty="0" smtClean="0"/>
              <a:t>Example </a:t>
            </a:r>
            <a:r>
              <a:rPr lang="tr-TR" altLang="tr-TR" dirty="0" smtClean="0"/>
              <a:t>05…</a:t>
            </a:r>
            <a:endParaRPr lang="en-US" altLang="tr-TR" dirty="0" smtClean="0"/>
          </a:p>
        </p:txBody>
      </p:sp>
      <p:sp>
        <p:nvSpPr>
          <p:cNvPr id="205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smtClean="0"/>
              <a:t>Convert to phasor notation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tr-TR" smtClean="0">
              <a:latin typeface="Symbol" panose="05050102010706020507" pitchFamily="18" charset="2"/>
            </a:endParaRPr>
          </a:p>
          <a:p>
            <a:pPr>
              <a:buFont typeface="Wingdings 2" panose="05020102010507070707" pitchFamily="18" charset="2"/>
              <a:buNone/>
            </a:pPr>
            <a:endParaRPr lang="en-US" altLang="tr-TR" smtClean="0">
              <a:latin typeface="Symbol" panose="05050102010706020507" pitchFamily="18" charset="2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6193766"/>
              </p:ext>
            </p:extLst>
          </p:nvPr>
        </p:nvGraphicFramePr>
        <p:xfrm>
          <a:off x="2843808" y="1953816"/>
          <a:ext cx="3060700" cy="374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45" name="Equation" r:id="rId4" imgW="1320480" imgH="1625400" progId="Equation.3">
                  <p:embed/>
                </p:oleObj>
              </mc:Choice>
              <mc:Fallback>
                <p:oleObj name="Equation" r:id="rId4" imgW="1320480" imgH="1625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1953816"/>
                        <a:ext cx="3060700" cy="3741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39</a:t>
            </a:fld>
            <a:endParaRPr lang="en-US" altLang="tr-T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61725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Capacitors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dirty="0" err="1" smtClean="0"/>
              <a:t>i</a:t>
            </a:r>
            <a:r>
              <a:rPr lang="en-US" dirty="0" smtClean="0"/>
              <a:t>(t) = C dv(t)/</a:t>
            </a:r>
            <a:r>
              <a:rPr lang="en-US" dirty="0" err="1" smtClean="0"/>
              <a:t>dt</a:t>
            </a:r>
            <a:r>
              <a:rPr lang="en-US" dirty="0" smtClean="0"/>
              <a:t> where v(t) =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m</a:t>
            </a:r>
            <a:r>
              <a:rPr lang="en-US" dirty="0" smtClean="0"/>
              <a:t> cos(</a:t>
            </a:r>
            <a:r>
              <a:rPr lang="en-US" dirty="0" err="1" smtClean="0">
                <a:latin typeface="Symbol" pitchFamily="18" charset="2"/>
              </a:rPr>
              <a:t>w</a:t>
            </a:r>
            <a:r>
              <a:rPr lang="en-US" dirty="0" err="1" smtClean="0"/>
              <a:t>t</a:t>
            </a:r>
            <a:r>
              <a:rPr lang="en-US" dirty="0" smtClean="0"/>
              <a:t>)</a:t>
            </a:r>
          </a:p>
          <a:p>
            <a:pPr>
              <a:buFont typeface="Wingdings 2" pitchFamily="18" charset="2"/>
              <a:buNone/>
            </a:pPr>
            <a:r>
              <a:rPr lang="en-US" dirty="0" err="1" smtClean="0"/>
              <a:t>i</a:t>
            </a:r>
            <a:r>
              <a:rPr lang="en-US" dirty="0" smtClean="0"/>
              <a:t>(t) = -</a:t>
            </a:r>
            <a:r>
              <a:rPr lang="en-US" dirty="0" err="1" smtClean="0"/>
              <a:t>C</a:t>
            </a:r>
            <a:r>
              <a:rPr lang="en-US" dirty="0" err="1" smtClean="0">
                <a:latin typeface="Symbol" pitchFamily="18" charset="2"/>
              </a:rPr>
              <a:t>w</a:t>
            </a:r>
            <a:r>
              <a:rPr lang="en-US" dirty="0" smtClean="0"/>
              <a:t>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m</a:t>
            </a:r>
            <a:r>
              <a:rPr lang="en-US" dirty="0" smtClean="0"/>
              <a:t> sin(</a:t>
            </a:r>
            <a:r>
              <a:rPr lang="en-US" dirty="0" err="1" smtClean="0">
                <a:latin typeface="Symbol" pitchFamily="18" charset="2"/>
              </a:rPr>
              <a:t>w</a:t>
            </a:r>
            <a:r>
              <a:rPr lang="en-US" dirty="0" err="1" smtClean="0"/>
              <a:t>t</a:t>
            </a:r>
            <a:r>
              <a:rPr lang="en-US" dirty="0" smtClean="0"/>
              <a:t>) </a:t>
            </a:r>
          </a:p>
          <a:p>
            <a:pPr>
              <a:buFont typeface="Wingdings 2" pitchFamily="18" charset="2"/>
              <a:buNone/>
            </a:pPr>
            <a:r>
              <a:rPr lang="en-US" dirty="0" err="1" smtClean="0"/>
              <a:t>i</a:t>
            </a:r>
            <a:r>
              <a:rPr lang="en-US" dirty="0" smtClean="0"/>
              <a:t>(t) = </a:t>
            </a:r>
            <a:r>
              <a:rPr lang="en-US" dirty="0" err="1" smtClean="0">
                <a:latin typeface="Symbol" pitchFamily="18" charset="2"/>
              </a:rPr>
              <a:t>w</a:t>
            </a:r>
            <a:r>
              <a:rPr lang="en-US" dirty="0" err="1" smtClean="0"/>
              <a:t>CV</a:t>
            </a:r>
            <a:r>
              <a:rPr lang="en-US" baseline="-25000" dirty="0" err="1" smtClean="0"/>
              <a:t>m</a:t>
            </a:r>
            <a:r>
              <a:rPr lang="en-US" dirty="0" smtClean="0"/>
              <a:t> sin(</a:t>
            </a:r>
            <a:r>
              <a:rPr lang="en-US" dirty="0" err="1" smtClean="0">
                <a:latin typeface="Symbol" pitchFamily="18" charset="2"/>
              </a:rPr>
              <a:t>w</a:t>
            </a:r>
            <a:r>
              <a:rPr lang="en-US" dirty="0" err="1" smtClean="0"/>
              <a:t>t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+ 180</a:t>
            </a:r>
            <a:r>
              <a:rPr lang="en-US" baseline="30000" dirty="0" smtClean="0">
                <a:latin typeface="Symbol" pitchFamily="18" charset="2"/>
              </a:rPr>
              <a:t>o</a:t>
            </a:r>
            <a:r>
              <a:rPr lang="en-US" dirty="0" smtClean="0"/>
              <a:t>) </a:t>
            </a:r>
          </a:p>
          <a:p>
            <a:pPr>
              <a:buFont typeface="Wingdings 2" pitchFamily="18" charset="2"/>
              <a:buNone/>
            </a:pPr>
            <a:r>
              <a:rPr lang="en-US" dirty="0" err="1" smtClean="0"/>
              <a:t>i</a:t>
            </a:r>
            <a:r>
              <a:rPr lang="en-US" dirty="0" smtClean="0"/>
              <a:t>(t) = </a:t>
            </a:r>
            <a:r>
              <a:rPr lang="en-US" dirty="0" err="1" smtClean="0">
                <a:latin typeface="Symbol" pitchFamily="18" charset="2"/>
              </a:rPr>
              <a:t>w</a:t>
            </a:r>
            <a:r>
              <a:rPr lang="en-US" dirty="0" err="1" smtClean="0"/>
              <a:t>CV</a:t>
            </a:r>
            <a:r>
              <a:rPr lang="en-US" baseline="-25000" dirty="0" err="1" smtClean="0"/>
              <a:t>m</a:t>
            </a:r>
            <a:r>
              <a:rPr lang="en-US" dirty="0" smtClean="0"/>
              <a:t> cos(</a:t>
            </a:r>
            <a:r>
              <a:rPr lang="en-US" dirty="0" err="1" smtClean="0">
                <a:latin typeface="Symbol" pitchFamily="18" charset="2"/>
              </a:rPr>
              <a:t>w</a:t>
            </a:r>
            <a:r>
              <a:rPr lang="en-US" dirty="0" err="1" smtClean="0"/>
              <a:t>t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+ 180</a:t>
            </a:r>
            <a:r>
              <a:rPr lang="en-US" baseline="30000" dirty="0" smtClean="0">
                <a:latin typeface="Symbol" pitchFamily="18" charset="2"/>
              </a:rPr>
              <a:t>o</a:t>
            </a:r>
            <a:r>
              <a:rPr lang="en-US" dirty="0" smtClean="0"/>
              <a:t> - </a:t>
            </a:r>
            <a:r>
              <a:rPr lang="en-US" dirty="0" smtClean="0">
                <a:latin typeface="Symbol" pitchFamily="18" charset="2"/>
              </a:rPr>
              <a:t>90</a:t>
            </a:r>
            <a:r>
              <a:rPr lang="en-US" baseline="30000" dirty="0" smtClean="0">
                <a:latin typeface="Symbol" pitchFamily="18" charset="2"/>
              </a:rPr>
              <a:t>o</a:t>
            </a:r>
            <a:r>
              <a:rPr lang="en-US" dirty="0" smtClean="0"/>
              <a:t>)</a:t>
            </a:r>
          </a:p>
          <a:p>
            <a:pPr>
              <a:buFont typeface="Wingdings 2" pitchFamily="18" charset="2"/>
              <a:buNone/>
            </a:pPr>
            <a:r>
              <a:rPr lang="en-US" dirty="0" err="1" smtClean="0"/>
              <a:t>i</a:t>
            </a:r>
            <a:r>
              <a:rPr lang="en-US" dirty="0" smtClean="0"/>
              <a:t>(t) = </a:t>
            </a:r>
            <a:r>
              <a:rPr lang="en-US" dirty="0" err="1" smtClean="0">
                <a:latin typeface="Symbol" pitchFamily="18" charset="2"/>
              </a:rPr>
              <a:t>w</a:t>
            </a:r>
            <a:r>
              <a:rPr lang="en-US" dirty="0" err="1" smtClean="0"/>
              <a:t>CV</a:t>
            </a:r>
            <a:r>
              <a:rPr lang="en-US" baseline="-25000" dirty="0" err="1" smtClean="0"/>
              <a:t>m</a:t>
            </a:r>
            <a:r>
              <a:rPr lang="en-US" dirty="0" smtClean="0"/>
              <a:t> cos(</a:t>
            </a:r>
            <a:r>
              <a:rPr lang="en-US" dirty="0" err="1" smtClean="0">
                <a:latin typeface="Symbol" pitchFamily="18" charset="2"/>
              </a:rPr>
              <a:t>w</a:t>
            </a:r>
            <a:r>
              <a:rPr lang="en-US" dirty="0" err="1" smtClean="0"/>
              <a:t>t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+ 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90</a:t>
            </a:r>
            <a:r>
              <a:rPr lang="en-US" baseline="30000" dirty="0" smtClean="0">
                <a:latin typeface="Symbol" pitchFamily="18" charset="2"/>
              </a:rPr>
              <a:t>o</a:t>
            </a:r>
            <a:r>
              <a:rPr lang="en-US" dirty="0" smtClean="0"/>
              <a:t>)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4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318848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…</a:t>
            </a:r>
            <a:r>
              <a:rPr lang="en-US" altLang="tr-TR" dirty="0" smtClean="0"/>
              <a:t>Example </a:t>
            </a:r>
            <a:r>
              <a:rPr lang="tr-TR" altLang="tr-TR" dirty="0" smtClean="0"/>
              <a:t>05…</a:t>
            </a:r>
            <a:endParaRPr lang="en-US" altLang="tr-TR" dirty="0" smtClean="0"/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406" y="2780928"/>
            <a:ext cx="5945188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74" name="Content Placeholder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304816"/>
              </p:ext>
            </p:extLst>
          </p:nvPr>
        </p:nvGraphicFramePr>
        <p:xfrm>
          <a:off x="1907704" y="1268760"/>
          <a:ext cx="50292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9" name="Equation" r:id="rId5" imgW="2616120" imgH="812520" progId="Equation.3">
                  <p:embed/>
                </p:oleObj>
              </mc:Choice>
              <mc:Fallback>
                <p:oleObj name="Equation" r:id="rId5" imgW="261612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1268760"/>
                        <a:ext cx="5029200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40</a:t>
            </a:fld>
            <a:endParaRPr lang="en-US" altLang="tr-T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08645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…</a:t>
            </a:r>
            <a:r>
              <a:rPr lang="en-US" altLang="tr-TR" dirty="0" smtClean="0"/>
              <a:t>Example </a:t>
            </a:r>
            <a:r>
              <a:rPr lang="tr-TR" altLang="tr-TR" dirty="0" smtClean="0"/>
              <a:t>05…</a:t>
            </a:r>
            <a:endParaRPr lang="en-US" altLang="tr-TR" dirty="0" smtClean="0"/>
          </a:p>
        </p:txBody>
      </p:sp>
      <p:sp>
        <p:nvSpPr>
          <p:cNvPr id="410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sz="2800" dirty="0" smtClean="0"/>
              <a:t>Find the equivalent impedance for </a:t>
            </a:r>
            <a:r>
              <a:rPr lang="en-US" altLang="tr-TR" sz="2800" dirty="0" smtClean="0">
                <a:solidFill>
                  <a:schemeClr val="accent1"/>
                </a:solidFill>
              </a:rPr>
              <a:t>Z</a:t>
            </a:r>
            <a:r>
              <a:rPr lang="en-US" altLang="tr-TR" sz="2800" baseline="-25000" dirty="0" smtClean="0">
                <a:solidFill>
                  <a:schemeClr val="accent1"/>
                </a:solidFill>
              </a:rPr>
              <a:t>C1</a:t>
            </a:r>
            <a:r>
              <a:rPr lang="en-US" altLang="tr-TR" sz="2800" dirty="0" smtClean="0"/>
              <a:t> and </a:t>
            </a:r>
            <a:r>
              <a:rPr lang="en-US" altLang="tr-TR" sz="2800" dirty="0" smtClean="0">
                <a:solidFill>
                  <a:schemeClr val="accent1"/>
                </a:solidFill>
              </a:rPr>
              <a:t>Z</a:t>
            </a:r>
            <a:r>
              <a:rPr lang="en-US" altLang="tr-TR" sz="2800" baseline="-25000" dirty="0" smtClean="0">
                <a:solidFill>
                  <a:schemeClr val="accent1"/>
                </a:solidFill>
              </a:rPr>
              <a:t>R1</a:t>
            </a:r>
            <a:r>
              <a:rPr lang="en-US" altLang="tr-TR" sz="2800" dirty="0" smtClean="0"/>
              <a:t> in series.  </a:t>
            </a:r>
            <a:endParaRPr lang="tr-TR" altLang="tr-TR" sz="2800" dirty="0" smtClean="0"/>
          </a:p>
          <a:p>
            <a:pPr lvl="1"/>
            <a:r>
              <a:rPr lang="en-US" altLang="tr-TR" sz="2400" dirty="0" smtClean="0"/>
              <a:t>This is best done by using rectangular coordinates for the impedances. 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3947634"/>
              </p:ext>
            </p:extLst>
          </p:nvPr>
        </p:nvGraphicFramePr>
        <p:xfrm>
          <a:off x="3059832" y="2492897"/>
          <a:ext cx="5218113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93" name="Equation" r:id="rId4" imgW="2869920" imgH="838080" progId="Equation.3">
                  <p:embed/>
                </p:oleObj>
              </mc:Choice>
              <mc:Fallback>
                <p:oleObj name="Equation" r:id="rId4" imgW="286992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2492897"/>
                        <a:ext cx="5218113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4016897"/>
            <a:ext cx="8352928" cy="2329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41</a:t>
            </a:fld>
            <a:endParaRPr lang="en-US" altLang="tr-T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26370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….</a:t>
            </a:r>
            <a:r>
              <a:rPr lang="en-US" altLang="tr-TR" dirty="0" smtClean="0"/>
              <a:t>Example </a:t>
            </a:r>
            <a:r>
              <a:rPr lang="tr-TR" altLang="tr-TR" dirty="0" smtClean="0"/>
              <a:t>05…</a:t>
            </a:r>
            <a:endParaRPr lang="en-US" altLang="tr-TR" dirty="0" smtClean="0"/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>
          <a:xfrm>
            <a:off x="426368" y="1054894"/>
            <a:ext cx="8291264" cy="1265237"/>
          </a:xfrm>
        </p:spPr>
        <p:txBody>
          <a:bodyPr/>
          <a:lstStyle/>
          <a:p>
            <a:r>
              <a:rPr lang="en-US" altLang="tr-TR" dirty="0" smtClean="0"/>
              <a:t>Perform a Norton transformation.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7113595"/>
              </p:ext>
            </p:extLst>
          </p:nvPr>
        </p:nvGraphicFramePr>
        <p:xfrm>
          <a:off x="3493796" y="1610122"/>
          <a:ext cx="4691062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7" name="Equation" r:id="rId4" imgW="2463480" imgH="1320480" progId="Equation.3">
                  <p:embed/>
                </p:oleObj>
              </mc:Choice>
              <mc:Fallback>
                <p:oleObj name="Equation" r:id="rId4" imgW="2463480" imgH="1320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3796" y="1610122"/>
                        <a:ext cx="4691062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5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05064"/>
            <a:ext cx="7315200" cy="214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42</a:t>
            </a:fld>
            <a:endParaRPr lang="en-US" altLang="tr-T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80109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…</a:t>
            </a:r>
            <a:r>
              <a:rPr lang="en-US" altLang="tr-TR" dirty="0" smtClean="0"/>
              <a:t>Example </a:t>
            </a:r>
            <a:r>
              <a:rPr lang="tr-TR" altLang="tr-TR" dirty="0" smtClean="0"/>
              <a:t>05…</a:t>
            </a:r>
            <a:endParaRPr lang="en-US" altLang="tr-TR" dirty="0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 smtClean="0"/>
              <a:t>Since it is easier to combine admittances in parallel than impedances, convert </a:t>
            </a:r>
            <a:r>
              <a:rPr lang="en-US" altLang="tr-TR" dirty="0" smtClean="0">
                <a:solidFill>
                  <a:schemeClr val="accent1"/>
                </a:solidFill>
              </a:rPr>
              <a:t>Z</a:t>
            </a:r>
            <a:r>
              <a:rPr lang="en-US" altLang="tr-TR" baseline="-25000" dirty="0" smtClean="0">
                <a:solidFill>
                  <a:schemeClr val="accent1"/>
                </a:solidFill>
              </a:rPr>
              <a:t>n1</a:t>
            </a:r>
            <a:r>
              <a:rPr lang="en-US" altLang="tr-TR" dirty="0" smtClean="0"/>
              <a:t> to </a:t>
            </a:r>
            <a:r>
              <a:rPr lang="en-US" altLang="tr-TR" dirty="0" smtClean="0">
                <a:solidFill>
                  <a:schemeClr val="accent1"/>
                </a:solidFill>
              </a:rPr>
              <a:t>Y</a:t>
            </a:r>
            <a:r>
              <a:rPr lang="en-US" altLang="tr-TR" baseline="-25000" dirty="0" smtClean="0">
                <a:solidFill>
                  <a:schemeClr val="accent1"/>
                </a:solidFill>
              </a:rPr>
              <a:t>n1</a:t>
            </a:r>
            <a:r>
              <a:rPr lang="en-US" altLang="tr-TR" dirty="0" smtClean="0"/>
              <a:t> and </a:t>
            </a:r>
            <a:r>
              <a:rPr lang="en-US" altLang="tr-TR" dirty="0" smtClean="0">
                <a:solidFill>
                  <a:schemeClr val="accent1"/>
                </a:solidFill>
              </a:rPr>
              <a:t>Z</a:t>
            </a:r>
            <a:r>
              <a:rPr lang="en-US" altLang="tr-TR" baseline="-25000" dirty="0" smtClean="0">
                <a:solidFill>
                  <a:schemeClr val="accent1"/>
                </a:solidFill>
              </a:rPr>
              <a:t>L1</a:t>
            </a:r>
            <a:r>
              <a:rPr lang="en-US" altLang="tr-TR" dirty="0" smtClean="0"/>
              <a:t> to </a:t>
            </a:r>
            <a:r>
              <a:rPr lang="en-US" altLang="tr-TR" dirty="0" smtClean="0">
                <a:solidFill>
                  <a:schemeClr val="accent1"/>
                </a:solidFill>
              </a:rPr>
              <a:t>Y</a:t>
            </a:r>
            <a:r>
              <a:rPr lang="en-US" altLang="tr-TR" baseline="-25000" dirty="0" smtClean="0">
                <a:solidFill>
                  <a:schemeClr val="accent1"/>
                </a:solidFill>
              </a:rPr>
              <a:t>L1</a:t>
            </a:r>
            <a:r>
              <a:rPr lang="en-US" altLang="tr-TR" dirty="0" smtClean="0"/>
              <a:t>.  </a:t>
            </a:r>
            <a:endParaRPr lang="tr-TR" altLang="tr-TR" dirty="0" smtClean="0"/>
          </a:p>
          <a:p>
            <a:endParaRPr lang="tr-TR" altLang="tr-TR" dirty="0"/>
          </a:p>
          <a:p>
            <a:r>
              <a:rPr lang="en-US" altLang="tr-TR" dirty="0" smtClean="0"/>
              <a:t>As </a:t>
            </a:r>
            <a:r>
              <a:rPr lang="en-US" altLang="tr-TR" dirty="0" smtClean="0">
                <a:solidFill>
                  <a:schemeClr val="accent1"/>
                </a:solidFill>
              </a:rPr>
              <a:t>Y</a:t>
            </a:r>
            <a:r>
              <a:rPr lang="en-US" altLang="tr-TR" baseline="-25000" dirty="0" smtClean="0">
                <a:solidFill>
                  <a:schemeClr val="accent1"/>
                </a:solidFill>
              </a:rPr>
              <a:t>eq2</a:t>
            </a:r>
            <a:r>
              <a:rPr lang="en-US" altLang="tr-TR" dirty="0" smtClean="0"/>
              <a:t> is equal to </a:t>
            </a:r>
            <a:r>
              <a:rPr lang="en-US" altLang="tr-TR" dirty="0" smtClean="0">
                <a:solidFill>
                  <a:schemeClr val="accent1"/>
                </a:solidFill>
              </a:rPr>
              <a:t>Y</a:t>
            </a:r>
            <a:r>
              <a:rPr lang="en-US" altLang="tr-TR" baseline="-25000" dirty="0" smtClean="0">
                <a:solidFill>
                  <a:schemeClr val="accent1"/>
                </a:solidFill>
              </a:rPr>
              <a:t>L1</a:t>
            </a:r>
            <a:r>
              <a:rPr lang="en-US" altLang="tr-TR" dirty="0" smtClean="0">
                <a:solidFill>
                  <a:schemeClr val="accent1"/>
                </a:solidFill>
              </a:rPr>
              <a:t> + Y</a:t>
            </a:r>
            <a:r>
              <a:rPr lang="en-US" altLang="tr-TR" baseline="-25000" dirty="0" smtClean="0">
                <a:solidFill>
                  <a:schemeClr val="accent1"/>
                </a:solidFill>
              </a:rPr>
              <a:t>n1</a:t>
            </a:r>
            <a:r>
              <a:rPr lang="en-US" altLang="tr-TR" dirty="0" smtClean="0"/>
              <a:t>, the admittances should be written in rectangular coordinates, added together, and then the result should be converted to phasor notation.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43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825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…</a:t>
            </a:r>
            <a:r>
              <a:rPr lang="en-US" altLang="tr-TR" dirty="0"/>
              <a:t>Example </a:t>
            </a:r>
            <a:r>
              <a:rPr lang="tr-TR" altLang="tr-TR" dirty="0"/>
              <a:t>05…</a:t>
            </a:r>
            <a:endParaRPr lang="en-US" altLang="tr-TR" dirty="0" smtClean="0"/>
          </a:p>
        </p:txBody>
      </p:sp>
      <p:graphicFrame>
        <p:nvGraphicFramePr>
          <p:cNvPr id="6146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3824657"/>
              </p:ext>
            </p:extLst>
          </p:nvPr>
        </p:nvGraphicFramePr>
        <p:xfrm>
          <a:off x="1673288" y="1556792"/>
          <a:ext cx="6553200" cy="461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1" name="Equation" r:id="rId4" imgW="3352680" imgH="2361960" progId="Equation.3">
                  <p:embed/>
                </p:oleObj>
              </mc:Choice>
              <mc:Fallback>
                <p:oleObj name="Equation" r:id="rId4" imgW="3352680" imgH="236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3288" y="1556792"/>
                        <a:ext cx="6553200" cy="461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44</a:t>
            </a:fld>
            <a:endParaRPr lang="en-US" altLang="tr-T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67796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…</a:t>
            </a:r>
            <a:r>
              <a:rPr lang="en-US" altLang="tr-TR" dirty="0"/>
              <a:t>Example </a:t>
            </a:r>
            <a:r>
              <a:rPr lang="tr-TR" altLang="tr-TR" dirty="0"/>
              <a:t>05…</a:t>
            </a:r>
            <a:endParaRPr lang="en-US" altLang="tr-TR" dirty="0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 smtClean="0"/>
              <a:t>Next, a </a:t>
            </a:r>
            <a:r>
              <a:rPr lang="en-US" altLang="tr-TR" dirty="0" err="1" smtClean="0"/>
              <a:t>Thévenin</a:t>
            </a:r>
            <a:r>
              <a:rPr lang="en-US" altLang="tr-TR" dirty="0" smtClean="0"/>
              <a:t> transformation will allow </a:t>
            </a:r>
            <a:r>
              <a:rPr lang="en-US" altLang="tr-TR" b="1" dirty="0" smtClean="0">
                <a:solidFill>
                  <a:schemeClr val="accent1"/>
                </a:solidFill>
              </a:rPr>
              <a:t>Y</a:t>
            </a:r>
            <a:r>
              <a:rPr lang="en-US" altLang="tr-TR" b="1" baseline="-25000" dirty="0" smtClean="0">
                <a:solidFill>
                  <a:schemeClr val="accent1"/>
                </a:solidFill>
              </a:rPr>
              <a:t>eq2</a:t>
            </a:r>
            <a:r>
              <a:rPr lang="en-US" altLang="tr-TR" dirty="0" smtClean="0"/>
              <a:t> to be combined with </a:t>
            </a:r>
            <a:r>
              <a:rPr lang="en-US" altLang="tr-TR" b="1" dirty="0" smtClean="0">
                <a:solidFill>
                  <a:schemeClr val="accent1"/>
                </a:solidFill>
              </a:rPr>
              <a:t>Z</a:t>
            </a:r>
            <a:r>
              <a:rPr lang="en-US" altLang="tr-TR" b="1" baseline="-25000" dirty="0" smtClean="0">
                <a:solidFill>
                  <a:schemeClr val="accent1"/>
                </a:solidFill>
              </a:rPr>
              <a:t>L2</a:t>
            </a:r>
            <a:r>
              <a:rPr lang="en-US" altLang="tr-TR" dirty="0" smtClean="0"/>
              <a:t>.  </a:t>
            </a:r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662" y="2852936"/>
            <a:ext cx="692467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45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633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…</a:t>
            </a:r>
            <a:r>
              <a:rPr lang="en-US" altLang="tr-TR" dirty="0"/>
              <a:t>Example </a:t>
            </a:r>
            <a:r>
              <a:rPr lang="tr-TR" altLang="tr-TR" dirty="0"/>
              <a:t>05…</a:t>
            </a:r>
            <a:endParaRPr lang="en-US" altLang="tr-TR" dirty="0" smtClean="0"/>
          </a:p>
        </p:txBody>
      </p:sp>
      <p:pic>
        <p:nvPicPr>
          <p:cNvPr id="717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89484" y="3645024"/>
            <a:ext cx="6819900" cy="2505075"/>
          </a:xfrm>
          <a:noFill/>
        </p:spPr>
      </p:pic>
      <p:graphicFrame>
        <p:nvGraphicFramePr>
          <p:cNvPr id="717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407116"/>
              </p:ext>
            </p:extLst>
          </p:nvPr>
        </p:nvGraphicFramePr>
        <p:xfrm>
          <a:off x="2627784" y="1429364"/>
          <a:ext cx="3543300" cy="207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65" name="Equation" r:id="rId5" imgW="1625400" imgH="952200" progId="Equation.3">
                  <p:embed/>
                </p:oleObj>
              </mc:Choice>
              <mc:Fallback>
                <p:oleObj name="Equation" r:id="rId5" imgW="1625400" imgH="95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1429364"/>
                        <a:ext cx="3543300" cy="207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46</a:t>
            </a:fld>
            <a:endParaRPr lang="en-US" altLang="tr-T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6856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…</a:t>
            </a:r>
            <a:r>
              <a:rPr lang="en-US" altLang="tr-TR" dirty="0"/>
              <a:t>Example </a:t>
            </a:r>
            <a:r>
              <a:rPr lang="tr-TR" altLang="tr-TR" dirty="0"/>
              <a:t>05…</a:t>
            </a:r>
            <a:endParaRPr lang="en-US" altLang="tr-TR" dirty="0" smtClean="0"/>
          </a:p>
        </p:txBody>
      </p:sp>
      <p:graphicFrame>
        <p:nvGraphicFramePr>
          <p:cNvPr id="819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3133344"/>
              </p:ext>
            </p:extLst>
          </p:nvPr>
        </p:nvGraphicFramePr>
        <p:xfrm>
          <a:off x="2339752" y="1484784"/>
          <a:ext cx="4668837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9" name="Equation" r:id="rId4" imgW="2743200" imgH="2387520" progId="Equation.3">
                  <p:embed/>
                </p:oleObj>
              </mc:Choice>
              <mc:Fallback>
                <p:oleObj name="Equation" r:id="rId4" imgW="2743200" imgH="2387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1484784"/>
                        <a:ext cx="4668837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47</a:t>
            </a:fld>
            <a:endParaRPr lang="en-US" altLang="tr-T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57341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…</a:t>
            </a:r>
            <a:r>
              <a:rPr lang="en-US" altLang="tr-TR" dirty="0"/>
              <a:t>Example </a:t>
            </a:r>
            <a:r>
              <a:rPr lang="tr-TR" altLang="tr-TR" dirty="0"/>
              <a:t>05…</a:t>
            </a:r>
            <a:endParaRPr lang="en-US" altLang="tr-TR" dirty="0" smtClean="0"/>
          </a:p>
        </p:txBody>
      </p:sp>
      <p:sp>
        <p:nvSpPr>
          <p:cNvPr id="2457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 smtClean="0"/>
              <a:t>Perform a Norton transformation after which </a:t>
            </a:r>
            <a:r>
              <a:rPr lang="en-US" altLang="tr-TR" dirty="0" smtClean="0">
                <a:solidFill>
                  <a:schemeClr val="accent1"/>
                </a:solidFill>
              </a:rPr>
              <a:t>Z</a:t>
            </a:r>
            <a:r>
              <a:rPr lang="en-US" altLang="tr-TR" baseline="-25000" dirty="0" smtClean="0">
                <a:solidFill>
                  <a:schemeClr val="accent1"/>
                </a:solidFill>
              </a:rPr>
              <a:t>eq3</a:t>
            </a:r>
            <a:r>
              <a:rPr lang="en-US" altLang="tr-TR" dirty="0" smtClean="0"/>
              <a:t> can be combined with </a:t>
            </a:r>
            <a:r>
              <a:rPr lang="en-US" altLang="tr-TR" dirty="0" smtClean="0">
                <a:solidFill>
                  <a:schemeClr val="accent1"/>
                </a:solidFill>
              </a:rPr>
              <a:t>Z</a:t>
            </a:r>
            <a:r>
              <a:rPr lang="en-US" altLang="tr-TR" baseline="-25000" dirty="0" smtClean="0">
                <a:solidFill>
                  <a:schemeClr val="accent1"/>
                </a:solidFill>
              </a:rPr>
              <a:t>R2</a:t>
            </a:r>
            <a:r>
              <a:rPr lang="en-US" altLang="tr-TR" dirty="0" smtClean="0"/>
              <a:t>.</a:t>
            </a:r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2" y="2600733"/>
            <a:ext cx="6048375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48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790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…</a:t>
            </a:r>
            <a:r>
              <a:rPr lang="en-US" altLang="tr-TR" dirty="0"/>
              <a:t>Example </a:t>
            </a:r>
            <a:r>
              <a:rPr lang="tr-TR" altLang="tr-TR" dirty="0"/>
              <a:t>05…</a:t>
            </a:r>
            <a:endParaRPr lang="en-US" altLang="tr-TR" dirty="0" smtClean="0"/>
          </a:p>
        </p:txBody>
      </p:sp>
      <p:graphicFrame>
        <p:nvGraphicFramePr>
          <p:cNvPr id="9218" name="Content Placeholder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1835427"/>
              </p:ext>
            </p:extLst>
          </p:nvPr>
        </p:nvGraphicFramePr>
        <p:xfrm>
          <a:off x="2627784" y="1547812"/>
          <a:ext cx="3581400" cy="224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3" name="Equation" r:id="rId4" imgW="1460160" imgH="914400" progId="Equation.3">
                  <p:embed/>
                </p:oleObj>
              </mc:Choice>
              <mc:Fallback>
                <p:oleObj name="Equation" r:id="rId4" imgW="146016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1547812"/>
                        <a:ext cx="3581400" cy="224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450" y="4005064"/>
            <a:ext cx="5924550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49</a:t>
            </a:fld>
            <a:endParaRPr lang="en-US" altLang="tr-T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23793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Capacitors</a:t>
            </a:r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US" b="1" dirty="0" smtClean="0"/>
              <a:t>V</a:t>
            </a:r>
            <a:r>
              <a:rPr lang="en-US" dirty="0" smtClean="0"/>
              <a:t> =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m</a:t>
            </a:r>
            <a:r>
              <a:rPr lang="en-US" baseline="-25000" dirty="0" smtClean="0"/>
              <a:t>      </a:t>
            </a:r>
            <a:r>
              <a:rPr lang="en-US" dirty="0" smtClean="0">
                <a:latin typeface="Symbol" pitchFamily="18" charset="2"/>
              </a:rPr>
              <a:t>0</a:t>
            </a:r>
            <a:r>
              <a:rPr lang="en-US" baseline="30000" dirty="0" smtClean="0">
                <a:latin typeface="Symbol" pitchFamily="18" charset="2"/>
              </a:rPr>
              <a:t>o</a:t>
            </a:r>
            <a:endParaRPr lang="en-US" u="sng" dirty="0" smtClean="0"/>
          </a:p>
          <a:p>
            <a:pPr algn="ctr">
              <a:buFont typeface="Wingdings 2" pitchFamily="18" charset="2"/>
              <a:buNone/>
            </a:pPr>
            <a:r>
              <a:rPr lang="en-US" b="1" dirty="0" smtClean="0"/>
              <a:t>I</a:t>
            </a:r>
            <a:r>
              <a:rPr lang="en-US" dirty="0" smtClean="0"/>
              <a:t> = </a:t>
            </a:r>
            <a:r>
              <a:rPr lang="en-US" dirty="0" err="1" smtClean="0">
                <a:latin typeface="Symbol" pitchFamily="18" charset="2"/>
              </a:rPr>
              <a:t>w</a:t>
            </a:r>
            <a:r>
              <a:rPr lang="en-US" dirty="0" err="1" smtClean="0"/>
              <a:t>CV</a:t>
            </a:r>
            <a:r>
              <a:rPr lang="en-US" baseline="-25000" dirty="0" err="1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cos</a:t>
            </a:r>
            <a:r>
              <a:rPr lang="en-US" dirty="0" smtClean="0"/>
              <a:t>(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t + </a:t>
            </a:r>
            <a:r>
              <a:rPr lang="en-US" dirty="0" smtClean="0">
                <a:latin typeface="Symbol" pitchFamily="18" charset="2"/>
              </a:rPr>
              <a:t>90</a:t>
            </a:r>
            <a:r>
              <a:rPr lang="en-US" baseline="30000" dirty="0" smtClean="0">
                <a:latin typeface="Symbol" pitchFamily="18" charset="2"/>
              </a:rPr>
              <a:t>o</a:t>
            </a:r>
            <a:r>
              <a:rPr lang="en-US" dirty="0" smtClean="0"/>
              <a:t>)</a:t>
            </a:r>
          </a:p>
          <a:p>
            <a:pPr algn="ctr">
              <a:buFont typeface="Wingdings 2" pitchFamily="18" charset="2"/>
              <a:buNone/>
            </a:pPr>
            <a:r>
              <a:rPr lang="en-US" dirty="0" err="1" smtClean="0"/>
              <a:t>V</a:t>
            </a:r>
            <a:r>
              <a:rPr lang="en-US" baseline="-25000" dirty="0" err="1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cos</a:t>
            </a:r>
            <a:r>
              <a:rPr lang="en-US" dirty="0" smtClean="0"/>
              <a:t>(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t </a:t>
            </a:r>
            <a:r>
              <a:rPr lang="en-US" dirty="0" smtClean="0">
                <a:latin typeface="Symbol" pitchFamily="18" charset="2"/>
              </a:rPr>
              <a:t>+ 90</a:t>
            </a:r>
            <a:r>
              <a:rPr lang="en-US" baseline="30000" dirty="0" smtClean="0">
                <a:latin typeface="Symbol" pitchFamily="18" charset="2"/>
              </a:rPr>
              <a:t>o</a:t>
            </a:r>
            <a:r>
              <a:rPr lang="en-US" dirty="0" smtClean="0"/>
              <a:t>) = </a:t>
            </a:r>
            <a:r>
              <a:rPr lang="en-US" b="1" dirty="0" smtClean="0"/>
              <a:t>V</a:t>
            </a:r>
            <a:r>
              <a:rPr lang="en-US" dirty="0" smtClean="0"/>
              <a:t> e</a:t>
            </a:r>
            <a:r>
              <a:rPr lang="en-US" baseline="30000" dirty="0" smtClean="0"/>
              <a:t>j</a:t>
            </a:r>
            <a:r>
              <a:rPr lang="en-US" baseline="30000" dirty="0" smtClean="0">
                <a:latin typeface="Symbol" pitchFamily="18" charset="2"/>
              </a:rPr>
              <a:t>90</a:t>
            </a:r>
            <a:r>
              <a:rPr lang="en-US" baseline="30000" dirty="0" smtClean="0">
                <a:latin typeface="Symbol" pitchFamily="18" charset="2"/>
                <a:sym typeface="Symbol" pitchFamily="18" charset="2"/>
              </a:rPr>
              <a:t></a:t>
            </a:r>
            <a:r>
              <a:rPr lang="en-US" dirty="0" smtClean="0">
                <a:latin typeface="Symbol" pitchFamily="18" charset="2"/>
              </a:rPr>
              <a:t> </a:t>
            </a:r>
            <a:r>
              <a:rPr lang="en-US" dirty="0" smtClean="0"/>
              <a:t>= </a:t>
            </a:r>
            <a:r>
              <a:rPr lang="en-US" b="1" dirty="0" smtClean="0"/>
              <a:t>V    </a:t>
            </a:r>
            <a:r>
              <a:rPr lang="en-US" dirty="0" smtClean="0">
                <a:latin typeface="Symbol" pitchFamily="18" charset="2"/>
              </a:rPr>
              <a:t>90</a:t>
            </a:r>
            <a:r>
              <a:rPr lang="en-US" baseline="30000" dirty="0" smtClean="0">
                <a:latin typeface="Symbol" pitchFamily="18" charset="2"/>
              </a:rPr>
              <a:t>o</a:t>
            </a:r>
            <a:r>
              <a:rPr lang="en-US" b="1" dirty="0" smtClean="0"/>
              <a:t>  = </a:t>
            </a:r>
            <a:r>
              <a:rPr lang="en-US" dirty="0" err="1" smtClean="0"/>
              <a:t>j</a:t>
            </a:r>
            <a:r>
              <a:rPr lang="en-US" b="1" dirty="0" err="1" smtClean="0"/>
              <a:t>V</a:t>
            </a:r>
            <a:endParaRPr lang="en-US" b="1" dirty="0" smtClean="0"/>
          </a:p>
          <a:p>
            <a:pPr algn="ctr">
              <a:buFont typeface="Wingdings 2" pitchFamily="18" charset="2"/>
              <a:buNone/>
            </a:pPr>
            <a:endParaRPr lang="en-US" sz="1200" baseline="30000" dirty="0" smtClean="0"/>
          </a:p>
          <a:p>
            <a:pPr algn="ctr">
              <a:buFont typeface="Wingdings 2" pitchFamily="18" charset="2"/>
              <a:buNone/>
            </a:pPr>
            <a:r>
              <a:rPr lang="en-US" b="1" dirty="0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j</a:t>
            </a:r>
            <a:r>
              <a:rPr lang="en-US" dirty="0" err="1" smtClean="0">
                <a:latin typeface="Symbol" pitchFamily="18" charset="2"/>
              </a:rPr>
              <a:t>w</a:t>
            </a:r>
            <a:r>
              <a:rPr lang="en-US" dirty="0" err="1" smtClean="0"/>
              <a:t>C</a:t>
            </a:r>
            <a:r>
              <a:rPr lang="en-US" b="1" dirty="0" err="1" smtClean="0"/>
              <a:t>V</a:t>
            </a:r>
            <a:r>
              <a:rPr lang="en-US" b="1" dirty="0" smtClean="0"/>
              <a:t>  </a:t>
            </a:r>
            <a:endParaRPr lang="en-US" dirty="0" smtClean="0"/>
          </a:p>
          <a:p>
            <a:pPr algn="ctr">
              <a:buFont typeface="Wingdings 2" pitchFamily="18" charset="2"/>
              <a:buNone/>
            </a:pPr>
            <a:endParaRPr lang="en-US" sz="2000" b="1" dirty="0" smtClean="0"/>
          </a:p>
          <a:p>
            <a:pPr algn="ctr">
              <a:buFont typeface="Wingdings 2" pitchFamily="18" charset="2"/>
              <a:buNone/>
            </a:pPr>
            <a:r>
              <a:rPr lang="en-US" dirty="0" smtClean="0"/>
              <a:t>or </a:t>
            </a:r>
          </a:p>
          <a:p>
            <a:pPr algn="ctr">
              <a:buFont typeface="Wingdings 2" pitchFamily="18" charset="2"/>
              <a:buNone/>
            </a:pPr>
            <a:endParaRPr lang="en-US" sz="2000" dirty="0" smtClean="0"/>
          </a:p>
          <a:p>
            <a:pPr algn="ctr">
              <a:buFont typeface="Wingdings 2" pitchFamily="18" charset="2"/>
              <a:buNone/>
            </a:pPr>
            <a:r>
              <a:rPr lang="en-US" b="1" dirty="0" smtClean="0"/>
              <a:t>V</a:t>
            </a:r>
            <a:r>
              <a:rPr lang="en-US" dirty="0" smtClean="0"/>
              <a:t> = (1/</a:t>
            </a:r>
            <a:r>
              <a:rPr lang="en-US" dirty="0" err="1" smtClean="0"/>
              <a:t>j</a:t>
            </a:r>
            <a:r>
              <a:rPr lang="en-US" dirty="0" err="1" smtClean="0">
                <a:latin typeface="Symbol" pitchFamily="18" charset="2"/>
              </a:rPr>
              <a:t>w</a:t>
            </a:r>
            <a:r>
              <a:rPr lang="en-US" dirty="0" err="1" smtClean="0"/>
              <a:t>C</a:t>
            </a:r>
            <a:r>
              <a:rPr lang="en-US" dirty="0" smtClean="0"/>
              <a:t>) </a:t>
            </a:r>
            <a:r>
              <a:rPr lang="en-US" b="1" dirty="0" smtClean="0"/>
              <a:t>I </a:t>
            </a:r>
            <a:r>
              <a:rPr lang="en-US" dirty="0" smtClean="0"/>
              <a:t>= - (j/</a:t>
            </a:r>
            <a:r>
              <a:rPr lang="en-US" dirty="0" err="1" smtClean="0">
                <a:latin typeface="Symbol" pitchFamily="18" charset="2"/>
              </a:rPr>
              <a:t>w</a:t>
            </a:r>
            <a:r>
              <a:rPr lang="en-US" dirty="0" err="1" smtClean="0"/>
              <a:t>C</a:t>
            </a:r>
            <a:r>
              <a:rPr lang="en-US" dirty="0" smtClean="0"/>
              <a:t>)</a:t>
            </a:r>
            <a:r>
              <a:rPr lang="en-US" b="1" dirty="0" smtClean="0"/>
              <a:t> I</a:t>
            </a:r>
          </a:p>
          <a:p>
            <a:endParaRPr lang="en-US" dirty="0" smtClean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8398004"/>
              </p:ext>
            </p:extLst>
          </p:nvPr>
        </p:nvGraphicFramePr>
        <p:xfrm>
          <a:off x="6084168" y="2420888"/>
          <a:ext cx="5794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60" name="Equation" r:id="rId3" imgW="164880" imgH="152280" progId="Equation.3">
                  <p:embed/>
                </p:oleObj>
              </mc:Choice>
              <mc:Fallback>
                <p:oleObj name="Equation" r:id="rId3" imgW="16488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168" y="2420888"/>
                        <a:ext cx="579437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7499687"/>
              </p:ext>
            </p:extLst>
          </p:nvPr>
        </p:nvGraphicFramePr>
        <p:xfrm>
          <a:off x="4788024" y="1229915"/>
          <a:ext cx="5794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61" name="Equation" r:id="rId5" imgW="164880" imgH="152280" progId="Equation.3">
                  <p:embed/>
                </p:oleObj>
              </mc:Choice>
              <mc:Fallback>
                <p:oleObj name="Equation" r:id="rId5" imgW="16488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1229915"/>
                        <a:ext cx="579437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5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5808917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…</a:t>
            </a:r>
            <a:r>
              <a:rPr lang="en-US" altLang="tr-TR" dirty="0"/>
              <a:t>Example </a:t>
            </a:r>
            <a:r>
              <a:rPr lang="tr-TR" altLang="tr-TR" dirty="0"/>
              <a:t>05…</a:t>
            </a:r>
            <a:endParaRPr lang="en-US" altLang="tr-TR" dirty="0" smtClean="0"/>
          </a:p>
        </p:txBody>
      </p:sp>
      <p:graphicFrame>
        <p:nvGraphicFramePr>
          <p:cNvPr id="10242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846807"/>
              </p:ext>
            </p:extLst>
          </p:nvPr>
        </p:nvGraphicFramePr>
        <p:xfrm>
          <a:off x="1403648" y="1247775"/>
          <a:ext cx="6477000" cy="301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7" name="Equation" r:id="rId4" imgW="3377880" imgH="1574640" progId="Equation.3">
                  <p:embed/>
                </p:oleObj>
              </mc:Choice>
              <mc:Fallback>
                <p:oleObj name="Equation" r:id="rId4" imgW="3377880" imgH="1574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1247775"/>
                        <a:ext cx="6477000" cy="301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077072"/>
            <a:ext cx="461010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50</a:t>
            </a:fld>
            <a:endParaRPr lang="en-US" altLang="tr-T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41062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…</a:t>
            </a:r>
            <a:r>
              <a:rPr lang="en-US" altLang="tr-TR" dirty="0"/>
              <a:t>Example </a:t>
            </a:r>
            <a:r>
              <a:rPr lang="tr-TR" altLang="tr-TR" dirty="0"/>
              <a:t>05…</a:t>
            </a:r>
            <a:endParaRPr lang="en-US" altLang="tr-TR" dirty="0" smtClean="0"/>
          </a:p>
        </p:txBody>
      </p:sp>
      <p:sp>
        <p:nvSpPr>
          <p:cNvPr id="11268" name="Content Placeholder 2"/>
          <p:cNvSpPr>
            <a:spLocks noGrp="1"/>
          </p:cNvSpPr>
          <p:nvPr>
            <p:ph idx="1"/>
          </p:nvPr>
        </p:nvSpPr>
        <p:spPr>
          <a:xfrm>
            <a:off x="179512" y="1700808"/>
            <a:ext cx="2808312" cy="4389437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tr-TR" sz="2800" dirty="0" smtClean="0"/>
              <a:t>	Use the equation for current division to find the current flowing through </a:t>
            </a:r>
            <a:r>
              <a:rPr lang="en-US" altLang="tr-TR" sz="2800" dirty="0" smtClean="0">
                <a:solidFill>
                  <a:schemeClr val="accent1"/>
                </a:solidFill>
              </a:rPr>
              <a:t>Z</a:t>
            </a:r>
            <a:r>
              <a:rPr lang="en-US" altLang="tr-TR" sz="2800" baseline="-25000" dirty="0" smtClean="0">
                <a:solidFill>
                  <a:schemeClr val="accent1"/>
                </a:solidFill>
              </a:rPr>
              <a:t>C2</a:t>
            </a:r>
            <a:r>
              <a:rPr lang="en-US" altLang="tr-TR" sz="2800" dirty="0" smtClean="0"/>
              <a:t> and </a:t>
            </a:r>
            <a:r>
              <a:rPr lang="en-US" altLang="tr-TR" sz="2800" dirty="0" smtClean="0">
                <a:solidFill>
                  <a:schemeClr val="accent1"/>
                </a:solidFill>
              </a:rPr>
              <a:t>Z</a:t>
            </a:r>
            <a:r>
              <a:rPr lang="en-US" altLang="tr-TR" sz="2800" baseline="-25000" dirty="0" smtClean="0">
                <a:solidFill>
                  <a:schemeClr val="accent1"/>
                </a:solidFill>
              </a:rPr>
              <a:t>eq4</a:t>
            </a:r>
            <a:r>
              <a:rPr lang="en-US" altLang="tr-TR" sz="2800" dirty="0" smtClean="0"/>
              <a:t>.  </a:t>
            </a:r>
            <a:endParaRPr lang="en-US" altLang="tr-TR" sz="2800" baseline="-25000" dirty="0" smtClean="0"/>
          </a:p>
        </p:txBody>
      </p:sp>
      <p:graphicFrame>
        <p:nvGraphicFramePr>
          <p:cNvPr id="1126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320507"/>
              </p:ext>
            </p:extLst>
          </p:nvPr>
        </p:nvGraphicFramePr>
        <p:xfrm>
          <a:off x="2987824" y="1365845"/>
          <a:ext cx="5789613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1" name="Equation" r:id="rId4" imgW="3517560" imgH="2869920" progId="Equation.3">
                  <p:embed/>
                </p:oleObj>
              </mc:Choice>
              <mc:Fallback>
                <p:oleObj name="Equation" r:id="rId4" imgW="3517560" imgH="2869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1365845"/>
                        <a:ext cx="5789613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51</a:t>
            </a:fld>
            <a:endParaRPr lang="en-US" altLang="tr-T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63531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…</a:t>
            </a:r>
            <a:r>
              <a:rPr lang="en-US" altLang="tr-TR" dirty="0"/>
              <a:t>Example </a:t>
            </a:r>
            <a:r>
              <a:rPr lang="tr-TR" altLang="tr-TR" dirty="0"/>
              <a:t>05…</a:t>
            </a:r>
            <a:endParaRPr lang="en-US" altLang="tr-TR" dirty="0" smtClean="0"/>
          </a:p>
        </p:txBody>
      </p:sp>
      <p:sp>
        <p:nvSpPr>
          <p:cNvPr id="1229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 smtClean="0"/>
              <a:t>Then, use Ohm’s Law to find the voltage across </a:t>
            </a:r>
            <a:r>
              <a:rPr lang="en-US" altLang="tr-TR" b="1" dirty="0" smtClean="0">
                <a:solidFill>
                  <a:schemeClr val="accent1"/>
                </a:solidFill>
              </a:rPr>
              <a:t>Z</a:t>
            </a:r>
            <a:r>
              <a:rPr lang="en-US" altLang="tr-TR" b="1" baseline="-25000" dirty="0" smtClean="0">
                <a:solidFill>
                  <a:schemeClr val="accent1"/>
                </a:solidFill>
              </a:rPr>
              <a:t>C2</a:t>
            </a:r>
            <a:r>
              <a:rPr lang="en-US" altLang="tr-TR" b="1" dirty="0" smtClean="0"/>
              <a:t> </a:t>
            </a:r>
            <a:r>
              <a:rPr lang="en-US" altLang="tr-TR" dirty="0" smtClean="0"/>
              <a:t>and then the current through </a:t>
            </a:r>
            <a:r>
              <a:rPr lang="en-US" altLang="tr-TR" b="1" dirty="0" smtClean="0">
                <a:solidFill>
                  <a:schemeClr val="accent1"/>
                </a:solidFill>
              </a:rPr>
              <a:t>Z</a:t>
            </a:r>
            <a:r>
              <a:rPr lang="en-US" altLang="tr-TR" b="1" baseline="-25000" dirty="0" smtClean="0">
                <a:solidFill>
                  <a:schemeClr val="accent1"/>
                </a:solidFill>
              </a:rPr>
              <a:t>eq4</a:t>
            </a:r>
            <a:r>
              <a:rPr lang="en-US" altLang="tr-TR" dirty="0" smtClean="0"/>
              <a:t>.</a:t>
            </a:r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3142763"/>
              </p:ext>
            </p:extLst>
          </p:nvPr>
        </p:nvGraphicFramePr>
        <p:xfrm>
          <a:off x="1259632" y="2492896"/>
          <a:ext cx="6313488" cy="332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85" name="Equation" r:id="rId4" imgW="2946240" imgH="1549080" progId="Equation.3">
                  <p:embed/>
                </p:oleObj>
              </mc:Choice>
              <mc:Fallback>
                <p:oleObj name="Equation" r:id="rId4" imgW="2946240" imgH="1549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492896"/>
                        <a:ext cx="6313488" cy="332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52</a:t>
            </a:fld>
            <a:endParaRPr lang="en-US" altLang="tr-T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95428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…</a:t>
            </a:r>
            <a:r>
              <a:rPr lang="en-US" altLang="tr-TR" dirty="0"/>
              <a:t>Example </a:t>
            </a:r>
            <a:r>
              <a:rPr lang="tr-TR" altLang="tr-TR" dirty="0" smtClean="0"/>
              <a:t>05</a:t>
            </a:r>
            <a:endParaRPr lang="en-US" altLang="tr-TR" dirty="0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 smtClean="0"/>
              <a:t>Note that the phase angles of </a:t>
            </a:r>
            <a:r>
              <a:rPr lang="en-US" altLang="tr-TR" dirty="0" smtClean="0">
                <a:solidFill>
                  <a:schemeClr val="accent1"/>
                </a:solidFill>
              </a:rPr>
              <a:t>I</a:t>
            </a:r>
            <a:r>
              <a:rPr lang="en-US" altLang="tr-TR" baseline="-25000" dirty="0" smtClean="0">
                <a:solidFill>
                  <a:schemeClr val="accent1"/>
                </a:solidFill>
              </a:rPr>
              <a:t>n2</a:t>
            </a:r>
            <a:r>
              <a:rPr lang="en-US" altLang="tr-TR" dirty="0" smtClean="0"/>
              <a:t>, </a:t>
            </a:r>
            <a:r>
              <a:rPr lang="en-US" altLang="tr-TR" dirty="0" smtClean="0">
                <a:solidFill>
                  <a:schemeClr val="accent1"/>
                </a:solidFill>
              </a:rPr>
              <a:t>I</a:t>
            </a:r>
            <a:r>
              <a:rPr lang="en-US" altLang="tr-TR" baseline="-25000" dirty="0" smtClean="0">
                <a:solidFill>
                  <a:schemeClr val="accent1"/>
                </a:solidFill>
              </a:rPr>
              <a:t>eq4</a:t>
            </a:r>
            <a:r>
              <a:rPr lang="en-US" altLang="tr-TR" dirty="0" smtClean="0"/>
              <a:t>, and </a:t>
            </a:r>
            <a:r>
              <a:rPr lang="en-US" altLang="tr-TR" dirty="0" smtClean="0">
                <a:solidFill>
                  <a:schemeClr val="accent1"/>
                </a:solidFill>
              </a:rPr>
              <a:t>I</a:t>
            </a:r>
            <a:r>
              <a:rPr lang="en-US" altLang="tr-TR" baseline="-25000" dirty="0" smtClean="0">
                <a:solidFill>
                  <a:schemeClr val="accent1"/>
                </a:solidFill>
              </a:rPr>
              <a:t>C2</a:t>
            </a:r>
            <a:r>
              <a:rPr lang="en-US" altLang="tr-TR" dirty="0" smtClean="0"/>
              <a:t> are all different because of the imaginary components of </a:t>
            </a:r>
            <a:r>
              <a:rPr lang="en-US" altLang="tr-TR" dirty="0" smtClean="0">
                <a:solidFill>
                  <a:schemeClr val="accent1"/>
                </a:solidFill>
              </a:rPr>
              <a:t>Z</a:t>
            </a:r>
            <a:r>
              <a:rPr lang="en-US" altLang="tr-TR" baseline="-25000" dirty="0" smtClean="0">
                <a:solidFill>
                  <a:schemeClr val="accent1"/>
                </a:solidFill>
              </a:rPr>
              <a:t>eq4</a:t>
            </a:r>
            <a:r>
              <a:rPr lang="en-US" altLang="tr-TR" dirty="0" smtClean="0"/>
              <a:t> and </a:t>
            </a:r>
            <a:r>
              <a:rPr lang="en-US" altLang="tr-TR" dirty="0" smtClean="0">
                <a:solidFill>
                  <a:schemeClr val="accent1"/>
                </a:solidFill>
              </a:rPr>
              <a:t>Z</a:t>
            </a:r>
            <a:r>
              <a:rPr lang="en-US" altLang="tr-TR" baseline="-25000" dirty="0" smtClean="0">
                <a:solidFill>
                  <a:schemeClr val="accent1"/>
                </a:solidFill>
              </a:rPr>
              <a:t>C2</a:t>
            </a:r>
            <a:r>
              <a:rPr lang="en-US" altLang="tr-TR" dirty="0" smtClean="0"/>
              <a:t>.</a:t>
            </a:r>
          </a:p>
          <a:p>
            <a:pPr lvl="1"/>
            <a:r>
              <a:rPr lang="en-US" altLang="tr-TR" dirty="0" smtClean="0"/>
              <a:t>The current through </a:t>
            </a:r>
            <a:r>
              <a:rPr lang="en-US" altLang="tr-TR" b="1" dirty="0" smtClean="0">
                <a:solidFill>
                  <a:schemeClr val="accent1"/>
                </a:solidFill>
              </a:rPr>
              <a:t>Z</a:t>
            </a:r>
            <a:r>
              <a:rPr lang="en-US" altLang="tr-TR" b="1" baseline="-25000" dirty="0" smtClean="0">
                <a:solidFill>
                  <a:schemeClr val="accent1"/>
                </a:solidFill>
              </a:rPr>
              <a:t>C2</a:t>
            </a:r>
            <a:r>
              <a:rPr lang="en-US" altLang="tr-TR" b="1" baseline="-25000" dirty="0" smtClean="0"/>
              <a:t> </a:t>
            </a:r>
            <a:r>
              <a:rPr lang="en-US" altLang="tr-TR" dirty="0" smtClean="0"/>
              <a:t>leads the voltage, which is as expected for a capacitor.</a:t>
            </a:r>
          </a:p>
          <a:p>
            <a:pPr lvl="1"/>
            <a:r>
              <a:rPr lang="en-US" altLang="tr-TR" dirty="0" smtClean="0"/>
              <a:t>The voltage through </a:t>
            </a:r>
            <a:r>
              <a:rPr lang="en-US" altLang="tr-TR" b="1" dirty="0" smtClean="0">
                <a:solidFill>
                  <a:schemeClr val="accent1"/>
                </a:solidFill>
              </a:rPr>
              <a:t>Z</a:t>
            </a:r>
            <a:r>
              <a:rPr lang="en-US" altLang="tr-TR" b="1" baseline="-25000" dirty="0" smtClean="0">
                <a:solidFill>
                  <a:schemeClr val="accent1"/>
                </a:solidFill>
              </a:rPr>
              <a:t>eq4</a:t>
            </a:r>
            <a:r>
              <a:rPr lang="en-US" altLang="tr-TR" baseline="-25000" dirty="0" smtClean="0">
                <a:solidFill>
                  <a:schemeClr val="accent1"/>
                </a:solidFill>
              </a:rPr>
              <a:t> </a:t>
            </a:r>
            <a:r>
              <a:rPr lang="en-US" altLang="tr-TR" dirty="0" smtClean="0"/>
              <a:t>leads the current.  </a:t>
            </a:r>
            <a:endParaRPr lang="tr-TR" altLang="tr-TR" dirty="0" smtClean="0"/>
          </a:p>
          <a:p>
            <a:pPr lvl="1"/>
            <a:r>
              <a:rPr lang="en-US" altLang="tr-TR" dirty="0" smtClean="0"/>
              <a:t>Since the phase angle of </a:t>
            </a:r>
            <a:r>
              <a:rPr lang="en-US" altLang="tr-TR" b="1" dirty="0" smtClean="0">
                <a:solidFill>
                  <a:schemeClr val="accent1"/>
                </a:solidFill>
              </a:rPr>
              <a:t>Z</a:t>
            </a:r>
            <a:r>
              <a:rPr lang="en-US" altLang="tr-TR" b="1" baseline="-25000" dirty="0" smtClean="0">
                <a:solidFill>
                  <a:schemeClr val="accent1"/>
                </a:solidFill>
              </a:rPr>
              <a:t>eq4</a:t>
            </a:r>
            <a:r>
              <a:rPr lang="en-US" altLang="tr-TR" baseline="-25000" dirty="0" smtClean="0"/>
              <a:t> </a:t>
            </a:r>
            <a:r>
              <a:rPr lang="en-US" altLang="tr-TR" dirty="0" smtClean="0"/>
              <a:t>is positive, it has an inductive part to its impedance.  </a:t>
            </a:r>
            <a:endParaRPr lang="tr-TR" altLang="tr-TR" dirty="0" smtClean="0"/>
          </a:p>
          <a:p>
            <a:pPr lvl="2"/>
            <a:r>
              <a:rPr lang="en-US" altLang="tr-TR" dirty="0" smtClean="0"/>
              <a:t>Thus, it should be expected that the voltage would lead the current.</a:t>
            </a:r>
          </a:p>
          <a:p>
            <a:pPr lvl="1"/>
            <a:endParaRPr lang="en-US" altLang="tr-TR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53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5017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err="1" smtClean="0"/>
              <a:t>Example</a:t>
            </a:r>
            <a:endParaRPr lang="en-US" altLang="tr-TR" dirty="0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 smtClean="0"/>
              <a:t>Explain why the circuit on the right is the result of a Norton transformation of the circuit on the left.  </a:t>
            </a:r>
            <a:endParaRPr lang="tr-TR" altLang="tr-TR" dirty="0" smtClean="0"/>
          </a:p>
          <a:p>
            <a:r>
              <a:rPr lang="en-US" altLang="tr-TR" dirty="0" smtClean="0"/>
              <a:t>Also, calculate the natural frequency </a:t>
            </a:r>
            <a:r>
              <a:rPr lang="en-US" altLang="tr-TR" dirty="0" smtClean="0">
                <a:latin typeface="Symbol" panose="05050102010706020507" pitchFamily="18" charset="2"/>
              </a:rPr>
              <a:t>w</a:t>
            </a:r>
            <a:r>
              <a:rPr lang="en-US" altLang="tr-TR" baseline="-25000" dirty="0" smtClean="0"/>
              <a:t>o</a:t>
            </a:r>
            <a:r>
              <a:rPr lang="en-US" altLang="tr-TR" dirty="0" smtClean="0"/>
              <a:t> of the RLC network. </a:t>
            </a:r>
          </a:p>
        </p:txBody>
      </p:sp>
      <p:pic>
        <p:nvPicPr>
          <p:cNvPr id="2662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48" y="3861048"/>
            <a:ext cx="7920880" cy="1902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54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967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mtClean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Circuits containing resistors, inductors, and/or capacitors can simplified by applying the </a:t>
            </a:r>
            <a:r>
              <a:rPr lang="en-US" dirty="0" err="1" smtClean="0"/>
              <a:t>Thévenin</a:t>
            </a:r>
            <a:r>
              <a:rPr lang="en-US" dirty="0" smtClean="0"/>
              <a:t> and Norton Theorems.</a:t>
            </a:r>
          </a:p>
          <a:p>
            <a:pPr marL="850392" lvl="1" indent="-457200" fontAlgn="auto">
              <a:spcAft>
                <a:spcPts val="0"/>
              </a:spcAft>
              <a:defRPr/>
            </a:pPr>
            <a:r>
              <a:rPr lang="en-US" dirty="0" smtClean="0"/>
              <a:t>Transformations can easily be performed using currents, voltages, impedances, and admittances written in </a:t>
            </a:r>
            <a:r>
              <a:rPr lang="en-US" dirty="0" err="1" smtClean="0"/>
              <a:t>phasor</a:t>
            </a:r>
            <a:r>
              <a:rPr lang="en-US" dirty="0" smtClean="0"/>
              <a:t> notation.</a:t>
            </a:r>
          </a:p>
          <a:p>
            <a:pPr marL="850392" lvl="1" indent="-457200" fontAlgn="auto">
              <a:spcAft>
                <a:spcPts val="0"/>
              </a:spcAft>
              <a:defRPr/>
            </a:pPr>
            <a:r>
              <a:rPr lang="en-US" dirty="0" smtClean="0"/>
              <a:t>Calculation of equivalent impedances and admittances requires the conversion of </a:t>
            </a:r>
            <a:r>
              <a:rPr lang="en-US" dirty="0" err="1" smtClean="0"/>
              <a:t>phasors</a:t>
            </a:r>
            <a:r>
              <a:rPr lang="en-US" dirty="0" smtClean="0"/>
              <a:t> into rectangular coordinates.</a:t>
            </a:r>
          </a:p>
          <a:p>
            <a:pPr marL="850392" lvl="1" indent="-457200" fontAlgn="auto">
              <a:spcAft>
                <a:spcPts val="0"/>
              </a:spcAft>
              <a:defRPr/>
            </a:pPr>
            <a:r>
              <a:rPr lang="en-US" dirty="0" smtClean="0"/>
              <a:t>Use of the current and voltage division equations also requires the conversion of </a:t>
            </a:r>
            <a:r>
              <a:rPr lang="en-US" dirty="0" err="1" smtClean="0"/>
              <a:t>phasors</a:t>
            </a:r>
            <a:r>
              <a:rPr lang="en-US" dirty="0" smtClean="0"/>
              <a:t> into rectangular coordinates.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55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10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Voltage and Current </a:t>
            </a:r>
            <a:r>
              <a:rPr lang="en-US" dirty="0" smtClean="0"/>
              <a:t>Division</a:t>
            </a:r>
            <a:endParaRPr lang="en-US" altLang="tr-TR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tr-TR" dirty="0"/>
              <a:t>Objective of Lecture</a:t>
            </a:r>
            <a:endParaRPr lang="tr-TR" altLang="tr-TR" dirty="0" smtClean="0"/>
          </a:p>
          <a:p>
            <a:pPr lvl="1" eaLnBrk="1" hangingPunct="1"/>
            <a:r>
              <a:rPr lang="en-US" altLang="tr-TR" dirty="0" smtClean="0"/>
              <a:t>Explain mathematically how a voltage that is applied to components in series and how a current that enters the a node shared by components in parallel are distributed among the components.</a:t>
            </a:r>
            <a:endParaRPr lang="tr-TR" altLang="tr-TR" dirty="0" smtClean="0"/>
          </a:p>
          <a:p>
            <a:pPr eaLnBrk="1" hangingPunct="1"/>
            <a:endParaRPr lang="en-US" altLang="tr-TR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56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267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Voltage Dividers</a:t>
            </a:r>
          </a:p>
        </p:txBody>
      </p:sp>
      <p:sp>
        <p:nvSpPr>
          <p:cNvPr id="1433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en-US" altLang="tr-TR" dirty="0" smtClean="0"/>
              <a:t>Impedances in series share the same current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tr-TR" dirty="0" smtClean="0"/>
          </a:p>
        </p:txBody>
      </p:sp>
      <p:pic>
        <p:nvPicPr>
          <p:cNvPr id="1434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10172"/>
            <a:ext cx="7772400" cy="362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57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844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Voltage Dividers</a:t>
            </a:r>
          </a:p>
        </p:txBody>
      </p:sp>
      <p:sp>
        <p:nvSpPr>
          <p:cNvPr id="1028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Kirchhoff’s Voltage Law and Ohm’s Law</a:t>
            </a:r>
            <a:endParaRPr lang="en-US" altLang="tr-TR" dirty="0" smtClean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6555744"/>
              </p:ext>
            </p:extLst>
          </p:nvPr>
        </p:nvGraphicFramePr>
        <p:xfrm>
          <a:off x="755576" y="1916832"/>
          <a:ext cx="2952328" cy="41473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09" name="Equation" r:id="rId4" imgW="1600200" imgH="2247840" progId="Equation.3">
                  <p:embed/>
                </p:oleObj>
              </mc:Choice>
              <mc:Fallback>
                <p:oleObj name="Equation" r:id="rId4" imgW="1600200" imgH="2247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916832"/>
                        <a:ext cx="2952328" cy="41473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9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814216"/>
            <a:ext cx="4968552" cy="2320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58</a:t>
            </a:fld>
            <a:endParaRPr lang="en-US" altLang="tr-T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75542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Voltage Division</a:t>
            </a:r>
          </a:p>
        </p:txBody>
      </p:sp>
      <p:sp>
        <p:nvSpPr>
          <p:cNvPr id="2053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dirty="0" smtClean="0"/>
              <a:t>	The voltage associated with one impedance </a:t>
            </a:r>
            <a:r>
              <a:rPr lang="en-US" altLang="tr-TR" b="1" dirty="0" smtClean="0">
                <a:solidFill>
                  <a:schemeClr val="accent1"/>
                </a:solidFill>
              </a:rPr>
              <a:t>Z</a:t>
            </a:r>
            <a:r>
              <a:rPr lang="en-US" altLang="tr-TR" b="1" baseline="-25000" dirty="0" smtClean="0">
                <a:solidFill>
                  <a:schemeClr val="accent1"/>
                </a:solidFill>
              </a:rPr>
              <a:t>n</a:t>
            </a:r>
            <a:r>
              <a:rPr lang="en-US" altLang="tr-TR" dirty="0" smtClean="0"/>
              <a:t> in a chain of multiple impedances in series is: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tr-TR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tr-TR" dirty="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dirty="0" smtClean="0"/>
              <a:t>					     or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tr-TR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tr-TR" dirty="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dirty="0" smtClean="0"/>
              <a:t>	where </a:t>
            </a:r>
            <a:r>
              <a:rPr lang="en-US" altLang="tr-TR" i="1" dirty="0" err="1" smtClean="0">
                <a:solidFill>
                  <a:schemeClr val="accent1"/>
                </a:solidFill>
              </a:rPr>
              <a:t>V</a:t>
            </a:r>
            <a:r>
              <a:rPr lang="en-US" altLang="tr-TR" i="1" baseline="-25000" dirty="0" err="1" smtClean="0">
                <a:solidFill>
                  <a:schemeClr val="accent1"/>
                </a:solidFill>
              </a:rPr>
              <a:t>total</a:t>
            </a:r>
            <a:r>
              <a:rPr lang="en-US" altLang="tr-TR" dirty="0" smtClean="0"/>
              <a:t> is the total of the voltages applied across the impedances.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6190990"/>
              </p:ext>
            </p:extLst>
          </p:nvPr>
        </p:nvGraphicFramePr>
        <p:xfrm>
          <a:off x="5364088" y="3068960"/>
          <a:ext cx="2713037" cy="132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44" name="Equation" r:id="rId4" imgW="1041120" imgH="507960" progId="Equation.3">
                  <p:embed/>
                </p:oleObj>
              </mc:Choice>
              <mc:Fallback>
                <p:oleObj name="Equation" r:id="rId4" imgW="104112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3068960"/>
                        <a:ext cx="2713037" cy="1323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057694"/>
              </p:ext>
            </p:extLst>
          </p:nvPr>
        </p:nvGraphicFramePr>
        <p:xfrm>
          <a:off x="1317633" y="2518654"/>
          <a:ext cx="3043238" cy="225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45" name="Equation" r:id="rId6" imgW="1168200" imgH="863280" progId="Equation.3">
                  <p:embed/>
                </p:oleObj>
              </mc:Choice>
              <mc:Fallback>
                <p:oleObj name="Equation" r:id="rId6" imgW="116820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7633" y="2518654"/>
                        <a:ext cx="3043238" cy="225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59</a:t>
            </a:fld>
            <a:endParaRPr lang="en-US" altLang="tr-T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89898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636912"/>
            <a:ext cx="4657725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Capacitors</a:t>
            </a:r>
          </a:p>
        </p:txBody>
      </p:sp>
      <p:sp>
        <p:nvSpPr>
          <p:cNvPr id="22532" name="Content Placeholder 2"/>
          <p:cNvSpPr>
            <a:spLocks noGrp="1"/>
          </p:cNvSpPr>
          <p:nvPr>
            <p:ph idx="1"/>
          </p:nvPr>
        </p:nvSpPr>
        <p:spPr>
          <a:xfrm>
            <a:off x="457200" y="1196753"/>
            <a:ext cx="4419600" cy="5127848"/>
          </a:xfrm>
        </p:spPr>
        <p:txBody>
          <a:bodyPr/>
          <a:lstStyle/>
          <a:p>
            <a:r>
              <a:rPr lang="en-US" sz="2800" dirty="0" smtClean="0"/>
              <a:t>90</a:t>
            </a:r>
            <a:r>
              <a:rPr lang="en-US" sz="2800" baseline="30000" dirty="0" smtClean="0"/>
              <a:t>o</a:t>
            </a:r>
            <a:r>
              <a:rPr lang="en-US" sz="2800" dirty="0" smtClean="0"/>
              <a:t> phase difference between the voltage and current through a capacitor.</a:t>
            </a:r>
          </a:p>
          <a:p>
            <a:pPr lvl="1"/>
            <a:r>
              <a:rPr lang="en-US" sz="2400" dirty="0" smtClean="0"/>
              <a:t>Current needs to flow first to place charge on the electrodes of a capacitor, which then induce a voltage across the capacitor </a:t>
            </a:r>
          </a:p>
          <a:p>
            <a:r>
              <a:rPr lang="en-US" sz="2800" dirty="0" smtClean="0"/>
              <a:t>Current leads the voltage (or the voltage lags the current) in a capacitor. </a:t>
            </a:r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6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7655592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Voltage Division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altLang="tr-TR" dirty="0" smtClean="0"/>
              <a:t>Because of changes in phase angle of the voltage that occur with inductors and capacitors, the calculation of the percentage of the total voltage associated with a particular impedance, </a:t>
            </a:r>
            <a:r>
              <a:rPr lang="en-US" altLang="tr-TR" b="1" dirty="0" smtClean="0">
                <a:solidFill>
                  <a:schemeClr val="accent1"/>
                </a:solidFill>
              </a:rPr>
              <a:t>Z</a:t>
            </a:r>
            <a:r>
              <a:rPr lang="en-US" altLang="tr-TR" b="1" baseline="-25000" dirty="0" smtClean="0">
                <a:solidFill>
                  <a:schemeClr val="accent1"/>
                </a:solidFill>
              </a:rPr>
              <a:t>n</a:t>
            </a:r>
            <a:r>
              <a:rPr lang="en-US" altLang="tr-TR" dirty="0" smtClean="0"/>
              <a:t>, is not directly related to the percentage of the magnitude of that particular impedance, </a:t>
            </a:r>
            <a:r>
              <a:rPr lang="en-US" altLang="tr-TR" dirty="0" smtClean="0">
                <a:solidFill>
                  <a:schemeClr val="accent1"/>
                </a:solidFill>
              </a:rPr>
              <a:t>Z</a:t>
            </a:r>
            <a:r>
              <a:rPr lang="en-US" altLang="tr-TR" baseline="-25000" dirty="0" smtClean="0">
                <a:solidFill>
                  <a:schemeClr val="accent1"/>
                </a:solidFill>
              </a:rPr>
              <a:t>n</a:t>
            </a:r>
            <a:r>
              <a:rPr lang="en-US" altLang="tr-TR" baseline="-25000" dirty="0" smtClean="0"/>
              <a:t>,</a:t>
            </a:r>
            <a:r>
              <a:rPr lang="en-US" altLang="tr-TR" dirty="0" smtClean="0"/>
              <a:t> relative to the total equivalent impedance, </a:t>
            </a:r>
            <a:r>
              <a:rPr lang="en-US" altLang="tr-TR" dirty="0" err="1" smtClean="0">
                <a:solidFill>
                  <a:schemeClr val="accent1"/>
                </a:solidFill>
              </a:rPr>
              <a:t>Z</a:t>
            </a:r>
            <a:r>
              <a:rPr lang="en-US" altLang="tr-TR" baseline="-25000" dirty="0" err="1" smtClean="0">
                <a:solidFill>
                  <a:schemeClr val="accent1"/>
                </a:solidFill>
              </a:rPr>
              <a:t>eq</a:t>
            </a:r>
            <a:r>
              <a:rPr lang="en-US" altLang="tr-TR" dirty="0" smtClean="0"/>
              <a:t>.</a:t>
            </a:r>
          </a:p>
          <a:p>
            <a:pPr marL="457200" lvl="1" indent="0" algn="just" eaLnBrk="1" hangingPunct="1">
              <a:buNone/>
            </a:pPr>
            <a:r>
              <a:rPr lang="tr-TR" altLang="tr-TR" b="1" dirty="0" smtClean="0">
                <a:solidFill>
                  <a:schemeClr val="accent1"/>
                </a:solidFill>
              </a:rPr>
              <a:t>	</a:t>
            </a:r>
            <a:r>
              <a:rPr lang="en-US" altLang="tr-TR" b="1" dirty="0" smtClean="0">
                <a:solidFill>
                  <a:schemeClr val="accent1"/>
                </a:solidFill>
              </a:rPr>
              <a:t>Z</a:t>
            </a:r>
            <a:r>
              <a:rPr lang="en-US" altLang="tr-TR" b="1" baseline="-25000" dirty="0" smtClean="0">
                <a:solidFill>
                  <a:schemeClr val="accent1"/>
                </a:solidFill>
              </a:rPr>
              <a:t>n</a:t>
            </a:r>
            <a:r>
              <a:rPr lang="en-US" altLang="tr-TR" b="1" dirty="0" smtClean="0">
                <a:solidFill>
                  <a:schemeClr val="accent1"/>
                </a:solidFill>
              </a:rPr>
              <a:t> </a:t>
            </a:r>
            <a:r>
              <a:rPr lang="en-US" altLang="tr-TR" dirty="0" smtClean="0">
                <a:solidFill>
                  <a:schemeClr val="accent1"/>
                </a:solidFill>
              </a:rPr>
              <a:t>= Z</a:t>
            </a:r>
            <a:r>
              <a:rPr lang="en-US" altLang="tr-TR" baseline="-25000" dirty="0" smtClean="0">
                <a:solidFill>
                  <a:schemeClr val="accent1"/>
                </a:solidFill>
              </a:rPr>
              <a:t>n</a:t>
            </a:r>
            <a:r>
              <a:rPr lang="en-US" altLang="tr-TR" dirty="0" smtClean="0">
                <a:solidFill>
                  <a:schemeClr val="accent1"/>
                </a:solidFill>
              </a:rPr>
              <a:t> </a:t>
            </a:r>
            <a:r>
              <a:rPr lang="en-US" altLang="tr-TR" dirty="0" smtClean="0">
                <a:solidFill>
                  <a:schemeClr val="accent1"/>
                </a:solidFill>
                <a:sym typeface="Symbol" panose="05050102010706020507" pitchFamily="18" charset="2"/>
              </a:rPr>
              <a:t></a:t>
            </a:r>
            <a:r>
              <a:rPr lang="en-US" altLang="tr-TR" dirty="0" err="1" smtClean="0">
                <a:solidFill>
                  <a:schemeClr val="accent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j</a:t>
            </a:r>
            <a:r>
              <a:rPr lang="en-US" altLang="tr-TR" baseline="-25000" dirty="0" err="1" smtClean="0">
                <a:solidFill>
                  <a:schemeClr val="accent1"/>
                </a:solidFill>
                <a:sym typeface="Symbol" panose="05050102010706020507" pitchFamily="18" charset="2"/>
              </a:rPr>
              <a:t>n</a:t>
            </a:r>
            <a:endParaRPr lang="en-US" altLang="tr-TR" baseline="-25000" dirty="0" smtClean="0">
              <a:solidFill>
                <a:schemeClr val="accent1"/>
              </a:solidFill>
              <a:sym typeface="Symbol" panose="05050102010706020507" pitchFamily="18" charset="2"/>
            </a:endParaRPr>
          </a:p>
          <a:p>
            <a:pPr marL="457200" lvl="1" indent="0" algn="just" eaLnBrk="1" hangingPunct="1">
              <a:buNone/>
            </a:pPr>
            <a:r>
              <a:rPr lang="tr-TR" altLang="tr-TR" b="1" dirty="0" smtClean="0">
                <a:solidFill>
                  <a:schemeClr val="accent1"/>
                </a:solidFill>
              </a:rPr>
              <a:t>	</a:t>
            </a:r>
            <a:r>
              <a:rPr lang="en-US" altLang="tr-TR" b="1" dirty="0" err="1" smtClean="0">
                <a:solidFill>
                  <a:schemeClr val="accent1"/>
                </a:solidFill>
              </a:rPr>
              <a:t>Z</a:t>
            </a:r>
            <a:r>
              <a:rPr lang="en-US" altLang="tr-TR" b="1" baseline="-25000" dirty="0" err="1" smtClean="0">
                <a:solidFill>
                  <a:schemeClr val="accent1"/>
                </a:solidFill>
              </a:rPr>
              <a:t>eq</a:t>
            </a:r>
            <a:r>
              <a:rPr lang="en-US" altLang="tr-TR" b="1" baseline="-25000" dirty="0" smtClean="0">
                <a:solidFill>
                  <a:schemeClr val="accent1"/>
                </a:solidFill>
              </a:rPr>
              <a:t> </a:t>
            </a:r>
            <a:r>
              <a:rPr lang="en-US" altLang="tr-TR" dirty="0" smtClean="0">
                <a:solidFill>
                  <a:schemeClr val="accent1"/>
                </a:solidFill>
              </a:rPr>
              <a:t> = </a:t>
            </a:r>
            <a:r>
              <a:rPr lang="en-US" altLang="tr-TR" dirty="0" err="1" smtClean="0">
                <a:solidFill>
                  <a:schemeClr val="accent1"/>
                </a:solidFill>
              </a:rPr>
              <a:t>Z</a:t>
            </a:r>
            <a:r>
              <a:rPr lang="en-US" altLang="tr-TR" baseline="-25000" dirty="0" err="1" smtClean="0">
                <a:solidFill>
                  <a:schemeClr val="accent1"/>
                </a:solidFill>
              </a:rPr>
              <a:t>eq</a:t>
            </a:r>
            <a:r>
              <a:rPr lang="en-US" altLang="tr-TR" dirty="0" smtClean="0">
                <a:solidFill>
                  <a:schemeClr val="accent1"/>
                </a:solidFill>
                <a:sym typeface="Symbol" panose="05050102010706020507" pitchFamily="18" charset="2"/>
              </a:rPr>
              <a:t> </a:t>
            </a:r>
            <a:r>
              <a:rPr lang="en-US" altLang="tr-TR" dirty="0" err="1" smtClean="0">
                <a:solidFill>
                  <a:schemeClr val="accent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j</a:t>
            </a:r>
            <a:r>
              <a:rPr lang="en-US" altLang="tr-TR" baseline="-25000" dirty="0" err="1" smtClean="0">
                <a:solidFill>
                  <a:schemeClr val="accent1"/>
                </a:solidFill>
                <a:sym typeface="Symbol" panose="05050102010706020507" pitchFamily="18" charset="2"/>
              </a:rPr>
              <a:t>eq</a:t>
            </a:r>
            <a:endParaRPr lang="en-US" altLang="tr-TR" dirty="0" smtClean="0">
              <a:solidFill>
                <a:schemeClr val="accent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60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0225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Current Division</a:t>
            </a:r>
          </a:p>
        </p:txBody>
      </p:sp>
      <p:sp>
        <p:nvSpPr>
          <p:cNvPr id="16387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tr-TR" dirty="0" smtClean="0"/>
              <a:t>All components in parallel share the same voltage</a:t>
            </a:r>
          </a:p>
        </p:txBody>
      </p:sp>
      <p:pic>
        <p:nvPicPr>
          <p:cNvPr id="1638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708920"/>
            <a:ext cx="7239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61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87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Current Division</a:t>
            </a:r>
          </a:p>
        </p:txBody>
      </p:sp>
      <p:sp>
        <p:nvSpPr>
          <p:cNvPr id="3076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Kirchhoff’s Current Law and Ohm’s Law</a:t>
            </a:r>
            <a:endParaRPr lang="en-US" altLang="tr-TR" dirty="0" smtClean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4384983"/>
              </p:ext>
            </p:extLst>
          </p:nvPr>
        </p:nvGraphicFramePr>
        <p:xfrm>
          <a:off x="5724128" y="2370452"/>
          <a:ext cx="2747963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6" name="Equation" r:id="rId4" imgW="1155600" imgH="1143000" progId="Equation.3">
                  <p:embed/>
                </p:oleObj>
              </mc:Choice>
              <mc:Fallback>
                <p:oleObj name="Equation" r:id="rId4" imgW="11556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2370452"/>
                        <a:ext cx="2747963" cy="297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801719"/>
            <a:ext cx="489743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62</a:t>
            </a:fld>
            <a:endParaRPr lang="en-US" altLang="tr-T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26536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Current Division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7069106"/>
              </p:ext>
            </p:extLst>
          </p:nvPr>
        </p:nvGraphicFramePr>
        <p:xfrm>
          <a:off x="6012160" y="2204864"/>
          <a:ext cx="2727325" cy="349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80" name="Equation" r:id="rId4" imgW="1130040" imgH="1447560" progId="Equation.3">
                  <p:embed/>
                </p:oleObj>
              </mc:Choice>
              <mc:Fallback>
                <p:oleObj name="Equation" r:id="rId4" imgW="1130040" imgH="1447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2204864"/>
                        <a:ext cx="2727325" cy="349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0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536" y="1916832"/>
            <a:ext cx="5410200" cy="1936750"/>
          </a:xfr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63</a:t>
            </a:fld>
            <a:endParaRPr lang="en-US" altLang="tr-T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9129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Current Division</a:t>
            </a:r>
          </a:p>
        </p:txBody>
      </p:sp>
      <p:sp>
        <p:nvSpPr>
          <p:cNvPr id="8" name="Right Arrow 7"/>
          <p:cNvSpPr/>
          <p:nvPr/>
        </p:nvSpPr>
        <p:spPr>
          <a:xfrm rot="2961966">
            <a:off x="5764725" y="2496992"/>
            <a:ext cx="7620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18661"/>
              </p:ext>
            </p:extLst>
          </p:nvPr>
        </p:nvGraphicFramePr>
        <p:xfrm>
          <a:off x="1115616" y="5242031"/>
          <a:ext cx="5572125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4" name="Equation" r:id="rId4" imgW="3187440" imgH="469800" progId="Equation.3">
                  <p:embed/>
                </p:oleObj>
              </mc:Choice>
              <mc:Fallback>
                <p:oleObj name="Equation" r:id="rId4" imgW="31874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5242031"/>
                        <a:ext cx="5572125" cy="82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5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35087"/>
            <a:ext cx="532288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240087"/>
            <a:ext cx="411480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64</a:t>
            </a:fld>
            <a:endParaRPr lang="en-US" altLang="tr-T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59924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/>
          <a:lstStyle/>
          <a:p>
            <a:pPr eaLnBrk="1" hangingPunct="1"/>
            <a:r>
              <a:rPr lang="en-US" altLang="tr-TR" dirty="0" smtClean="0"/>
              <a:t>Current Division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03022" y="1412776"/>
            <a:ext cx="4038600" cy="4607024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The current associated with one component </a:t>
            </a:r>
            <a:r>
              <a:rPr lang="en-US" i="1" dirty="0" smtClean="0">
                <a:solidFill>
                  <a:schemeClr val="accent1"/>
                </a:solidFill>
              </a:rPr>
              <a:t>Z</a:t>
            </a:r>
            <a:r>
              <a:rPr lang="en-US" i="1" baseline="-25000" dirty="0" smtClean="0">
                <a:solidFill>
                  <a:schemeClr val="accent1"/>
                </a:solidFill>
              </a:rPr>
              <a:t>1</a:t>
            </a:r>
            <a:r>
              <a:rPr lang="en-US" i="1" dirty="0" smtClean="0"/>
              <a:t> </a:t>
            </a:r>
            <a:r>
              <a:rPr lang="en-US" dirty="0" smtClean="0"/>
              <a:t>in parallel with one other component is: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038600" cy="4941987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The current associated with one component </a:t>
            </a:r>
            <a:r>
              <a:rPr lang="en-US" i="1" dirty="0" err="1" smtClean="0">
                <a:solidFill>
                  <a:schemeClr val="accent1"/>
                </a:solidFill>
              </a:rPr>
              <a:t>Z</a:t>
            </a:r>
            <a:r>
              <a:rPr lang="en-US" i="1" baseline="-25000" dirty="0" err="1" smtClean="0">
                <a:solidFill>
                  <a:schemeClr val="accent1"/>
                </a:solidFill>
              </a:rPr>
              <a:t>m</a:t>
            </a:r>
            <a:r>
              <a:rPr lang="en-US" i="1" dirty="0" smtClean="0"/>
              <a:t> </a:t>
            </a:r>
            <a:r>
              <a:rPr lang="en-US" dirty="0" smtClean="0"/>
              <a:t>in parallel with two or more components is: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0905792"/>
              </p:ext>
            </p:extLst>
          </p:nvPr>
        </p:nvGraphicFramePr>
        <p:xfrm>
          <a:off x="5359400" y="3254325"/>
          <a:ext cx="2481263" cy="1258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38" name="Equation" r:id="rId4" imgW="952200" imgH="482400" progId="Equation.3">
                  <p:embed/>
                </p:oleObj>
              </mc:Choice>
              <mc:Fallback>
                <p:oleObj name="Equation" r:id="rId4" imgW="9522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9400" y="3254325"/>
                        <a:ext cx="2481263" cy="1258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606666"/>
              </p:ext>
            </p:extLst>
          </p:nvPr>
        </p:nvGraphicFramePr>
        <p:xfrm>
          <a:off x="1314450" y="3254325"/>
          <a:ext cx="2978150" cy="1258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39" name="Equation" r:id="rId6" imgW="1143000" imgH="482400" progId="Equation.3">
                  <p:embed/>
                </p:oleObj>
              </mc:Choice>
              <mc:Fallback>
                <p:oleObj name="Equation" r:id="rId6" imgW="11430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4450" y="3254325"/>
                        <a:ext cx="2978150" cy="1258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Rectangle 10"/>
          <p:cNvSpPr>
            <a:spLocks noChangeArrowheads="1"/>
          </p:cNvSpPr>
          <p:nvPr/>
        </p:nvSpPr>
        <p:spPr bwMode="auto">
          <a:xfrm>
            <a:off x="914400" y="5127625"/>
            <a:ext cx="76200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tr-TR" sz="2600" dirty="0">
                <a:latin typeface="Constantia" panose="02030602050306030303" pitchFamily="18" charset="0"/>
              </a:rPr>
              <a:t>where</a:t>
            </a:r>
            <a:r>
              <a:rPr lang="en-US" altLang="tr-TR" sz="2600" i="1" dirty="0">
                <a:latin typeface="Constantia" panose="02030602050306030303" pitchFamily="18" charset="0"/>
              </a:rPr>
              <a:t> </a:t>
            </a:r>
            <a:r>
              <a:rPr lang="en-US" altLang="tr-TR" sz="2600" i="1" dirty="0" err="1">
                <a:solidFill>
                  <a:schemeClr val="accent1"/>
                </a:solidFill>
                <a:latin typeface="Constantia" panose="02030602050306030303" pitchFamily="18" charset="0"/>
              </a:rPr>
              <a:t>I</a:t>
            </a:r>
            <a:r>
              <a:rPr lang="en-US" altLang="tr-TR" sz="2600" i="1" baseline="-25000" dirty="0" err="1">
                <a:solidFill>
                  <a:schemeClr val="accent1"/>
                </a:solidFill>
                <a:latin typeface="Constantia" panose="02030602050306030303" pitchFamily="18" charset="0"/>
              </a:rPr>
              <a:t>total</a:t>
            </a:r>
            <a:r>
              <a:rPr lang="en-US" altLang="tr-TR" sz="2600" i="1" dirty="0">
                <a:latin typeface="Constantia" panose="02030602050306030303" pitchFamily="18" charset="0"/>
              </a:rPr>
              <a:t> </a:t>
            </a:r>
            <a:r>
              <a:rPr lang="en-US" altLang="tr-TR" sz="2600" dirty="0">
                <a:latin typeface="Constantia" panose="02030602050306030303" pitchFamily="18" charset="0"/>
              </a:rPr>
              <a:t>is the total of the currents entering the node shared by the components in parallel.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0323E6-A619-4A6F-A9BA-4DCDBFA0DB8D}" type="slidenum">
              <a:rPr lang="en-US" altLang="tr-TR" smtClean="0"/>
              <a:pPr>
                <a:defRPr/>
              </a:pPr>
              <a:t>65</a:t>
            </a:fld>
            <a:endParaRPr lang="en-US" altLang="tr-T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01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itle 1"/>
          <p:cNvSpPr>
            <a:spLocks noGrp="1"/>
          </p:cNvSpPr>
          <p:nvPr>
            <p:ph type="title"/>
          </p:nvPr>
        </p:nvSpPr>
        <p:spPr>
          <a:xfrm>
            <a:off x="0" y="2414"/>
            <a:ext cx="9144000" cy="690282"/>
          </a:xfrm>
        </p:spPr>
        <p:txBody>
          <a:bodyPr/>
          <a:lstStyle/>
          <a:p>
            <a:pPr eaLnBrk="1" hangingPunct="1"/>
            <a:r>
              <a:rPr lang="en-US" altLang="tr-TR" dirty="0" smtClean="0"/>
              <a:t>Summary</a:t>
            </a:r>
          </a:p>
        </p:txBody>
      </p:sp>
      <p:sp>
        <p:nvSpPr>
          <p:cNvPr id="717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114800" cy="4433888"/>
          </a:xfrm>
        </p:spPr>
        <p:txBody>
          <a:bodyPr/>
          <a:lstStyle/>
          <a:p>
            <a:pPr eaLnBrk="1" hangingPunct="1"/>
            <a:r>
              <a:rPr lang="en-US" altLang="tr-TR" dirty="0" smtClean="0"/>
              <a:t>The equations used to calculate the voltage across a specific component </a:t>
            </a:r>
            <a:r>
              <a:rPr lang="en-US" altLang="tr-TR" dirty="0" smtClean="0">
                <a:solidFill>
                  <a:schemeClr val="accent1"/>
                </a:solidFill>
              </a:rPr>
              <a:t>Z</a:t>
            </a:r>
            <a:r>
              <a:rPr lang="en-US" altLang="tr-TR" baseline="-25000" dirty="0" smtClean="0">
                <a:solidFill>
                  <a:schemeClr val="accent1"/>
                </a:solidFill>
              </a:rPr>
              <a:t>n</a:t>
            </a:r>
            <a:r>
              <a:rPr lang="en-US" altLang="tr-TR" dirty="0" smtClean="0"/>
              <a:t> in a set of components in series are: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tr-TR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tr-TR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tr-TR" dirty="0" smtClean="0"/>
          </a:p>
        </p:txBody>
      </p:sp>
      <p:sp>
        <p:nvSpPr>
          <p:cNvPr id="7174" name="Content Placeholder 4"/>
          <p:cNvSpPr>
            <a:spLocks noGrp="1"/>
          </p:cNvSpPr>
          <p:nvPr>
            <p:ph sz="half" idx="2"/>
          </p:nvPr>
        </p:nvSpPr>
        <p:spPr>
          <a:xfrm>
            <a:off x="4598059" y="1268760"/>
            <a:ext cx="4343400" cy="4433888"/>
          </a:xfrm>
        </p:spPr>
        <p:txBody>
          <a:bodyPr/>
          <a:lstStyle/>
          <a:p>
            <a:pPr eaLnBrk="1" hangingPunct="1"/>
            <a:r>
              <a:rPr lang="en-US" altLang="tr-TR" dirty="0" smtClean="0"/>
              <a:t>The equations used to calculate the current flowing through a specific component </a:t>
            </a:r>
            <a:r>
              <a:rPr lang="en-US" altLang="tr-TR" dirty="0" err="1" smtClean="0">
                <a:solidFill>
                  <a:schemeClr val="accent1"/>
                </a:solidFill>
              </a:rPr>
              <a:t>Z</a:t>
            </a:r>
            <a:r>
              <a:rPr lang="en-US" altLang="tr-TR" baseline="-25000" dirty="0" err="1" smtClean="0">
                <a:solidFill>
                  <a:schemeClr val="accent1"/>
                </a:solidFill>
              </a:rPr>
              <a:t>m</a:t>
            </a:r>
            <a:r>
              <a:rPr lang="en-US" altLang="tr-TR" dirty="0" smtClean="0"/>
              <a:t> in a set of components in parallel are:</a:t>
            </a:r>
          </a:p>
          <a:p>
            <a:pPr eaLnBrk="1" hangingPunct="1"/>
            <a:endParaRPr lang="en-US" altLang="tr-TR" dirty="0" smtClean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4726859"/>
              </p:ext>
            </p:extLst>
          </p:nvPr>
        </p:nvGraphicFramePr>
        <p:xfrm>
          <a:off x="1187624" y="3698512"/>
          <a:ext cx="3038475" cy="260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2" name="Microsoft Equation 3.0" r:id="rId4" imgW="1054080" imgH="1015920" progId="Equation.3">
                  <p:embed/>
                </p:oleObj>
              </mc:Choice>
              <mc:Fallback>
                <p:oleObj name="Microsoft Equation 3.0" r:id="rId4" imgW="1054080" imgH="1015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3698512"/>
                        <a:ext cx="3038475" cy="2600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2701300"/>
              </p:ext>
            </p:extLst>
          </p:nvPr>
        </p:nvGraphicFramePr>
        <p:xfrm>
          <a:off x="5724128" y="3651926"/>
          <a:ext cx="2303463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3" name="Microsoft Equation 3.0" r:id="rId6" imgW="812520" imgH="914400" progId="Equation.3">
                  <p:embed/>
                </p:oleObj>
              </mc:Choice>
              <mc:Fallback>
                <p:oleObj name="Microsoft Equation 3.0" r:id="rId6" imgW="81252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3651926"/>
                        <a:ext cx="2303463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0323E6-A619-4A6F-A9BA-4DCDBFA0DB8D}" type="slidenum">
              <a:rPr lang="en-US" altLang="tr-TR" smtClean="0"/>
              <a:pPr>
                <a:defRPr/>
              </a:pPr>
              <a:t>66</a:t>
            </a:fld>
            <a:endParaRPr lang="en-US" altLang="tr-T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46377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Inductors</a:t>
            </a:r>
          </a:p>
        </p:txBody>
      </p:sp>
      <p:sp>
        <p:nvSpPr>
          <p:cNvPr id="717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dirty="0" smtClean="0"/>
              <a:t>v(t) = L d </a:t>
            </a:r>
            <a:r>
              <a:rPr lang="en-US" dirty="0" err="1" smtClean="0"/>
              <a:t>i</a:t>
            </a:r>
            <a:r>
              <a:rPr lang="en-US" dirty="0" smtClean="0"/>
              <a:t>(t)/</a:t>
            </a:r>
            <a:r>
              <a:rPr lang="en-US" dirty="0" err="1" smtClean="0"/>
              <a:t>dt</a:t>
            </a:r>
            <a:r>
              <a:rPr lang="en-US" dirty="0" smtClean="0"/>
              <a:t>  where </a:t>
            </a:r>
            <a:r>
              <a:rPr lang="en-US" dirty="0" err="1" smtClean="0"/>
              <a:t>i</a:t>
            </a:r>
            <a:r>
              <a:rPr lang="en-US" dirty="0" smtClean="0"/>
              <a:t>(t) =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cos</a:t>
            </a:r>
            <a:r>
              <a:rPr lang="en-US" dirty="0" smtClean="0"/>
              <a:t>(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t)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 v(t) = - </a:t>
            </a:r>
            <a:r>
              <a:rPr lang="en-US" dirty="0" err="1" smtClean="0"/>
              <a:t>L</a:t>
            </a:r>
            <a:r>
              <a:rPr lang="en-US" dirty="0" err="1" smtClean="0">
                <a:latin typeface="Symbol" pitchFamily="18" charset="2"/>
              </a:rPr>
              <a:t>w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m</a:t>
            </a:r>
            <a:r>
              <a:rPr lang="en-US" dirty="0" smtClean="0"/>
              <a:t> sin(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t) = </a:t>
            </a:r>
            <a:r>
              <a:rPr lang="en-US" dirty="0" err="1" smtClean="0">
                <a:latin typeface="Symbol" pitchFamily="18" charset="2"/>
              </a:rPr>
              <a:t>w</a:t>
            </a:r>
            <a:r>
              <a:rPr lang="en-US" dirty="0" err="1" smtClean="0"/>
              <a:t>LI</a:t>
            </a:r>
            <a:r>
              <a:rPr lang="en-US" baseline="-25000" dirty="0" err="1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cos</a:t>
            </a:r>
            <a:r>
              <a:rPr lang="en-US" dirty="0" smtClean="0"/>
              <a:t>(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t </a:t>
            </a:r>
            <a:r>
              <a:rPr lang="en-US" dirty="0" smtClean="0">
                <a:latin typeface="Symbol" pitchFamily="18" charset="2"/>
              </a:rPr>
              <a:t>+ 90</a:t>
            </a:r>
            <a:r>
              <a:rPr lang="en-US" baseline="30000" dirty="0" smtClean="0">
                <a:latin typeface="Symbol" pitchFamily="18" charset="2"/>
              </a:rPr>
              <a:t>o</a:t>
            </a:r>
            <a:r>
              <a:rPr lang="en-US" dirty="0" smtClean="0"/>
              <a:t>)</a:t>
            </a:r>
          </a:p>
          <a:p>
            <a:pPr algn="ctr">
              <a:buFont typeface="Wingdings 2" pitchFamily="18" charset="2"/>
              <a:buNone/>
            </a:pPr>
            <a:r>
              <a:rPr lang="en-US" b="1" dirty="0" smtClean="0"/>
              <a:t>V</a:t>
            </a:r>
            <a:r>
              <a:rPr lang="en-US" dirty="0" smtClean="0"/>
              <a:t> = </a:t>
            </a:r>
            <a:r>
              <a:rPr lang="en-US" dirty="0" err="1" smtClean="0">
                <a:latin typeface="Symbol" pitchFamily="18" charset="2"/>
              </a:rPr>
              <a:t>w</a:t>
            </a:r>
            <a:r>
              <a:rPr lang="en-US" dirty="0" err="1" smtClean="0"/>
              <a:t>LI</a:t>
            </a:r>
            <a:r>
              <a:rPr lang="en-US" baseline="-25000" dirty="0" err="1" smtClean="0"/>
              <a:t>m</a:t>
            </a:r>
            <a:r>
              <a:rPr lang="en-US" baseline="-25000" dirty="0" smtClean="0"/>
              <a:t>      </a:t>
            </a:r>
            <a:r>
              <a:rPr lang="en-US" dirty="0" smtClean="0">
                <a:latin typeface="Symbol" pitchFamily="18" charset="2"/>
              </a:rPr>
              <a:t>90</a:t>
            </a:r>
            <a:r>
              <a:rPr lang="en-US" baseline="30000" dirty="0" smtClean="0">
                <a:latin typeface="Symbol" pitchFamily="18" charset="2"/>
              </a:rPr>
              <a:t>o</a:t>
            </a:r>
            <a:endParaRPr lang="en-US" u="sng" dirty="0" smtClean="0"/>
          </a:p>
          <a:p>
            <a:pPr algn="ctr">
              <a:buFont typeface="Wingdings 2" pitchFamily="18" charset="2"/>
              <a:buNone/>
            </a:pPr>
            <a:r>
              <a:rPr lang="en-US" b="1" dirty="0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cos</a:t>
            </a:r>
            <a:r>
              <a:rPr lang="en-US" dirty="0" smtClean="0"/>
              <a:t>(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t)</a:t>
            </a:r>
          </a:p>
          <a:p>
            <a:pPr algn="ctr">
              <a:buFont typeface="Wingdings 2" pitchFamily="18" charset="2"/>
              <a:buNone/>
            </a:pPr>
            <a:r>
              <a:rPr lang="en-US" dirty="0" err="1" smtClean="0"/>
              <a:t>I</a:t>
            </a:r>
            <a:r>
              <a:rPr lang="en-US" baseline="-25000" dirty="0" err="1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cos</a:t>
            </a:r>
            <a:r>
              <a:rPr lang="en-US" dirty="0" smtClean="0"/>
              <a:t>(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t </a:t>
            </a:r>
            <a:r>
              <a:rPr lang="en-US" dirty="0" smtClean="0">
                <a:latin typeface="Symbol" pitchFamily="18" charset="2"/>
              </a:rPr>
              <a:t>+ 90</a:t>
            </a:r>
            <a:r>
              <a:rPr lang="en-US" baseline="30000" dirty="0" smtClean="0">
                <a:latin typeface="Symbol" pitchFamily="18" charset="2"/>
              </a:rPr>
              <a:t>o</a:t>
            </a:r>
            <a:r>
              <a:rPr lang="en-US" dirty="0" smtClean="0"/>
              <a:t>) = </a:t>
            </a:r>
            <a:r>
              <a:rPr lang="en-US" b="1" dirty="0" smtClean="0"/>
              <a:t>I</a:t>
            </a:r>
            <a:r>
              <a:rPr lang="en-US" dirty="0" smtClean="0"/>
              <a:t> e</a:t>
            </a:r>
            <a:r>
              <a:rPr lang="en-US" baseline="30000" dirty="0" smtClean="0"/>
              <a:t>j</a:t>
            </a:r>
            <a:r>
              <a:rPr lang="en-US" baseline="30000" dirty="0" smtClean="0">
                <a:latin typeface="Symbol" pitchFamily="18" charset="2"/>
              </a:rPr>
              <a:t>90</a:t>
            </a:r>
            <a:r>
              <a:rPr lang="en-US" baseline="30000" dirty="0" smtClean="0">
                <a:latin typeface="Symbol" pitchFamily="18" charset="2"/>
                <a:sym typeface="Symbol" pitchFamily="18" charset="2"/>
              </a:rPr>
              <a:t></a:t>
            </a:r>
            <a:r>
              <a:rPr lang="en-US" baseline="30000" dirty="0" smtClean="0">
                <a:latin typeface="Symbol" pitchFamily="18" charset="2"/>
              </a:rPr>
              <a:t> </a:t>
            </a:r>
            <a:r>
              <a:rPr lang="en-US" dirty="0" smtClean="0"/>
              <a:t>= </a:t>
            </a:r>
            <a:r>
              <a:rPr lang="en-US" b="1" dirty="0" smtClean="0"/>
              <a:t>I     </a:t>
            </a:r>
            <a:r>
              <a:rPr lang="en-US" dirty="0" smtClean="0">
                <a:latin typeface="Symbol" pitchFamily="18" charset="2"/>
              </a:rPr>
              <a:t>90</a:t>
            </a:r>
            <a:r>
              <a:rPr lang="en-US" baseline="30000" dirty="0" smtClean="0">
                <a:latin typeface="Symbol" pitchFamily="18" charset="2"/>
              </a:rPr>
              <a:t>o </a:t>
            </a:r>
            <a:r>
              <a:rPr lang="en-US" b="1" dirty="0" smtClean="0"/>
              <a:t>= </a:t>
            </a:r>
            <a:r>
              <a:rPr lang="en-US" dirty="0" err="1" smtClean="0"/>
              <a:t>j</a:t>
            </a:r>
            <a:r>
              <a:rPr lang="en-US" b="1" dirty="0" err="1" smtClean="0"/>
              <a:t>I</a:t>
            </a:r>
            <a:endParaRPr lang="en-US" b="1" dirty="0" smtClean="0"/>
          </a:p>
          <a:p>
            <a:pPr algn="ctr">
              <a:buFont typeface="Wingdings 2" pitchFamily="18" charset="2"/>
              <a:buNone/>
            </a:pPr>
            <a:endParaRPr lang="en-US" sz="1200" baseline="30000" dirty="0" smtClean="0"/>
          </a:p>
          <a:p>
            <a:pPr algn="ctr">
              <a:buFont typeface="Wingdings 2" pitchFamily="18" charset="2"/>
              <a:buNone/>
            </a:pPr>
            <a:r>
              <a:rPr lang="en-US" b="1" dirty="0" smtClean="0"/>
              <a:t>V</a:t>
            </a:r>
            <a:r>
              <a:rPr lang="en-US" dirty="0" smtClean="0"/>
              <a:t> = </a:t>
            </a:r>
            <a:r>
              <a:rPr lang="en-US" dirty="0" err="1" smtClean="0"/>
              <a:t>j</a:t>
            </a:r>
            <a:r>
              <a:rPr lang="en-US" dirty="0" err="1" smtClean="0">
                <a:latin typeface="Symbol" pitchFamily="18" charset="2"/>
              </a:rPr>
              <a:t>w</a:t>
            </a:r>
            <a:r>
              <a:rPr lang="en-US" dirty="0" err="1" smtClean="0"/>
              <a:t>L</a:t>
            </a:r>
            <a:r>
              <a:rPr lang="en-US" b="1" dirty="0" err="1" smtClean="0"/>
              <a:t>I</a:t>
            </a:r>
            <a:endParaRPr lang="en-US" b="1" dirty="0" smtClean="0"/>
          </a:p>
          <a:p>
            <a:pPr algn="ctr">
              <a:buFont typeface="Wingdings 2" pitchFamily="18" charset="2"/>
              <a:buNone/>
            </a:pPr>
            <a:r>
              <a:rPr lang="en-US" dirty="0" smtClean="0"/>
              <a:t>or </a:t>
            </a:r>
          </a:p>
          <a:p>
            <a:pPr algn="ctr">
              <a:buFont typeface="Wingdings 2" pitchFamily="18" charset="2"/>
              <a:buNone/>
            </a:pPr>
            <a:endParaRPr lang="en-US" sz="2000" dirty="0" smtClean="0"/>
          </a:p>
          <a:p>
            <a:pPr algn="ctr">
              <a:buFont typeface="Wingdings 2" pitchFamily="18" charset="2"/>
              <a:buNone/>
            </a:pPr>
            <a:r>
              <a:rPr lang="en-US" b="1" dirty="0" smtClean="0"/>
              <a:t>I</a:t>
            </a:r>
            <a:r>
              <a:rPr lang="en-US" dirty="0" smtClean="0"/>
              <a:t> = (1/</a:t>
            </a:r>
            <a:r>
              <a:rPr lang="en-US" dirty="0" err="1" smtClean="0"/>
              <a:t>j</a:t>
            </a:r>
            <a:r>
              <a:rPr lang="en-US" dirty="0" err="1" smtClean="0">
                <a:latin typeface="Symbol" pitchFamily="18" charset="2"/>
              </a:rPr>
              <a:t>w</a:t>
            </a:r>
            <a:r>
              <a:rPr lang="en-US" dirty="0" err="1" smtClean="0"/>
              <a:t>L</a:t>
            </a:r>
            <a:r>
              <a:rPr lang="en-US" dirty="0" smtClean="0"/>
              <a:t>) </a:t>
            </a:r>
            <a:r>
              <a:rPr lang="en-US" b="1" dirty="0" smtClean="0"/>
              <a:t>V </a:t>
            </a:r>
            <a:r>
              <a:rPr lang="en-US" dirty="0" smtClean="0"/>
              <a:t>= - (j/</a:t>
            </a:r>
            <a:r>
              <a:rPr lang="en-US" dirty="0" err="1" smtClean="0">
                <a:latin typeface="Symbol" pitchFamily="18" charset="2"/>
              </a:rPr>
              <a:t>w</a:t>
            </a:r>
            <a:r>
              <a:rPr lang="en-US" dirty="0" err="1" smtClean="0"/>
              <a:t>L</a:t>
            </a:r>
            <a:r>
              <a:rPr lang="en-US" dirty="0" smtClean="0"/>
              <a:t>)</a:t>
            </a:r>
            <a:r>
              <a:rPr lang="en-US" b="1" dirty="0" smtClean="0"/>
              <a:t> V</a:t>
            </a:r>
          </a:p>
          <a:p>
            <a:pPr algn="ctr">
              <a:buFont typeface="Wingdings 2" pitchFamily="18" charset="2"/>
              <a:buNone/>
            </a:pPr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b="1" dirty="0" smtClean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7864996"/>
              </p:ext>
            </p:extLst>
          </p:nvPr>
        </p:nvGraphicFramePr>
        <p:xfrm>
          <a:off x="4860032" y="2420888"/>
          <a:ext cx="5794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84" name="Equation" r:id="rId3" imgW="164880" imgH="152280" progId="Equation.3">
                  <p:embed/>
                </p:oleObj>
              </mc:Choice>
              <mc:Fallback>
                <p:oleObj name="Equation" r:id="rId3" imgW="16488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2420888"/>
                        <a:ext cx="579437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4300542"/>
              </p:ext>
            </p:extLst>
          </p:nvPr>
        </p:nvGraphicFramePr>
        <p:xfrm>
          <a:off x="6012160" y="3573016"/>
          <a:ext cx="5794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85" name="Equation" r:id="rId5" imgW="164880" imgH="152280" progId="Equation.3">
                  <p:embed/>
                </p:oleObj>
              </mc:Choice>
              <mc:Fallback>
                <p:oleObj name="Equation" r:id="rId5" imgW="16488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3573016"/>
                        <a:ext cx="579437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7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824949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Inductors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4038600" cy="4389437"/>
          </a:xfrm>
        </p:spPr>
        <p:txBody>
          <a:bodyPr/>
          <a:lstStyle/>
          <a:p>
            <a:r>
              <a:rPr lang="en-US" smtClean="0"/>
              <a:t>90</a:t>
            </a:r>
            <a:r>
              <a:rPr lang="en-US" baseline="30000" smtClean="0"/>
              <a:t>o</a:t>
            </a:r>
            <a:r>
              <a:rPr lang="en-US" smtClean="0"/>
              <a:t> phase difference between the voltage and current through an inductor. </a:t>
            </a:r>
          </a:p>
          <a:p>
            <a:r>
              <a:rPr lang="en-US" smtClean="0"/>
              <a:t>The voltage leads the current (or the current lags the voltage). </a:t>
            </a:r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286000"/>
            <a:ext cx="4133850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8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48635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Impedance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try to force all components to following Ohm’s Law, </a:t>
            </a:r>
            <a:r>
              <a:rPr lang="en-US" b="1" dirty="0" smtClean="0"/>
              <a:t>V </a:t>
            </a:r>
            <a:r>
              <a:rPr lang="en-US" dirty="0" smtClean="0"/>
              <a:t>=</a:t>
            </a:r>
            <a:r>
              <a:rPr lang="en-US" b="1" dirty="0" smtClean="0"/>
              <a:t> Z I</a:t>
            </a:r>
            <a:r>
              <a:rPr lang="en-US" dirty="0" smtClean="0"/>
              <a:t>, where </a:t>
            </a:r>
            <a:r>
              <a:rPr lang="en-US" b="1" dirty="0" smtClean="0"/>
              <a:t>Z</a:t>
            </a:r>
            <a:r>
              <a:rPr lang="en-US" dirty="0" smtClean="0"/>
              <a:t> is the impedance of the component.</a:t>
            </a:r>
          </a:p>
          <a:p>
            <a:pPr>
              <a:buFont typeface="Wingdings 2" pitchFamily="18" charset="2"/>
              <a:buNone/>
            </a:pPr>
            <a:endParaRPr lang="en-US" b="1" dirty="0" smtClean="0"/>
          </a:p>
          <a:p>
            <a:pPr>
              <a:buFont typeface="Wingdings 2" pitchFamily="18" charset="2"/>
              <a:buNone/>
            </a:pPr>
            <a:r>
              <a:rPr lang="en-US" dirty="0" smtClean="0"/>
              <a:t>		</a:t>
            </a:r>
            <a:r>
              <a:rPr lang="en-US" sz="2800" dirty="0" smtClean="0"/>
              <a:t>Resistor:   	</a:t>
            </a:r>
            <a:r>
              <a:rPr lang="en-US" sz="2800" b="1" dirty="0" smtClean="0"/>
              <a:t>Z</a:t>
            </a:r>
            <a:r>
              <a:rPr lang="en-US" sz="2800" b="1" baseline="-25000" dirty="0" smtClean="0"/>
              <a:t>R</a:t>
            </a:r>
            <a:r>
              <a:rPr lang="en-US" sz="2800" b="1" dirty="0" smtClean="0"/>
              <a:t>   =</a:t>
            </a:r>
            <a:endParaRPr lang="en-US" sz="2800" dirty="0" smtClean="0"/>
          </a:p>
          <a:p>
            <a:pPr>
              <a:buFont typeface="Wingdings 2" pitchFamily="18" charset="2"/>
              <a:buNone/>
            </a:pPr>
            <a:r>
              <a:rPr lang="en-US" sz="2800" dirty="0" smtClean="0"/>
              <a:t>		Capacitor: 	</a:t>
            </a:r>
            <a:r>
              <a:rPr lang="en-US" sz="2800" b="1" dirty="0" smtClean="0"/>
              <a:t>Z</a:t>
            </a:r>
            <a:r>
              <a:rPr lang="en-US" sz="2800" b="1" baseline="-25000" dirty="0" smtClean="0"/>
              <a:t>C</a:t>
            </a:r>
            <a:r>
              <a:rPr lang="en-US" sz="2800" b="1" dirty="0" smtClean="0"/>
              <a:t>   =</a:t>
            </a:r>
            <a:endParaRPr lang="en-US" sz="2800" dirty="0" smtClean="0"/>
          </a:p>
          <a:p>
            <a:pPr>
              <a:buFont typeface="Wingdings 2" pitchFamily="18" charset="2"/>
              <a:buNone/>
            </a:pPr>
            <a:r>
              <a:rPr lang="en-US" sz="2800" dirty="0" smtClean="0"/>
              <a:t>		Inductor:	</a:t>
            </a:r>
            <a:r>
              <a:rPr lang="en-US" sz="2800" b="1" dirty="0" smtClean="0"/>
              <a:t>Z</a:t>
            </a:r>
            <a:r>
              <a:rPr lang="en-US" sz="2800" b="1" baseline="-25000" dirty="0" smtClean="0"/>
              <a:t>L</a:t>
            </a:r>
            <a:r>
              <a:rPr lang="en-US" sz="2800" b="1" dirty="0" smtClean="0"/>
              <a:t>    =</a:t>
            </a:r>
            <a:endParaRPr lang="en-US" sz="2800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5700245"/>
              </p:ext>
            </p:extLst>
          </p:nvPr>
        </p:nvGraphicFramePr>
        <p:xfrm>
          <a:off x="4487954" y="3284984"/>
          <a:ext cx="36703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00" name="Equation" r:id="rId3" imgW="1688760" imgH="736560" progId="Equation.3">
                  <p:embed/>
                </p:oleObj>
              </mc:Choice>
              <mc:Fallback>
                <p:oleObj name="Equation" r:id="rId3" imgW="168876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7954" y="3284984"/>
                        <a:ext cx="3670300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9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7704307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,-2087112159,C:\Kath\Courses\ECE2004\Online\Lectures\Equivalent_Impedance.pp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3,-2087112159,C:\Kath\Courses\ECE2004\Online\Lectures\Equivalent_Impedance.ppc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4,-2087112159,C:\Kath\Courses\ECE2004\Online\Lectures\Equivalent_Impedance.ppc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5,-2087112159,C:\Kath\Courses\ECE2004\Online\Lectures\Equivalent_Impedance.ppc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6,-2087112159,C:\Kath\Courses\ECE2004\Online\Lectures\Equivalent_Impedance.ppc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7,-2087112159,C:\Kath\Courses\ECE2004\Online\Lectures\Equivalent_Impedance.ppc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8,-2087112159,C:\Kath\Courses\ECE2004\Online\Lectures\Equivalent_Impedance.ppc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9,-2087112159,C:\Kath\Courses\ECE2004\Online\Lectures\Equivalent_Impedance.ppc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0,-2087112159,C:\Kath\Courses\ECE2004\Online\Lectures\Equivalent_Impedance.ppc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1,-2087112159,C:\Kath\Courses\ECE2004\Online\Lectures\Equivalent_Impedance.ppc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2,-2087112159,C:\Kath\Courses\ECE2004\Online\Lectures\Equivalent_Impedance.ppc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4,-2087112159,C:\Kath\Courses\ECE2004\Online\Lectures\Equivalent_Impedance.ppc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-2087112159,C:\Kath\Courses\ECE2004\Online\Lectures\Equivalent_Impedance.ppc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,1145457412,C:\Kath\Courses\ECE2004\Online\Lectures\Thevenin_Norton_Impedance.ppc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4,1145457412,C:\Kath\Courses\ECE2004\Online\Lectures\Thevenin_Norton_Impedance.ppc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5,1145457412,C:\Kath\Courses\ECE2004\Online\Lectures\Thevenin_Norton_Impedance.ppc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6,1145457412,C:\Kath\Courses\ECE2004\Online\Lectures\Thevenin_Norton_Impedance.ppc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7,1145457412,C:\Kath\Courses\ECE2004\Online\Lectures\Thevenin_Norton_Impedance.ppc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8,1145457412,C:\Kath\Courses\ECE2004\Online\Lectures\Thevenin_Norton_Impedance.ppc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9,1145457412,C:\Kath\Courses\ECE2004\Online\Lectures\Thevenin_Norton_Impedance.ppc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0,1145457412,C:\Kath\Courses\ECE2004\Online\Lectures\Thevenin_Norton_Impedance.ppc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1,1145457412,C:\Kath\Courses\ECE2004\Online\Lectures\Thevenin_Norton_Impedance.ppc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5,-2087112159,C:\Kath\Courses\ECE2004\Online\Lectures\Equivalent_Impedance.ppc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2,1145457412,C:\Kath\Courses\ECE2004\Online\Lectures\Thevenin_Norton_Impedance.ppc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3,1145457412,C:\Kath\Courses\ECE2004\Online\Lectures\Thevenin_Norton_Impedance.ppc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4,1145457412,C:\Kath\Courses\ECE2004\Online\Lectures\Thevenin_Norton_Impedance.ppc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5,1145457412,C:\Kath\Courses\ECE2004\Online\Lectures\Thevenin_Norton_Impedance.ppc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6,1145457412,C:\Kath\Courses\ECE2004\Online\Lectures\Thevenin_Norton_Impedance.ppc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7,1145457412,C:\Kath\Courses\ECE2004\Online\Lectures\Thevenin_Norton_Impedance.ppc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8,1145457412,C:\Kath\Courses\ECE2004\Online\Lectures\Thevenin_Norton_Impedance.ppc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9,1145457412,C:\Kath\Courses\ECE2004\Online\Lectures\Thevenin_Norton_Impedance.ppc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0,1145457412,C:\Kath\Courses\ECE2004\Online\Lectures\Thevenin_Norton_Impedance.ppc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1,1145457412,C:\Kath\Courses\ECE2004\Online\Lectures\Thevenin_Norton_Impedance.ppc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6,-2087112159,C:\Kath\Courses\ECE2004\Online\Lectures\Equivalent_Impedance.ppc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2,1145457412,C:\Kath\Courses\ECE2004\Online\Lectures\Thevenin_Norton_Impedance.ppc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145457412,C:\Kath\Courses\ECE2004\Online\Lectures\Thevenin_Norton_Impedance.ppc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5,-2087112159,C:\Kath\Courses\ECE2004\Online\Lectures\Voltage_Current_Dividers_Impedance.ppc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6,-2087112159,C:\Kath\Courses\ECE2004\Online\Lectures\Voltage_Current_Dividers_Impedance.ppc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7,-2087112159,C:\Kath\Courses\ECE2004\Online\Lectures\Voltage_Current_Dividers_Impedance.ppc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8,-2087112159,C:\Kath\Courses\ECE2004\Online\Lectures\Voltage_Current_Dividers_Impedance.ppc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9,-2087112159,C:\Kath\Courses\ECE2004\Online\Lectures\Voltage_Current_Dividers_Impedance.ppc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0,-2087112159,C:\Kath\Courses\ECE2004\Online\Lectures\Voltage_Current_Dividers_Impedance.ppc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1,-2087112159,C:\Kath\Courses\ECE2004\Online\Lectures\Voltage_Current_Dividers_Impedance.ppc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2,-2087112159,C:\Kath\Courses\ECE2004\Online\Lectures\Voltage_Current_Dividers_Impedance.ppc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7,-2087112159,C:\Kath\Courses\ECE2004\Online\Lectures\Equivalent_Impedance.ppc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3,-2087112159,C:\Kath\Courses\ECE2004\Online\Lectures\Voltage_Current_Dividers_Impedance.ppc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4,-2087112159,C:\Kath\Courses\ECE2004\Online\Lectures\Voltage_Current_Dividers_Impedance.ppc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5,-2087112159,C:\Kath\Courses\ECE2004\Online\Lectures\Voltage_Current_Dividers_Impedance.ppc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9,-2087112159,C:\Kath\Courses\ECE2004\Online\Lectures\Equivalent_Impedance.ppc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0,-2087112159,C:\Kath\Courses\ECE2004\Online\Lectures\Equivalent_Impedance.ppc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1,-2087112159,C:\Kath\Courses\ECE2004\Online\Lectures\Equivalent_Impedance.ppc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2,-2087112159,C:\Kath\Courses\ECE2004\Online\Lectures\Equivalent_Impedance.ppc"/>
</p:tagLst>
</file>

<file path=ppt/theme/theme1.xml><?xml version="1.0" encoding="utf-8"?>
<a:theme xmlns:a="http://schemas.openxmlformats.org/drawingml/2006/main" name="Bahcesehir master slide">
  <a:themeElements>
    <a:clrScheme name="Bahcesehir master slide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Bahcesehir master slid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ahcesehir master slide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hcesehir master slide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hcesehir master slid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15327</TotalTime>
  <Words>1675</Words>
  <Application>Microsoft Office PowerPoint</Application>
  <PresentationFormat>Letter Paper (8.5x11 in)</PresentationFormat>
  <Paragraphs>445</Paragraphs>
  <Slides>66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66</vt:i4>
      </vt:variant>
    </vt:vector>
  </HeadingPairs>
  <TitlesOfParts>
    <vt:vector size="74" baseType="lpstr">
      <vt:lpstr>Arial</vt:lpstr>
      <vt:lpstr>Constantia</vt:lpstr>
      <vt:lpstr>Symbol</vt:lpstr>
      <vt:lpstr>Times New Roman</vt:lpstr>
      <vt:lpstr>Wingdings 2</vt:lpstr>
      <vt:lpstr>Bahcesehir master slide</vt:lpstr>
      <vt:lpstr>Equation</vt:lpstr>
      <vt:lpstr>Microsoft Equation 3.0</vt:lpstr>
      <vt:lpstr>BLM1612 - Circuit Theory</vt:lpstr>
      <vt:lpstr>Impedance and Ohm’s Law</vt:lpstr>
      <vt:lpstr>Resistors</vt:lpstr>
      <vt:lpstr>Capacitors</vt:lpstr>
      <vt:lpstr>Capacitors</vt:lpstr>
      <vt:lpstr>Capacitors</vt:lpstr>
      <vt:lpstr>Inductors</vt:lpstr>
      <vt:lpstr>Inductors</vt:lpstr>
      <vt:lpstr>Impedance</vt:lpstr>
      <vt:lpstr>Admittance</vt:lpstr>
      <vt:lpstr>Impedances-Admittances</vt:lpstr>
      <vt:lpstr>Impedance</vt:lpstr>
      <vt:lpstr>Admittance</vt:lpstr>
      <vt:lpstr>Summary</vt:lpstr>
      <vt:lpstr>Ohm’s Law with Series and Parallel Combinations</vt:lpstr>
      <vt:lpstr>Series Connections</vt:lpstr>
      <vt:lpstr>Equivalent Impedance: Series Connections</vt:lpstr>
      <vt:lpstr>Parallel Connections</vt:lpstr>
      <vt:lpstr>Equivalent Impedance:  Parallel Connections</vt:lpstr>
      <vt:lpstr>If you used Y instead of Z</vt:lpstr>
      <vt:lpstr>If you used Y instead of Z</vt:lpstr>
      <vt:lpstr>Example 03…</vt:lpstr>
      <vt:lpstr>…Example 03…</vt:lpstr>
      <vt:lpstr>…Example 03…</vt:lpstr>
      <vt:lpstr>…Example 03…</vt:lpstr>
      <vt:lpstr>…Example 03</vt:lpstr>
      <vt:lpstr>Example 04…</vt:lpstr>
      <vt:lpstr>…Example 04…</vt:lpstr>
      <vt:lpstr>…Example 04…</vt:lpstr>
      <vt:lpstr>…Example 04…</vt:lpstr>
      <vt:lpstr>…Example 04…</vt:lpstr>
      <vt:lpstr>…Example 04</vt:lpstr>
      <vt:lpstr>Equations</vt:lpstr>
      <vt:lpstr>Summary</vt:lpstr>
      <vt:lpstr>Thévenin and Norton Transformation</vt:lpstr>
      <vt:lpstr>Equivalent Circuits</vt:lpstr>
      <vt:lpstr>Example 05…</vt:lpstr>
      <vt:lpstr>…Example 05…</vt:lpstr>
      <vt:lpstr>…Example 05…</vt:lpstr>
      <vt:lpstr>…Example 05…</vt:lpstr>
      <vt:lpstr>…Example 05…</vt:lpstr>
      <vt:lpstr>….Example 05…</vt:lpstr>
      <vt:lpstr>…Example 05…</vt:lpstr>
      <vt:lpstr>…Example 05…</vt:lpstr>
      <vt:lpstr>…Example 05…</vt:lpstr>
      <vt:lpstr>…Example 05…</vt:lpstr>
      <vt:lpstr>…Example 05…</vt:lpstr>
      <vt:lpstr>…Example 05…</vt:lpstr>
      <vt:lpstr>…Example 05…</vt:lpstr>
      <vt:lpstr>…Example 05…</vt:lpstr>
      <vt:lpstr>…Example 05…</vt:lpstr>
      <vt:lpstr>…Example 05…</vt:lpstr>
      <vt:lpstr>…Example 05</vt:lpstr>
      <vt:lpstr>Example</vt:lpstr>
      <vt:lpstr>Summary</vt:lpstr>
      <vt:lpstr>Voltage and Current Division</vt:lpstr>
      <vt:lpstr>Voltage Dividers</vt:lpstr>
      <vt:lpstr>Voltage Dividers</vt:lpstr>
      <vt:lpstr>Voltage Division</vt:lpstr>
      <vt:lpstr>Voltage Division</vt:lpstr>
      <vt:lpstr>Current Division</vt:lpstr>
      <vt:lpstr>Current Division</vt:lpstr>
      <vt:lpstr>Current Division</vt:lpstr>
      <vt:lpstr>Current Division</vt:lpstr>
      <vt:lpstr>Current Division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UTP Cable Connectors</dc:title>
  <dc:creator>N AYDIN</dc:creator>
  <cp:lastModifiedBy>NAYDIN</cp:lastModifiedBy>
  <cp:revision>747</cp:revision>
  <dcterms:created xsi:type="dcterms:W3CDTF">2004-11-05T11:30:37Z</dcterms:created>
  <dcterms:modified xsi:type="dcterms:W3CDTF">2019-05-06T12:00:18Z</dcterms:modified>
</cp:coreProperties>
</file>