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3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4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5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78" r:id="rId2"/>
    <p:sldId id="449" r:id="rId3"/>
    <p:sldId id="450" r:id="rId4"/>
    <p:sldId id="451" r:id="rId5"/>
    <p:sldId id="477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465" r:id="rId20"/>
    <p:sldId id="466" r:id="rId21"/>
    <p:sldId id="467" r:id="rId22"/>
    <p:sldId id="468" r:id="rId23"/>
    <p:sldId id="469" r:id="rId24"/>
    <p:sldId id="470" r:id="rId25"/>
    <p:sldId id="471" r:id="rId26"/>
    <p:sldId id="472" r:id="rId27"/>
    <p:sldId id="473" r:id="rId28"/>
    <p:sldId id="474" r:id="rId29"/>
    <p:sldId id="475" r:id="rId30"/>
    <p:sldId id="476" r:id="rId31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BF"/>
    <a:srgbClr val="FAFAF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45" autoAdjust="0"/>
  </p:normalViewPr>
  <p:slideViewPr>
    <p:cSldViewPr>
      <p:cViewPr varScale="1">
        <p:scale>
          <a:sx n="74" d="100"/>
          <a:sy n="74" d="100"/>
        </p:scale>
        <p:origin x="3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1F05B9-6DB2-4FF9-9902-10D7ABFAB8C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286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B44D3F8-39BF-4F3B-8B00-BEDA28E4A5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69666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79C0F7E-D348-43FA-8333-A7A10EA31FDD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78651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B3425A3-D77F-40C6-8CBA-9ACF02884E88}" type="slidenum">
              <a:rPr lang="en-US" altLang="tr-TR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48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E64000-CDE5-4EC1-B127-7236209514BB}" type="slidenum">
              <a:rPr lang="en-US" altLang="tr-TR">
                <a:latin typeface="Calibri" panose="020F0502020204030204" pitchFamily="34" charset="0"/>
              </a:rPr>
              <a:pPr eaLnBrk="1" hangingPunct="1"/>
              <a:t>27</a:t>
            </a:fld>
            <a:endParaRPr lang="en-US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896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345861-1651-4FAA-93E3-C839E5120B4E}" type="slidenum">
              <a:rPr lang="en-US" altLang="tr-TR">
                <a:latin typeface="Calibri" panose="020F0502020204030204" pitchFamily="34" charset="0"/>
              </a:rPr>
              <a:pPr eaLnBrk="1" hangingPunct="1"/>
              <a:t>28</a:t>
            </a:fld>
            <a:endParaRPr lang="en-US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31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17BAFA-C109-4900-96FB-5C19FD77FEAF}" type="slidenum">
              <a:rPr lang="en-US" altLang="tr-TR">
                <a:latin typeface="Calibri" panose="020F0502020204030204" pitchFamily="34" charset="0"/>
              </a:rPr>
              <a:pPr eaLnBrk="1" hangingPunct="1"/>
              <a:t>29</a:t>
            </a:fld>
            <a:endParaRPr lang="en-US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727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18128-AA10-4BE3-90C0-965FA2EC473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9525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B581-8E90-4CDC-AD0D-8A2DEACEFC0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3878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BE2B-DECC-43CA-BFC0-E7A496889D6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35314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FB429-7819-4BF0-B4B9-B60446C659F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877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E1B2-25A9-455F-9748-F6A46DAFE87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67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352928" cy="53998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0A890-0CB7-4EBC-83D8-5DA0E8DCA3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7236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200A1-3604-42AD-AE61-ADCD0F44573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3931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323E6-A619-4A6F-A9BA-4DCDBFA0DB8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488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F58E-B154-4B70-8388-B4AF5B0F45E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787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821FF-5BB8-4085-9C01-4EE3FA72848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948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8E68-6309-48F1-885E-A2493E983B0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344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4363-CEE7-4648-A303-2FBEAC82AC2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978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85A0-3DA8-4B54-9D94-E2F02266968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64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C2E7053-DD9E-4928-A8E0-D5DA76DC29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ildiz.edu.tr/~naydi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3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5.pn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tags" Target="../tags/tag40.xml"/><Relationship Id="rId7" Type="http://schemas.openxmlformats.org/officeDocument/2006/relationships/oleObject" Target="../embeddings/oleObject2.bin"/><Relationship Id="rId2" Type="http://schemas.openxmlformats.org/officeDocument/2006/relationships/tags" Target="../tags/tag39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48.xml"/><Relationship Id="rId7" Type="http://schemas.openxmlformats.org/officeDocument/2006/relationships/image" Target="../media/image7.png"/><Relationship Id="rId2" Type="http://schemas.openxmlformats.org/officeDocument/2006/relationships/tags" Target="../tags/tag47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9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image" Target="../media/image9.wmf"/><Relationship Id="rId2" Type="http://schemas.openxmlformats.org/officeDocument/2006/relationships/tags" Target="../tags/tag5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tags" Target="../tags/tag55.xml"/><Relationship Id="rId7" Type="http://schemas.openxmlformats.org/officeDocument/2006/relationships/oleObject" Target="../embeddings/oleObject5.bin"/><Relationship Id="rId2" Type="http://schemas.openxmlformats.org/officeDocument/2006/relationships/tags" Target="../tags/tag54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tags" Target="../tags/tag59.xml"/><Relationship Id="rId7" Type="http://schemas.openxmlformats.org/officeDocument/2006/relationships/oleObject" Target="../embeddings/oleObject6.bin"/><Relationship Id="rId2" Type="http://schemas.openxmlformats.org/officeDocument/2006/relationships/tags" Target="../tags/tag58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7" Type="http://schemas.openxmlformats.org/officeDocument/2006/relationships/image" Target="../media/image13.png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5" Type="http://schemas.openxmlformats.org/officeDocument/2006/relationships/image" Target="../media/image14.png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tags" Target="../tags/tag78.xml"/><Relationship Id="rId7" Type="http://schemas.openxmlformats.org/officeDocument/2006/relationships/oleObject" Target="../embeddings/oleObject7.bin"/><Relationship Id="rId2" Type="http://schemas.openxmlformats.org/officeDocument/2006/relationships/tags" Target="../tags/tag77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9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8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vmlDrawing" Target="../drawings/vmlDrawing8.vml"/><Relationship Id="rId6" Type="http://schemas.openxmlformats.org/officeDocument/2006/relationships/tags" Target="../tags/tag85.xml"/><Relationship Id="rId11" Type="http://schemas.openxmlformats.org/officeDocument/2006/relationships/image" Target="../media/image17.wmf"/><Relationship Id="rId5" Type="http://schemas.openxmlformats.org/officeDocument/2006/relationships/tags" Target="../tags/tag84.xml"/><Relationship Id="rId10" Type="http://schemas.openxmlformats.org/officeDocument/2006/relationships/oleObject" Target="../embeddings/oleObject9.bin"/><Relationship Id="rId4" Type="http://schemas.openxmlformats.org/officeDocument/2006/relationships/tags" Target="../tags/tag83.xml"/><Relationship Id="rId9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image" Target="../media/image18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image" Target="../media/image19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image" Target="../media/image19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9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98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1.xml"/><Relationship Id="rId4" Type="http://schemas.openxmlformats.org/officeDocument/2006/relationships/tags" Target="../tags/tag100.xml"/><Relationship Id="rId9" Type="http://schemas.openxmlformats.org/officeDocument/2006/relationships/image" Target="../media/image2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0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vmlDrawing" Target="../drawings/vmlDrawing10.vml"/><Relationship Id="rId6" Type="http://schemas.openxmlformats.org/officeDocument/2006/relationships/tags" Target="../tags/tag106.xml"/><Relationship Id="rId11" Type="http://schemas.openxmlformats.org/officeDocument/2006/relationships/image" Target="../media/image19.png"/><Relationship Id="rId5" Type="http://schemas.openxmlformats.org/officeDocument/2006/relationships/tags" Target="../tags/tag105.xml"/><Relationship Id="rId10" Type="http://schemas.openxmlformats.org/officeDocument/2006/relationships/image" Target="../media/image21.wmf"/><Relationship Id="rId4" Type="http://schemas.openxmlformats.org/officeDocument/2006/relationships/tags" Target="../tags/tag104.xml"/><Relationship Id="rId9" Type="http://schemas.openxmlformats.org/officeDocument/2006/relationships/oleObject" Target="../embeddings/oleObject11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108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07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0.xml"/><Relationship Id="rId10" Type="http://schemas.openxmlformats.org/officeDocument/2006/relationships/image" Target="../media/image19.png"/><Relationship Id="rId4" Type="http://schemas.openxmlformats.org/officeDocument/2006/relationships/tags" Target="../tags/tag109.xml"/><Relationship Id="rId9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hyperlink" Target="http://www.science.uva.nl/museum/AnalogComputers.html" TargetMode="Externa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3.wmf"/><Relationship Id="rId2" Type="http://schemas.openxmlformats.org/officeDocument/2006/relationships/tags" Target="../tags/tag2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539908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tr-TR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smtClean="0"/>
              <a:t>Prof. Dr. Nizamettin </a:t>
            </a:r>
            <a:r>
              <a:rPr lang="tr-TR" altLang="tr-TR" sz="2800" dirty="0" smtClean="0"/>
              <a:t>AYDIN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3"/>
              </a:rPr>
              <a:t>n</a:t>
            </a:r>
            <a:r>
              <a:rPr lang="tr-TR" altLang="tr-TR" sz="2800" dirty="0" err="1" smtClean="0">
                <a:hlinkClick r:id="rId3"/>
              </a:rPr>
              <a:t>ayd</a:t>
            </a:r>
            <a:r>
              <a:rPr lang="en-US" altLang="tr-TR" sz="2800" dirty="0" smtClean="0">
                <a:hlinkClick r:id="rId3"/>
              </a:rPr>
              <a:t>in@yildiz.edu.tr</a:t>
            </a:r>
            <a:endParaRPr lang="tr-TR" altLang="tr-TR" sz="2800" dirty="0" smtClean="0"/>
          </a:p>
          <a:p>
            <a:pPr algn="ctr" eaLnBrk="1" hangingPunct="1">
              <a:buFontTx/>
              <a:buNone/>
            </a:pPr>
            <a:r>
              <a:rPr lang="tr-TR" altLang="tr-TR" sz="2800" dirty="0" smtClean="0">
                <a:hlinkClick r:id="rId4"/>
              </a:rPr>
              <a:t>www.yildiz.edu.tr/~naydin</a:t>
            </a:r>
            <a:r>
              <a:rPr lang="tr-TR" altLang="tr-TR" sz="2800" dirty="0" smtClean="0"/>
              <a:t> 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</a:p>
          <a:p>
            <a:pPr eaLnBrk="1" hangingPunct="1">
              <a:buFontTx/>
              <a:buNone/>
            </a:pPr>
            <a:endParaRPr lang="tr-TR" altLang="tr-TR" sz="2800" dirty="0"/>
          </a:p>
          <a:p>
            <a:pPr algn="ctr" eaLnBrk="1" hangingPunct="1">
              <a:buFontTx/>
              <a:buNone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Order Op Amp Circuits</a:t>
            </a:r>
            <a:endParaRPr lang="tr-TR" sz="2800" dirty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BLM1612</a:t>
            </a:r>
            <a:r>
              <a:rPr lang="tr-TR" altLang="tr-TR" smtClean="0"/>
              <a:t> -</a:t>
            </a:r>
            <a:r>
              <a:rPr lang="en-GB" altLang="tr-TR" smtClean="0"/>
              <a:t> Circuit Theory</a:t>
            </a:r>
            <a:endParaRPr lang="en-US" altLang="tr-TR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3CBF458-E719-40DE-85FB-9CEDB2128FC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6256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Differentiator</a:t>
            </a:r>
          </a:p>
        </p:txBody>
      </p:sp>
      <p:pic>
        <p:nvPicPr>
          <p:cNvPr id="22531" name="Picture 1"/>
          <p:cNvPicPr>
            <a:picLocks noGrp="1" noChangeAspect="1" noChangeArrowheads="1"/>
          </p:cNvPicPr>
          <p:nvPr>
            <p:ph idx="1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9675" y="1772816"/>
            <a:ext cx="6724650" cy="3724275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2122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2268538"/>
            <a:ext cx="672465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itle 6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Ideal Op Amp Model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40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40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40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40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400" smtClean="0"/>
          </a:p>
        </p:txBody>
      </p:sp>
      <p:sp>
        <p:nvSpPr>
          <p:cNvPr id="8" name="Right Arrow 7"/>
          <p:cNvSpPr/>
          <p:nvPr>
            <p:custDataLst>
              <p:tags r:id="rId5"/>
            </p:custDataLst>
          </p:nvPr>
        </p:nvSpPr>
        <p:spPr>
          <a:xfrm rot="3382632">
            <a:off x="2979738" y="3001963"/>
            <a:ext cx="1323975" cy="180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8" name="Text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1336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>
                <a:latin typeface="Constantia" panose="02030602050306030303" pitchFamily="18" charset="0"/>
              </a:rPr>
              <a:t>Virtual ground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24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Op Amp Model</a:t>
            </a: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9675" y="2268538"/>
            <a:ext cx="6724650" cy="3724275"/>
          </a:xfrm>
          <a:noFill/>
        </p:spPr>
      </p:pic>
      <p:sp>
        <p:nvSpPr>
          <p:cNvPr id="5" name="Right Arrow 4"/>
          <p:cNvSpPr/>
          <p:nvPr>
            <p:custDataLst>
              <p:tags r:id="rId4"/>
            </p:custDataLst>
          </p:nvPr>
        </p:nvSpPr>
        <p:spPr>
          <a:xfrm rot="3382632">
            <a:off x="2979738" y="2925763"/>
            <a:ext cx="1323975" cy="180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1" name="Text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20574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>
                <a:latin typeface="Constantia" panose="02030602050306030303" pitchFamily="18" charset="0"/>
              </a:rPr>
              <a:t>Virtual ground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3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Analysis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935163"/>
            <a:ext cx="3886200" cy="4389437"/>
          </a:xfrm>
        </p:spPr>
        <p:txBody>
          <a:bodyPr/>
          <a:lstStyle/>
          <a:p>
            <a:pPr eaLnBrk="1" hangingPunct="1"/>
            <a:r>
              <a:rPr lang="en-US" altLang="tr-TR" smtClean="0"/>
              <a:t>Since current is not allowed to enter the input terminals of an ideal op amp.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796662157"/>
              </p:ext>
            </p:extLst>
          </p:nvPr>
        </p:nvGraphicFramePr>
        <p:xfrm>
          <a:off x="4860032" y="1196752"/>
          <a:ext cx="3089306" cy="5234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7" imgW="1371600" imgH="2323800" progId="Equation.3">
                  <p:embed/>
                </p:oleObj>
              </mc:Choice>
              <mc:Fallback>
                <p:oleObj name="Equation" r:id="rId7" imgW="1371600" imgH="232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196752"/>
                        <a:ext cx="3089306" cy="52346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33808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064" y="3275013"/>
            <a:ext cx="5867400" cy="324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Example </a:t>
            </a:r>
            <a:r>
              <a:rPr lang="tr-TR" altLang="tr-TR" dirty="0" smtClean="0"/>
              <a:t>0</a:t>
            </a:r>
            <a:r>
              <a:rPr lang="en-US" altLang="tr-TR" dirty="0" smtClean="0"/>
              <a:t>1</a:t>
            </a:r>
            <a:r>
              <a:rPr lang="tr-TR" altLang="tr-TR" dirty="0" smtClean="0"/>
              <a:t>…</a:t>
            </a:r>
            <a:endParaRPr lang="en-US" altLang="tr-TR" dirty="0" smtClean="0"/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Suppose </a:t>
            </a:r>
            <a:r>
              <a:rPr lang="en-US" altLang="tr-TR" dirty="0" err="1" smtClean="0"/>
              <a:t>v</a:t>
            </a:r>
            <a:r>
              <a:rPr lang="en-US" altLang="tr-TR" baseline="-25000" dirty="0" err="1" smtClean="0"/>
              <a:t>S</a:t>
            </a:r>
            <a:r>
              <a:rPr lang="en-US" altLang="tr-TR" dirty="0" smtClean="0"/>
              <a:t>(t) = 3V u(t-5s)</a:t>
            </a:r>
          </a:p>
          <a:p>
            <a:pPr lvl="1" eaLnBrk="1" hangingPunct="1"/>
            <a:r>
              <a:rPr lang="en-US" altLang="tr-TR" sz="2700" dirty="0" smtClean="0"/>
              <a:t>The voltage source changes from 0V to 3V at t = 5s.</a:t>
            </a:r>
          </a:p>
          <a:p>
            <a:pPr lvl="2" eaLnBrk="1" hangingPunct="1"/>
            <a:r>
              <a:rPr lang="en-US" altLang="tr-TR" dirty="0" smtClean="0"/>
              <a:t>Initial condition of V</a:t>
            </a:r>
            <a:r>
              <a:rPr lang="en-US" altLang="tr-TR" baseline="-25000" dirty="0" smtClean="0"/>
              <a:t>C</a:t>
            </a:r>
            <a:r>
              <a:rPr lang="en-US" altLang="tr-TR" dirty="0" smtClean="0"/>
              <a:t> = 0V when t &lt;5s. </a:t>
            </a:r>
          </a:p>
          <a:p>
            <a:pPr lvl="2" eaLnBrk="1" hangingPunct="1"/>
            <a:r>
              <a:rPr lang="en-US" altLang="tr-TR" dirty="0" smtClean="0"/>
              <a:t>Final condition of V</a:t>
            </a:r>
            <a:r>
              <a:rPr lang="en-US" altLang="tr-TR" baseline="-25000" dirty="0" smtClean="0"/>
              <a:t>C</a:t>
            </a:r>
            <a:r>
              <a:rPr lang="en-US" altLang="tr-TR" dirty="0" smtClean="0"/>
              <a:t> = 3V when t &gt; 5RC.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08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</a:t>
            </a:r>
            <a:r>
              <a:rPr lang="en-US" altLang="tr-TR" dirty="0" smtClean="0"/>
              <a:t>1</a:t>
            </a:r>
            <a:r>
              <a:rPr lang="tr-TR" altLang="tr-TR" dirty="0" smtClean="0"/>
              <a:t>…</a:t>
            </a:r>
            <a:endParaRPr lang="en-US" altLang="tr-TR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251516"/>
            <a:ext cx="5867400" cy="324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4" name="Object 3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051118254"/>
              </p:ext>
            </p:extLst>
          </p:nvPr>
        </p:nvGraphicFramePr>
        <p:xfrm>
          <a:off x="683568" y="1132791"/>
          <a:ext cx="6378575" cy="213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7" name="Equation" r:id="rId8" imgW="3035160" imgH="1015920" progId="Equation.3">
                  <p:embed/>
                </p:oleObj>
              </mc:Choice>
              <mc:Fallback>
                <p:oleObj name="Equation" r:id="rId8" imgW="30351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132791"/>
                        <a:ext cx="6378575" cy="213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1191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</a:t>
            </a:r>
            <a:r>
              <a:rPr lang="en-US" altLang="tr-TR" dirty="0" smtClean="0"/>
              <a:t>1</a:t>
            </a:r>
          </a:p>
        </p:txBody>
      </p:sp>
      <p:graphicFrame>
        <p:nvGraphicFramePr>
          <p:cNvPr id="4098" name="Content Placeholder 4"/>
          <p:cNvGraphicFramePr>
            <a:graphicFrameLocks noGrp="1" noChangeAspect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91288616"/>
              </p:ext>
            </p:extLst>
          </p:nvPr>
        </p:nvGraphicFramePr>
        <p:xfrm>
          <a:off x="1619672" y="1844824"/>
          <a:ext cx="630078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1" name="Equation" r:id="rId6" imgW="2908080" imgH="1828800" progId="Equation.3">
                  <p:embed/>
                </p:oleObj>
              </mc:Choice>
              <mc:Fallback>
                <p:oleObj name="Equation" r:id="rId6" imgW="2908080" imgH="182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844824"/>
                        <a:ext cx="6300788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15241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Example </a:t>
            </a:r>
            <a:r>
              <a:rPr lang="tr-TR" altLang="tr-TR" dirty="0" smtClean="0"/>
              <a:t>0</a:t>
            </a:r>
            <a:r>
              <a:rPr lang="en-US" altLang="tr-TR" dirty="0" smtClean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67544" y="1124744"/>
            <a:ext cx="8295456" cy="528024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dirty="0" smtClean="0"/>
              <a:t>Let R = 2 k</a:t>
            </a:r>
            <a:r>
              <a:rPr lang="en-US" sz="2500" dirty="0" smtClean="0">
                <a:latin typeface="Symbol" pitchFamily="18" charset="2"/>
              </a:rPr>
              <a:t>W</a:t>
            </a:r>
            <a:r>
              <a:rPr lang="en-US" sz="2500" dirty="0" smtClean="0"/>
              <a:t>, C = 0.1</a:t>
            </a:r>
            <a:r>
              <a:rPr lang="en-US" sz="2500" dirty="0" smtClean="0">
                <a:latin typeface="Symbol" pitchFamily="18" charset="2"/>
              </a:rPr>
              <a:t>m</a:t>
            </a:r>
            <a:r>
              <a:rPr lang="en-US" sz="2500" dirty="0" smtClean="0"/>
              <a:t>F, and </a:t>
            </a:r>
            <a:r>
              <a:rPr lang="en-US" sz="2500" dirty="0" err="1" smtClean="0"/>
              <a:t>v</a:t>
            </a:r>
            <a:r>
              <a:rPr lang="en-US" sz="2500" baseline="-25000" dirty="0" err="1" smtClean="0"/>
              <a:t>S</a:t>
            </a:r>
            <a:r>
              <a:rPr lang="en-US" sz="2500" dirty="0" smtClean="0"/>
              <a:t>(t) = 2V sin(</a:t>
            </a:r>
            <a:r>
              <a:rPr lang="en-US" sz="2500" dirty="0" smtClean="0">
                <a:latin typeface="Symbol" pitchFamily="18" charset="2"/>
              </a:rPr>
              <a:t>500</a:t>
            </a:r>
            <a:r>
              <a:rPr lang="en-US" sz="2500" dirty="0" smtClean="0"/>
              <a:t>t) at t = </a:t>
            </a:r>
            <a:r>
              <a:rPr lang="en-US" sz="2500" dirty="0" smtClean="0">
                <a:latin typeface="+mj-lt"/>
              </a:rPr>
              <a:t>0</a:t>
            </a:r>
            <a:r>
              <a:rPr lang="en-US" sz="2500" dirty="0" smtClean="0"/>
              <a:t>s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31853933"/>
              </p:ext>
            </p:extLst>
          </p:nvPr>
        </p:nvGraphicFramePr>
        <p:xfrm>
          <a:off x="1127918" y="1988840"/>
          <a:ext cx="6888163" cy="403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Equation" r:id="rId7" imgW="2539800" imgH="1726920" progId="Equation.3">
                  <p:embed/>
                </p:oleObj>
              </mc:Choice>
              <mc:Fallback>
                <p:oleObj name="Equation" r:id="rId7" imgW="25398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918" y="1988840"/>
                        <a:ext cx="6888163" cy="403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9256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Cosine to Sine Conversion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4495800"/>
            <a:ext cx="8229600" cy="18288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dirty="0" smtClean="0"/>
              <a:t>                                        </a:t>
            </a:r>
            <a:r>
              <a:rPr lang="tr-TR" altLang="tr-TR" dirty="0" smtClean="0"/>
              <a:t> </a:t>
            </a:r>
            <a:r>
              <a:rPr lang="en-US" altLang="tr-TR" dirty="0" smtClean="0"/>
              <a:t>, the output voltage lags the input voltage by 90 degrees.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025187361"/>
              </p:ext>
            </p:extLst>
          </p:nvPr>
        </p:nvGraphicFramePr>
        <p:xfrm>
          <a:off x="827584" y="1484784"/>
          <a:ext cx="5400600" cy="3644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tion" r:id="rId7" imgW="2108160" imgH="1422360" progId="Equation.3">
                  <p:embed/>
                </p:oleObj>
              </mc:Choice>
              <mc:Fallback>
                <p:oleObj name="Equation" r:id="rId7" imgW="210816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484784"/>
                        <a:ext cx="5400600" cy="3644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378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PSpice Simulation</a:t>
            </a:r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844825"/>
            <a:ext cx="8303626" cy="3600400"/>
          </a:xfrm>
        </p:spPr>
      </p:pic>
      <p:sp>
        <p:nvSpPr>
          <p:cNvPr id="26628" name="Text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7544" y="5638800"/>
            <a:ext cx="829545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400" dirty="0">
                <a:latin typeface="Constantia" panose="02030602050306030303" pitchFamily="18" charset="0"/>
              </a:rPr>
              <a:t>Shows the 90 degree phase shift as well as the </a:t>
            </a:r>
            <a:r>
              <a:rPr lang="tr-TR" altLang="tr-TR" sz="2400" dirty="0" err="1" smtClean="0">
                <a:latin typeface="Constantia" panose="02030602050306030303" pitchFamily="18" charset="0"/>
              </a:rPr>
              <a:t>attenuation</a:t>
            </a:r>
            <a:r>
              <a:rPr lang="en-US" altLang="tr-TR" dirty="0" smtClean="0">
                <a:latin typeface="Constantia" panose="02030602050306030303" pitchFamily="18" charset="0"/>
              </a:rPr>
              <a:t>.</a:t>
            </a:r>
            <a:endParaRPr lang="en-US" altLang="tr-TR" dirty="0">
              <a:latin typeface="Constantia" panose="02030602050306030303" pitchFamily="18" charset="0"/>
            </a:endParaRPr>
          </a:p>
        </p:txBody>
      </p:sp>
      <p:sp>
        <p:nvSpPr>
          <p:cNvPr id="5" name="Right Arrow 4"/>
          <p:cNvSpPr/>
          <p:nvPr>
            <p:custDataLst>
              <p:tags r:id="rId5"/>
            </p:custDataLst>
          </p:nvPr>
        </p:nvSpPr>
        <p:spPr>
          <a:xfrm rot="6986000">
            <a:off x="5268666" y="1460749"/>
            <a:ext cx="95885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ight Arrow 6"/>
          <p:cNvSpPr/>
          <p:nvPr>
            <p:custDataLst>
              <p:tags r:id="rId6"/>
            </p:custDataLst>
          </p:nvPr>
        </p:nvSpPr>
        <p:spPr>
          <a:xfrm rot="6809506">
            <a:off x="5448460" y="2136430"/>
            <a:ext cx="2093913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31" name="Text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99408" y="863835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dirty="0" err="1">
                <a:latin typeface="Constantia" panose="02030602050306030303" pitchFamily="18" charset="0"/>
              </a:rPr>
              <a:t>v</a:t>
            </a:r>
            <a:r>
              <a:rPr lang="en-US" altLang="tr-TR" baseline="-25000" dirty="0" err="1">
                <a:latin typeface="Constantia" panose="02030602050306030303" pitchFamily="18" charset="0"/>
              </a:rPr>
              <a:t>S</a:t>
            </a:r>
            <a:r>
              <a:rPr lang="en-US" altLang="tr-TR" dirty="0">
                <a:latin typeface="Constantia" panose="02030602050306030303" pitchFamily="18" charset="0"/>
              </a:rPr>
              <a:t>(t)    </a:t>
            </a:r>
            <a:r>
              <a:rPr lang="en-US" altLang="tr-TR" dirty="0" err="1">
                <a:latin typeface="Constantia" panose="02030602050306030303" pitchFamily="18" charset="0"/>
              </a:rPr>
              <a:t>v</a:t>
            </a:r>
            <a:r>
              <a:rPr lang="en-US" altLang="tr-TR" baseline="-25000" dirty="0" err="1">
                <a:latin typeface="Constantia" panose="02030602050306030303" pitchFamily="18" charset="0"/>
              </a:rPr>
              <a:t>o</a:t>
            </a:r>
            <a:r>
              <a:rPr lang="en-US" altLang="tr-TR" dirty="0">
                <a:latin typeface="Constantia" panose="02030602050306030303" pitchFamily="18" charset="0"/>
              </a:rPr>
              <a:t>(t)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82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Order Op Amp Circuits</a:t>
            </a:r>
            <a:endParaRPr lang="en-US" dirty="0"/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tr-TR" altLang="tr-TR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8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Integrator</a:t>
            </a:r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idx="1"/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0612" y="2133600"/>
            <a:ext cx="6962775" cy="3724275"/>
          </a:xfrm>
          <a:noFill/>
        </p:spPr>
      </p:pic>
      <p:sp>
        <p:nvSpPr>
          <p:cNvPr id="4" name="Right Arrow 3"/>
          <p:cNvSpPr/>
          <p:nvPr>
            <p:custDataLst>
              <p:tags r:id="rId4"/>
            </p:custDataLst>
          </p:nvPr>
        </p:nvSpPr>
        <p:spPr>
          <a:xfrm rot="3382632">
            <a:off x="2979738" y="3001963"/>
            <a:ext cx="1323975" cy="180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53" name="Text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21336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>
                <a:latin typeface="Constantia" panose="02030602050306030303" pitchFamily="18" charset="0"/>
              </a:rPr>
              <a:t>Virtual ground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85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Op Amp Model</a:t>
            </a:r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idx="1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9675" y="2268538"/>
            <a:ext cx="6724650" cy="3724275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5546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Integrator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30821408"/>
              </p:ext>
            </p:extLst>
          </p:nvPr>
        </p:nvGraphicFramePr>
        <p:xfrm>
          <a:off x="5076056" y="1052736"/>
          <a:ext cx="3672408" cy="545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3" name="Equation" r:id="rId7" imgW="1752480" imgH="2603160" progId="Equation.3">
                  <p:embed/>
                </p:oleObj>
              </mc:Choice>
              <mc:Fallback>
                <p:oleObj name="Equation" r:id="rId7" imgW="1752480" imgH="260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052736"/>
                        <a:ext cx="3672408" cy="545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Op</a:t>
            </a:r>
            <a:r>
              <a:rPr lang="tr-TR" altLang="tr-TR" dirty="0" smtClean="0"/>
              <a:t>-</a:t>
            </a:r>
            <a:r>
              <a:rPr lang="en-US" altLang="tr-TR" dirty="0" smtClean="0"/>
              <a:t>Amp Model</a:t>
            </a:r>
            <a:r>
              <a:rPr lang="tr-TR" altLang="tr-TR" dirty="0" smtClean="0"/>
              <a:t>:</a:t>
            </a:r>
            <a:endParaRPr lang="tr-TR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51" y="2204864"/>
            <a:ext cx="4680705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3369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Example </a:t>
            </a:r>
            <a:r>
              <a:rPr lang="tr-TR" altLang="tr-TR" dirty="0" smtClean="0"/>
              <a:t>0</a:t>
            </a:r>
            <a:r>
              <a:rPr lang="en-US" altLang="tr-TR" dirty="0" smtClean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395536" y="1340768"/>
            <a:ext cx="8424936" cy="5112568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Let R = 25 k</a:t>
            </a:r>
            <a:r>
              <a:rPr lang="en-US" sz="2600" dirty="0" smtClean="0">
                <a:latin typeface="Symbol" pitchFamily="18" charset="2"/>
              </a:rPr>
              <a:t>W</a:t>
            </a:r>
            <a:r>
              <a:rPr lang="en-US" sz="2600" dirty="0" smtClean="0"/>
              <a:t>, C = 5nF,                                                    at t=</a:t>
            </a:r>
            <a:r>
              <a:rPr lang="en-US" sz="2600" dirty="0" smtClean="0">
                <a:latin typeface="+mj-lt"/>
              </a:rPr>
              <a:t>0</a:t>
            </a:r>
            <a:r>
              <a:rPr lang="en-US" sz="2600" dirty="0" smtClean="0"/>
              <a:t>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dirty="0" smtClean="0"/>
              <a:t>since </a:t>
            </a:r>
            <a:r>
              <a:rPr lang="en-US" sz="2300" dirty="0" err="1" smtClean="0"/>
              <a:t>v</a:t>
            </a:r>
            <a:r>
              <a:rPr lang="en-US" sz="2300" baseline="-25000" dirty="0" err="1" smtClean="0"/>
              <a:t>o</a:t>
            </a:r>
            <a:r>
              <a:rPr lang="en-US" sz="2300" dirty="0" smtClean="0"/>
              <a:t>(t) = -</a:t>
            </a:r>
            <a:r>
              <a:rPr lang="en-US" sz="2300" dirty="0" err="1" smtClean="0"/>
              <a:t>v</a:t>
            </a:r>
            <a:r>
              <a:rPr lang="en-US" sz="2300" baseline="-25000" dirty="0" err="1" smtClean="0"/>
              <a:t>C</a:t>
            </a:r>
            <a:r>
              <a:rPr lang="en-US" sz="2300" dirty="0" smtClean="0"/>
              <a:t>(t) and the voltage across a capacitor can’t be discontinuous.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17861817"/>
              </p:ext>
            </p:extLst>
          </p:nvPr>
        </p:nvGraphicFramePr>
        <p:xfrm>
          <a:off x="899864" y="2017937"/>
          <a:ext cx="7848600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8" name="Equation" r:id="rId8" imgW="3632040" imgH="2006280" progId="Equation.3">
                  <p:embed/>
                </p:oleObj>
              </mc:Choice>
              <mc:Fallback>
                <p:oleObj name="Equation" r:id="rId8" imgW="363204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864" y="2017937"/>
                        <a:ext cx="7848600" cy="370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66856290"/>
              </p:ext>
            </p:extLst>
          </p:nvPr>
        </p:nvGraphicFramePr>
        <p:xfrm>
          <a:off x="3851920" y="1052737"/>
          <a:ext cx="38036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9" name="Equation" r:id="rId10" imgW="1701720" imgH="431640" progId="Equation.3">
                  <p:embed/>
                </p:oleObj>
              </mc:Choice>
              <mc:Fallback>
                <p:oleObj name="Equation" r:id="rId10" imgW="1701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052737"/>
                        <a:ext cx="38036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118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PSpice Simulation</a:t>
            </a:r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idx="1"/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2561" y="1484784"/>
            <a:ext cx="8296770" cy="3601808"/>
          </a:xfrm>
        </p:spPr>
      </p:pic>
      <p:sp>
        <p:nvSpPr>
          <p:cNvPr id="29700" name="Text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2561" y="5430608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400" dirty="0">
                <a:latin typeface="Constantia" panose="02030602050306030303" pitchFamily="18" charset="0"/>
              </a:rPr>
              <a:t>Shows that the output voltage leads the input voltage by +90 degree and the voltage offset due to the V</a:t>
            </a:r>
            <a:r>
              <a:rPr lang="en-US" altLang="tr-TR" sz="2400" baseline="-25000" dirty="0">
                <a:latin typeface="Constantia" panose="02030602050306030303" pitchFamily="18" charset="0"/>
              </a:rPr>
              <a:t>o</a:t>
            </a:r>
            <a:r>
              <a:rPr lang="en-US" altLang="tr-TR" sz="2400" dirty="0">
                <a:latin typeface="Constantia" panose="02030602050306030303" pitchFamily="18" charset="0"/>
              </a:rPr>
              <a:t>(t</a:t>
            </a:r>
            <a:r>
              <a:rPr lang="en-US" altLang="tr-TR" sz="2400" baseline="-25000" dirty="0">
                <a:latin typeface="Constantia" panose="02030602050306030303" pitchFamily="18" charset="0"/>
              </a:rPr>
              <a:t>1</a:t>
            </a:r>
            <a:r>
              <a:rPr lang="en-US" altLang="tr-TR" sz="2400" dirty="0">
                <a:latin typeface="Constantia" panose="02030602050306030303" pitchFamily="18" charset="0"/>
              </a:rPr>
              <a:t>) term.</a:t>
            </a:r>
            <a:endParaRPr lang="en-US" altLang="tr-TR" dirty="0">
              <a:latin typeface="Constantia" panose="020306020503060303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85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Example </a:t>
            </a:r>
            <a:r>
              <a:rPr lang="tr-TR" altLang="tr-TR" dirty="0" smtClean="0"/>
              <a:t>0</a:t>
            </a:r>
            <a:r>
              <a:rPr lang="en-US" altLang="tr-TR" dirty="0" smtClean="0"/>
              <a:t>4</a:t>
            </a:r>
            <a:r>
              <a:rPr lang="tr-TR" altLang="tr-TR" dirty="0" smtClean="0"/>
              <a:t>…</a:t>
            </a:r>
            <a:endParaRPr lang="en-US" altLang="tr-TR" dirty="0" smtClean="0"/>
          </a:p>
        </p:txBody>
      </p:sp>
      <p:pic>
        <p:nvPicPr>
          <p:cNvPr id="30723" name="Picture 4"/>
          <p:cNvPicPr>
            <a:picLocks noGrp="1" noChangeAspect="1" noChangeArrowheads="1"/>
          </p:cNvPicPr>
          <p:nvPr>
            <p:ph idx="1"/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9188" y="2249488"/>
            <a:ext cx="6905625" cy="3762375"/>
          </a:xfrm>
          <a:noFill/>
        </p:spPr>
      </p:pic>
      <p:sp>
        <p:nvSpPr>
          <p:cNvPr id="30724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905000"/>
            <a:ext cx="3765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400">
                <a:latin typeface="Constantia" panose="02030602050306030303" pitchFamily="18" charset="0"/>
              </a:rPr>
              <a:t>Initial Charge on Capacitor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66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68960"/>
            <a:ext cx="58737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itle 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</a:t>
            </a:r>
            <a:r>
              <a:rPr lang="en-US" altLang="tr-TR" dirty="0" smtClean="0"/>
              <a:t>4</a:t>
            </a:r>
            <a:r>
              <a:rPr lang="tr-TR" altLang="tr-TR" dirty="0" smtClean="0"/>
              <a:t>…</a:t>
            </a:r>
            <a:endParaRPr lang="en-US" altLang="tr-TR" dirty="0" smtClean="0"/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400" smtClean="0"/>
              <a:t>    If there is an initial charge that produces a voltage on the capacitor at some time, t</a:t>
            </a:r>
            <a:r>
              <a:rPr lang="en-US" altLang="tr-TR" sz="2400" baseline="-25000" smtClean="0"/>
              <a:t>o</a:t>
            </a:r>
            <a:r>
              <a:rPr lang="en-US" altLang="tr-TR" sz="2400" smtClean="0"/>
              <a:t>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4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400" smtClean="0"/>
              <a:t>   The voltage on the negative input of the op amp is: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400" smtClean="0"/>
              <a:t>	v</a:t>
            </a:r>
            <a:r>
              <a:rPr lang="en-US" altLang="tr-TR" sz="2400" baseline="-25000" smtClean="0"/>
              <a:t>1</a:t>
            </a:r>
            <a:r>
              <a:rPr lang="en-US" altLang="tr-TR" sz="2400" smtClean="0"/>
              <a:t> = V</a:t>
            </a:r>
            <a:r>
              <a:rPr lang="en-US" altLang="tr-TR" sz="2400" baseline="-25000" smtClean="0"/>
              <a:t>C</a:t>
            </a:r>
            <a:r>
              <a:rPr lang="en-US" altLang="tr-TR" sz="2400" smtClean="0"/>
              <a:t> + V</a:t>
            </a:r>
            <a:r>
              <a:rPr lang="en-US" altLang="tr-TR" sz="2400" baseline="-25000" smtClean="0"/>
              <a:t>R1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400" smtClean="0"/>
              <a:t>	v</a:t>
            </a:r>
            <a:r>
              <a:rPr lang="en-US" altLang="tr-TR" sz="2400" baseline="-25000" smtClean="0"/>
              <a:t>1</a:t>
            </a:r>
            <a:r>
              <a:rPr lang="en-US" altLang="tr-TR" sz="2400" smtClean="0"/>
              <a:t>= v</a:t>
            </a:r>
            <a:r>
              <a:rPr lang="en-US" altLang="tr-TR" sz="2400" baseline="-25000" smtClean="0"/>
              <a:t>2</a:t>
            </a:r>
            <a:r>
              <a:rPr lang="en-US" altLang="tr-TR" sz="2400" smtClean="0"/>
              <a:t> = 0V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40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574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9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04…</a:t>
            </a:r>
            <a:endParaRPr lang="en-US" altLang="tr-TR" dirty="0" smtClean="0"/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400" dirty="0" smtClean="0"/>
              <a:t>    The current flowing through R</a:t>
            </a:r>
            <a:r>
              <a:rPr lang="en-US" altLang="tr-TR" sz="2400" baseline="-25000" dirty="0" smtClean="0"/>
              <a:t>1</a:t>
            </a:r>
            <a:r>
              <a:rPr lang="en-US" altLang="tr-TR" sz="2400" dirty="0" smtClean="0"/>
              <a:t> is the same current flowing through C.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400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027508833"/>
              </p:ext>
            </p:extLst>
          </p:nvPr>
        </p:nvGraphicFramePr>
        <p:xfrm>
          <a:off x="1060450" y="2132856"/>
          <a:ext cx="7023100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8" imgW="2984400" imgH="1523880" progId="Equation.3">
                  <p:embed/>
                </p:oleObj>
              </mc:Choice>
              <mc:Fallback>
                <p:oleObj name="Equation" r:id="rId8" imgW="298440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2132856"/>
                        <a:ext cx="7023100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12982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08734582"/>
              </p:ext>
            </p:extLst>
          </p:nvPr>
        </p:nvGraphicFramePr>
        <p:xfrm>
          <a:off x="611560" y="1076325"/>
          <a:ext cx="4041567" cy="4368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Equation" r:id="rId9" imgW="1981080" imgH="1993680" progId="Equation.3">
                  <p:embed/>
                </p:oleObj>
              </mc:Choice>
              <mc:Fallback>
                <p:oleObj name="Equation" r:id="rId9" imgW="1981080" imgH="1993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076325"/>
                        <a:ext cx="4041567" cy="4368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11560" y="5546080"/>
            <a:ext cx="533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400" dirty="0">
                <a:latin typeface="Constantia" panose="02030602050306030303" pitchFamily="18" charset="0"/>
              </a:rPr>
              <a:t>R</a:t>
            </a:r>
            <a:r>
              <a:rPr lang="en-US" altLang="tr-TR" sz="2400" baseline="-25000" dirty="0">
                <a:latin typeface="Constantia" panose="02030602050306030303" pitchFamily="18" charset="0"/>
              </a:rPr>
              <a:t>1</a:t>
            </a:r>
            <a:r>
              <a:rPr lang="en-US" altLang="tr-TR" sz="2400" dirty="0">
                <a:latin typeface="Constantia" panose="02030602050306030303" pitchFamily="18" charset="0"/>
              </a:rPr>
              <a:t>C is the time constant, </a:t>
            </a:r>
            <a:r>
              <a:rPr lang="en-US" altLang="tr-TR" sz="2400" dirty="0">
                <a:latin typeface="Symbol" panose="05050102010706020507" pitchFamily="18" charset="2"/>
              </a:rPr>
              <a:t>t</a:t>
            </a:r>
            <a:r>
              <a:rPr lang="en-US" altLang="tr-TR" sz="2400" dirty="0">
                <a:latin typeface="Constantia" panose="02030602050306030303" pitchFamily="18" charset="0"/>
              </a:rPr>
              <a:t>.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076325"/>
            <a:ext cx="51054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9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04…</a:t>
            </a:r>
            <a:endParaRPr lang="en-US" altLang="tr-TR" dirty="0" smtClean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5390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98157769"/>
              </p:ext>
            </p:extLst>
          </p:nvPr>
        </p:nvGraphicFramePr>
        <p:xfrm>
          <a:off x="539552" y="1052736"/>
          <a:ext cx="3640906" cy="2746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8" name="Equation" r:id="rId8" imgW="1549080" imgH="1168200" progId="Equation.3">
                  <p:embed/>
                </p:oleObj>
              </mc:Choice>
              <mc:Fallback>
                <p:oleObj name="Equation" r:id="rId8" imgW="154908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052736"/>
                        <a:ext cx="3640906" cy="27463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29000"/>
            <a:ext cx="5286302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9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04</a:t>
            </a:r>
            <a:endParaRPr lang="en-US" altLang="tr-TR" dirty="0" smtClean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0959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Objective</a:t>
            </a:r>
            <a:r>
              <a:rPr lang="tr-TR" altLang="tr-TR" dirty="0" smtClean="0"/>
              <a:t>s</a:t>
            </a:r>
            <a:r>
              <a:rPr lang="en-US" altLang="tr-TR" dirty="0" smtClean="0"/>
              <a:t> of Lecture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Discuss analog computing and the application of 1</a:t>
            </a:r>
            <a:r>
              <a:rPr lang="en-US" altLang="tr-TR" baseline="30000" dirty="0" smtClean="0"/>
              <a:t>st</a:t>
            </a:r>
            <a:r>
              <a:rPr lang="en-US" altLang="tr-TR" dirty="0" smtClean="0"/>
              <a:t> order operational amplifier circuits.</a:t>
            </a:r>
          </a:p>
          <a:p>
            <a:pPr eaLnBrk="1" hangingPunct="1"/>
            <a:r>
              <a:rPr lang="en-US" altLang="tr-TR" dirty="0" smtClean="0"/>
              <a:t>Derive the equations that relate the output voltage to the input voltage for a differentiator and integrator.</a:t>
            </a:r>
          </a:p>
          <a:p>
            <a:pPr eaLnBrk="1" hangingPunct="1"/>
            <a:r>
              <a:rPr lang="en-US" altLang="tr-TR" dirty="0" smtClean="0"/>
              <a:t>Explain the source of the phase shift between the output and input voltages.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123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Differentiator and integrator circuits are 1</a:t>
            </a:r>
            <a:r>
              <a:rPr lang="en-US" baseline="30000" dirty="0" smtClean="0"/>
              <a:t>st</a:t>
            </a:r>
            <a:r>
              <a:rPr lang="en-US" dirty="0" smtClean="0"/>
              <a:t> order op amp circuits.</a:t>
            </a:r>
          </a:p>
          <a:p>
            <a:pPr marL="850392" lvl="1" indent="-4572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When the C is connected to the input of the op amp, the circuit is a differentiator.</a:t>
            </a:r>
          </a:p>
          <a:p>
            <a:pPr marL="1239012" lvl="2" indent="-3429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If the input voltage is a sinusoid, the output voltage lags the input voltage by 90 degrees.</a:t>
            </a:r>
          </a:p>
          <a:p>
            <a:pPr marL="1321308" lvl="3" indent="-3429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output voltage may be discontinuous.</a:t>
            </a:r>
          </a:p>
          <a:p>
            <a:pPr marL="850392" lvl="1" indent="-4572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When the C is connected between the input and output of the op amp, the circuit is an integrator.</a:t>
            </a:r>
          </a:p>
          <a:p>
            <a:pPr marL="1239012" lvl="2" indent="-3429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If the input voltage is a sinusoid, the output voltage leads the input voltage by 90 degrees.</a:t>
            </a:r>
          </a:p>
          <a:p>
            <a:pPr marL="1321308" lvl="3" indent="-3429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output voltage must be continuous.</a:t>
            </a:r>
          </a:p>
          <a:p>
            <a:pPr marL="1239012" lvl="2" indent="-342900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79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752600"/>
            <a:ext cx="6705600" cy="3124200"/>
          </a:xfrm>
        </p:spPr>
      </p:pic>
      <p:sp>
        <p:nvSpPr>
          <p:cNvPr id="18435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Mechanical Analog Computers</a:t>
            </a:r>
          </a:p>
        </p:txBody>
      </p:sp>
      <p:sp>
        <p:nvSpPr>
          <p:cNvPr id="1843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5029200"/>
            <a:ext cx="84582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200" dirty="0">
                <a:latin typeface="Constantia" panose="02030602050306030303" pitchFamily="18" charset="0"/>
              </a:rPr>
              <a:t>Designed by </a:t>
            </a:r>
            <a:r>
              <a:rPr lang="en-US" altLang="tr-TR" sz="2200" dirty="0" err="1">
                <a:latin typeface="Constantia" panose="02030602050306030303" pitchFamily="18" charset="0"/>
              </a:rPr>
              <a:t>Vannevar</a:t>
            </a:r>
            <a:r>
              <a:rPr lang="en-US" altLang="tr-TR" sz="2200" dirty="0">
                <a:latin typeface="Constantia" panose="02030602050306030303" pitchFamily="18" charset="0"/>
              </a:rPr>
              <a:t> Bush in 1930 and used to control position of artillery through WWII.   Replaced by electrical analog computers towards the end of WWII, which performed the needed calculations much faster. </a:t>
            </a:r>
          </a:p>
          <a:p>
            <a:pPr eaLnBrk="1" hangingPunct="1"/>
            <a:r>
              <a:rPr lang="en-US" altLang="tr-TR" dirty="0">
                <a:latin typeface="Constantia" panose="02030602050306030303" pitchFamily="18" charset="0"/>
                <a:hlinkClick r:id="rId7"/>
              </a:rPr>
              <a:t>http://www.science.uva.nl/museum/AnalogComputers.html</a:t>
            </a:r>
            <a:r>
              <a:rPr lang="en-US" altLang="tr-TR" dirty="0">
                <a:latin typeface="Constantia" panose="02030602050306030303" pitchFamily="18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7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Analog </a:t>
            </a:r>
            <a:r>
              <a:rPr lang="tr-TR" dirty="0" err="1"/>
              <a:t>computers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944938"/>
            <a:r>
              <a:rPr lang="en-US" dirty="0" smtClean="0"/>
              <a:t>a </a:t>
            </a:r>
            <a:r>
              <a:rPr lang="en-US" dirty="0"/>
              <a:t>type of computer that uses the continuously changeable aspects of physical phenomena such as electrical, mechanical, or hydraulic quantities to model the problem being solved</a:t>
            </a:r>
            <a:r>
              <a:rPr lang="en-US" dirty="0" smtClean="0"/>
              <a:t>.</a:t>
            </a:r>
            <a:endParaRPr lang="tr-TR" dirty="0" smtClean="0"/>
          </a:p>
          <a:p>
            <a:pPr marL="3944938"/>
            <a:r>
              <a:rPr lang="en-US" dirty="0"/>
              <a:t>Analog computers were widely used in scientific and industrial applications where digital computers of the time lacked sufficient performance. </a:t>
            </a:r>
            <a:endParaRPr lang="tr-TR" dirty="0" smtClean="0"/>
          </a:p>
          <a:p>
            <a:pPr marL="3944938"/>
            <a:r>
              <a:rPr lang="en-US" dirty="0" smtClean="0"/>
              <a:t>Analog </a:t>
            </a:r>
            <a:r>
              <a:rPr lang="en-US" dirty="0"/>
              <a:t>computers can have a very wide range of complexity.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  <p:pic>
        <p:nvPicPr>
          <p:cNvPr id="61442" name="Picture 2" descr="http://www.wikizero.biz/index.php?q=aHR0cDovL3VwbG9hZC53aWtpbWVkaWEub3JnL3dpa2lwZWRpYS9jb21tb25zL3RodW1iL2MvYzYvUEFDRS1UUi0xMF9hbmFsb2dfY29tcHV0ZXJfLV9OYXRpb25hbF9DcnlwdG9sb2dpY19NdXNldW1fLV9EU0MwNzkwOC5KUEcvMjIwcHgtUEFDRS1UUi0xMF9hbmFsb2dfY29tcHV0ZXJfLV9OYXRpb25hbF9DcnlwdG9sb2dpY19NdXNldW1fLV9EU0MwNzkwOC5KU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92797"/>
            <a:ext cx="3568450" cy="47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99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Why Use an Analog Computer?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Calculations performed in real time without the use of a ‘real’ computer.</a:t>
            </a:r>
          </a:p>
          <a:p>
            <a:pPr marL="964692" lvl="1" indent="-571500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Can be integrated into the instrumentation circuitry.</a:t>
            </a:r>
          </a:p>
          <a:p>
            <a:pPr marL="1467612" lvl="2" indent="-57150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Commonly used in control circuits to rapidly monitor and change conditions without the need to communicate back and forth with a digital computer.</a:t>
            </a:r>
          </a:p>
          <a:p>
            <a:pPr marL="1467612" lvl="2" indent="-57150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Power consumption is not high.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Input can be any value between V</a:t>
            </a:r>
            <a:r>
              <a:rPr lang="en-US" sz="4400" baseline="30000" dirty="0" smtClean="0"/>
              <a:t>+</a:t>
            </a:r>
            <a:r>
              <a:rPr lang="en-US" sz="4400" dirty="0" smtClean="0"/>
              <a:t> and V</a:t>
            </a:r>
            <a:r>
              <a:rPr lang="en-US" sz="4400" baseline="30000" dirty="0" smtClean="0"/>
              <a:t>-</a:t>
            </a:r>
            <a:r>
              <a:rPr lang="en-US" sz="4400" dirty="0" smtClean="0"/>
              <a:t>. </a:t>
            </a:r>
          </a:p>
          <a:p>
            <a:pPr marL="964692" lvl="1" indent="-571500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Can be designed to handle large (or small) voltages.</a:t>
            </a:r>
          </a:p>
          <a:p>
            <a:pPr marL="964692" lvl="1" indent="-571500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No digitizing errors.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Analog computers are more robust</a:t>
            </a:r>
          </a:p>
          <a:p>
            <a:pPr marL="964692" lvl="1" indent="-571500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Less susceptible to electromagnetic radiation damage (cosmic rays), electrostatic discharge, electromagnetic interference (pick-up of electric noise from the environment), etc.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80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Disadvantage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Slow</a:t>
            </a:r>
          </a:p>
          <a:p>
            <a:pPr lvl="1" eaLnBrk="1" hangingPunct="1"/>
            <a:r>
              <a:rPr lang="en-US" altLang="tr-TR" smtClean="0"/>
              <a:t>Maximum frequency is less than 10 MHz</a:t>
            </a:r>
          </a:p>
          <a:p>
            <a:pPr lvl="2" eaLnBrk="1" hangingPunct="1"/>
            <a:r>
              <a:rPr lang="en-US" altLang="tr-TR" smtClean="0"/>
              <a:t>Compare this to the clock speed of your digital computer.</a:t>
            </a:r>
          </a:p>
          <a:p>
            <a:pPr lvl="1" eaLnBrk="1" hangingPunct="1"/>
            <a:r>
              <a:rPr lang="en-US" altLang="tr-TR" smtClean="0"/>
              <a:t>Voltage transfer function is nonlinear over entire range of input voltages.</a:t>
            </a:r>
          </a:p>
          <a:p>
            <a:pPr lvl="1" eaLnBrk="1" hangingPunct="1"/>
            <a:r>
              <a:rPr lang="en-US" altLang="tr-TR" smtClean="0"/>
              <a:t>Timing of inputs needs to be carefully considered.</a:t>
            </a:r>
          </a:p>
          <a:p>
            <a:pPr lvl="2" eaLnBrk="1" hangingPunct="1"/>
            <a:r>
              <a:rPr lang="en-US" altLang="tr-TR" smtClean="0"/>
              <a:t>Any time delays can cause errors in the calculations performed.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558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Subsystems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Multipliers</a:t>
            </a:r>
          </a:p>
          <a:p>
            <a:pPr lvl="1" eaLnBrk="1" hangingPunct="1"/>
            <a:r>
              <a:rPr lang="en-US" altLang="tr-TR" dirty="0" smtClean="0"/>
              <a:t>Inverting and non-inverting amplifiers</a:t>
            </a:r>
          </a:p>
          <a:p>
            <a:pPr lvl="2" eaLnBrk="1" hangingPunct="1"/>
            <a:r>
              <a:rPr lang="en-US" altLang="tr-TR" dirty="0" smtClean="0"/>
              <a:t>Typically fixed number, which means fixed resistor values in amplifiers</a:t>
            </a:r>
          </a:p>
          <a:p>
            <a:pPr eaLnBrk="1" hangingPunct="1"/>
            <a:r>
              <a:rPr lang="en-US" altLang="tr-TR" dirty="0" smtClean="0"/>
              <a:t>Adders and </a:t>
            </a:r>
            <a:r>
              <a:rPr lang="en-US" altLang="tr-TR" dirty="0" err="1" smtClean="0"/>
              <a:t>Subtractors</a:t>
            </a:r>
            <a:endParaRPr lang="en-US" altLang="tr-TR" dirty="0" smtClean="0"/>
          </a:p>
          <a:p>
            <a:pPr lvl="1" eaLnBrk="1" hangingPunct="1"/>
            <a:r>
              <a:rPr lang="en-US" altLang="tr-TR" dirty="0" smtClean="0"/>
              <a:t>Summing and difference amplifiers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/>
            <a:r>
              <a:rPr lang="en-US" altLang="tr-TR" dirty="0" smtClean="0"/>
              <a:t>Differentiators</a:t>
            </a:r>
          </a:p>
          <a:p>
            <a:pPr eaLnBrk="1" hangingPunct="1"/>
            <a:r>
              <a:rPr lang="en-US" altLang="tr-TR" dirty="0" smtClean="0"/>
              <a:t>Integrators</a:t>
            </a:r>
          </a:p>
          <a:p>
            <a:pPr eaLnBrk="1" hangingPunct="1"/>
            <a:endParaRPr lang="en-US" altLang="tr-TR" dirty="0" smtClean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3379799" y="4848501"/>
            <a:ext cx="457200" cy="8382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9" name="Text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95936" y="5036619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400" dirty="0">
                <a:latin typeface="Constantia" panose="02030602050306030303" pitchFamily="18" charset="0"/>
              </a:rPr>
              <a:t>1</a:t>
            </a:r>
            <a:r>
              <a:rPr lang="en-US" altLang="tr-TR" sz="2400" baseline="30000" dirty="0">
                <a:latin typeface="Constantia" panose="02030602050306030303" pitchFamily="18" charset="0"/>
              </a:rPr>
              <a:t>st</a:t>
            </a:r>
            <a:r>
              <a:rPr lang="en-US" altLang="tr-TR" sz="2400" dirty="0">
                <a:latin typeface="Constantia" panose="02030602050306030303" pitchFamily="18" charset="0"/>
              </a:rPr>
              <a:t> order op amp circuits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78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Capacitors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19083671"/>
              </p:ext>
            </p:extLst>
          </p:nvPr>
        </p:nvGraphicFramePr>
        <p:xfrm>
          <a:off x="2411760" y="1628800"/>
          <a:ext cx="4953000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Equation" r:id="rId6" imgW="1638000" imgH="914400" progId="Equation.3">
                  <p:embed/>
                </p:oleObj>
              </mc:Choice>
              <mc:Fallback>
                <p:oleObj name="Equation" r:id="rId6" imgW="16380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628800"/>
                        <a:ext cx="4953000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85542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02384295,Z:\public_html\Lectures\Ch_7\Powerpoint\1st Order Op Amp Circuits.p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6,2102384295,Z:\public_html\Lectures\Ch_7\Powerpoint\1st Order Op Amp Circuits.ppc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7,2102384295,Z:\public_html\Lectures\Ch_7\Powerpoint\1st Order Op Amp Circuits.ppc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2102384295,Z:\public_html\Lectures\Ch_7\Powerpoint\1st Order Op Amp Circuits.ppc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8,2102384295,Z:\public_html\Lectures\Ch_7\Powerpoint\1st Order Op Amp Circuits.ppc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2102384295,Z:\public_html\Lectures\Ch_7\Powerpoint\1st Order Op Amp Circuits.pp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2102384295,Z:\public_html\Lectures\Ch_7\Powerpoint\1st Order Op Amp Circuits.pp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2102384295,Z:\public_html\Lectures\Ch_7\Powerpoint\1st Order Op Amp Circuits.pp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2102384295,Z:\public_html\Lectures\Ch_7\Powerpoint\1st Order Op Amp Circuits.ppc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2102384295,Z:\public_html\Lectures\Ch_7\Powerpoint\1st Order Op Amp Circuits.pp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2102384295,Z:\public_html\Lectures\Ch_7\Powerpoint\1st Order Op Amp Circuits.ppc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2102384295,Z:\public_html\Lectures\Ch_7\Powerpoint\1st Order Op Amp Circuits.pp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2102384295,Z:\public_html\Lectures\Ch_7\Powerpoint\1st Order Op Amp Circuits.ppc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2102384295,Z:\public_html\Lectures\Ch_7\Powerpoint\1st Order Op Amp Circuits.pp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2102384295,Z:\public_html\Lectures\Ch_7\Powerpoint\1st Order Op Amp Circuits.ppc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2102384295,Z:\public_html\Lectures\Ch_7\Powerpoint\1st Order Op Amp Circuits.ppc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2102384295,Z:\public_html\Lectures\Ch_7\Powerpoint\1st Order Op Amp Circuits.pp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2102384295,Z:\public_html\Lectures\Ch_7\Powerpoint\1st Order Op Amp Circuits.ppc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2102384295,Z:\public_html\Lectures\Ch_7\Powerpoint\1st Order Op Amp Circuits.ppc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8,2102384295,Z:\public_html\Lectures\Ch_7\Powerpoint\1st Order Op Amp Circuits.pp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2102384295,Z:\public_html\Lectures\Ch_7\Powerpoint\1st Order Op Amp Circuits.ppc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9,2102384295,Z:\public_html\Lectures\Ch_7\Powerpoint\1st Order Op Amp Circuits.ppc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0,2102384295,Z:\public_html\Lectures\Ch_7\Powerpoint\1st Order Op Amp Circuits.ppc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1,2102384295,Z:\public_html\Lectures\Ch_7\Powerpoint\1st Order Op Amp Circuits.ppc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2,2102384295,Z:\public_html\Lectures\Ch_7\Powerpoint\1st Order Op Amp Circuits.ppc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2102384295,Z:\public_html\Lectures\Ch_7\Powerpoint\1st Order Op Amp Circuits.ppc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4,2102384295,Z:\public_html\Lectures\Ch_7\Powerpoint\1st Order Op Amp Circuits.ppc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5,2102384295,Z:\public_html\Lectures\Ch_7\Powerpoint\1st Order Op Amp Circuits.ppc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14071</TotalTime>
  <Words>765</Words>
  <Application>Microsoft Office PowerPoint</Application>
  <PresentationFormat>Letter Paper (8.5x11 in)</PresentationFormat>
  <Paragraphs>123</Paragraphs>
  <Slides>30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Constantia</vt:lpstr>
      <vt:lpstr>Symbol</vt:lpstr>
      <vt:lpstr>Times New Roman</vt:lpstr>
      <vt:lpstr>Wingdings 2</vt:lpstr>
      <vt:lpstr>Bahcesehir master slide</vt:lpstr>
      <vt:lpstr>Equation</vt:lpstr>
      <vt:lpstr>BLM1612 - Circuit Theory</vt:lpstr>
      <vt:lpstr>1st Order Op Amp Circuits</vt:lpstr>
      <vt:lpstr>Objectives of Lecture</vt:lpstr>
      <vt:lpstr>Mechanical Analog Computers</vt:lpstr>
      <vt:lpstr>Analog computers</vt:lpstr>
      <vt:lpstr>Why Use an Analog Computer? </vt:lpstr>
      <vt:lpstr>Disadvantage</vt:lpstr>
      <vt:lpstr>Subsystems</vt:lpstr>
      <vt:lpstr>Capacitors</vt:lpstr>
      <vt:lpstr>Differentiator</vt:lpstr>
      <vt:lpstr>Ideal Op Amp Model</vt:lpstr>
      <vt:lpstr>Op Amp Model</vt:lpstr>
      <vt:lpstr>Analysis</vt:lpstr>
      <vt:lpstr>Example 01…</vt:lpstr>
      <vt:lpstr>…Example 01…</vt:lpstr>
      <vt:lpstr>…Example 01</vt:lpstr>
      <vt:lpstr>Example 02</vt:lpstr>
      <vt:lpstr>Cosine to Sine Conversion</vt:lpstr>
      <vt:lpstr>PSpice Simulation</vt:lpstr>
      <vt:lpstr>Integrator</vt:lpstr>
      <vt:lpstr>Op Amp Model</vt:lpstr>
      <vt:lpstr>Integrator</vt:lpstr>
      <vt:lpstr>Example 03</vt:lpstr>
      <vt:lpstr>PSpice Simulation</vt:lpstr>
      <vt:lpstr>Example 04…</vt:lpstr>
      <vt:lpstr>…Example 04…</vt:lpstr>
      <vt:lpstr>…Example 04…</vt:lpstr>
      <vt:lpstr>…Example 04…</vt:lpstr>
      <vt:lpstr>…Example 04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NAYDIN</cp:lastModifiedBy>
  <cp:revision>711</cp:revision>
  <dcterms:created xsi:type="dcterms:W3CDTF">2004-11-05T11:30:37Z</dcterms:created>
  <dcterms:modified xsi:type="dcterms:W3CDTF">2019-04-22T09:23:43Z</dcterms:modified>
</cp:coreProperties>
</file>