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45" r:id="rId3"/>
    <p:sldId id="293" r:id="rId4"/>
    <p:sldId id="294" r:id="rId5"/>
    <p:sldId id="305" r:id="rId6"/>
    <p:sldId id="296" r:id="rId7"/>
    <p:sldId id="306" r:id="rId8"/>
    <p:sldId id="307" r:id="rId9"/>
    <p:sldId id="299" r:id="rId10"/>
    <p:sldId id="346" r:id="rId11"/>
    <p:sldId id="301" r:id="rId12"/>
    <p:sldId id="302" r:id="rId13"/>
    <p:sldId id="308" r:id="rId14"/>
    <p:sldId id="309" r:id="rId15"/>
    <p:sldId id="289" r:id="rId16"/>
    <p:sldId id="312" r:id="rId17"/>
    <p:sldId id="310" r:id="rId18"/>
    <p:sldId id="311" r:id="rId19"/>
    <p:sldId id="316" r:id="rId20"/>
    <p:sldId id="317" r:id="rId21"/>
    <p:sldId id="318" r:id="rId22"/>
    <p:sldId id="313" r:id="rId23"/>
    <p:sldId id="314" r:id="rId24"/>
    <p:sldId id="319" r:id="rId25"/>
    <p:sldId id="320" r:id="rId26"/>
    <p:sldId id="321" r:id="rId27"/>
    <p:sldId id="342" r:id="rId28"/>
    <p:sldId id="326" r:id="rId29"/>
    <p:sldId id="329" r:id="rId30"/>
    <p:sldId id="343" r:id="rId31"/>
    <p:sldId id="344" r:id="rId32"/>
    <p:sldId id="338" r:id="rId33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24" autoAdjust="0"/>
    <p:restoredTop sz="94545" autoAdjust="0"/>
  </p:normalViewPr>
  <p:slideViewPr>
    <p:cSldViewPr>
      <p:cViewPr varScale="1">
        <p:scale>
          <a:sx n="106" d="100"/>
          <a:sy n="106" d="100"/>
        </p:scale>
        <p:origin x="130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88256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44D3F8-39BF-4F3B-8B00-BEDA28E4A56B}" type="slidenum">
              <a:rPr lang="tr-TR" altLang="tr-TR" smtClean="0"/>
              <a:pPr>
                <a:defRPr/>
              </a:pPr>
              <a:t>28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72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2.xml"/><Relationship Id="rId7" Type="http://schemas.openxmlformats.org/officeDocument/2006/relationships/image" Target="../media/image7.wmf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9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tags" Target="../tags/tag15.xml"/><Relationship Id="rId7" Type="http://schemas.openxmlformats.org/officeDocument/2006/relationships/oleObject" Target="../embeddings/oleObject7.bin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tags" Target="../tags/tag18.xml"/><Relationship Id="rId7" Type="http://schemas.openxmlformats.org/officeDocument/2006/relationships/oleObject" Target="../embeddings/oleObject8.bin"/><Relationship Id="rId2" Type="http://schemas.openxmlformats.org/officeDocument/2006/relationships/tags" Target="../tags/tag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tags" Target="../tags/tag21.xml"/><Relationship Id="rId7" Type="http://schemas.openxmlformats.org/officeDocument/2006/relationships/oleObject" Target="../embeddings/oleObject9.bin"/><Relationship Id="rId2" Type="http://schemas.openxmlformats.org/officeDocument/2006/relationships/tags" Target="../tags/tag2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7.emf"/><Relationship Id="rId4" Type="http://schemas.openxmlformats.org/officeDocument/2006/relationships/tags" Target="../tags/tag22.xml"/><Relationship Id="rId9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7.emf"/><Relationship Id="rId7" Type="http://schemas.openxmlformats.org/officeDocument/2006/relationships/image" Target="../media/image51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4" Type="http://schemas.openxmlformats.org/officeDocument/2006/relationships/image" Target="../media/image48.emf"/><Relationship Id="rId9" Type="http://schemas.openxmlformats.org/officeDocument/2006/relationships/image" Target="../media/image5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5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54.png"/><Relationship Id="rId4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5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5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5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tr-TR" altLang="tr-TR" b="1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Prof. Dr. Nizamettin </a:t>
            </a:r>
            <a:r>
              <a:rPr lang="tr-TR" altLang="tr-TR" sz="2800" dirty="0" smtClean="0"/>
              <a:t>AYDIN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3"/>
              </a:rPr>
              <a:t>n</a:t>
            </a:r>
            <a:r>
              <a:rPr lang="tr-TR" altLang="tr-TR" sz="2800" dirty="0" err="1" smtClean="0">
                <a:hlinkClick r:id="rId3"/>
              </a:rPr>
              <a:t>ayd</a:t>
            </a:r>
            <a:r>
              <a:rPr lang="en-US" altLang="tr-TR" sz="2800" dirty="0" smtClean="0">
                <a:hlinkClick r:id="rId3"/>
              </a:rPr>
              <a:t>in@yildiz.edu.tr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endParaRPr lang="tr-TR" altLang="tr-TR" sz="2800" smtClean="0"/>
          </a:p>
          <a:p>
            <a:pPr eaLnBrk="1" hangingPunct="1">
              <a:buFontTx/>
              <a:buNone/>
            </a:pP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en-US" sz="2800" dirty="0"/>
              <a:t>Kirchhoff’s Current </a:t>
            </a:r>
            <a:r>
              <a:rPr lang="en-US" sz="2800" dirty="0" smtClean="0"/>
              <a:t>Law</a:t>
            </a:r>
            <a:endParaRPr lang="tr-TR" sz="2800" dirty="0" smtClean="0"/>
          </a:p>
          <a:p>
            <a:pPr algn="ctr" eaLnBrk="1" hangingPunct="1">
              <a:buFontTx/>
              <a:buNone/>
            </a:pPr>
            <a:r>
              <a:rPr lang="en-US" sz="2800" dirty="0"/>
              <a:t>Kirchhoff’s </a:t>
            </a:r>
            <a:r>
              <a:rPr lang="en-US" sz="2800" dirty="0" smtClean="0"/>
              <a:t>Voltage Law</a:t>
            </a:r>
            <a:endParaRPr lang="tr-TR" altLang="tr-TR" sz="2800" dirty="0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Power Dissipated by a Resistor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	</a:t>
            </a:r>
            <a:r>
              <a:rPr lang="en-US" altLang="tr-TR" dirty="0" smtClean="0"/>
              <a:t>p </a:t>
            </a:r>
            <a:r>
              <a:rPr lang="en-US" altLang="tr-TR" dirty="0"/>
              <a:t>= iv = </a:t>
            </a:r>
            <a:r>
              <a:rPr lang="en-US" altLang="tr-TR" dirty="0" err="1"/>
              <a:t>i</a:t>
            </a:r>
            <a:r>
              <a:rPr lang="en-US" altLang="tr-TR" dirty="0"/>
              <a:t>(</a:t>
            </a:r>
            <a:r>
              <a:rPr lang="en-US" altLang="tr-TR" dirty="0" err="1"/>
              <a:t>iR</a:t>
            </a:r>
            <a:r>
              <a:rPr lang="en-US" altLang="tr-TR" dirty="0"/>
              <a:t>) = i</a:t>
            </a:r>
            <a:r>
              <a:rPr lang="en-US" altLang="tr-TR" baseline="30000" dirty="0"/>
              <a:t>2</a:t>
            </a:r>
            <a:r>
              <a:rPr lang="en-US" altLang="tr-TR" dirty="0"/>
              <a:t>R</a:t>
            </a:r>
          </a:p>
          <a:p>
            <a:endParaRPr lang="en-US" altLang="tr-TR" dirty="0"/>
          </a:p>
          <a:p>
            <a:r>
              <a:rPr lang="tr-TR" altLang="tr-TR" dirty="0"/>
              <a:t>	</a:t>
            </a:r>
            <a:r>
              <a:rPr lang="en-US" altLang="tr-TR" dirty="0" smtClean="0"/>
              <a:t>p </a:t>
            </a:r>
            <a:r>
              <a:rPr lang="en-US" altLang="tr-TR" dirty="0"/>
              <a:t>= iv = (v/R)v = v</a:t>
            </a:r>
            <a:r>
              <a:rPr lang="en-US" altLang="tr-TR" baseline="30000" dirty="0"/>
              <a:t>2</a:t>
            </a:r>
            <a:r>
              <a:rPr lang="en-US" altLang="tr-TR" dirty="0"/>
              <a:t>/R</a:t>
            </a:r>
          </a:p>
          <a:p>
            <a:endParaRPr lang="en-US" altLang="tr-TR" dirty="0"/>
          </a:p>
          <a:p>
            <a:r>
              <a:rPr lang="tr-TR" altLang="tr-TR" dirty="0"/>
              <a:t>	</a:t>
            </a:r>
            <a:r>
              <a:rPr lang="en-US" altLang="tr-TR" dirty="0" smtClean="0"/>
              <a:t>p </a:t>
            </a:r>
            <a:r>
              <a:rPr lang="en-US" altLang="tr-TR" dirty="0"/>
              <a:t>= iv = </a:t>
            </a:r>
            <a:r>
              <a:rPr lang="en-US" altLang="tr-TR" dirty="0" err="1"/>
              <a:t>i</a:t>
            </a:r>
            <a:r>
              <a:rPr lang="en-US" altLang="tr-TR" dirty="0"/>
              <a:t>(</a:t>
            </a:r>
            <a:r>
              <a:rPr lang="en-US" altLang="tr-TR" dirty="0" err="1"/>
              <a:t>i</a:t>
            </a:r>
            <a:r>
              <a:rPr lang="en-US" altLang="tr-TR" dirty="0"/>
              <a:t>/G) = i</a:t>
            </a:r>
            <a:r>
              <a:rPr lang="en-US" altLang="tr-TR" baseline="30000" dirty="0"/>
              <a:t>2</a:t>
            </a:r>
            <a:r>
              <a:rPr lang="en-US" altLang="tr-TR" dirty="0"/>
              <a:t>/G</a:t>
            </a:r>
          </a:p>
          <a:p>
            <a:endParaRPr lang="en-US" altLang="tr-TR" dirty="0"/>
          </a:p>
          <a:p>
            <a:r>
              <a:rPr lang="tr-TR" altLang="tr-TR" dirty="0"/>
              <a:t>	</a:t>
            </a:r>
            <a:r>
              <a:rPr lang="en-US" altLang="tr-TR" dirty="0" smtClean="0"/>
              <a:t>p </a:t>
            </a:r>
            <a:r>
              <a:rPr lang="en-US" altLang="tr-TR" dirty="0"/>
              <a:t>= iv = (</a:t>
            </a:r>
            <a:r>
              <a:rPr lang="en-US" altLang="tr-TR" dirty="0" err="1"/>
              <a:t>vG</a:t>
            </a:r>
            <a:r>
              <a:rPr lang="en-US" altLang="tr-TR" dirty="0"/>
              <a:t>)v = v</a:t>
            </a:r>
            <a:r>
              <a:rPr lang="en-US" altLang="tr-TR" baseline="30000" dirty="0"/>
              <a:t>2</a:t>
            </a:r>
            <a:r>
              <a:rPr lang="en-US" altLang="tr-TR" dirty="0"/>
              <a:t>G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89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Power Dissipated by a Resistor</a:t>
            </a:r>
            <a:endParaRPr lang="en-US" altLang="tr-TR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Since R and G are always real positive numbers</a:t>
            </a:r>
          </a:p>
          <a:p>
            <a:pPr lvl="1"/>
            <a:r>
              <a:rPr lang="en-US" altLang="tr-TR" smtClean="0"/>
              <a:t>Power dissipated by a resistor is always positive</a:t>
            </a:r>
          </a:p>
          <a:p>
            <a:r>
              <a:rPr lang="en-US" altLang="tr-TR" smtClean="0"/>
              <a:t>The power consumed by the resistor is not linear with respect to either the current flowing through the resistor or the voltage dropped across the resistor</a:t>
            </a:r>
          </a:p>
          <a:p>
            <a:pPr lvl="1"/>
            <a:r>
              <a:rPr lang="en-US" altLang="tr-TR" smtClean="0"/>
              <a:t>This power is released as heat.  Thus, resistors get hot as they absorb power (or dissipate power) from the circuit.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Short and Open Circuits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There is no power dissipated in a short circuit.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r>
              <a:rPr lang="en-US" altLang="tr-TR" dirty="0" smtClean="0"/>
              <a:t>There is no power dissipated in an open circuit.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8635729"/>
              </p:ext>
            </p:extLst>
          </p:nvPr>
        </p:nvGraphicFramePr>
        <p:xfrm>
          <a:off x="1370011" y="1988840"/>
          <a:ext cx="55340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6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1" y="1988840"/>
                        <a:ext cx="553402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84474280"/>
              </p:ext>
            </p:extLst>
          </p:nvPr>
        </p:nvGraphicFramePr>
        <p:xfrm>
          <a:off x="1370011" y="3645024"/>
          <a:ext cx="5995987" cy="74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7" name="Equation" r:id="rId8" imgW="1981080" imgH="241200" progId="Equation.3">
                  <p:embed/>
                </p:oleObj>
              </mc:Choice>
              <mc:Fallback>
                <p:oleObj name="Equation" r:id="rId8" imgW="1981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1" y="3645024"/>
                        <a:ext cx="5995987" cy="741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483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Circuit</a:t>
            </a:r>
            <a:r>
              <a:rPr lang="tr-TR" dirty="0"/>
              <a:t> </a:t>
            </a:r>
            <a:r>
              <a:rPr lang="tr-TR" dirty="0" err="1"/>
              <a:t>Terminology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6120680" cy="53998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Node</a:t>
            </a:r>
            <a:endParaRPr lang="tr-TR" dirty="0" smtClean="0"/>
          </a:p>
          <a:p>
            <a:pPr lvl="1"/>
            <a:r>
              <a:rPr lang="en-US" dirty="0" smtClean="0"/>
              <a:t>point </a:t>
            </a:r>
            <a:r>
              <a:rPr lang="en-US" dirty="0"/>
              <a:t>at which 2+ elements have a common </a:t>
            </a:r>
            <a:r>
              <a:rPr lang="en-US" dirty="0" smtClean="0"/>
              <a:t>connection</a:t>
            </a:r>
            <a:endParaRPr lang="tr-TR" dirty="0" smtClean="0"/>
          </a:p>
          <a:p>
            <a:pPr lvl="2"/>
            <a:r>
              <a:rPr lang="tr-TR" dirty="0" err="1" smtClean="0"/>
              <a:t>e.g</a:t>
            </a:r>
            <a:r>
              <a:rPr lang="tr-TR" dirty="0" smtClean="0"/>
              <a:t>., </a:t>
            </a:r>
            <a:r>
              <a:rPr lang="tr-TR" dirty="0" err="1" smtClean="0"/>
              <a:t>node</a:t>
            </a:r>
            <a:r>
              <a:rPr lang="tr-TR" dirty="0" smtClean="0"/>
              <a:t> 1, </a:t>
            </a:r>
            <a:r>
              <a:rPr lang="tr-TR" dirty="0" err="1" smtClean="0"/>
              <a:t>node</a:t>
            </a:r>
            <a:r>
              <a:rPr lang="tr-TR" dirty="0" smtClean="0"/>
              <a:t> 2, </a:t>
            </a:r>
            <a:r>
              <a:rPr lang="tr-TR" dirty="0" err="1" smtClean="0"/>
              <a:t>node</a:t>
            </a:r>
            <a:r>
              <a:rPr lang="tr-TR" dirty="0" smtClean="0"/>
              <a:t> 3</a:t>
            </a:r>
            <a:endParaRPr lang="en-US" dirty="0"/>
          </a:p>
          <a:p>
            <a:r>
              <a:rPr lang="en-US" dirty="0" smtClean="0"/>
              <a:t>Path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route through a network, through nodes that never </a:t>
            </a:r>
            <a:r>
              <a:rPr lang="en-US" dirty="0" smtClean="0"/>
              <a:t>repeat</a:t>
            </a:r>
            <a:endParaRPr lang="tr-TR" dirty="0" smtClean="0"/>
          </a:p>
          <a:p>
            <a:pPr lvl="2"/>
            <a:r>
              <a:rPr lang="tr-TR" dirty="0" err="1" smtClean="0"/>
              <a:t>e.g</a:t>
            </a:r>
            <a:r>
              <a:rPr lang="tr-TR" dirty="0"/>
              <a:t>., </a:t>
            </a:r>
            <a:r>
              <a:rPr lang="tr-TR" dirty="0" smtClean="0"/>
              <a:t>1→3→2, </a:t>
            </a:r>
            <a:r>
              <a:rPr lang="tr-TR" dirty="0"/>
              <a:t>1</a:t>
            </a:r>
            <a:r>
              <a:rPr lang="tr-TR" dirty="0" smtClean="0"/>
              <a:t>→2→3</a:t>
            </a:r>
            <a:endParaRPr lang="en-US" dirty="0" smtClean="0"/>
          </a:p>
          <a:p>
            <a:r>
              <a:rPr lang="en-US" dirty="0" smtClean="0"/>
              <a:t>Loop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path that starts </a:t>
            </a:r>
            <a:r>
              <a:rPr lang="en-US" dirty="0" smtClean="0"/>
              <a:t>&amp; </a:t>
            </a:r>
            <a:r>
              <a:rPr lang="en-US" dirty="0"/>
              <a:t>ends on the same </a:t>
            </a:r>
            <a:r>
              <a:rPr lang="en-US" dirty="0" smtClean="0"/>
              <a:t>node</a:t>
            </a:r>
            <a:endParaRPr lang="tr-TR" dirty="0" smtClean="0"/>
          </a:p>
          <a:p>
            <a:pPr lvl="2"/>
            <a:r>
              <a:rPr lang="tr-TR" dirty="0" err="1">
                <a:solidFill>
                  <a:srgbClr val="009900"/>
                </a:solidFill>
              </a:rPr>
              <a:t>e.g</a:t>
            </a:r>
            <a:r>
              <a:rPr lang="tr-TR" dirty="0">
                <a:solidFill>
                  <a:srgbClr val="009900"/>
                </a:solidFill>
              </a:rPr>
              <a:t>., </a:t>
            </a:r>
            <a:r>
              <a:rPr lang="tr-TR" dirty="0" smtClean="0">
                <a:solidFill>
                  <a:srgbClr val="009900"/>
                </a:solidFill>
              </a:rPr>
              <a:t>3→1→2→3</a:t>
            </a:r>
            <a:endParaRPr lang="en-US" dirty="0"/>
          </a:p>
          <a:p>
            <a:r>
              <a:rPr lang="en-US" dirty="0" smtClean="0"/>
              <a:t>Branch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single path in a network; contains one element and the nodes at the 2 </a:t>
            </a:r>
            <a:r>
              <a:rPr lang="en-US" dirty="0" smtClean="0"/>
              <a:t>ends</a:t>
            </a:r>
            <a:endParaRPr lang="tr-TR" dirty="0" smtClean="0"/>
          </a:p>
          <a:p>
            <a:pPr lvl="2"/>
            <a:r>
              <a:rPr lang="tr-TR" dirty="0" err="1">
                <a:solidFill>
                  <a:srgbClr val="009900"/>
                </a:solidFill>
              </a:rPr>
              <a:t>e.g</a:t>
            </a:r>
            <a:r>
              <a:rPr lang="tr-TR" dirty="0">
                <a:solidFill>
                  <a:srgbClr val="009900"/>
                </a:solidFill>
              </a:rPr>
              <a:t>., 1</a:t>
            </a:r>
            <a:r>
              <a:rPr lang="tr-TR" dirty="0" smtClean="0">
                <a:solidFill>
                  <a:srgbClr val="009900"/>
                </a:solidFill>
              </a:rPr>
              <a:t>→2</a:t>
            </a:r>
            <a:r>
              <a:rPr lang="tr-TR" dirty="0">
                <a:solidFill>
                  <a:srgbClr val="009900"/>
                </a:solidFill>
              </a:rPr>
              <a:t>, </a:t>
            </a:r>
            <a:r>
              <a:rPr lang="tr-TR" dirty="0" smtClean="0">
                <a:solidFill>
                  <a:srgbClr val="009900"/>
                </a:solidFill>
              </a:rPr>
              <a:t>1→3, 3→</a:t>
            </a:r>
            <a:r>
              <a:rPr lang="tr-TR" dirty="0">
                <a:solidFill>
                  <a:srgbClr val="009900"/>
                </a:solidFill>
              </a:rPr>
              <a:t>2</a:t>
            </a:r>
            <a:endParaRPr lang="en-US" dirty="0">
              <a:solidFill>
                <a:srgbClr val="009900"/>
              </a:solidFill>
            </a:endParaRPr>
          </a:p>
          <a:p>
            <a:pPr lvl="1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930" t="2038" r="20832"/>
          <a:stretch/>
        </p:blipFill>
        <p:spPr>
          <a:xfrm>
            <a:off x="6377834" y="1179752"/>
            <a:ext cx="2370630" cy="51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Exercise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the circuit below: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Count </a:t>
            </a:r>
            <a:r>
              <a:rPr lang="en-US" sz="2400" dirty="0"/>
              <a:t>the number of circuit elements.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If </a:t>
            </a:r>
            <a:r>
              <a:rPr lang="en-US" sz="2400" dirty="0"/>
              <a:t>we move from </a:t>
            </a:r>
            <a:r>
              <a:rPr lang="en-US" sz="2400" i="1" dirty="0">
                <a:solidFill>
                  <a:schemeClr val="accent1"/>
                </a:solidFill>
              </a:rPr>
              <a:t>B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chemeClr val="accent1"/>
                </a:solidFill>
              </a:rPr>
              <a:t>C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chemeClr val="accent1"/>
                </a:solidFill>
              </a:rPr>
              <a:t>D</a:t>
            </a:r>
            <a:r>
              <a:rPr lang="en-US" sz="2400" dirty="0"/>
              <a:t>, have we formed a path and/or a loop?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If </a:t>
            </a:r>
            <a:r>
              <a:rPr lang="en-US" sz="2400" dirty="0"/>
              <a:t>we move from </a:t>
            </a:r>
            <a:r>
              <a:rPr lang="en-US" sz="2400" i="1" dirty="0">
                <a:solidFill>
                  <a:schemeClr val="accent1"/>
                </a:solidFill>
              </a:rPr>
              <a:t>E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chemeClr val="accent1"/>
                </a:solidFill>
              </a:rPr>
              <a:t>D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chemeClr val="accent1"/>
                </a:solidFill>
              </a:rPr>
              <a:t>C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chemeClr val="accent1"/>
                </a:solidFill>
              </a:rPr>
              <a:t>B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chemeClr val="accent1"/>
                </a:solidFill>
              </a:rPr>
              <a:t>E</a:t>
            </a:r>
            <a:r>
              <a:rPr lang="en-US" sz="2400" dirty="0"/>
              <a:t>, have we formed a path and/or a loop?</a:t>
            </a: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858"/>
          <a:stretch/>
        </p:blipFill>
        <p:spPr>
          <a:xfrm>
            <a:off x="1115616" y="3792881"/>
            <a:ext cx="7224001" cy="273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Kirchhoff’s</a:t>
            </a:r>
            <a:r>
              <a:rPr lang="tr-TR" dirty="0" smtClean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(KCL)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Gustav Robert Kirchhoff: German university professor, born while Ohm was </a:t>
            </a:r>
            <a:r>
              <a:rPr lang="en-US" dirty="0" smtClean="0"/>
              <a:t>experimenting</a:t>
            </a:r>
            <a:endParaRPr lang="tr-TR" dirty="0" smtClean="0"/>
          </a:p>
          <a:p>
            <a:r>
              <a:rPr lang="en-US" dirty="0"/>
              <a:t>Based upon conservation of charge </a:t>
            </a:r>
            <a:endParaRPr lang="tr-TR" dirty="0" smtClean="0"/>
          </a:p>
          <a:p>
            <a:pPr marL="3317875" lvl="1"/>
            <a:r>
              <a:rPr lang="en-US" dirty="0" smtClean="0"/>
              <a:t>the </a:t>
            </a:r>
            <a:r>
              <a:rPr lang="en-US" dirty="0"/>
              <a:t>algebraic sum of the charge within a system can not change.</a:t>
            </a:r>
          </a:p>
          <a:p>
            <a:pPr marL="3317875" lvl="1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algebraic sum of the currents entering any node is zero.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684878"/>
              </p:ext>
            </p:extLst>
          </p:nvPr>
        </p:nvGraphicFramePr>
        <p:xfrm>
          <a:off x="827584" y="2996952"/>
          <a:ext cx="2708082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9" name="Equation" r:id="rId3" imgW="3351128" imgH="3386328" progId="Equation.DSMT4">
                  <p:embed/>
                </p:oleObj>
              </mc:Choice>
              <mc:Fallback>
                <p:oleObj name="Equation" r:id="rId3" imgW="3351128" imgH="33863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996952"/>
                        <a:ext cx="2708082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434" y="3934217"/>
            <a:ext cx="20882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600" dirty="0">
                <a:latin typeface="Constantia" panose="02030602050306030303" pitchFamily="18" charset="0"/>
              </a:rPr>
              <a:t>Where N is the total number of branches connected to a node</a:t>
            </a:r>
            <a:r>
              <a:rPr lang="en-US" altLang="tr-TR" dirty="0"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2120" t="8681" r="11710"/>
          <a:stretch/>
        </p:blipFill>
        <p:spPr>
          <a:xfrm>
            <a:off x="5870848" y="4725144"/>
            <a:ext cx="2736304" cy="14399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5896" y="4810715"/>
            <a:ext cx="250308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Kirchhoff’s</a:t>
            </a:r>
            <a:r>
              <a:rPr lang="tr-TR" dirty="0" smtClean="0"/>
              <a:t> </a:t>
            </a:r>
            <a:r>
              <a:rPr lang="tr-TR" dirty="0" err="1"/>
              <a:t>Voltage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smtClean="0"/>
              <a:t>(KVL)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upon conservation of energy </a:t>
            </a:r>
            <a:endParaRPr lang="tr-TR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algebraic sum of voltages dropped across components around a loop is zero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lvl="1"/>
            <a:r>
              <a:rPr lang="en-US" sz="2400" dirty="0"/>
              <a:t>The energy required to move a charge from point A to point B must have a value independent of the path chosen.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308621"/>
              </p:ext>
            </p:extLst>
          </p:nvPr>
        </p:nvGraphicFramePr>
        <p:xfrm>
          <a:off x="1115615" y="3257789"/>
          <a:ext cx="3456385" cy="297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1" name="Equation" r:id="rId3" imgW="4009623" imgH="3450500" progId="Equation.DSMT4">
                  <p:embed/>
                </p:oleObj>
              </mc:Choice>
              <mc:Fallback>
                <p:oleObj name="Equation" r:id="rId3" imgW="4009623" imgH="345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5" y="3257789"/>
                        <a:ext cx="3456385" cy="297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70845" y="4745157"/>
            <a:ext cx="2808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600" dirty="0">
                <a:latin typeface="Constantia" panose="02030602050306030303" pitchFamily="18" charset="0"/>
              </a:rPr>
              <a:t>Where M is the total number of branches in the loop.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3360088"/>
            <a:ext cx="3744416" cy="20683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6116" y="5462526"/>
            <a:ext cx="2520280" cy="10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Example-01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the circuit, compute the current through R</a:t>
            </a:r>
            <a:r>
              <a:rPr lang="en-US" sz="2000" dirty="0">
                <a:latin typeface="+mj-lt"/>
              </a:rPr>
              <a:t>3 </a:t>
            </a:r>
            <a:r>
              <a:rPr lang="en-US" dirty="0">
                <a:latin typeface="+mj-lt"/>
              </a:rPr>
              <a:t>if it is known that the voltage source supplies a current of 3 A. 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Use</a:t>
            </a:r>
            <a:r>
              <a:rPr lang="tr-TR" dirty="0" smtClean="0">
                <a:latin typeface="+mj-lt"/>
              </a:rPr>
              <a:t> KCL</a:t>
            </a:r>
            <a:endParaRPr lang="en-US" dirty="0">
              <a:latin typeface="+mj-lt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2346284"/>
            <a:ext cx="3676500" cy="1716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55" y="4208262"/>
            <a:ext cx="3599100" cy="171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4581158"/>
            <a:ext cx="2476800" cy="4526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9116" y="5391224"/>
            <a:ext cx="2631600" cy="3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2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Example-02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</a:t>
            </a:r>
            <a:r>
              <a:rPr lang="en-US" dirty="0"/>
              <a:t>to the single node below, compute: 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400" i="1" dirty="0" err="1" smtClean="0"/>
              <a:t>i</a:t>
            </a:r>
            <a:r>
              <a:rPr lang="tr-TR" sz="2400" baseline="-25000" dirty="0" err="1" smtClean="0"/>
              <a:t>B</a:t>
            </a:r>
            <a:r>
              <a:rPr lang="tr-TR" sz="2400" dirty="0"/>
              <a:t>, </a:t>
            </a:r>
            <a:r>
              <a:rPr lang="tr-TR" sz="2400" dirty="0" err="1"/>
              <a:t>given</a:t>
            </a:r>
            <a:r>
              <a:rPr lang="tr-TR" sz="2400" dirty="0"/>
              <a:t> </a:t>
            </a:r>
            <a:r>
              <a:rPr lang="tr-TR" sz="2400" i="1" dirty="0" err="1"/>
              <a:t>i</a:t>
            </a:r>
            <a:r>
              <a:rPr lang="tr-TR" sz="2400" baseline="-25000" dirty="0" err="1"/>
              <a:t>A</a:t>
            </a:r>
            <a:r>
              <a:rPr lang="tr-TR" sz="2400" dirty="0"/>
              <a:t> = 1 A, </a:t>
            </a:r>
            <a:r>
              <a:rPr lang="tr-TR" sz="2400" i="1" dirty="0" err="1"/>
              <a:t>i</a:t>
            </a:r>
            <a:r>
              <a:rPr lang="tr-TR" sz="2400" baseline="-25000" dirty="0" err="1"/>
              <a:t>D</a:t>
            </a:r>
            <a:r>
              <a:rPr lang="tr-TR" sz="2400" dirty="0"/>
              <a:t> = –2 A, </a:t>
            </a:r>
            <a:r>
              <a:rPr lang="tr-TR" sz="2400" i="1" dirty="0" err="1"/>
              <a:t>i</a:t>
            </a:r>
            <a:r>
              <a:rPr lang="tr-TR" sz="2400" baseline="-25000" dirty="0" err="1"/>
              <a:t>C</a:t>
            </a:r>
            <a:r>
              <a:rPr lang="tr-TR" sz="2400" dirty="0"/>
              <a:t> = 3 A,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i="1" dirty="0" err="1"/>
              <a:t>i</a:t>
            </a:r>
            <a:r>
              <a:rPr lang="tr-TR" sz="2400" baseline="-25000" dirty="0" err="1"/>
              <a:t>E</a:t>
            </a:r>
            <a:r>
              <a:rPr lang="tr-TR" sz="2400" dirty="0"/>
              <a:t> = 4 A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i="1" dirty="0" err="1" smtClean="0"/>
              <a:t>i</a:t>
            </a:r>
            <a:r>
              <a:rPr lang="en-US" sz="2400" baseline="-25000" dirty="0" err="1" smtClean="0"/>
              <a:t>E</a:t>
            </a:r>
            <a:r>
              <a:rPr lang="en-US" sz="2400" dirty="0"/>
              <a:t>, given </a:t>
            </a:r>
            <a:r>
              <a:rPr lang="en-US" sz="2400" i="1" dirty="0" err="1"/>
              <a:t>i</a:t>
            </a:r>
            <a:r>
              <a:rPr lang="en-US" sz="2400" baseline="-25000" dirty="0" err="1"/>
              <a:t>A</a:t>
            </a:r>
            <a:r>
              <a:rPr lang="en-US" sz="2400" dirty="0"/>
              <a:t> = –1 A, </a:t>
            </a:r>
            <a:r>
              <a:rPr lang="en-US" sz="2400" i="1" dirty="0" err="1"/>
              <a:t>i</a:t>
            </a:r>
            <a:r>
              <a:rPr lang="en-US" sz="2400" baseline="-25000" dirty="0" err="1"/>
              <a:t>B</a:t>
            </a:r>
            <a:r>
              <a:rPr lang="en-US" sz="2400" dirty="0"/>
              <a:t> = –1 A, </a:t>
            </a:r>
            <a:r>
              <a:rPr lang="en-US" sz="2400" i="1" dirty="0" err="1"/>
              <a:t>i</a:t>
            </a:r>
            <a:r>
              <a:rPr lang="en-US" sz="2400" baseline="-25000" dirty="0" err="1"/>
              <a:t>C</a:t>
            </a:r>
            <a:r>
              <a:rPr lang="en-US" sz="2400" dirty="0"/>
              <a:t> = –1 A, and </a:t>
            </a:r>
            <a:r>
              <a:rPr lang="en-US" sz="2400" i="1" dirty="0" err="1"/>
              <a:t>i</a:t>
            </a:r>
            <a:r>
              <a:rPr lang="en-US" sz="2400" baseline="-25000" dirty="0" err="1"/>
              <a:t>D</a:t>
            </a:r>
            <a:r>
              <a:rPr lang="en-US" sz="2400" dirty="0"/>
              <a:t> = –1 A </a:t>
            </a:r>
          </a:p>
          <a:p>
            <a:pPr marL="4572000"/>
            <a:r>
              <a:rPr lang="tr-TR" dirty="0" err="1" smtClean="0"/>
              <a:t>Use</a:t>
            </a:r>
            <a:r>
              <a:rPr lang="tr-TR" dirty="0" smtClean="0"/>
              <a:t> KCL</a:t>
            </a:r>
            <a:endParaRPr lang="tr-TR" dirty="0"/>
          </a:p>
          <a:p>
            <a:pPr marL="4049713" indent="0">
              <a:buNone/>
            </a:pPr>
            <a:r>
              <a:rPr lang="tr-TR" sz="2800" i="1" dirty="0" smtClean="0"/>
              <a:t>	</a:t>
            </a:r>
            <a:r>
              <a:rPr lang="pt-BR" sz="2800" i="1" dirty="0" smtClean="0"/>
              <a:t>i</a:t>
            </a:r>
            <a:r>
              <a:rPr lang="pt-BR" sz="2800" baseline="-25000" dirty="0" smtClean="0"/>
              <a:t>A</a:t>
            </a:r>
            <a:r>
              <a:rPr lang="pt-BR" sz="2800" dirty="0" smtClean="0"/>
              <a:t> </a:t>
            </a:r>
            <a:r>
              <a:rPr lang="pt-BR" sz="2800" dirty="0"/>
              <a:t>+ </a:t>
            </a:r>
            <a:r>
              <a:rPr lang="pt-BR" sz="2800" i="1" dirty="0"/>
              <a:t>i</a:t>
            </a:r>
            <a:r>
              <a:rPr lang="pt-BR" sz="2800" baseline="-25000" dirty="0"/>
              <a:t>B</a:t>
            </a:r>
            <a:r>
              <a:rPr lang="pt-BR" sz="2800" dirty="0"/>
              <a:t> - </a:t>
            </a:r>
            <a:r>
              <a:rPr lang="pt-BR" sz="2800" i="1" dirty="0"/>
              <a:t>i</a:t>
            </a:r>
            <a:r>
              <a:rPr lang="pt-BR" sz="2800" baseline="-25000" dirty="0"/>
              <a:t>C</a:t>
            </a:r>
            <a:r>
              <a:rPr lang="pt-BR" sz="2800" dirty="0"/>
              <a:t> - </a:t>
            </a:r>
            <a:r>
              <a:rPr lang="pt-BR" sz="2800" i="1" dirty="0"/>
              <a:t>i</a:t>
            </a:r>
            <a:r>
              <a:rPr lang="pt-BR" sz="2800" baseline="-25000" dirty="0"/>
              <a:t>D</a:t>
            </a:r>
            <a:r>
              <a:rPr lang="pt-BR" sz="2800" dirty="0"/>
              <a:t> - </a:t>
            </a:r>
            <a:r>
              <a:rPr lang="pt-BR" sz="2800" i="1" dirty="0"/>
              <a:t>i</a:t>
            </a:r>
            <a:r>
              <a:rPr lang="pt-BR" sz="2800" baseline="-25000" dirty="0"/>
              <a:t>E</a:t>
            </a:r>
            <a:r>
              <a:rPr lang="pt-BR" sz="2800" dirty="0"/>
              <a:t> = 0 </a:t>
            </a:r>
            <a:endParaRPr lang="tr-TR" sz="2800" dirty="0" smtClean="0"/>
          </a:p>
          <a:p>
            <a:pPr marL="4564063" indent="-514350">
              <a:buFont typeface="+mj-lt"/>
              <a:buAutoNum type="alphaLcPeriod"/>
            </a:pPr>
            <a:r>
              <a:rPr lang="pt-BR" sz="2800" i="1" dirty="0" smtClean="0"/>
              <a:t>i</a:t>
            </a:r>
            <a:r>
              <a:rPr lang="pt-BR" sz="2800" baseline="-25000" dirty="0" smtClean="0"/>
              <a:t>B</a:t>
            </a:r>
            <a:r>
              <a:rPr lang="pt-BR" sz="2800" dirty="0" smtClean="0"/>
              <a:t> </a:t>
            </a:r>
            <a:r>
              <a:rPr lang="pt-BR" sz="2800" dirty="0"/>
              <a:t>= -</a:t>
            </a:r>
            <a:r>
              <a:rPr lang="pt-BR" sz="2800" i="1" dirty="0"/>
              <a:t>i</a:t>
            </a:r>
            <a:r>
              <a:rPr lang="pt-BR" sz="2800" baseline="-25000" dirty="0"/>
              <a:t>A</a:t>
            </a:r>
            <a:r>
              <a:rPr lang="pt-BR" sz="2800" dirty="0"/>
              <a:t> + </a:t>
            </a:r>
            <a:r>
              <a:rPr lang="pt-BR" sz="2800" i="1" dirty="0"/>
              <a:t>i</a:t>
            </a:r>
            <a:r>
              <a:rPr lang="pt-BR" sz="2800" baseline="-25000" dirty="0"/>
              <a:t>C</a:t>
            </a:r>
            <a:r>
              <a:rPr lang="pt-BR" sz="2800" dirty="0"/>
              <a:t> + </a:t>
            </a:r>
            <a:r>
              <a:rPr lang="pt-BR" sz="2800" i="1" dirty="0"/>
              <a:t>i</a:t>
            </a:r>
            <a:r>
              <a:rPr lang="pt-BR" sz="2800" baseline="-25000" dirty="0"/>
              <a:t>D</a:t>
            </a:r>
            <a:r>
              <a:rPr lang="pt-BR" sz="2800" dirty="0"/>
              <a:t> + </a:t>
            </a:r>
            <a:r>
              <a:rPr lang="pt-BR" sz="2800" i="1" dirty="0"/>
              <a:t>i</a:t>
            </a:r>
            <a:r>
              <a:rPr lang="pt-BR" sz="2800" baseline="-25000" dirty="0"/>
              <a:t>E</a:t>
            </a:r>
            <a:r>
              <a:rPr lang="pt-BR" sz="2800" dirty="0"/>
              <a:t> </a:t>
            </a:r>
          </a:p>
          <a:p>
            <a:pPr marL="4049713" indent="0">
              <a:buNone/>
            </a:pPr>
            <a:r>
              <a:rPr lang="tr-TR" sz="2800" i="1" dirty="0" smtClean="0"/>
              <a:t>	</a:t>
            </a:r>
            <a:r>
              <a:rPr lang="pt-BR" sz="2800" i="1" dirty="0" smtClean="0"/>
              <a:t>i</a:t>
            </a:r>
            <a:r>
              <a:rPr lang="pt-BR" sz="2800" baseline="-25000" dirty="0" smtClean="0"/>
              <a:t>B</a:t>
            </a:r>
            <a:r>
              <a:rPr lang="pt-BR" sz="2800" dirty="0" smtClean="0"/>
              <a:t> </a:t>
            </a:r>
            <a:r>
              <a:rPr lang="pt-BR" sz="2800" dirty="0"/>
              <a:t>= -1 + 3 - 2 + 4 = 4 A </a:t>
            </a:r>
          </a:p>
          <a:p>
            <a:pPr marL="4564063" indent="-514350">
              <a:buFont typeface="+mj-lt"/>
              <a:buAutoNum type="alphaLcPeriod" startAt="2"/>
            </a:pPr>
            <a:r>
              <a:rPr lang="pt-BR" sz="2800" i="1" dirty="0" smtClean="0"/>
              <a:t>i</a:t>
            </a:r>
            <a:r>
              <a:rPr lang="pt-BR" sz="2800" baseline="-25000" dirty="0" smtClean="0"/>
              <a:t>E</a:t>
            </a:r>
            <a:r>
              <a:rPr lang="pt-BR" sz="2800" dirty="0" smtClean="0"/>
              <a:t> </a:t>
            </a:r>
            <a:r>
              <a:rPr lang="pt-BR" sz="2800" dirty="0"/>
              <a:t>= </a:t>
            </a:r>
            <a:r>
              <a:rPr lang="pt-BR" sz="2800" i="1" dirty="0"/>
              <a:t>i</a:t>
            </a:r>
            <a:r>
              <a:rPr lang="pt-BR" sz="2800" baseline="-25000" dirty="0"/>
              <a:t>A</a:t>
            </a:r>
            <a:r>
              <a:rPr lang="pt-BR" sz="2800" dirty="0"/>
              <a:t> + </a:t>
            </a:r>
            <a:r>
              <a:rPr lang="pt-BR" sz="2800" i="1" dirty="0"/>
              <a:t>i</a:t>
            </a:r>
            <a:r>
              <a:rPr lang="pt-BR" sz="2800" baseline="-25000" dirty="0"/>
              <a:t>B</a:t>
            </a:r>
            <a:r>
              <a:rPr lang="pt-BR" sz="2800" dirty="0"/>
              <a:t> - </a:t>
            </a:r>
            <a:r>
              <a:rPr lang="pt-BR" sz="2800" i="1" dirty="0"/>
              <a:t>i</a:t>
            </a:r>
            <a:r>
              <a:rPr lang="pt-BR" sz="2800" baseline="-25000" dirty="0"/>
              <a:t>C</a:t>
            </a:r>
            <a:r>
              <a:rPr lang="pt-BR" sz="2800" dirty="0"/>
              <a:t> - </a:t>
            </a:r>
            <a:r>
              <a:rPr lang="pt-BR" sz="2800" i="1" dirty="0"/>
              <a:t>i</a:t>
            </a:r>
            <a:r>
              <a:rPr lang="pt-BR" sz="2800" baseline="-25000" dirty="0"/>
              <a:t>D</a:t>
            </a:r>
            <a:r>
              <a:rPr lang="pt-BR" sz="2800" dirty="0"/>
              <a:t> </a:t>
            </a:r>
          </a:p>
          <a:p>
            <a:pPr marL="4049713" indent="0">
              <a:buNone/>
            </a:pPr>
            <a:r>
              <a:rPr lang="tr-TR" sz="2800" i="1" dirty="0" smtClean="0"/>
              <a:t>	</a:t>
            </a:r>
            <a:r>
              <a:rPr lang="it-IT" sz="2800" i="1" dirty="0" smtClean="0"/>
              <a:t>i</a:t>
            </a:r>
            <a:r>
              <a:rPr lang="it-IT" sz="2800" baseline="-25000" dirty="0" smtClean="0"/>
              <a:t>E</a:t>
            </a:r>
            <a:r>
              <a:rPr lang="it-IT" sz="2800" dirty="0" smtClean="0"/>
              <a:t> </a:t>
            </a:r>
            <a:r>
              <a:rPr lang="it-IT" sz="2800" dirty="0"/>
              <a:t>= -1 - 1 + 1 + 1 = 0 A 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157" t="4250" r="9828"/>
          <a:stretch/>
        </p:blipFill>
        <p:spPr>
          <a:xfrm>
            <a:off x="1043608" y="3429000"/>
            <a:ext cx="324419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4004341" cy="335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</a:t>
            </a:r>
            <a:r>
              <a:rPr lang="tr-TR" altLang="tr-TR" dirty="0" smtClean="0"/>
              <a:t>-03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Determine I, the current flowing out of the voltage source.</a:t>
            </a:r>
            <a:endParaRPr lang="tr-TR" dirty="0" smtClean="0"/>
          </a:p>
          <a:p>
            <a:pPr marL="4572000" lvl="1" indent="-2460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KCL</a:t>
            </a:r>
            <a:endParaRPr lang="tr-TR" dirty="0" smtClean="0"/>
          </a:p>
          <a:p>
            <a:pPr marL="4845050" lvl="2" indent="-246063" eaLnBrk="1" fontAlgn="auto" hangingPunct="1">
              <a:spcAft>
                <a:spcPts val="0"/>
              </a:spcAft>
              <a:tabLst>
                <a:tab pos="4845050" algn="l"/>
              </a:tabLst>
              <a:defRPr/>
            </a:pPr>
            <a:r>
              <a:rPr lang="en-US" dirty="0" smtClean="0"/>
              <a:t>1.9 mA + 0.5 mA + I are</a:t>
            </a:r>
            <a:endParaRPr lang="tr-TR" dirty="0" smtClean="0"/>
          </a:p>
          <a:p>
            <a:pPr marL="4845050" lvl="2" indent="0" eaLnBrk="1" fontAlgn="auto" hangingPunct="1">
              <a:spcAft>
                <a:spcPts val="0"/>
              </a:spcAft>
              <a:buNone/>
              <a:tabLst>
                <a:tab pos="4845050" algn="l"/>
              </a:tabLst>
              <a:defRPr/>
            </a:pPr>
            <a:r>
              <a:rPr lang="en-US" dirty="0" smtClean="0"/>
              <a:t>entering the node.</a:t>
            </a:r>
            <a:endParaRPr lang="tr-TR" dirty="0" smtClean="0"/>
          </a:p>
          <a:p>
            <a:pPr marL="4845050" lvl="2" indent="-246063" eaLnBrk="1" fontAlgn="auto" hangingPunct="1">
              <a:spcAft>
                <a:spcPts val="0"/>
              </a:spcAft>
              <a:tabLst>
                <a:tab pos="4845050" algn="l"/>
              </a:tabLst>
              <a:defRPr/>
            </a:pPr>
            <a:r>
              <a:rPr lang="en-US" dirty="0" smtClean="0"/>
              <a:t>3 mA is leaving the node.</a:t>
            </a:r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845050" lvl="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V1 is generating power.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42973784"/>
              </p:ext>
            </p:extLst>
          </p:nvPr>
        </p:nvGraphicFramePr>
        <p:xfrm>
          <a:off x="5364088" y="4005065"/>
          <a:ext cx="3322712" cy="1196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8" name="Equation" r:id="rId7" imgW="1676160" imgH="634680" progId="Equation.3">
                  <p:embed/>
                </p:oleObj>
              </mc:Choice>
              <mc:Fallback>
                <p:oleObj name="Equation" r:id="rId7" imgW="16761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005065"/>
                        <a:ext cx="3322712" cy="1196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45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Objectives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Lecture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Kirchhoff’s Current and Voltage Laws.</a:t>
            </a:r>
          </a:p>
          <a:p>
            <a:r>
              <a:rPr lang="en-US" dirty="0" smtClean="0"/>
              <a:t>Demonstrate </a:t>
            </a:r>
            <a:r>
              <a:rPr lang="en-US" dirty="0"/>
              <a:t>how these laws can be used to find currents and voltages in a circuit.</a:t>
            </a:r>
          </a:p>
          <a:p>
            <a:r>
              <a:rPr lang="en-US" dirty="0"/>
              <a:t>Explain how these laws can be used in conjunction with Ohm’s Law.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214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</a:t>
            </a:r>
            <a:r>
              <a:rPr lang="tr-TR" altLang="tr-TR" dirty="0" smtClean="0"/>
              <a:t>-04</a:t>
            </a:r>
            <a:endParaRPr lang="en-US" alt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Suppose the current through R2 was entering the node and the current through R3 was leaving the node. </a:t>
            </a:r>
            <a:endParaRPr lang="tr-TR" dirty="0" smtClean="0"/>
          </a:p>
          <a:p>
            <a:pPr marL="4572000" lvl="1" indent="-2460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KCL</a:t>
            </a:r>
            <a:endParaRPr lang="tr-TR" dirty="0" smtClean="0"/>
          </a:p>
          <a:p>
            <a:pPr marL="4845050" lvl="2" indent="-2460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3 mA + 0.5 mA + I are</a:t>
            </a:r>
            <a:endParaRPr lang="tr-TR" dirty="0" smtClean="0"/>
          </a:p>
          <a:p>
            <a:pPr marL="4845050" lvl="2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entering the node.</a:t>
            </a:r>
            <a:endParaRPr lang="tr-TR" dirty="0" smtClean="0"/>
          </a:p>
          <a:p>
            <a:pPr marL="4845050" lvl="2" indent="-2460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1.9 mA is leaving the node.</a:t>
            </a:r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572000" lvl="2" indent="-2460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845050" lvl="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V1 is dissipating power.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4" y="2852936"/>
            <a:ext cx="385408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3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10728774"/>
              </p:ext>
            </p:extLst>
          </p:nvPr>
        </p:nvGraphicFramePr>
        <p:xfrm>
          <a:off x="5306722" y="4221088"/>
          <a:ext cx="3441742" cy="1239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2" name="Equation" r:id="rId7" imgW="1676160" imgH="634680" progId="Equation.3">
                  <p:embed/>
                </p:oleObj>
              </mc:Choice>
              <mc:Fallback>
                <p:oleObj name="Equation" r:id="rId7" imgW="16761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722" y="4221088"/>
                        <a:ext cx="3441742" cy="1239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483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2" y="1844824"/>
            <a:ext cx="3976762" cy="28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</a:t>
            </a:r>
            <a:r>
              <a:rPr lang="tr-TR" altLang="tr-TR" dirty="0" smtClean="0"/>
              <a:t>-05</a:t>
            </a:r>
            <a:endParaRPr lang="en-US" altLang="tr-TR" dirty="0" smtClean="0"/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16992" y="1124745"/>
            <a:ext cx="8352928" cy="5399880"/>
          </a:xfrm>
        </p:spPr>
        <p:txBody>
          <a:bodyPr/>
          <a:lstStyle/>
          <a:p>
            <a:pPr eaLnBrk="1" hangingPunct="1"/>
            <a:r>
              <a:rPr lang="en-US" altLang="tr-TR" sz="2800" dirty="0" smtClean="0"/>
              <a:t>If voltage drops are given instead of currents, </a:t>
            </a:r>
            <a:endParaRPr lang="tr-TR" altLang="tr-TR" sz="2800" dirty="0" smtClean="0"/>
          </a:p>
          <a:p>
            <a:pPr marL="4214813" lvl="1" eaLnBrk="1" hangingPunct="1"/>
            <a:r>
              <a:rPr lang="en-US" altLang="tr-TR" sz="2400" dirty="0" smtClean="0"/>
              <a:t>you need to apply </a:t>
            </a:r>
            <a:r>
              <a:rPr lang="en-US" altLang="tr-TR" sz="2400" dirty="0" smtClean="0">
                <a:solidFill>
                  <a:schemeClr val="accent1"/>
                </a:solidFill>
              </a:rPr>
              <a:t>Ohm’s Law </a:t>
            </a:r>
            <a:r>
              <a:rPr lang="en-US" altLang="tr-TR" sz="2400" dirty="0" smtClean="0"/>
              <a:t>to determine the current flowing through each of the resistors before you can find the current flowing out of the voltage supply.</a:t>
            </a:r>
            <a:endParaRPr lang="tr-TR" altLang="tr-TR" sz="2400" dirty="0" smtClean="0"/>
          </a:p>
          <a:p>
            <a:pPr marL="4614863" lvl="2" eaLnBrk="1" hangingPunct="1"/>
            <a:r>
              <a:rPr lang="en-US" altLang="tr-TR" sz="2000" dirty="0"/>
              <a:t>I</a:t>
            </a:r>
            <a:r>
              <a:rPr lang="en-US" altLang="tr-TR" sz="2000" baseline="-25000" dirty="0"/>
              <a:t>1</a:t>
            </a:r>
            <a:r>
              <a:rPr lang="en-US" altLang="tr-TR" sz="2000" dirty="0"/>
              <a:t> is leaving the node.</a:t>
            </a:r>
          </a:p>
          <a:p>
            <a:pPr marL="4614863" lvl="2" eaLnBrk="1" hangingPunct="1"/>
            <a:r>
              <a:rPr lang="en-US" altLang="tr-TR" sz="2000" dirty="0"/>
              <a:t>I</a:t>
            </a:r>
            <a:r>
              <a:rPr lang="en-US" altLang="tr-TR" sz="2000" baseline="-25000" dirty="0"/>
              <a:t>2</a:t>
            </a:r>
            <a:r>
              <a:rPr lang="en-US" altLang="tr-TR" sz="2000" dirty="0"/>
              <a:t> is entering the node.</a:t>
            </a:r>
          </a:p>
          <a:p>
            <a:pPr marL="4614863" lvl="2" eaLnBrk="1" hangingPunct="1"/>
            <a:r>
              <a:rPr lang="en-US" altLang="tr-TR" sz="2000" dirty="0"/>
              <a:t>I</a:t>
            </a:r>
            <a:r>
              <a:rPr lang="en-US" altLang="tr-TR" sz="2000" baseline="-25000" dirty="0"/>
              <a:t>3</a:t>
            </a:r>
            <a:r>
              <a:rPr lang="en-US" altLang="tr-TR" sz="2000" dirty="0"/>
              <a:t> is entering the node.</a:t>
            </a:r>
          </a:p>
          <a:p>
            <a:pPr marL="4614863" lvl="2" eaLnBrk="1" hangingPunct="1"/>
            <a:r>
              <a:rPr lang="en-US" altLang="tr-TR" sz="2000" dirty="0"/>
              <a:t>I is entering the node.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843808" y="1988840"/>
            <a:ext cx="72008" cy="648072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 rot="16200000">
            <a:off x="3851920" y="3356992"/>
            <a:ext cx="72008" cy="648072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16200000">
            <a:off x="971600" y="2564904"/>
            <a:ext cx="72008" cy="648072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1915" y="251960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accent1"/>
                </a:solidFill>
                <a:latin typeface="+mj-lt"/>
              </a:rPr>
              <a:t>I</a:t>
            </a:r>
            <a:r>
              <a:rPr lang="tr-TR" b="1" baseline="-25000" dirty="0" smtClean="0">
                <a:solidFill>
                  <a:schemeClr val="accent1"/>
                </a:solidFill>
                <a:latin typeface="+mj-lt"/>
              </a:rPr>
              <a:t>3</a:t>
            </a:r>
            <a:endParaRPr lang="tr-TR" b="1" baseline="-25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12235" y="364001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accent1"/>
                </a:solidFill>
                <a:latin typeface="+mj-lt"/>
              </a:rPr>
              <a:t>I</a:t>
            </a:r>
            <a:r>
              <a:rPr lang="tr-TR" b="1" baseline="-25000" dirty="0">
                <a:solidFill>
                  <a:schemeClr val="accent1"/>
                </a:solidFill>
                <a:latin typeface="+mj-lt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49149" y="212821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accent1"/>
                </a:solidFill>
                <a:latin typeface="+mj-lt"/>
              </a:rPr>
              <a:t>I</a:t>
            </a:r>
            <a:r>
              <a:rPr lang="tr-TR" b="1" baseline="-25000" dirty="0" smtClean="0">
                <a:solidFill>
                  <a:schemeClr val="accent1"/>
                </a:solidFill>
                <a:latin typeface="+mj-lt"/>
              </a:rPr>
              <a:t>2</a:t>
            </a:r>
            <a:endParaRPr lang="tr-TR" b="1" baseline="-25000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12" name="Content Placeholder 4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71394027"/>
              </p:ext>
            </p:extLst>
          </p:nvPr>
        </p:nvGraphicFramePr>
        <p:xfrm>
          <a:off x="611560" y="5105498"/>
          <a:ext cx="2232248" cy="93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6" name="Equation" r:id="rId7" imgW="1638000" imgH="685800" progId="Equation.DSMT4">
                  <p:embed/>
                </p:oleObj>
              </mc:Choice>
              <mc:Fallback>
                <p:oleObj name="Equation" r:id="rId7" imgW="1638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105498"/>
                        <a:ext cx="2232248" cy="934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734750"/>
              </p:ext>
            </p:extLst>
          </p:nvPr>
        </p:nvGraphicFramePr>
        <p:xfrm>
          <a:off x="5076056" y="5501458"/>
          <a:ext cx="3168352" cy="102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7" name="Equation" r:id="rId9" imgW="4934754" imgH="1594202" progId="Equation.DSMT4">
                  <p:embed/>
                </p:oleObj>
              </mc:Choice>
              <mc:Fallback>
                <p:oleObj name="Equation" r:id="rId9" imgW="4934754" imgH="159420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76056" y="5501458"/>
                        <a:ext cx="3168352" cy="102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1751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4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Example-06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</a:t>
            </a:r>
            <a:r>
              <a:rPr lang="en-US" sz="2800" dirty="0"/>
              <a:t>each of the circuits in the figure below, determine the voltage </a:t>
            </a:r>
            <a:r>
              <a:rPr lang="en-US" sz="2800" i="1" dirty="0"/>
              <a:t>v</a:t>
            </a:r>
            <a:r>
              <a:rPr lang="en-US" sz="2800" baseline="-25000" dirty="0"/>
              <a:t>x</a:t>
            </a:r>
            <a:r>
              <a:rPr lang="en-US" sz="2800" dirty="0"/>
              <a:t> and the current </a:t>
            </a:r>
            <a:r>
              <a:rPr lang="en-US" sz="2800" i="1" dirty="0"/>
              <a:t>i</a:t>
            </a:r>
            <a:r>
              <a:rPr lang="en-US" sz="2800" baseline="-25000" dirty="0"/>
              <a:t>x</a:t>
            </a:r>
            <a:r>
              <a:rPr lang="en-US" sz="2800" dirty="0"/>
              <a:t>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lvl="1"/>
            <a:r>
              <a:rPr lang="tr-TR" sz="2400" dirty="0" smtClean="0"/>
              <a:t>A</a:t>
            </a:r>
            <a:r>
              <a:rPr lang="en-US" sz="2400" dirty="0" err="1" smtClean="0"/>
              <a:t>pply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1"/>
                </a:solidFill>
              </a:rPr>
              <a:t>KVL</a:t>
            </a:r>
            <a:r>
              <a:rPr lang="en-US" sz="2400" dirty="0"/>
              <a:t> clockwise around the </a:t>
            </a:r>
            <a:r>
              <a:rPr lang="en-US" sz="2400" dirty="0" smtClean="0"/>
              <a:t>loop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Ohm’s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law</a:t>
            </a:r>
            <a:endParaRPr lang="tr-TR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119" y="4624407"/>
            <a:ext cx="2218800" cy="4009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119" y="5085529"/>
            <a:ext cx="1341600" cy="34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8202" t="36173"/>
          <a:stretch/>
        </p:blipFill>
        <p:spPr>
          <a:xfrm>
            <a:off x="1160349" y="5538037"/>
            <a:ext cx="3883104" cy="883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37878" b="45867"/>
          <a:stretch/>
        </p:blipFill>
        <p:spPr>
          <a:xfrm>
            <a:off x="5718800" y="4599806"/>
            <a:ext cx="2243848" cy="476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45182"/>
          <a:stretch/>
        </p:blipFill>
        <p:spPr>
          <a:xfrm>
            <a:off x="5718800" y="5733273"/>
            <a:ext cx="2743744" cy="7889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9119" y="2056283"/>
            <a:ext cx="2966983" cy="18319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866" y="2042400"/>
            <a:ext cx="2688185" cy="1768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47613" t="44992" r="1"/>
          <a:stretch/>
        </p:blipFill>
        <p:spPr>
          <a:xfrm>
            <a:off x="5746761" y="5162690"/>
            <a:ext cx="1892192" cy="48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3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Example-07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circuit below, determine </a:t>
            </a: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r>
              <a:rPr lang="tr-TR" dirty="0" smtClean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r>
              <a:rPr lang="tr-TR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x</a:t>
            </a:r>
            <a:endParaRPr lang="tr-TR" baseline="-25000" dirty="0" smtClean="0"/>
          </a:p>
          <a:p>
            <a:pPr marL="914400" lvl="1" indent="-514350">
              <a:buFont typeface="+mj-lt"/>
              <a:buAutoNum type="alphaLcPeriod"/>
            </a:pP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endParaRPr lang="tr-TR" dirty="0"/>
          </a:p>
          <a:p>
            <a:pPr marL="914400" lvl="1" indent="-514350">
              <a:buFont typeface="+mj-lt"/>
              <a:buAutoNum type="alphaLcPeriod"/>
            </a:pP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endParaRPr lang="tr-TR" dirty="0"/>
          </a:p>
          <a:p>
            <a:pPr marL="400050" lvl="1" indent="0">
              <a:buNone/>
            </a:pPr>
            <a:r>
              <a:rPr lang="tr-TR" dirty="0" smtClean="0"/>
              <a:t>a. </a:t>
            </a:r>
          </a:p>
          <a:p>
            <a:pPr marL="400050" lvl="1" indent="0">
              <a:buNone/>
            </a:pPr>
            <a:endParaRPr lang="tr-TR" dirty="0" smtClean="0"/>
          </a:p>
          <a:p>
            <a:pPr marL="400050" lvl="1" indent="0">
              <a:buNone/>
            </a:pPr>
            <a:r>
              <a:rPr lang="tr-TR" dirty="0" smtClean="0"/>
              <a:t>b.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831376"/>
            <a:ext cx="6137658" cy="2664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869160"/>
            <a:ext cx="2373600" cy="4397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6573" y="4907960"/>
            <a:ext cx="1496400" cy="3621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5805264"/>
            <a:ext cx="3302400" cy="439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6573" y="5863464"/>
            <a:ext cx="1135200" cy="323334"/>
          </a:xfrm>
          <a:prstGeom prst="rect">
            <a:avLst/>
          </a:prstGeom>
        </p:spPr>
      </p:pic>
      <p:sp>
        <p:nvSpPr>
          <p:cNvPr id="24" name="U-Turn Arrow 23"/>
          <p:cNvSpPr/>
          <p:nvPr/>
        </p:nvSpPr>
        <p:spPr bwMode="auto">
          <a:xfrm>
            <a:off x="2987824" y="2564904"/>
            <a:ext cx="864096" cy="1548766"/>
          </a:xfrm>
          <a:prstGeom prst="uturnArrow">
            <a:avLst>
              <a:gd name="adj1" fmla="val 6740"/>
              <a:gd name="adj2" fmla="val 6435"/>
              <a:gd name="adj3" fmla="val 16479"/>
              <a:gd name="adj4" fmla="val 43750"/>
              <a:gd name="adj5" fmla="val 99347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U-Turn Arrow 24"/>
          <p:cNvSpPr/>
          <p:nvPr/>
        </p:nvSpPr>
        <p:spPr bwMode="auto">
          <a:xfrm>
            <a:off x="4422781" y="2839789"/>
            <a:ext cx="2820984" cy="1300666"/>
          </a:xfrm>
          <a:prstGeom prst="uturnArrow">
            <a:avLst>
              <a:gd name="adj1" fmla="val 3841"/>
              <a:gd name="adj2" fmla="val 6435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9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276872"/>
            <a:ext cx="5928197" cy="2438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Example-08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circuit below, determine </a:t>
            </a:r>
            <a:endParaRPr lang="tr-TR" dirty="0" smtClean="0"/>
          </a:p>
          <a:p>
            <a:pPr marL="400050" lvl="1" indent="0">
              <a:buNone/>
            </a:pPr>
            <a:r>
              <a:rPr lang="tr-TR" dirty="0" smtClean="0"/>
              <a:t>	a.  </a:t>
            </a:r>
            <a:r>
              <a:rPr lang="en-US" i="1" dirty="0" smtClean="0"/>
              <a:t>v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tr-TR" dirty="0" smtClean="0"/>
              <a:t>     		b. </a:t>
            </a:r>
            <a:r>
              <a:rPr lang="en-US" i="1" dirty="0" smtClean="0"/>
              <a:t>v</a:t>
            </a:r>
            <a:r>
              <a:rPr lang="en-US" baseline="-25000" dirty="0" smtClean="0"/>
              <a:t>x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i="1" dirty="0"/>
              <a:t>v</a:t>
            </a:r>
            <a:r>
              <a:rPr lang="tr-TR" baseline="-25000" dirty="0"/>
              <a:t>R1</a:t>
            </a:r>
            <a:r>
              <a:rPr lang="tr-TR" dirty="0"/>
              <a:t> = 1 V.</a:t>
            </a: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endParaRPr lang="tr-TR" dirty="0"/>
          </a:p>
          <a:p>
            <a:pPr marL="914400" lvl="1" indent="-514350">
              <a:buFont typeface="+mj-lt"/>
              <a:buAutoNum type="alphaLcPeriod"/>
            </a:pPr>
            <a:endParaRPr lang="tr-TR" dirty="0" smtClean="0"/>
          </a:p>
          <a:p>
            <a:pPr marL="914400" lvl="1" indent="-514350">
              <a:buFont typeface="+mj-lt"/>
              <a:buAutoNum type="alphaLcPeriod"/>
            </a:pPr>
            <a:endParaRPr lang="tr-TR" dirty="0"/>
          </a:p>
          <a:p>
            <a:pPr marL="400050" lvl="1" indent="0">
              <a:buNone/>
            </a:pPr>
            <a:endParaRPr lang="tr-TR" dirty="0" smtClean="0"/>
          </a:p>
          <a:p>
            <a:pPr marL="400050" lvl="1" indent="0">
              <a:buNone/>
            </a:pPr>
            <a:r>
              <a:rPr lang="tr-TR" dirty="0" smtClean="0"/>
              <a:t>a. </a:t>
            </a:r>
          </a:p>
          <a:p>
            <a:pPr marL="400050" lvl="1" indent="0">
              <a:buNone/>
            </a:pPr>
            <a:r>
              <a:rPr lang="tr-TR" dirty="0" smtClean="0"/>
              <a:t>b.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sp>
        <p:nvSpPr>
          <p:cNvPr id="24" name="U-Turn Arrow 23"/>
          <p:cNvSpPr/>
          <p:nvPr/>
        </p:nvSpPr>
        <p:spPr bwMode="auto">
          <a:xfrm>
            <a:off x="2627784" y="2870517"/>
            <a:ext cx="864096" cy="1548766"/>
          </a:xfrm>
          <a:prstGeom prst="uturnArrow">
            <a:avLst>
              <a:gd name="adj1" fmla="val 6740"/>
              <a:gd name="adj2" fmla="val 6435"/>
              <a:gd name="adj3" fmla="val 16479"/>
              <a:gd name="adj4" fmla="val 43750"/>
              <a:gd name="adj5" fmla="val 99347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U-Turn Arrow 24"/>
          <p:cNvSpPr/>
          <p:nvPr/>
        </p:nvSpPr>
        <p:spPr bwMode="auto">
          <a:xfrm>
            <a:off x="4044537" y="3017416"/>
            <a:ext cx="2820984" cy="1300666"/>
          </a:xfrm>
          <a:prstGeom prst="uturnArrow">
            <a:avLst>
              <a:gd name="adj1" fmla="val 3841"/>
              <a:gd name="adj2" fmla="val 6435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878831"/>
            <a:ext cx="3715200" cy="465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136" y="4925391"/>
            <a:ext cx="1393200" cy="3724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5416343"/>
            <a:ext cx="4783320" cy="4073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8860" y="5819920"/>
            <a:ext cx="4226040" cy="47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1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Example-09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circuit below, determine </a:t>
            </a:r>
            <a:r>
              <a:rPr lang="tr-TR" dirty="0" smtClean="0"/>
              <a:t> </a:t>
            </a:r>
            <a:r>
              <a:rPr lang="en-US" i="1" dirty="0" smtClean="0"/>
              <a:t>v</a:t>
            </a:r>
            <a:r>
              <a:rPr lang="tr-TR" i="1" baseline="-25000" dirty="0" smtClean="0"/>
              <a:t>x</a:t>
            </a:r>
            <a:r>
              <a:rPr lang="en-US" dirty="0" smtClean="0"/>
              <a:t> </a:t>
            </a:r>
            <a:r>
              <a:rPr lang="tr-TR" dirty="0" smtClean="0"/>
              <a:t>     	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02" y="1695774"/>
            <a:ext cx="5296070" cy="1953386"/>
          </a:xfrm>
          <a:prstGeom prst="rect">
            <a:avLst/>
          </a:prstGeom>
        </p:spPr>
      </p:pic>
      <p:sp>
        <p:nvSpPr>
          <p:cNvPr id="24" name="U-Turn Arrow 23"/>
          <p:cNvSpPr/>
          <p:nvPr/>
        </p:nvSpPr>
        <p:spPr bwMode="auto">
          <a:xfrm>
            <a:off x="1835696" y="2204864"/>
            <a:ext cx="864096" cy="1296144"/>
          </a:xfrm>
          <a:prstGeom prst="uturnArrow">
            <a:avLst>
              <a:gd name="adj1" fmla="val 6740"/>
              <a:gd name="adj2" fmla="val 6435"/>
              <a:gd name="adj3" fmla="val 16479"/>
              <a:gd name="adj4" fmla="val 43750"/>
              <a:gd name="adj5" fmla="val 99347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U-Turn Arrow 24"/>
          <p:cNvSpPr/>
          <p:nvPr/>
        </p:nvSpPr>
        <p:spPr bwMode="auto">
          <a:xfrm>
            <a:off x="3004470" y="2204864"/>
            <a:ext cx="1351506" cy="1277516"/>
          </a:xfrm>
          <a:prstGeom prst="uturnArrow">
            <a:avLst>
              <a:gd name="adj1" fmla="val 3841"/>
              <a:gd name="adj2" fmla="val 6435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702" y="3933056"/>
            <a:ext cx="2368440" cy="3259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300" y="3937111"/>
            <a:ext cx="3018600" cy="314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702" y="4437112"/>
            <a:ext cx="2461320" cy="4073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8300" y="4492900"/>
            <a:ext cx="1578960" cy="3026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702" y="5013176"/>
            <a:ext cx="4411800" cy="6634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702" y="5951753"/>
            <a:ext cx="2275560" cy="3608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8300" y="6014054"/>
            <a:ext cx="2275560" cy="2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4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</a:t>
            </a:r>
            <a:r>
              <a:rPr lang="tr-TR" altLang="tr-TR" dirty="0" smtClean="0"/>
              <a:t>-10…</a:t>
            </a:r>
            <a:endParaRPr lang="en-US" altLang="tr-TR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Find the voltage across R1.  </a:t>
            </a:r>
            <a:endParaRPr lang="tr-TR" altLang="tr-TR" dirty="0" smtClean="0"/>
          </a:p>
          <a:p>
            <a:pPr lvl="2" eaLnBrk="1" hangingPunct="1"/>
            <a:r>
              <a:rPr lang="en-US" altLang="tr-TR" dirty="0" smtClean="0"/>
              <a:t>Note that the polarity of the voltage has been assigned in the circuit schematic. </a:t>
            </a:r>
          </a:p>
          <a:p>
            <a:pPr lvl="1" eaLnBrk="1" hangingPunct="1"/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lvl="1" eaLnBrk="1" hangingPunct="1"/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lvl="1" eaLnBrk="1" hangingPunct="1"/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lvl="1" eaLnBrk="1" hangingPunct="1"/>
            <a:endParaRPr lang="tr-TR" altLang="tr-TR" dirty="0" smtClean="0"/>
          </a:p>
          <a:p>
            <a:pPr lvl="1" eaLnBrk="1" hangingPunct="1"/>
            <a:r>
              <a:rPr lang="en-US" altLang="tr-TR" dirty="0" smtClean="0"/>
              <a:t>First, define a loop that include R1. 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36912"/>
            <a:ext cx="7505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/>
          <p:cNvSpPr/>
          <p:nvPr/>
        </p:nvSpPr>
        <p:spPr bwMode="auto">
          <a:xfrm>
            <a:off x="2195736" y="3641216"/>
            <a:ext cx="252028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U-Turn Arrow 5"/>
          <p:cNvSpPr/>
          <p:nvPr/>
        </p:nvSpPr>
        <p:spPr bwMode="auto">
          <a:xfrm>
            <a:off x="5076056" y="3606539"/>
            <a:ext cx="180020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1"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U-Turn Arrow 6"/>
          <p:cNvSpPr/>
          <p:nvPr/>
        </p:nvSpPr>
        <p:spPr bwMode="auto">
          <a:xfrm>
            <a:off x="1259632" y="3068960"/>
            <a:ext cx="6552728" cy="2744688"/>
          </a:xfrm>
          <a:prstGeom prst="uturnArrow">
            <a:avLst>
              <a:gd name="adj1" fmla="val 2453"/>
              <a:gd name="adj2" fmla="val 5457"/>
              <a:gd name="adj3" fmla="val 11967"/>
              <a:gd name="adj4" fmla="val 43750"/>
              <a:gd name="adj5" fmla="val 100000"/>
            </a:avLst>
          </a:prstGeom>
          <a:solidFill>
            <a:srgbClr val="FF00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16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</a:t>
            </a:r>
            <a:r>
              <a:rPr lang="tr-TR" altLang="tr-TR" dirty="0" smtClean="0"/>
              <a:t>-10…</a:t>
            </a:r>
            <a:endParaRPr lang="en-US" altLang="tr-TR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dirty="0" err="1" smtClean="0"/>
              <a:t>If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loop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considered</a:t>
            </a:r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lvl="1" eaLnBrk="1" hangingPunct="1"/>
            <a:endParaRPr lang="tr-TR" altLang="tr-TR" dirty="0" smtClean="0"/>
          </a:p>
          <a:p>
            <a:pPr marL="628650" lvl="1" eaLnBrk="1" hangingPunct="1">
              <a:tabLst>
                <a:tab pos="4038600" algn="l"/>
              </a:tabLst>
            </a:pPr>
            <a:endParaRPr lang="tr-TR" altLang="tr-TR" dirty="0" smtClean="0"/>
          </a:p>
          <a:p>
            <a:pPr marL="628650" lvl="1" eaLnBrk="1" hangingPunct="1">
              <a:tabLst>
                <a:tab pos="4038600" algn="l"/>
              </a:tabLst>
            </a:pPr>
            <a:r>
              <a:rPr lang="en-US" altLang="tr-TR" dirty="0" smtClean="0"/>
              <a:t>By </a:t>
            </a:r>
            <a:r>
              <a:rPr lang="en-US" altLang="tr-TR" dirty="0"/>
              <a:t>convention, voltage drops are added and voltage rises are subtracted in KVL.</a:t>
            </a:r>
          </a:p>
          <a:p>
            <a:pPr marL="0" indent="0" eaLnBrk="1" hangingPunct="1">
              <a:buNone/>
            </a:pPr>
            <a:r>
              <a:rPr lang="tr-TR" altLang="tr-TR" dirty="0" smtClean="0">
                <a:solidFill>
                  <a:schemeClr val="accent1"/>
                </a:solidFill>
              </a:rPr>
              <a:t>	–5 </a:t>
            </a:r>
            <a:r>
              <a:rPr lang="tr-TR" altLang="tr-TR" dirty="0">
                <a:solidFill>
                  <a:schemeClr val="accent1"/>
                </a:solidFill>
              </a:rPr>
              <a:t>V – V</a:t>
            </a:r>
            <a:r>
              <a:rPr lang="tr-TR" altLang="tr-TR" baseline="-25000" dirty="0">
                <a:solidFill>
                  <a:schemeClr val="accent1"/>
                </a:solidFill>
              </a:rPr>
              <a:t>R1</a:t>
            </a:r>
            <a:r>
              <a:rPr lang="tr-TR" altLang="tr-TR" dirty="0">
                <a:solidFill>
                  <a:schemeClr val="accent1"/>
                </a:solidFill>
              </a:rPr>
              <a:t>+ 3 V = 0		 V</a:t>
            </a:r>
            <a:r>
              <a:rPr lang="tr-TR" altLang="tr-TR" baseline="-25000" dirty="0">
                <a:solidFill>
                  <a:schemeClr val="accent1"/>
                </a:solidFill>
              </a:rPr>
              <a:t>R1 </a:t>
            </a:r>
            <a:r>
              <a:rPr lang="tr-TR" altLang="tr-TR" dirty="0">
                <a:solidFill>
                  <a:schemeClr val="accent1"/>
                </a:solidFill>
              </a:rPr>
              <a:t>= </a:t>
            </a:r>
            <a:r>
              <a:rPr lang="tr-TR" altLang="tr-TR" dirty="0" smtClean="0">
                <a:solidFill>
                  <a:schemeClr val="accent1"/>
                </a:solidFill>
              </a:rPr>
              <a:t>-2 </a:t>
            </a:r>
            <a:r>
              <a:rPr lang="tr-TR" altLang="tr-TR" dirty="0" smtClean="0">
                <a:solidFill>
                  <a:schemeClr val="accent1"/>
                </a:solidFill>
              </a:rPr>
              <a:t>V</a:t>
            </a:r>
            <a:endParaRPr lang="en-US" altLang="tr-TR" dirty="0">
              <a:solidFill>
                <a:schemeClr val="accent1"/>
              </a:solidFill>
            </a:endParaRPr>
          </a:p>
        </p:txBody>
      </p:sp>
      <p:pic>
        <p:nvPicPr>
          <p:cNvPr id="21508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628800"/>
            <a:ext cx="7505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-Turn Arrow 6"/>
          <p:cNvSpPr/>
          <p:nvPr/>
        </p:nvSpPr>
        <p:spPr bwMode="auto">
          <a:xfrm>
            <a:off x="1259632" y="2060848"/>
            <a:ext cx="6552728" cy="2744688"/>
          </a:xfrm>
          <a:prstGeom prst="uturnArrow">
            <a:avLst>
              <a:gd name="adj1" fmla="val 2453"/>
              <a:gd name="adj2" fmla="val 5457"/>
              <a:gd name="adj3" fmla="val 11967"/>
              <a:gd name="adj4" fmla="val 43750"/>
              <a:gd name="adj5" fmla="val 100000"/>
            </a:avLst>
          </a:prstGeom>
          <a:solidFill>
            <a:srgbClr val="FF0000">
              <a:alpha val="3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37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</a:t>
            </a:r>
            <a:r>
              <a:rPr lang="tr-TR" altLang="tr-TR" dirty="0" smtClean="0"/>
              <a:t>-10</a:t>
            </a:r>
            <a:endParaRPr lang="en-US" altLang="tr-TR" dirty="0" smtClean="0"/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tr-TR" dirty="0" smtClean="0"/>
              <a:t>Suppose you chose the </a:t>
            </a:r>
            <a:r>
              <a:rPr lang="tr-TR" altLang="tr-TR" dirty="0" err="1" smtClean="0"/>
              <a:t>green</a:t>
            </a:r>
            <a:r>
              <a:rPr lang="en-US" altLang="tr-TR" dirty="0" smtClean="0"/>
              <a:t> loop instead.</a:t>
            </a:r>
          </a:p>
          <a:p>
            <a:pPr lvl="2" eaLnBrk="1" hangingPunct="1"/>
            <a:r>
              <a:rPr lang="en-US" altLang="tr-TR" dirty="0" smtClean="0"/>
              <a:t>Since R2 is in parallel with I1, the voltage drop across R2 is also 3V.</a:t>
            </a:r>
            <a:endParaRPr lang="tr-TR" altLang="tr-TR" dirty="0" smtClean="0"/>
          </a:p>
          <a:p>
            <a:pPr lvl="2" eaLnBrk="1" hangingPunct="1"/>
            <a:endParaRPr lang="tr-TR" altLang="tr-TR" dirty="0"/>
          </a:p>
          <a:p>
            <a:pPr lvl="2" eaLnBrk="1" hangingPunct="1"/>
            <a:endParaRPr lang="tr-TR" altLang="tr-TR" dirty="0" smtClean="0"/>
          </a:p>
          <a:p>
            <a:pPr lvl="2" eaLnBrk="1" hangingPunct="1"/>
            <a:endParaRPr lang="tr-TR" altLang="tr-TR" dirty="0"/>
          </a:p>
          <a:p>
            <a:pPr lvl="2" eaLnBrk="1" hangingPunct="1"/>
            <a:endParaRPr lang="tr-TR" altLang="tr-TR" dirty="0" smtClean="0"/>
          </a:p>
          <a:p>
            <a:pPr lvl="2" eaLnBrk="1" hangingPunct="1"/>
            <a:endParaRPr lang="tr-TR" altLang="tr-TR" dirty="0"/>
          </a:p>
          <a:p>
            <a:pPr lvl="2" eaLnBrk="1" hangingPunct="1"/>
            <a:endParaRPr lang="tr-TR" altLang="tr-TR" dirty="0" smtClean="0"/>
          </a:p>
          <a:p>
            <a:pPr lvl="2" eaLnBrk="1" hangingPunct="1"/>
            <a:endParaRPr lang="tr-TR" altLang="tr-TR" dirty="0"/>
          </a:p>
          <a:p>
            <a:pPr lvl="2" eaLnBrk="1" hangingPunct="1"/>
            <a:endParaRPr lang="tr-TR" altLang="tr-TR" dirty="0" smtClean="0"/>
          </a:p>
          <a:p>
            <a:pPr lvl="2" eaLnBrk="1" hangingPunct="1"/>
            <a:endParaRPr lang="tr-TR" altLang="tr-TR" dirty="0"/>
          </a:p>
          <a:p>
            <a:pPr marL="914400" lvl="2" indent="0" eaLnBrk="1" hangingPunct="1">
              <a:buNone/>
            </a:pPr>
            <a:endParaRPr lang="tr-TR" altLang="tr-TR" dirty="0">
              <a:ea typeface="+mn-ea"/>
              <a:cs typeface="+mn-cs"/>
            </a:endParaRPr>
          </a:p>
          <a:p>
            <a:pPr marL="361950" lvl="2" indent="0" eaLnBrk="1" hangingPunct="1">
              <a:buNone/>
            </a:pPr>
            <a:r>
              <a:rPr lang="tr-TR" altLang="tr-TR" sz="3200" dirty="0" smtClean="0">
                <a:solidFill>
                  <a:schemeClr val="accent1"/>
                </a:solidFill>
                <a:ea typeface="+mn-ea"/>
                <a:cs typeface="+mn-cs"/>
              </a:rPr>
              <a:t>	–5 </a:t>
            </a:r>
            <a:r>
              <a:rPr lang="tr-TR" altLang="tr-TR" sz="3200" dirty="0">
                <a:solidFill>
                  <a:schemeClr val="accent1"/>
                </a:solidFill>
                <a:ea typeface="+mn-ea"/>
                <a:cs typeface="+mn-cs"/>
              </a:rPr>
              <a:t>V – V</a:t>
            </a:r>
            <a:r>
              <a:rPr lang="tr-TR" altLang="tr-TR" sz="3200" baseline="-25000" dirty="0">
                <a:solidFill>
                  <a:schemeClr val="accent1"/>
                </a:solidFill>
                <a:ea typeface="+mn-ea"/>
                <a:cs typeface="+mn-cs"/>
              </a:rPr>
              <a:t>R1</a:t>
            </a:r>
            <a:r>
              <a:rPr lang="tr-TR" altLang="tr-TR" sz="3200" dirty="0">
                <a:solidFill>
                  <a:schemeClr val="accent1"/>
                </a:solidFill>
                <a:ea typeface="+mn-ea"/>
                <a:cs typeface="+mn-cs"/>
              </a:rPr>
              <a:t>+ 3 V = </a:t>
            </a:r>
            <a:r>
              <a:rPr lang="tr-TR" altLang="tr-TR" sz="3200" dirty="0" smtClean="0">
                <a:solidFill>
                  <a:schemeClr val="accent1"/>
                </a:solidFill>
                <a:ea typeface="+mn-ea"/>
                <a:cs typeface="+mn-cs"/>
              </a:rPr>
              <a:t>0		</a:t>
            </a:r>
            <a:r>
              <a:rPr lang="tr-TR" altLang="tr-TR" sz="3200" dirty="0">
                <a:solidFill>
                  <a:schemeClr val="accent1"/>
                </a:solidFill>
              </a:rPr>
              <a:t> </a:t>
            </a:r>
            <a:r>
              <a:rPr lang="tr-TR" altLang="tr-TR" sz="3200" dirty="0" smtClean="0">
                <a:solidFill>
                  <a:schemeClr val="accent1"/>
                </a:solidFill>
              </a:rPr>
              <a:t>V</a:t>
            </a:r>
            <a:r>
              <a:rPr lang="tr-TR" altLang="tr-TR" sz="3200" baseline="-25000" dirty="0" smtClean="0">
                <a:solidFill>
                  <a:schemeClr val="accent1"/>
                </a:solidFill>
              </a:rPr>
              <a:t>R1 </a:t>
            </a:r>
            <a:r>
              <a:rPr lang="tr-TR" altLang="tr-TR" sz="3200" dirty="0" smtClean="0">
                <a:solidFill>
                  <a:schemeClr val="accent1"/>
                </a:solidFill>
              </a:rPr>
              <a:t>= </a:t>
            </a:r>
            <a:r>
              <a:rPr lang="tr-TR" altLang="tr-TR" sz="3200" dirty="0" smtClean="0">
                <a:solidFill>
                  <a:schemeClr val="accent1"/>
                </a:solidFill>
              </a:rPr>
              <a:t>-2 </a:t>
            </a:r>
            <a:r>
              <a:rPr lang="tr-TR" altLang="tr-TR" sz="3200" dirty="0" smtClean="0">
                <a:solidFill>
                  <a:schemeClr val="accent1"/>
                </a:solidFill>
              </a:rPr>
              <a:t>V</a:t>
            </a:r>
            <a:endParaRPr lang="en-US" altLang="tr-TR" sz="3200" dirty="0">
              <a:solidFill>
                <a:schemeClr val="accent1"/>
              </a:solidFill>
              <a:ea typeface="+mn-ea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420888"/>
            <a:ext cx="75057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-Turn Arrow 6"/>
          <p:cNvSpPr/>
          <p:nvPr/>
        </p:nvSpPr>
        <p:spPr bwMode="auto">
          <a:xfrm>
            <a:off x="2195736" y="3425192"/>
            <a:ext cx="252028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15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Example</a:t>
            </a:r>
            <a:r>
              <a:rPr lang="tr-TR" altLang="tr-TR" dirty="0" smtClean="0"/>
              <a:t>-11…</a:t>
            </a:r>
            <a:endParaRPr lang="en-US" altLang="tr-TR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Find the voltage across R2 and the current flowing through it.</a:t>
            </a:r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marL="0" indent="0" eaLnBrk="1" hangingPunct="1">
              <a:buNone/>
            </a:pPr>
            <a:endParaRPr lang="en-US" altLang="tr-TR" dirty="0" smtClean="0"/>
          </a:p>
          <a:p>
            <a:pPr lvl="1" eaLnBrk="1" hangingPunct="1"/>
            <a:r>
              <a:rPr lang="en-US" altLang="tr-TR" dirty="0" smtClean="0"/>
              <a:t>First, draw a loop that includes R2.</a:t>
            </a:r>
          </a:p>
        </p:txBody>
      </p:sp>
      <p:pic>
        <p:nvPicPr>
          <p:cNvPr id="27652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204864"/>
            <a:ext cx="8136904" cy="34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/>
          <p:cNvSpPr/>
          <p:nvPr/>
        </p:nvSpPr>
        <p:spPr bwMode="auto">
          <a:xfrm>
            <a:off x="2195736" y="3425192"/>
            <a:ext cx="252028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U-Turn Arrow 5"/>
          <p:cNvSpPr/>
          <p:nvPr/>
        </p:nvSpPr>
        <p:spPr bwMode="auto">
          <a:xfrm>
            <a:off x="5022050" y="3425192"/>
            <a:ext cx="252028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1"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08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Resistivity, </a:t>
            </a:r>
            <a:r>
              <a:rPr lang="en-US" altLang="tr-TR" smtClean="0">
                <a:latin typeface="Symbol" panose="05050102010706020507" pitchFamily="18" charset="2"/>
              </a:rPr>
              <a:t>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Resistivity is a material property</a:t>
            </a:r>
          </a:p>
          <a:p>
            <a:pPr lvl="1"/>
            <a:r>
              <a:rPr lang="en-US" altLang="tr-TR" dirty="0" smtClean="0"/>
              <a:t>Dependent on the number of free or mobile charges (usually electrons) in the material.</a:t>
            </a:r>
          </a:p>
          <a:p>
            <a:pPr lvl="2"/>
            <a:r>
              <a:rPr lang="en-US" altLang="tr-TR" dirty="0" smtClean="0"/>
              <a:t>In a metal, this is the number of electrons from the outer shell that are ionized and become part of the ‘sea of electrons’</a:t>
            </a:r>
          </a:p>
          <a:p>
            <a:pPr lvl="1"/>
            <a:r>
              <a:rPr lang="en-US" altLang="tr-TR" dirty="0" smtClean="0"/>
              <a:t>Dependent on the mobility of the charges</a:t>
            </a:r>
          </a:p>
          <a:p>
            <a:pPr lvl="2"/>
            <a:r>
              <a:rPr lang="en-US" altLang="tr-TR" dirty="0" smtClean="0"/>
              <a:t>Mobility is  related to the velocity of the charges.  </a:t>
            </a:r>
          </a:p>
          <a:p>
            <a:pPr lvl="2"/>
            <a:r>
              <a:rPr lang="en-US" altLang="tr-TR" dirty="0" smtClean="0"/>
              <a:t>It is a function of the material, the frequency and magnitude of the voltage applied to make the charges move, and temperature.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8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</a:t>
            </a:r>
            <a:r>
              <a:rPr lang="tr-TR" altLang="tr-TR" dirty="0" smtClean="0"/>
              <a:t>-11…</a:t>
            </a:r>
            <a:endParaRPr lang="en-US" altLang="tr-TR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/>
              <a:t>If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green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loop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used</a:t>
            </a:r>
            <a:r>
              <a:rPr lang="tr-TR" altLang="tr-TR" dirty="0" smtClean="0"/>
              <a:t>: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marL="0" indent="0" eaLnBrk="1" hangingPunct="1">
              <a:buNone/>
            </a:pPr>
            <a:endParaRPr lang="en-US" altLang="tr-TR" dirty="0" smtClean="0"/>
          </a:p>
          <a:p>
            <a:pPr marL="361950" lvl="2" indent="0" eaLnBrk="1" hangingPunct="1">
              <a:buNone/>
            </a:pPr>
            <a:endParaRPr lang="tr-TR" altLang="tr-TR" sz="3000" dirty="0" smtClean="0">
              <a:solidFill>
                <a:srgbClr val="3366FF"/>
              </a:solidFill>
              <a:ea typeface="+mn-ea"/>
              <a:cs typeface="+mn-cs"/>
            </a:endParaRPr>
          </a:p>
          <a:p>
            <a:pPr marL="361950" lvl="2" indent="0" eaLnBrk="1" hangingPunct="1">
              <a:buNone/>
            </a:pP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–11.5 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V + </a:t>
            </a: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2.4 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V </a:t>
            </a: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+ V</a:t>
            </a:r>
            <a:r>
              <a:rPr lang="tr-TR" altLang="tr-TR" sz="3000" baseline="-25000" dirty="0" smtClean="0">
                <a:solidFill>
                  <a:srgbClr val="3366FF"/>
                </a:solidFill>
                <a:ea typeface="+mn-ea"/>
                <a:cs typeface="+mn-cs"/>
              </a:rPr>
              <a:t>R2</a:t>
            </a: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= 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0		</a:t>
            </a:r>
            <a:r>
              <a:rPr lang="tr-TR" altLang="tr-TR" sz="3000" dirty="0">
                <a:solidFill>
                  <a:srgbClr val="3366FF"/>
                </a:solidFill>
              </a:rPr>
              <a:t> </a:t>
            </a:r>
            <a:r>
              <a:rPr lang="tr-TR" altLang="tr-TR" sz="3000" dirty="0" smtClean="0">
                <a:solidFill>
                  <a:srgbClr val="3366FF"/>
                </a:solidFill>
              </a:rPr>
              <a:t>V</a:t>
            </a:r>
            <a:r>
              <a:rPr lang="tr-TR" altLang="tr-TR" sz="3000" baseline="-25000" dirty="0" smtClean="0">
                <a:solidFill>
                  <a:srgbClr val="3366FF"/>
                </a:solidFill>
              </a:rPr>
              <a:t>R2 </a:t>
            </a:r>
            <a:r>
              <a:rPr lang="tr-TR" altLang="tr-TR" sz="3000" dirty="0">
                <a:solidFill>
                  <a:srgbClr val="3366FF"/>
                </a:solidFill>
              </a:rPr>
              <a:t>= </a:t>
            </a:r>
            <a:r>
              <a:rPr lang="tr-TR" altLang="tr-TR" sz="3000" dirty="0" smtClean="0">
                <a:solidFill>
                  <a:srgbClr val="3366FF"/>
                </a:solidFill>
              </a:rPr>
              <a:t>9.1 </a:t>
            </a:r>
            <a:r>
              <a:rPr lang="tr-TR" altLang="tr-TR" sz="3000" dirty="0">
                <a:solidFill>
                  <a:srgbClr val="3366FF"/>
                </a:solidFill>
              </a:rPr>
              <a:t>V</a:t>
            </a:r>
            <a:endParaRPr lang="en-US" altLang="tr-TR" sz="3000" dirty="0">
              <a:solidFill>
                <a:srgbClr val="3366FF"/>
              </a:solidFill>
              <a:ea typeface="+mn-ea"/>
              <a:cs typeface="+mn-cs"/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735568"/>
            <a:ext cx="8136904" cy="34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/>
          <p:cNvSpPr/>
          <p:nvPr/>
        </p:nvSpPr>
        <p:spPr bwMode="auto">
          <a:xfrm>
            <a:off x="2195736" y="2955896"/>
            <a:ext cx="252028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2">
              <a:lumMod val="60000"/>
              <a:lumOff val="40000"/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9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</a:t>
            </a:r>
            <a:r>
              <a:rPr lang="tr-TR" altLang="tr-TR" dirty="0" smtClean="0"/>
              <a:t>-11…</a:t>
            </a:r>
            <a:endParaRPr lang="en-US" altLang="tr-TR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/>
              <a:t>If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blue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loop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used</a:t>
            </a:r>
            <a:r>
              <a:rPr lang="tr-TR" altLang="tr-TR" dirty="0" smtClean="0"/>
              <a:t>: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/>
          </a:p>
          <a:p>
            <a:pPr marL="342900" lvl="1" indent="-342900" eaLnBrk="1" hangingPunct="1">
              <a:buChar char="•"/>
            </a:pPr>
            <a:r>
              <a:rPr lang="en-US" altLang="tr-TR" sz="3200" dirty="0" smtClean="0">
                <a:solidFill>
                  <a:schemeClr val="tx1"/>
                </a:solidFill>
                <a:ea typeface="+mn-ea"/>
                <a:cs typeface="+mn-cs"/>
              </a:rPr>
              <a:t>First</a:t>
            </a:r>
            <a:r>
              <a:rPr lang="en-US" altLang="tr-TR" sz="32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tr-TR" altLang="tr-TR" sz="3200" dirty="0" err="1" smtClean="0">
                <a:solidFill>
                  <a:schemeClr val="tx1"/>
                </a:solidFill>
                <a:ea typeface="+mn-ea"/>
                <a:cs typeface="+mn-cs"/>
              </a:rPr>
              <a:t>find</a:t>
            </a:r>
            <a:r>
              <a:rPr lang="tr-TR" altLang="tr-TR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altLang="tr-TR" sz="3200" dirty="0" smtClean="0">
                <a:solidFill>
                  <a:schemeClr val="tx1"/>
                </a:solidFill>
                <a:ea typeface="+mn-ea"/>
                <a:cs typeface="+mn-cs"/>
              </a:rPr>
              <a:t>the </a:t>
            </a:r>
            <a:r>
              <a:rPr lang="en-US" altLang="tr-TR" sz="3200" dirty="0">
                <a:solidFill>
                  <a:schemeClr val="tx1"/>
                </a:solidFill>
                <a:ea typeface="+mn-ea"/>
                <a:cs typeface="+mn-cs"/>
              </a:rPr>
              <a:t>voltage drop across </a:t>
            </a:r>
            <a:r>
              <a:rPr lang="en-US" altLang="tr-TR" sz="3200" dirty="0" smtClean="0">
                <a:solidFill>
                  <a:schemeClr val="tx1"/>
                </a:solidFill>
                <a:ea typeface="+mn-ea"/>
                <a:cs typeface="+mn-cs"/>
              </a:rPr>
              <a:t>R3</a:t>
            </a:r>
            <a:endParaRPr lang="tr-TR" altLang="tr-TR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400050" lvl="2" indent="0" eaLnBrk="1" hangingPunct="1">
              <a:buNone/>
            </a:pPr>
            <a:r>
              <a:rPr lang="tr-TR" altLang="tr-TR" sz="2600" dirty="0" smtClean="0">
                <a:solidFill>
                  <a:srgbClr val="3366FF"/>
                </a:solidFill>
                <a:ea typeface="+mn-ea"/>
                <a:cs typeface="+mn-cs"/>
              </a:rPr>
              <a:t>1 </a:t>
            </a:r>
            <a:r>
              <a:rPr lang="tr-TR" altLang="tr-TR" sz="2600" dirty="0" err="1" smtClean="0">
                <a:solidFill>
                  <a:srgbClr val="3366FF"/>
                </a:solidFill>
                <a:ea typeface="+mn-ea"/>
                <a:cs typeface="+mn-cs"/>
              </a:rPr>
              <a:t>mA</a:t>
            </a:r>
            <a:r>
              <a:rPr lang="tr-TR" altLang="tr-TR" sz="2600" dirty="0" smtClean="0">
                <a:solidFill>
                  <a:srgbClr val="3366FF"/>
                </a:solidFill>
                <a:ea typeface="+mn-ea"/>
                <a:cs typeface="+mn-cs"/>
              </a:rPr>
              <a:t> × 1.1 </a:t>
            </a:r>
            <a:r>
              <a:rPr lang="tr-TR" altLang="tr-TR" sz="2600" dirty="0" smtClean="0">
                <a:solidFill>
                  <a:schemeClr val="accent1"/>
                </a:solidFill>
                <a:ea typeface="+mn-ea"/>
                <a:cs typeface="+mn-cs"/>
              </a:rPr>
              <a:t>k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  <a:cs typeface="Symap" pitchFamily="2" charset="0"/>
              </a:rPr>
              <a:t>W</a:t>
            </a:r>
            <a:r>
              <a:rPr lang="tr-TR" altLang="tr-TR" sz="2600" dirty="0" smtClean="0">
                <a:solidFill>
                  <a:srgbClr val="3366FF"/>
                </a:solidFill>
                <a:ea typeface="+mn-ea"/>
                <a:cs typeface="+mn-cs"/>
              </a:rPr>
              <a:t> = </a:t>
            </a:r>
            <a:r>
              <a:rPr lang="tr-TR" altLang="tr-TR" sz="2600" dirty="0" smtClean="0">
                <a:solidFill>
                  <a:srgbClr val="3366FF"/>
                </a:solidFill>
              </a:rPr>
              <a:t>1×</a:t>
            </a:r>
            <a:r>
              <a:rPr lang="tr-TR" altLang="tr-TR" sz="2600" dirty="0" smtClean="0">
                <a:solidFill>
                  <a:srgbClr val="FF0000"/>
                </a:solidFill>
              </a:rPr>
              <a:t>10</a:t>
            </a:r>
            <a:r>
              <a:rPr lang="tr-TR" altLang="tr-TR" sz="2600" baseline="30000" dirty="0" smtClean="0">
                <a:solidFill>
                  <a:srgbClr val="FF0000"/>
                </a:solidFill>
              </a:rPr>
              <a:t>-3</a:t>
            </a:r>
            <a:r>
              <a:rPr lang="tr-TR" altLang="tr-TR" sz="2600" dirty="0" smtClean="0">
                <a:solidFill>
                  <a:srgbClr val="3366FF"/>
                </a:solidFill>
              </a:rPr>
              <a:t> A </a:t>
            </a:r>
            <a:r>
              <a:rPr lang="tr-TR" altLang="tr-TR" sz="2600" dirty="0">
                <a:solidFill>
                  <a:srgbClr val="3366FF"/>
                </a:solidFill>
              </a:rPr>
              <a:t>× </a:t>
            </a:r>
            <a:r>
              <a:rPr lang="tr-TR" altLang="tr-TR" sz="2600" dirty="0" smtClean="0">
                <a:solidFill>
                  <a:srgbClr val="3366FF"/>
                </a:solidFill>
              </a:rPr>
              <a:t>1.1×</a:t>
            </a:r>
            <a:r>
              <a:rPr lang="tr-TR" altLang="tr-TR" sz="2600" dirty="0" smtClean="0">
                <a:solidFill>
                  <a:srgbClr val="FF0000"/>
                </a:solidFill>
              </a:rPr>
              <a:t>10</a:t>
            </a:r>
            <a:r>
              <a:rPr lang="tr-TR" altLang="tr-TR" sz="2600" baseline="30000" dirty="0" smtClean="0">
                <a:solidFill>
                  <a:srgbClr val="FF0000"/>
                </a:solidFill>
              </a:rPr>
              <a:t>3</a:t>
            </a:r>
            <a:r>
              <a:rPr lang="tr-TR" altLang="tr-TR" sz="2600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Symbol" pitchFamily="18" charset="2"/>
                <a:cs typeface="Symap" pitchFamily="2" charset="0"/>
              </a:rPr>
              <a:t>W</a:t>
            </a:r>
            <a:r>
              <a:rPr lang="tr-TR" altLang="tr-TR" sz="2600" dirty="0" smtClean="0">
                <a:solidFill>
                  <a:srgbClr val="3366FF"/>
                </a:solidFill>
              </a:rPr>
              <a:t> = </a:t>
            </a:r>
            <a:r>
              <a:rPr lang="tr-TR" altLang="tr-TR" sz="2600" dirty="0" smtClean="0">
                <a:solidFill>
                  <a:srgbClr val="3366FF"/>
                </a:solidFill>
                <a:ea typeface="+mn-ea"/>
                <a:cs typeface="+mn-cs"/>
              </a:rPr>
              <a:t>1.1 V</a:t>
            </a:r>
          </a:p>
          <a:p>
            <a:pPr marL="361950" lvl="2" indent="0" eaLnBrk="1" hangingPunct="1">
              <a:buNone/>
            </a:pPr>
            <a:endParaRPr lang="tr-TR" altLang="tr-TR" sz="1200" dirty="0" smtClean="0">
              <a:solidFill>
                <a:srgbClr val="3366FF"/>
              </a:solidFill>
              <a:ea typeface="+mn-ea"/>
              <a:cs typeface="+mn-cs"/>
            </a:endParaRPr>
          </a:p>
          <a:p>
            <a:pPr marL="361950" lvl="2" indent="0" eaLnBrk="1" hangingPunct="1">
              <a:buNone/>
            </a:pP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1.1 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V + </a:t>
            </a: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8 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V </a:t>
            </a:r>
            <a:r>
              <a:rPr lang="tr-TR" altLang="tr-TR" sz="3000" dirty="0" smtClean="0">
                <a:solidFill>
                  <a:srgbClr val="3366FF"/>
                </a:solidFill>
                <a:ea typeface="+mn-ea"/>
                <a:cs typeface="+mn-cs"/>
              </a:rPr>
              <a:t>- 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V</a:t>
            </a:r>
            <a:r>
              <a:rPr lang="tr-TR" altLang="tr-TR" sz="3000" baseline="-25000" dirty="0">
                <a:solidFill>
                  <a:srgbClr val="3366FF"/>
                </a:solidFill>
                <a:ea typeface="+mn-ea"/>
                <a:cs typeface="+mn-cs"/>
              </a:rPr>
              <a:t>R2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= 0		</a:t>
            </a:r>
            <a:r>
              <a:rPr lang="tr-TR" altLang="tr-TR" sz="3000" dirty="0">
                <a:solidFill>
                  <a:srgbClr val="3366FF"/>
                </a:solidFill>
              </a:rPr>
              <a:t> V</a:t>
            </a:r>
            <a:r>
              <a:rPr lang="tr-TR" altLang="tr-TR" sz="3000" baseline="-25000" dirty="0">
                <a:solidFill>
                  <a:srgbClr val="3366FF"/>
                </a:solidFill>
              </a:rPr>
              <a:t>R2 </a:t>
            </a:r>
            <a:r>
              <a:rPr lang="tr-TR" altLang="tr-TR" sz="3000" dirty="0">
                <a:solidFill>
                  <a:srgbClr val="3366FF"/>
                </a:solidFill>
              </a:rPr>
              <a:t>= 9.1 </a:t>
            </a:r>
            <a:r>
              <a:rPr lang="tr-TR" altLang="tr-TR" sz="3000" dirty="0" smtClean="0">
                <a:solidFill>
                  <a:srgbClr val="3366FF"/>
                </a:solidFill>
              </a:rPr>
              <a:t>V</a:t>
            </a:r>
            <a:r>
              <a:rPr lang="tr-TR" altLang="tr-TR" sz="3000" dirty="0">
                <a:solidFill>
                  <a:srgbClr val="3366FF"/>
                </a:solidFill>
                <a:ea typeface="+mn-ea"/>
                <a:cs typeface="+mn-cs"/>
              </a:rPr>
              <a:t>	</a:t>
            </a:r>
            <a:endParaRPr lang="en-US" altLang="tr-TR" sz="32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3"/>
          <a:stretch/>
        </p:blipFill>
        <p:spPr bwMode="auto">
          <a:xfrm>
            <a:off x="503548" y="1700808"/>
            <a:ext cx="8136904" cy="306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-Turn Arrow 5"/>
          <p:cNvSpPr/>
          <p:nvPr/>
        </p:nvSpPr>
        <p:spPr bwMode="auto">
          <a:xfrm>
            <a:off x="5022050" y="2561096"/>
            <a:ext cx="2520280" cy="2020032"/>
          </a:xfrm>
          <a:prstGeom prst="uturnArrow">
            <a:avLst>
              <a:gd name="adj1" fmla="val 3841"/>
              <a:gd name="adj2" fmla="val 5457"/>
              <a:gd name="adj3" fmla="val 16479"/>
              <a:gd name="adj4" fmla="val 43750"/>
              <a:gd name="adj5" fmla="val 100000"/>
            </a:avLst>
          </a:prstGeom>
          <a:solidFill>
            <a:schemeClr val="accent1">
              <a:alpha val="3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48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38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…</a:t>
            </a:r>
            <a:r>
              <a:rPr lang="en-US" altLang="tr-TR" dirty="0" smtClean="0"/>
              <a:t>Example</a:t>
            </a:r>
            <a:r>
              <a:rPr lang="tr-TR" altLang="tr-TR" dirty="0" smtClean="0"/>
              <a:t>-11</a:t>
            </a:r>
            <a:endParaRPr lang="en-US" altLang="tr-TR" dirty="0" smtClean="0"/>
          </a:p>
        </p:txBody>
      </p:sp>
      <p:sp>
        <p:nvSpPr>
          <p:cNvPr id="337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tr-TR" dirty="0" smtClean="0"/>
              <a:t>Once the voltage across R2 is known, Ohm’s Law is applied to determine the current.</a:t>
            </a:r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lvl="1" eaLnBrk="1" hangingPunct="1"/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lvl="1" eaLnBrk="1" hangingPunct="1"/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lvl="1" eaLnBrk="1" hangingPunct="1"/>
            <a:endParaRPr lang="tr-TR" altLang="tr-TR" dirty="0" smtClean="0"/>
          </a:p>
          <a:p>
            <a:pPr lvl="1" eaLnBrk="1" hangingPunct="1"/>
            <a:endParaRPr lang="tr-TR" altLang="tr-TR" dirty="0"/>
          </a:p>
          <a:p>
            <a:pPr marL="400050" lvl="2" indent="0" eaLnBrk="1" hangingPunct="1">
              <a:buNone/>
            </a:pP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	I</a:t>
            </a:r>
            <a:r>
              <a:rPr lang="tr-TR" altLang="tr-TR" baseline="-25000" dirty="0" smtClean="0">
                <a:solidFill>
                  <a:srgbClr val="3366FF"/>
                </a:solidFill>
                <a:ea typeface="+mn-ea"/>
                <a:cs typeface="+mn-cs"/>
              </a:rPr>
              <a:t>R2</a:t>
            </a: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 = 9.1 V / 4.7 </a:t>
            </a:r>
            <a:r>
              <a:rPr lang="tr-TR" altLang="tr-TR" dirty="0">
                <a:solidFill>
                  <a:srgbClr val="3366FF"/>
                </a:solidFill>
                <a:ea typeface="+mn-ea"/>
                <a:cs typeface="+mn-cs"/>
              </a:rPr>
              <a:t>k</a:t>
            </a:r>
            <a:r>
              <a:rPr lang="en-US" dirty="0">
                <a:solidFill>
                  <a:srgbClr val="3366FF"/>
                </a:solidFill>
                <a:latin typeface="Symbol" pitchFamily="18" charset="2"/>
                <a:cs typeface="Symap" pitchFamily="2" charset="0"/>
              </a:rPr>
              <a:t>W</a:t>
            </a:r>
            <a:r>
              <a:rPr lang="tr-TR" altLang="tr-TR" dirty="0">
                <a:solidFill>
                  <a:srgbClr val="3366FF"/>
                </a:solidFill>
                <a:ea typeface="+mn-ea"/>
                <a:cs typeface="+mn-cs"/>
              </a:rPr>
              <a:t> = </a:t>
            </a:r>
            <a:r>
              <a:rPr lang="tr-TR" altLang="tr-TR" dirty="0">
                <a:solidFill>
                  <a:srgbClr val="3366FF"/>
                </a:solidFill>
              </a:rPr>
              <a:t>9.1 V / </a:t>
            </a:r>
            <a:r>
              <a:rPr lang="tr-TR" altLang="tr-TR" dirty="0" smtClean="0">
                <a:solidFill>
                  <a:srgbClr val="3366FF"/>
                </a:solidFill>
              </a:rPr>
              <a:t>(4.7×</a:t>
            </a:r>
            <a:r>
              <a:rPr lang="tr-TR" altLang="tr-TR" dirty="0" smtClean="0">
                <a:solidFill>
                  <a:srgbClr val="FF0000"/>
                </a:solidFill>
              </a:rPr>
              <a:t>10</a:t>
            </a:r>
            <a:r>
              <a:rPr lang="tr-TR" altLang="tr-TR" baseline="30000" dirty="0" smtClean="0">
                <a:solidFill>
                  <a:srgbClr val="FF0000"/>
                </a:solidFill>
              </a:rPr>
              <a:t>3</a:t>
            </a:r>
            <a:r>
              <a:rPr lang="tr-TR" altLang="tr-TR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Symbol" pitchFamily="18" charset="2"/>
                <a:cs typeface="Symap" pitchFamily="2" charset="0"/>
              </a:rPr>
              <a:t>W</a:t>
            </a:r>
            <a:r>
              <a:rPr lang="tr-TR" dirty="0" smtClean="0">
                <a:solidFill>
                  <a:srgbClr val="3366FF"/>
                </a:solidFill>
                <a:latin typeface="Symbol" pitchFamily="18" charset="2"/>
                <a:cs typeface="Symap" pitchFamily="2" charset="0"/>
              </a:rPr>
              <a:t>)</a:t>
            </a:r>
            <a:r>
              <a:rPr lang="tr-TR" altLang="tr-TR" dirty="0" smtClean="0">
                <a:solidFill>
                  <a:srgbClr val="3366FF"/>
                </a:solidFill>
              </a:rPr>
              <a:t> </a:t>
            </a:r>
          </a:p>
          <a:p>
            <a:pPr marL="400050" lvl="2" indent="0" eaLnBrk="1" hangingPunct="1">
              <a:buNone/>
            </a:pP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	I</a:t>
            </a:r>
            <a:r>
              <a:rPr lang="tr-TR" altLang="tr-TR" baseline="-25000" dirty="0" smtClean="0">
                <a:solidFill>
                  <a:srgbClr val="3366FF"/>
                </a:solidFill>
                <a:ea typeface="+mn-ea"/>
                <a:cs typeface="+mn-cs"/>
              </a:rPr>
              <a:t>R2</a:t>
            </a: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 </a:t>
            </a:r>
            <a:r>
              <a:rPr lang="tr-TR" altLang="tr-TR" dirty="0">
                <a:solidFill>
                  <a:srgbClr val="3366FF"/>
                </a:solidFill>
                <a:ea typeface="+mn-ea"/>
                <a:cs typeface="+mn-cs"/>
              </a:rPr>
              <a:t>= </a:t>
            </a: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1.94</a:t>
            </a:r>
            <a:r>
              <a:rPr lang="tr-TR" altLang="tr-TR" dirty="0" smtClean="0">
                <a:solidFill>
                  <a:srgbClr val="3366FF"/>
                </a:solidFill>
              </a:rPr>
              <a:t>×</a:t>
            </a:r>
            <a:r>
              <a:rPr lang="tr-TR" altLang="tr-TR" dirty="0" smtClean="0">
                <a:solidFill>
                  <a:srgbClr val="FF0000"/>
                </a:solidFill>
                <a:ea typeface="+mn-ea"/>
                <a:cs typeface="+mn-cs"/>
              </a:rPr>
              <a:t>10</a:t>
            </a:r>
            <a:r>
              <a:rPr lang="tr-TR" altLang="tr-TR" baseline="30000" dirty="0" smtClean="0">
                <a:solidFill>
                  <a:srgbClr val="FF0000"/>
                </a:solidFill>
                <a:ea typeface="+mn-ea"/>
                <a:cs typeface="+mn-cs"/>
              </a:rPr>
              <a:t>-3</a:t>
            </a: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 </a:t>
            </a:r>
            <a:r>
              <a:rPr lang="tr-TR" altLang="tr-TR" dirty="0">
                <a:solidFill>
                  <a:srgbClr val="3366FF"/>
                </a:solidFill>
                <a:ea typeface="+mn-ea"/>
                <a:cs typeface="+mn-cs"/>
              </a:rPr>
              <a:t>A </a:t>
            </a:r>
            <a:r>
              <a:rPr lang="tr-TR" altLang="tr-TR" dirty="0" smtClean="0">
                <a:solidFill>
                  <a:srgbClr val="3366FF"/>
                </a:solidFill>
                <a:ea typeface="+mn-ea"/>
                <a:cs typeface="+mn-cs"/>
              </a:rPr>
              <a:t>= </a:t>
            </a:r>
            <a:r>
              <a:rPr lang="tr-TR" altLang="tr-TR" dirty="0" smtClean="0">
                <a:solidFill>
                  <a:srgbClr val="3366FF"/>
                </a:solidFill>
              </a:rPr>
              <a:t>1.94 </a:t>
            </a:r>
            <a:r>
              <a:rPr lang="tr-TR" altLang="tr-TR" dirty="0" err="1" smtClean="0">
                <a:solidFill>
                  <a:srgbClr val="3366FF"/>
                </a:solidFill>
              </a:rPr>
              <a:t>mA</a:t>
            </a:r>
            <a:endParaRPr lang="tr-TR" altLang="tr-TR" dirty="0">
              <a:solidFill>
                <a:srgbClr val="3366FF"/>
              </a:solidFill>
              <a:ea typeface="+mn-ea"/>
              <a:cs typeface="+mn-cs"/>
            </a:endParaRPr>
          </a:p>
          <a:p>
            <a:pPr lvl="1" eaLnBrk="1" hangingPunct="1"/>
            <a:endParaRPr lang="en-US" altLang="tr-TR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374703" y="3593009"/>
            <a:ext cx="685800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4258815" y="3377257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dirty="0">
                <a:solidFill>
                  <a:srgbClr val="FF0000"/>
                </a:solidFill>
                <a:latin typeface="Constantia" panose="02030602050306030303" pitchFamily="18" charset="0"/>
              </a:rPr>
              <a:t>I</a:t>
            </a:r>
            <a:r>
              <a:rPr lang="en-US" altLang="tr-TR" baseline="-25000" dirty="0">
                <a:solidFill>
                  <a:srgbClr val="FF0000"/>
                </a:solidFill>
                <a:latin typeface="Constantia" panose="02030602050306030303" pitchFamily="18" charset="0"/>
              </a:rPr>
              <a:t>R2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4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Resistivity of Common Materials at Room Temperature (300K)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274683"/>
              </p:ext>
            </p:extLst>
          </p:nvPr>
        </p:nvGraphicFramePr>
        <p:xfrm>
          <a:off x="457200" y="1556792"/>
          <a:ext cx="8229600" cy="444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Material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Resistivity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sz="1800" baseline="0" dirty="0" smtClean="0"/>
                        <a:t>-cm)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Usage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Silver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1.64x10</a:t>
                      </a:r>
                      <a:r>
                        <a:rPr lang="en-US" sz="1800" baseline="30000" dirty="0" smtClean="0"/>
                        <a:t>-8</a:t>
                      </a:r>
                      <a:endParaRPr lang="en-US" sz="1800" baseline="30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Copper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1.72x10</a:t>
                      </a:r>
                      <a:r>
                        <a:rPr lang="en-US" sz="1800" baseline="30000" dirty="0" smtClean="0"/>
                        <a:t>-8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Aluminum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2.8x10</a:t>
                      </a:r>
                      <a:r>
                        <a:rPr lang="en-US" sz="1800" baseline="30000" dirty="0" smtClean="0"/>
                        <a:t>-8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Gold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2.45x10</a:t>
                      </a:r>
                      <a:r>
                        <a:rPr lang="en-US" sz="1800" baseline="30000" dirty="0" smtClean="0"/>
                        <a:t>-8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Carbon (Graphite)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4x10</a:t>
                      </a:r>
                      <a:r>
                        <a:rPr lang="en-US" sz="1800" baseline="30000" dirty="0" smtClean="0"/>
                        <a:t>-5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Germanium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0.47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Semiconductor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Silicon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Semiconductor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Paper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10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Insulator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Mica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5x10</a:t>
                      </a:r>
                      <a:r>
                        <a:rPr lang="en-US" sz="1800" baseline="30000" dirty="0" smtClean="0"/>
                        <a:t>11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Insulator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Glass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12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Insulator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Teflon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3x10</a:t>
                      </a:r>
                      <a:r>
                        <a:rPr lang="en-US" sz="1800" baseline="30000" dirty="0" smtClean="0"/>
                        <a:t>12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Insulator</a:t>
                      </a:r>
                      <a:endParaRPr lang="en-US" sz="1800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2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Resistance, 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Resistance takes into account the physical dimensions of the material</a:t>
            </a:r>
          </a:p>
          <a:p>
            <a:endParaRPr lang="en-US" dirty="0"/>
          </a:p>
          <a:p>
            <a:pPr marL="3856038" lvl="1" indent="-228600">
              <a:tabLst>
                <a:tab pos="3856038" algn="l"/>
              </a:tabLst>
            </a:pPr>
            <a:r>
              <a:rPr lang="en-US" dirty="0" smtClean="0"/>
              <a:t>where</a:t>
            </a:r>
            <a:r>
              <a:rPr lang="en-US" dirty="0"/>
              <a:t>:</a:t>
            </a:r>
          </a:p>
          <a:p>
            <a:pPr marL="3856038" lvl="2">
              <a:tabLst>
                <a:tab pos="3856038" algn="l"/>
              </a:tabLst>
            </a:pPr>
            <a:r>
              <a:rPr lang="en-US" dirty="0" smtClean="0"/>
              <a:t>L </a:t>
            </a:r>
            <a:r>
              <a:rPr lang="en-US" dirty="0"/>
              <a:t>is the length along which 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carriers are moving</a:t>
            </a:r>
          </a:p>
          <a:p>
            <a:pPr marL="3856038" indent="-228600">
              <a:tabLst>
                <a:tab pos="3856038" algn="l"/>
              </a:tabLst>
            </a:pPr>
            <a:endParaRPr lang="en-US" dirty="0"/>
          </a:p>
          <a:p>
            <a:pPr marL="3856038" lvl="2">
              <a:tabLst>
                <a:tab pos="3856038" algn="l"/>
              </a:tabLst>
            </a:pPr>
            <a:r>
              <a:rPr lang="en-US" dirty="0"/>
              <a:t>A is the cross sectional </a:t>
            </a:r>
            <a:r>
              <a:rPr lang="en-US" dirty="0" err="1" smtClean="0"/>
              <a:t>areathat</a:t>
            </a:r>
            <a:r>
              <a:rPr lang="en-US" dirty="0" smtClean="0"/>
              <a:t> </a:t>
            </a:r>
            <a:r>
              <a:rPr lang="en-US" dirty="0"/>
              <a:t>the free charges </a:t>
            </a:r>
            <a:r>
              <a:rPr lang="en-US" dirty="0" smtClean="0"/>
              <a:t>move</a:t>
            </a:r>
            <a:r>
              <a:rPr lang="tr-TR" dirty="0" smtClean="0"/>
              <a:t> </a:t>
            </a:r>
            <a:r>
              <a:rPr lang="en-US" dirty="0" smtClean="0"/>
              <a:t>through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9389211"/>
              </p:ext>
            </p:extLst>
          </p:nvPr>
        </p:nvGraphicFramePr>
        <p:xfrm>
          <a:off x="5652120" y="1628800"/>
          <a:ext cx="1479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4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628800"/>
                        <a:ext cx="1479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3370131" cy="262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8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Ohm’s Law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Voltage drop across a resistor is proportional to the current flowing through the resistor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algn="ctr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algn="ctr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tr-TR" dirty="0" smtClean="0"/>
              <a:t>Units:  V = A</a:t>
            </a:r>
            <a:r>
              <a:rPr lang="en-US" altLang="tr-TR" dirty="0" smtClean="0">
                <a:latin typeface="Symbol" panose="05050102010706020507" pitchFamily="18" charset="2"/>
              </a:rPr>
              <a:t>W</a:t>
            </a:r>
            <a:endParaRPr lang="en-US" altLang="tr-TR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tr-TR" dirty="0" smtClean="0"/>
              <a:t>where A = C/s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810000" y="3149600"/>
          <a:ext cx="19812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8" name="Equation" r:id="rId5" imgW="419040" imgH="177480" progId="Equation.3">
                  <p:embed/>
                </p:oleObj>
              </mc:Choice>
              <mc:Fallback>
                <p:oleObj name="Equation" r:id="rId5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49600"/>
                        <a:ext cx="19812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359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Short Circuit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3456632" cy="49784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125538"/>
            <a:ext cx="4319712" cy="4978400"/>
          </a:xfrm>
        </p:spPr>
        <p:txBody>
          <a:bodyPr/>
          <a:lstStyle/>
          <a:p>
            <a:r>
              <a:rPr lang="en-US" dirty="0"/>
              <a:t>If the resistor is a perfect conductor (or a short circuit)</a:t>
            </a:r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R </a:t>
            </a:r>
            <a:r>
              <a:rPr lang="en-US" dirty="0"/>
              <a:t>= 0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smtClean="0"/>
              <a:t>then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v </a:t>
            </a:r>
            <a:r>
              <a:rPr lang="en-US" dirty="0"/>
              <a:t>= </a:t>
            </a:r>
            <a:r>
              <a:rPr lang="en-US" dirty="0" err="1"/>
              <a:t>iR</a:t>
            </a:r>
            <a:r>
              <a:rPr lang="en-US" dirty="0"/>
              <a:t> = 0 V</a:t>
            </a:r>
          </a:p>
          <a:p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matter how much current is flowing through the resistor</a:t>
            </a:r>
          </a:p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22288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2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Open Circuit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3528640" cy="49784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125538"/>
            <a:ext cx="4319712" cy="4978400"/>
          </a:xfrm>
        </p:spPr>
        <p:txBody>
          <a:bodyPr/>
          <a:lstStyle/>
          <a:p>
            <a:r>
              <a:rPr lang="en-US" dirty="0"/>
              <a:t>If the resistor is a perfect insulator, R = ∞ </a:t>
            </a:r>
            <a:r>
              <a:rPr lang="en-US" dirty="0">
                <a:latin typeface="Symbol" pitchFamily="18" charset="2"/>
                <a:cs typeface="Symap" pitchFamily="2" charset="0"/>
              </a:rPr>
              <a:t>W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/>
              <a:t>matter how much voltage is applied to (or dropped across) the resistor.</a:t>
            </a:r>
          </a:p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1944687"/>
            <a:ext cx="22288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88" y="3068960"/>
            <a:ext cx="3678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6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Conductance, G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smtClean="0"/>
              <a:t>Conductance is the reciprocal of resistance</a:t>
            </a:r>
            <a:endParaRPr lang="tr-TR" altLang="tr-TR" dirty="0" smtClean="0"/>
          </a:p>
          <a:p>
            <a:pPr marL="457200" lvl="1" indent="0">
              <a:buNone/>
            </a:pPr>
            <a:r>
              <a:rPr lang="tr-TR" altLang="tr-TR" dirty="0" smtClean="0"/>
              <a:t>	</a:t>
            </a:r>
          </a:p>
          <a:p>
            <a:pPr marL="457200" lvl="1" indent="0">
              <a:buNone/>
            </a:pPr>
            <a:r>
              <a:rPr lang="tr-TR" altLang="tr-TR" dirty="0" smtClean="0"/>
              <a:t>	</a:t>
            </a:r>
            <a:r>
              <a:rPr lang="en-US" altLang="tr-TR" dirty="0" smtClean="0">
                <a:solidFill>
                  <a:schemeClr val="accent1"/>
                </a:solidFill>
              </a:rPr>
              <a:t>G </a:t>
            </a:r>
            <a:r>
              <a:rPr lang="en-US" altLang="tr-TR" dirty="0">
                <a:solidFill>
                  <a:schemeClr val="accent1"/>
                </a:solidFill>
              </a:rPr>
              <a:t>= R</a:t>
            </a:r>
            <a:r>
              <a:rPr lang="en-US" altLang="tr-TR" baseline="30000" dirty="0">
                <a:solidFill>
                  <a:schemeClr val="accent1"/>
                </a:solidFill>
              </a:rPr>
              <a:t>-1</a:t>
            </a:r>
            <a:r>
              <a:rPr lang="en-US" altLang="tr-TR" dirty="0">
                <a:solidFill>
                  <a:schemeClr val="accent1"/>
                </a:solidFill>
              </a:rPr>
              <a:t> = </a:t>
            </a:r>
            <a:r>
              <a:rPr lang="en-US" altLang="tr-TR" dirty="0" err="1" smtClean="0">
                <a:solidFill>
                  <a:schemeClr val="accent1"/>
                </a:solidFill>
              </a:rPr>
              <a:t>i</a:t>
            </a:r>
            <a:r>
              <a:rPr lang="en-US" altLang="tr-TR" dirty="0" smtClean="0">
                <a:solidFill>
                  <a:schemeClr val="accent1"/>
                </a:solidFill>
              </a:rPr>
              <a:t>/v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tr-TR" altLang="tr-TR" dirty="0"/>
          </a:p>
          <a:p>
            <a:pPr lvl="1"/>
            <a:r>
              <a:rPr lang="en-US" altLang="tr-TR" dirty="0"/>
              <a:t>Unit for conductance is </a:t>
            </a:r>
            <a:r>
              <a:rPr lang="en-US" altLang="tr-TR" dirty="0">
                <a:solidFill>
                  <a:schemeClr val="accent1"/>
                </a:solidFill>
              </a:rPr>
              <a:t>S</a:t>
            </a:r>
            <a:r>
              <a:rPr lang="en-US" altLang="tr-TR" dirty="0"/>
              <a:t> (</a:t>
            </a:r>
            <a:r>
              <a:rPr lang="en-US" altLang="tr-TR" dirty="0" err="1"/>
              <a:t>siemens</a:t>
            </a:r>
            <a:r>
              <a:rPr lang="en-US" altLang="tr-TR" dirty="0"/>
              <a:t>) or </a:t>
            </a:r>
            <a:r>
              <a:rPr lang="en-US" altLang="tr-TR" dirty="0" smtClean="0"/>
              <a:t>(mhos</a:t>
            </a:r>
            <a:r>
              <a:rPr lang="tr-TR" altLang="tr-TR" dirty="0" smtClean="0"/>
              <a:t>,     </a:t>
            </a:r>
            <a:r>
              <a:rPr lang="en-US" altLang="tr-TR" dirty="0" smtClean="0"/>
              <a:t>)	</a:t>
            </a:r>
          </a:p>
          <a:p>
            <a:pPr marL="0" indent="0">
              <a:buNone/>
            </a:pPr>
            <a:r>
              <a:rPr lang="en-US" altLang="tr-TR" dirty="0" smtClean="0"/>
              <a:t> 	</a:t>
            </a:r>
            <a:r>
              <a:rPr lang="en-US" altLang="tr-TR" dirty="0" smtClean="0">
                <a:solidFill>
                  <a:schemeClr val="accent1"/>
                </a:solidFill>
              </a:rPr>
              <a:t>G = A</a:t>
            </a:r>
            <a:r>
              <a:rPr lang="en-US" altLang="tr-TR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altLang="tr-TR" dirty="0" smtClean="0">
                <a:solidFill>
                  <a:schemeClr val="accent1"/>
                </a:solidFill>
              </a:rPr>
              <a:t>/L 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tr-TR" altLang="tr-TR" dirty="0"/>
              <a:t>	</a:t>
            </a:r>
            <a:r>
              <a:rPr lang="en-US" altLang="tr-TR" dirty="0" smtClean="0"/>
              <a:t>where </a:t>
            </a:r>
            <a:r>
              <a:rPr lang="en-US" altLang="tr-TR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en-US" altLang="tr-TR" dirty="0" smtClean="0">
                <a:latin typeface="Symbol" panose="05050102010706020507" pitchFamily="18" charset="2"/>
              </a:rPr>
              <a:t> </a:t>
            </a:r>
            <a:r>
              <a:rPr lang="en-US" altLang="tr-TR" dirty="0" smtClean="0"/>
              <a:t>is conductivity,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tr-TR" dirty="0" smtClean="0"/>
              <a:t>which is the inverse of resistivity, </a:t>
            </a:r>
            <a:r>
              <a:rPr lang="en-US" altLang="tr-TR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r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4"/>
          <a:stretch/>
        </p:blipFill>
        <p:spPr bwMode="auto">
          <a:xfrm>
            <a:off x="7812360" y="3284984"/>
            <a:ext cx="413767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041347653,C:\Kath\Courses\ECE2004\Online\Lectures\Ohms Law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041347653,C:\Kath\Courses\ECE2004\Online\Lectures\Ohms Law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041347653,C:\Kath\Courses\ECE2004\Online\Lectures\Ohms Law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8A78A107-7F15-44DC-8341-A6360BBA23C7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67A1E8D-03B5-4DBC-9B1B-0CBF33AA25FD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986918038,C:\Kath\Courses\ECE2004\Online\Lectures\Kirchoff’s Laws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245023A-CEBA-4348-B5BD-FA42071489BA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4E58F44C-814E-4C28-B8AC-30E1C1D3970F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986918038,C:\Kath\Courses\ECE2004\Online\Lectures\Kirchoff’s Laws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0E764A8-CA57-4EEF-960A-2197F49F9259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9959C9CB-C5C5-4EC7-B6DF-F9C8C63A205D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041347653,C:\Kath\Courses\ECE2004\Online\Lectures\Ohms Law.pp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986918038,C:\Kath\Courses\ECE2004\Online\Lectures\Kirchoff’s Laws.pp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CA6A564-2DB5-417B-8AFD-3EDE979128FC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7101F29-8973-4A5F-A610-F2831D393F22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986918038,C:\Kath\Courses\ECE2004\Online\Lectures\Kirchoff’s Laws.pp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EC787D4-6DA8-49D3-A35D-6DB61350141F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986918038,C:\Kath\Courses\ECE2004\Online\Lectures\Kirchoff’s Laws.pp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EC787D4-6DA8-49D3-A35D-6DB61350141F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1986918038,C:\Kath\Courses\ECE2004\Online\Lectures\Kirchoff’s Laws.pp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EC787D4-6DA8-49D3-A35D-6DB61350141F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1986918038,C:\Kath\Courses\ECE2004\Online\Lectures\Kirchoff’s Laws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511C6B4-6121-462E-8966-6DCBF2D5C41B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1C389DC-70B8-4E47-A559-4316CC6E9AC6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1986918038,C:\Kath\Courses\ECE2004\Online\Lectures\Kirchoff’s Laws.pp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1C389DC-70B8-4E47-A559-4316CC6E9AC6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1986918038,C:\Kath\Courses\ECE2004\Online\Lectures\Kirchoff’s Laws.pp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A1C389DC-70B8-4E47-A559-4316CC6E9AC6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8,1986918038,C:\Kath\Courses\ECE2004\Online\Lectures\Kirchoff’s Laws.pp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D11C2F4B-25AD-490B-A217-992210B9730A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678FAE1-3F34-4DC1-8BD4-3F5326179EC8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041347653,C:\Kath\Courses\ECE2004\Online\Lectures\Ohms Law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06D1CE8B-9199-462B-BA4F-9999872DC60D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5ECF3A08-F611-4D17-B868-DB44FE6D5917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041347653,C:\Kath\Courses\ECE2004\Online\Lectures\Ohms Law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F9513186-DA73-4EBB-909C-6F213B81C5C7}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1222</Words>
  <Application>Microsoft Office PowerPoint</Application>
  <PresentationFormat>Letter Paper (8.5x11 in)</PresentationFormat>
  <Paragraphs>329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Constantia</vt:lpstr>
      <vt:lpstr>Symap</vt:lpstr>
      <vt:lpstr>Symbol</vt:lpstr>
      <vt:lpstr>Times New Roman</vt:lpstr>
      <vt:lpstr>Wingdings 2</vt:lpstr>
      <vt:lpstr>Bahcesehir master slide</vt:lpstr>
      <vt:lpstr>Equation</vt:lpstr>
      <vt:lpstr>BLM1612 - Circuit Theory</vt:lpstr>
      <vt:lpstr>Objectives of the Lecture</vt:lpstr>
      <vt:lpstr>Resistivity, r</vt:lpstr>
      <vt:lpstr>Resistivity of Common Materials at Room Temperature (300K)</vt:lpstr>
      <vt:lpstr>Resistance, R</vt:lpstr>
      <vt:lpstr>Ohm’s Law</vt:lpstr>
      <vt:lpstr>Short Circuit</vt:lpstr>
      <vt:lpstr>Open Circuit</vt:lpstr>
      <vt:lpstr>Conductance, G</vt:lpstr>
      <vt:lpstr>Power Dissipated by a Resistor</vt:lpstr>
      <vt:lpstr>Power Dissipated by a Resistor</vt:lpstr>
      <vt:lpstr>Short and Open Circuits</vt:lpstr>
      <vt:lpstr>Circuit Terminology</vt:lpstr>
      <vt:lpstr>Exercise</vt:lpstr>
      <vt:lpstr>Kirchhoff’s Current Law (KCL)</vt:lpstr>
      <vt:lpstr>Kirchhoff’s Voltage Law (KVL)</vt:lpstr>
      <vt:lpstr>Example-01</vt:lpstr>
      <vt:lpstr>Example-02</vt:lpstr>
      <vt:lpstr>Example-03</vt:lpstr>
      <vt:lpstr>Example-04</vt:lpstr>
      <vt:lpstr>Example-05</vt:lpstr>
      <vt:lpstr>Example-06</vt:lpstr>
      <vt:lpstr>Example-07</vt:lpstr>
      <vt:lpstr>Example-08</vt:lpstr>
      <vt:lpstr>Example-09</vt:lpstr>
      <vt:lpstr>Example-10…</vt:lpstr>
      <vt:lpstr>…Example-10…</vt:lpstr>
      <vt:lpstr>…Example-10</vt:lpstr>
      <vt:lpstr>Example-11…</vt:lpstr>
      <vt:lpstr>…Example-11…</vt:lpstr>
      <vt:lpstr>…Example-11…</vt:lpstr>
      <vt:lpstr>…Example-11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NAYDIN</cp:lastModifiedBy>
  <cp:revision>427</cp:revision>
  <dcterms:created xsi:type="dcterms:W3CDTF">2004-11-05T11:30:37Z</dcterms:created>
  <dcterms:modified xsi:type="dcterms:W3CDTF">2019-03-04T09:37:42Z</dcterms:modified>
</cp:coreProperties>
</file>