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84" r:id="rId4"/>
    <p:sldId id="334" r:id="rId5"/>
    <p:sldId id="263" r:id="rId6"/>
    <p:sldId id="279" r:id="rId7"/>
    <p:sldId id="289" r:id="rId8"/>
    <p:sldId id="260" r:id="rId9"/>
    <p:sldId id="285" r:id="rId10"/>
    <p:sldId id="286" r:id="rId11"/>
    <p:sldId id="287" r:id="rId12"/>
    <p:sldId id="364" r:id="rId13"/>
    <p:sldId id="365" r:id="rId14"/>
    <p:sldId id="363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6" r:id="rId43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24" autoAdjust="0"/>
    <p:restoredTop sz="94545" autoAdjust="0"/>
  </p:normalViewPr>
  <p:slideViewPr>
    <p:cSldViewPr>
      <p:cViewPr varScale="1">
        <p:scale>
          <a:sx n="106" d="100"/>
          <a:sy n="106" d="100"/>
        </p:scale>
        <p:origin x="130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97D7DB-1292-4C2B-9BEE-3D1F88C6E4E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8204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D1B35F-4AE8-4F50-9FF3-FA55D3B14EA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44206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CF53E52-3520-48BC-A923-491F39FE624F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87618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006FA-D0EA-4E89-8971-6241876F26B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2167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4A56-DE4D-4ABE-A358-2049E491923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380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341F-692B-4323-AD00-311EB5C4E9F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8278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2DBC-736C-4DEC-AEAE-72DF32F5E56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6081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441B-D185-4DAB-A789-31BCDEB6376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0782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80BB-128E-4902-B3C3-D56A4AC2847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084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D5E1-54BF-4A4A-AE42-66A6189F67D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3860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06ABE-9823-4A2D-85FA-9E38D57ED23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9908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AA99-5845-4832-9CA7-64C548B3A4B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7428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CA22-3DF8-4E6A-B3CE-ABF16B37C35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1466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C6466-14BB-4F17-B43D-F368CAF0225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5909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10A5-DDD2-430D-ABDC-C4A8E43C1C6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9612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3AEA0-EE63-4438-A6E8-1D10FD30B49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4814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8C8213-E9CE-4B62-9324-B8540159252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ce.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erkan@ce.yildiz.edu.t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k.gov.tr/content/view/544/230/lang,tr_TR/" TargetMode="External"/><Relationship Id="rId2" Type="http://schemas.openxmlformats.org/officeDocument/2006/relationships/hyperlink" Target="http://www.ogi.yildiz.edu.tr/category.php?id=1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8C2F9E2-C630-4F49-95E5-418DC4DC3FC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tr-TR" b="1" dirty="0" smtClean="0"/>
              <a:t>Syllabus</a:t>
            </a:r>
          </a:p>
          <a:p>
            <a:pPr eaLnBrk="1" hangingPunct="1">
              <a:buFontTx/>
              <a:buNone/>
            </a:pPr>
            <a:r>
              <a:rPr lang="en-US" altLang="tr-TR" b="1" dirty="0" smtClean="0"/>
              <a:t>The Instructors:</a:t>
            </a:r>
          </a:p>
          <a:p>
            <a:pPr algn="ctr" eaLnBrk="1" hangingPunct="1">
              <a:buFontTx/>
              <a:buNone/>
            </a:pPr>
            <a:r>
              <a:rPr lang="en-US" altLang="tr-TR" dirty="0" smtClean="0"/>
              <a:t>Prof. Dr. </a:t>
            </a:r>
            <a:r>
              <a:rPr lang="en-US" altLang="tr-TR" dirty="0" err="1" smtClean="0"/>
              <a:t>Nizamettin</a:t>
            </a:r>
            <a:r>
              <a:rPr lang="en-US" altLang="tr-TR" dirty="0" smtClean="0"/>
              <a:t> </a:t>
            </a:r>
            <a:r>
              <a:rPr lang="tr-TR" altLang="tr-TR" dirty="0" smtClean="0"/>
              <a:t>AYDIN</a:t>
            </a:r>
            <a:endParaRPr lang="en-US" altLang="tr-TR" dirty="0" smtClean="0"/>
          </a:p>
          <a:p>
            <a:pPr algn="ctr" eaLnBrk="1" hangingPunct="1">
              <a:buFontTx/>
              <a:buNone/>
            </a:pPr>
            <a:r>
              <a:rPr lang="en-US" altLang="tr-TR" dirty="0" smtClean="0">
                <a:hlinkClick r:id="rId3"/>
              </a:rPr>
              <a:t>n</a:t>
            </a:r>
            <a:r>
              <a:rPr lang="tr-TR" altLang="tr-TR" dirty="0" err="1" smtClean="0">
                <a:hlinkClick r:id="rId3"/>
              </a:rPr>
              <a:t>ayd</a:t>
            </a:r>
            <a:r>
              <a:rPr lang="en-US" altLang="tr-TR" dirty="0" smtClean="0">
                <a:hlinkClick r:id="rId3"/>
              </a:rPr>
              <a:t>in@yildiz.edu.tr</a:t>
            </a:r>
            <a:endParaRPr lang="en-US" altLang="tr-TR" dirty="0" smtClean="0"/>
          </a:p>
          <a:p>
            <a:pPr algn="ctr" eaLnBrk="1" hangingPunct="1">
              <a:buFontTx/>
              <a:buNone/>
            </a:pPr>
            <a:endParaRPr lang="en-US" altLang="tr-TR" dirty="0" smtClean="0"/>
          </a:p>
          <a:p>
            <a:pPr algn="ctr" eaLnBrk="1" hangingPunct="1">
              <a:buFontTx/>
              <a:buNone/>
            </a:pPr>
            <a:r>
              <a:rPr lang="en-US" altLang="tr-TR" dirty="0" smtClean="0"/>
              <a:t>Dr. </a:t>
            </a:r>
            <a:r>
              <a:rPr lang="tr-TR" altLang="tr-TR" dirty="0" smtClean="0"/>
              <a:t>Hamza Osman ILHAN</a:t>
            </a:r>
            <a:endParaRPr lang="en-US" altLang="tr-TR" dirty="0" smtClean="0"/>
          </a:p>
          <a:p>
            <a:pPr algn="ctr" eaLnBrk="1" hangingPunct="1">
              <a:buFontTx/>
              <a:buNone/>
            </a:pPr>
            <a:r>
              <a:rPr lang="tr-TR" altLang="tr-TR" dirty="0" err="1" smtClean="0">
                <a:hlinkClick r:id="rId4"/>
              </a:rPr>
              <a:t>hamza</a:t>
            </a:r>
            <a:r>
              <a:rPr lang="en-US" altLang="tr-TR" dirty="0" smtClean="0">
                <a:hlinkClick r:id="rId4"/>
              </a:rPr>
              <a:t>@yildiz.edu.tr</a:t>
            </a:r>
            <a:endParaRPr lang="en-US" altLang="tr-TR" dirty="0" smtClean="0"/>
          </a:p>
          <a:p>
            <a:pPr algn="ctr" eaLnBrk="1" hangingPunct="1">
              <a:buFontTx/>
              <a:buNone/>
            </a:pP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BLM1612</a:t>
            </a:r>
            <a:r>
              <a:rPr lang="tr-TR" altLang="tr-TR" smtClean="0"/>
              <a:t> -</a:t>
            </a:r>
            <a:r>
              <a:rPr lang="en-GB" altLang="tr-TR" smtClean="0"/>
              <a:t> Circuit Theory</a:t>
            </a:r>
            <a:endParaRPr lang="en-US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Rules of the Conduct</a:t>
            </a:r>
          </a:p>
        </p:txBody>
      </p:sp>
      <p:sp>
        <p:nvSpPr>
          <p:cNvPr id="12291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72112"/>
          </a:xfrm>
        </p:spPr>
        <p:txBody>
          <a:bodyPr/>
          <a:lstStyle/>
          <a:p>
            <a:pPr>
              <a:defRPr/>
            </a:pPr>
            <a:r>
              <a:rPr lang="en-US" dirty="0"/>
              <a:t>You are responsible for checking the class web page often for announcements.</a:t>
            </a:r>
          </a:p>
          <a:p>
            <a:pPr>
              <a:defRPr/>
            </a:pPr>
            <a:r>
              <a:rPr lang="en-US" dirty="0"/>
              <a:t>Academic dishonesty and cheating will not be tolerated and will be dealt with according to university rules and regulations</a:t>
            </a:r>
          </a:p>
          <a:p>
            <a:pPr lvl="1">
              <a:defRPr/>
            </a:pPr>
            <a:r>
              <a:rPr lang="en-US" i="1" dirty="0"/>
              <a:t>Presenting any work, or a portion thereof, that does not belong to you is considered academic dishonesty</a:t>
            </a:r>
            <a:r>
              <a:rPr lang="en-US" dirty="0"/>
              <a:t>.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University rules and regulations:</a:t>
            </a:r>
          </a:p>
          <a:p>
            <a:pPr marL="742950" lvl="2" indent="-342900"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  <a:hlinkClick r:id="rId2"/>
              </a:rPr>
              <a:t>http://www.ogi.yildiz.edu.tr/category.php?id=17</a:t>
            </a: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  <a:p>
            <a:pPr marL="742950" lvl="2" indent="-342900"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  <a:hlinkClick r:id="rId3"/>
              </a:rPr>
              <a:t>https://www.yok.gov.tr/content/view/544/230/lang,tr_TR/</a:t>
            </a: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  <a:p>
            <a:pPr marL="742950" lvl="2" indent="-342900">
              <a:defRPr/>
            </a:pP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C66EC95-DD88-422D-A10D-CF19D268AA9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Attendance Policy</a:t>
            </a:r>
          </a:p>
        </p:txBody>
      </p:sp>
      <p:sp>
        <p:nvSpPr>
          <p:cNvPr id="13315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requirement for attendance is </a:t>
            </a:r>
            <a:r>
              <a:rPr lang="en-US" sz="4000" b="1" dirty="0">
                <a:solidFill>
                  <a:srgbClr val="FF0000"/>
                </a:solidFill>
              </a:rPr>
              <a:t>70%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Hospital reports are not accepted to fulfill the requirement for attendance. </a:t>
            </a:r>
          </a:p>
          <a:p>
            <a:pPr lvl="1">
              <a:defRPr/>
            </a:pP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The students, who fail to fulfill the attendance requirement, will be excluded from the final exams and the grade of </a:t>
            </a:r>
            <a:r>
              <a:rPr lang="en-US" dirty="0">
                <a:solidFill>
                  <a:srgbClr val="FF0000"/>
                </a:solidFill>
              </a:rPr>
              <a:t>F0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 will be given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1"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35CF0B1-4E95-4604-B841-C13FD53C7B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E</a:t>
            </a:r>
            <a:r>
              <a:rPr lang="tr-TR" altLang="tr-TR" smtClean="0"/>
              <a:t>lectric </a:t>
            </a:r>
            <a:r>
              <a:rPr lang="en-GB" altLang="tr-TR" smtClean="0"/>
              <a:t>C</a:t>
            </a:r>
            <a:r>
              <a:rPr lang="tr-TR" altLang="tr-TR" smtClean="0"/>
              <a:t>ircuit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An arrangement into a network of several connected </a:t>
            </a:r>
            <a:r>
              <a:rPr lang="en-GB" altLang="tr-TR" smtClean="0">
                <a:solidFill>
                  <a:schemeClr val="accent1"/>
                </a:solidFill>
              </a:rPr>
              <a:t>two-terminal </a:t>
            </a:r>
            <a:r>
              <a:rPr lang="en-GB" altLang="tr-TR" smtClean="0"/>
              <a:t>electric</a:t>
            </a:r>
            <a:r>
              <a:rPr lang="tr-TR" altLang="tr-TR" smtClean="0"/>
              <a:t>al</a:t>
            </a:r>
            <a:r>
              <a:rPr lang="en-GB" altLang="tr-TR" smtClean="0"/>
              <a:t> components. </a:t>
            </a:r>
          </a:p>
          <a:p>
            <a:pPr lvl="1"/>
            <a:r>
              <a:rPr lang="en-GB" altLang="tr-TR" smtClean="0"/>
              <a:t>Each type of component will have its own symbol. </a:t>
            </a:r>
            <a:endParaRPr lang="tr-TR" altLang="tr-TR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09BC43F-908E-409E-93AB-1AEFB08721D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</a:t>
            </a:fld>
            <a:endParaRPr kumimoji="0" lang="en-US" altLang="tr-TR" sz="1200" smtClean="0"/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213100"/>
            <a:ext cx="7537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What Is Circuit Analysis?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Art of finding out how the unique circuit we are given responds to a particular input. </a:t>
            </a:r>
          </a:p>
          <a:p>
            <a:pPr lvl="1"/>
            <a:r>
              <a:rPr lang="en-GB" altLang="tr-TR" smtClean="0"/>
              <a:t>The input could be a voltage or a current, or maybe some combination of voltages and currents. </a:t>
            </a:r>
          </a:p>
          <a:p>
            <a:r>
              <a:rPr lang="en-GB" altLang="tr-TR" smtClean="0"/>
              <a:t>The response of the circuit is the output.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56A4658-A8C3-475E-A8FA-6AE30536F20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13</a:t>
            </a:fld>
            <a:endParaRPr kumimoji="0" lang="en-US" altLang="tr-TR" sz="1200" smtClean="0"/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70913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A br</a:t>
            </a:r>
            <a:r>
              <a:rPr lang="en-GB" altLang="tr-TR" smtClean="0"/>
              <a:t>i</a:t>
            </a:r>
            <a:r>
              <a:rPr lang="tr-TR" altLang="tr-TR" smtClean="0"/>
              <a:t>ef h</a:t>
            </a:r>
            <a:r>
              <a:rPr lang="en-GB" altLang="tr-TR" smtClean="0"/>
              <a:t>i</a:t>
            </a:r>
            <a:r>
              <a:rPr lang="tr-TR" altLang="tr-TR" smtClean="0"/>
              <a:t>story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z="2400" smtClean="0"/>
              <a:t>Time charts indicating a limited number of major developments</a:t>
            </a:r>
          </a:p>
          <a:p>
            <a:pPr marL="457200" lvl="1" indent="0">
              <a:buFontTx/>
              <a:buNone/>
            </a:pPr>
            <a:r>
              <a:rPr lang="tr-TR" altLang="tr-TR" sz="2000" smtClean="0"/>
              <a:t>(a) long-range; (b) expanded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7DCAC09-C014-451F-AC90-E5D9AA7E105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14</a:t>
            </a:fld>
            <a:endParaRPr kumimoji="0" lang="en-US" altLang="tr-TR" sz="1200" smtClean="0"/>
          </a:p>
        </p:txBody>
      </p:sp>
      <p:pic>
        <p:nvPicPr>
          <p:cNvPr id="184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08238"/>
            <a:ext cx="822325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Abstraction</a:t>
            </a:r>
            <a:endParaRPr lang="tr-TR" altLang="tr-TR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1C9A095-1F99-4BBD-9C01-39479D2BD85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15</a:t>
            </a:fld>
            <a:endParaRPr kumimoji="0" lang="en-US" altLang="tr-TR" sz="1200" smtClean="0"/>
          </a:p>
        </p:txBody>
      </p:sp>
      <p:pic>
        <p:nvPicPr>
          <p:cNvPr id="19461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2"/>
          <a:stretch>
            <a:fillRect/>
          </a:stretch>
        </p:blipFill>
        <p:spPr bwMode="auto">
          <a:xfrm>
            <a:off x="395288" y="1152525"/>
            <a:ext cx="8285162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Lumped circuit element</a:t>
            </a:r>
            <a:endParaRPr lang="tr-TR" altLang="tr-TR" smtClean="0"/>
          </a:p>
        </p:txBody>
      </p:sp>
      <p:sp>
        <p:nvSpPr>
          <p:cNvPr id="2048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0484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FACECEB-21AF-4D9B-B071-6E9AD83AB0A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16</a:t>
            </a:fld>
            <a:endParaRPr kumimoji="0" lang="en-US" altLang="tr-TR" sz="1200" smtClean="0"/>
          </a:p>
        </p:txBody>
      </p:sp>
      <p:pic>
        <p:nvPicPr>
          <p:cNvPr id="2048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0"/>
          <a:stretch>
            <a:fillRect/>
          </a:stretch>
        </p:blipFill>
        <p:spPr bwMode="auto">
          <a:xfrm>
            <a:off x="420688" y="1139825"/>
            <a:ext cx="8255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Levels of abstraction</a:t>
            </a:r>
            <a:endParaRPr lang="tr-TR" altLang="tr-TR" smtClean="0"/>
          </a:p>
        </p:txBody>
      </p:sp>
      <p:sp>
        <p:nvSpPr>
          <p:cNvPr id="2150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1508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6959B65-B07C-46AB-A8A0-2CA55755026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17</a:t>
            </a:fld>
            <a:endParaRPr kumimoji="0" lang="en-US" altLang="tr-TR" sz="1200" smtClean="0"/>
          </a:p>
        </p:txBody>
      </p:sp>
      <p:pic>
        <p:nvPicPr>
          <p:cNvPr id="21509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b="31837"/>
          <a:stretch>
            <a:fillRect/>
          </a:stretch>
        </p:blipFill>
        <p:spPr bwMode="auto">
          <a:xfrm>
            <a:off x="539750" y="1125538"/>
            <a:ext cx="7821613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What are the circuits?</a:t>
            </a:r>
            <a:endParaRPr lang="tr-TR" altLang="tr-TR" smtClean="0"/>
          </a:p>
        </p:txBody>
      </p:sp>
      <p:sp>
        <p:nvSpPr>
          <p:cNvPr id="2253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2532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A29B1F7-C40E-424C-927E-22607FD3D14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18</a:t>
            </a:fld>
            <a:endParaRPr kumimoji="0" lang="en-US" altLang="tr-TR" sz="1200" smtClean="0"/>
          </a:p>
        </p:txBody>
      </p:sp>
      <p:pic>
        <p:nvPicPr>
          <p:cNvPr id="22533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7"/>
          <a:stretch>
            <a:fillRect/>
          </a:stretch>
        </p:blipFill>
        <p:spPr bwMode="auto">
          <a:xfrm>
            <a:off x="395288" y="1125538"/>
            <a:ext cx="83534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What are the circuits?</a:t>
            </a:r>
            <a:endParaRPr lang="tr-TR" altLang="tr-TR" smtClean="0"/>
          </a:p>
        </p:txBody>
      </p:sp>
      <p:sp>
        <p:nvSpPr>
          <p:cNvPr id="2355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The schematic diagram for a radio receiver</a:t>
            </a:r>
            <a:endParaRPr lang="tr-TR" altLang="tr-TR" smtClean="0"/>
          </a:p>
        </p:txBody>
      </p:sp>
      <p:sp>
        <p:nvSpPr>
          <p:cNvPr id="23556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36156EC-826A-487B-83FC-77F756665C5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19</a:t>
            </a:fld>
            <a:endParaRPr kumimoji="0" lang="en-US" altLang="tr-TR" sz="1200" smtClean="0"/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654300"/>
            <a:ext cx="8410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A361B20-0F94-4165-A21C-6DBE3447832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Course Details</a:t>
            </a:r>
            <a:endParaRPr lang="en-US" altLang="tr-TR" smtClean="0"/>
          </a:p>
        </p:txBody>
      </p:sp>
      <p:sp>
        <p:nvSpPr>
          <p:cNvPr id="1945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eaLnBrk="1" hangingPunct="1">
              <a:defRPr/>
            </a:pPr>
            <a:r>
              <a:rPr lang="tr-TR" altLang="tr-TR" dirty="0"/>
              <a:t>Course </a:t>
            </a:r>
            <a:r>
              <a:rPr lang="tr-TR" altLang="tr-TR" dirty="0" err="1"/>
              <a:t>Code</a:t>
            </a:r>
            <a:r>
              <a:rPr lang="tr-TR" altLang="tr-TR" dirty="0"/>
              <a:t>	 : </a:t>
            </a:r>
            <a:r>
              <a:rPr lang="tr-TR" altLang="tr-TR" dirty="0" smtClean="0"/>
              <a:t>BLM1612</a:t>
            </a:r>
            <a:endParaRPr lang="tr-TR" altLang="tr-TR" dirty="0"/>
          </a:p>
          <a:p>
            <a:pPr marL="609600" indent="-609600" eaLnBrk="1" hangingPunct="1">
              <a:defRPr/>
            </a:pPr>
            <a:r>
              <a:rPr lang="tr-TR" altLang="tr-TR" dirty="0" smtClean="0"/>
              <a:t>Course </a:t>
            </a:r>
            <a:r>
              <a:rPr lang="tr-TR" altLang="tr-TR" dirty="0"/>
              <a:t>Name: </a:t>
            </a:r>
            <a:r>
              <a:rPr lang="tr-TR" altLang="tr-TR" dirty="0" err="1"/>
              <a:t>Circuit</a:t>
            </a:r>
            <a:r>
              <a:rPr lang="tr-TR" altLang="tr-TR" dirty="0"/>
              <a:t> </a:t>
            </a:r>
            <a:r>
              <a:rPr lang="tr-TR" altLang="tr-TR" dirty="0" err="1" smtClean="0"/>
              <a:t>Theory</a:t>
            </a:r>
            <a:r>
              <a:rPr lang="tr-TR" altLang="tr-TR" dirty="0" smtClean="0"/>
              <a:t> </a:t>
            </a:r>
            <a:r>
              <a:rPr lang="en-GB" altLang="tr-TR" dirty="0" smtClean="0"/>
              <a:t>(</a:t>
            </a:r>
            <a:r>
              <a:rPr lang="tr-TR" altLang="tr-TR" dirty="0" smtClean="0"/>
              <a:t>Devre Teorisi</a:t>
            </a:r>
            <a:r>
              <a:rPr lang="en-GB" altLang="tr-TR" dirty="0" smtClean="0"/>
              <a:t>)</a:t>
            </a:r>
            <a:endParaRPr lang="tr-TR" altLang="tr-TR" dirty="0"/>
          </a:p>
          <a:p>
            <a:pPr marL="609600" indent="-609600" eaLnBrk="1" hangingPunct="1">
              <a:defRPr/>
            </a:pPr>
            <a:r>
              <a:rPr lang="tr-TR" altLang="tr-TR" dirty="0" err="1" smtClean="0"/>
              <a:t>Instructors</a:t>
            </a:r>
            <a:r>
              <a:rPr lang="tr-TR" altLang="tr-TR" dirty="0"/>
              <a:t>	 : Prof. Dr. </a:t>
            </a:r>
            <a:r>
              <a:rPr lang="en-US" altLang="tr-TR" dirty="0" err="1"/>
              <a:t>Nizamettin</a:t>
            </a:r>
            <a:r>
              <a:rPr lang="en-US" altLang="tr-TR" dirty="0"/>
              <a:t> </a:t>
            </a:r>
            <a:r>
              <a:rPr lang="tr-TR" altLang="tr-TR" dirty="0" smtClean="0"/>
              <a:t>AYDIN</a:t>
            </a:r>
            <a:endParaRPr lang="tr-TR" altLang="tr-TR" dirty="0"/>
          </a:p>
          <a:p>
            <a:pPr marL="0" indent="0" eaLnBrk="1" hangingPunct="1">
              <a:buNone/>
              <a:defRPr/>
            </a:pPr>
            <a:r>
              <a:rPr lang="tr-TR" altLang="tr-TR" dirty="0" smtClean="0"/>
              <a:t>			   </a:t>
            </a:r>
            <a:r>
              <a:rPr lang="en-US" altLang="tr-TR" dirty="0" smtClean="0"/>
              <a:t>Dr</a:t>
            </a:r>
            <a:r>
              <a:rPr lang="en-US" altLang="tr-TR" dirty="0"/>
              <a:t>. </a:t>
            </a:r>
            <a:r>
              <a:rPr lang="tr-TR" altLang="tr-TR" dirty="0" smtClean="0"/>
              <a:t>Hamza Osman </a:t>
            </a:r>
            <a:r>
              <a:rPr lang="tr-TR" altLang="tr-TR" dirty="0" smtClean="0"/>
              <a:t>ILHAN</a:t>
            </a:r>
          </a:p>
          <a:p>
            <a:pPr marL="609600" indent="-609600" eaLnBrk="1" hangingPunct="1">
              <a:defRPr/>
            </a:pPr>
            <a:r>
              <a:rPr lang="tr-TR" altLang="tr-TR" dirty="0" err="1"/>
              <a:t>Lab</a:t>
            </a:r>
            <a:r>
              <a:rPr lang="tr-TR" altLang="tr-TR" dirty="0"/>
              <a:t> </a:t>
            </a:r>
            <a:r>
              <a:rPr lang="tr-TR" altLang="tr-TR" dirty="0" err="1"/>
              <a:t>Assistants</a:t>
            </a:r>
            <a:r>
              <a:rPr lang="tr-TR" altLang="tr-TR" dirty="0"/>
              <a:t>:</a:t>
            </a:r>
          </a:p>
          <a:p>
            <a:pPr marL="400050" lvl="1" indent="0" eaLnBrk="1" hangingPunct="1">
              <a:buNone/>
              <a:defRPr/>
            </a:pPr>
            <a:r>
              <a:rPr lang="tr-TR" altLang="tr-TR" dirty="0" smtClean="0"/>
              <a:t>	Arş</a:t>
            </a:r>
            <a:r>
              <a:rPr lang="tr-TR" altLang="tr-TR" dirty="0"/>
              <a:t>. Gör. Hasan Burak Avcı </a:t>
            </a:r>
          </a:p>
          <a:p>
            <a:pPr marL="800100" lvl="2" indent="0" eaLnBrk="1" hangingPunct="1">
              <a:buNone/>
              <a:defRPr/>
            </a:pPr>
            <a:r>
              <a:rPr lang="tr-TR" altLang="tr-TR" dirty="0" smtClean="0"/>
              <a:t>		http</a:t>
            </a:r>
            <a:r>
              <a:rPr lang="tr-TR" altLang="tr-TR" dirty="0"/>
              <a:t>://avesis.yildiz.edu.tr/hbavci/ </a:t>
            </a:r>
          </a:p>
          <a:p>
            <a:pPr marL="400050" lvl="1" indent="0" eaLnBrk="1" hangingPunct="1">
              <a:buNone/>
              <a:defRPr/>
            </a:pPr>
            <a:r>
              <a:rPr lang="tr-TR" altLang="tr-TR" dirty="0" smtClean="0"/>
              <a:t>	Arş</a:t>
            </a:r>
            <a:r>
              <a:rPr lang="tr-TR" altLang="tr-TR" dirty="0"/>
              <a:t>. Gör. Kübra Adalı</a:t>
            </a:r>
          </a:p>
          <a:p>
            <a:pPr marL="800100" lvl="2" indent="0" eaLnBrk="1" hangingPunct="1">
              <a:buNone/>
              <a:defRPr/>
            </a:pPr>
            <a:r>
              <a:rPr lang="tr-TR" altLang="tr-TR" dirty="0" smtClean="0"/>
              <a:t>		http</a:t>
            </a:r>
            <a:r>
              <a:rPr lang="tr-TR" altLang="tr-TR" dirty="0"/>
              <a:t>://avesis.yildiz.edu.tr/adalik/ </a:t>
            </a:r>
          </a:p>
          <a:p>
            <a:pPr marL="400050" lvl="1" indent="0" eaLnBrk="1" hangingPunct="1">
              <a:buNone/>
              <a:defRPr/>
            </a:pPr>
            <a:r>
              <a:rPr lang="tr-TR" altLang="tr-TR" dirty="0" smtClean="0"/>
              <a:t>	Arş</a:t>
            </a:r>
            <a:r>
              <a:rPr lang="tr-TR" altLang="tr-TR" dirty="0"/>
              <a:t>. Gör. Nihal Altuntaş</a:t>
            </a:r>
          </a:p>
          <a:p>
            <a:pPr marL="800100" lvl="2" indent="0" eaLnBrk="1" hangingPunct="1">
              <a:buNone/>
              <a:defRPr/>
            </a:pPr>
            <a:r>
              <a:rPr lang="tr-TR" altLang="tr-TR" dirty="0" smtClean="0"/>
              <a:t>		http</a:t>
            </a:r>
            <a:r>
              <a:rPr lang="tr-TR" altLang="tr-TR" dirty="0"/>
              <a:t>://avesis.yildiz.edu.tr/nihaltun/ </a:t>
            </a:r>
          </a:p>
          <a:p>
            <a:pPr marL="609600" indent="-609600" eaLnBrk="1" hangingPunct="1">
              <a:defRPr/>
            </a:pPr>
            <a:endParaRPr lang="tr-TR" altLang="tr-TR" dirty="0"/>
          </a:p>
          <a:p>
            <a:pPr marL="609600" indent="-609600" eaLnBrk="1" hangingPunct="1">
              <a:buFontTx/>
              <a:buNone/>
              <a:defRPr/>
            </a:pPr>
            <a:endParaRPr lang="tr-TR" alt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Course objectives</a:t>
            </a:r>
            <a:endParaRPr lang="tr-TR" altLang="tr-TR" smtClean="0"/>
          </a:p>
        </p:txBody>
      </p:sp>
      <p:sp>
        <p:nvSpPr>
          <p:cNvPr id="2457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4580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9CFD43A-4573-47B0-ACB0-1FF0F167239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20</a:t>
            </a:fld>
            <a:endParaRPr kumimoji="0" lang="en-US" altLang="tr-TR" sz="1200" smtClean="0"/>
          </a:p>
        </p:txBody>
      </p:sp>
      <p:pic>
        <p:nvPicPr>
          <p:cNvPr id="2458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/>
          <a:stretch>
            <a:fillRect/>
          </a:stretch>
        </p:blipFill>
        <p:spPr bwMode="auto">
          <a:xfrm>
            <a:off x="484188" y="1143000"/>
            <a:ext cx="81026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Course objectives</a:t>
            </a:r>
            <a:endParaRPr lang="tr-TR" altLang="tr-TR" smtClean="0"/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5604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3A64764-8565-4C89-974C-2FB6F1E9780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21</a:t>
            </a:fld>
            <a:endParaRPr kumimoji="0" lang="en-US" altLang="tr-TR" sz="1200" smtClean="0"/>
          </a:p>
        </p:txBody>
      </p:sp>
      <p:pic>
        <p:nvPicPr>
          <p:cNvPr id="2560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9"/>
          <a:stretch>
            <a:fillRect/>
          </a:stretch>
        </p:blipFill>
        <p:spPr bwMode="auto">
          <a:xfrm>
            <a:off x="395288" y="1100138"/>
            <a:ext cx="846931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Course objectives</a:t>
            </a:r>
            <a:endParaRPr lang="tr-TR" altLang="tr-TR" smtClean="0"/>
          </a:p>
        </p:txBody>
      </p:sp>
      <p:sp>
        <p:nvSpPr>
          <p:cNvPr id="2662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6628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5B6BAE5-A106-4787-AFFB-74BCCF9C3B2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22</a:t>
            </a:fld>
            <a:endParaRPr kumimoji="0" lang="en-US" altLang="tr-TR" sz="1200" smtClean="0"/>
          </a:p>
        </p:txBody>
      </p:sp>
      <p:pic>
        <p:nvPicPr>
          <p:cNvPr id="26629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5"/>
          <a:stretch>
            <a:fillRect/>
          </a:stretch>
        </p:blipFill>
        <p:spPr bwMode="auto">
          <a:xfrm>
            <a:off x="323850" y="1087438"/>
            <a:ext cx="8351838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Course objectives</a:t>
            </a:r>
            <a:endParaRPr lang="tr-TR" altLang="tr-TR" smtClean="0"/>
          </a:p>
        </p:txBody>
      </p:sp>
      <p:sp>
        <p:nvSpPr>
          <p:cNvPr id="2765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7652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D014FE9-005E-4BDB-9F7D-05A4F7A4940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23</a:t>
            </a:fld>
            <a:endParaRPr kumimoji="0" lang="en-US" altLang="tr-TR" sz="1200" smtClean="0"/>
          </a:p>
        </p:txBody>
      </p:sp>
      <p:pic>
        <p:nvPicPr>
          <p:cNvPr id="27653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/>
          <a:stretch>
            <a:fillRect/>
          </a:stretch>
        </p:blipFill>
        <p:spPr bwMode="auto">
          <a:xfrm>
            <a:off x="539750" y="1068388"/>
            <a:ext cx="7704138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Course objectives</a:t>
            </a:r>
            <a:endParaRPr lang="tr-TR" altLang="tr-TR" smtClean="0"/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8676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CF3978E-3B7F-4FFC-B6B0-72DC25832BA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24</a:t>
            </a:fld>
            <a:endParaRPr kumimoji="0" lang="en-US" altLang="tr-TR" sz="1200" smtClean="0"/>
          </a:p>
        </p:txBody>
      </p:sp>
      <p:pic>
        <p:nvPicPr>
          <p:cNvPr id="28677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/>
          <a:stretch>
            <a:fillRect/>
          </a:stretch>
        </p:blipFill>
        <p:spPr bwMode="auto">
          <a:xfrm>
            <a:off x="317500" y="1341438"/>
            <a:ext cx="83883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Course objectives</a:t>
            </a:r>
            <a:endParaRPr lang="tr-TR" altLang="tr-TR" smtClean="0"/>
          </a:p>
        </p:txBody>
      </p:sp>
      <p:sp>
        <p:nvSpPr>
          <p:cNvPr id="2969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9700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19D27BB-E3F5-4EAD-B7A0-967709A0EDB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25</a:t>
            </a:fld>
            <a:endParaRPr kumimoji="0" lang="en-US" altLang="tr-TR" sz="1200" smtClean="0"/>
          </a:p>
        </p:txBody>
      </p:sp>
      <p:pic>
        <p:nvPicPr>
          <p:cNvPr id="2970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/>
          <a:stretch>
            <a:fillRect/>
          </a:stretch>
        </p:blipFill>
        <p:spPr bwMode="auto">
          <a:xfrm>
            <a:off x="403225" y="1125538"/>
            <a:ext cx="8272463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Linear vs. Nonlinear</a:t>
            </a:r>
            <a:endParaRPr lang="tr-TR" altLang="tr-TR" smtClean="0"/>
          </a:p>
        </p:txBody>
      </p:sp>
      <p:sp>
        <p:nvSpPr>
          <p:cNvPr id="3072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0724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E55CDCB-2F72-49D7-A703-B19C7C14E02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26</a:t>
            </a:fld>
            <a:endParaRPr kumimoji="0" lang="en-US" altLang="tr-TR" sz="1200" smtClean="0"/>
          </a:p>
        </p:txBody>
      </p:sp>
      <p:pic>
        <p:nvPicPr>
          <p:cNvPr id="3072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1"/>
          <a:stretch>
            <a:fillRect/>
          </a:stretch>
        </p:blipFill>
        <p:spPr bwMode="auto">
          <a:xfrm>
            <a:off x="323850" y="1119188"/>
            <a:ext cx="84963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Linear vs. Nonlinear</a:t>
            </a:r>
            <a:endParaRPr lang="tr-TR" altLang="tr-TR" smtClean="0"/>
          </a:p>
        </p:txBody>
      </p:sp>
      <p:sp>
        <p:nvSpPr>
          <p:cNvPr id="2765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tr-TR" dirty="0" smtClean="0"/>
              <a:t>Many systems behave in a reasonably </a:t>
            </a:r>
            <a:r>
              <a:rPr lang="en-GB" dirty="0"/>
              <a:t>linear fashion over a limited </a:t>
            </a:r>
            <a:r>
              <a:rPr lang="en-GB" dirty="0" smtClean="0"/>
              <a:t>range</a:t>
            </a:r>
          </a:p>
          <a:p>
            <a:pPr lvl="1">
              <a:defRPr/>
            </a:pPr>
            <a:r>
              <a:rPr lang="en-GB" dirty="0" smtClean="0"/>
              <a:t>allowing </a:t>
            </a:r>
            <a:r>
              <a:rPr lang="en-GB" dirty="0"/>
              <a:t>us to model them as </a:t>
            </a:r>
            <a:r>
              <a:rPr lang="en-GB" dirty="0" smtClean="0"/>
              <a:t>linear systems </a:t>
            </a:r>
            <a:r>
              <a:rPr lang="en-GB" dirty="0"/>
              <a:t>if we keep the range limitations in mind.</a:t>
            </a:r>
          </a:p>
          <a:p>
            <a:pPr>
              <a:defRPr/>
            </a:pPr>
            <a:r>
              <a:rPr lang="en-GB" dirty="0"/>
              <a:t>For example, consider the common function</a:t>
            </a:r>
          </a:p>
          <a:p>
            <a:pPr marL="0" indent="0">
              <a:buFontTx/>
              <a:buNone/>
              <a:defRPr/>
            </a:pPr>
            <a:r>
              <a:rPr lang="en-GB" i="1" dirty="0" smtClean="0"/>
              <a:t>	</a:t>
            </a:r>
            <a:r>
              <a:rPr lang="tr-TR" i="1" dirty="0" smtClean="0"/>
              <a:t>f </a:t>
            </a:r>
            <a:r>
              <a:rPr lang="tr-TR" i="1" dirty="0"/>
              <a:t>(x) </a:t>
            </a:r>
            <a:r>
              <a:rPr lang="tr-TR" dirty="0"/>
              <a:t>= </a:t>
            </a:r>
            <a:r>
              <a:rPr lang="tr-TR" i="1" dirty="0" err="1"/>
              <a:t>e</a:t>
            </a:r>
            <a:r>
              <a:rPr lang="tr-TR" i="1" baseline="30000" dirty="0" err="1"/>
              <a:t>x</a:t>
            </a:r>
            <a:endParaRPr lang="tr-TR" i="1" baseline="30000" dirty="0"/>
          </a:p>
          <a:p>
            <a:pPr>
              <a:defRPr/>
            </a:pPr>
            <a:r>
              <a:rPr lang="en-GB" dirty="0"/>
              <a:t>A linear approximation to this function is</a:t>
            </a:r>
          </a:p>
          <a:p>
            <a:pPr marL="0" indent="0">
              <a:buFontTx/>
              <a:buNone/>
              <a:defRPr/>
            </a:pPr>
            <a:r>
              <a:rPr lang="en-GB" i="1" dirty="0" smtClean="0"/>
              <a:t>	</a:t>
            </a:r>
            <a:r>
              <a:rPr lang="tr-TR" i="1" dirty="0" smtClean="0"/>
              <a:t>f </a:t>
            </a:r>
            <a:r>
              <a:rPr lang="tr-TR" i="1" dirty="0"/>
              <a:t>(x) </a:t>
            </a:r>
            <a:r>
              <a:rPr lang="tr-TR" dirty="0"/>
              <a:t>≈ 1 + </a:t>
            </a:r>
            <a:r>
              <a:rPr lang="tr-TR" i="1" dirty="0"/>
              <a:t>x</a:t>
            </a:r>
            <a:endParaRPr lang="tr-TR" altLang="tr-TR" dirty="0" smtClean="0"/>
          </a:p>
        </p:txBody>
      </p:sp>
      <p:sp>
        <p:nvSpPr>
          <p:cNvPr id="31748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97FFF12-2BD0-4CF2-80C3-800C613BD6F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27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Linear vs. Nonlinear</a:t>
            </a:r>
            <a:endParaRPr lang="tr-TR" altLang="tr-TR" smtClean="0"/>
          </a:p>
        </p:txBody>
      </p:sp>
      <p:sp>
        <p:nvSpPr>
          <p:cNvPr id="3277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Comparison of a Linear Model for </a:t>
            </a:r>
            <a:r>
              <a:rPr lang="en-GB" altLang="tr-TR" i="1" smtClean="0"/>
              <a:t>e</a:t>
            </a:r>
            <a:r>
              <a:rPr lang="en-GB" altLang="tr-TR" i="1" baseline="30000" smtClean="0"/>
              <a:t>x</a:t>
            </a:r>
            <a:r>
              <a:rPr lang="en-GB" altLang="tr-TR" smtClean="0"/>
              <a:t> </a:t>
            </a:r>
            <a:r>
              <a:rPr lang="tr-TR" altLang="tr-TR" smtClean="0"/>
              <a:t>to Exact Value</a:t>
            </a:r>
          </a:p>
        </p:txBody>
      </p:sp>
      <p:sp>
        <p:nvSpPr>
          <p:cNvPr id="32772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1B287BA-A094-4268-8D51-7B611AFED47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28</a:t>
            </a:fld>
            <a:endParaRPr kumimoji="0" lang="en-US" altLang="tr-TR" sz="1200" smtClean="0"/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92375"/>
            <a:ext cx="7775575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Analysis and Design</a:t>
            </a:r>
            <a:endParaRPr lang="tr-TR" altLang="tr-TR" smtClean="0"/>
          </a:p>
        </p:txBody>
      </p:sp>
      <p:sp>
        <p:nvSpPr>
          <p:cNvPr id="3379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ED86890-98A0-47D0-980E-334321FA0BB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29</a:t>
            </a:fld>
            <a:endParaRPr kumimoji="0" lang="en-US" altLang="tr-TR" sz="1200" smtClean="0"/>
          </a:p>
        </p:txBody>
      </p:sp>
      <p:pic>
        <p:nvPicPr>
          <p:cNvPr id="33797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3"/>
          <a:stretch>
            <a:fillRect/>
          </a:stretch>
        </p:blipFill>
        <p:spPr bwMode="auto">
          <a:xfrm>
            <a:off x="358775" y="1185863"/>
            <a:ext cx="842645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AA02C73-7254-4669-A77D-E9F5A1823F2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</a:t>
            </a:fld>
            <a:endParaRPr kumimoji="0" lang="en-US" altLang="tr-TR" sz="12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Assesment (for </a:t>
            </a:r>
            <a:r>
              <a:rPr lang="tr-TR" altLang="tr-TR" smtClean="0">
                <a:latin typeface="Calibri" panose="020F0502020204030204" pitchFamily="34" charset="0"/>
              </a:rPr>
              <a:t>the first-time takers</a:t>
            </a:r>
            <a:r>
              <a:rPr lang="tr-TR" altLang="tr-TR" smtClean="0"/>
              <a:t>)</a:t>
            </a:r>
            <a:endParaRPr lang="en-US" altLang="tr-TR" smtClean="0"/>
          </a:p>
        </p:txBody>
      </p:sp>
      <p:sp>
        <p:nvSpPr>
          <p:cNvPr id="71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80400" cy="53752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tr-TR" b="1" smtClean="0"/>
              <a:t>Method				Quantity		(%)</a:t>
            </a:r>
            <a:endParaRPr lang="en-US" altLang="tr-TR" smtClean="0"/>
          </a:p>
          <a:p>
            <a:pPr>
              <a:buFontTx/>
              <a:buNone/>
            </a:pPr>
            <a:r>
              <a:rPr lang="en-US" altLang="tr-TR" smtClean="0"/>
              <a:t>Quiz						-		-</a:t>
            </a:r>
          </a:p>
          <a:p>
            <a:pPr>
              <a:buFontTx/>
              <a:buNone/>
            </a:pPr>
            <a:r>
              <a:rPr lang="en-US" altLang="tr-TR" smtClean="0"/>
              <a:t>Homework</a:t>
            </a:r>
            <a:r>
              <a:rPr lang="tr-TR" altLang="tr-TR" smtClean="0"/>
              <a:t>/</a:t>
            </a:r>
            <a:r>
              <a:rPr lang="tr-TR" altLang="tr-TR" smtClean="0">
                <a:latin typeface="Calibri" panose="020F0502020204030204" pitchFamily="34" charset="0"/>
              </a:rPr>
              <a:t>Problem Solving </a:t>
            </a:r>
            <a:r>
              <a:rPr lang="en-US" altLang="tr-TR" smtClean="0"/>
              <a:t>	</a:t>
            </a:r>
            <a:r>
              <a:rPr lang="tr-TR" altLang="tr-TR" smtClean="0"/>
              <a:t>5</a:t>
            </a:r>
            <a:r>
              <a:rPr lang="en-US" altLang="tr-TR" smtClean="0"/>
              <a:t>		</a:t>
            </a:r>
            <a:r>
              <a:rPr lang="tr-TR" altLang="tr-TR" smtClean="0"/>
              <a:t>10</a:t>
            </a:r>
            <a:endParaRPr lang="en-US" altLang="tr-TR" smtClean="0"/>
          </a:p>
          <a:p>
            <a:pPr>
              <a:buFontTx/>
              <a:buNone/>
            </a:pPr>
            <a:r>
              <a:rPr lang="tr-TR" altLang="tr-TR" smtClean="0">
                <a:latin typeface="Calibri" panose="020F0502020204030204" pitchFamily="34" charset="0"/>
              </a:rPr>
              <a:t>Laboratory</a:t>
            </a:r>
            <a:r>
              <a:rPr lang="en-US" altLang="tr-TR" smtClean="0">
                <a:latin typeface="Calibri" panose="020F0502020204030204" pitchFamily="34" charset="0"/>
              </a:rPr>
              <a:t>		</a:t>
            </a:r>
            <a:r>
              <a:rPr lang="tr-TR" altLang="tr-TR" smtClean="0">
                <a:latin typeface="Calibri" panose="020F0502020204030204" pitchFamily="34" charset="0"/>
              </a:rPr>
              <a:t>	</a:t>
            </a:r>
            <a:r>
              <a:rPr lang="en-US" altLang="tr-TR" smtClean="0">
                <a:latin typeface="Calibri" panose="020F0502020204030204" pitchFamily="34" charset="0"/>
              </a:rPr>
              <a:t>		</a:t>
            </a:r>
            <a:r>
              <a:rPr lang="tr-TR" altLang="tr-TR" smtClean="0">
                <a:latin typeface="Calibri" panose="020F0502020204030204" pitchFamily="34" charset="0"/>
              </a:rPr>
              <a:t>5</a:t>
            </a:r>
            <a:r>
              <a:rPr lang="en-US" altLang="tr-TR" smtClean="0">
                <a:latin typeface="Calibri" panose="020F0502020204030204" pitchFamily="34" charset="0"/>
              </a:rPr>
              <a:t>		</a:t>
            </a:r>
            <a:r>
              <a:rPr lang="tr-TR" altLang="tr-TR" smtClean="0">
                <a:latin typeface="Calibri" panose="020F0502020204030204" pitchFamily="34" charset="0"/>
              </a:rPr>
              <a:t>2</a:t>
            </a:r>
            <a:r>
              <a:rPr lang="en-US" altLang="tr-TR" smtClean="0">
                <a:latin typeface="Calibri" panose="020F0502020204030204" pitchFamily="34" charset="0"/>
              </a:rPr>
              <a:t>0</a:t>
            </a:r>
          </a:p>
          <a:p>
            <a:pPr>
              <a:buFontTx/>
              <a:buNone/>
            </a:pPr>
            <a:r>
              <a:rPr lang="en-US" altLang="tr-TR" smtClean="0"/>
              <a:t>Midterm Exam(s)			</a:t>
            </a:r>
            <a:r>
              <a:rPr lang="tr-TR" altLang="tr-TR" smtClean="0"/>
              <a:t>1(2)</a:t>
            </a:r>
            <a:r>
              <a:rPr lang="en-US" altLang="tr-TR" smtClean="0"/>
              <a:t>		</a:t>
            </a:r>
            <a:r>
              <a:rPr lang="tr-TR" altLang="tr-TR" smtClean="0"/>
              <a:t>30</a:t>
            </a:r>
            <a:endParaRPr lang="en-US" altLang="tr-TR" smtClean="0"/>
          </a:p>
          <a:p>
            <a:pPr>
              <a:buFontTx/>
              <a:buNone/>
            </a:pPr>
            <a:r>
              <a:rPr lang="en-US" altLang="tr-TR" smtClean="0"/>
              <a:t>Final Exam				1		40</a:t>
            </a:r>
          </a:p>
          <a:p>
            <a:pPr>
              <a:buFontTx/>
              <a:buNone/>
            </a:pPr>
            <a:r>
              <a:rPr lang="tr-TR" altLang="tr-TR" smtClean="0"/>
              <a:t>A</a:t>
            </a:r>
            <a:r>
              <a:rPr lang="en-US" altLang="tr-TR" smtClean="0"/>
              <a:t>ttendance &amp; participation</a:t>
            </a:r>
            <a:r>
              <a:rPr lang="tr-TR" altLang="tr-TR" smtClean="0"/>
              <a:t>		-	        	</a:t>
            </a:r>
            <a:endParaRPr lang="en-US" altLang="tr-TR" smtClean="0"/>
          </a:p>
          <a:p>
            <a:pPr>
              <a:buFontTx/>
              <a:buNone/>
            </a:pPr>
            <a:endParaRPr lang="en-US" altLang="tr-TR" smtClean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tr-TR" smtClean="0">
                <a:sym typeface="Wingdings" panose="05000000000000000000" pitchFamily="2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Problem-Solving Strategies</a:t>
            </a:r>
            <a:endParaRPr lang="tr-TR" altLang="tr-TR" smtClean="0"/>
          </a:p>
        </p:txBody>
      </p:sp>
      <p:sp>
        <p:nvSpPr>
          <p:cNvPr id="3481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4820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1CB43B0-99F7-473F-814A-9A2823086B1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30</a:t>
            </a:fld>
            <a:endParaRPr kumimoji="0" lang="en-US" altLang="tr-TR" sz="1200" smtClean="0"/>
          </a:p>
        </p:txBody>
      </p:sp>
      <p:pic>
        <p:nvPicPr>
          <p:cNvPr id="3482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/>
          <a:stretch>
            <a:fillRect/>
          </a:stretch>
        </p:blipFill>
        <p:spPr bwMode="auto">
          <a:xfrm>
            <a:off x="711200" y="1108075"/>
            <a:ext cx="76485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Solving Linear Equations</a:t>
            </a:r>
            <a:endParaRPr lang="tr-TR" altLang="tr-TR" smtClean="0"/>
          </a:p>
        </p:txBody>
      </p:sp>
      <p:sp>
        <p:nvSpPr>
          <p:cNvPr id="3584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5844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8F4E561-F1B8-4456-AED0-F3549F9F047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31</a:t>
            </a:fld>
            <a:endParaRPr kumimoji="0" lang="en-US" altLang="tr-TR" sz="1200" smtClean="0"/>
          </a:p>
        </p:txBody>
      </p:sp>
      <p:pic>
        <p:nvPicPr>
          <p:cNvPr id="3584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18350"/>
          <a:stretch>
            <a:fillRect/>
          </a:stretch>
        </p:blipFill>
        <p:spPr bwMode="auto">
          <a:xfrm>
            <a:off x="468313" y="1065213"/>
            <a:ext cx="7993062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Matrix solution to linear equations</a:t>
            </a:r>
            <a:endParaRPr lang="tr-TR" altLang="tr-TR" smtClean="0"/>
          </a:p>
        </p:txBody>
      </p:sp>
      <p:sp>
        <p:nvSpPr>
          <p:cNvPr id="3686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6868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AA20DD8-16CF-45F4-94B1-418BBD86AE1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32</a:t>
            </a:fld>
            <a:endParaRPr kumimoji="0" lang="en-US" altLang="tr-TR" sz="1200" smtClean="0"/>
          </a:p>
        </p:txBody>
      </p:sp>
      <p:pic>
        <p:nvPicPr>
          <p:cNvPr id="36869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7404" r="8434" b="62141"/>
          <a:stretch>
            <a:fillRect/>
          </a:stretch>
        </p:blipFill>
        <p:spPr bwMode="auto">
          <a:xfrm>
            <a:off x="311150" y="1341438"/>
            <a:ext cx="86979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Matrix solution to linear equations</a:t>
            </a:r>
            <a:endParaRPr lang="tr-TR" altLang="tr-TR" smtClean="0"/>
          </a:p>
        </p:txBody>
      </p:sp>
      <p:sp>
        <p:nvSpPr>
          <p:cNvPr id="3789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7892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E5FBDB1-01A1-480F-A0DF-599FAB423F3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33</a:t>
            </a:fld>
            <a:endParaRPr kumimoji="0" lang="en-US" altLang="tr-TR" sz="1200" smtClean="0"/>
          </a:p>
        </p:txBody>
      </p:sp>
      <p:pic>
        <p:nvPicPr>
          <p:cNvPr id="37893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36545"/>
          <a:stretch>
            <a:fillRect/>
          </a:stretch>
        </p:blipFill>
        <p:spPr bwMode="auto">
          <a:xfrm>
            <a:off x="365125" y="1196975"/>
            <a:ext cx="7591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Matrix inversion</a:t>
            </a:r>
            <a:endParaRPr lang="tr-TR" altLang="tr-TR" smtClean="0"/>
          </a:p>
        </p:txBody>
      </p:sp>
      <p:sp>
        <p:nvSpPr>
          <p:cNvPr id="3891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B60083D-1FA0-4F62-B625-C988464BEA2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34</a:t>
            </a:fld>
            <a:endParaRPr kumimoji="0" lang="en-US" altLang="tr-TR" sz="1200" smtClean="0"/>
          </a:p>
        </p:txBody>
      </p:sp>
      <p:pic>
        <p:nvPicPr>
          <p:cNvPr id="38917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/>
          <a:stretch>
            <a:fillRect/>
          </a:stretch>
        </p:blipFill>
        <p:spPr bwMode="auto">
          <a:xfrm>
            <a:off x="395288" y="1185863"/>
            <a:ext cx="836295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Matlab Procedure</a:t>
            </a:r>
            <a:endParaRPr lang="tr-TR" altLang="tr-TR" smtClean="0"/>
          </a:p>
        </p:txBody>
      </p:sp>
      <p:pic>
        <p:nvPicPr>
          <p:cNvPr id="39939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1" r="25870"/>
          <a:stretch>
            <a:fillRect/>
          </a:stretch>
        </p:blipFill>
        <p:spPr>
          <a:xfrm>
            <a:off x="900113" y="1101725"/>
            <a:ext cx="5903912" cy="5230813"/>
          </a:xfrm>
        </p:spPr>
      </p:pic>
      <p:sp>
        <p:nvSpPr>
          <p:cNvPr id="39940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2700A9D-0F13-47DC-B401-7ED62C3823F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35</a:t>
            </a:fld>
            <a:endParaRPr kumimoji="0" lang="en-US" altLang="tr-TR" sz="1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Matlab Procedure</a:t>
            </a:r>
            <a:endParaRPr lang="tr-TR" altLang="tr-TR" smtClean="0"/>
          </a:p>
        </p:txBody>
      </p:sp>
      <p:sp>
        <p:nvSpPr>
          <p:cNvPr id="409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0964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46D885B-4FEB-4639-BC83-771D48DC0B6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36</a:t>
            </a:fld>
            <a:endParaRPr kumimoji="0" lang="en-US" altLang="tr-TR" sz="1200" smtClean="0"/>
          </a:p>
        </p:txBody>
      </p:sp>
      <p:pic>
        <p:nvPicPr>
          <p:cNvPr id="4096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" r="7539"/>
          <a:stretch>
            <a:fillRect/>
          </a:stretch>
        </p:blipFill>
        <p:spPr bwMode="auto">
          <a:xfrm>
            <a:off x="1116013" y="1035050"/>
            <a:ext cx="6192837" cy="56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Examples</a:t>
            </a:r>
            <a:endParaRPr lang="tr-TR" altLang="tr-TR" smtClean="0"/>
          </a:p>
        </p:txBody>
      </p:sp>
      <p:sp>
        <p:nvSpPr>
          <p:cNvPr id="4198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1988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0B5917C-264F-4605-AED4-0EEA31233FC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37</a:t>
            </a:fld>
            <a:endParaRPr kumimoji="0" lang="en-US" altLang="tr-TR" sz="1200" smtClean="0"/>
          </a:p>
        </p:txBody>
      </p:sp>
      <p:pic>
        <p:nvPicPr>
          <p:cNvPr id="41989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/>
          <a:stretch>
            <a:fillRect/>
          </a:stretch>
        </p:blipFill>
        <p:spPr bwMode="auto">
          <a:xfrm>
            <a:off x="296863" y="1125538"/>
            <a:ext cx="855027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Multisim</a:t>
            </a:r>
            <a:endParaRPr lang="tr-TR" altLang="tr-TR" smtClean="0"/>
          </a:p>
        </p:txBody>
      </p:sp>
      <p:sp>
        <p:nvSpPr>
          <p:cNvPr id="4301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3012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B7883BE-F806-44B4-BD75-B67C940916C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38</a:t>
            </a:fld>
            <a:endParaRPr kumimoji="0" lang="en-US" altLang="tr-TR" sz="1200" smtClean="0"/>
          </a:p>
        </p:txBody>
      </p:sp>
      <p:pic>
        <p:nvPicPr>
          <p:cNvPr id="43013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0"/>
          <a:stretch>
            <a:fillRect/>
          </a:stretch>
        </p:blipFill>
        <p:spPr bwMode="auto">
          <a:xfrm>
            <a:off x="533400" y="984250"/>
            <a:ext cx="76327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Multisim Examples</a:t>
            </a:r>
            <a:endParaRPr lang="tr-TR" altLang="tr-TR" smtClean="0"/>
          </a:p>
        </p:txBody>
      </p:sp>
      <p:sp>
        <p:nvSpPr>
          <p:cNvPr id="4403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4036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B43EBB4-8222-4B23-8E20-52507386F9B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39</a:t>
            </a:fld>
            <a:endParaRPr kumimoji="0" lang="en-US" altLang="tr-TR" sz="1200" smtClean="0"/>
          </a:p>
        </p:txBody>
      </p:sp>
      <p:pic>
        <p:nvPicPr>
          <p:cNvPr id="44037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1"/>
          <a:stretch>
            <a:fillRect/>
          </a:stretch>
        </p:blipFill>
        <p:spPr bwMode="auto">
          <a:xfrm>
            <a:off x="323850" y="1092200"/>
            <a:ext cx="8720138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1458359-12BB-48A9-98D9-A02F4AA64D7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tr-TR" sz="12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 smtClean="0"/>
              <a:t>Assesment (for the ones who have taken labs before)</a:t>
            </a:r>
            <a:endParaRPr lang="en-US" altLang="tr-TR" sz="2800" smtClean="0"/>
          </a:p>
        </p:txBody>
      </p:sp>
      <p:sp>
        <p:nvSpPr>
          <p:cNvPr id="81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80400" cy="53752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tr-TR" b="1" smtClean="0"/>
              <a:t>Method				Quantity		(%)</a:t>
            </a:r>
            <a:endParaRPr lang="en-US" altLang="tr-TR" smtClean="0"/>
          </a:p>
          <a:p>
            <a:pPr>
              <a:buFontTx/>
              <a:buNone/>
            </a:pPr>
            <a:r>
              <a:rPr lang="en-US" altLang="tr-TR" smtClean="0"/>
              <a:t>Quiz						-		-</a:t>
            </a:r>
          </a:p>
          <a:p>
            <a:pPr>
              <a:buFontTx/>
              <a:buNone/>
            </a:pPr>
            <a:r>
              <a:rPr lang="en-US" altLang="tr-TR" smtClean="0"/>
              <a:t>Homework</a:t>
            </a:r>
            <a:r>
              <a:rPr lang="tr-TR" altLang="tr-TR" smtClean="0"/>
              <a:t>/</a:t>
            </a:r>
            <a:r>
              <a:rPr lang="tr-TR" altLang="tr-TR" smtClean="0">
                <a:latin typeface="Calibri" panose="020F0502020204030204" pitchFamily="34" charset="0"/>
              </a:rPr>
              <a:t>Problem Solving </a:t>
            </a:r>
            <a:r>
              <a:rPr lang="en-US" altLang="tr-TR" smtClean="0"/>
              <a:t>	</a:t>
            </a:r>
            <a:r>
              <a:rPr lang="tr-TR" altLang="tr-TR" smtClean="0"/>
              <a:t>5</a:t>
            </a:r>
            <a:r>
              <a:rPr lang="en-US" altLang="tr-TR" smtClean="0"/>
              <a:t>		</a:t>
            </a:r>
            <a:r>
              <a:rPr lang="tr-TR" altLang="tr-TR" smtClean="0"/>
              <a:t>10</a:t>
            </a:r>
            <a:endParaRPr lang="en-US" altLang="tr-TR" smtClean="0"/>
          </a:p>
          <a:p>
            <a:pPr>
              <a:buFontTx/>
              <a:buNone/>
            </a:pPr>
            <a:r>
              <a:rPr lang="tr-TR" altLang="tr-TR" smtClean="0">
                <a:latin typeface="Calibri" panose="020F0502020204030204" pitchFamily="34" charset="0"/>
              </a:rPr>
              <a:t>Laboratory</a:t>
            </a:r>
            <a:r>
              <a:rPr lang="en-US" altLang="tr-TR" smtClean="0">
                <a:latin typeface="Calibri" panose="020F0502020204030204" pitchFamily="34" charset="0"/>
              </a:rPr>
              <a:t>	</a:t>
            </a:r>
            <a:r>
              <a:rPr lang="tr-TR" altLang="tr-TR" smtClean="0">
                <a:latin typeface="Calibri" panose="020F0502020204030204" pitchFamily="34" charset="0"/>
              </a:rPr>
              <a:t> </a:t>
            </a:r>
            <a:r>
              <a:rPr lang="en-US" altLang="tr-TR" smtClean="0"/>
              <a:t>Midterm </a:t>
            </a:r>
            <a:r>
              <a:rPr lang="tr-TR" altLang="tr-TR" smtClean="0">
                <a:latin typeface="Calibri" panose="020F0502020204030204" pitchFamily="34" charset="0"/>
              </a:rPr>
              <a:t>	</a:t>
            </a:r>
            <a:r>
              <a:rPr lang="en-US" altLang="tr-TR" smtClean="0">
                <a:latin typeface="Calibri" panose="020F0502020204030204" pitchFamily="34" charset="0"/>
              </a:rPr>
              <a:t>		</a:t>
            </a:r>
            <a:r>
              <a:rPr lang="tr-TR" altLang="tr-TR" smtClean="0">
                <a:latin typeface="Calibri" panose="020F0502020204030204" pitchFamily="34" charset="0"/>
              </a:rPr>
              <a:t>1</a:t>
            </a:r>
            <a:r>
              <a:rPr lang="en-US" altLang="tr-TR" smtClean="0">
                <a:latin typeface="Calibri" panose="020F0502020204030204" pitchFamily="34" charset="0"/>
              </a:rPr>
              <a:t>		</a:t>
            </a:r>
            <a:r>
              <a:rPr lang="tr-TR" altLang="tr-TR" smtClean="0">
                <a:latin typeface="Calibri" panose="020F0502020204030204" pitchFamily="34" charset="0"/>
              </a:rPr>
              <a:t>2</a:t>
            </a:r>
            <a:r>
              <a:rPr lang="en-US" altLang="tr-TR" smtClean="0">
                <a:latin typeface="Calibri" panose="020F0502020204030204" pitchFamily="34" charset="0"/>
              </a:rPr>
              <a:t>0</a:t>
            </a:r>
          </a:p>
          <a:p>
            <a:pPr>
              <a:buFontTx/>
              <a:buNone/>
            </a:pPr>
            <a:r>
              <a:rPr lang="en-US" altLang="tr-TR" smtClean="0"/>
              <a:t>Midterm Exam(s)			</a:t>
            </a:r>
            <a:r>
              <a:rPr lang="tr-TR" altLang="tr-TR" smtClean="0"/>
              <a:t>1(2)</a:t>
            </a:r>
            <a:r>
              <a:rPr lang="en-US" altLang="tr-TR" smtClean="0"/>
              <a:t>		</a:t>
            </a:r>
            <a:r>
              <a:rPr lang="tr-TR" altLang="tr-TR" smtClean="0"/>
              <a:t>30</a:t>
            </a:r>
            <a:endParaRPr lang="en-US" altLang="tr-TR" smtClean="0"/>
          </a:p>
          <a:p>
            <a:pPr>
              <a:buFontTx/>
              <a:buNone/>
            </a:pPr>
            <a:r>
              <a:rPr lang="en-US" altLang="tr-TR" smtClean="0"/>
              <a:t>Final Exam				1		40</a:t>
            </a:r>
          </a:p>
          <a:p>
            <a:pPr>
              <a:buFontTx/>
              <a:buNone/>
            </a:pPr>
            <a:r>
              <a:rPr lang="tr-TR" altLang="tr-TR" smtClean="0"/>
              <a:t>A</a:t>
            </a:r>
            <a:r>
              <a:rPr lang="en-US" altLang="tr-TR" smtClean="0"/>
              <a:t>ttendance &amp; participation</a:t>
            </a:r>
            <a:r>
              <a:rPr lang="tr-TR" altLang="tr-TR" smtClean="0"/>
              <a:t>		-	        	</a:t>
            </a:r>
            <a:endParaRPr lang="en-US" altLang="tr-TR" smtClean="0"/>
          </a:p>
          <a:p>
            <a:pPr>
              <a:buFontTx/>
              <a:buNone/>
            </a:pPr>
            <a:endParaRPr lang="en-US" altLang="tr-TR" smtClean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tr-TR" smtClean="0">
                <a:sym typeface="Wingdings" panose="05000000000000000000" pitchFamily="2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Multisim Examples</a:t>
            </a:r>
            <a:endParaRPr lang="tr-TR" altLang="tr-TR" smtClean="0"/>
          </a:p>
        </p:txBody>
      </p:sp>
      <p:sp>
        <p:nvSpPr>
          <p:cNvPr id="4505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5060" name="Slayt Numarası Yer Tutucusu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97F7497-FFC1-4421-96AC-E0B616C7358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40</a:t>
            </a:fld>
            <a:endParaRPr kumimoji="0" lang="en-US" altLang="tr-TR" sz="1200" smtClean="0"/>
          </a:p>
        </p:txBody>
      </p:sp>
      <p:pic>
        <p:nvPicPr>
          <p:cNvPr id="4506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/>
          <a:stretch>
            <a:fillRect/>
          </a:stretch>
        </p:blipFill>
        <p:spPr bwMode="auto">
          <a:xfrm>
            <a:off x="466725" y="947738"/>
            <a:ext cx="821055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D4FB79E-DAEB-4A40-B332-0A8443EB0CF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41</a:t>
            </a:fld>
            <a:endParaRPr kumimoji="0" lang="en-US" altLang="tr-TR" sz="12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8494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83A916C-B66C-46FD-9768-8F1564C4958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</a:t>
            </a:fld>
            <a:endParaRPr kumimoji="0" lang="en-US" altLang="tr-TR" sz="12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Course Outline</a:t>
            </a:r>
            <a:r>
              <a:rPr lang="en-US" altLang="tr-TR" smtClean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497887" cy="5903913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b="1" smtClean="0">
                <a:latin typeface="Calibri" panose="020F0502020204030204" pitchFamily="34" charset="0"/>
              </a:rPr>
              <a:t>1. </a:t>
            </a:r>
            <a:r>
              <a:rPr lang="tr-TR" altLang="tr-TR" sz="1800" b="1" smtClean="0">
                <a:latin typeface="Calibri" panose="020F0502020204030204" pitchFamily="34" charset="0"/>
              </a:rPr>
              <a:t>Introduction.</a:t>
            </a:r>
            <a:r>
              <a:rPr lang="tr-TR" altLang="tr-TR" sz="1800" smtClean="0">
                <a:latin typeface="Calibri" panose="020F0502020204030204" pitchFamily="34" charset="0"/>
              </a:rPr>
              <a:t>  </a:t>
            </a:r>
            <a:endParaRPr lang="en-GB" altLang="tr-TR" sz="180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smtClean="0">
                <a:latin typeface="Calibri" panose="020F0502020204030204" pitchFamily="34" charset="0"/>
              </a:rPr>
              <a:t>	</a:t>
            </a:r>
            <a:r>
              <a:rPr lang="tr-TR" altLang="tr-TR" sz="1800" smtClean="0">
                <a:latin typeface="Calibri" panose="020F0502020204030204" pitchFamily="34" charset="0"/>
              </a:rPr>
              <a:t>Lumped circuit elements, Levels of abstraction, What are the circuits?, Course objectives.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b="1" smtClean="0">
                <a:latin typeface="Calibri" panose="020F0502020204030204" pitchFamily="34" charset="0"/>
              </a:rPr>
              <a:t>2. </a:t>
            </a:r>
            <a:r>
              <a:rPr lang="tr-TR" altLang="tr-TR" sz="1800" b="1" smtClean="0">
                <a:latin typeface="Calibri" panose="020F0502020204030204" pitchFamily="34" charset="0"/>
              </a:rPr>
              <a:t>Basic Concepts.</a:t>
            </a:r>
            <a:r>
              <a:rPr lang="tr-TR" altLang="tr-TR" sz="1800" smtClean="0">
                <a:latin typeface="Calibri" panose="020F0502020204030204" pitchFamily="34" charset="0"/>
              </a:rPr>
              <a:t>  </a:t>
            </a:r>
            <a:endParaRPr lang="en-GB" altLang="tr-TR" sz="180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smtClean="0">
                <a:latin typeface="Calibri" panose="020F0502020204030204" pitchFamily="34" charset="0"/>
              </a:rPr>
              <a:t>	</a:t>
            </a:r>
            <a:r>
              <a:rPr lang="tr-TR" altLang="tr-TR" sz="1800" smtClean="0">
                <a:latin typeface="Calibri" panose="020F0502020204030204" pitchFamily="34" charset="0"/>
              </a:rPr>
              <a:t>Units, Charge, Current, Voltage, Power, Conservation of Energy, Circuit Elements, Networks vs. Circuits, Ohm’s Law, </a:t>
            </a:r>
            <a:r>
              <a:rPr lang="en-GB" altLang="tr-TR" sz="1800" smtClean="0">
                <a:latin typeface="Calibri" panose="020F0502020204030204" pitchFamily="34" charset="0"/>
              </a:rPr>
              <a:t>.</a:t>
            </a:r>
            <a:endParaRPr lang="tr-TR" altLang="tr-TR" sz="180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b="1" smtClean="0">
                <a:latin typeface="Calibri" panose="020F0502020204030204" pitchFamily="34" charset="0"/>
              </a:rPr>
              <a:t>3. </a:t>
            </a:r>
            <a:r>
              <a:rPr lang="tr-TR" altLang="tr-TR" sz="1800" b="1" smtClean="0">
                <a:latin typeface="Calibri" panose="020F0502020204030204" pitchFamily="34" charset="0"/>
              </a:rPr>
              <a:t>Voltage and Current Laws.</a:t>
            </a:r>
            <a:r>
              <a:rPr lang="tr-TR" altLang="tr-TR" sz="1800" smtClean="0">
                <a:latin typeface="Calibri" panose="020F0502020204030204" pitchFamily="34" charset="0"/>
              </a:rPr>
              <a:t>  </a:t>
            </a:r>
            <a:endParaRPr lang="en-GB" altLang="tr-TR" sz="180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smtClean="0">
                <a:latin typeface="Calibri" panose="020F0502020204030204" pitchFamily="34" charset="0"/>
              </a:rPr>
              <a:t>	</a:t>
            </a:r>
            <a:r>
              <a:rPr lang="tr-TR" altLang="tr-TR" sz="1800" smtClean="0">
                <a:latin typeface="Calibri" panose="020F0502020204030204" pitchFamily="34" charset="0"/>
              </a:rPr>
              <a:t>Circuit Terminology, Kirchhoff’s Current Law, Kirchhoff’s Voltage Law, The Single-Loop Circuit, Conservation of Energy, The Single-Node-Pair Circuit, Series Circuits, Parallel Circuits, Voltage Division, Current Division.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b="1" smtClean="0">
                <a:latin typeface="Calibri" panose="020F0502020204030204" pitchFamily="34" charset="0"/>
              </a:rPr>
              <a:t>4. </a:t>
            </a:r>
            <a:r>
              <a:rPr lang="tr-TR" altLang="tr-TR" sz="1800" b="1" smtClean="0">
                <a:latin typeface="Calibri" panose="020F0502020204030204" pitchFamily="34" charset="0"/>
              </a:rPr>
              <a:t>Nodal and Mesh Analysis.</a:t>
            </a:r>
            <a:r>
              <a:rPr lang="en-GB" altLang="tr-TR" sz="1800" b="1" smtClean="0">
                <a:latin typeface="Calibri" panose="020F0502020204030204" pitchFamily="34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b="1" smtClean="0">
                <a:latin typeface="Calibri" panose="020F0502020204030204" pitchFamily="34" charset="0"/>
              </a:rPr>
              <a:t>	</a:t>
            </a:r>
            <a:r>
              <a:rPr lang="tr-TR" altLang="tr-TR" sz="1800" smtClean="0">
                <a:latin typeface="Calibri" panose="020F0502020204030204" pitchFamily="34" charset="0"/>
              </a:rPr>
              <a:t>Nodal (or “Node-Voltage”) Analysis, Nodal Analysis with Supernodes, Mesh (Current) Analysis, Mesh Analysis with Supermeshes, Equivalent Practical Sources.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b="1" smtClean="0">
                <a:latin typeface="Calibri" panose="020F0502020204030204" pitchFamily="34" charset="0"/>
              </a:rPr>
              <a:t>5. </a:t>
            </a:r>
            <a:r>
              <a:rPr lang="tr-TR" altLang="tr-TR" sz="1800" b="1" smtClean="0">
                <a:latin typeface="Calibri" panose="020F0502020204030204" pitchFamily="34" charset="0"/>
              </a:rPr>
              <a:t>Linearity &amp; Superposition. </a:t>
            </a:r>
            <a:endParaRPr lang="en-GB" altLang="tr-TR" sz="1800" b="1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b="1" smtClean="0">
                <a:latin typeface="Calibri" panose="020F0502020204030204" pitchFamily="34" charset="0"/>
              </a:rPr>
              <a:t>	</a:t>
            </a:r>
            <a:r>
              <a:rPr lang="tr-TR" altLang="tr-TR" sz="1800" smtClean="0">
                <a:latin typeface="Calibri" panose="020F0502020204030204" pitchFamily="34" charset="0"/>
              </a:rPr>
              <a:t>Linearity, Superposition, Superposition: Voltage Sources, Superposition: Current Sources, Practical Voltage Sources, Practical Current Sources.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b="1" smtClean="0">
                <a:latin typeface="Calibri" panose="020F0502020204030204" pitchFamily="34" charset="0"/>
              </a:rPr>
              <a:t>6. </a:t>
            </a:r>
            <a:r>
              <a:rPr lang="tr-TR" altLang="tr-TR" sz="1800" b="1" smtClean="0">
                <a:latin typeface="Calibri" panose="020F0502020204030204" pitchFamily="34" charset="0"/>
              </a:rPr>
              <a:t>Thevenin &amp; Norton Equivalents. </a:t>
            </a:r>
            <a:endParaRPr lang="en-GB" altLang="tr-TR" sz="1800" b="1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b="1" smtClean="0">
                <a:latin typeface="Calibri" panose="020F0502020204030204" pitchFamily="34" charset="0"/>
              </a:rPr>
              <a:t>	</a:t>
            </a:r>
            <a:r>
              <a:rPr lang="tr-TR" altLang="tr-TR" sz="1800" smtClean="0">
                <a:latin typeface="Calibri" panose="020F0502020204030204" pitchFamily="34" charset="0"/>
              </a:rPr>
              <a:t>Thevenin Equivalent, </a:t>
            </a:r>
            <a:r>
              <a:rPr lang="en-US" altLang="tr-TR" sz="1800" smtClean="0">
                <a:latin typeface="Calibri" panose="020F0502020204030204" pitchFamily="34" charset="0"/>
              </a:rPr>
              <a:t>Power from a Practical Source</a:t>
            </a:r>
            <a:r>
              <a:rPr lang="tr-TR" altLang="tr-TR" sz="1800" smtClean="0">
                <a:latin typeface="Calibri" panose="020F0502020204030204" pitchFamily="34" charset="0"/>
              </a:rPr>
              <a:t>, Maximum Power Transfer 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b="1" smtClean="0">
                <a:solidFill>
                  <a:srgbClr val="FF0000"/>
                </a:solidFill>
                <a:latin typeface="Calibri" panose="020F0502020204030204" pitchFamily="34" charset="0"/>
              </a:rPr>
              <a:t>7. </a:t>
            </a:r>
            <a:r>
              <a:rPr lang="tr-TR" altLang="tr-TR" sz="1800" b="1" smtClean="0">
                <a:solidFill>
                  <a:srgbClr val="FF0000"/>
                </a:solidFill>
                <a:latin typeface="Calibri" panose="020F0502020204030204" pitchFamily="34" charset="0"/>
              </a:rPr>
              <a:t>The Operational Amplifier. </a:t>
            </a:r>
            <a:endParaRPr lang="en-GB" altLang="tr-TR" sz="1800" b="1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altLang="tr-TR" sz="1800" b="1" smtClean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tr-TR" altLang="tr-TR" sz="1800" smtClean="0">
                <a:solidFill>
                  <a:srgbClr val="FF0000"/>
                </a:solidFill>
                <a:latin typeface="Calibri" panose="020F0502020204030204" pitchFamily="34" charset="0"/>
              </a:rPr>
              <a:t>The Operational Amplifier, Inverting Amplifier, Noninverting Amplifier, Voltage Follower, Summing Amplifier, Difference Amplifier, Op-Amp Cascades, Op-Amp Parameters, Common Mode Rejection, Saturation, An instrumentation amplifier.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E4DF036-9563-42F9-968E-32F5C2FE0A6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</a:t>
            </a:fld>
            <a:endParaRPr kumimoji="0" lang="en-US" altLang="tr-TR" sz="12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Course Outline</a:t>
            </a:r>
            <a:r>
              <a:rPr lang="en-US" altLang="tr-TR" smtClean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580437" cy="590391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tr-TR" sz="1800" b="1" dirty="0" smtClean="0">
                <a:latin typeface="Calibri" panose="020F0502020204030204" pitchFamily="34" charset="0"/>
              </a:rPr>
              <a:t>8. </a:t>
            </a:r>
            <a:r>
              <a:rPr lang="tr-TR" altLang="tr-TR" sz="1800" b="1" dirty="0" err="1" smtClean="0">
                <a:latin typeface="Calibri" panose="020F0502020204030204" pitchFamily="34" charset="0"/>
              </a:rPr>
              <a:t>Capacitors</a:t>
            </a:r>
            <a:r>
              <a:rPr lang="tr-TR" altLang="tr-TR" sz="1800" b="1" dirty="0" smtClean="0">
                <a:latin typeface="Calibri" panose="020F0502020204030204" pitchFamily="34" charset="0"/>
              </a:rPr>
              <a:t> </a:t>
            </a:r>
            <a:r>
              <a:rPr lang="tr-TR" altLang="tr-TR" sz="1800" b="1" dirty="0" err="1" smtClean="0">
                <a:latin typeface="Calibri" panose="020F0502020204030204" pitchFamily="34" charset="0"/>
              </a:rPr>
              <a:t>and</a:t>
            </a:r>
            <a:r>
              <a:rPr lang="tr-TR" altLang="tr-TR" sz="1800" b="1" dirty="0" smtClean="0">
                <a:latin typeface="Calibri" panose="020F0502020204030204" pitchFamily="34" charset="0"/>
              </a:rPr>
              <a:t> </a:t>
            </a:r>
            <a:r>
              <a:rPr lang="tr-TR" altLang="tr-TR" sz="1800" b="1" dirty="0" err="1" smtClean="0">
                <a:latin typeface="Calibri" panose="020F0502020204030204" pitchFamily="34" charset="0"/>
              </a:rPr>
              <a:t>Inductors</a:t>
            </a:r>
            <a:r>
              <a:rPr lang="tr-TR" altLang="tr-TR" sz="1800" b="1" dirty="0" smtClean="0">
                <a:latin typeface="Calibri" panose="020F0502020204030204" pitchFamily="34" charset="0"/>
              </a:rPr>
              <a:t>.</a:t>
            </a:r>
            <a:r>
              <a:rPr lang="tr-TR" altLang="tr-TR" sz="1800" dirty="0" smtClean="0">
                <a:latin typeface="Calibri" panose="020F0502020204030204" pitchFamily="34" charset="0"/>
              </a:rPr>
              <a:t> </a:t>
            </a:r>
            <a:endParaRPr lang="en-GB" altLang="tr-TR" sz="1800" dirty="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tr-TR" sz="1800" dirty="0" smtClean="0">
                <a:latin typeface="Calibri" panose="020F0502020204030204" pitchFamily="34" charset="0"/>
              </a:rPr>
              <a:t>	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Capacitance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Capacitor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Current</a:t>
            </a:r>
            <a:r>
              <a:rPr lang="tr-TR" altLang="tr-TR" sz="1800" dirty="0" smtClean="0">
                <a:latin typeface="Calibri" panose="020F0502020204030204" pitchFamily="34" charset="0"/>
              </a:rPr>
              <a:t> &amp;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Voltage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Capacitor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Characteristics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Inductance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Inductor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Current</a:t>
            </a:r>
            <a:r>
              <a:rPr lang="tr-TR" altLang="tr-TR" sz="1800" dirty="0" smtClean="0">
                <a:latin typeface="Calibri" panose="020F0502020204030204" pitchFamily="34" charset="0"/>
              </a:rPr>
              <a:t> &amp;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Voltage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Inductor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Characteristics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Inductor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Energy</a:t>
            </a:r>
            <a:r>
              <a:rPr lang="tr-TR" altLang="tr-TR" sz="1800" dirty="0" smtClean="0">
                <a:latin typeface="Calibri" panose="020F0502020204030204" pitchFamily="34" charset="0"/>
              </a:rPr>
              <a:t> Storage, DC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Capacitor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Circuits</a:t>
            </a:r>
            <a:r>
              <a:rPr lang="tr-TR" altLang="tr-TR" sz="1800" dirty="0" smtClean="0">
                <a:latin typeface="Calibri" panose="020F0502020204030204" pitchFamily="34" charset="0"/>
              </a:rPr>
              <a:t>, DC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Inductor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Circuits</a:t>
            </a:r>
            <a:r>
              <a:rPr lang="tr-TR" altLang="tr-TR" sz="1800" dirty="0" smtClean="0">
                <a:latin typeface="Calibri" panose="020F0502020204030204" pitchFamily="34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tr-TR" sz="1800" b="1" dirty="0" smtClean="0">
                <a:latin typeface="Calibri" panose="020F0502020204030204" pitchFamily="34" charset="0"/>
              </a:rPr>
              <a:t>9. </a:t>
            </a:r>
            <a:r>
              <a:rPr lang="en-US" altLang="tr-TR" sz="1800" b="1" dirty="0" smtClean="0">
                <a:latin typeface="Calibri" panose="020F0502020204030204" pitchFamily="34" charset="0"/>
              </a:rPr>
              <a:t>Basic RL and RC Circuits</a:t>
            </a:r>
            <a:r>
              <a:rPr lang="tr-TR" altLang="tr-TR" sz="1800" b="1" dirty="0" smtClean="0">
                <a:latin typeface="Calibri" panose="020F0502020204030204" pitchFamily="34" charset="0"/>
              </a:rPr>
              <a:t>.</a:t>
            </a:r>
            <a:r>
              <a:rPr lang="tr-TR" altLang="tr-TR" sz="1800" dirty="0" smtClean="0">
                <a:latin typeface="Calibri" panose="020F0502020204030204" pitchFamily="34" charset="0"/>
              </a:rPr>
              <a:t>  </a:t>
            </a:r>
            <a:endParaRPr lang="en-GB" altLang="tr-TR" sz="1800" dirty="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tr-TR" sz="1800" dirty="0" smtClean="0">
                <a:latin typeface="Calibri" panose="020F0502020204030204" pitchFamily="34" charset="0"/>
              </a:rPr>
              <a:t>	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The</a:t>
            </a:r>
            <a:r>
              <a:rPr lang="tr-TR" altLang="tr-TR" sz="1800" dirty="0" smtClean="0">
                <a:latin typeface="Calibri" panose="020F0502020204030204" pitchFamily="34" charset="0"/>
              </a:rPr>
              <a:t> Source-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Free</a:t>
            </a:r>
            <a:r>
              <a:rPr lang="tr-TR" altLang="tr-TR" sz="1800" dirty="0" smtClean="0">
                <a:latin typeface="Calibri" panose="020F0502020204030204" pitchFamily="34" charset="0"/>
              </a:rPr>
              <a:t> RL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Circuit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The</a:t>
            </a:r>
            <a:r>
              <a:rPr lang="tr-TR" altLang="tr-TR" sz="1800" dirty="0" smtClean="0">
                <a:latin typeface="Calibri" panose="020F0502020204030204" pitchFamily="34" charset="0"/>
              </a:rPr>
              <a:t> Source-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Free</a:t>
            </a:r>
            <a:r>
              <a:rPr lang="tr-TR" altLang="tr-TR" sz="1800" dirty="0" smtClean="0">
                <a:latin typeface="Calibri" panose="020F0502020204030204" pitchFamily="34" charset="0"/>
              </a:rPr>
              <a:t> RC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Circuit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Unit</a:t>
            </a:r>
            <a:r>
              <a:rPr lang="tr-TR" altLang="tr-TR" sz="1800" dirty="0" smtClean="0">
                <a:latin typeface="Calibri" panose="020F0502020204030204" pitchFamily="34" charset="0"/>
              </a:rPr>
              <a:t>-Step Definition,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Driven</a:t>
            </a:r>
            <a:r>
              <a:rPr lang="tr-TR" altLang="tr-TR" sz="1800" dirty="0" smtClean="0">
                <a:latin typeface="Calibri" panose="020F0502020204030204" pitchFamily="34" charset="0"/>
              </a:rPr>
              <a:t> RL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Circuit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Driven</a:t>
            </a:r>
            <a:r>
              <a:rPr lang="tr-TR" altLang="tr-TR" sz="1800" dirty="0" smtClean="0">
                <a:latin typeface="Calibri" panose="020F0502020204030204" pitchFamily="34" charset="0"/>
              </a:rPr>
              <a:t> RC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Circuit</a:t>
            </a:r>
            <a:r>
              <a:rPr lang="tr-TR" altLang="tr-TR" sz="1800" dirty="0" smtClean="0">
                <a:latin typeface="Calibri" panose="020F0502020204030204" pitchFamily="34" charset="0"/>
              </a:rPr>
              <a:t>. </a:t>
            </a:r>
            <a:endParaRPr lang="en-GB" altLang="tr-TR" sz="1800" dirty="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tr-TR" sz="1800" b="1" dirty="0" smtClean="0">
                <a:latin typeface="Calibri" panose="020F0502020204030204" pitchFamily="34" charset="0"/>
              </a:rPr>
              <a:t>10. </a:t>
            </a:r>
            <a:r>
              <a:rPr lang="tr-TR" altLang="tr-TR" sz="1800" b="1" dirty="0" smtClean="0">
                <a:latin typeface="Calibri" panose="020F0502020204030204" pitchFamily="34" charset="0"/>
              </a:rPr>
              <a:t>RLC </a:t>
            </a:r>
            <a:r>
              <a:rPr lang="tr-TR" altLang="tr-TR" sz="1800" b="1" dirty="0" err="1" smtClean="0">
                <a:latin typeface="Calibri" panose="020F0502020204030204" pitchFamily="34" charset="0"/>
              </a:rPr>
              <a:t>Circuits</a:t>
            </a:r>
            <a:r>
              <a:rPr lang="tr-TR" altLang="tr-TR" sz="1800" b="1" dirty="0" smtClean="0">
                <a:latin typeface="Calibri" panose="020F0502020204030204" pitchFamily="34" charset="0"/>
              </a:rPr>
              <a:t>.</a:t>
            </a:r>
            <a:r>
              <a:rPr lang="tr-TR" altLang="tr-TR" sz="1800" dirty="0" smtClean="0">
                <a:latin typeface="Calibri" panose="020F0502020204030204" pitchFamily="34" charset="0"/>
              </a:rPr>
              <a:t> </a:t>
            </a:r>
            <a:endParaRPr lang="en-GB" altLang="tr-TR" sz="1800" dirty="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tr-TR" sz="1800" dirty="0" smtClean="0">
                <a:latin typeface="Calibri" panose="020F0502020204030204" pitchFamily="34" charset="0"/>
              </a:rPr>
              <a:t>	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Parallel</a:t>
            </a:r>
            <a:r>
              <a:rPr lang="tr-TR" altLang="tr-TR" sz="1800" dirty="0" smtClean="0">
                <a:latin typeface="Calibri" panose="020F0502020204030204" pitchFamily="34" charset="0"/>
              </a:rPr>
              <a:t> RLC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Circuit</a:t>
            </a:r>
            <a:r>
              <a:rPr lang="tr-TR" altLang="tr-TR" sz="1800" dirty="0" smtClean="0">
                <a:latin typeface="Calibri" panose="020F0502020204030204" pitchFamily="34" charset="0"/>
              </a:rPr>
              <a:t>, Series RLC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Circuit</a:t>
            </a:r>
            <a:r>
              <a:rPr lang="tr-TR" altLang="tr-TR" sz="1800" dirty="0" smtClean="0">
                <a:latin typeface="Calibri" panose="020F0502020204030204" pitchFamily="34" charset="0"/>
              </a:rPr>
              <a:t>, RLC Solution: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Over-damped</a:t>
            </a:r>
            <a:r>
              <a:rPr lang="tr-TR" altLang="tr-TR" sz="1800" dirty="0" smtClean="0">
                <a:latin typeface="Calibri" panose="020F0502020204030204" pitchFamily="34" charset="0"/>
              </a:rPr>
              <a:t>, RLC Solution: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Critically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Damped</a:t>
            </a:r>
            <a:r>
              <a:rPr lang="tr-TR" altLang="tr-TR" sz="1800" dirty="0" smtClean="0">
                <a:latin typeface="Calibri" panose="020F0502020204030204" pitchFamily="34" charset="0"/>
              </a:rPr>
              <a:t>, RLC Solution: Under-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damped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en-US" altLang="tr-TR" sz="1800" dirty="0" smtClean="0">
                <a:latin typeface="Calibri" panose="020F0502020204030204" pitchFamily="34" charset="0"/>
              </a:rPr>
              <a:t>T</a:t>
            </a:r>
            <a:r>
              <a:rPr lang="tr-TR" altLang="tr-TR" sz="1800" dirty="0" smtClean="0">
                <a:latin typeface="Calibri" panose="020F0502020204030204" pitchFamily="34" charset="0"/>
              </a:rPr>
              <a:t>he</a:t>
            </a:r>
            <a:r>
              <a:rPr lang="en-US" altLang="tr-TR" sz="1800" dirty="0" smtClean="0">
                <a:latin typeface="Calibri" panose="020F0502020204030204" pitchFamily="34" charset="0"/>
              </a:rPr>
              <a:t> C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omplete</a:t>
            </a:r>
            <a:r>
              <a:rPr lang="en-US" altLang="tr-TR" sz="1800" dirty="0" smtClean="0">
                <a:latin typeface="Calibri" panose="020F0502020204030204" pitchFamily="34" charset="0"/>
              </a:rPr>
              <a:t> R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esponse</a:t>
            </a:r>
            <a:r>
              <a:rPr lang="en-US" altLang="tr-TR" sz="1800" dirty="0" smtClean="0">
                <a:latin typeface="Calibri" panose="020F0502020204030204" pitchFamily="34" charset="0"/>
              </a:rPr>
              <a:t> O</a:t>
            </a:r>
            <a:r>
              <a:rPr lang="tr-TR" altLang="tr-TR" sz="1800" dirty="0" smtClean="0">
                <a:latin typeface="Calibri" panose="020F0502020204030204" pitchFamily="34" charset="0"/>
              </a:rPr>
              <a:t>f</a:t>
            </a:r>
            <a:r>
              <a:rPr lang="en-US" altLang="tr-TR" sz="1800" dirty="0" smtClean="0">
                <a:latin typeface="Calibri" panose="020F0502020204030204" pitchFamily="34" charset="0"/>
              </a:rPr>
              <a:t> T</a:t>
            </a:r>
            <a:r>
              <a:rPr lang="tr-TR" altLang="tr-TR" sz="1800" dirty="0" smtClean="0">
                <a:latin typeface="Calibri" panose="020F0502020204030204" pitchFamily="34" charset="0"/>
              </a:rPr>
              <a:t>he</a:t>
            </a:r>
            <a:r>
              <a:rPr lang="en-US" altLang="tr-TR" sz="1800" dirty="0" smtClean="0">
                <a:latin typeface="Calibri" panose="020F0502020204030204" pitchFamily="34" charset="0"/>
              </a:rPr>
              <a:t> RLC C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ircuit</a:t>
            </a:r>
            <a:r>
              <a:rPr lang="tr-TR" altLang="tr-TR" sz="1800" dirty="0" smtClean="0">
                <a:latin typeface="Calibri" panose="020F0502020204030204" pitchFamily="34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1800" b="1" dirty="0" smtClean="0">
                <a:latin typeface="Calibri" panose="020F0502020204030204" pitchFamily="34" charset="0"/>
              </a:rPr>
              <a:t>11. AC Analysis. </a:t>
            </a:r>
            <a:endParaRPr lang="en-GB" altLang="tr-TR" sz="1800" b="1" dirty="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tr-TR" sz="1800" b="1" dirty="0" smtClean="0">
                <a:latin typeface="Calibri" panose="020F0502020204030204" pitchFamily="34" charset="0"/>
              </a:rPr>
              <a:t>	</a:t>
            </a:r>
            <a:r>
              <a:rPr lang="en-US" altLang="tr-TR" sz="1800" dirty="0" smtClean="0">
                <a:latin typeface="Calibri" panose="020F0502020204030204" pitchFamily="34" charset="0"/>
              </a:rPr>
              <a:t>Complex numbers, phasors, impedance, admittance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en-US" altLang="tr-TR" sz="1800" dirty="0" smtClean="0">
                <a:latin typeface="Calibri" panose="020F0502020204030204" pitchFamily="34" charset="0"/>
              </a:rPr>
              <a:t>Sinusoidal steady-state; Ohm’s Law, KVL, KCL for AC circuits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en-US" altLang="tr-TR" sz="1800" dirty="0" smtClean="0">
                <a:latin typeface="Calibri" panose="020F0502020204030204" pitchFamily="34" charset="0"/>
              </a:rPr>
              <a:t>Sinusoidal steady-state: </a:t>
            </a:r>
            <a:r>
              <a:rPr lang="en-US" altLang="tr-TR" sz="1800" dirty="0" err="1" smtClean="0">
                <a:latin typeface="Calibri" panose="020F0502020204030204" pitchFamily="34" charset="0"/>
              </a:rPr>
              <a:t>Thevenin</a:t>
            </a:r>
            <a:r>
              <a:rPr lang="en-US" altLang="tr-TR" sz="1800" dirty="0" smtClean="0">
                <a:latin typeface="Calibri" panose="020F0502020204030204" pitchFamily="34" charset="0"/>
              </a:rPr>
              <a:t>, superposition, examples</a:t>
            </a:r>
            <a:r>
              <a:rPr lang="tr-TR" altLang="tr-TR" sz="1800" dirty="0" smtClean="0">
                <a:latin typeface="Calibri" panose="020F0502020204030204" pitchFamily="34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1800" b="1" dirty="0" smtClean="0">
                <a:latin typeface="Calibri" panose="020F0502020204030204" pitchFamily="34" charset="0"/>
              </a:rPr>
              <a:t>12</a:t>
            </a:r>
            <a:r>
              <a:rPr lang="en-GB" altLang="tr-TR" sz="1800" b="1" dirty="0" smtClean="0">
                <a:latin typeface="Calibri" panose="020F0502020204030204" pitchFamily="34" charset="0"/>
              </a:rPr>
              <a:t>. </a:t>
            </a:r>
            <a:r>
              <a:rPr lang="tr-TR" altLang="tr-TR" sz="1800" b="1" dirty="0" err="1" smtClean="0">
                <a:latin typeface="Calibri" panose="020F0502020204030204" pitchFamily="34" charset="0"/>
              </a:rPr>
              <a:t>The</a:t>
            </a:r>
            <a:r>
              <a:rPr lang="tr-TR" altLang="tr-TR" sz="1800" b="1" dirty="0" smtClean="0">
                <a:latin typeface="Calibri" panose="020F0502020204030204" pitchFamily="34" charset="0"/>
              </a:rPr>
              <a:t> </a:t>
            </a:r>
            <a:r>
              <a:rPr lang="tr-TR" altLang="tr-TR" sz="1800" b="1" dirty="0" err="1" smtClean="0">
                <a:latin typeface="Calibri" panose="020F0502020204030204" pitchFamily="34" charset="0"/>
              </a:rPr>
              <a:t>Frequency</a:t>
            </a:r>
            <a:r>
              <a:rPr lang="tr-TR" altLang="tr-TR" sz="1800" b="1" dirty="0" smtClean="0">
                <a:latin typeface="Calibri" panose="020F0502020204030204" pitchFamily="34" charset="0"/>
              </a:rPr>
              <a:t> </a:t>
            </a:r>
            <a:r>
              <a:rPr lang="tr-TR" altLang="tr-TR" sz="1800" b="1" dirty="0" err="1" smtClean="0">
                <a:latin typeface="Calibri" panose="020F0502020204030204" pitchFamily="34" charset="0"/>
              </a:rPr>
              <a:t>Response</a:t>
            </a:r>
            <a:r>
              <a:rPr lang="tr-TR" altLang="tr-TR" sz="1800" b="1" dirty="0" smtClean="0">
                <a:latin typeface="Calibri" panose="020F0502020204030204" pitchFamily="34" charset="0"/>
              </a:rPr>
              <a:t>.</a:t>
            </a:r>
            <a:r>
              <a:rPr lang="tr-TR" altLang="tr-TR" sz="1800" dirty="0" smtClean="0">
                <a:latin typeface="Calibri" panose="020F0502020204030204" pitchFamily="34" charset="0"/>
              </a:rPr>
              <a:t> </a:t>
            </a:r>
            <a:endParaRPr lang="en-GB" altLang="tr-TR" sz="1800" dirty="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tr-TR" sz="1800" dirty="0" smtClean="0">
                <a:latin typeface="Calibri" panose="020F0502020204030204" pitchFamily="34" charset="0"/>
              </a:rPr>
              <a:t>	</a:t>
            </a:r>
            <a:r>
              <a:rPr lang="en-US" altLang="tr-TR" sz="1800" dirty="0" smtClean="0">
                <a:latin typeface="Calibri" panose="020F0502020204030204" pitchFamily="34" charset="0"/>
              </a:rPr>
              <a:t>Frequency response: transfer function, logarithms, Bode plots</a:t>
            </a:r>
            <a:r>
              <a:rPr lang="tr-TR" altLang="tr-TR" sz="1800" dirty="0" smtClean="0">
                <a:latin typeface="Calibri" panose="020F0502020204030204" pitchFamily="34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1800" dirty="0" smtClean="0">
                <a:latin typeface="Calibri" panose="020F0502020204030204" pitchFamily="34" charset="0"/>
              </a:rPr>
              <a:t>	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Frequency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response</a:t>
            </a:r>
            <a:r>
              <a:rPr lang="tr-TR" altLang="tr-TR" sz="1800" dirty="0" smtClean="0">
                <a:latin typeface="Calibri" panose="020F0502020204030204" pitchFamily="34" charset="0"/>
              </a:rPr>
              <a:t>: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resonance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passive</a:t>
            </a:r>
            <a:r>
              <a:rPr lang="tr-TR" altLang="tr-TR" sz="1800" dirty="0" smtClean="0">
                <a:latin typeface="Calibri" panose="020F0502020204030204" pitchFamily="34" charset="0"/>
              </a:rPr>
              <a:t> &amp;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active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filter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design</a:t>
            </a:r>
            <a:endParaRPr lang="tr-TR" altLang="tr-TR" sz="1800" dirty="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1800" b="1" dirty="0" smtClean="0">
                <a:latin typeface="Calibri" panose="020F0502020204030204" pitchFamily="34" charset="0"/>
              </a:rPr>
              <a:t>13</a:t>
            </a:r>
            <a:r>
              <a:rPr lang="en-GB" altLang="tr-TR" sz="1800" b="1" dirty="0" smtClean="0">
                <a:latin typeface="Calibri" panose="020F0502020204030204" pitchFamily="34" charset="0"/>
              </a:rPr>
              <a:t>. </a:t>
            </a:r>
            <a:r>
              <a:rPr lang="tr-TR" altLang="tr-TR" sz="1800" b="1" dirty="0" err="1" smtClean="0">
                <a:latin typeface="Calibri" panose="020F0502020204030204" pitchFamily="34" charset="0"/>
              </a:rPr>
              <a:t>Laplace</a:t>
            </a:r>
            <a:r>
              <a:rPr lang="tr-TR" altLang="tr-TR" sz="1800" b="1" dirty="0" smtClean="0">
                <a:latin typeface="Calibri" panose="020F0502020204030204" pitchFamily="34" charset="0"/>
              </a:rPr>
              <a:t> </a:t>
            </a:r>
            <a:r>
              <a:rPr lang="tr-TR" altLang="tr-TR" sz="1800" b="1" dirty="0" err="1" smtClean="0">
                <a:latin typeface="Calibri" panose="020F0502020204030204" pitchFamily="34" charset="0"/>
              </a:rPr>
              <a:t>Transform</a:t>
            </a:r>
            <a:r>
              <a:rPr lang="tr-TR" altLang="tr-TR" sz="1800" b="1" dirty="0" smtClean="0">
                <a:latin typeface="Calibri" panose="020F0502020204030204" pitchFamily="34" charset="0"/>
              </a:rPr>
              <a:t>.</a:t>
            </a:r>
            <a:r>
              <a:rPr lang="tr-TR" altLang="tr-TR" sz="1800" dirty="0" smtClean="0">
                <a:latin typeface="Calibri" panose="020F0502020204030204" pitchFamily="34" charset="0"/>
              </a:rPr>
              <a:t>  </a:t>
            </a:r>
            <a:endParaRPr lang="en-GB" altLang="tr-TR" sz="1800" dirty="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tr-TR" sz="1800" dirty="0" smtClean="0">
                <a:latin typeface="Calibri" panose="020F0502020204030204" pitchFamily="34" charset="0"/>
              </a:rPr>
              <a:t>	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Laplace</a:t>
            </a:r>
            <a:r>
              <a:rPr lang="tr-TR" altLang="tr-TR" sz="1800" dirty="0" smtClean="0">
                <a:latin typeface="Calibri" panose="020F0502020204030204" pitchFamily="34" charset="0"/>
              </a:rPr>
              <a:t>: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introduction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to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transforms</a:t>
            </a:r>
            <a:r>
              <a:rPr lang="tr-TR" altLang="tr-TR" sz="1800" dirty="0" smtClean="0">
                <a:latin typeface="Calibri" panose="020F0502020204030204" pitchFamily="34" charset="0"/>
              </a:rPr>
              <a:t>,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inverse</a:t>
            </a:r>
            <a:r>
              <a:rPr lang="tr-TR" altLang="tr-TR" sz="1800" dirty="0" smtClean="0">
                <a:latin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</a:rPr>
              <a:t>transform</a:t>
            </a:r>
            <a:r>
              <a:rPr lang="tr-TR" altLang="tr-TR" sz="1800" dirty="0" smtClean="0">
                <a:latin typeface="Calibri" panose="020F0502020204030204" pitchFamily="34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1800" dirty="0" smtClean="0">
                <a:latin typeface="Calibri" panose="020F0502020204030204" pitchFamily="34" charset="0"/>
              </a:rPr>
              <a:t>	</a:t>
            </a:r>
            <a:r>
              <a:rPr lang="en-US" altLang="tr-TR" sz="1800" dirty="0" smtClean="0">
                <a:latin typeface="Calibri" panose="020F0502020204030204" pitchFamily="34" charset="0"/>
              </a:rPr>
              <a:t>Laplace: theorems, solving differential equations</a:t>
            </a:r>
            <a:endParaRPr lang="en-GB" altLang="tr-TR" sz="1800" dirty="0" smtClean="0"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14</a:t>
            </a:r>
            <a:r>
              <a:rPr lang="en-GB" altLang="tr-TR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tr-TR" alt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s-Domain </a:t>
            </a:r>
            <a:r>
              <a:rPr lang="tr-TR" altLang="tr-TR" sz="1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analysis</a:t>
            </a:r>
            <a:endParaRPr lang="tr-TR" altLang="tr-TR" sz="1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en-GB" alt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s-Domain analysis: transfer functions, poles, zeroes</a:t>
            </a:r>
            <a:r>
              <a:rPr lang="tr-TR" alt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en-GB" altLang="tr-TR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s-Domain analysis: nodal, mesh, additional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0D69955-4558-481E-8B80-B15D8B48F3A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</a:t>
            </a:fld>
            <a:endParaRPr kumimoji="0" lang="en-US" altLang="tr-TR" sz="12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COURSE OBJECTIVES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Students will be able to:</a:t>
            </a:r>
            <a:r>
              <a:rPr lang="tr-TR" altLang="en-US" dirty="0" smtClean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n-US" altLang="tr-TR" dirty="0" smtClean="0">
                <a:latin typeface="Calibri" panose="020F0502020204030204" pitchFamily="34" charset="0"/>
              </a:rPr>
              <a:t>Analyze wide range of pure resistive DC circuits using the different techniques covered through-out the course. </a:t>
            </a:r>
            <a:endParaRPr lang="tr-TR" altLang="tr-TR" dirty="0" smtClean="0"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altLang="tr-TR" dirty="0" smtClean="0">
                <a:latin typeface="Calibri" panose="020F0502020204030204" pitchFamily="34" charset="0"/>
              </a:rPr>
              <a:t>Gains hands-on experience in DC circuit problem solving tricks and shortcuts. </a:t>
            </a:r>
            <a:endParaRPr lang="tr-TR" altLang="tr-TR" dirty="0" smtClean="0"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altLang="tr-TR" dirty="0" smtClean="0">
                <a:latin typeface="Calibri" panose="020F0502020204030204" pitchFamily="34" charset="0"/>
              </a:rPr>
              <a:t>Utilize the </a:t>
            </a:r>
            <a:r>
              <a:rPr lang="en-US" altLang="tr-TR" dirty="0" err="1" smtClean="0">
                <a:latin typeface="Calibri" panose="020F0502020204030204" pitchFamily="34" charset="0"/>
              </a:rPr>
              <a:t>Thevenin</a:t>
            </a:r>
            <a:r>
              <a:rPr lang="en-US" altLang="tr-TR" dirty="0" smtClean="0">
                <a:latin typeface="Calibri" panose="020F0502020204030204" pitchFamily="34" charset="0"/>
              </a:rPr>
              <a:t> theorem as a core tool in circuit analysis. </a:t>
            </a:r>
            <a:endParaRPr lang="tr-TR" altLang="tr-TR" dirty="0" smtClean="0"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altLang="tr-TR" dirty="0" smtClean="0">
                <a:latin typeface="Calibri" panose="020F0502020204030204" pitchFamily="34" charset="0"/>
              </a:rPr>
              <a:t>Analyze RL, RC, and RLC circuits with the proper tools. </a:t>
            </a:r>
            <a:endParaRPr lang="tr-TR" altLang="tr-TR" dirty="0" smtClean="0"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altLang="tr-TR" dirty="0" smtClean="0">
                <a:latin typeface="Calibri" panose="020F0502020204030204" pitchFamily="34" charset="0"/>
              </a:rPr>
              <a:t>Carry power consumption calculation for different components in a DC circuit. </a:t>
            </a:r>
            <a:endParaRPr lang="tr-TR" altLang="tr-TR" dirty="0" smtClean="0"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altLang="tr-TR" dirty="0" smtClean="0">
                <a:latin typeface="Calibri" panose="020F0502020204030204" pitchFamily="34" charset="0"/>
              </a:rPr>
              <a:t>Design, simulate, and implement Basic DC circuits.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E04F61B-C6A9-443E-AF84-BD1F0D21D91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tr-TR" sz="1200" smtClean="0"/>
          </a:p>
        </p:txBody>
      </p:sp>
      <p:sp>
        <p:nvSpPr>
          <p:cNvPr id="12291" name="Rectangle 1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latin typeface="Calibri" panose="020F0502020204030204" pitchFamily="34" charset="0"/>
              </a:rPr>
              <a:t>Suggested Texts</a:t>
            </a:r>
            <a:endParaRPr lang="en-US" altLang="tr-TR" smtClean="0"/>
          </a:p>
        </p:txBody>
      </p:sp>
      <p:sp>
        <p:nvSpPr>
          <p:cNvPr id="12292" name="Rectangle 154"/>
          <p:cNvSpPr>
            <a:spLocks noChangeArrowheads="1"/>
          </p:cNvSpPr>
          <p:nvPr/>
        </p:nvSpPr>
        <p:spPr bwMode="auto">
          <a:xfrm>
            <a:off x="395288" y="1125538"/>
            <a:ext cx="842486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609600" indent="-6096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tr-TR" b="1">
                <a:solidFill>
                  <a:schemeClr val="accent1"/>
                </a:solidFill>
                <a:latin typeface="Calibri" panose="020F0502020204030204" pitchFamily="34" charset="0"/>
              </a:rPr>
              <a:t>Engineering Circuit Analysis</a:t>
            </a:r>
            <a:endParaRPr lang="tr-TR" altLang="tr-TR" b="1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tr-TR">
                <a:latin typeface="Calibri" panose="020F0502020204030204" pitchFamily="34" charset="0"/>
              </a:rPr>
              <a:t>by </a:t>
            </a:r>
            <a:r>
              <a:rPr lang="en-US" altLang="tr-TR">
                <a:solidFill>
                  <a:schemeClr val="hlink"/>
                </a:solidFill>
                <a:latin typeface="Calibri" panose="020F0502020204030204" pitchFamily="34" charset="0"/>
              </a:rPr>
              <a:t> William Hayt, Jack Kemmerly, Steven Durbin</a:t>
            </a:r>
            <a:endParaRPr lang="tr-TR" altLang="tr-TR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r-TR"/>
              <a:t>ISBN </a:t>
            </a:r>
            <a:r>
              <a:rPr lang="tr-TR" altLang="tr-TR">
                <a:latin typeface="Calibri" panose="020F0502020204030204" pitchFamily="34" charset="0"/>
              </a:rPr>
              <a:t>0073529575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r-TR" b="1">
                <a:solidFill>
                  <a:schemeClr val="accent1"/>
                </a:solidFill>
                <a:latin typeface="Calibri" panose="020F0502020204030204" pitchFamily="34" charset="0"/>
              </a:rPr>
              <a:t>Basic engineering circuit analysis</a:t>
            </a:r>
            <a:endParaRPr lang="tr-TR" altLang="tr-TR" sz="1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>
                <a:latin typeface="Calibri" panose="020F0502020204030204" pitchFamily="34" charset="0"/>
              </a:rPr>
              <a:t>by </a:t>
            </a:r>
            <a:r>
              <a:rPr lang="en-US" altLang="tr-TR">
                <a:solidFill>
                  <a:schemeClr val="hlink"/>
                </a:solidFill>
                <a:latin typeface="Calibri" panose="020F0502020204030204" pitchFamily="34" charset="0"/>
              </a:rPr>
              <a:t>J. David Irwin, R. Mark Nelms</a:t>
            </a:r>
            <a:endParaRPr lang="tr-TR" altLang="tr-TR">
              <a:solidFill>
                <a:schemeClr val="hlink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r-TR"/>
              <a:t>ISBN 978-1-118-95598-7</a:t>
            </a:r>
            <a:endParaRPr lang="tr-TR" altLang="tr-TR"/>
          </a:p>
          <a:p>
            <a:pPr eaLnBrk="1" hangingPunct="1">
              <a:buFontTx/>
              <a:buNone/>
            </a:pPr>
            <a:r>
              <a:rPr lang="en-US" altLang="tr-TR" b="1">
                <a:solidFill>
                  <a:schemeClr val="accent1"/>
                </a:solidFill>
                <a:latin typeface="Calibri" panose="020F0502020204030204" pitchFamily="34" charset="0"/>
              </a:rPr>
              <a:t>Introductory Circuit Analysis</a:t>
            </a:r>
          </a:p>
          <a:p>
            <a:pPr eaLnBrk="1" hangingPunct="1">
              <a:buFontTx/>
              <a:buNone/>
            </a:pPr>
            <a:r>
              <a:rPr lang="tr-TR" altLang="tr-TR"/>
              <a:t>by </a:t>
            </a:r>
            <a:r>
              <a:rPr lang="en-US" altLang="tr-TR">
                <a:solidFill>
                  <a:schemeClr val="hlink"/>
                </a:solidFill>
                <a:latin typeface="Calibri" panose="020F0502020204030204" pitchFamily="34" charset="0"/>
              </a:rPr>
              <a:t>Robert L. Boylesta</a:t>
            </a:r>
            <a:r>
              <a:rPr lang="tr-TR" altLang="tr-TR">
                <a:solidFill>
                  <a:schemeClr val="hlink"/>
                </a:solidFill>
                <a:latin typeface="Calibri" panose="020F0502020204030204" pitchFamily="34" charset="0"/>
              </a:rPr>
              <a:t>d</a:t>
            </a:r>
            <a:endParaRPr lang="en-US" altLang="tr-TR">
              <a:solidFill>
                <a:schemeClr val="hlink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/>
              <a:t>ISBN 978-0-13-392360-5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/>
              <a:t>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Rules of the Conduct</a:t>
            </a:r>
          </a:p>
        </p:txBody>
      </p:sp>
      <p:sp>
        <p:nvSpPr>
          <p:cNvPr id="1331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mtClean="0"/>
              <a:t>No eating /drinking in class </a:t>
            </a:r>
          </a:p>
          <a:p>
            <a:pPr lvl="1"/>
            <a:r>
              <a:rPr lang="en-US" altLang="tr-TR" i="1" smtClean="0"/>
              <a:t>except water</a:t>
            </a:r>
            <a:r>
              <a:rPr lang="en-US" altLang="tr-TR" smtClean="0"/>
              <a:t> </a:t>
            </a:r>
          </a:p>
          <a:p>
            <a:r>
              <a:rPr lang="en-US" altLang="tr-TR" smtClean="0"/>
              <a:t>Cell phones must be kept outside of class or switched-off during class </a:t>
            </a:r>
          </a:p>
          <a:p>
            <a:pPr lvl="1"/>
            <a:r>
              <a:rPr lang="en-US" altLang="tr-TR" i="1" smtClean="0"/>
              <a:t>If your cell-phone rings during class or you use it in any way, you will be asked to leave and counted as unexcused absent</a:t>
            </a:r>
            <a:r>
              <a:rPr lang="en-US" altLang="tr-TR" smtClean="0"/>
              <a:t>.</a:t>
            </a:r>
          </a:p>
          <a:p>
            <a:r>
              <a:rPr lang="en-US" altLang="tr-TR" smtClean="0"/>
              <a:t>No web surfing and/or unrelated use of computers, </a:t>
            </a:r>
          </a:p>
          <a:p>
            <a:pPr lvl="1"/>
            <a:r>
              <a:rPr lang="en-US" altLang="tr-TR" smtClean="0"/>
              <a:t>when computers are used in class or lab.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9289897-F68F-4F54-B399-CA243875D83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643</Words>
  <Application>Microsoft Office PowerPoint</Application>
  <PresentationFormat>Letter Paper (8.5x11 in)</PresentationFormat>
  <Paragraphs>198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Bahcesehir master slide</vt:lpstr>
      <vt:lpstr>BLM1612 - Circuit Theory</vt:lpstr>
      <vt:lpstr>Course Details</vt:lpstr>
      <vt:lpstr>Assesment (for the first-time takers)</vt:lpstr>
      <vt:lpstr>Assesment (for the ones who have taken labs before)</vt:lpstr>
      <vt:lpstr>Course Outline </vt:lpstr>
      <vt:lpstr>Course Outline </vt:lpstr>
      <vt:lpstr>COURSE OBJECTIVES</vt:lpstr>
      <vt:lpstr>Suggested Texts</vt:lpstr>
      <vt:lpstr>Rules of the Conduct</vt:lpstr>
      <vt:lpstr>Rules of the Conduct</vt:lpstr>
      <vt:lpstr>Attendance Policy</vt:lpstr>
      <vt:lpstr>Electric Circuit </vt:lpstr>
      <vt:lpstr>What Is Circuit Analysis?</vt:lpstr>
      <vt:lpstr>A brief history</vt:lpstr>
      <vt:lpstr>Abstraction</vt:lpstr>
      <vt:lpstr>Lumped circuit element</vt:lpstr>
      <vt:lpstr>Levels of abstraction</vt:lpstr>
      <vt:lpstr>What are the circuits?</vt:lpstr>
      <vt:lpstr>What are the circuits?</vt:lpstr>
      <vt:lpstr>Course objectives</vt:lpstr>
      <vt:lpstr>Course objectives</vt:lpstr>
      <vt:lpstr>Course objectives</vt:lpstr>
      <vt:lpstr>Course objectives</vt:lpstr>
      <vt:lpstr>Course objectives</vt:lpstr>
      <vt:lpstr>Course objectives</vt:lpstr>
      <vt:lpstr>Linear vs. Nonlinear</vt:lpstr>
      <vt:lpstr>Linear vs. Nonlinear</vt:lpstr>
      <vt:lpstr>Linear vs. Nonlinear</vt:lpstr>
      <vt:lpstr>Analysis and Design</vt:lpstr>
      <vt:lpstr>Problem-Solving Strategies</vt:lpstr>
      <vt:lpstr>Solving Linear Equations</vt:lpstr>
      <vt:lpstr>Matrix solution to linear equations</vt:lpstr>
      <vt:lpstr>Matrix solution to linear equations</vt:lpstr>
      <vt:lpstr>Matrix inversion</vt:lpstr>
      <vt:lpstr>Matlab Procedure</vt:lpstr>
      <vt:lpstr>Matlab Procedure</vt:lpstr>
      <vt:lpstr>Examples</vt:lpstr>
      <vt:lpstr>Multisim</vt:lpstr>
      <vt:lpstr>Multisim Examples</vt:lpstr>
      <vt:lpstr>Multisim Examples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NAYDIN</cp:lastModifiedBy>
  <cp:revision>297</cp:revision>
  <dcterms:created xsi:type="dcterms:W3CDTF">2004-11-05T11:30:37Z</dcterms:created>
  <dcterms:modified xsi:type="dcterms:W3CDTF">2019-02-27T10:20:46Z</dcterms:modified>
</cp:coreProperties>
</file>