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69" d="100"/>
          <a:sy n="69" d="100"/>
        </p:scale>
        <p:origin x="-186" y="216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35D0E-C297-4AF6-87DE-E95D5106490D}" type="slidenum">
              <a:rPr lang="en-GB" smtClean="0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5A3CD-939B-4352-B147-195D245D10F1}" type="slidenum">
              <a:rPr lang="en-GB" smtClean="0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75BE72-521C-4B72-85B9-918090B5FACB}" type="slidenum">
              <a:rPr lang="en-GB" smtClean="0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C95705-7C11-4DD5-A846-455B26FD0151}" type="slidenum">
              <a:rPr lang="en-GB" smtClean="0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35D0E-C297-4AF6-87DE-E95D5106490D}" type="slidenum">
              <a:rPr lang="en-GB" smtClean="0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0.png"/><Relationship Id="rId4" Type="http://schemas.openxmlformats.org/officeDocument/2006/relationships/image" Target="../media/image11.wmf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12.png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22.05.2023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v39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Text Box 154"/>
          <p:cNvSpPr txBox="1">
            <a:spLocks noChangeArrowheads="1"/>
          </p:cNvSpPr>
          <p:nvPr/>
        </p:nvSpPr>
        <p:spPr bwMode="auto">
          <a:xfrm>
            <a:off x="3152482" y="3530600"/>
            <a:ext cx="4101099" cy="10178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 eaLnBrk="0" hangingPunct="0">
              <a:defRPr/>
            </a:pPr>
            <a:r>
              <a:rPr lang="en-US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Tutorial-12 </a:t>
            </a:r>
          </a:p>
          <a:p>
            <a:pPr algn="ctr" defTabSz="762000" eaLnBrk="0" hangingPunct="0">
              <a:defRPr/>
            </a:pPr>
            <a:r>
              <a:rPr lang="en-US" sz="28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Cryptographic Identification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46B3362-B09F-49BD-96C9-46F292D40C03}"/>
              </a:ext>
            </a:extLst>
          </p:cNvPr>
          <p:cNvSpPr/>
          <p:nvPr/>
        </p:nvSpPr>
        <p:spPr>
          <a:xfrm>
            <a:off x="536575" y="465506"/>
            <a:ext cx="185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Solution 12-3: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445F339-CD1C-44D2-AAA6-C08C3B61E436}"/>
              </a:ext>
            </a:extLst>
          </p:cNvPr>
          <p:cNvSpPr/>
          <p:nvPr/>
        </p:nvSpPr>
        <p:spPr>
          <a:xfrm>
            <a:off x="1374776" y="927483"/>
            <a:ext cx="7543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AU" u="none" dirty="0">
                <a:latin typeface="Arial Narrow" pitchFamily="34" charset="0"/>
              </a:rPr>
              <a:t>1</a:t>
            </a:r>
            <a:r>
              <a:rPr lang="en-AU" b="0" u="none" dirty="0">
                <a:latin typeface="Arial Narrow" pitchFamily="34" charset="0"/>
              </a:rPr>
              <a:t>. The possible units orders in GF(139) are the divisors of </a:t>
            </a:r>
            <a:r>
              <a:rPr lang="el-GR" b="0" i="1" u="none" dirty="0">
                <a:latin typeface="Arial Narrow" pitchFamily="34" charset="0"/>
              </a:rPr>
              <a:t>φ</a:t>
            </a:r>
            <a:r>
              <a:rPr lang="de-DE" b="0" u="none" dirty="0">
                <a:solidFill>
                  <a:schemeClr val="tx2"/>
                </a:solidFill>
                <a:latin typeface="Times New Roman" pitchFamily="18" charset="0"/>
              </a:rPr>
              <a:t>(139)</a:t>
            </a:r>
            <a:r>
              <a:rPr lang="en-AU" b="0" u="none" dirty="0">
                <a:solidFill>
                  <a:schemeClr val="tx2"/>
                </a:solidFill>
                <a:latin typeface="Arial Narrow" pitchFamily="34" charset="0"/>
              </a:rPr>
              <a:t> = </a:t>
            </a:r>
            <a:r>
              <a:rPr lang="en-AU" u="none" dirty="0">
                <a:solidFill>
                  <a:schemeClr val="tx2"/>
                </a:solidFill>
                <a:latin typeface="Arial Narrow" pitchFamily="34" charset="0"/>
              </a:rPr>
              <a:t>138</a:t>
            </a:r>
          </a:p>
          <a:p>
            <a:pPr defTabSz="762000">
              <a:defRPr/>
            </a:pPr>
            <a:r>
              <a:rPr lang="en-AU" b="0" u="none" dirty="0">
                <a:solidFill>
                  <a:schemeClr val="tx2"/>
                </a:solidFill>
                <a:latin typeface="Arial Narrow" pitchFamily="34" charset="0"/>
              </a:rPr>
              <a:t>          </a:t>
            </a:r>
            <a:r>
              <a:rPr lang="en-AU" b="0" u="none" dirty="0">
                <a:latin typeface="Arial Narrow" pitchFamily="34" charset="0"/>
              </a:rPr>
              <a:t> =&gt; the divisors of 138 are </a:t>
            </a:r>
            <a:r>
              <a:rPr lang="en-AU" u="none" dirty="0">
                <a:solidFill>
                  <a:schemeClr val="accent2"/>
                </a:solidFill>
                <a:latin typeface="Arial Narrow" pitchFamily="34" charset="0"/>
              </a:rPr>
              <a:t>1, 2, 3, 6, 23, 46,69, and 138  </a:t>
            </a:r>
          </a:p>
          <a:p>
            <a:pPr defTabSz="762000">
              <a:defRPr/>
            </a:pPr>
            <a:endParaRPr lang="en-AU" u="none" dirty="0">
              <a:solidFill>
                <a:schemeClr val="accent2"/>
              </a:solidFill>
              <a:latin typeface="Arial Narrow" pitchFamily="34" charset="0"/>
            </a:endParaRPr>
          </a:p>
          <a:p>
            <a:pPr defTabSz="762000">
              <a:defRPr/>
            </a:pPr>
            <a:r>
              <a:rPr lang="en-AU" b="0" dirty="0">
                <a:latin typeface="Arial Narrow" pitchFamily="34" charset="0"/>
              </a:rPr>
              <a:t>Order of 2:</a:t>
            </a:r>
            <a:r>
              <a:rPr lang="en-AU" u="none" dirty="0">
                <a:latin typeface="Arial Narrow" pitchFamily="34" charset="0"/>
              </a:rPr>
              <a:t> 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2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b="0" u="none" dirty="0">
                <a:latin typeface="Arial Narrow" pitchFamily="34" charset="0"/>
              </a:rPr>
              <a:t> 1,   </a:t>
            </a:r>
            <a:r>
              <a:rPr lang="en-AU" u="none" dirty="0">
                <a:latin typeface="Arial Narrow" pitchFamily="34" charset="0"/>
              </a:rPr>
              <a:t>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2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4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en-AU" b="0" u="none" dirty="0">
                <a:latin typeface="Arial Narrow" pitchFamily="34" charset="0"/>
              </a:rPr>
              <a:t> 1, </a:t>
            </a:r>
            <a:r>
              <a:rPr lang="en-AU" u="none" dirty="0">
                <a:latin typeface="Arial Narrow" pitchFamily="34" charset="0"/>
              </a:rPr>
              <a:t>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3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8 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1</a:t>
            </a:r>
            <a:r>
              <a:rPr lang="en-AU" b="0" u="none" dirty="0">
                <a:latin typeface="Arial Narrow" pitchFamily="34" charset="0"/>
              </a:rPr>
              <a:t>, </a:t>
            </a:r>
            <a:r>
              <a:rPr lang="en-AU" u="none" dirty="0">
                <a:latin typeface="Arial Narrow" pitchFamily="34" charset="0"/>
              </a:rPr>
              <a:t>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6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64 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1, </a:t>
            </a:r>
            <a:r>
              <a:rPr lang="en-AU" b="0" u="none" dirty="0">
                <a:latin typeface="Arial Narrow" pitchFamily="34" charset="0"/>
              </a:rPr>
              <a:t> </a:t>
            </a:r>
            <a:r>
              <a:rPr lang="en-AU" u="none" dirty="0">
                <a:latin typeface="Arial Narrow" pitchFamily="34" charset="0"/>
              </a:rPr>
              <a:t>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23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97 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1</a:t>
            </a:r>
            <a:r>
              <a:rPr lang="en-AU" b="0" u="none" dirty="0">
                <a:latin typeface="Arial Narrow" pitchFamily="34" charset="0"/>
              </a:rPr>
              <a:t> , </a:t>
            </a:r>
          </a:p>
          <a:p>
            <a:pPr defTabSz="762000">
              <a:defRPr/>
            </a:pPr>
            <a:r>
              <a:rPr lang="en-AU" u="none" dirty="0">
                <a:latin typeface="Arial Narrow" pitchFamily="34" charset="0"/>
              </a:rPr>
              <a:t>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46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96 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1, </a:t>
            </a:r>
            <a:r>
              <a:rPr lang="en-AU" u="none" dirty="0">
                <a:latin typeface="Arial Narrow" pitchFamily="34" charset="0"/>
              </a:rPr>
              <a:t>2</a:t>
            </a:r>
            <a:r>
              <a:rPr lang="en-AU" u="none" baseline="30000" dirty="0">
                <a:solidFill>
                  <a:schemeClr val="accent2"/>
                </a:solidFill>
                <a:latin typeface="Arial Narrow" pitchFamily="34" charset="0"/>
              </a:rPr>
              <a:t>69</a:t>
            </a:r>
            <a:r>
              <a:rPr lang="en-AU" b="0" u="none" baseline="30000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</a:rPr>
              <a:t>= 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138</a:t>
            </a:r>
            <a:r>
              <a:rPr lang="en-AU" b="0" u="none" dirty="0">
                <a:latin typeface="Arial Narrow" pitchFamily="34" charset="0"/>
              </a:rPr>
              <a:t> </a:t>
            </a:r>
            <a:r>
              <a:rPr lang="en-AU" b="0" u="none" dirty="0">
                <a:latin typeface="Arial Narrow" pitchFamily="34" charset="0"/>
                <a:sym typeface="Symbol" pitchFamily="18" charset="2"/>
              </a:rPr>
              <a:t>1,</a:t>
            </a:r>
            <a:r>
              <a:rPr lang="en-AU" b="0" u="none" dirty="0">
                <a:latin typeface="Arial Narrow" pitchFamily="34" charset="0"/>
              </a:rPr>
              <a:t>  </a:t>
            </a:r>
            <a:r>
              <a:rPr lang="en-AU" u="none" dirty="0">
                <a:latin typeface="Arial Narrow" pitchFamily="34" charset="0"/>
              </a:rPr>
              <a:t>=&gt;</a:t>
            </a:r>
            <a:r>
              <a:rPr lang="en-AU" b="0" u="none" dirty="0">
                <a:latin typeface="Arial Narrow" pitchFamily="34" charset="0"/>
              </a:rPr>
              <a:t>   </a:t>
            </a:r>
            <a:r>
              <a:rPr lang="en-AU" u="none" dirty="0">
                <a:latin typeface="Arial Narrow" pitchFamily="34" charset="0"/>
              </a:rPr>
              <a:t>order of 2 is 138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5FDE26F-1323-4E9F-8B35-33AF42729EEA}"/>
              </a:ext>
            </a:extLst>
          </p:cNvPr>
          <p:cNvSpPr/>
          <p:nvPr/>
        </p:nvSpPr>
        <p:spPr>
          <a:xfrm>
            <a:off x="1434096" y="2672399"/>
            <a:ext cx="7370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AU" b="0" dirty="0">
                <a:latin typeface="Arial Narrow" pitchFamily="34" charset="0"/>
              </a:rPr>
              <a:t>Order of 2</a:t>
            </a:r>
            <a:r>
              <a:rPr lang="en-AU" b="0" baseline="30000" dirty="0">
                <a:latin typeface="Arial Narrow" pitchFamily="34" charset="0"/>
              </a:rPr>
              <a:t>6</a:t>
            </a:r>
            <a:r>
              <a:rPr lang="en-AU" b="0" dirty="0">
                <a:latin typeface="Arial Narrow" pitchFamily="34" charset="0"/>
              </a:rPr>
              <a:t>=64:</a:t>
            </a:r>
            <a:r>
              <a:rPr lang="en-AU" u="none" dirty="0">
                <a:latin typeface="Arial Narrow" pitchFamily="34" charset="0"/>
              </a:rPr>
              <a:t>    </a:t>
            </a:r>
            <a:r>
              <a:rPr lang="en-AU" u="none" dirty="0" err="1">
                <a:latin typeface="Arial Narrow" pitchFamily="34" charset="0"/>
              </a:rPr>
              <a:t>ord</a:t>
            </a:r>
            <a:r>
              <a:rPr lang="en-AU" u="none" dirty="0">
                <a:latin typeface="Arial Narrow" pitchFamily="34" charset="0"/>
              </a:rPr>
              <a:t>(2</a:t>
            </a:r>
            <a:r>
              <a:rPr lang="en-AU" i="1" u="none" baseline="30000" dirty="0">
                <a:latin typeface="Arial Narrow" pitchFamily="34" charset="0"/>
              </a:rPr>
              <a:t>k</a:t>
            </a:r>
            <a:r>
              <a:rPr lang="en-AU" u="none" dirty="0">
                <a:latin typeface="Arial Narrow" pitchFamily="34" charset="0"/>
              </a:rPr>
              <a:t>)= </a:t>
            </a:r>
            <a:r>
              <a:rPr lang="en-AU" u="none" dirty="0" err="1">
                <a:latin typeface="Arial Narrow" pitchFamily="34" charset="0"/>
              </a:rPr>
              <a:t>ord</a:t>
            </a:r>
            <a:r>
              <a:rPr lang="en-AU" u="none" dirty="0">
                <a:latin typeface="Arial Narrow" pitchFamily="34" charset="0"/>
              </a:rPr>
              <a:t>(2)/</a:t>
            </a:r>
            <a:r>
              <a:rPr lang="en-AU" u="none" dirty="0" err="1">
                <a:latin typeface="Arial Narrow" pitchFamily="34" charset="0"/>
              </a:rPr>
              <a:t>gcd</a:t>
            </a:r>
            <a:r>
              <a:rPr lang="en-AU" u="none" dirty="0">
                <a:latin typeface="Arial Narrow" pitchFamily="34" charset="0"/>
              </a:rPr>
              <a:t>(</a:t>
            </a:r>
            <a:r>
              <a:rPr lang="en-AU" i="1" u="none" dirty="0" err="1">
                <a:latin typeface="Arial Narrow" pitchFamily="34" charset="0"/>
              </a:rPr>
              <a:t>k</a:t>
            </a:r>
            <a:r>
              <a:rPr lang="en-AU" u="none" dirty="0" err="1">
                <a:latin typeface="Arial Narrow" pitchFamily="34" charset="0"/>
              </a:rPr>
              <a:t>,ord</a:t>
            </a:r>
            <a:r>
              <a:rPr lang="en-AU" u="none" dirty="0">
                <a:latin typeface="Arial Narrow" pitchFamily="34" charset="0"/>
              </a:rPr>
              <a:t>(2))</a:t>
            </a:r>
          </a:p>
          <a:p>
            <a:pPr defTabSz="762000">
              <a:defRPr/>
            </a:pPr>
            <a:endParaRPr lang="en-AU" u="none" dirty="0">
              <a:latin typeface="Arial Narrow" pitchFamily="34" charset="0"/>
            </a:endParaRPr>
          </a:p>
          <a:p>
            <a:pPr defTabSz="762000">
              <a:defRPr/>
            </a:pPr>
            <a:r>
              <a:rPr lang="en-AU" u="none" dirty="0">
                <a:latin typeface="Arial Narrow" pitchFamily="34" charset="0"/>
              </a:rPr>
              <a:t>            </a:t>
            </a:r>
            <a:r>
              <a:rPr lang="en-AU" b="0" u="none" dirty="0">
                <a:latin typeface="Arial Narrow" pitchFamily="34" charset="0"/>
              </a:rPr>
              <a:t> Ord(64)=</a:t>
            </a:r>
            <a:r>
              <a:rPr lang="en-AU" b="0" u="none" dirty="0" err="1">
                <a:latin typeface="Arial Narrow" pitchFamily="34" charset="0"/>
              </a:rPr>
              <a:t>ord</a:t>
            </a:r>
            <a:r>
              <a:rPr lang="en-AU" b="0" u="none" dirty="0">
                <a:latin typeface="Arial Narrow" pitchFamily="34" charset="0"/>
              </a:rPr>
              <a:t>(2</a:t>
            </a:r>
            <a:r>
              <a:rPr lang="en-AU" b="0" u="none" baseline="30000" dirty="0">
                <a:latin typeface="Arial Narrow" pitchFamily="34" charset="0"/>
              </a:rPr>
              <a:t>6</a:t>
            </a:r>
            <a:r>
              <a:rPr lang="en-AU" b="0" u="none" dirty="0">
                <a:latin typeface="Arial Narrow" pitchFamily="34" charset="0"/>
              </a:rPr>
              <a:t>)= </a:t>
            </a:r>
            <a:r>
              <a:rPr lang="en-AU" b="0" u="none" dirty="0" err="1">
                <a:latin typeface="Arial Narrow" pitchFamily="34" charset="0"/>
              </a:rPr>
              <a:t>ord</a:t>
            </a:r>
            <a:r>
              <a:rPr lang="en-AU" b="0" u="none" dirty="0">
                <a:latin typeface="Arial Narrow" pitchFamily="34" charset="0"/>
              </a:rPr>
              <a:t>(2)/</a:t>
            </a:r>
            <a:r>
              <a:rPr lang="en-AU" b="0" u="none" dirty="0" err="1">
                <a:latin typeface="Arial Narrow" pitchFamily="34" charset="0"/>
              </a:rPr>
              <a:t>gcd</a:t>
            </a:r>
            <a:r>
              <a:rPr lang="en-AU" b="0" u="none" dirty="0">
                <a:latin typeface="Arial Narrow" pitchFamily="34" charset="0"/>
              </a:rPr>
              <a:t>(6,ord(2))=138/</a:t>
            </a:r>
            <a:r>
              <a:rPr lang="en-AU" b="0" u="none" dirty="0" err="1">
                <a:latin typeface="Arial Narrow" pitchFamily="34" charset="0"/>
              </a:rPr>
              <a:t>gcd</a:t>
            </a:r>
            <a:r>
              <a:rPr lang="en-AU" b="0" u="none" dirty="0">
                <a:latin typeface="Arial Narrow" pitchFamily="34" charset="0"/>
              </a:rPr>
              <a:t>(6,138)=138/6=23</a:t>
            </a: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xmlns="" id="{CBCB0972-7DE2-485E-BA9F-F8C68A287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240328"/>
              </p:ext>
            </p:extLst>
          </p:nvPr>
        </p:nvGraphicFramePr>
        <p:xfrm>
          <a:off x="3749962" y="3794340"/>
          <a:ext cx="1867398" cy="454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3" imgW="990360" imgH="241200" progId="Equation.DSMT4">
                  <p:embed/>
                </p:oleObj>
              </mc:Choice>
              <mc:Fallback>
                <p:oleObj name="Equation" r:id="rId3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49962" y="3794340"/>
                        <a:ext cx="1867398" cy="4548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FF5A0C5-378C-4F01-845D-2D3F2A73F82A}"/>
              </a:ext>
            </a:extLst>
          </p:cNvPr>
          <p:cNvSpPr/>
          <p:nvPr/>
        </p:nvSpPr>
        <p:spPr>
          <a:xfrm>
            <a:off x="1445292" y="3833436"/>
            <a:ext cx="23046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2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The public key of A: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ABABFB3-C752-4B92-B978-16347C848456}"/>
              </a:ext>
            </a:extLst>
          </p:cNvPr>
          <p:cNvSpPr/>
          <p:nvPr/>
        </p:nvSpPr>
        <p:spPr>
          <a:xfrm>
            <a:off x="5617360" y="3833436"/>
            <a:ext cx="96122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AU" b="0" u="none" dirty="0">
                <a:latin typeface="Arial Narrow" pitchFamily="34" charset="0"/>
              </a:rPr>
              <a:t>= </a:t>
            </a:r>
            <a:r>
              <a:rPr lang="en-AU" b="0" i="1" u="none" dirty="0">
                <a:latin typeface="Arial Narrow" pitchFamily="34" charset="0"/>
              </a:rPr>
              <a:t>64</a:t>
            </a:r>
            <a:r>
              <a:rPr lang="en-AU" b="0" i="1" u="none" baseline="30000" dirty="0">
                <a:latin typeface="Arial Narrow" pitchFamily="34" charset="0"/>
              </a:rPr>
              <a:t>18 </a:t>
            </a:r>
            <a:r>
              <a:rPr lang="en-AU" b="0" u="none" dirty="0">
                <a:latin typeface="Arial Narrow" pitchFamily="34" charset="0"/>
              </a:rPr>
              <a:t>mod 139 = 34</a:t>
            </a:r>
            <a:endParaRPr lang="en-AU" u="none" dirty="0">
              <a:latin typeface="Arial Narrow" pitchFamily="34" charset="0"/>
            </a:endParaRP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xmlns="" id="{BACD4833-2633-4810-B6FF-3D6F3688B6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067341"/>
              </p:ext>
            </p:extLst>
          </p:nvPr>
        </p:nvGraphicFramePr>
        <p:xfrm>
          <a:off x="2770582" y="4532096"/>
          <a:ext cx="17049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0582" y="4532096"/>
                        <a:ext cx="17049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0FEC013-8B86-4869-BCC8-78B878488FF4}"/>
              </a:ext>
            </a:extLst>
          </p:cNvPr>
          <p:cNvSpPr/>
          <p:nvPr/>
        </p:nvSpPr>
        <p:spPr>
          <a:xfrm>
            <a:off x="1401296" y="4562982"/>
            <a:ext cx="13692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For 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k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=15;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A2242BB-D8BB-4515-A18F-BA22966FF599}"/>
              </a:ext>
            </a:extLst>
          </p:cNvPr>
          <p:cNvSpPr/>
          <p:nvPr/>
        </p:nvSpPr>
        <p:spPr>
          <a:xfrm>
            <a:off x="4475557" y="4577976"/>
            <a:ext cx="19319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=64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15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mod 139=80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xmlns="" id="{422CF94C-0641-49EF-9230-5D4CE3E37E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600810"/>
              </p:ext>
            </p:extLst>
          </p:nvPr>
        </p:nvGraphicFramePr>
        <p:xfrm>
          <a:off x="2809055" y="5333726"/>
          <a:ext cx="3123220" cy="4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7" imgW="1739880" imgH="228600" progId="Equation.DSMT4">
                  <p:embed/>
                </p:oleObj>
              </mc:Choice>
              <mc:Fallback>
                <p:oleObj name="Equation" r:id="rId7" imgW="1739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9055" y="5333726"/>
                        <a:ext cx="3123220" cy="41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8B054ED5-4D74-431A-98B9-A21760B907A8}"/>
              </a:ext>
            </a:extLst>
          </p:cNvPr>
          <p:cNvSpPr/>
          <p:nvPr/>
        </p:nvSpPr>
        <p:spPr>
          <a:xfrm>
            <a:off x="1404615" y="5320486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4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For 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M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=37;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CF1C50BA-5C2B-445E-9D06-9EB96C33FD5C}"/>
              </a:ext>
            </a:extLst>
          </p:cNvPr>
          <p:cNvSpPr/>
          <p:nvPr/>
        </p:nvSpPr>
        <p:spPr>
          <a:xfrm>
            <a:off x="5930375" y="5344045"/>
            <a:ext cx="2053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=(3780)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mod 83=74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BB1953ED-5E86-44E5-A29F-CB1600188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357" y="1474749"/>
            <a:ext cx="2664297" cy="9401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/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xmlns="" id="{B5A1DE8E-4A75-4072-8BCF-ADDBBEBFB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905" y="1688385"/>
            <a:ext cx="2002770" cy="71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GF(139),  </a:t>
            </a:r>
            <a:r>
              <a:rPr lang="el-GR" u="none" dirty="0">
                <a:solidFill>
                  <a:srgbClr val="000000"/>
                </a:solidFill>
                <a:latin typeface="Arial Narrow" pitchFamily="34" charset="0"/>
              </a:rPr>
              <a:t>α</a:t>
            </a:r>
            <a:r>
              <a:rPr lang="en-GB" u="none" dirty="0">
                <a:solidFill>
                  <a:srgbClr val="000000"/>
                </a:solidFill>
                <a:latin typeface="Arial Narrow" pitchFamily="34" charset="0"/>
              </a:rPr>
              <a:t>=</a:t>
            </a:r>
            <a:r>
              <a:rPr lang="en-US" u="none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u="none" dirty="0">
                <a:solidFill>
                  <a:srgbClr val="000000"/>
                </a:solidFill>
                <a:latin typeface="Arial Narrow" pitchFamily="34" charset="0"/>
              </a:rPr>
              <a:t> =64</a:t>
            </a:r>
          </a:p>
          <a:p>
            <a:pPr algn="ctr" defTabSz="762000" eaLnBrk="0" hangingPunct="0"/>
            <a:r>
              <a:rPr lang="en-US" i="1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Y</a:t>
            </a:r>
            <a:r>
              <a:rPr lang="en-US" i="1" u="none" baseline="-25000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A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= 34</a:t>
            </a:r>
            <a:endParaRPr lang="en-US" u="none" baseline="-25000" dirty="0">
              <a:solidFill>
                <a:schemeClr val="tx2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" name="Text Box 13">
            <a:extLst>
              <a:ext uri="{FF2B5EF4-FFF2-40B4-BE49-F238E27FC236}">
                <a16:creationId xmlns:a16="http://schemas.microsoft.com/office/drawing/2014/main" xmlns="" id="{8F044712-B189-48C0-A88E-B13B97B88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4905" y="1291585"/>
            <a:ext cx="1981200" cy="4022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solidFill>
                  <a:srgbClr val="FF0000"/>
                </a:solidFill>
                <a:latin typeface="Arial Narrow" pitchFamily="34" charset="0"/>
              </a:rPr>
              <a:t>public directory</a:t>
            </a:r>
            <a:endParaRPr lang="en-US" sz="2800" u="none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12405D-010A-4A35-9078-F4B850F66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926603"/>
            <a:ext cx="1034284" cy="3767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800" b="0" u="none" dirty="0">
                <a:latin typeface="Tahoma" pitchFamily="34" charset="0"/>
              </a:rPr>
              <a:t>Prover </a:t>
            </a:r>
            <a:r>
              <a:rPr lang="de-DE" sz="1800" b="0" u="none" dirty="0">
                <a:latin typeface="Tahoma" pitchFamily="34" charset="0"/>
              </a:rPr>
              <a:t>A</a:t>
            </a:r>
            <a:endParaRPr lang="en-US" sz="1800" b="0" u="none" dirty="0">
              <a:latin typeface="Tahoma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71B44D1-F263-4D00-9FB4-797F1159E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8475" y="3880053"/>
            <a:ext cx="1267965" cy="42227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800" b="0" u="none" dirty="0">
                <a:latin typeface="Tahoma" pitchFamily="34" charset="0"/>
              </a:rPr>
              <a:t>Verifier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5E503DD-9FD6-4DB8-9823-40D390DA0C18}"/>
              </a:ext>
            </a:extLst>
          </p:cNvPr>
          <p:cNvSpPr/>
          <p:nvPr/>
        </p:nvSpPr>
        <p:spPr>
          <a:xfrm>
            <a:off x="1432009" y="945356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5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Prover A sings a hash value </a:t>
            </a:r>
            <a:r>
              <a:rPr lang="de-DE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H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(M|</a:t>
            </a:r>
            <a:r>
              <a:rPr lang="de-DE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r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).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xmlns="" id="{32600006-528A-4286-B083-C9A99259B4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853538"/>
              </p:ext>
            </p:extLst>
          </p:nvPr>
        </p:nvGraphicFramePr>
        <p:xfrm>
          <a:off x="1577623" y="2745440"/>
          <a:ext cx="2540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307880" imgH="228600" progId="Equation.DSMT4">
                  <p:embed/>
                </p:oleObj>
              </mc:Choice>
              <mc:Fallback>
                <p:oleObj name="Equation" r:id="rId3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7623" y="2745440"/>
                        <a:ext cx="2540000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xmlns="" id="{84A3E519-E003-4E71-A4FE-64CC3329EE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803985"/>
              </p:ext>
            </p:extLst>
          </p:nvPr>
        </p:nvGraphicFramePr>
        <p:xfrm>
          <a:off x="1639479" y="2391287"/>
          <a:ext cx="21431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5" imgW="1193760" imgH="203040" progId="Equation.DSMT4">
                  <p:embed/>
                </p:oleObj>
              </mc:Choice>
              <mc:Fallback>
                <p:oleObj name="Equation" r:id="rId5" imgW="1193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9479" y="2391287"/>
                        <a:ext cx="2143125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BD659F5-B38F-4ABE-9233-91E46A6B9070}"/>
              </a:ext>
            </a:extLst>
          </p:cNvPr>
          <p:cNvSpPr/>
          <p:nvPr/>
        </p:nvSpPr>
        <p:spPr>
          <a:xfrm>
            <a:off x="4136148" y="2767946"/>
            <a:ext cx="25587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=(15- 18x 74)mod 23=17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xmlns="" id="{43D61865-0C51-4E13-877E-A7CC761633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8539" y="4142060"/>
            <a:ext cx="6049936" cy="1399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xmlns="" id="{2EFA2A64-EDCF-4838-95D8-C00DFB4E66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786611"/>
              </p:ext>
            </p:extLst>
          </p:nvPr>
        </p:nvGraphicFramePr>
        <p:xfrm>
          <a:off x="2068539" y="3719785"/>
          <a:ext cx="58515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7" imgW="2806560" imgH="203040" progId="Equation.DSMT4">
                  <p:embed/>
                </p:oleObj>
              </mc:Choice>
              <mc:Fallback>
                <p:oleObj name="Equation" r:id="rId7" imgW="2806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68539" y="3719785"/>
                        <a:ext cx="5851525" cy="42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F9D4BE0-0739-44D6-8483-9E623533A3FE}"/>
              </a:ext>
            </a:extLst>
          </p:cNvPr>
          <p:cNvSpPr/>
          <p:nvPr/>
        </p:nvSpPr>
        <p:spPr>
          <a:xfrm>
            <a:off x="1468029" y="4375296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6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verify  A‘signature.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xmlns="" id="{983A6A01-2CD9-433B-9B2F-55A29B19FC59}"/>
                  </a:ext>
                </a:extLst>
              </p:cNvPr>
              <p:cNvSpPr txBox="1"/>
              <p:nvPr/>
            </p:nvSpPr>
            <p:spPr>
              <a:xfrm>
                <a:off x="1432009" y="5034934"/>
                <a:ext cx="2976547" cy="52773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r>
                  <a:rPr lang="en-US" b="0" u="none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Step1</a:t>
                </a:r>
                <a14:m>
                  <m:oMath xmlns:m="http://schemas.openxmlformats.org/officeDocument/2006/math">
                    <m:r>
                      <a:rPr lang="de-DE" b="0" i="0" u="none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: </m:t>
                    </m:r>
                    <m:r>
                      <a:rPr lang="en-US" b="0" i="1" u="none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u="none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′=</m:t>
                    </m:r>
                    <m:sSup>
                      <m:sSupPr>
                        <m:ctrlPr>
                          <a:rPr lang="en-US" b="0" i="1" u="none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b="0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p>
                    <m:r>
                      <a:rPr lang="en-US" b="0" i="1" u="none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​​</m:t>
                    </m:r>
                    <m:sSubSup>
                      <m:sSubSupPr>
                        <m:ctrlPr>
                          <a:rPr lang="en-US" b="0" i="1" u="none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b="0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func>
                      <m:funcPr>
                        <m:ctrlPr>
                          <a:rPr lang="en-US" b="0" i="1" u="none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</m:fName>
                      <m:e>
                        <m:r>
                          <a:rPr lang="en-US" b="0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func>
                  </m:oMath>
                </a14:m>
                <a:endParaRPr lang="en-US" b="0" u="none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983A6A01-2CD9-433B-9B2F-55A29B19F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009" y="5034934"/>
                <a:ext cx="2976547" cy="527737"/>
              </a:xfrm>
              <a:prstGeom prst="rect">
                <a:avLst/>
              </a:prstGeom>
              <a:blipFill>
                <a:blip r:embed="rId9"/>
                <a:stretch>
                  <a:fillRect l="-2254" t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xmlns="" id="{0D3B4F65-6827-4D33-B18F-20373EAE9BC9}"/>
                  </a:ext>
                </a:extLst>
              </p:cNvPr>
              <p:cNvSpPr txBox="1"/>
              <p:nvPr/>
            </p:nvSpPr>
            <p:spPr>
              <a:xfrm>
                <a:off x="1432009" y="5459621"/>
                <a:ext cx="2314575" cy="40005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Step</m:t>
                      </m:r>
                      <m: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2:</m:t>
                      </m:r>
                      <m:r>
                        <m:rPr>
                          <m:sty m:val="p"/>
                        </m:rP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US" b="0" i="0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′)=</m:t>
                      </m:r>
                    </m:oMath>
                  </m:oMathPara>
                </a14:m>
                <a:endParaRPr lang="en-US" b="0" u="none" dirty="0"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15" name="Object 14">
                <a:extLst>
                  <a:ext uri="{FF2B5EF4-FFF2-40B4-BE49-F238E27FC236}">
                    <a16:creationId xmlns:a16="http://schemas.microsoft.com/office/drawing/2014/main" id="{0D3B4F65-6827-4D33-B18F-20373EAE9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009" y="5459621"/>
                <a:ext cx="2314575" cy="400050"/>
              </a:xfrm>
              <a:prstGeom prst="rect">
                <a:avLst/>
              </a:prstGeom>
              <a:blipFill>
                <a:blip r:embed="rId10"/>
                <a:stretch>
                  <a:fillRect l="-1053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7BE89B3-EAFD-4B91-867D-B24B34518EF2}"/>
              </a:ext>
            </a:extLst>
          </p:cNvPr>
          <p:cNvSpPr/>
          <p:nvPr/>
        </p:nvSpPr>
        <p:spPr>
          <a:xfrm>
            <a:off x="4266482" y="5059511"/>
            <a:ext cx="2743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=(64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17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x 34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74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)mod 139= 80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2B1EC1F-720C-42CC-96FC-166C5800EA3D}"/>
              </a:ext>
            </a:extLst>
          </p:cNvPr>
          <p:cNvSpPr/>
          <p:nvPr/>
        </p:nvSpPr>
        <p:spPr>
          <a:xfrm>
            <a:off x="3347643" y="5422089"/>
            <a:ext cx="2228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(3780)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mod 83=74=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m</a:t>
            </a:r>
            <a:endParaRPr lang="en-GB" b="0" i="1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A8447CB-FBC5-4B09-B95F-2538044CC248}"/>
              </a:ext>
            </a:extLst>
          </p:cNvPr>
          <p:cNvSpPr/>
          <p:nvPr/>
        </p:nvSpPr>
        <p:spPr>
          <a:xfrm>
            <a:off x="5427460" y="5811475"/>
            <a:ext cx="2075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Then, A is authentic </a:t>
            </a:r>
            <a:endParaRPr lang="en-GB" b="0" i="1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2CAC4F-3495-410B-B43A-720A03F476DE}"/>
              </a:ext>
            </a:extLst>
          </p:cNvPr>
          <p:cNvSpPr/>
          <p:nvPr/>
        </p:nvSpPr>
        <p:spPr>
          <a:xfrm>
            <a:off x="536575" y="465506"/>
            <a:ext cx="1853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Solution 12-3:</a:t>
            </a:r>
          </a:p>
        </p:txBody>
      </p:sp>
    </p:spTree>
    <p:extLst>
      <p:ext uri="{BB962C8B-B14F-4D97-AF65-F5344CB8AC3E}">
        <p14:creationId xmlns:p14="http://schemas.microsoft.com/office/powerpoint/2010/main" val="246847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1412875" y="1392659"/>
            <a:ext cx="8382000" cy="355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 eaLnBrk="0" hangingPunct="0">
              <a:spcAft>
                <a:spcPts val="1200"/>
              </a:spcAft>
              <a:defRPr/>
            </a:pP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Set up Fiat Shamir Proof of Identity Protocol over Z</a:t>
            </a:r>
            <a:r>
              <a:rPr lang="en-GB" b="0" u="none" baseline="-25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33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User A has the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secret key a=7.</a:t>
            </a:r>
          </a:p>
          <a:p>
            <a:pPr marL="457200" indent="-457200" defTabSz="762000" eaLnBrk="0" hangingPunct="0">
              <a:buFontTx/>
              <a:buAutoNum type="arabicPeriod"/>
              <a:defRPr/>
            </a:pP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User A generated 3 random numbers 22,27,32.</a:t>
            </a:r>
          </a:p>
          <a:p>
            <a:pPr marL="914400" lvl="1" indent="-457200" defTabSz="762000" eaLnBrk="0" hangingPunct="0">
              <a:defRPr/>
            </a:pP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       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Which one of these numbers is a unit?</a:t>
            </a:r>
          </a:p>
          <a:p>
            <a:pPr marL="1371600" lvl="2" indent="-457200" defTabSz="762000" eaLnBrk="0" hangingPunct="0">
              <a:spcAft>
                <a:spcPts val="1200"/>
              </a:spcAft>
              <a:defRPr/>
            </a:pP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Use it as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r  for 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user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‘s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A first challenge and compute S.</a:t>
            </a:r>
            <a:endParaRPr lang="de-DE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marL="457200" indent="-457200" defTabSz="762000" eaLnBrk="0" hangingPunct="0">
              <a:spcAft>
                <a:spcPts val="1200"/>
              </a:spcAft>
              <a:defRPr/>
            </a:pP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2.     How many possible units can be selected in this </a:t>
            </a:r>
            <a:r>
              <a:rPr lang="de-DE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system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setup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?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marL="457200" indent="-457200" defTabSz="762000" eaLnBrk="0" hangingPunct="0">
              <a:spcAft>
                <a:spcPts val="1200"/>
              </a:spcAft>
              <a:defRPr/>
            </a:pP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3.     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The verifier responded with the challenge  b=1. Compute user A‘s response t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</a:t>
            </a:r>
          </a:p>
          <a:p>
            <a:pPr marL="457200" indent="-457200" defTabSz="762000" eaLnBrk="0" hangingPunct="0">
              <a:spcAft>
                <a:spcPts val="600"/>
              </a:spcAft>
              <a:defRPr/>
            </a:pP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4.    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Excute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the verifier computations to check the response of A.</a:t>
            </a:r>
          </a:p>
          <a:p>
            <a:pPr marL="457200" indent="-457200" defTabSz="762000" eaLnBrk="0" hangingPunct="0">
              <a:spcAft>
                <a:spcPts val="1200"/>
              </a:spcAft>
              <a:defRPr/>
            </a:pP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5.     </a:t>
            </a:r>
            <a:r>
              <a:rPr lang="de-DE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If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the user A used the same random number </a:t>
            </a:r>
            <a:r>
              <a:rPr lang="de-DE" b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again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and the verifier challenged </a:t>
            </a:r>
            <a:r>
              <a:rPr lang="de-DE" b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this time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with  b=0. How can you attack user‘s A identity.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57DEEFD-59EA-4944-88F9-3D78212B2EDC}"/>
              </a:ext>
            </a:extLst>
          </p:cNvPr>
          <p:cNvSpPr/>
          <p:nvPr/>
        </p:nvSpPr>
        <p:spPr>
          <a:xfrm>
            <a:off x="536575" y="441191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Problem 12-1: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15AE67B-45BF-4D74-B22A-34CA00B51071}"/>
              </a:ext>
            </a:extLst>
          </p:cNvPr>
          <p:cNvSpPr/>
          <p:nvPr/>
        </p:nvSpPr>
        <p:spPr>
          <a:xfrm>
            <a:off x="2708275" y="465555"/>
            <a:ext cx="4727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Fiat Shamir Proof of Identity Protocol </a:t>
            </a:r>
            <a:endParaRPr lang="en-US" sz="24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24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D6835CC6-6B07-4B93-8319-3927E59CB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875" y="973931"/>
            <a:ext cx="8232233" cy="51112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762000" eaLnBrk="0" hangingPunct="0">
              <a:lnSpc>
                <a:spcPct val="150000"/>
              </a:lnSpc>
            </a:pP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1. As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gcd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(33,22) = 11, 22 is not invertible. </a:t>
            </a:r>
          </a:p>
          <a:p>
            <a:pPr lvl="1" defTabSz="762000" eaLnBrk="0" hangingPunct="0">
              <a:lnSpc>
                <a:spcPct val="150000"/>
              </a:lnSpc>
            </a:pP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gcd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(33,27) = 3, 27 is not invertible,</a:t>
            </a:r>
          </a:p>
          <a:p>
            <a:pPr lvl="1" defTabSz="762000" eaLnBrk="0" hangingPunct="0">
              <a:lnSpc>
                <a:spcPct val="150000"/>
              </a:lnSpc>
              <a:spcAft>
                <a:spcPts val="1200"/>
              </a:spcAft>
            </a:pP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gcd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(33,32) = 1, 32 is invertible or it is a unit. </a:t>
            </a:r>
            <a:b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</a:b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S= r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2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= 32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2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= 1</a:t>
            </a:r>
          </a:p>
          <a:p>
            <a:pPr marL="457200" indent="-457200" defTabSz="762000" eaLnBrk="0" hangingPunct="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2. The number of units is:</a:t>
            </a:r>
          </a:p>
          <a:p>
            <a:pPr marL="914400" lvl="1" indent="-457200" defTabSz="762000" eaLnBrk="0" hangingPunct="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(33) =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(3 x 11) =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(3-1)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(11-1)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=20</a:t>
            </a:r>
          </a:p>
          <a:p>
            <a:pPr marL="457200" indent="-457200" defTabSz="762000" eaLnBrk="0" hangingPunct="0"/>
            <a:endParaRPr lang="en-US" b="0" u="none" dirty="0">
              <a:solidFill>
                <a:srgbClr val="000000"/>
              </a:solidFill>
              <a:latin typeface="Arial Narrow" pitchFamily="34" charset="0"/>
              <a:cs typeface="+mn-cs"/>
              <a:sym typeface="Symbol" pitchFamily="18" charset="2"/>
            </a:endParaRPr>
          </a:p>
          <a:p>
            <a:pPr defTabSz="762000" eaLnBrk="0" hangingPunct="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3. and 4. See the protocol sketch in the next slide.</a:t>
            </a:r>
          </a:p>
          <a:p>
            <a:pPr defTabSz="762000" eaLnBrk="0" hangingPunct="0"/>
            <a:endParaRPr lang="en-US" b="0" u="none" dirty="0">
              <a:solidFill>
                <a:srgbClr val="000000"/>
              </a:solidFill>
              <a:latin typeface="Arial Narrow" pitchFamily="34" charset="0"/>
              <a:cs typeface="+mn-cs"/>
              <a:sym typeface="Symbol" pitchFamily="18" charset="2"/>
            </a:endParaRPr>
          </a:p>
          <a:p>
            <a:pPr defTabSz="762000" eaLnBrk="0" hangingPunct="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5. For b=0 and having the same random r the new response is t2 = r, </a:t>
            </a:r>
          </a:p>
          <a:p>
            <a:pPr defTabSz="762000" eaLnBrk="0" hangingPunct="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as the first response t1 = r.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X</a:t>
            </a:r>
            <a:r>
              <a:rPr lang="en-US" b="0" u="none" baseline="-25000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a</a:t>
            </a:r>
            <a:endParaRPr lang="en-US" b="0" u="none" baseline="-25000" dirty="0">
              <a:solidFill>
                <a:srgbClr val="000000"/>
              </a:solidFill>
              <a:latin typeface="Arial Narrow" pitchFamily="34" charset="0"/>
              <a:cs typeface="+mn-cs"/>
              <a:sym typeface="Symbol" pitchFamily="18" charset="2"/>
            </a:endParaRPr>
          </a:p>
          <a:p>
            <a:pPr marL="457200" indent="-457200" defTabSz="762000" eaLnBrk="0" hangingPunct="0"/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solving for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X</a:t>
            </a:r>
            <a:r>
              <a:rPr lang="en-US" b="0" u="none" baseline="-25000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a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from the above two equations yields:</a:t>
            </a:r>
          </a:p>
          <a:p>
            <a:pPr marL="457200" indent="-457200" defTabSz="762000" eaLnBrk="0" hangingPunct="0"/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X</a:t>
            </a:r>
            <a:r>
              <a:rPr lang="en-US" b="0" u="none" baseline="-25000" dirty="0" err="1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a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 = t1 / t2 = t1 x t2 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-1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= 26 x 32 = 7.</a:t>
            </a:r>
          </a:p>
          <a:p>
            <a:pPr marL="457200" indent="-457200" defTabSz="762000" eaLnBrk="0" hangingPunct="0"/>
            <a:endParaRPr lang="en-GB" sz="1600" b="0" u="none" dirty="0">
              <a:solidFill>
                <a:srgbClr val="000000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21605EF-C26D-4020-8856-F873ABD0DA96}"/>
              </a:ext>
            </a:extLst>
          </p:cNvPr>
          <p:cNvSpPr/>
          <p:nvPr/>
        </p:nvSpPr>
        <p:spPr>
          <a:xfrm>
            <a:off x="574675" y="440531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Symbol" pitchFamily="18" charset="2"/>
              </a:rPr>
              <a:t>Solution 12.1:</a:t>
            </a:r>
          </a:p>
        </p:txBody>
      </p:sp>
    </p:spTree>
    <p:extLst>
      <p:ext uri="{BB962C8B-B14F-4D97-AF65-F5344CB8AC3E}">
        <p14:creationId xmlns:p14="http://schemas.microsoft.com/office/powerpoint/2010/main" val="27700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Text Box 2"/>
          <p:cNvSpPr txBox="1">
            <a:spLocks noChangeArrowheads="1"/>
          </p:cNvSpPr>
          <p:nvPr/>
        </p:nvSpPr>
        <p:spPr bwMode="auto">
          <a:xfrm>
            <a:off x="557863" y="484699"/>
            <a:ext cx="7875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762000" eaLnBrk="0" hangingPunct="0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Solution 12.1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  <a:cs typeface="+mn-cs"/>
              </a:rPr>
              <a:t> :	 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Fiat-Shamir Proof-of-Identity Protocol (1986)</a:t>
            </a: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73138" y="2920206"/>
            <a:ext cx="122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lang="en-US" sz="2400">
                <a:latin typeface="Arial Narrow" pitchFamily="34" charset="0"/>
              </a:rPr>
              <a:t>Prover A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7796213" y="2920206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lang="en-US" sz="2400">
                <a:latin typeface="Arial Narrow" pitchFamily="34" charset="0"/>
              </a:rPr>
              <a:t>Verifier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4109244" y="3669505"/>
            <a:ext cx="165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sz="1800" u="none" dirty="0">
                <a:latin typeface="Arial Narrow" pitchFamily="34" charset="0"/>
              </a:rPr>
              <a:t>( I am user A, </a:t>
            </a:r>
            <a:r>
              <a:rPr lang="en-US" sz="1800" u="none" dirty="0">
                <a:solidFill>
                  <a:srgbClr val="0E52FC"/>
                </a:solidFill>
                <a:latin typeface="Arial Narrow" pitchFamily="34" charset="0"/>
              </a:rPr>
              <a:t>S </a:t>
            </a:r>
            <a:r>
              <a:rPr lang="en-US" sz="1800" u="none" dirty="0">
                <a:latin typeface="Arial Narrow" pitchFamily="34" charset="0"/>
              </a:rPr>
              <a:t>)</a:t>
            </a:r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 flipH="1">
            <a:off x="2994025" y="5363369"/>
            <a:ext cx="41894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248150" y="4745831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sz="18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t1 =26  for b=1</a:t>
            </a:r>
          </a:p>
          <a:p>
            <a:pPr algn="ctr" defTabSz="762000" eaLnBrk="0" hangingPunct="0"/>
            <a:r>
              <a:rPr lang="en-US" sz="18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t2 =32 for b=0</a:t>
            </a:r>
          </a:p>
          <a:p>
            <a:pPr algn="ctr" defTabSz="762000" eaLnBrk="0" hangingPunct="0"/>
            <a:r>
              <a:rPr lang="en-US" sz="180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7623175" y="3679031"/>
            <a:ext cx="1901825" cy="641350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sz="1800" u="none">
                <a:latin typeface="Arial Narrow" pitchFamily="34" charset="0"/>
              </a:rPr>
              <a:t>randomly choose </a:t>
            </a:r>
            <a:r>
              <a:rPr lang="en-US" sz="1800" u="none">
                <a:solidFill>
                  <a:schemeClr val="tx2"/>
                </a:solidFill>
                <a:latin typeface="Arial Narrow" pitchFamily="34" charset="0"/>
              </a:rPr>
              <a:t>b</a:t>
            </a:r>
            <a:endParaRPr lang="en-US" sz="1800" u="none">
              <a:latin typeface="Arial Narrow" pitchFamily="34" charset="0"/>
            </a:endParaRPr>
          </a:p>
          <a:p>
            <a:pPr algn="ctr" defTabSz="762000" eaLnBrk="0" hangingPunct="0"/>
            <a:r>
              <a:rPr lang="en-US" sz="1800" u="none">
                <a:latin typeface="Arial Narrow" pitchFamily="34" charset="0"/>
              </a:rPr>
              <a:t>b = 1 or 0 </a:t>
            </a: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3262313" y="2016919"/>
            <a:ext cx="3884612" cy="990600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/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3414713" y="2107406"/>
            <a:ext cx="299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 eaLnBrk="0" hangingPunct="0"/>
            <a:r>
              <a:rPr lang="en-US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m= 33    </a:t>
            </a:r>
            <a:r>
              <a:rPr lang="en-US" b="0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is RSA  type modulus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3414713" y="2399506"/>
            <a:ext cx="3732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eaLnBrk="0" hangingPunct="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AU" sz="24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24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AU" sz="2400" u="none" baseline="3000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 = 16      in  </a:t>
            </a:r>
            <a:r>
              <a:rPr lang="en-AU" sz="2400" u="none">
                <a:solidFill>
                  <a:srgbClr val="023DD0"/>
                </a:solidFill>
                <a:latin typeface="Arial Narrow" pitchFamily="34" charset="0"/>
              </a:rPr>
              <a:t>Z</a:t>
            </a:r>
            <a:r>
              <a:rPr lang="en-AU" sz="2400" u="none" baseline="-25000">
                <a:solidFill>
                  <a:srgbClr val="023DD0"/>
                </a:solidFill>
                <a:latin typeface="Arial Narrow" pitchFamily="34" charset="0"/>
              </a:rPr>
              <a:t>33</a:t>
            </a:r>
            <a:r>
              <a:rPr lang="en-US" sz="240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>
                <a:latin typeface="Arial Narrow" pitchFamily="34" charset="0"/>
              </a:rPr>
              <a:t> (mod m)  </a:t>
            </a:r>
            <a:r>
              <a:rPr lang="en-US" sz="2800" u="none">
                <a:latin typeface="Arial Narrow" pitchFamily="34" charset="0"/>
              </a:rPr>
              <a:t>              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4177508" y="1649394"/>
            <a:ext cx="1979612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sz="1800" u="none" dirty="0">
                <a:latin typeface="Arial Narrow" pitchFamily="34" charset="0"/>
              </a:rPr>
              <a:t>Public Directory</a:t>
            </a:r>
            <a:endParaRPr lang="en-US" sz="2400" u="none" dirty="0">
              <a:latin typeface="Arial Narrow" pitchFamily="34" charset="0"/>
            </a:endParaRPr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4495800" y="4294981"/>
            <a:ext cx="614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sz="1800" u="none">
                <a:latin typeface="Arial Narrow" pitchFamily="34" charset="0"/>
              </a:rPr>
              <a:t> b=1 </a:t>
            </a:r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665945" y="5116186"/>
            <a:ext cx="2762272" cy="402291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t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u="none" dirty="0">
                <a:latin typeface="Arial Narrow" pitchFamily="34" charset="0"/>
              </a:rPr>
              <a:t>=  r. </a:t>
            </a:r>
            <a:r>
              <a:rPr lang="en-AU" u="none" dirty="0" err="1">
                <a:latin typeface="Arial Narrow" pitchFamily="34" charset="0"/>
              </a:rPr>
              <a:t>x</a:t>
            </a:r>
            <a:r>
              <a:rPr lang="en-AU" u="none" baseline="-25000" dirty="0" err="1">
                <a:latin typeface="Arial Narrow" pitchFamily="34" charset="0"/>
              </a:rPr>
              <a:t>a</a:t>
            </a:r>
            <a:r>
              <a:rPr lang="en-AU" u="none" baseline="30000" dirty="0" err="1">
                <a:latin typeface="Arial Narrow" pitchFamily="34" charset="0"/>
              </a:rPr>
              <a:t>b</a:t>
            </a:r>
            <a:r>
              <a:rPr lang="en-AU" u="none" dirty="0">
                <a:latin typeface="Arial Narrow" pitchFamily="34" charset="0"/>
              </a:rPr>
              <a:t> = 32 . 7</a:t>
            </a:r>
            <a:r>
              <a:rPr lang="en-AU" u="none" baseline="30000" dirty="0">
                <a:latin typeface="Arial Narrow" pitchFamily="34" charset="0"/>
              </a:rPr>
              <a:t>b</a:t>
            </a:r>
            <a:r>
              <a:rPr lang="en-AU" u="none" dirty="0">
                <a:latin typeface="Arial Narrow" pitchFamily="34" charset="0"/>
              </a:rPr>
              <a:t> = -7=26 </a:t>
            </a:r>
            <a:r>
              <a:rPr lang="en-US" u="none" dirty="0">
                <a:latin typeface="Arial Narrow" pitchFamily="34" charset="0"/>
              </a:rPr>
              <a:t> </a:t>
            </a:r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784225" y="2429669"/>
            <a:ext cx="217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AU" sz="24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24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800" u="none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 = secret key of A=7</a:t>
            </a:r>
            <a:endParaRPr lang="en-US" sz="1800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32784" name="Line 17"/>
          <p:cNvSpPr>
            <a:spLocks noChangeShapeType="1"/>
          </p:cNvSpPr>
          <p:nvPr/>
        </p:nvSpPr>
        <p:spPr bwMode="auto">
          <a:xfrm>
            <a:off x="2894013" y="2702719"/>
            <a:ext cx="5588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7310438" y="4591844"/>
            <a:ext cx="2366962" cy="1830387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eaLnBrk="0" hangingPunct="0"/>
            <a:endParaRPr lang="en-US" sz="1800" u="none">
              <a:latin typeface="Arial Narrow" pitchFamily="34" charset="0"/>
            </a:endParaRPr>
          </a:p>
          <a:p>
            <a:pPr defTabSz="762000" eaLnBrk="0" hangingPunct="0"/>
            <a:r>
              <a:rPr lang="en-US" sz="1800" u="none">
                <a:latin typeface="Arial Narrow" pitchFamily="34" charset="0"/>
              </a:rPr>
              <a:t>If  </a:t>
            </a:r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t</a:t>
            </a:r>
            <a:r>
              <a:rPr lang="en-AU" u="none" baseline="3000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US" u="none">
                <a:latin typeface="Arial Narrow" pitchFamily="34" charset="0"/>
              </a:rPr>
              <a:t>   = S  .  </a:t>
            </a:r>
            <a:r>
              <a:rPr lang="en-AU" u="none">
                <a:solidFill>
                  <a:srgbClr val="0000FF"/>
                </a:solidFill>
                <a:latin typeface="Arial Narrow" pitchFamily="34" charset="0"/>
              </a:rPr>
              <a:t>y</a:t>
            </a:r>
            <a:r>
              <a:rPr lang="en-AU" u="none" baseline="-25000">
                <a:solidFill>
                  <a:srgbClr val="0000FF"/>
                </a:solidFill>
                <a:latin typeface="Arial Narrow" pitchFamily="34" charset="0"/>
              </a:rPr>
              <a:t>a</a:t>
            </a:r>
            <a:r>
              <a:rPr lang="en-AU" u="none" baseline="30000">
                <a:solidFill>
                  <a:schemeClr val="tx2"/>
                </a:solidFill>
                <a:latin typeface="Arial Narrow" pitchFamily="34" charset="0"/>
              </a:rPr>
              <a:t>b  </a:t>
            </a:r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=</a:t>
            </a:r>
          </a:p>
          <a:p>
            <a:pPr defTabSz="762000" eaLnBrk="0" hangingPunct="0"/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   </a:t>
            </a:r>
            <a:r>
              <a:rPr lang="en-US" sz="1800" u="none">
                <a:latin typeface="Arial Narrow" pitchFamily="34" charset="0"/>
              </a:rPr>
              <a:t> </a:t>
            </a:r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26</a:t>
            </a:r>
            <a:r>
              <a:rPr lang="en-AU" u="none" baseline="30000">
                <a:solidFill>
                  <a:schemeClr val="tx2"/>
                </a:solidFill>
                <a:latin typeface="Arial Narrow" pitchFamily="34" charset="0"/>
              </a:rPr>
              <a:t>2</a:t>
            </a:r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= 1 X 16</a:t>
            </a:r>
            <a:r>
              <a:rPr lang="en-AU" u="none" baseline="30000">
                <a:solidFill>
                  <a:schemeClr val="tx2"/>
                </a:solidFill>
                <a:latin typeface="Arial Narrow" pitchFamily="34" charset="0"/>
              </a:rPr>
              <a:t>1</a:t>
            </a:r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</a:t>
            </a:r>
          </a:p>
          <a:p>
            <a:pPr defTabSz="762000" eaLnBrk="0" hangingPunct="0"/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      16  = 16    </a:t>
            </a:r>
            <a:endParaRPr lang="en-US" u="none">
              <a:latin typeface="Arial Narrow" pitchFamily="34" charset="0"/>
            </a:endParaRPr>
          </a:p>
          <a:p>
            <a:pPr defTabSz="762000" eaLnBrk="0" hangingPunct="0"/>
            <a:r>
              <a:rPr lang="en-US" sz="1800" u="none">
                <a:latin typeface="Arial Narrow" pitchFamily="34" charset="0"/>
              </a:rPr>
              <a:t>then  A is authentic</a:t>
            </a:r>
          </a:p>
          <a:p>
            <a:pPr defTabSz="762000" eaLnBrk="0" hangingPunct="0"/>
            <a:r>
              <a:rPr lang="en-US" sz="1800" u="none">
                <a:latin typeface="Arial Narrow" pitchFamily="34" charset="0"/>
              </a:rPr>
              <a:t>(A knows </a:t>
            </a:r>
            <a:r>
              <a:rPr lang="en-AU" sz="1800" u="none">
                <a:solidFill>
                  <a:schemeClr val="hlink"/>
                </a:solidFill>
                <a:latin typeface="Arial Narrow" pitchFamily="34" charset="0"/>
              </a:rPr>
              <a:t>x</a:t>
            </a:r>
            <a:r>
              <a:rPr lang="en-AU" sz="1800" u="none" baseline="-25000">
                <a:solidFill>
                  <a:schemeClr val="hlink"/>
                </a:solidFill>
                <a:latin typeface="Arial Narrow" pitchFamily="34" charset="0"/>
              </a:rPr>
              <a:t>a</a:t>
            </a:r>
            <a:r>
              <a:rPr lang="en-US" sz="1800" u="none">
                <a:latin typeface="Arial Narrow" pitchFamily="34" charset="0"/>
              </a:rPr>
              <a:t> )</a:t>
            </a:r>
          </a:p>
        </p:txBody>
      </p:sp>
      <p:sp>
        <p:nvSpPr>
          <p:cNvPr id="32787" name="Text Box 20"/>
          <p:cNvSpPr txBox="1">
            <a:spLocks noChangeArrowheads="1"/>
          </p:cNvSpPr>
          <p:nvPr/>
        </p:nvSpPr>
        <p:spPr bwMode="auto">
          <a:xfrm>
            <a:off x="585788" y="3322251"/>
            <a:ext cx="1892300" cy="120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sz="1800" u="none" dirty="0">
                <a:latin typeface="Arial Narrow" pitchFamily="34" charset="0"/>
              </a:rPr>
              <a:t> A chooses a </a:t>
            </a:r>
            <a:r>
              <a:rPr lang="en-US" sz="1800" i="1" dirty="0">
                <a:latin typeface="Arial Narrow" pitchFamily="34" charset="0"/>
              </a:rPr>
              <a:t>unit</a:t>
            </a:r>
            <a:r>
              <a:rPr lang="en-US" sz="1800" u="none" dirty="0">
                <a:latin typeface="Arial Narrow" pitchFamily="34" charset="0"/>
              </a:rPr>
              <a:t> 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</a:rPr>
              <a:t>r = 32  </a:t>
            </a:r>
            <a:endParaRPr lang="en-US" sz="1800" u="none" dirty="0">
              <a:latin typeface="Arial Narrow" pitchFamily="34" charset="0"/>
            </a:endParaRPr>
          </a:p>
          <a:p>
            <a:pPr algn="ctr" defTabSz="762000" eaLnBrk="0" hangingPunct="0"/>
            <a:r>
              <a:rPr lang="en-US" sz="1800" u="none" dirty="0">
                <a:latin typeface="Arial Narrow" pitchFamily="34" charset="0"/>
              </a:rPr>
              <a:t> in </a:t>
            </a:r>
            <a:r>
              <a:rPr lang="en-AU" sz="1800" u="none" dirty="0">
                <a:solidFill>
                  <a:srgbClr val="023DD0"/>
                </a:solidFill>
                <a:latin typeface="Arial Narrow" pitchFamily="34" charset="0"/>
              </a:rPr>
              <a:t>Z</a:t>
            </a:r>
            <a:r>
              <a:rPr lang="en-AU" sz="1800" u="none" baseline="-25000" dirty="0">
                <a:solidFill>
                  <a:srgbClr val="023DD0"/>
                </a:solidFill>
                <a:latin typeface="Arial Narrow" pitchFamily="34" charset="0"/>
              </a:rPr>
              <a:t>33</a:t>
            </a:r>
            <a:r>
              <a:rPr lang="en-US" sz="1800" u="none" dirty="0">
                <a:latin typeface="Arial Narrow" pitchFamily="34" charset="0"/>
              </a:rPr>
              <a:t> and computes</a:t>
            </a:r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3405913" y="771665"/>
            <a:ext cx="3522801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latin typeface="Arial Narrow" pitchFamily="34" charset="0"/>
              </a:rPr>
              <a:t>A Zero-Knowledge proof protocol</a:t>
            </a:r>
          </a:p>
        </p:txBody>
      </p:sp>
      <p:sp>
        <p:nvSpPr>
          <p:cNvPr id="32789" name="Text Box 22"/>
          <p:cNvSpPr txBox="1">
            <a:spLocks noChangeArrowheads="1"/>
          </p:cNvSpPr>
          <p:nvPr/>
        </p:nvSpPr>
        <p:spPr bwMode="auto">
          <a:xfrm>
            <a:off x="2608263" y="3679031"/>
            <a:ext cx="1412875" cy="366713"/>
          </a:xfrm>
          <a:prstGeom prst="rect">
            <a:avLst/>
          </a:prstGeom>
          <a:solidFill>
            <a:srgbClr val="AFFFAF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AU" sz="1800" u="none" dirty="0">
                <a:solidFill>
                  <a:srgbClr val="023DD0"/>
                </a:solidFill>
                <a:latin typeface="Arial Narrow" pitchFamily="34" charset="0"/>
              </a:rPr>
              <a:t>S</a:t>
            </a:r>
            <a:r>
              <a:rPr lang="en-AU" sz="1800" b="0" u="none" dirty="0">
                <a:solidFill>
                  <a:srgbClr val="023DD0"/>
                </a:solidFill>
                <a:latin typeface="Arial Narrow" pitchFamily="34" charset="0"/>
              </a:rPr>
              <a:t> = </a:t>
            </a:r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r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2 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 </a:t>
            </a:r>
            <a:r>
              <a:rPr lang="en-AU" sz="1800" b="0" u="none" dirty="0">
                <a:solidFill>
                  <a:schemeClr val="hlink"/>
                </a:solidFill>
                <a:latin typeface="Arial Narrow" pitchFamily="34" charset="0"/>
              </a:rPr>
              <a:t>..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2 </a:t>
            </a:r>
            <a:r>
              <a:rPr lang="en-AU" sz="1800" u="none" dirty="0">
                <a:solidFill>
                  <a:schemeClr val="hlink"/>
                </a:solidFill>
                <a:latin typeface="Arial Narrow" pitchFamily="34" charset="0"/>
              </a:rPr>
              <a:t>= 1</a:t>
            </a:r>
            <a:endParaRPr lang="en-US" sz="1800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2791" name="Line 24"/>
          <p:cNvSpPr>
            <a:spLocks noChangeShapeType="1"/>
          </p:cNvSpPr>
          <p:nvPr/>
        </p:nvSpPr>
        <p:spPr bwMode="auto">
          <a:xfrm flipH="1">
            <a:off x="3122613" y="4037806"/>
            <a:ext cx="41894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92" name="Text Box 25"/>
          <p:cNvSpPr txBox="1">
            <a:spLocks noChangeArrowheads="1"/>
          </p:cNvSpPr>
          <p:nvPr/>
        </p:nvSpPr>
        <p:spPr bwMode="auto">
          <a:xfrm>
            <a:off x="2286000" y="5761831"/>
            <a:ext cx="4756150" cy="396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Prob. of  a successful attack </a:t>
            </a:r>
            <a:r>
              <a:rPr lang="en-US" u="none" dirty="0">
                <a:latin typeface="Arial Narrow" pitchFamily="34" charset="0"/>
              </a:rPr>
              <a:t>after k trials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u="none" dirty="0">
                <a:latin typeface="Arial Narrow" pitchFamily="34" charset="0"/>
              </a:rPr>
              <a:t>=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</a:rPr>
              <a:t>-k</a:t>
            </a:r>
          </a:p>
        </p:txBody>
      </p:sp>
      <p:sp>
        <p:nvSpPr>
          <p:cNvPr id="32793" name="Line 26"/>
          <p:cNvSpPr>
            <a:spLocks noChangeShapeType="1"/>
          </p:cNvSpPr>
          <p:nvPr/>
        </p:nvSpPr>
        <p:spPr bwMode="auto">
          <a:xfrm>
            <a:off x="3733800" y="2917031"/>
            <a:ext cx="4876800" cy="16764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94" name="Text Box 27"/>
          <p:cNvSpPr txBox="1">
            <a:spLocks noChangeArrowheads="1"/>
          </p:cNvSpPr>
          <p:nvPr/>
        </p:nvSpPr>
        <p:spPr bwMode="auto">
          <a:xfrm>
            <a:off x="7926388" y="4383881"/>
            <a:ext cx="102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US" u="none">
                <a:solidFill>
                  <a:srgbClr val="0E52FC"/>
                </a:solidFill>
                <a:latin typeface="Arial Narrow" pitchFamily="34" charset="0"/>
              </a:rPr>
              <a:t>S     </a:t>
            </a:r>
            <a:r>
              <a:rPr lang="en-AU" u="none">
                <a:solidFill>
                  <a:srgbClr val="023DD0"/>
                </a:solidFill>
                <a:latin typeface="Arial Narrow" pitchFamily="34" charset="0"/>
              </a:rPr>
              <a:t>   y</a:t>
            </a:r>
            <a:r>
              <a:rPr lang="en-AU" u="none" baseline="-25000">
                <a:solidFill>
                  <a:srgbClr val="023DD0"/>
                </a:solidFill>
                <a:latin typeface="Arial Narrow" pitchFamily="34" charset="0"/>
              </a:rPr>
              <a:t>a</a:t>
            </a:r>
            <a:endParaRPr lang="en-US" u="none" baseline="-2500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32795" name="Line 28"/>
          <p:cNvSpPr>
            <a:spLocks noChangeShapeType="1"/>
          </p:cNvSpPr>
          <p:nvPr/>
        </p:nvSpPr>
        <p:spPr bwMode="auto">
          <a:xfrm>
            <a:off x="6043613" y="3923506"/>
            <a:ext cx="1981200" cy="6858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96" name="Line 29"/>
          <p:cNvSpPr>
            <a:spLocks noChangeShapeType="1"/>
          </p:cNvSpPr>
          <p:nvPr/>
        </p:nvSpPr>
        <p:spPr bwMode="auto">
          <a:xfrm>
            <a:off x="8229600" y="4669631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 flipH="1">
            <a:off x="8610600" y="4669631"/>
            <a:ext cx="762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7201295" y="1656686"/>
            <a:ext cx="2364583" cy="833178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prstDash val="sysDot"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m = p</a:t>
            </a:r>
            <a:r>
              <a:rPr lang="en-AU" sz="1600" u="none" baseline="-25000" dirty="0">
                <a:solidFill>
                  <a:schemeClr val="hlink"/>
                </a:solidFill>
                <a:latin typeface="Arial Narrow" pitchFamily="34" charset="0"/>
              </a:rPr>
              <a:t>1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sz="1600" u="none" baseline="-25000" dirty="0">
                <a:solidFill>
                  <a:schemeClr val="hlink"/>
                </a:solidFill>
                <a:latin typeface="Arial Narrow" pitchFamily="34" charset="0"/>
              </a:rPr>
              <a:t>2 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= 33</a:t>
            </a:r>
          </a:p>
          <a:p>
            <a:pPr algn="ctr" defTabSz="762000" eaLnBrk="0" hangingPunct="0"/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sz="1600" u="none" baseline="-25000" dirty="0">
                <a:solidFill>
                  <a:schemeClr val="hlink"/>
                </a:solidFill>
                <a:latin typeface="Arial Narrow" pitchFamily="34" charset="0"/>
              </a:rPr>
              <a:t>1</a:t>
            </a:r>
            <a:r>
              <a:rPr lang="en-US" sz="1600" u="none" dirty="0">
                <a:solidFill>
                  <a:schemeClr val="hlink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AU" sz="1600" u="none" dirty="0">
                <a:solidFill>
                  <a:schemeClr val="hlink"/>
                </a:solidFill>
                <a:latin typeface="Arial Narrow" pitchFamily="34" charset="0"/>
              </a:rPr>
              <a:t>p</a:t>
            </a:r>
            <a:r>
              <a:rPr lang="en-AU" sz="1600" u="none" baseline="-25000" dirty="0">
                <a:solidFill>
                  <a:schemeClr val="hlink"/>
                </a:solidFill>
                <a:latin typeface="Arial Narrow" pitchFamily="34" charset="0"/>
              </a:rPr>
              <a:t>2  </a:t>
            </a:r>
            <a:r>
              <a:rPr lang="en-AU" sz="1600" u="none" dirty="0">
                <a:solidFill>
                  <a:srgbClr val="023DD0"/>
                </a:solidFill>
                <a:latin typeface="Arial Narrow" pitchFamily="34" charset="0"/>
              </a:rPr>
              <a:t>are secrets which no body should know</a:t>
            </a:r>
            <a:endParaRPr lang="en-US" sz="1600" u="none" dirty="0">
              <a:solidFill>
                <a:srgbClr val="023DD0"/>
              </a:solidFill>
              <a:latin typeface="Arial Narrow" pitchFamily="34" charset="0"/>
            </a:endParaRPr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6861175" y="1039504"/>
            <a:ext cx="2816225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762000" eaLnBrk="0" hangingPunct="0"/>
            <a:r>
              <a:rPr lang="de-DE" sz="1800" u="none" dirty="0">
                <a:solidFill>
                  <a:schemeClr val="hlink"/>
                </a:solidFill>
              </a:rPr>
              <a:t>Security </a:t>
            </a:r>
            <a:r>
              <a:rPr lang="de-DE" sz="1800" u="none" dirty="0" err="1">
                <a:solidFill>
                  <a:schemeClr val="hlink"/>
                </a:solidFill>
              </a:rPr>
              <a:t>relies</a:t>
            </a:r>
            <a:r>
              <a:rPr lang="de-DE" sz="1800" u="none" dirty="0">
                <a:solidFill>
                  <a:schemeClr val="hlink"/>
                </a:solidFill>
              </a:rPr>
              <a:t> on </a:t>
            </a:r>
            <a:r>
              <a:rPr lang="de-DE" sz="1800" u="none" dirty="0" err="1">
                <a:solidFill>
                  <a:schemeClr val="hlink"/>
                </a:solidFill>
              </a:rPr>
              <a:t>the</a:t>
            </a:r>
            <a:r>
              <a:rPr lang="de-DE" sz="1800" u="none" dirty="0">
                <a:solidFill>
                  <a:schemeClr val="hlink"/>
                </a:solidFill>
              </a:rPr>
              <a:t> </a:t>
            </a:r>
          </a:p>
          <a:p>
            <a:pPr algn="ctr" defTabSz="762000" eaLnBrk="0" hangingPunct="0"/>
            <a:r>
              <a:rPr lang="de-DE" sz="1800" u="none" dirty="0">
                <a:solidFill>
                  <a:schemeClr val="hlink"/>
                </a:solidFill>
              </a:rPr>
              <a:t>Factoring Problem !</a:t>
            </a:r>
            <a:endParaRPr lang="en-GB" sz="1800" u="none" dirty="0">
              <a:solidFill>
                <a:schemeClr val="hlink"/>
              </a:solidFill>
            </a:endParaRPr>
          </a:p>
        </p:txBody>
      </p:sp>
      <p:sp>
        <p:nvSpPr>
          <p:cNvPr id="32800" name="Line 33"/>
          <p:cNvSpPr>
            <a:spLocks noChangeShapeType="1"/>
          </p:cNvSpPr>
          <p:nvPr/>
        </p:nvSpPr>
        <p:spPr bwMode="auto">
          <a:xfrm flipH="1">
            <a:off x="4248149" y="1856579"/>
            <a:ext cx="2952752" cy="298451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H="1">
            <a:off x="2994025" y="4188618"/>
            <a:ext cx="4206876" cy="918041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2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Text Box 2"/>
          <p:cNvSpPr txBox="1">
            <a:spLocks noChangeArrowheads="1"/>
          </p:cNvSpPr>
          <p:nvPr/>
        </p:nvSpPr>
        <p:spPr bwMode="auto">
          <a:xfrm>
            <a:off x="1467018" y="1126331"/>
            <a:ext cx="7200924" cy="441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 eaLnBrk="0" hangingPunct="0">
              <a:spcAft>
                <a:spcPts val="600"/>
              </a:spcAft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Set up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Omura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Proof of Identity Protocol over 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GF(2</a:t>
            </a:r>
            <a:r>
              <a:rPr lang="de-DE" sz="180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4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)</a:t>
            </a:r>
            <a:r>
              <a:rPr lang="en-GB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</a:t>
            </a:r>
          </a:p>
          <a:p>
            <a:pPr marL="457200" indent="-457200" defTabSz="762000" eaLnBrk="0" hangingPunct="0">
              <a:spcAft>
                <a:spcPts val="600"/>
              </a:spcAft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User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generator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polynomial 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P(x) = x</a:t>
            </a:r>
            <a:r>
              <a:rPr lang="de-DE" sz="180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4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+ x</a:t>
            </a:r>
            <a:r>
              <a:rPr lang="de-DE" sz="180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+ x</a:t>
            </a:r>
            <a:r>
              <a:rPr lang="de-DE" sz="180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2 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+ x + 1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</a:t>
            </a:r>
          </a:p>
          <a:p>
            <a:pPr marL="457200" indent="-457200" defTabSz="762000" eaLnBrk="0" hangingPunct="0">
              <a:spcAft>
                <a:spcPts val="600"/>
              </a:spcAft>
              <a:defRPr/>
            </a:pP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Compute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all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powers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x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up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to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10.</a:t>
            </a:r>
          </a:p>
          <a:p>
            <a:pPr marL="457200" indent="-457200" defTabSz="762000" eaLnBrk="0" hangingPunct="0">
              <a:defRPr/>
            </a:pPr>
            <a:endParaRPr lang="en-GB" sz="1800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  <a:p>
            <a:pPr marL="457200" indent="-457200" defTabSz="76200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Select a primitive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element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u="none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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from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following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list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0010, 0011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and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compute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order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selected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one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</a:t>
            </a:r>
          </a:p>
          <a:p>
            <a:pPr marL="457200" indent="-457200" defTabSz="76200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How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many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primitive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elements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do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we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have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over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GF(2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)?</a:t>
            </a:r>
          </a:p>
          <a:p>
            <a:pPr marL="457200" indent="-457200" defTabSz="76200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State </a:t>
            </a:r>
            <a:r>
              <a:rPr lang="de-DE" sz="1800" b="0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three</a:t>
            </a:r>
            <a:r>
              <a:rPr lang="de-DE" sz="1800" b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other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primitive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elements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</a:t>
            </a:r>
          </a:p>
          <a:p>
            <a:pPr marL="457200" indent="-457200" defTabSz="76200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If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verifier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selects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K= 6,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compute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verifier‘s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challenge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R.</a:t>
            </a:r>
          </a:p>
          <a:p>
            <a:pPr marL="457200" indent="-457200" defTabSz="762000" eaLnBrk="0" hangingPunct="0">
              <a:spcAft>
                <a:spcPts val="1200"/>
              </a:spcAft>
              <a:buFontTx/>
              <a:buAutoNum type="arabicPeriod"/>
              <a:defRPr/>
            </a:pP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Compute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user‘s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A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response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if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secret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key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of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A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is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7</a:t>
            </a:r>
          </a:p>
          <a:p>
            <a:pPr marL="457200" indent="-457200" defTabSz="762000" eaLnBrk="0" hangingPunct="0">
              <a:buFontTx/>
              <a:buAutoNum type="arabicPeriod"/>
              <a:defRPr/>
            </a:pP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Verify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user‘s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A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response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</a:t>
            </a:r>
          </a:p>
          <a:p>
            <a:pPr marL="457200" indent="-457200" defTabSz="762000" eaLnBrk="0" hangingPunct="0">
              <a:defRPr/>
            </a:pPr>
            <a:endParaRPr lang="de-DE" sz="1800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44E0B81-2D06-4768-8A39-8363170DFD3C}"/>
              </a:ext>
            </a:extLst>
          </p:cNvPr>
          <p:cNvSpPr/>
          <p:nvPr/>
        </p:nvSpPr>
        <p:spPr>
          <a:xfrm>
            <a:off x="504255" y="440531"/>
            <a:ext cx="192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Problem 12-2: </a:t>
            </a:r>
          </a:p>
        </p:txBody>
      </p:sp>
    </p:spTree>
    <p:extLst>
      <p:ext uri="{BB962C8B-B14F-4D97-AF65-F5344CB8AC3E}">
        <p14:creationId xmlns:p14="http://schemas.microsoft.com/office/powerpoint/2010/main" val="3298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xmlns="" id="{F9712DDA-808A-4C4C-8754-73E7E0550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80" y="1202531"/>
            <a:ext cx="9001000" cy="51215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457200" indent="-457200" defTabSz="762000" eaLnBrk="0" hangingPunct="0"/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P(x) =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 x + 1</a:t>
            </a:r>
            <a:r>
              <a:rPr lang="en-US" sz="1800" b="0" u="none" dirty="0"/>
              <a:t>=0,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=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+ x + 1. 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The powers of x are: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x=x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2</a:t>
            </a:r>
            <a:r>
              <a:rPr lang="en-US" sz="1800" b="0" u="none" dirty="0">
                <a:latin typeface="Arial Narrow" panose="020B0606020202030204" pitchFamily="34" charset="0"/>
              </a:rPr>
              <a:t>= 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2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3</a:t>
            </a:r>
            <a:r>
              <a:rPr lang="en-US" sz="1800" b="0" u="none" dirty="0">
                <a:latin typeface="Arial Narrow" panose="020B0606020202030204" pitchFamily="34" charset="0"/>
              </a:rPr>
              <a:t>= 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3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4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2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 + 1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5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3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+ x =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2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 + 1 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3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+ 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 + x = 1  =&gt; </a:t>
            </a:r>
            <a:r>
              <a:rPr lang="de-DE" sz="1800" b="0" u="none" dirty="0" err="1">
                <a:solidFill>
                  <a:srgbClr val="000000"/>
                </a:solidFill>
                <a:latin typeface="Arial Narrow" panose="020B0606020202030204" pitchFamily="34" charset="0"/>
              </a:rPr>
              <a:t>ord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(x)=5</a:t>
            </a:r>
          </a:p>
          <a:p>
            <a:pPr marL="457200" indent="-457200" defTabSz="762000" eaLnBrk="0" hangingPunct="0"/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6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x,   </a:t>
            </a:r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7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,   </a:t>
            </a:r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8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9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,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   </a:t>
            </a:r>
            <a:r>
              <a:rPr lang="en-US" sz="1800" b="0" u="none" dirty="0">
                <a:latin typeface="Arial Narrow" panose="020B0606020202030204" pitchFamily="34" charset="0"/>
              </a:rPr>
              <a:t>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10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0</a:t>
            </a:r>
            <a:r>
              <a:rPr lang="de-DE" sz="1800" b="0" u="none" dirty="0">
                <a:solidFill>
                  <a:srgbClr val="000000"/>
                </a:solidFill>
                <a:latin typeface="Arial Narrow" panose="020B0606020202030204" pitchFamily="34" charset="0"/>
              </a:rPr>
              <a:t>=1</a:t>
            </a:r>
          </a:p>
          <a:p>
            <a:pPr marL="457200" indent="-457200" defTabSz="762000" eaLnBrk="0" hangingPunct="0"/>
            <a:endParaRPr lang="de-DE" sz="1600" b="0" u="none" baseline="30000" dirty="0">
              <a:solidFill>
                <a:srgbClr val="000000"/>
              </a:solidFill>
              <a:latin typeface="Arial Narrow" pitchFamily="34" charset="0"/>
            </a:endParaRPr>
          </a:p>
          <a:p>
            <a:pPr marL="342900" indent="-342900" defTabSz="762000" eaLnBrk="0" hangingPunct="0">
              <a:buAutoNum type="arabicPeriod"/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The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orders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of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elements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are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divisors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of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 2</a:t>
            </a:r>
            <a:r>
              <a:rPr lang="de-DE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-1= 15,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that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is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1,3,5,15</a:t>
            </a:r>
          </a:p>
          <a:p>
            <a:pPr marL="742950" lvl="1" indent="-285750" defTabSz="762000" eaLnBrk="0" hangingPunct="0">
              <a:buFont typeface="Arial" panose="020B0604020202020204" pitchFamily="34" charset="0"/>
              <a:buChar char="•"/>
            </a:pP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Order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of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0010 = x = 5  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the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element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800" b="0" u="none" dirty="0" err="1">
                <a:solidFill>
                  <a:srgbClr val="000000"/>
                </a:solidFill>
                <a:latin typeface="Arial Narrow" pitchFamily="34" charset="0"/>
              </a:rPr>
              <a:t>is</a:t>
            </a:r>
            <a:r>
              <a:rPr lang="de-DE" sz="1800" b="0" u="none" dirty="0">
                <a:solidFill>
                  <a:srgbClr val="000000"/>
                </a:solidFill>
                <a:latin typeface="Arial Narrow" pitchFamily="34" charset="0"/>
              </a:rPr>
              <a:t> not primitive.</a:t>
            </a:r>
          </a:p>
          <a:p>
            <a:pPr marL="742950" lvl="1" indent="-285750" defTabSz="762000" eaLnBrk="0" hangingPunct="0">
              <a:buFont typeface="Arial" panose="020B0604020202020204" pitchFamily="34" charset="0"/>
              <a:buChar char="•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0011 = 1+x :  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(1+x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)(1+x) = 1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1</a:t>
            </a:r>
          </a:p>
          <a:p>
            <a:pPr marL="1828800" lvl="3" indent="-457200" defTabSz="762000" eaLnBrk="0" hangingPunct="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    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= (1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)(1+x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)</a:t>
            </a:r>
          </a:p>
          <a:p>
            <a:pPr marL="1828800" lvl="3" indent="-457200" defTabSz="762000" eaLnBrk="0" hangingPunct="0"/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           = 1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marL="2286000" lvl="4" indent="-457200" defTabSz="762000" eaLnBrk="0" hangingPunct="0">
              <a:spcAft>
                <a:spcPts val="60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           = 1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</a:rPr>
              <a:t>3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1  thus order of (1+x) is 15 and it is primitive.</a:t>
            </a:r>
          </a:p>
          <a:p>
            <a:pPr marL="457200" indent="-457200" defTabSz="762000" eaLnBrk="0" hangingPunct="0">
              <a:spcAft>
                <a:spcPts val="600"/>
              </a:spcAft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2. 	The number of primitive elements is (15) = (3-1)(5-1)=8</a:t>
            </a:r>
          </a:p>
          <a:p>
            <a:pPr marL="457200" indent="-457200" defTabSz="762000" eaLnBrk="0" hangingPunct="0">
              <a:buAutoNum type="arabicPeriod" startAt="3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As (1+x) is primitive, then (1+x)</a:t>
            </a:r>
            <a:r>
              <a:rPr lang="en-US" sz="1800" b="0" u="none" baseline="30000" dirty="0" err="1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i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is also primitive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iff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800" b="0" u="none" dirty="0" err="1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gcd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(15,i)=1 </a:t>
            </a:r>
          </a:p>
          <a:p>
            <a:pPr marL="457200" indent="-457200" defTabSz="762000" eaLnBrk="0" hangingPunct="0">
              <a:buAutoNum type="arabicPeriod" startAt="3"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therefore 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, 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4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, (1+x)</a:t>
            </a:r>
            <a:r>
              <a:rPr lang="en-US" sz="1800" b="0" u="none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7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are all primitive elements.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796A748-4C62-4E27-9F83-E4FCE6C323E2}"/>
              </a:ext>
            </a:extLst>
          </p:cNvPr>
          <p:cNvSpPr/>
          <p:nvPr/>
        </p:nvSpPr>
        <p:spPr>
          <a:xfrm>
            <a:off x="535701" y="478631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Solution 12-2: </a:t>
            </a:r>
          </a:p>
        </p:txBody>
      </p:sp>
    </p:spTree>
    <p:extLst>
      <p:ext uri="{BB962C8B-B14F-4D97-AF65-F5344CB8AC3E}">
        <p14:creationId xmlns:p14="http://schemas.microsoft.com/office/powerpoint/2010/main" val="27783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130" name="Text Box 2"/>
          <p:cNvSpPr txBox="1">
            <a:spLocks noChangeArrowheads="1"/>
          </p:cNvSpPr>
          <p:nvPr/>
        </p:nvSpPr>
        <p:spPr bwMode="auto">
          <a:xfrm>
            <a:off x="3134844" y="429179"/>
            <a:ext cx="4121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 eaLnBrk="0" hangingPunct="0">
              <a:defRPr/>
            </a:pPr>
            <a:r>
              <a:rPr lang="en-US" sz="2400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Omura</a:t>
            </a: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Proof-of-Identity Protocol</a:t>
            </a: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893885" y="890689"/>
            <a:ext cx="122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lang="en-US" sz="2400" dirty="0">
                <a:latin typeface="Arial Narrow" pitchFamily="34" charset="0"/>
              </a:rPr>
              <a:t>Prover A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8327529" y="972170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r>
              <a:rPr lang="en-US" sz="2400" dirty="0">
                <a:latin typeface="Arial Narrow" pitchFamily="34" charset="0"/>
              </a:rPr>
              <a:t>Verifier</a:t>
            </a:r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510086" y="4686631"/>
            <a:ext cx="1416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>
                <a:latin typeface="Arial Narrow" pitchFamily="34" charset="0"/>
              </a:rPr>
              <a:t>I am user A, 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5037261" y="4704094"/>
            <a:ext cx="830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R</a:t>
            </a:r>
            <a:r>
              <a:rPr lang="en-AU" u="none" baseline="30000">
                <a:solidFill>
                  <a:schemeClr val="tx2"/>
                </a:solidFill>
                <a:latin typeface="Arial Narrow" pitchFamily="34" charset="0"/>
              </a:rPr>
              <a:t>Xa </a:t>
            </a:r>
            <a:r>
              <a:rPr lang="en-AU" u="none">
                <a:solidFill>
                  <a:schemeClr val="tx2"/>
                </a:solidFill>
                <a:latin typeface="Arial Narrow" pitchFamily="34" charset="0"/>
              </a:rPr>
              <a:t>= x</a:t>
            </a:r>
            <a:endParaRPr lang="en-US" u="none" baseline="300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7168341" y="2535844"/>
            <a:ext cx="2205350" cy="925511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 eaLnBrk="0" hangingPunct="0"/>
            <a:r>
              <a:rPr lang="en-US" sz="1800" u="none" dirty="0">
                <a:latin typeface="Arial Narrow" pitchFamily="34" charset="0"/>
              </a:rPr>
              <a:t>Randomly choose </a:t>
            </a:r>
            <a:r>
              <a:rPr lang="en-US" sz="1800" u="none" dirty="0">
                <a:solidFill>
                  <a:schemeClr val="hlink"/>
                </a:solidFill>
                <a:latin typeface="Arial Narrow" pitchFamily="34" charset="0"/>
              </a:rPr>
              <a:t>k=6</a:t>
            </a:r>
            <a:endParaRPr lang="en-US" sz="1800" u="none" dirty="0">
              <a:latin typeface="Arial Narrow" pitchFamily="34" charset="0"/>
            </a:endParaRPr>
          </a:p>
          <a:p>
            <a:pPr defTabSz="762000" eaLnBrk="0" hangingPunct="0"/>
            <a:r>
              <a:rPr lang="en-US" sz="1800" u="none" dirty="0">
                <a:latin typeface="Arial Narrow" pitchFamily="34" charset="0"/>
              </a:rPr>
              <a:t>compute   </a:t>
            </a:r>
          </a:p>
          <a:p>
            <a:pPr defTabSz="762000" eaLnBrk="0" hangingPunct="0"/>
            <a:r>
              <a:rPr lang="en-US" sz="1800" u="none" dirty="0">
                <a:latin typeface="Arial Narrow" pitchFamily="34" charset="0"/>
              </a:rPr>
              <a:t>R = </a:t>
            </a:r>
            <a:r>
              <a:rPr lang="en-US" sz="1800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 </a:t>
            </a:r>
            <a:r>
              <a:rPr lang="en-AU" sz="1800" u="none" baseline="30000" dirty="0">
                <a:solidFill>
                  <a:schemeClr val="hlink"/>
                </a:solidFill>
                <a:latin typeface="Arial Narrow" pitchFamily="34" charset="0"/>
              </a:rPr>
              <a:t>6</a:t>
            </a:r>
            <a:r>
              <a:rPr lang="en-US" sz="1800" u="none" dirty="0">
                <a:latin typeface="Arial Narrow" pitchFamily="34" charset="0"/>
              </a:rPr>
              <a:t> =1000 =x</a:t>
            </a:r>
            <a:r>
              <a:rPr lang="en-US" sz="1800" u="none" baseline="30000" dirty="0">
                <a:latin typeface="Arial Narrow" pitchFamily="34" charset="0"/>
              </a:rPr>
              <a:t>3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1518940" y="1058689"/>
            <a:ext cx="180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endParaRPr lang="en-US" sz="1400" u="none">
              <a:latin typeface="Arial Narrow" pitchFamily="34" charset="0"/>
            </a:endParaRP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3161630" y="1200770"/>
            <a:ext cx="4255394" cy="1177925"/>
          </a:xfrm>
          <a:prstGeom prst="rect">
            <a:avLst/>
          </a:prstGeom>
          <a:solidFill>
            <a:srgbClr val="99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de-DE"/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3100958" y="1237644"/>
            <a:ext cx="437673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 eaLnBrk="0" hangingPunct="0"/>
            <a:r>
              <a:rPr lang="en-US" u="none" dirty="0">
                <a:solidFill>
                  <a:srgbClr val="023DD0"/>
                </a:solidFill>
                <a:latin typeface="Arial Narrow" pitchFamily="34" charset="0"/>
                <a:sym typeface="Symbol" pitchFamily="18" charset="2"/>
              </a:rPr>
              <a:t>= (1 +x)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is a primitive element in GF( 2</a:t>
            </a:r>
            <a:r>
              <a:rPr lang="en-US" u="none" baseline="30000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4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)</a:t>
            </a:r>
          </a:p>
          <a:p>
            <a:pPr defTabSz="762000" eaLnBrk="0" hangingPunct="0"/>
            <a:r>
              <a:rPr lang="de-DE" b="0" u="none" dirty="0">
                <a:solidFill>
                  <a:srgbClr val="000000"/>
                </a:solidFill>
                <a:latin typeface="Arial Narrow" pitchFamily="34" charset="0"/>
              </a:rPr>
              <a:t>	P(x) = x</a:t>
            </a:r>
            <a:r>
              <a:rPr lang="de-DE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de-DE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</a:rPr>
              <a:t>+ x</a:t>
            </a:r>
            <a:r>
              <a:rPr lang="de-DE" b="0" u="none" baseline="30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</a:rPr>
              <a:t>+ x + 1</a:t>
            </a:r>
            <a:endParaRPr lang="en-US" u="none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6875" name="Text Box 12"/>
          <p:cNvSpPr txBox="1">
            <a:spLocks noChangeArrowheads="1"/>
          </p:cNvSpPr>
          <p:nvPr/>
        </p:nvSpPr>
        <p:spPr bwMode="auto">
          <a:xfrm>
            <a:off x="3161629" y="1788313"/>
            <a:ext cx="3732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eaLnBrk="0" hangingPunct="0"/>
            <a:r>
              <a:rPr lang="en-AU" u="none" dirty="0" err="1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u="none" baseline="-25000" dirty="0" err="1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u="none" dirty="0">
                <a:solidFill>
                  <a:srgbClr val="023DD0"/>
                </a:solidFill>
                <a:latin typeface="Arial Narrow" pitchFamily="34" charset="0"/>
              </a:rPr>
              <a:t> = 0111=   </a:t>
            </a:r>
            <a:r>
              <a:rPr lang="en-US" u="none" dirty="0">
                <a:latin typeface="Arial Narrow" pitchFamily="34" charset="0"/>
              </a:rPr>
              <a:t>    public key of A  </a:t>
            </a:r>
            <a:r>
              <a:rPr lang="en-US" sz="2800" u="none" dirty="0">
                <a:latin typeface="Arial Narrow" pitchFamily="34" charset="0"/>
              </a:rPr>
              <a:t>              </a:t>
            </a: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4298725" y="855770"/>
            <a:ext cx="1981200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eaLnBrk="0" hangingPunct="0"/>
            <a:r>
              <a:rPr lang="en-US" u="none" dirty="0">
                <a:latin typeface="Arial Narrow" pitchFamily="34" charset="0"/>
              </a:rPr>
              <a:t>Public Directory</a:t>
            </a:r>
            <a:endParaRPr lang="en-US" sz="2800" u="none" dirty="0">
              <a:latin typeface="Arial Narrow" pitchFamily="34" charset="0"/>
            </a:endParaRPr>
          </a:p>
        </p:txBody>
      </p:sp>
      <p:sp>
        <p:nvSpPr>
          <p:cNvPr id="36877" name="Text Box 14"/>
          <p:cNvSpPr txBox="1">
            <a:spLocks noChangeArrowheads="1"/>
          </p:cNvSpPr>
          <p:nvPr/>
        </p:nvSpPr>
        <p:spPr bwMode="auto">
          <a:xfrm>
            <a:off x="3504903" y="2666404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>
                <a:latin typeface="Arial Narrow" pitchFamily="34" charset="0"/>
              </a:rPr>
              <a:t> Who are you?,   R= x</a:t>
            </a:r>
            <a:r>
              <a:rPr lang="en-US" u="none" baseline="30000">
                <a:latin typeface="Arial Narrow" pitchFamily="34" charset="0"/>
              </a:rPr>
              <a:t>3</a:t>
            </a:r>
            <a:endParaRPr lang="en-US" u="none">
              <a:latin typeface="Arial Narrow" pitchFamily="34" charset="0"/>
            </a:endParaRPr>
          </a:p>
        </p:txBody>
      </p:sp>
      <p:sp>
        <p:nvSpPr>
          <p:cNvPr id="36878" name="Text Box 15"/>
          <p:cNvSpPr txBox="1">
            <a:spLocks noChangeArrowheads="1"/>
          </p:cNvSpPr>
          <p:nvPr/>
        </p:nvSpPr>
        <p:spPr bwMode="auto">
          <a:xfrm>
            <a:off x="585853" y="1499312"/>
            <a:ext cx="3451884" cy="10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 eaLnBrk="0" hangingPunct="0"/>
            <a:r>
              <a:rPr lang="en-AU" sz="1600" b="0" u="none" dirty="0" err="1">
                <a:latin typeface="Arial Narrow" pitchFamily="34" charset="0"/>
              </a:rPr>
              <a:t>y</a:t>
            </a:r>
            <a:r>
              <a:rPr lang="en-AU" sz="1600" b="0" u="none" baseline="-25000" dirty="0" err="1">
                <a:latin typeface="Arial Narrow" pitchFamily="34" charset="0"/>
              </a:rPr>
              <a:t>a</a:t>
            </a:r>
            <a:r>
              <a:rPr lang="en-AU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en-AU" sz="1600" b="0" u="none" dirty="0">
                <a:solidFill>
                  <a:schemeClr val="tx2"/>
                </a:solidFill>
                <a:latin typeface="Arial Narrow" pitchFamily="34" charset="0"/>
              </a:rPr>
              <a:t>=</a:t>
            </a:r>
            <a:r>
              <a:rPr lang="el-GR" sz="1600" b="0" u="none" dirty="0">
                <a:solidFill>
                  <a:schemeClr val="tx2"/>
                </a:solidFill>
                <a:latin typeface="Arial Narrow" pitchFamily="34" charset="0"/>
              </a:rPr>
              <a:t>α</a:t>
            </a:r>
            <a:r>
              <a:rPr lang="en-AU" sz="1600" b="0" u="none" baseline="30000" dirty="0" err="1">
                <a:solidFill>
                  <a:schemeClr val="tx2"/>
                </a:solidFill>
                <a:latin typeface="Arial Narrow" pitchFamily="34" charset="0"/>
              </a:rPr>
              <a:t>Xa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= (1+x)</a:t>
            </a:r>
            <a:r>
              <a:rPr lang="en-AU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7</a:t>
            </a:r>
            <a:r>
              <a:rPr lang="en-US" sz="1600" b="0" u="none" baseline="30000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=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(1+x)</a:t>
            </a:r>
            <a:r>
              <a:rPr lang="en-AU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(1+x)</a:t>
            </a:r>
            <a:r>
              <a:rPr lang="en-AU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</a:t>
            </a:r>
            <a:endParaRPr lang="en-US" sz="1600" b="0" u="none" dirty="0">
              <a:solidFill>
                <a:schemeClr val="tx2"/>
              </a:solidFill>
              <a:latin typeface="Arial Narrow" pitchFamily="34" charset="0"/>
              <a:sym typeface="Symbol" pitchFamily="18" charset="2"/>
            </a:endParaRPr>
          </a:p>
          <a:p>
            <a:pPr defTabSz="762000" eaLnBrk="0" hangingPunct="0">
              <a:buFont typeface="Symbol" pitchFamily="18" charset="2"/>
              <a:buNone/>
            </a:pP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= (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) (1+ x</a:t>
            </a:r>
            <a:r>
              <a:rPr lang="en-US" sz="1600" b="0" u="none" baseline="30000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) </a:t>
            </a:r>
          </a:p>
          <a:p>
            <a:pPr defTabSz="762000" eaLnBrk="0" hangingPunct="0">
              <a:buFont typeface="Symbol" pitchFamily="18" charset="2"/>
              <a:buNone/>
            </a:pP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=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+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defTabSz="762000" eaLnBrk="0" hangingPunct="0">
              <a:buFont typeface="Symbol" pitchFamily="18" charset="2"/>
              <a:buNone/>
            </a:pPr>
            <a:r>
              <a:rPr lang="en-AU" sz="1600" b="0" u="none" dirty="0" err="1">
                <a:latin typeface="Arial Narrow" pitchFamily="34" charset="0"/>
              </a:rPr>
              <a:t>y</a:t>
            </a:r>
            <a:r>
              <a:rPr lang="en-AU" sz="1600" b="0" u="none" baseline="-25000" dirty="0" err="1">
                <a:latin typeface="Arial Narrow" pitchFamily="34" charset="0"/>
              </a:rPr>
              <a:t>a</a:t>
            </a:r>
            <a:r>
              <a:rPr lang="en-US" sz="1600" b="0" u="none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=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+ 1 +x+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=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+x+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             </a:t>
            </a:r>
            <a:endParaRPr lang="en-US" sz="1600" b="0" u="none" baseline="-250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36882" name="Text Box 19"/>
          <p:cNvSpPr txBox="1">
            <a:spLocks noChangeArrowheads="1"/>
          </p:cNvSpPr>
          <p:nvPr/>
        </p:nvSpPr>
        <p:spPr bwMode="auto">
          <a:xfrm>
            <a:off x="7111435" y="4871477"/>
            <a:ext cx="2438400" cy="1311275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eaLnBrk="0" hangingPunct="0"/>
            <a:r>
              <a:rPr lang="en-US" u="none" dirty="0">
                <a:latin typeface="Arial Narrow" pitchFamily="34" charset="0"/>
              </a:rPr>
              <a:t>check   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R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 dirty="0" err="1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US" u="none" dirty="0">
                <a:latin typeface="Arial Narrow" pitchFamily="34" charset="0"/>
              </a:rPr>
              <a:t> = 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y</a:t>
            </a:r>
            <a:r>
              <a:rPr lang="en-AU" u="none" baseline="-25000" dirty="0">
                <a:solidFill>
                  <a:srgbClr val="023DD0"/>
                </a:solidFill>
                <a:latin typeface="Arial Narrow" pitchFamily="34" charset="0"/>
              </a:rPr>
              <a:t>a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k</a:t>
            </a:r>
          </a:p>
          <a:p>
            <a:pPr defTabSz="762000" eaLnBrk="0" hangingPunct="0"/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                x 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= (1+x+x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2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)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6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pPr defTabSz="762000" eaLnBrk="0" hangingPunct="0"/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                 x= x</a:t>
            </a:r>
          </a:p>
          <a:p>
            <a:pPr defTabSz="762000" eaLnBrk="0" hangingPunct="0"/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=&gt; User is authentic</a:t>
            </a:r>
            <a:endParaRPr lang="en-US" u="none" baseline="30000" dirty="0">
              <a:solidFill>
                <a:schemeClr val="hlink"/>
              </a:solidFill>
              <a:latin typeface="Arial Narrow" pitchFamily="34" charset="0"/>
            </a:endParaRPr>
          </a:p>
        </p:txBody>
      </p:sp>
      <p:sp>
        <p:nvSpPr>
          <p:cNvPr id="36883" name="Text Box 20"/>
          <p:cNvSpPr txBox="1">
            <a:spLocks noChangeArrowheads="1"/>
          </p:cNvSpPr>
          <p:nvPr/>
        </p:nvSpPr>
        <p:spPr bwMode="auto">
          <a:xfrm>
            <a:off x="315615" y="2742604"/>
            <a:ext cx="134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latin typeface="Arial Narrow" pitchFamily="34" charset="0"/>
              </a:rPr>
              <a:t> R=1000= x</a:t>
            </a:r>
            <a:r>
              <a:rPr lang="en-US" u="none" baseline="30000" dirty="0">
                <a:latin typeface="Arial Narrow" pitchFamily="34" charset="0"/>
              </a:rPr>
              <a:t>3</a:t>
            </a:r>
          </a:p>
        </p:txBody>
      </p:sp>
      <p:sp>
        <p:nvSpPr>
          <p:cNvPr id="36884" name="Line 21"/>
          <p:cNvSpPr>
            <a:spLocks noChangeShapeType="1"/>
          </p:cNvSpPr>
          <p:nvPr/>
        </p:nvSpPr>
        <p:spPr bwMode="auto">
          <a:xfrm flipH="1">
            <a:off x="1533228" y="3009304"/>
            <a:ext cx="563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cxnSp>
        <p:nvCxnSpPr>
          <p:cNvPr id="6" name="Gerade Verbindung mit Pfeil 5"/>
          <p:cNvCxnSpPr>
            <a:cxnSpLocks/>
          </p:cNvCxnSpPr>
          <p:nvPr/>
        </p:nvCxnSpPr>
        <p:spPr bwMode="auto">
          <a:xfrm flipH="1">
            <a:off x="5867103" y="5547047"/>
            <a:ext cx="2601999" cy="54757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</p:cxn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013575" y="3515062"/>
            <a:ext cx="2746563" cy="10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 eaLnBrk="0" hangingPunct="0">
              <a:buFont typeface="Symbol" pitchFamily="18" charset="2"/>
              <a:buChar char="a"/>
            </a:pPr>
            <a:r>
              <a:rPr lang="en-AU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6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= (1+x)</a:t>
            </a:r>
            <a:r>
              <a:rPr lang="en-AU" sz="1600" b="0" u="none" baseline="30000" dirty="0">
                <a:solidFill>
                  <a:schemeClr val="tx2"/>
                </a:solidFill>
                <a:latin typeface="Arial Narrow" pitchFamily="34" charset="0"/>
              </a:rPr>
              <a:t>6</a:t>
            </a:r>
            <a:r>
              <a:rPr lang="en-US" sz="1600" b="0" u="none" baseline="30000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=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(1+x)</a:t>
            </a:r>
            <a:r>
              <a:rPr lang="en-AU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(1+x)</a:t>
            </a:r>
          </a:p>
          <a:p>
            <a:pPr defTabSz="762000" eaLnBrk="0" hangingPunct="0"/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 = (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) (1+ x) </a:t>
            </a:r>
          </a:p>
          <a:p>
            <a:pPr defTabSz="762000" eaLnBrk="0" hangingPunct="0">
              <a:buFont typeface="Symbol" pitchFamily="18" charset="2"/>
              <a:buNone/>
            </a:pP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   =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1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+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x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+x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4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</a:p>
          <a:p>
            <a:pPr defTabSz="762000" eaLnBrk="0" hangingPunct="0">
              <a:buFont typeface="Symbol" pitchFamily="18" charset="2"/>
              <a:buNone/>
            </a:pP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   =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1+ x+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+ 1 +x+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 + 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= </a:t>
            </a:r>
            <a:r>
              <a:rPr lang="en-US" sz="1600" b="0" u="none" dirty="0">
                <a:solidFill>
                  <a:srgbClr val="000000"/>
                </a:solidFill>
                <a:latin typeface="Arial Narrow" pitchFamily="34" charset="0"/>
              </a:rPr>
              <a:t>x</a:t>
            </a:r>
            <a:r>
              <a:rPr lang="en-US" sz="1600" b="0" u="none" baseline="30000" dirty="0">
                <a:solidFill>
                  <a:srgbClr val="000000"/>
                </a:solidFill>
                <a:latin typeface="Arial Narrow" pitchFamily="34" charset="0"/>
              </a:rPr>
              <a:t>3</a:t>
            </a:r>
            <a:r>
              <a:rPr lang="en-US" sz="1600" b="0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  </a:t>
            </a:r>
            <a:endParaRPr lang="en-US" sz="1600" b="0" u="none" baseline="-25000" dirty="0">
              <a:solidFill>
                <a:schemeClr val="tx2"/>
              </a:solidFill>
              <a:latin typeface="Arial Narrow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BA727C4-5763-4BE2-81AC-CDC65D3FBB78}"/>
              </a:ext>
            </a:extLst>
          </p:cNvPr>
          <p:cNvGrpSpPr/>
          <p:nvPr/>
        </p:nvGrpSpPr>
        <p:grpSpPr>
          <a:xfrm>
            <a:off x="1846174" y="5515292"/>
            <a:ext cx="5377091" cy="833178"/>
            <a:chOff x="610599" y="5413624"/>
            <a:chExt cx="5377091" cy="833178"/>
          </a:xfrm>
        </p:grpSpPr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610599" y="5413624"/>
              <a:ext cx="5377091" cy="833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lvl="0" defTabSz="762000" eaLnBrk="0" hangingPunct="0"/>
              <a:r>
                <a:rPr lang="en-US" sz="1600" b="0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(1 + x + x</a:t>
              </a:r>
              <a:r>
                <a:rPr lang="en-US" sz="1600" b="0" u="none" baseline="30000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)</a:t>
              </a:r>
              <a:r>
                <a:rPr lang="en-US" sz="1600" b="0" u="none" baseline="30000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6</a:t>
              </a:r>
              <a:r>
                <a:rPr lang="en-US" sz="1600" b="0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=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(1 + x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)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4</a:t>
              </a:r>
              <a:r>
                <a:rPr lang="en-US" sz="1600" b="0" u="none" dirty="0">
                  <a:solidFill>
                    <a:schemeClr val="tx2"/>
                  </a:solidFill>
                  <a:latin typeface="Arial Narrow" pitchFamily="34" charset="0"/>
                  <a:sym typeface="Symbol" pitchFamily="18" charset="2"/>
                </a:rPr>
                <a:t>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(1 + x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)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= (1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4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8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) (1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4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)</a:t>
              </a:r>
              <a:b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</a:b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= 1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4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8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+  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6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10 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4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8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12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=</a:t>
              </a:r>
              <a:endParaRPr lang="en-US" sz="1600" b="0" u="none" dirty="0">
                <a:solidFill>
                  <a:srgbClr val="000000"/>
                </a:solidFill>
                <a:latin typeface="Arial Narrow" pitchFamily="34" charset="0"/>
              </a:endParaRPr>
            </a:p>
            <a:p>
              <a:pPr defTabSz="762000" eaLnBrk="0" hangingPunct="0"/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= 1                + 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+ x  +  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0                            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+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 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x</a:t>
              </a:r>
              <a:r>
                <a:rPr lang="en-US" sz="1600" b="0" u="none" baseline="30000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2  </a:t>
              </a:r>
              <a:r>
                <a:rPr lang="en-US" sz="1600" b="0" u="none" dirty="0">
                  <a:solidFill>
                    <a:srgbClr val="000000"/>
                  </a:solidFill>
                  <a:latin typeface="Arial Narrow" pitchFamily="34" charset="0"/>
                  <a:sym typeface="Symbol" pitchFamily="18" charset="2"/>
                </a:rPr>
                <a:t>=  x</a:t>
              </a:r>
              <a:endParaRPr lang="en-US" sz="1600" b="0" u="none" dirty="0">
                <a:solidFill>
                  <a:schemeClr val="tx2"/>
                </a:solidFill>
                <a:latin typeface="Arial Narrow" pitchFamily="34" charset="0"/>
              </a:endParaRPr>
            </a:p>
          </p:txBody>
        </p:sp>
        <p:cxnSp>
          <p:nvCxnSpPr>
            <p:cNvPr id="4" name="Gerade Verbindung 3"/>
            <p:cNvCxnSpPr/>
            <p:nvPr/>
          </p:nvCxnSpPr>
          <p:spPr bwMode="auto">
            <a:xfrm flipH="1">
              <a:off x="3402509" y="5707810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Gerade Verbindung 30"/>
            <p:cNvCxnSpPr/>
            <p:nvPr/>
          </p:nvCxnSpPr>
          <p:spPr bwMode="auto">
            <a:xfrm flipH="1">
              <a:off x="1428155" y="5722488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 Verbindung 31"/>
            <p:cNvCxnSpPr/>
            <p:nvPr/>
          </p:nvCxnSpPr>
          <p:spPr bwMode="auto">
            <a:xfrm flipH="1">
              <a:off x="3031057" y="5738072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Gerade Verbindung 32"/>
            <p:cNvCxnSpPr/>
            <p:nvPr/>
          </p:nvCxnSpPr>
          <p:spPr bwMode="auto">
            <a:xfrm flipH="1">
              <a:off x="1122882" y="5707810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Gerade Verbindung 31">
              <a:extLst>
                <a:ext uri="{FF2B5EF4-FFF2-40B4-BE49-F238E27FC236}">
                  <a16:creationId xmlns:a16="http://schemas.microsoft.com/office/drawing/2014/main" xmlns="" id="{1B45927D-DFD0-4C48-BBE3-648DB45DE14A}"/>
                </a:ext>
              </a:extLst>
            </p:cNvPr>
            <p:cNvCxnSpPr/>
            <p:nvPr/>
          </p:nvCxnSpPr>
          <p:spPr bwMode="auto">
            <a:xfrm flipH="1">
              <a:off x="3720273" y="5976870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Gerade Verbindung 31">
              <a:extLst>
                <a:ext uri="{FF2B5EF4-FFF2-40B4-BE49-F238E27FC236}">
                  <a16:creationId xmlns:a16="http://schemas.microsoft.com/office/drawing/2014/main" xmlns="" id="{BFA65867-DBEE-4A46-A5FC-1E2BC6EC999B}"/>
                </a:ext>
              </a:extLst>
            </p:cNvPr>
            <p:cNvCxnSpPr/>
            <p:nvPr/>
          </p:nvCxnSpPr>
          <p:spPr bwMode="auto">
            <a:xfrm flipH="1">
              <a:off x="1854840" y="5955149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Gerade Verbindung 31">
              <a:extLst>
                <a:ext uri="{FF2B5EF4-FFF2-40B4-BE49-F238E27FC236}">
                  <a16:creationId xmlns:a16="http://schemas.microsoft.com/office/drawing/2014/main" xmlns="" id="{C75B3FA1-1FAD-4D94-8E28-884943A7E639}"/>
                </a:ext>
              </a:extLst>
            </p:cNvPr>
            <p:cNvCxnSpPr/>
            <p:nvPr/>
          </p:nvCxnSpPr>
          <p:spPr bwMode="auto">
            <a:xfrm flipH="1">
              <a:off x="2561398" y="5942140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Gerade Verbindung 31">
              <a:extLst>
                <a:ext uri="{FF2B5EF4-FFF2-40B4-BE49-F238E27FC236}">
                  <a16:creationId xmlns:a16="http://schemas.microsoft.com/office/drawing/2014/main" xmlns="" id="{77BD916F-3754-40BD-9913-1CBB2FFF619A}"/>
                </a:ext>
              </a:extLst>
            </p:cNvPr>
            <p:cNvCxnSpPr/>
            <p:nvPr/>
          </p:nvCxnSpPr>
          <p:spPr bwMode="auto">
            <a:xfrm flipH="1">
              <a:off x="800724" y="5955149"/>
              <a:ext cx="204788" cy="26906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6869" name="Line 6"/>
          <p:cNvSpPr>
            <a:spLocks noChangeShapeType="1"/>
          </p:cNvSpPr>
          <p:nvPr/>
        </p:nvSpPr>
        <p:spPr bwMode="auto">
          <a:xfrm flipH="1" flipV="1">
            <a:off x="2160711" y="5107944"/>
            <a:ext cx="5007630" cy="731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B59ED4F-7729-4303-8D82-30BBC8C9FEEE}"/>
              </a:ext>
            </a:extLst>
          </p:cNvPr>
          <p:cNvSpPr/>
          <p:nvPr/>
        </p:nvSpPr>
        <p:spPr>
          <a:xfrm>
            <a:off x="534085" y="469217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 eaLnBrk="0" hangingPunct="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Solution 12-2: </a:t>
            </a:r>
          </a:p>
        </p:txBody>
      </p:sp>
      <p:sp>
        <p:nvSpPr>
          <p:cNvPr id="36881" name="Text Box 18"/>
          <p:cNvSpPr txBox="1">
            <a:spLocks noChangeArrowheads="1"/>
          </p:cNvSpPr>
          <p:nvPr/>
        </p:nvSpPr>
        <p:spPr bwMode="auto">
          <a:xfrm>
            <a:off x="484311" y="4860762"/>
            <a:ext cx="2046287" cy="402291"/>
          </a:xfrm>
          <a:prstGeom prst="rect">
            <a:avLst/>
          </a:prstGeom>
          <a:solidFill>
            <a:srgbClr val="A9C7FD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 eaLnBrk="0" hangingPunct="0"/>
            <a:r>
              <a:rPr lang="en-US" u="none" dirty="0">
                <a:solidFill>
                  <a:schemeClr val="tx2"/>
                </a:solidFill>
                <a:latin typeface="Arial Narrow" pitchFamily="34" charset="0"/>
                <a:sym typeface="Symbol" pitchFamily="18" charset="2"/>
              </a:rPr>
              <a:t>R</a:t>
            </a:r>
            <a:r>
              <a:rPr lang="en-AU" b="0" u="none" dirty="0">
                <a:solidFill>
                  <a:srgbClr val="023DD0"/>
                </a:solidFill>
                <a:latin typeface="Arial Narrow" pitchFamily="34" charset="0"/>
              </a:rPr>
              <a:t> </a:t>
            </a:r>
            <a:r>
              <a:rPr lang="en-AU" u="none" baseline="30000" dirty="0" err="1">
                <a:solidFill>
                  <a:schemeClr val="hlink"/>
                </a:solidFill>
                <a:latin typeface="Arial Narrow" pitchFamily="34" charset="0"/>
              </a:rPr>
              <a:t>Xa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 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= (</a:t>
            </a:r>
            <a:r>
              <a:rPr lang="en-US" u="none" dirty="0">
                <a:latin typeface="Arial Narrow" pitchFamily="34" charset="0"/>
              </a:rPr>
              <a:t>x</a:t>
            </a:r>
            <a:r>
              <a:rPr lang="en-US" u="none" baseline="30000" dirty="0">
                <a:latin typeface="Arial Narrow" pitchFamily="34" charset="0"/>
              </a:rPr>
              <a:t>3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 )</a:t>
            </a:r>
            <a:r>
              <a:rPr lang="en-AU" u="none" baseline="30000" dirty="0">
                <a:solidFill>
                  <a:schemeClr val="hlink"/>
                </a:solidFill>
                <a:latin typeface="Arial Narrow" pitchFamily="34" charset="0"/>
              </a:rPr>
              <a:t>7 mod 5 </a:t>
            </a:r>
            <a:r>
              <a:rPr lang="en-AU" u="none" dirty="0">
                <a:solidFill>
                  <a:schemeClr val="hlink"/>
                </a:solidFill>
                <a:latin typeface="Arial Narrow" pitchFamily="34" charset="0"/>
              </a:rPr>
              <a:t>= x   </a:t>
            </a:r>
            <a:endParaRPr lang="en-US" u="none" dirty="0">
              <a:solidFill>
                <a:schemeClr val="hlin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Text Box 2"/>
          <p:cNvSpPr txBox="1">
            <a:spLocks noChangeArrowheads="1"/>
          </p:cNvSpPr>
          <p:nvPr/>
        </p:nvSpPr>
        <p:spPr bwMode="auto">
          <a:xfrm>
            <a:off x="504255" y="465018"/>
            <a:ext cx="9361040" cy="46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pPr marL="457200" indent="-457200" defTabSz="762000" eaLnBrk="0" hangingPunct="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Problem 12-3</a:t>
            </a: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Wingdings" panose="05000000000000000000" pitchFamily="2" charset="2"/>
              </a:rPr>
              <a:t>:</a:t>
            </a:r>
            <a:endParaRPr lang="en-AU" sz="2400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55906AA-E1F4-409C-8A05-4EA30483ACCF}"/>
              </a:ext>
            </a:extLst>
          </p:cNvPr>
          <p:cNvSpPr/>
          <p:nvPr/>
        </p:nvSpPr>
        <p:spPr>
          <a:xfrm>
            <a:off x="1374775" y="169385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762000">
              <a:buAutoNum type="arabicPeriod"/>
              <a:defRPr/>
            </a:pP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Compute q the order of the element </a:t>
            </a:r>
            <a:r>
              <a:rPr lang="el-GR" b="0" u="none" dirty="0">
                <a:solidFill>
                  <a:srgbClr val="000000"/>
                </a:solidFill>
                <a:latin typeface="Arial Narrow" pitchFamily="34" charset="0"/>
              </a:rPr>
              <a:t>α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</a:rPr>
              <a:t>=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b="0" u="none" baseline="30000" dirty="0">
                <a:solidFill>
                  <a:srgbClr val="000000"/>
                </a:solidFill>
                <a:latin typeface="Arial Narrow" pitchFamily="34" charset="0"/>
              </a:rPr>
              <a:t>6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in GF(139). </a:t>
            </a:r>
          </a:p>
          <a:p>
            <a:pPr lvl="1" defTabSz="762000">
              <a:defRPr/>
            </a:pP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Is q suitable for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</a:rPr>
              <a:t>Schnorr’s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Identification/signature Scheme.? </a:t>
            </a:r>
            <a:endParaRPr lang="en-US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B39C1C9-5F65-43F7-911A-2954D24E4B3A}"/>
              </a:ext>
            </a:extLst>
          </p:cNvPr>
          <p:cNvSpPr/>
          <p:nvPr/>
        </p:nvSpPr>
        <p:spPr>
          <a:xfrm>
            <a:off x="1399398" y="2375883"/>
            <a:ext cx="31482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2. Compute the public key of A: </a:t>
            </a:r>
            <a:endParaRPr lang="en-GB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xmlns="" id="{866F1A28-DAA5-47A0-842A-1AA7884046F0}"/>
                  </a:ext>
                </a:extLst>
              </p:cNvPr>
              <p:cNvSpPr txBox="1"/>
              <p:nvPr/>
            </p:nvSpPr>
            <p:spPr>
              <a:xfrm>
                <a:off x="4394290" y="2349743"/>
                <a:ext cx="194328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de-DE"/>
                </a:defPPr>
                <a:lvl1pPr>
                  <a:defRPr b="0" u="none">
                    <a:solidFill>
                      <a:srgbClr val="000000"/>
                    </a:solidFill>
                    <a:latin typeface="Arial Narrow" pitchFamily="34" charset="0"/>
                    <a:cs typeface="+mn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mod</m:t>
                          </m:r>
                        </m:fName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866F1A28-DAA5-47A0-842A-1AA788404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90" y="2349743"/>
                <a:ext cx="1943289" cy="400110"/>
              </a:xfrm>
              <a:prstGeom prst="rect">
                <a:avLst/>
              </a:prstGeom>
              <a:blipFill>
                <a:blip r:embed="rId4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77F578CE-C92C-45E0-91AA-532B5B65F0E2}"/>
              </a:ext>
            </a:extLst>
          </p:cNvPr>
          <p:cNvGrpSpPr/>
          <p:nvPr/>
        </p:nvGrpSpPr>
        <p:grpSpPr>
          <a:xfrm>
            <a:off x="1384526" y="2958521"/>
            <a:ext cx="5390007" cy="474558"/>
            <a:chOff x="1412599" y="2969307"/>
            <a:chExt cx="5390007" cy="47455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bject 7">
                  <a:extLst>
                    <a:ext uri="{FF2B5EF4-FFF2-40B4-BE49-F238E27FC236}">
                      <a16:creationId xmlns:a16="http://schemas.microsoft.com/office/drawing/2014/main" xmlns="" id="{CA2E1BB6-D4BE-4C4C-922B-F5C7FB06C967}"/>
                    </a:ext>
                  </a:extLst>
                </p:cNvPr>
                <p:cNvSpPr txBox="1"/>
                <p:nvPr/>
              </p:nvSpPr>
              <p:spPr>
                <a:xfrm>
                  <a:off x="2640008" y="2986665"/>
                  <a:ext cx="1704975" cy="457200"/>
                </a:xfrm>
                <a:prstGeom prst="rect">
                  <a:avLst/>
                </a:prstGeom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 u="none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 u="none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u="none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i="1" u="none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func>
                          <m:funcPr>
                            <m:ctrlPr>
                              <a:rPr lang="en-US" i="1" u="none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u="none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mod</m:t>
                            </m:r>
                          </m:fName>
                          <m:e>
                            <m:r>
                              <a:rPr lang="en-US" i="1" u="none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func>
                      </m:oMath>
                    </m:oMathPara>
                  </a14:m>
                  <a:endParaRPr lang="en-US" u="none" dirty="0"/>
                </a:p>
              </p:txBody>
            </p:sp>
          </mc:Choice>
          <mc:Fallback xmlns="">
            <p:sp>
              <p:nvSpPr>
                <p:cNvPr id="8" name="Object 7">
                  <a:extLst>
                    <a:ext uri="{FF2B5EF4-FFF2-40B4-BE49-F238E27FC236}">
                      <a16:creationId xmlns:a16="http://schemas.microsoft.com/office/drawing/2014/main" id="{CA2E1BB6-D4BE-4C4C-922B-F5C7FB06C9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0008" y="2986665"/>
                  <a:ext cx="1704975" cy="4572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ED7F18F-AAC3-4D8E-B1B4-0CE6326A92A0}"/>
                </a:ext>
              </a:extLst>
            </p:cNvPr>
            <p:cNvSpPr/>
            <p:nvPr/>
          </p:nvSpPr>
          <p:spPr>
            <a:xfrm>
              <a:off x="1412599" y="2977765"/>
              <a:ext cx="13276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u="none" dirty="0">
                  <a:solidFill>
                    <a:srgbClr val="000000"/>
                  </a:solidFill>
                  <a:latin typeface="Arial Narrow" pitchFamily="34" charset="0"/>
                  <a:cs typeface="+mn-cs"/>
                </a:rPr>
                <a:t>3. Compute </a:t>
              </a:r>
              <a:endPara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A5F41277-5E61-464C-A202-E7CB330CF077}"/>
                </a:ext>
              </a:extLst>
            </p:cNvPr>
            <p:cNvSpPr/>
            <p:nvPr/>
          </p:nvSpPr>
          <p:spPr>
            <a:xfrm>
              <a:off x="4114049" y="2969307"/>
              <a:ext cx="268855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0" u="none" dirty="0">
                  <a:solidFill>
                    <a:srgbClr val="000000"/>
                  </a:solidFill>
                  <a:latin typeface="Arial Narrow" pitchFamily="34" charset="0"/>
                  <a:cs typeface="+mn-cs"/>
                </a:rPr>
                <a:t>, for a random value </a:t>
              </a:r>
              <a:r>
                <a:rPr lang="en-US" b="0" i="1" u="none" dirty="0">
                  <a:solidFill>
                    <a:srgbClr val="000000"/>
                  </a:solidFill>
                  <a:latin typeface="Arial Narrow" pitchFamily="34" charset="0"/>
                  <a:cs typeface="+mn-cs"/>
                </a:rPr>
                <a:t>k</a:t>
              </a:r>
              <a:r>
                <a:rPr lang="en-US" b="0" u="none" dirty="0">
                  <a:solidFill>
                    <a:srgbClr val="000000"/>
                  </a:solidFill>
                  <a:latin typeface="Arial Narrow" pitchFamily="34" charset="0"/>
                  <a:cs typeface="+mn-cs"/>
                </a:rPr>
                <a:t>=15. </a:t>
              </a:r>
              <a:endParaRPr lang="en-GB" b="0" u="none" dirty="0">
                <a:solidFill>
                  <a:srgbClr val="000000"/>
                </a:solidFill>
                <a:latin typeface="Arial Narrow" pitchFamily="34" charset="0"/>
                <a:cs typeface="+mn-cs"/>
              </a:endParaRPr>
            </a:p>
          </p:txBody>
        </p:sp>
      </p:grp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xmlns="" id="{783973B3-28C0-446C-878A-3A3602CA83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157882"/>
              </p:ext>
            </p:extLst>
          </p:nvPr>
        </p:nvGraphicFramePr>
        <p:xfrm>
          <a:off x="3469783" y="4197304"/>
          <a:ext cx="21558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117440" imgH="228600" progId="Equation.DSMT4">
                  <p:embed/>
                </p:oleObj>
              </mc:Choice>
              <mc:Fallback>
                <p:oleObj name="Equation" r:id="rId6" imgW="1117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69783" y="4197304"/>
                        <a:ext cx="2155825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7FED128-7E84-41BA-90CD-1AB778C91676}"/>
              </a:ext>
            </a:extLst>
          </p:cNvPr>
          <p:cNvSpPr/>
          <p:nvPr/>
        </p:nvSpPr>
        <p:spPr>
          <a:xfrm>
            <a:off x="1399398" y="3550973"/>
            <a:ext cx="634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defTabSz="836613" eaLnBrk="0" hangingPunct="0">
              <a:lnSpc>
                <a:spcPct val="90000"/>
              </a:lnSpc>
              <a:spcBef>
                <a:spcPct val="20000"/>
              </a:spcBef>
            </a:pP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4. Compute the hash value </a:t>
            </a:r>
            <a:r>
              <a:rPr lang="de-DE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H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(M|</a:t>
            </a:r>
            <a:r>
              <a:rPr lang="de-DE" b="0" i="1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r</a:t>
            </a:r>
            <a:r>
              <a:rPr lang="de-DE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) for a message message M =37 by using the following hash function:</a:t>
            </a:r>
            <a:endParaRPr lang="en-US" b="0" u="none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985F30-86B4-456D-93A4-8E2E453E926F}"/>
              </a:ext>
            </a:extLst>
          </p:cNvPr>
          <p:cNvSpPr/>
          <p:nvPr/>
        </p:nvSpPr>
        <p:spPr>
          <a:xfrm>
            <a:off x="1374775" y="4710830"/>
            <a:ext cx="8687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5. Compute A‘s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Schnorr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signature for the message M=37.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B1C1A03-6E31-4BB0-9556-DF8AF2DE2DE4}"/>
              </a:ext>
            </a:extLst>
          </p:cNvPr>
          <p:cNvSpPr/>
          <p:nvPr/>
        </p:nvSpPr>
        <p:spPr>
          <a:xfrm>
            <a:off x="1374775" y="5415914"/>
            <a:ext cx="71287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6. Make all necessary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tomputations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to verify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  <a:cs typeface="+mn-cs"/>
              </a:rPr>
              <a:t>A‘signature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07069B3-A068-419D-A7D5-1A3AAEBFEBC8}"/>
              </a:ext>
            </a:extLst>
          </p:cNvPr>
          <p:cNvSpPr/>
          <p:nvPr/>
        </p:nvSpPr>
        <p:spPr>
          <a:xfrm>
            <a:off x="1374775" y="1006158"/>
            <a:ext cx="92025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0" u="none" dirty="0">
                <a:solidFill>
                  <a:srgbClr val="000000"/>
                </a:solidFill>
                <a:latin typeface="Arial Narrow" pitchFamily="34" charset="0"/>
              </a:rPr>
              <a:t>Set up </a:t>
            </a:r>
            <a:r>
              <a:rPr lang="en-US" b="0" u="none" dirty="0" err="1">
                <a:solidFill>
                  <a:srgbClr val="000000"/>
                </a:solidFill>
                <a:latin typeface="Arial Narrow" pitchFamily="34" charset="0"/>
              </a:rPr>
              <a:t>Schnorr’s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Identification/signature Scheme 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</a:rPr>
              <a:t>over GF(139). </a:t>
            </a:r>
          </a:p>
          <a:p>
            <a:r>
              <a:rPr lang="en-GB" b="0" u="none" dirty="0">
                <a:solidFill>
                  <a:srgbClr val="000000"/>
                </a:solidFill>
                <a:latin typeface="Arial Narrow" pitchFamily="34" charset="0"/>
              </a:rPr>
              <a:t>User A has the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</a:rPr>
              <a:t>secret key X</a:t>
            </a:r>
            <a:r>
              <a:rPr lang="en-GB" b="0" u="none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GB" b="0" u="none" dirty="0">
                <a:solidFill>
                  <a:srgbClr val="000000"/>
                </a:solidFill>
                <a:latin typeface="Arial Narrow" pitchFamily="34" charset="0"/>
              </a:rPr>
              <a:t>=18.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63B69E-A37F-4A5C-8C4D-2CEC75584716}"/>
              </a:ext>
            </a:extLst>
          </p:cNvPr>
          <p:cNvSpPr/>
          <p:nvPr/>
        </p:nvSpPr>
        <p:spPr>
          <a:xfrm>
            <a:off x="2555875" y="440092"/>
            <a:ext cx="5489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none" dirty="0" err="1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Schnorr’s</a:t>
            </a:r>
            <a:r>
              <a:rPr lang="en-US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Identification/signature Scheme</a:t>
            </a:r>
            <a:r>
              <a:rPr lang="en-AU" sz="24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</a:t>
            </a:r>
            <a:endParaRPr lang="en-US" sz="24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9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ChangeArrowheads="1"/>
          </p:cNvSpPr>
          <p:nvPr/>
        </p:nvSpPr>
        <p:spPr bwMode="auto">
          <a:xfrm>
            <a:off x="275603" y="177449"/>
            <a:ext cx="981834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836613" eaLnBrk="0" hangingPunct="0"/>
            <a:r>
              <a:rPr lang="en-US" sz="36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Schnorr’s Identification/signature Scheme</a:t>
            </a:r>
          </a:p>
        </p:txBody>
      </p:sp>
      <p:sp>
        <p:nvSpPr>
          <p:cNvPr id="106498" name="Rectangle 3"/>
          <p:cNvSpPr>
            <a:spLocks noChangeArrowheads="1"/>
          </p:cNvSpPr>
          <p:nvPr/>
        </p:nvSpPr>
        <p:spPr bwMode="auto">
          <a:xfrm>
            <a:off x="936303" y="1365259"/>
            <a:ext cx="8427244" cy="86942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marL="376238" indent="-376238" defTabSz="836613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0" u="none" dirty="0">
                <a:latin typeface="Arial" charset="0"/>
              </a:rPr>
              <a:t>GF(p), </a:t>
            </a:r>
            <a:r>
              <a:rPr lang="de-DE" b="0" u="none" dirty="0">
                <a:latin typeface="Arial" charset="0"/>
              </a:rPr>
              <a:t>Element </a:t>
            </a:r>
            <a:r>
              <a:rPr lang="el-GR" u="none" dirty="0">
                <a:latin typeface="Arial" charset="0"/>
              </a:rPr>
              <a:t>α</a:t>
            </a:r>
            <a:r>
              <a:rPr lang="de-DE" b="0" u="none" dirty="0">
                <a:latin typeface="Arial" charset="0"/>
              </a:rPr>
              <a:t> </a:t>
            </a:r>
            <a:r>
              <a:rPr lang="en-US" b="0" u="none" dirty="0">
                <a:latin typeface="Arial" charset="0"/>
              </a:rPr>
              <a:t>has order </a:t>
            </a:r>
            <a:r>
              <a:rPr lang="en-US" u="none" dirty="0">
                <a:latin typeface="Arial" charset="0"/>
              </a:rPr>
              <a:t>q</a:t>
            </a:r>
            <a:r>
              <a:rPr lang="en-US" b="0" u="none" dirty="0">
                <a:latin typeface="Arial" charset="0"/>
              </a:rPr>
              <a:t> such that </a:t>
            </a:r>
            <a:r>
              <a:rPr lang="en-US" u="none" dirty="0">
                <a:latin typeface="Arial" charset="0"/>
              </a:rPr>
              <a:t>q</a:t>
            </a:r>
            <a:r>
              <a:rPr lang="en-US" b="0" u="none" dirty="0">
                <a:latin typeface="Arial" charset="0"/>
              </a:rPr>
              <a:t> is prime which divides </a:t>
            </a:r>
            <a:r>
              <a:rPr lang="en-US" u="none" dirty="0">
                <a:latin typeface="Arial" charset="0"/>
              </a:rPr>
              <a:t>p-1</a:t>
            </a:r>
          </a:p>
          <a:p>
            <a:pPr marL="376238" indent="-376238" defTabSz="836613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u="none" dirty="0">
                <a:latin typeface="Arial" charset="0"/>
              </a:rPr>
              <a:t> </a:t>
            </a:r>
            <a:r>
              <a:rPr lang="en-US" b="0" u="none" dirty="0">
                <a:latin typeface="Arial" charset="0"/>
              </a:rPr>
              <a:t>                                is the public key of A  having secret key </a:t>
            </a:r>
            <a:r>
              <a:rPr lang="en-US" u="none" dirty="0">
                <a:latin typeface="Arial" charset="0"/>
              </a:rPr>
              <a:t>x</a:t>
            </a:r>
            <a:r>
              <a:rPr lang="en-US" u="none" baseline="-25000" dirty="0">
                <a:latin typeface="Arial" charset="0"/>
              </a:rPr>
              <a:t>A</a:t>
            </a:r>
            <a:r>
              <a:rPr lang="en-US" b="0" u="none" dirty="0">
                <a:latin typeface="Arial" charset="0"/>
              </a:rPr>
              <a:t>&lt; q</a:t>
            </a:r>
          </a:p>
        </p:txBody>
      </p:sp>
      <p:sp>
        <p:nvSpPr>
          <p:cNvPr id="106499" name="Rectangle 4"/>
          <p:cNvSpPr>
            <a:spLocks noChangeArrowheads="1"/>
          </p:cNvSpPr>
          <p:nvPr/>
        </p:nvSpPr>
        <p:spPr bwMode="auto">
          <a:xfrm>
            <a:off x="975655" y="4365356"/>
            <a:ext cx="1422488" cy="55833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 b="0" u="none" dirty="0">
                <a:latin typeface="Tahoma" pitchFamily="34" charset="0"/>
              </a:rPr>
              <a:t>Prover </a:t>
            </a:r>
            <a:r>
              <a:rPr lang="de-DE" sz="2400" b="0" u="none" dirty="0">
                <a:latin typeface="Tahoma" pitchFamily="34" charset="0"/>
              </a:rPr>
              <a:t>A</a:t>
            </a:r>
            <a:endParaRPr lang="en-US" sz="2400" b="0" u="none" dirty="0">
              <a:latin typeface="Tahoma" pitchFamily="34" charset="0"/>
            </a:endParaRPr>
          </a:p>
        </p:txBody>
      </p:sp>
      <p:sp>
        <p:nvSpPr>
          <p:cNvPr id="106500" name="Rectangle 5"/>
          <p:cNvSpPr>
            <a:spLocks noChangeArrowheads="1"/>
          </p:cNvSpPr>
          <p:nvPr/>
        </p:nvSpPr>
        <p:spPr bwMode="auto">
          <a:xfrm>
            <a:off x="7671249" y="4344253"/>
            <a:ext cx="1728340" cy="579437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3200" b="0" u="none" dirty="0">
                <a:latin typeface="Tahoma" pitchFamily="34" charset="0"/>
              </a:rPr>
              <a:t>verifier</a:t>
            </a:r>
          </a:p>
        </p:txBody>
      </p:sp>
      <p:sp>
        <p:nvSpPr>
          <p:cNvPr id="106514" name="Line 10"/>
          <p:cNvSpPr>
            <a:spLocks noChangeShapeType="1"/>
          </p:cNvSpPr>
          <p:nvPr/>
        </p:nvSpPr>
        <p:spPr bwMode="auto">
          <a:xfrm>
            <a:off x="2522091" y="4811443"/>
            <a:ext cx="503894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DE"/>
          </a:p>
        </p:txBody>
      </p:sp>
      <p:sp>
        <p:nvSpPr>
          <p:cNvPr id="1668118" name="Text Box 22"/>
          <p:cNvSpPr txBox="1">
            <a:spLocks noChangeArrowheads="1"/>
          </p:cNvSpPr>
          <p:nvPr/>
        </p:nvSpPr>
        <p:spPr bwMode="auto">
          <a:xfrm>
            <a:off x="694598" y="5274139"/>
            <a:ext cx="3638945" cy="9510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800" b="0" u="none" dirty="0">
                <a:solidFill>
                  <a:schemeClr val="hlink"/>
                </a:solidFill>
                <a:latin typeface="Tahoma" pitchFamily="34" charset="0"/>
              </a:rPr>
              <a:t>- A proves that he knows </a:t>
            </a:r>
            <a:r>
              <a:rPr lang="en-US" sz="1800" b="0" i="1" u="none" dirty="0" err="1">
                <a:solidFill>
                  <a:schemeClr val="hlink"/>
                </a:solidFill>
                <a:latin typeface="Tahoma" pitchFamily="34" charset="0"/>
              </a:rPr>
              <a:t>x</a:t>
            </a:r>
            <a:r>
              <a:rPr lang="en-US" sz="1800" b="0" i="1" u="none" baseline="-25000" dirty="0" err="1">
                <a:solidFill>
                  <a:schemeClr val="hlink"/>
                </a:solidFill>
                <a:latin typeface="Tahoma" pitchFamily="34" charset="0"/>
              </a:rPr>
              <a:t>A</a:t>
            </a:r>
            <a:endParaRPr lang="en-US" sz="1800" b="0" i="1" u="none" baseline="-25000" dirty="0">
              <a:solidFill>
                <a:schemeClr val="hlink"/>
              </a:solidFill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800" b="0" i="1" u="none" dirty="0">
                <a:solidFill>
                  <a:schemeClr val="hlink"/>
                </a:solidFill>
                <a:latin typeface="Tahoma" pitchFamily="34" charset="0"/>
              </a:rPr>
              <a:t>- A good </a:t>
            </a:r>
            <a:r>
              <a:rPr lang="en-US" sz="1800" b="0" i="1" u="none" dirty="0" err="1">
                <a:solidFill>
                  <a:schemeClr val="hlink"/>
                </a:solidFill>
                <a:latin typeface="Tahoma" pitchFamily="34" charset="0"/>
              </a:rPr>
              <a:t>ans</a:t>
            </a:r>
            <a:r>
              <a:rPr lang="en-US" sz="1800" b="0" i="1" u="none" dirty="0">
                <a:solidFill>
                  <a:schemeClr val="hlink"/>
                </a:solidFill>
                <a:latin typeface="Tahoma" pitchFamily="34" charset="0"/>
              </a:rPr>
              <a:t> strong hash function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800" b="0" i="1" u="none" dirty="0">
                <a:solidFill>
                  <a:schemeClr val="hlink"/>
                </a:solidFill>
                <a:latin typeface="Tahoma" pitchFamily="34" charset="0"/>
              </a:rPr>
              <a:t>  is required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xmlns="" id="{7E114CEE-7BB9-420E-A9BB-F98BD1EE6A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67742" y="1678378"/>
          <a:ext cx="2069666" cy="504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990360" imgH="241200" progId="Equation.DSMT4">
                  <p:embed/>
                </p:oleObj>
              </mc:Choice>
              <mc:Fallback>
                <p:oleObj name="Equation" r:id="rId3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7742" y="1678378"/>
                        <a:ext cx="2069666" cy="504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xmlns="" id="{0D29E34D-B8F9-486A-8100-AFFB1168C9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5793" y="2853996"/>
          <a:ext cx="702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5" imgW="3504960" imgH="228600" progId="Equation.DSMT4">
                  <p:embed/>
                </p:oleObj>
              </mc:Choice>
              <mc:Fallback>
                <p:oleObj name="Equation" r:id="rId5" imgW="3504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5793" y="2853996"/>
                        <a:ext cx="7023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ject 25">
                <a:extLst>
                  <a:ext uri="{FF2B5EF4-FFF2-40B4-BE49-F238E27FC236}">
                    <a16:creationId xmlns:a16="http://schemas.microsoft.com/office/drawing/2014/main" xmlns="" id="{17FE954E-329A-4D96-AA7F-896C0C154F5B}"/>
                  </a:ext>
                </a:extLst>
              </p:cNvPr>
              <p:cNvSpPr txBox="1"/>
              <p:nvPr/>
            </p:nvSpPr>
            <p:spPr>
              <a:xfrm>
                <a:off x="1049338" y="3297238"/>
                <a:ext cx="5195887" cy="393700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r>
                        <a:rPr lang="en-US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𝐶𝑜𝑚𝑝𝑢𝑡𝑒</m:t>
                      </m:r>
                      <m:r>
                        <a:rPr lang="de-DE" b="1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de-DE" b="1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h𝑎𝑠h</m:t>
                      </m:r>
                      <m:r>
                        <a:rPr lang="de-DE" b="1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𝑣𝑎𝑙𝑢𝑒</m:t>
                      </m:r>
                      <m:r>
                        <a:rPr lang="de-DE" b="1" i="1" u="none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 u="none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u="none" dirty="0"/>
              </a:p>
            </p:txBody>
          </p:sp>
        </mc:Choice>
        <mc:Fallback xmlns="">
          <p:sp>
            <p:nvSpPr>
              <p:cNvPr id="26" name="Object 25">
                <a:extLst>
                  <a:ext uri="{FF2B5EF4-FFF2-40B4-BE49-F238E27FC236}">
                    <a16:creationId xmlns:a16="http://schemas.microsoft.com/office/drawing/2014/main" id="{17FE954E-329A-4D96-AA7F-896C0C154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338" y="3297238"/>
                <a:ext cx="5195887" cy="393700"/>
              </a:xfrm>
              <a:prstGeom prst="rect">
                <a:avLst/>
              </a:prstGeom>
              <a:blipFill>
                <a:blip r:embed="rId9"/>
                <a:stretch>
                  <a:fillRect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xmlns="" id="{9FFB9218-C177-4D25-907D-68384178EA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9616" y="3654219"/>
          <a:ext cx="61420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0" imgW="3162240" imgH="228600" progId="Equation.DSMT4">
                  <p:embed/>
                </p:oleObj>
              </mc:Choice>
              <mc:Fallback>
                <p:oleObj name="Equation" r:id="rId10" imgW="3162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49616" y="3654219"/>
                        <a:ext cx="6142038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xmlns="" id="{FF07EC26-4284-4F3F-A5E1-8520646AFD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833400"/>
              </p:ext>
            </p:extLst>
          </p:nvPr>
        </p:nvGraphicFramePr>
        <p:xfrm>
          <a:off x="4684432" y="5123651"/>
          <a:ext cx="46418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2" imgW="2171520" imgH="241200" progId="Equation.DSMT4">
                  <p:embed/>
                </p:oleObj>
              </mc:Choice>
              <mc:Fallback>
                <p:oleObj name="Equation" r:id="rId12" imgW="21715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84432" y="5123651"/>
                        <a:ext cx="464185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xmlns="" id="{E6D50457-EC80-4950-BB24-9CB27A236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52163"/>
              </p:ext>
            </p:extLst>
          </p:nvPr>
        </p:nvGraphicFramePr>
        <p:xfrm>
          <a:off x="4624593" y="5541842"/>
          <a:ext cx="49291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4" imgW="2514600" imgH="203040" progId="Equation.DSMT4">
                  <p:embed/>
                </p:oleObj>
              </mc:Choice>
              <mc:Fallback>
                <p:oleObj name="Equation" r:id="rId14" imgW="2514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24593" y="5541842"/>
                        <a:ext cx="4929187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xmlns="" id="{B4F92FC5-9E36-4B64-B596-405BE798BF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46802"/>
              </p:ext>
            </p:extLst>
          </p:nvPr>
        </p:nvGraphicFramePr>
        <p:xfrm>
          <a:off x="4422775" y="6001944"/>
          <a:ext cx="4989513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6" imgW="2286000" imgH="228600" progId="Equation.DSMT4">
                  <p:embed/>
                </p:oleObj>
              </mc:Choice>
              <mc:Fallback>
                <p:oleObj name="Equation" r:id="rId16" imgW="2286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22775" y="6001944"/>
                        <a:ext cx="4989513" cy="50006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">
            <a:extLst>
              <a:ext uri="{FF2B5EF4-FFF2-40B4-BE49-F238E27FC236}">
                <a16:creationId xmlns:a16="http://schemas.microsoft.com/office/drawing/2014/main" xmlns="" id="{E291526D-A191-4E97-829F-222885A50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303" y="1013112"/>
            <a:ext cx="4837861" cy="35467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defTabSz="836613" eaLnBrk="0" hangingPunct="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latin typeface="Arial" charset="0"/>
              </a:rPr>
              <a:t>Open Directory </a:t>
            </a:r>
            <a:r>
              <a:rPr lang="de-DE" b="0" u="none" dirty="0">
                <a:latin typeface="Arial" charset="0"/>
              </a:rPr>
              <a:t>(</a:t>
            </a:r>
            <a:r>
              <a:rPr lang="de-DE" b="0" u="none" dirty="0" err="1">
                <a:latin typeface="Arial" charset="0"/>
              </a:rPr>
              <a:t>as</a:t>
            </a:r>
            <a:r>
              <a:rPr lang="de-DE" b="0" u="none" dirty="0">
                <a:latin typeface="Arial" charset="0"/>
              </a:rPr>
              <a:t> DH </a:t>
            </a:r>
            <a:r>
              <a:rPr lang="de-DE" b="0" u="none" dirty="0" err="1">
                <a:latin typeface="Arial" charset="0"/>
              </a:rPr>
              <a:t>public</a:t>
            </a:r>
            <a:r>
              <a:rPr lang="de-DE" b="0" u="none" dirty="0">
                <a:latin typeface="Arial" charset="0"/>
              </a:rPr>
              <a:t> </a:t>
            </a:r>
            <a:r>
              <a:rPr lang="de-DE" b="0" u="none" dirty="0" err="1">
                <a:latin typeface="Arial" charset="0"/>
              </a:rPr>
              <a:t>directory</a:t>
            </a:r>
            <a:r>
              <a:rPr lang="de-DE" b="0" u="none" dirty="0">
                <a:latin typeface="Arial" charset="0"/>
              </a:rPr>
              <a:t>)</a:t>
            </a:r>
            <a:endParaRPr lang="en-US" b="0" u="none" dirty="0">
              <a:latin typeface="Arial" charset="0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xmlns="" id="{D647F04C-3E3B-4F8B-9596-3D600094C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640" y="2439308"/>
            <a:ext cx="7731779" cy="4287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defTabSz="836613" eaLnBrk="0" hangingPunct="0">
              <a:lnSpc>
                <a:spcPct val="90000"/>
              </a:lnSpc>
              <a:spcBef>
                <a:spcPct val="20000"/>
              </a:spcBef>
            </a:pPr>
            <a:r>
              <a:rPr lang="de-DE" dirty="0">
                <a:latin typeface="Arial" charset="0"/>
              </a:rPr>
              <a:t>User A </a:t>
            </a:r>
            <a:r>
              <a:rPr lang="de-DE" dirty="0" err="1">
                <a:latin typeface="Arial" charset="0"/>
              </a:rPr>
              <a:t>sings</a:t>
            </a:r>
            <a:r>
              <a:rPr lang="de-DE" dirty="0">
                <a:latin typeface="Arial" charset="0"/>
              </a:rPr>
              <a:t> a </a:t>
            </a:r>
            <a:r>
              <a:rPr lang="de-DE" dirty="0" err="1">
                <a:latin typeface="Arial" charset="0"/>
              </a:rPr>
              <a:t>hash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value</a:t>
            </a:r>
            <a:r>
              <a:rPr lang="de-DE" dirty="0">
                <a:latin typeface="Arial" charset="0"/>
              </a:rPr>
              <a:t> H(</a:t>
            </a:r>
            <a:r>
              <a:rPr lang="de-DE" dirty="0" err="1">
                <a:latin typeface="Arial" charset="0"/>
              </a:rPr>
              <a:t>M|r</a:t>
            </a:r>
            <a:r>
              <a:rPr lang="de-DE" dirty="0">
                <a:latin typeface="Arial" charset="0"/>
              </a:rPr>
              <a:t>) </a:t>
            </a:r>
            <a:r>
              <a:rPr lang="de-DE" dirty="0" err="1">
                <a:latin typeface="Arial" charset="0"/>
              </a:rPr>
              <a:t>for</a:t>
            </a:r>
            <a:r>
              <a:rPr lang="de-DE" dirty="0">
                <a:latin typeface="Arial" charset="0"/>
              </a:rPr>
              <a:t> a </a:t>
            </a:r>
            <a:r>
              <a:rPr lang="de-DE" dirty="0" err="1">
                <a:latin typeface="Arial" charset="0"/>
              </a:rPr>
              <a:t>message</a:t>
            </a:r>
            <a:r>
              <a:rPr lang="de-DE" dirty="0">
                <a:latin typeface="Arial" charset="0"/>
              </a:rPr>
              <a:t> </a:t>
            </a:r>
            <a:r>
              <a:rPr lang="de-DE" dirty="0" err="1">
                <a:latin typeface="Arial" charset="0"/>
              </a:rPr>
              <a:t>message</a:t>
            </a:r>
            <a:r>
              <a:rPr lang="de-DE" dirty="0">
                <a:latin typeface="Arial" charset="0"/>
              </a:rPr>
              <a:t> M:</a:t>
            </a:r>
            <a:endParaRPr lang="en-US" b="0" u="none" dirty="0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E3DA467-F3BD-4D22-9D7E-AAE394435426}"/>
              </a:ext>
            </a:extLst>
          </p:cNvPr>
          <p:cNvSpPr/>
          <p:nvPr/>
        </p:nvSpPr>
        <p:spPr bwMode="auto">
          <a:xfrm>
            <a:off x="959855" y="2904259"/>
            <a:ext cx="7285281" cy="115663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770E687-1FA3-4CD7-B603-BF7728DF8777}"/>
              </a:ext>
            </a:extLst>
          </p:cNvPr>
          <p:cNvSpPr/>
          <p:nvPr/>
        </p:nvSpPr>
        <p:spPr bwMode="auto">
          <a:xfrm>
            <a:off x="4513567" y="5139985"/>
            <a:ext cx="5048861" cy="77153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sng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 Box 22">
            <a:extLst>
              <a:ext uri="{FF2B5EF4-FFF2-40B4-BE49-F238E27FC236}">
                <a16:creationId xmlns:a16="http://schemas.microsoft.com/office/drawing/2014/main" xmlns="" id="{7367BBE5-0DCF-4C6C-90C4-51A8F5846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5485" y="2825448"/>
            <a:ext cx="1460721" cy="8402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1800" b="0" u="none" dirty="0">
                <a:solidFill>
                  <a:schemeClr val="hlink"/>
                </a:solidFill>
                <a:latin typeface="Tahoma" pitchFamily="34" charset="0"/>
              </a:rPr>
              <a:t>Similarity to </a:t>
            </a:r>
            <a:br>
              <a:rPr lang="en-US" sz="1800" b="0" u="none" dirty="0">
                <a:solidFill>
                  <a:schemeClr val="hlink"/>
                </a:solidFill>
                <a:latin typeface="Tahoma" pitchFamily="34" charset="0"/>
              </a:rPr>
            </a:br>
            <a:r>
              <a:rPr lang="en-US" sz="1800" b="0" u="none" dirty="0" err="1">
                <a:solidFill>
                  <a:schemeClr val="hlink"/>
                </a:solidFill>
                <a:latin typeface="Tahoma" pitchFamily="34" charset="0"/>
              </a:rPr>
              <a:t>ElGamal</a:t>
            </a:r>
            <a:r>
              <a:rPr lang="en-US" sz="1800" b="0" u="none" dirty="0">
                <a:solidFill>
                  <a:schemeClr val="hlink"/>
                </a:solidFill>
                <a:latin typeface="Tahoma" pitchFamily="34" charset="0"/>
              </a:rPr>
              <a:t> </a:t>
            </a:r>
            <a:br>
              <a:rPr lang="en-US" sz="1800" b="0" u="none" dirty="0">
                <a:solidFill>
                  <a:schemeClr val="hlink"/>
                </a:solidFill>
                <a:latin typeface="Tahoma" pitchFamily="34" charset="0"/>
              </a:rPr>
            </a:br>
            <a:r>
              <a:rPr lang="en-US" sz="1800" b="0" u="none" dirty="0">
                <a:solidFill>
                  <a:schemeClr val="hlink"/>
                </a:solidFill>
                <a:latin typeface="Tahoma" pitchFamily="34" charset="0"/>
              </a:rPr>
              <a:t>Signature</a:t>
            </a:r>
            <a:endParaRPr lang="en-US" sz="1800" b="0" i="1" u="none" baseline="-25000" dirty="0">
              <a:solidFill>
                <a:schemeClr val="hlink"/>
              </a:solidFill>
              <a:latin typeface="Tahoma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1276BA60-685F-45AC-8B5C-FA77B05D366A}"/>
              </a:ext>
            </a:extLst>
          </p:cNvPr>
          <p:cNvCxnSpPr>
            <a:cxnSpLocks/>
          </p:cNvCxnSpPr>
          <p:nvPr/>
        </p:nvCxnSpPr>
        <p:spPr bwMode="auto">
          <a:xfrm flipH="1">
            <a:off x="6391747" y="3280102"/>
            <a:ext cx="1993890" cy="404947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Rectangle 3">
            <a:extLst>
              <a:ext uri="{FF2B5EF4-FFF2-40B4-BE49-F238E27FC236}">
                <a16:creationId xmlns:a16="http://schemas.microsoft.com/office/drawing/2014/main" xmlns="" id="{7EF6F132-972B-4403-B757-4F999D28D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652" y="4568518"/>
            <a:ext cx="4487002" cy="433969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>
                <a:lumMod val="75000"/>
                <a:lumOff val="25000"/>
              </a:schemeClr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defTabSz="836613" eaLnBrk="0" hangingPunct="0">
              <a:lnSpc>
                <a:spcPct val="90000"/>
              </a:lnSpc>
              <a:spcBef>
                <a:spcPct val="20000"/>
              </a:spcBef>
            </a:pPr>
            <a:r>
              <a:rPr lang="de-DE" u="none" dirty="0"/>
              <a:t>A </a:t>
            </a:r>
            <a:r>
              <a:rPr lang="de-DE" u="none" dirty="0" err="1"/>
              <a:t>signed</a:t>
            </a:r>
            <a:r>
              <a:rPr lang="de-DE" u="none" dirty="0"/>
              <a:t> </a:t>
            </a:r>
            <a:r>
              <a:rPr lang="de-DE" u="none" dirty="0" err="1"/>
              <a:t>message</a:t>
            </a:r>
            <a:r>
              <a:rPr lang="de-DE" u="none" dirty="0"/>
              <a:t> M is :  M, (</a:t>
            </a:r>
            <a:r>
              <a:rPr lang="de-DE" u="none" dirty="0" err="1"/>
              <a:t>S,m</a:t>
            </a:r>
            <a:r>
              <a:rPr lang="de-DE" u="none" dirty="0"/>
              <a:t>)</a:t>
            </a:r>
            <a:endParaRPr lang="en-US" b="0" u="none" dirty="0"/>
          </a:p>
        </p:txBody>
      </p:sp>
    </p:spTree>
    <p:extLst>
      <p:ext uri="{BB962C8B-B14F-4D97-AF65-F5344CB8AC3E}">
        <p14:creationId xmlns:p14="http://schemas.microsoft.com/office/powerpoint/2010/main" val="12987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1369</Words>
  <Application>Microsoft Office PowerPoint</Application>
  <PresentationFormat>Benutzerdefiniert</PresentationFormat>
  <Paragraphs>190</Paragraphs>
  <Slides>11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bosch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818</cp:revision>
  <cp:lastPrinted>2015-11-05T16:59:30Z</cp:lastPrinted>
  <dcterms:created xsi:type="dcterms:W3CDTF">1996-03-01T13:14:56Z</dcterms:created>
  <dcterms:modified xsi:type="dcterms:W3CDTF">2023-05-23T20:35:27Z</dcterms:modified>
</cp:coreProperties>
</file>