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4" r:id="rId2"/>
    <p:sldId id="276" r:id="rId3"/>
    <p:sldId id="277" r:id="rId4"/>
    <p:sldId id="278" r:id="rId5"/>
    <p:sldId id="279" r:id="rId6"/>
    <p:sldId id="280" r:id="rId7"/>
    <p:sldId id="281" r:id="rId8"/>
  </p:sldIdLst>
  <p:sldSz cx="10369550" cy="7205663"/>
  <p:notesSz cx="6781800" cy="99187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936">
          <p15:clr>
            <a:srgbClr val="A4A3A4"/>
          </p15:clr>
        </p15:guide>
        <p15:guide id="2" pos="604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5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i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BEA6D"/>
    <a:srgbClr val="FFEBEB"/>
    <a:srgbClr val="89FF89"/>
    <a:srgbClr val="FFFFE5"/>
    <a:srgbClr val="FFFFEF"/>
    <a:srgbClr val="1515F5"/>
    <a:srgbClr val="FFB3FF"/>
    <a:srgbClr val="FF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69" d="100"/>
          <a:sy n="69" d="100"/>
        </p:scale>
        <p:origin x="-750" y="588"/>
      </p:cViewPr>
      <p:guideLst>
        <p:guide orient="horz" pos="3936"/>
        <p:guide pos="60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706" y="-90"/>
      </p:cViewPr>
      <p:guideLst>
        <p:guide orient="horz" pos="3125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236A4C79-1143-4E0C-9799-8EDDA49FAD2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788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FA21CDB3-DDC7-4AA1-A7F1-339EFE3E5039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24400"/>
            <a:ext cx="4972050" cy="448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0" tIns="45964" rIns="91930" bIns="459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die Formate des Vorlagentextes zu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1488" y="568325"/>
            <a:ext cx="5834062" cy="4054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620961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8E12A-2E29-47A5-9CF5-A3444E75AFBC}" type="slidenum">
              <a:rPr lang="en-GB"/>
              <a:pPr/>
              <a:t>1</a:t>
            </a:fld>
            <a:endParaRPr lang="en-GB"/>
          </a:p>
        </p:txBody>
      </p:sp>
      <p:sp>
        <p:nvSpPr>
          <p:cNvPr id="119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74A3B6-64C2-478C-8067-D7703AA506B4}" type="slidenum">
              <a:rPr lang="en-GB" smtClean="0">
                <a:solidFill>
                  <a:srgbClr val="000000"/>
                </a:solidFill>
              </a:rPr>
              <a:pPr/>
              <a:t>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520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FA2CA9-6F71-4633-BCC9-6200C9576D16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8194" name="Rectangle 5"/>
          <p:cNvSpPr txBox="1">
            <a:spLocks noGrp="1" noChangeArrowheads="1"/>
          </p:cNvSpPr>
          <p:nvPr/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9" tIns="45714" rIns="91429" bIns="45714" anchor="b"/>
          <a:lstStyle/>
          <a:p>
            <a:pPr algn="r" eaLnBrk="1" hangingPunct="1">
              <a:defRPr/>
            </a:pPr>
            <a:fld id="{31CE6A62-21DE-4499-AEF1-AC8D32AB522D}" type="slidenum">
              <a:rPr lang="en-GB" sz="1200" b="0" u="none">
                <a:latin typeface="+mn-lt"/>
              </a:rPr>
              <a:pPr algn="r" eaLnBrk="1" hangingPunct="1">
                <a:defRPr/>
              </a:pPr>
              <a:t>5</a:t>
            </a:fld>
            <a:endParaRPr lang="en-GB" sz="1200" b="0" u="none">
              <a:latin typeface="+mn-lt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5963" y="744538"/>
            <a:ext cx="5349875" cy="3719512"/>
          </a:xfrm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1701"/>
            <a:ext cx="5426075" cy="4462463"/>
          </a:xfrm>
          <a:noFill/>
          <a:ln/>
        </p:spPr>
        <p:txBody>
          <a:bodyPr lIns="91429" tIns="45714" rIns="91429" bIns="45714"/>
          <a:lstStyle/>
          <a:p>
            <a:pPr defTabSz="914291"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15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DAF45A-D2E1-461C-84AA-19C3C119FF3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21507" name="Rectangle 5"/>
          <p:cNvSpPr txBox="1">
            <a:spLocks noGrp="1" noChangeArrowheads="1"/>
          </p:cNvSpPr>
          <p:nvPr/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14" tIns="0" rIns="19014" bIns="0" anchor="b"/>
          <a:lstStyle/>
          <a:p>
            <a:pPr algn="r" defTabSz="760323"/>
            <a:fld id="{BC2591FE-1F23-4E75-87B5-AA7E580B951E}" type="slidenum">
              <a:rPr lang="en-GB" sz="1000" b="0" i="1" u="none"/>
              <a:pPr algn="r" defTabSz="760323"/>
              <a:t>6</a:t>
            </a:fld>
            <a:endParaRPr lang="en-GB" sz="1000" b="0" i="1" u="none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21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301EB9-FAAC-448A-B70E-04EE54ABB409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22531" name="Rectangle 5"/>
          <p:cNvSpPr txBox="1">
            <a:spLocks noGrp="1" noChangeArrowheads="1"/>
          </p:cNvSpPr>
          <p:nvPr/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14" tIns="0" rIns="19014" bIns="0" anchor="b"/>
          <a:lstStyle/>
          <a:p>
            <a:pPr algn="r" defTabSz="760323"/>
            <a:fld id="{A5B3CA19-90EE-4280-8335-06F24975726D}" type="slidenum">
              <a:rPr lang="en-GB" sz="1000" b="0" i="1" u="none"/>
              <a:pPr algn="r" defTabSz="760323"/>
              <a:t>7</a:t>
            </a:fld>
            <a:endParaRPr lang="en-GB" sz="1000" b="0" i="1" u="none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7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478" y="288561"/>
            <a:ext cx="9332595" cy="12009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6769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440613" y="6683375"/>
            <a:ext cx="23574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331" tIns="55794" rIns="113331" bIns="55794">
            <a:spAutoFit/>
          </a:bodyPr>
          <a:lstStyle/>
          <a:p>
            <a:pPr algn="r"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Page :  </a:t>
            </a:r>
            <a:fld id="{86C36744-7167-400A-AFA1-1FC68E718614}" type="slidenum"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pPr algn="r" defTabSz="938213"/>
              <a:t>‹Nr.›</a:t>
            </a:fld>
            <a:endParaRPr lang="en-GB" sz="1200" u="none">
              <a:solidFill>
                <a:srgbClr val="000000"/>
              </a:solidFill>
              <a:latin typeface="Arial Narrow" pitchFamily="34" charset="0"/>
            </a:endParaRPr>
          </a:p>
          <a:p>
            <a:pPr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                               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1780838" y="6867525"/>
            <a:ext cx="65405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3331" tIns="55794" rIns="113331" bIns="55794">
            <a:spAutoFit/>
          </a:bodyPr>
          <a:lstStyle/>
          <a:p>
            <a:pPr algn="r" defTabSz="938213"/>
            <a:r>
              <a:rPr lang="en-GB" sz="700" b="0" u="none">
                <a:solidFill>
                  <a:srgbClr val="000000"/>
                </a:solidFill>
              </a:rPr>
              <a:t>bfolieq.drw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 flipV="1">
            <a:off x="885411" y="6710891"/>
            <a:ext cx="8763000" cy="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50" name="Text Box 26"/>
          <p:cNvSpPr txBox="1">
            <a:spLocks noChangeArrowheads="1"/>
          </p:cNvSpPr>
          <p:nvPr userDrawn="1"/>
        </p:nvSpPr>
        <p:spPr bwMode="auto">
          <a:xfrm>
            <a:off x="1152525" y="4683125"/>
            <a:ext cx="51117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GB" sz="1000" i="1" u="none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1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hf sldNum="0" hdr="0"/>
  <p:txStyles>
    <p:titleStyle>
      <a:lvl1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76238" indent="-376238" algn="l" defTabSz="83661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5975" indent="-3143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557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57363" indent="-2508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590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5pPr>
      <a:lvl6pPr marL="27162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6pPr>
      <a:lvl7pPr marL="31734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7pPr>
      <a:lvl8pPr marL="36306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8pPr>
      <a:lvl9pPr marL="40878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image" Target="../media/image1.emf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81" name="Text Box 153"/>
          <p:cNvSpPr txBox="1">
            <a:spLocks noChangeArrowheads="1"/>
          </p:cNvSpPr>
          <p:nvPr/>
        </p:nvSpPr>
        <p:spPr bwMode="auto">
          <a:xfrm>
            <a:off x="725862" y="362471"/>
            <a:ext cx="891782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Introduction to Cryptology</a:t>
            </a:r>
            <a:endParaRPr lang="en-US" sz="44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en-US" sz="28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en-US" sz="24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r>
              <a:rPr lang="en-US" sz="16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22.05.2023</a:t>
            </a:r>
            <a:r>
              <a:rPr lang="en-US" sz="16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, </a:t>
            </a:r>
            <a:r>
              <a:rPr lang="en-US" sz="16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v21</a:t>
            </a:r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5" name="Text Box 152"/>
          <p:cNvSpPr txBox="1">
            <a:spLocks noChangeArrowheads="1"/>
          </p:cNvSpPr>
          <p:nvPr/>
        </p:nvSpPr>
        <p:spPr bwMode="auto">
          <a:xfrm>
            <a:off x="2348798" y="3443596"/>
            <a:ext cx="5970201" cy="8947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defTabSz="762000">
              <a:defRPr/>
            </a:pPr>
            <a:r>
              <a:rPr lang="en-GB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Tutorial-</a:t>
            </a:r>
            <a:r>
              <a:rPr lang="en-US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11</a:t>
            </a:r>
            <a:endParaRPr lang="en-GB" sz="2800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>
              <a:defRPr/>
            </a:pPr>
            <a:r>
              <a:rPr lang="de-DE" sz="24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Massey–</a:t>
            </a:r>
            <a:r>
              <a:rPr lang="de-DE" sz="240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Omura</a:t>
            </a:r>
            <a:r>
              <a:rPr lang="de-DE" sz="24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lock for shamir 3-pass 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306" name="Text Box 2"/>
          <p:cNvSpPr txBox="1">
            <a:spLocks noChangeArrowheads="1"/>
          </p:cNvSpPr>
          <p:nvPr/>
        </p:nvSpPr>
        <p:spPr bwMode="auto">
          <a:xfrm>
            <a:off x="2340703" y="386325"/>
            <a:ext cx="5726248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3400" u="none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Omura</a:t>
            </a:r>
            <a:r>
              <a:rPr lang="en-US" sz="3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-Massey Lock* over GF(p)</a:t>
            </a:r>
          </a:p>
          <a:p>
            <a:pPr algn="ctr" defTabSz="762000">
              <a:defRPr/>
            </a:pPr>
            <a:r>
              <a:rPr lang="en-US" sz="3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for:   Shamir’s 3-Pass Protocol</a:t>
            </a:r>
            <a:endParaRPr lang="en-US" sz="3200" u="none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>
              <a:defRPr/>
            </a:pPr>
            <a:r>
              <a:rPr lang="en-US" sz="2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Secrecy without Authenticity</a:t>
            </a:r>
            <a:endParaRPr lang="en-US" sz="3200" u="none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841625" y="2035175"/>
            <a:ext cx="4395788" cy="717550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18413" y="2384425"/>
            <a:ext cx="382587" cy="217488"/>
            <a:chOff x="5808" y="3571"/>
            <a:chExt cx="352" cy="146"/>
          </a:xfrm>
        </p:grpSpPr>
        <p:sp>
          <p:nvSpPr>
            <p:cNvPr id="6229" name="Freeform 5"/>
            <p:cNvSpPr>
              <a:spLocks/>
            </p:cNvSpPr>
            <p:nvPr/>
          </p:nvSpPr>
          <p:spPr bwMode="auto">
            <a:xfrm>
              <a:off x="5997" y="3571"/>
              <a:ext cx="163" cy="146"/>
            </a:xfrm>
            <a:custGeom>
              <a:avLst/>
              <a:gdLst>
                <a:gd name="T0" fmla="*/ 33 w 214"/>
                <a:gd name="T1" fmla="*/ 0 h 160"/>
                <a:gd name="T2" fmla="*/ 40 w 214"/>
                <a:gd name="T3" fmla="*/ 0 h 160"/>
                <a:gd name="T4" fmla="*/ 47 w 214"/>
                <a:gd name="T5" fmla="*/ 0 h 160"/>
                <a:gd name="T6" fmla="*/ 53 w 214"/>
                <a:gd name="T7" fmla="*/ 4 h 160"/>
                <a:gd name="T8" fmla="*/ 59 w 214"/>
                <a:gd name="T9" fmla="*/ 9 h 160"/>
                <a:gd name="T10" fmla="*/ 62 w 214"/>
                <a:gd name="T11" fmla="*/ 16 h 160"/>
                <a:gd name="T12" fmla="*/ 66 w 214"/>
                <a:gd name="T13" fmla="*/ 25 h 160"/>
                <a:gd name="T14" fmla="*/ 70 w 214"/>
                <a:gd name="T15" fmla="*/ 35 h 160"/>
                <a:gd name="T16" fmla="*/ 72 w 214"/>
                <a:gd name="T17" fmla="*/ 44 h 160"/>
                <a:gd name="T18" fmla="*/ 72 w 214"/>
                <a:gd name="T19" fmla="*/ 57 h 160"/>
                <a:gd name="T20" fmla="*/ 72 w 214"/>
                <a:gd name="T21" fmla="*/ 67 h 160"/>
                <a:gd name="T22" fmla="*/ 70 w 214"/>
                <a:gd name="T23" fmla="*/ 76 h 160"/>
                <a:gd name="T24" fmla="*/ 66 w 214"/>
                <a:gd name="T25" fmla="*/ 85 h 160"/>
                <a:gd name="T26" fmla="*/ 62 w 214"/>
                <a:gd name="T27" fmla="*/ 95 h 160"/>
                <a:gd name="T28" fmla="*/ 59 w 214"/>
                <a:gd name="T29" fmla="*/ 100 h 160"/>
                <a:gd name="T30" fmla="*/ 53 w 214"/>
                <a:gd name="T31" fmla="*/ 109 h 160"/>
                <a:gd name="T32" fmla="*/ 47 w 214"/>
                <a:gd name="T33" fmla="*/ 110 h 160"/>
                <a:gd name="T34" fmla="*/ 40 w 214"/>
                <a:gd name="T35" fmla="*/ 110 h 160"/>
                <a:gd name="T36" fmla="*/ 33 w 214"/>
                <a:gd name="T37" fmla="*/ 110 h 160"/>
                <a:gd name="T38" fmla="*/ 25 w 214"/>
                <a:gd name="T39" fmla="*/ 110 h 160"/>
                <a:gd name="T40" fmla="*/ 19 w 214"/>
                <a:gd name="T41" fmla="*/ 109 h 160"/>
                <a:gd name="T42" fmla="*/ 15 w 214"/>
                <a:gd name="T43" fmla="*/ 100 h 160"/>
                <a:gd name="T44" fmla="*/ 9 w 214"/>
                <a:gd name="T45" fmla="*/ 95 h 160"/>
                <a:gd name="T46" fmla="*/ 6 w 214"/>
                <a:gd name="T47" fmla="*/ 85 h 160"/>
                <a:gd name="T48" fmla="*/ 2 w 214"/>
                <a:gd name="T49" fmla="*/ 76 h 160"/>
                <a:gd name="T50" fmla="*/ 0 w 214"/>
                <a:gd name="T51" fmla="*/ 67 h 160"/>
                <a:gd name="T52" fmla="*/ 0 w 214"/>
                <a:gd name="T53" fmla="*/ 57 h 160"/>
                <a:gd name="T54" fmla="*/ 0 w 214"/>
                <a:gd name="T55" fmla="*/ 44 h 160"/>
                <a:gd name="T56" fmla="*/ 2 w 214"/>
                <a:gd name="T57" fmla="*/ 35 h 160"/>
                <a:gd name="T58" fmla="*/ 6 w 214"/>
                <a:gd name="T59" fmla="*/ 25 h 160"/>
                <a:gd name="T60" fmla="*/ 9 w 214"/>
                <a:gd name="T61" fmla="*/ 16 h 160"/>
                <a:gd name="T62" fmla="*/ 15 w 214"/>
                <a:gd name="T63" fmla="*/ 9 h 160"/>
                <a:gd name="T64" fmla="*/ 19 w 214"/>
                <a:gd name="T65" fmla="*/ 4 h 160"/>
                <a:gd name="T66" fmla="*/ 25 w 214"/>
                <a:gd name="T67" fmla="*/ 0 h 160"/>
                <a:gd name="T68" fmla="*/ 33 w 214"/>
                <a:gd name="T69" fmla="*/ 0 h 1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4"/>
                <a:gd name="T106" fmla="*/ 0 h 160"/>
                <a:gd name="T107" fmla="*/ 214 w 214"/>
                <a:gd name="T108" fmla="*/ 160 h 1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4" h="160">
                  <a:moveTo>
                    <a:pt x="96" y="0"/>
                  </a:moveTo>
                  <a:lnTo>
                    <a:pt x="118" y="0"/>
                  </a:lnTo>
                  <a:lnTo>
                    <a:pt x="141" y="0"/>
                  </a:lnTo>
                  <a:lnTo>
                    <a:pt x="158" y="4"/>
                  </a:lnTo>
                  <a:lnTo>
                    <a:pt x="175" y="13"/>
                  </a:lnTo>
                  <a:lnTo>
                    <a:pt x="186" y="23"/>
                  </a:lnTo>
                  <a:lnTo>
                    <a:pt x="197" y="36"/>
                  </a:lnTo>
                  <a:lnTo>
                    <a:pt x="209" y="50"/>
                  </a:lnTo>
                  <a:lnTo>
                    <a:pt x="214" y="64"/>
                  </a:lnTo>
                  <a:lnTo>
                    <a:pt x="214" y="82"/>
                  </a:lnTo>
                  <a:lnTo>
                    <a:pt x="214" y="96"/>
                  </a:lnTo>
                  <a:lnTo>
                    <a:pt x="209" y="110"/>
                  </a:lnTo>
                  <a:lnTo>
                    <a:pt x="197" y="123"/>
                  </a:lnTo>
                  <a:lnTo>
                    <a:pt x="186" y="137"/>
                  </a:lnTo>
                  <a:lnTo>
                    <a:pt x="175" y="146"/>
                  </a:lnTo>
                  <a:lnTo>
                    <a:pt x="158" y="156"/>
                  </a:lnTo>
                  <a:lnTo>
                    <a:pt x="141" y="160"/>
                  </a:lnTo>
                  <a:lnTo>
                    <a:pt x="118" y="160"/>
                  </a:lnTo>
                  <a:lnTo>
                    <a:pt x="96" y="160"/>
                  </a:lnTo>
                  <a:lnTo>
                    <a:pt x="73" y="160"/>
                  </a:lnTo>
                  <a:lnTo>
                    <a:pt x="56" y="156"/>
                  </a:lnTo>
                  <a:lnTo>
                    <a:pt x="45" y="146"/>
                  </a:lnTo>
                  <a:lnTo>
                    <a:pt x="28" y="137"/>
                  </a:lnTo>
                  <a:lnTo>
                    <a:pt x="17" y="123"/>
                  </a:lnTo>
                  <a:lnTo>
                    <a:pt x="6" y="110"/>
                  </a:lnTo>
                  <a:lnTo>
                    <a:pt x="0" y="96"/>
                  </a:lnTo>
                  <a:lnTo>
                    <a:pt x="0" y="82"/>
                  </a:lnTo>
                  <a:lnTo>
                    <a:pt x="0" y="64"/>
                  </a:lnTo>
                  <a:lnTo>
                    <a:pt x="6" y="50"/>
                  </a:lnTo>
                  <a:lnTo>
                    <a:pt x="17" y="36"/>
                  </a:lnTo>
                  <a:lnTo>
                    <a:pt x="28" y="23"/>
                  </a:lnTo>
                  <a:lnTo>
                    <a:pt x="45" y="13"/>
                  </a:lnTo>
                  <a:lnTo>
                    <a:pt x="56" y="4"/>
                  </a:lnTo>
                  <a:lnTo>
                    <a:pt x="73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6230" name="Freeform 6"/>
            <p:cNvSpPr>
              <a:spLocks/>
            </p:cNvSpPr>
            <p:nvPr/>
          </p:nvSpPr>
          <p:spPr bwMode="auto">
            <a:xfrm>
              <a:off x="5997" y="3571"/>
              <a:ext cx="163" cy="146"/>
            </a:xfrm>
            <a:custGeom>
              <a:avLst/>
              <a:gdLst>
                <a:gd name="T0" fmla="*/ 33 w 214"/>
                <a:gd name="T1" fmla="*/ 0 h 160"/>
                <a:gd name="T2" fmla="*/ 40 w 214"/>
                <a:gd name="T3" fmla="*/ 0 h 160"/>
                <a:gd name="T4" fmla="*/ 47 w 214"/>
                <a:gd name="T5" fmla="*/ 0 h 160"/>
                <a:gd name="T6" fmla="*/ 53 w 214"/>
                <a:gd name="T7" fmla="*/ 4 h 160"/>
                <a:gd name="T8" fmla="*/ 59 w 214"/>
                <a:gd name="T9" fmla="*/ 9 h 160"/>
                <a:gd name="T10" fmla="*/ 62 w 214"/>
                <a:gd name="T11" fmla="*/ 16 h 160"/>
                <a:gd name="T12" fmla="*/ 66 w 214"/>
                <a:gd name="T13" fmla="*/ 25 h 160"/>
                <a:gd name="T14" fmla="*/ 70 w 214"/>
                <a:gd name="T15" fmla="*/ 35 h 160"/>
                <a:gd name="T16" fmla="*/ 72 w 214"/>
                <a:gd name="T17" fmla="*/ 44 h 160"/>
                <a:gd name="T18" fmla="*/ 72 w 214"/>
                <a:gd name="T19" fmla="*/ 57 h 160"/>
                <a:gd name="T20" fmla="*/ 72 w 214"/>
                <a:gd name="T21" fmla="*/ 67 h 160"/>
                <a:gd name="T22" fmla="*/ 70 w 214"/>
                <a:gd name="T23" fmla="*/ 76 h 160"/>
                <a:gd name="T24" fmla="*/ 66 w 214"/>
                <a:gd name="T25" fmla="*/ 85 h 160"/>
                <a:gd name="T26" fmla="*/ 62 w 214"/>
                <a:gd name="T27" fmla="*/ 95 h 160"/>
                <a:gd name="T28" fmla="*/ 59 w 214"/>
                <a:gd name="T29" fmla="*/ 100 h 160"/>
                <a:gd name="T30" fmla="*/ 53 w 214"/>
                <a:gd name="T31" fmla="*/ 109 h 160"/>
                <a:gd name="T32" fmla="*/ 47 w 214"/>
                <a:gd name="T33" fmla="*/ 110 h 160"/>
                <a:gd name="T34" fmla="*/ 40 w 214"/>
                <a:gd name="T35" fmla="*/ 110 h 160"/>
                <a:gd name="T36" fmla="*/ 33 w 214"/>
                <a:gd name="T37" fmla="*/ 110 h 160"/>
                <a:gd name="T38" fmla="*/ 25 w 214"/>
                <a:gd name="T39" fmla="*/ 110 h 160"/>
                <a:gd name="T40" fmla="*/ 19 w 214"/>
                <a:gd name="T41" fmla="*/ 109 h 160"/>
                <a:gd name="T42" fmla="*/ 15 w 214"/>
                <a:gd name="T43" fmla="*/ 100 h 160"/>
                <a:gd name="T44" fmla="*/ 9 w 214"/>
                <a:gd name="T45" fmla="*/ 95 h 160"/>
                <a:gd name="T46" fmla="*/ 6 w 214"/>
                <a:gd name="T47" fmla="*/ 85 h 160"/>
                <a:gd name="T48" fmla="*/ 2 w 214"/>
                <a:gd name="T49" fmla="*/ 76 h 160"/>
                <a:gd name="T50" fmla="*/ 0 w 214"/>
                <a:gd name="T51" fmla="*/ 67 h 160"/>
                <a:gd name="T52" fmla="*/ 0 w 214"/>
                <a:gd name="T53" fmla="*/ 57 h 160"/>
                <a:gd name="T54" fmla="*/ 0 w 214"/>
                <a:gd name="T55" fmla="*/ 44 h 160"/>
                <a:gd name="T56" fmla="*/ 2 w 214"/>
                <a:gd name="T57" fmla="*/ 35 h 160"/>
                <a:gd name="T58" fmla="*/ 6 w 214"/>
                <a:gd name="T59" fmla="*/ 25 h 160"/>
                <a:gd name="T60" fmla="*/ 9 w 214"/>
                <a:gd name="T61" fmla="*/ 16 h 160"/>
                <a:gd name="T62" fmla="*/ 15 w 214"/>
                <a:gd name="T63" fmla="*/ 9 h 160"/>
                <a:gd name="T64" fmla="*/ 19 w 214"/>
                <a:gd name="T65" fmla="*/ 4 h 160"/>
                <a:gd name="T66" fmla="*/ 25 w 214"/>
                <a:gd name="T67" fmla="*/ 0 h 160"/>
                <a:gd name="T68" fmla="*/ 33 w 214"/>
                <a:gd name="T69" fmla="*/ 0 h 1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4"/>
                <a:gd name="T106" fmla="*/ 0 h 160"/>
                <a:gd name="T107" fmla="*/ 214 w 214"/>
                <a:gd name="T108" fmla="*/ 160 h 1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4" h="160">
                  <a:moveTo>
                    <a:pt x="96" y="0"/>
                  </a:moveTo>
                  <a:lnTo>
                    <a:pt x="118" y="0"/>
                  </a:lnTo>
                  <a:lnTo>
                    <a:pt x="141" y="0"/>
                  </a:lnTo>
                  <a:lnTo>
                    <a:pt x="158" y="4"/>
                  </a:lnTo>
                  <a:lnTo>
                    <a:pt x="175" y="13"/>
                  </a:lnTo>
                  <a:lnTo>
                    <a:pt x="186" y="23"/>
                  </a:lnTo>
                  <a:lnTo>
                    <a:pt x="197" y="36"/>
                  </a:lnTo>
                  <a:lnTo>
                    <a:pt x="209" y="50"/>
                  </a:lnTo>
                  <a:lnTo>
                    <a:pt x="214" y="64"/>
                  </a:lnTo>
                  <a:lnTo>
                    <a:pt x="214" y="82"/>
                  </a:lnTo>
                  <a:lnTo>
                    <a:pt x="214" y="96"/>
                  </a:lnTo>
                  <a:lnTo>
                    <a:pt x="209" y="110"/>
                  </a:lnTo>
                  <a:lnTo>
                    <a:pt x="197" y="123"/>
                  </a:lnTo>
                  <a:lnTo>
                    <a:pt x="186" y="137"/>
                  </a:lnTo>
                  <a:lnTo>
                    <a:pt x="175" y="146"/>
                  </a:lnTo>
                  <a:lnTo>
                    <a:pt x="158" y="156"/>
                  </a:lnTo>
                  <a:lnTo>
                    <a:pt x="141" y="160"/>
                  </a:lnTo>
                  <a:lnTo>
                    <a:pt x="118" y="160"/>
                  </a:lnTo>
                  <a:lnTo>
                    <a:pt x="96" y="160"/>
                  </a:lnTo>
                  <a:lnTo>
                    <a:pt x="73" y="160"/>
                  </a:lnTo>
                  <a:lnTo>
                    <a:pt x="56" y="156"/>
                  </a:lnTo>
                  <a:lnTo>
                    <a:pt x="45" y="146"/>
                  </a:lnTo>
                  <a:lnTo>
                    <a:pt x="28" y="137"/>
                  </a:lnTo>
                  <a:lnTo>
                    <a:pt x="17" y="123"/>
                  </a:lnTo>
                  <a:lnTo>
                    <a:pt x="6" y="110"/>
                  </a:lnTo>
                  <a:lnTo>
                    <a:pt x="0" y="96"/>
                  </a:lnTo>
                  <a:lnTo>
                    <a:pt x="0" y="82"/>
                  </a:lnTo>
                  <a:lnTo>
                    <a:pt x="0" y="64"/>
                  </a:lnTo>
                  <a:lnTo>
                    <a:pt x="6" y="50"/>
                  </a:lnTo>
                  <a:lnTo>
                    <a:pt x="17" y="36"/>
                  </a:lnTo>
                  <a:lnTo>
                    <a:pt x="28" y="23"/>
                  </a:lnTo>
                  <a:lnTo>
                    <a:pt x="45" y="13"/>
                  </a:lnTo>
                  <a:lnTo>
                    <a:pt x="56" y="4"/>
                  </a:lnTo>
                  <a:lnTo>
                    <a:pt x="73" y="0"/>
                  </a:lnTo>
                  <a:lnTo>
                    <a:pt x="96" y="0"/>
                  </a:lnTo>
                </a:path>
              </a:pathLst>
            </a:custGeom>
            <a:solidFill>
              <a:srgbClr val="0000FF"/>
            </a:solidFill>
            <a:ln w="174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6231" name="Rectangle 7"/>
            <p:cNvSpPr>
              <a:spLocks noChangeArrowheads="1"/>
            </p:cNvSpPr>
            <p:nvPr/>
          </p:nvSpPr>
          <p:spPr bwMode="auto">
            <a:xfrm>
              <a:off x="5808" y="3600"/>
              <a:ext cx="193" cy="2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6232" name="Rectangle 8"/>
            <p:cNvSpPr>
              <a:spLocks noChangeArrowheads="1"/>
            </p:cNvSpPr>
            <p:nvPr/>
          </p:nvSpPr>
          <p:spPr bwMode="auto">
            <a:xfrm>
              <a:off x="5808" y="3600"/>
              <a:ext cx="193" cy="29"/>
            </a:xfrm>
            <a:prstGeom prst="rect">
              <a:avLst/>
            </a:prstGeom>
            <a:solidFill>
              <a:srgbClr val="0000FF"/>
            </a:solidFill>
            <a:ln w="174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6233" name="Freeform 9"/>
            <p:cNvSpPr>
              <a:spLocks noEditPoints="1"/>
            </p:cNvSpPr>
            <p:nvPr/>
          </p:nvSpPr>
          <p:spPr bwMode="auto">
            <a:xfrm>
              <a:off x="5808" y="3624"/>
              <a:ext cx="68" cy="59"/>
            </a:xfrm>
            <a:custGeom>
              <a:avLst/>
              <a:gdLst>
                <a:gd name="T0" fmla="*/ 0 w 90"/>
                <a:gd name="T1" fmla="*/ 0 h 64"/>
                <a:gd name="T2" fmla="*/ 11 w 90"/>
                <a:gd name="T3" fmla="*/ 0 h 64"/>
                <a:gd name="T4" fmla="*/ 9 w 90"/>
                <a:gd name="T5" fmla="*/ 40 h 64"/>
                <a:gd name="T6" fmla="*/ 9 w 90"/>
                <a:gd name="T7" fmla="*/ 43 h 64"/>
                <a:gd name="T8" fmla="*/ 8 w 90"/>
                <a:gd name="T9" fmla="*/ 43 h 64"/>
                <a:gd name="T10" fmla="*/ 8 w 90"/>
                <a:gd name="T11" fmla="*/ 46 h 64"/>
                <a:gd name="T12" fmla="*/ 6 w 90"/>
                <a:gd name="T13" fmla="*/ 46 h 64"/>
                <a:gd name="T14" fmla="*/ 4 w 90"/>
                <a:gd name="T15" fmla="*/ 46 h 64"/>
                <a:gd name="T16" fmla="*/ 4 w 90"/>
                <a:gd name="T17" fmla="*/ 43 h 64"/>
                <a:gd name="T18" fmla="*/ 4 w 90"/>
                <a:gd name="T19" fmla="*/ 40 h 64"/>
                <a:gd name="T20" fmla="*/ 0 w 90"/>
                <a:gd name="T21" fmla="*/ 0 h 64"/>
                <a:gd name="T22" fmla="*/ 18 w 90"/>
                <a:gd name="T23" fmla="*/ 0 h 64"/>
                <a:gd name="T24" fmla="*/ 29 w 90"/>
                <a:gd name="T25" fmla="*/ 0 h 64"/>
                <a:gd name="T26" fmla="*/ 26 w 90"/>
                <a:gd name="T27" fmla="*/ 40 h 64"/>
                <a:gd name="T28" fmla="*/ 26 w 90"/>
                <a:gd name="T29" fmla="*/ 43 h 64"/>
                <a:gd name="T30" fmla="*/ 26 w 90"/>
                <a:gd name="T31" fmla="*/ 46 h 64"/>
                <a:gd name="T32" fmla="*/ 24 w 90"/>
                <a:gd name="T33" fmla="*/ 46 h 64"/>
                <a:gd name="T34" fmla="*/ 22 w 90"/>
                <a:gd name="T35" fmla="*/ 46 h 64"/>
                <a:gd name="T36" fmla="*/ 22 w 90"/>
                <a:gd name="T37" fmla="*/ 43 h 64"/>
                <a:gd name="T38" fmla="*/ 20 w 90"/>
                <a:gd name="T39" fmla="*/ 40 h 64"/>
                <a:gd name="T40" fmla="*/ 18 w 90"/>
                <a:gd name="T41" fmla="*/ 0 h 6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0"/>
                <a:gd name="T64" fmla="*/ 0 h 64"/>
                <a:gd name="T65" fmla="*/ 90 w 90"/>
                <a:gd name="T66" fmla="*/ 64 h 6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0" h="64">
                  <a:moveTo>
                    <a:pt x="0" y="0"/>
                  </a:moveTo>
                  <a:lnTo>
                    <a:pt x="34" y="0"/>
                  </a:lnTo>
                  <a:lnTo>
                    <a:pt x="28" y="55"/>
                  </a:lnTo>
                  <a:lnTo>
                    <a:pt x="28" y="60"/>
                  </a:lnTo>
                  <a:lnTo>
                    <a:pt x="23" y="60"/>
                  </a:lnTo>
                  <a:lnTo>
                    <a:pt x="23" y="64"/>
                  </a:lnTo>
                  <a:lnTo>
                    <a:pt x="17" y="64"/>
                  </a:lnTo>
                  <a:lnTo>
                    <a:pt x="12" y="64"/>
                  </a:lnTo>
                  <a:lnTo>
                    <a:pt x="12" y="60"/>
                  </a:lnTo>
                  <a:lnTo>
                    <a:pt x="12" y="55"/>
                  </a:lnTo>
                  <a:lnTo>
                    <a:pt x="0" y="0"/>
                  </a:lnTo>
                  <a:close/>
                  <a:moveTo>
                    <a:pt x="57" y="0"/>
                  </a:moveTo>
                  <a:lnTo>
                    <a:pt x="90" y="0"/>
                  </a:lnTo>
                  <a:lnTo>
                    <a:pt x="79" y="55"/>
                  </a:lnTo>
                  <a:lnTo>
                    <a:pt x="79" y="60"/>
                  </a:lnTo>
                  <a:lnTo>
                    <a:pt x="79" y="64"/>
                  </a:lnTo>
                  <a:lnTo>
                    <a:pt x="74" y="64"/>
                  </a:lnTo>
                  <a:lnTo>
                    <a:pt x="68" y="64"/>
                  </a:lnTo>
                  <a:lnTo>
                    <a:pt x="68" y="60"/>
                  </a:lnTo>
                  <a:lnTo>
                    <a:pt x="62" y="55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6234" name="Freeform 10"/>
            <p:cNvSpPr>
              <a:spLocks/>
            </p:cNvSpPr>
            <p:nvPr/>
          </p:nvSpPr>
          <p:spPr bwMode="auto">
            <a:xfrm>
              <a:off x="5808" y="3624"/>
              <a:ext cx="25" cy="59"/>
            </a:xfrm>
            <a:custGeom>
              <a:avLst/>
              <a:gdLst>
                <a:gd name="T0" fmla="*/ 0 w 34"/>
                <a:gd name="T1" fmla="*/ 0 h 64"/>
                <a:gd name="T2" fmla="*/ 10 w 34"/>
                <a:gd name="T3" fmla="*/ 0 h 64"/>
                <a:gd name="T4" fmla="*/ 8 w 34"/>
                <a:gd name="T5" fmla="*/ 40 h 64"/>
                <a:gd name="T6" fmla="*/ 8 w 34"/>
                <a:gd name="T7" fmla="*/ 43 h 64"/>
                <a:gd name="T8" fmla="*/ 7 w 34"/>
                <a:gd name="T9" fmla="*/ 43 h 64"/>
                <a:gd name="T10" fmla="*/ 7 w 34"/>
                <a:gd name="T11" fmla="*/ 46 h 64"/>
                <a:gd name="T12" fmla="*/ 5 w 34"/>
                <a:gd name="T13" fmla="*/ 46 h 64"/>
                <a:gd name="T14" fmla="*/ 4 w 34"/>
                <a:gd name="T15" fmla="*/ 46 h 64"/>
                <a:gd name="T16" fmla="*/ 4 w 34"/>
                <a:gd name="T17" fmla="*/ 43 h 64"/>
                <a:gd name="T18" fmla="*/ 4 w 34"/>
                <a:gd name="T19" fmla="*/ 40 h 64"/>
                <a:gd name="T20" fmla="*/ 0 w 34"/>
                <a:gd name="T21" fmla="*/ 0 h 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4"/>
                <a:gd name="T34" fmla="*/ 0 h 64"/>
                <a:gd name="T35" fmla="*/ 34 w 34"/>
                <a:gd name="T36" fmla="*/ 64 h 6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4" h="64">
                  <a:moveTo>
                    <a:pt x="0" y="0"/>
                  </a:moveTo>
                  <a:lnTo>
                    <a:pt x="34" y="0"/>
                  </a:lnTo>
                  <a:lnTo>
                    <a:pt x="28" y="55"/>
                  </a:lnTo>
                  <a:lnTo>
                    <a:pt x="28" y="60"/>
                  </a:lnTo>
                  <a:lnTo>
                    <a:pt x="23" y="60"/>
                  </a:lnTo>
                  <a:lnTo>
                    <a:pt x="23" y="64"/>
                  </a:lnTo>
                  <a:lnTo>
                    <a:pt x="17" y="64"/>
                  </a:lnTo>
                  <a:lnTo>
                    <a:pt x="12" y="64"/>
                  </a:lnTo>
                  <a:lnTo>
                    <a:pt x="12" y="60"/>
                  </a:lnTo>
                  <a:lnTo>
                    <a:pt x="12" y="55"/>
                  </a:ln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  <a:ln w="174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6235" name="Freeform 11"/>
            <p:cNvSpPr>
              <a:spLocks/>
            </p:cNvSpPr>
            <p:nvPr/>
          </p:nvSpPr>
          <p:spPr bwMode="auto">
            <a:xfrm>
              <a:off x="5851" y="3624"/>
              <a:ext cx="25" cy="59"/>
            </a:xfrm>
            <a:custGeom>
              <a:avLst/>
              <a:gdLst>
                <a:gd name="T0" fmla="*/ 0 w 33"/>
                <a:gd name="T1" fmla="*/ 0 h 64"/>
                <a:gd name="T2" fmla="*/ 11 w 33"/>
                <a:gd name="T3" fmla="*/ 0 h 64"/>
                <a:gd name="T4" fmla="*/ 8 w 33"/>
                <a:gd name="T5" fmla="*/ 40 h 64"/>
                <a:gd name="T6" fmla="*/ 8 w 33"/>
                <a:gd name="T7" fmla="*/ 43 h 64"/>
                <a:gd name="T8" fmla="*/ 8 w 33"/>
                <a:gd name="T9" fmla="*/ 46 h 64"/>
                <a:gd name="T10" fmla="*/ 6 w 33"/>
                <a:gd name="T11" fmla="*/ 46 h 64"/>
                <a:gd name="T12" fmla="*/ 4 w 33"/>
                <a:gd name="T13" fmla="*/ 46 h 64"/>
                <a:gd name="T14" fmla="*/ 4 w 33"/>
                <a:gd name="T15" fmla="*/ 43 h 64"/>
                <a:gd name="T16" fmla="*/ 2 w 33"/>
                <a:gd name="T17" fmla="*/ 40 h 64"/>
                <a:gd name="T18" fmla="*/ 0 w 33"/>
                <a:gd name="T19" fmla="*/ 0 h 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64"/>
                <a:gd name="T32" fmla="*/ 33 w 33"/>
                <a:gd name="T33" fmla="*/ 64 h 6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64">
                  <a:moveTo>
                    <a:pt x="0" y="0"/>
                  </a:moveTo>
                  <a:lnTo>
                    <a:pt x="33" y="0"/>
                  </a:lnTo>
                  <a:lnTo>
                    <a:pt x="22" y="55"/>
                  </a:lnTo>
                  <a:lnTo>
                    <a:pt x="22" y="60"/>
                  </a:lnTo>
                  <a:lnTo>
                    <a:pt x="22" y="64"/>
                  </a:lnTo>
                  <a:lnTo>
                    <a:pt x="17" y="64"/>
                  </a:lnTo>
                  <a:lnTo>
                    <a:pt x="11" y="64"/>
                  </a:lnTo>
                  <a:lnTo>
                    <a:pt x="11" y="60"/>
                  </a:lnTo>
                  <a:lnTo>
                    <a:pt x="5" y="55"/>
                  </a:ln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  <a:ln w="174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pic>
          <p:nvPicPr>
            <p:cNvPr id="6236" name="Picture 1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44" y="3591"/>
              <a:ext cx="95" cy="104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066800" y="2384425"/>
            <a:ext cx="479425" cy="207963"/>
            <a:chOff x="479" y="2099"/>
            <a:chExt cx="325" cy="139"/>
          </a:xfrm>
        </p:grpSpPr>
        <p:sp>
          <p:nvSpPr>
            <p:cNvPr id="6221" name="Freeform 14"/>
            <p:cNvSpPr>
              <a:spLocks/>
            </p:cNvSpPr>
            <p:nvPr/>
          </p:nvSpPr>
          <p:spPr bwMode="auto">
            <a:xfrm>
              <a:off x="650" y="2099"/>
              <a:ext cx="154" cy="139"/>
            </a:xfrm>
            <a:custGeom>
              <a:avLst/>
              <a:gdLst>
                <a:gd name="T0" fmla="*/ 30 w 203"/>
                <a:gd name="T1" fmla="*/ 0 h 152"/>
                <a:gd name="T2" fmla="*/ 37 w 203"/>
                <a:gd name="T3" fmla="*/ 0 h 152"/>
                <a:gd name="T4" fmla="*/ 43 w 203"/>
                <a:gd name="T5" fmla="*/ 5 h 152"/>
                <a:gd name="T6" fmla="*/ 49 w 203"/>
                <a:gd name="T7" fmla="*/ 5 h 152"/>
                <a:gd name="T8" fmla="*/ 54 w 203"/>
                <a:gd name="T9" fmla="*/ 10 h 152"/>
                <a:gd name="T10" fmla="*/ 58 w 203"/>
                <a:gd name="T11" fmla="*/ 16 h 152"/>
                <a:gd name="T12" fmla="*/ 61 w 203"/>
                <a:gd name="T13" fmla="*/ 26 h 152"/>
                <a:gd name="T14" fmla="*/ 65 w 203"/>
                <a:gd name="T15" fmla="*/ 32 h 152"/>
                <a:gd name="T16" fmla="*/ 68 w 203"/>
                <a:gd name="T17" fmla="*/ 42 h 152"/>
                <a:gd name="T18" fmla="*/ 68 w 203"/>
                <a:gd name="T19" fmla="*/ 54 h 152"/>
                <a:gd name="T20" fmla="*/ 68 w 203"/>
                <a:gd name="T21" fmla="*/ 64 h 152"/>
                <a:gd name="T22" fmla="*/ 65 w 203"/>
                <a:gd name="T23" fmla="*/ 74 h 152"/>
                <a:gd name="T24" fmla="*/ 61 w 203"/>
                <a:gd name="T25" fmla="*/ 83 h 152"/>
                <a:gd name="T26" fmla="*/ 58 w 203"/>
                <a:gd name="T27" fmla="*/ 91 h 152"/>
                <a:gd name="T28" fmla="*/ 54 w 203"/>
                <a:gd name="T29" fmla="*/ 96 h 152"/>
                <a:gd name="T30" fmla="*/ 49 w 203"/>
                <a:gd name="T31" fmla="*/ 102 h 152"/>
                <a:gd name="T32" fmla="*/ 43 w 203"/>
                <a:gd name="T33" fmla="*/ 106 h 152"/>
                <a:gd name="T34" fmla="*/ 37 w 203"/>
                <a:gd name="T35" fmla="*/ 106 h 152"/>
                <a:gd name="T36" fmla="*/ 30 w 203"/>
                <a:gd name="T37" fmla="*/ 106 h 152"/>
                <a:gd name="T38" fmla="*/ 24 w 203"/>
                <a:gd name="T39" fmla="*/ 106 h 152"/>
                <a:gd name="T40" fmla="*/ 19 w 203"/>
                <a:gd name="T41" fmla="*/ 102 h 152"/>
                <a:gd name="T42" fmla="*/ 15 w 203"/>
                <a:gd name="T43" fmla="*/ 96 h 152"/>
                <a:gd name="T44" fmla="*/ 10 w 203"/>
                <a:gd name="T45" fmla="*/ 91 h 152"/>
                <a:gd name="T46" fmla="*/ 6 w 203"/>
                <a:gd name="T47" fmla="*/ 83 h 152"/>
                <a:gd name="T48" fmla="*/ 4 w 203"/>
                <a:gd name="T49" fmla="*/ 74 h 152"/>
                <a:gd name="T50" fmla="*/ 2 w 203"/>
                <a:gd name="T51" fmla="*/ 64 h 152"/>
                <a:gd name="T52" fmla="*/ 0 w 203"/>
                <a:gd name="T53" fmla="*/ 54 h 152"/>
                <a:gd name="T54" fmla="*/ 2 w 203"/>
                <a:gd name="T55" fmla="*/ 42 h 152"/>
                <a:gd name="T56" fmla="*/ 4 w 203"/>
                <a:gd name="T57" fmla="*/ 32 h 152"/>
                <a:gd name="T58" fmla="*/ 6 w 203"/>
                <a:gd name="T59" fmla="*/ 26 h 152"/>
                <a:gd name="T60" fmla="*/ 10 w 203"/>
                <a:gd name="T61" fmla="*/ 16 h 152"/>
                <a:gd name="T62" fmla="*/ 15 w 203"/>
                <a:gd name="T63" fmla="*/ 10 h 152"/>
                <a:gd name="T64" fmla="*/ 19 w 203"/>
                <a:gd name="T65" fmla="*/ 5 h 152"/>
                <a:gd name="T66" fmla="*/ 24 w 203"/>
                <a:gd name="T67" fmla="*/ 5 h 152"/>
                <a:gd name="T68" fmla="*/ 30 w 203"/>
                <a:gd name="T69" fmla="*/ 0 h 1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3"/>
                <a:gd name="T106" fmla="*/ 0 h 152"/>
                <a:gd name="T107" fmla="*/ 203 w 203"/>
                <a:gd name="T108" fmla="*/ 152 h 15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3" h="152">
                  <a:moveTo>
                    <a:pt x="91" y="0"/>
                  </a:moveTo>
                  <a:lnTo>
                    <a:pt x="113" y="0"/>
                  </a:lnTo>
                  <a:lnTo>
                    <a:pt x="130" y="5"/>
                  </a:lnTo>
                  <a:lnTo>
                    <a:pt x="147" y="5"/>
                  </a:lnTo>
                  <a:lnTo>
                    <a:pt x="164" y="14"/>
                  </a:lnTo>
                  <a:lnTo>
                    <a:pt x="175" y="23"/>
                  </a:lnTo>
                  <a:lnTo>
                    <a:pt x="186" y="37"/>
                  </a:lnTo>
                  <a:lnTo>
                    <a:pt x="198" y="46"/>
                  </a:lnTo>
                  <a:lnTo>
                    <a:pt x="203" y="60"/>
                  </a:lnTo>
                  <a:lnTo>
                    <a:pt x="203" y="78"/>
                  </a:lnTo>
                  <a:lnTo>
                    <a:pt x="203" y="92"/>
                  </a:lnTo>
                  <a:lnTo>
                    <a:pt x="198" y="106"/>
                  </a:lnTo>
                  <a:lnTo>
                    <a:pt x="186" y="119"/>
                  </a:lnTo>
                  <a:lnTo>
                    <a:pt x="175" y="129"/>
                  </a:lnTo>
                  <a:lnTo>
                    <a:pt x="164" y="138"/>
                  </a:lnTo>
                  <a:lnTo>
                    <a:pt x="147" y="147"/>
                  </a:lnTo>
                  <a:lnTo>
                    <a:pt x="130" y="152"/>
                  </a:lnTo>
                  <a:lnTo>
                    <a:pt x="113" y="152"/>
                  </a:lnTo>
                  <a:lnTo>
                    <a:pt x="91" y="152"/>
                  </a:lnTo>
                  <a:lnTo>
                    <a:pt x="74" y="152"/>
                  </a:lnTo>
                  <a:lnTo>
                    <a:pt x="57" y="147"/>
                  </a:lnTo>
                  <a:lnTo>
                    <a:pt x="45" y="138"/>
                  </a:lnTo>
                  <a:lnTo>
                    <a:pt x="29" y="129"/>
                  </a:lnTo>
                  <a:lnTo>
                    <a:pt x="17" y="119"/>
                  </a:lnTo>
                  <a:lnTo>
                    <a:pt x="12" y="106"/>
                  </a:lnTo>
                  <a:lnTo>
                    <a:pt x="6" y="92"/>
                  </a:lnTo>
                  <a:lnTo>
                    <a:pt x="0" y="78"/>
                  </a:lnTo>
                  <a:lnTo>
                    <a:pt x="6" y="60"/>
                  </a:lnTo>
                  <a:lnTo>
                    <a:pt x="12" y="46"/>
                  </a:lnTo>
                  <a:lnTo>
                    <a:pt x="17" y="37"/>
                  </a:lnTo>
                  <a:lnTo>
                    <a:pt x="29" y="23"/>
                  </a:lnTo>
                  <a:lnTo>
                    <a:pt x="45" y="14"/>
                  </a:lnTo>
                  <a:lnTo>
                    <a:pt x="57" y="5"/>
                  </a:lnTo>
                  <a:lnTo>
                    <a:pt x="74" y="5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6222" name="Freeform 15"/>
            <p:cNvSpPr>
              <a:spLocks/>
            </p:cNvSpPr>
            <p:nvPr/>
          </p:nvSpPr>
          <p:spPr bwMode="auto">
            <a:xfrm>
              <a:off x="650" y="2099"/>
              <a:ext cx="154" cy="139"/>
            </a:xfrm>
            <a:custGeom>
              <a:avLst/>
              <a:gdLst>
                <a:gd name="T0" fmla="*/ 30 w 203"/>
                <a:gd name="T1" fmla="*/ 0 h 152"/>
                <a:gd name="T2" fmla="*/ 37 w 203"/>
                <a:gd name="T3" fmla="*/ 0 h 152"/>
                <a:gd name="T4" fmla="*/ 43 w 203"/>
                <a:gd name="T5" fmla="*/ 5 h 152"/>
                <a:gd name="T6" fmla="*/ 49 w 203"/>
                <a:gd name="T7" fmla="*/ 5 h 152"/>
                <a:gd name="T8" fmla="*/ 54 w 203"/>
                <a:gd name="T9" fmla="*/ 10 h 152"/>
                <a:gd name="T10" fmla="*/ 58 w 203"/>
                <a:gd name="T11" fmla="*/ 16 h 152"/>
                <a:gd name="T12" fmla="*/ 61 w 203"/>
                <a:gd name="T13" fmla="*/ 26 h 152"/>
                <a:gd name="T14" fmla="*/ 65 w 203"/>
                <a:gd name="T15" fmla="*/ 32 h 152"/>
                <a:gd name="T16" fmla="*/ 68 w 203"/>
                <a:gd name="T17" fmla="*/ 42 h 152"/>
                <a:gd name="T18" fmla="*/ 68 w 203"/>
                <a:gd name="T19" fmla="*/ 54 h 152"/>
                <a:gd name="T20" fmla="*/ 68 w 203"/>
                <a:gd name="T21" fmla="*/ 64 h 152"/>
                <a:gd name="T22" fmla="*/ 65 w 203"/>
                <a:gd name="T23" fmla="*/ 74 h 152"/>
                <a:gd name="T24" fmla="*/ 61 w 203"/>
                <a:gd name="T25" fmla="*/ 83 h 152"/>
                <a:gd name="T26" fmla="*/ 58 w 203"/>
                <a:gd name="T27" fmla="*/ 91 h 152"/>
                <a:gd name="T28" fmla="*/ 54 w 203"/>
                <a:gd name="T29" fmla="*/ 96 h 152"/>
                <a:gd name="T30" fmla="*/ 49 w 203"/>
                <a:gd name="T31" fmla="*/ 102 h 152"/>
                <a:gd name="T32" fmla="*/ 43 w 203"/>
                <a:gd name="T33" fmla="*/ 106 h 152"/>
                <a:gd name="T34" fmla="*/ 37 w 203"/>
                <a:gd name="T35" fmla="*/ 106 h 152"/>
                <a:gd name="T36" fmla="*/ 30 w 203"/>
                <a:gd name="T37" fmla="*/ 106 h 152"/>
                <a:gd name="T38" fmla="*/ 24 w 203"/>
                <a:gd name="T39" fmla="*/ 106 h 152"/>
                <a:gd name="T40" fmla="*/ 19 w 203"/>
                <a:gd name="T41" fmla="*/ 102 h 152"/>
                <a:gd name="T42" fmla="*/ 15 w 203"/>
                <a:gd name="T43" fmla="*/ 96 h 152"/>
                <a:gd name="T44" fmla="*/ 10 w 203"/>
                <a:gd name="T45" fmla="*/ 91 h 152"/>
                <a:gd name="T46" fmla="*/ 6 w 203"/>
                <a:gd name="T47" fmla="*/ 83 h 152"/>
                <a:gd name="T48" fmla="*/ 4 w 203"/>
                <a:gd name="T49" fmla="*/ 74 h 152"/>
                <a:gd name="T50" fmla="*/ 2 w 203"/>
                <a:gd name="T51" fmla="*/ 64 h 152"/>
                <a:gd name="T52" fmla="*/ 0 w 203"/>
                <a:gd name="T53" fmla="*/ 54 h 152"/>
                <a:gd name="T54" fmla="*/ 2 w 203"/>
                <a:gd name="T55" fmla="*/ 42 h 152"/>
                <a:gd name="T56" fmla="*/ 4 w 203"/>
                <a:gd name="T57" fmla="*/ 32 h 152"/>
                <a:gd name="T58" fmla="*/ 6 w 203"/>
                <a:gd name="T59" fmla="*/ 26 h 152"/>
                <a:gd name="T60" fmla="*/ 10 w 203"/>
                <a:gd name="T61" fmla="*/ 16 h 152"/>
                <a:gd name="T62" fmla="*/ 15 w 203"/>
                <a:gd name="T63" fmla="*/ 10 h 152"/>
                <a:gd name="T64" fmla="*/ 19 w 203"/>
                <a:gd name="T65" fmla="*/ 5 h 152"/>
                <a:gd name="T66" fmla="*/ 24 w 203"/>
                <a:gd name="T67" fmla="*/ 5 h 152"/>
                <a:gd name="T68" fmla="*/ 30 w 203"/>
                <a:gd name="T69" fmla="*/ 0 h 1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3"/>
                <a:gd name="T106" fmla="*/ 0 h 152"/>
                <a:gd name="T107" fmla="*/ 203 w 203"/>
                <a:gd name="T108" fmla="*/ 152 h 15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3" h="152">
                  <a:moveTo>
                    <a:pt x="91" y="0"/>
                  </a:moveTo>
                  <a:lnTo>
                    <a:pt x="113" y="0"/>
                  </a:lnTo>
                  <a:lnTo>
                    <a:pt x="130" y="5"/>
                  </a:lnTo>
                  <a:lnTo>
                    <a:pt x="147" y="5"/>
                  </a:lnTo>
                  <a:lnTo>
                    <a:pt x="164" y="14"/>
                  </a:lnTo>
                  <a:lnTo>
                    <a:pt x="175" y="23"/>
                  </a:lnTo>
                  <a:lnTo>
                    <a:pt x="186" y="37"/>
                  </a:lnTo>
                  <a:lnTo>
                    <a:pt x="198" y="46"/>
                  </a:lnTo>
                  <a:lnTo>
                    <a:pt x="203" y="60"/>
                  </a:lnTo>
                  <a:lnTo>
                    <a:pt x="203" y="78"/>
                  </a:lnTo>
                  <a:lnTo>
                    <a:pt x="203" y="92"/>
                  </a:lnTo>
                  <a:lnTo>
                    <a:pt x="198" y="106"/>
                  </a:lnTo>
                  <a:lnTo>
                    <a:pt x="186" y="119"/>
                  </a:lnTo>
                  <a:lnTo>
                    <a:pt x="175" y="129"/>
                  </a:lnTo>
                  <a:lnTo>
                    <a:pt x="164" y="138"/>
                  </a:lnTo>
                  <a:lnTo>
                    <a:pt x="147" y="147"/>
                  </a:lnTo>
                  <a:lnTo>
                    <a:pt x="130" y="152"/>
                  </a:lnTo>
                  <a:lnTo>
                    <a:pt x="113" y="152"/>
                  </a:lnTo>
                  <a:lnTo>
                    <a:pt x="91" y="152"/>
                  </a:lnTo>
                  <a:lnTo>
                    <a:pt x="74" y="152"/>
                  </a:lnTo>
                  <a:lnTo>
                    <a:pt x="57" y="147"/>
                  </a:lnTo>
                  <a:lnTo>
                    <a:pt x="45" y="138"/>
                  </a:lnTo>
                  <a:lnTo>
                    <a:pt x="29" y="129"/>
                  </a:lnTo>
                  <a:lnTo>
                    <a:pt x="17" y="119"/>
                  </a:lnTo>
                  <a:lnTo>
                    <a:pt x="12" y="106"/>
                  </a:lnTo>
                  <a:lnTo>
                    <a:pt x="6" y="92"/>
                  </a:lnTo>
                  <a:lnTo>
                    <a:pt x="0" y="78"/>
                  </a:lnTo>
                  <a:lnTo>
                    <a:pt x="6" y="60"/>
                  </a:lnTo>
                  <a:lnTo>
                    <a:pt x="12" y="46"/>
                  </a:lnTo>
                  <a:lnTo>
                    <a:pt x="17" y="37"/>
                  </a:lnTo>
                  <a:lnTo>
                    <a:pt x="29" y="23"/>
                  </a:lnTo>
                  <a:lnTo>
                    <a:pt x="45" y="14"/>
                  </a:lnTo>
                  <a:lnTo>
                    <a:pt x="57" y="5"/>
                  </a:lnTo>
                  <a:lnTo>
                    <a:pt x="74" y="5"/>
                  </a:lnTo>
                  <a:lnTo>
                    <a:pt x="91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6223" name="Rectangle 16"/>
            <p:cNvSpPr>
              <a:spLocks noChangeArrowheads="1"/>
            </p:cNvSpPr>
            <p:nvPr/>
          </p:nvSpPr>
          <p:spPr bwMode="auto">
            <a:xfrm>
              <a:off x="479" y="2147"/>
              <a:ext cx="175" cy="24"/>
            </a:xfrm>
            <a:prstGeom prst="rect">
              <a:avLst/>
            </a:prstGeom>
            <a:solidFill>
              <a:srgbClr val="FF00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6224" name="Rectangle 17"/>
            <p:cNvSpPr>
              <a:spLocks noChangeArrowheads="1"/>
            </p:cNvSpPr>
            <p:nvPr/>
          </p:nvSpPr>
          <p:spPr bwMode="auto">
            <a:xfrm>
              <a:off x="479" y="2147"/>
              <a:ext cx="175" cy="24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6225" name="Freeform 18"/>
            <p:cNvSpPr>
              <a:spLocks noEditPoints="1"/>
            </p:cNvSpPr>
            <p:nvPr/>
          </p:nvSpPr>
          <p:spPr bwMode="auto">
            <a:xfrm>
              <a:off x="479" y="2167"/>
              <a:ext cx="59" cy="54"/>
            </a:xfrm>
            <a:custGeom>
              <a:avLst/>
              <a:gdLst>
                <a:gd name="T0" fmla="*/ 0 w 79"/>
                <a:gd name="T1" fmla="*/ 0 h 59"/>
                <a:gd name="T2" fmla="*/ 9 w 79"/>
                <a:gd name="T3" fmla="*/ 0 h 59"/>
                <a:gd name="T4" fmla="*/ 7 w 79"/>
                <a:gd name="T5" fmla="*/ 38 h 59"/>
                <a:gd name="T6" fmla="*/ 7 w 79"/>
                <a:gd name="T7" fmla="*/ 41 h 59"/>
                <a:gd name="T8" fmla="*/ 5 w 79"/>
                <a:gd name="T9" fmla="*/ 41 h 59"/>
                <a:gd name="T10" fmla="*/ 3 w 79"/>
                <a:gd name="T11" fmla="*/ 41 h 59"/>
                <a:gd name="T12" fmla="*/ 1 w 79"/>
                <a:gd name="T13" fmla="*/ 38 h 59"/>
                <a:gd name="T14" fmla="*/ 0 w 79"/>
                <a:gd name="T15" fmla="*/ 0 h 59"/>
                <a:gd name="T16" fmla="*/ 16 w 79"/>
                <a:gd name="T17" fmla="*/ 0 h 59"/>
                <a:gd name="T18" fmla="*/ 25 w 79"/>
                <a:gd name="T19" fmla="*/ 0 h 59"/>
                <a:gd name="T20" fmla="*/ 23 w 79"/>
                <a:gd name="T21" fmla="*/ 38 h 59"/>
                <a:gd name="T22" fmla="*/ 23 w 79"/>
                <a:gd name="T23" fmla="*/ 41 h 59"/>
                <a:gd name="T24" fmla="*/ 21 w 79"/>
                <a:gd name="T25" fmla="*/ 41 h 59"/>
                <a:gd name="T26" fmla="*/ 19 w 79"/>
                <a:gd name="T27" fmla="*/ 41 h 59"/>
                <a:gd name="T28" fmla="*/ 17 w 79"/>
                <a:gd name="T29" fmla="*/ 38 h 59"/>
                <a:gd name="T30" fmla="*/ 16 w 79"/>
                <a:gd name="T31" fmla="*/ 0 h 5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9"/>
                <a:gd name="T49" fmla="*/ 0 h 59"/>
                <a:gd name="T50" fmla="*/ 79 w 79"/>
                <a:gd name="T51" fmla="*/ 59 h 5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9" h="59">
                  <a:moveTo>
                    <a:pt x="0" y="0"/>
                  </a:moveTo>
                  <a:lnTo>
                    <a:pt x="28" y="0"/>
                  </a:lnTo>
                  <a:lnTo>
                    <a:pt x="23" y="55"/>
                  </a:lnTo>
                  <a:lnTo>
                    <a:pt x="23" y="59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6" y="55"/>
                  </a:lnTo>
                  <a:lnTo>
                    <a:pt x="0" y="0"/>
                  </a:lnTo>
                  <a:close/>
                  <a:moveTo>
                    <a:pt x="51" y="0"/>
                  </a:moveTo>
                  <a:lnTo>
                    <a:pt x="79" y="0"/>
                  </a:lnTo>
                  <a:lnTo>
                    <a:pt x="73" y="55"/>
                  </a:lnTo>
                  <a:lnTo>
                    <a:pt x="73" y="59"/>
                  </a:lnTo>
                  <a:lnTo>
                    <a:pt x="68" y="59"/>
                  </a:lnTo>
                  <a:lnTo>
                    <a:pt x="62" y="59"/>
                  </a:lnTo>
                  <a:lnTo>
                    <a:pt x="56" y="55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6226" name="Freeform 19"/>
            <p:cNvSpPr>
              <a:spLocks/>
            </p:cNvSpPr>
            <p:nvPr/>
          </p:nvSpPr>
          <p:spPr bwMode="auto">
            <a:xfrm>
              <a:off x="479" y="2167"/>
              <a:ext cx="21" cy="54"/>
            </a:xfrm>
            <a:custGeom>
              <a:avLst/>
              <a:gdLst>
                <a:gd name="T0" fmla="*/ 0 w 28"/>
                <a:gd name="T1" fmla="*/ 0 h 59"/>
                <a:gd name="T2" fmla="*/ 9 w 28"/>
                <a:gd name="T3" fmla="*/ 0 h 59"/>
                <a:gd name="T4" fmla="*/ 8 w 28"/>
                <a:gd name="T5" fmla="*/ 38 h 59"/>
                <a:gd name="T6" fmla="*/ 8 w 28"/>
                <a:gd name="T7" fmla="*/ 41 h 59"/>
                <a:gd name="T8" fmla="*/ 6 w 28"/>
                <a:gd name="T9" fmla="*/ 41 h 59"/>
                <a:gd name="T10" fmla="*/ 4 w 28"/>
                <a:gd name="T11" fmla="*/ 41 h 59"/>
                <a:gd name="T12" fmla="*/ 2 w 28"/>
                <a:gd name="T13" fmla="*/ 38 h 59"/>
                <a:gd name="T14" fmla="*/ 0 w 28"/>
                <a:gd name="T15" fmla="*/ 0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59"/>
                <a:gd name="T26" fmla="*/ 28 w 28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59">
                  <a:moveTo>
                    <a:pt x="0" y="0"/>
                  </a:moveTo>
                  <a:lnTo>
                    <a:pt x="28" y="0"/>
                  </a:lnTo>
                  <a:lnTo>
                    <a:pt x="23" y="55"/>
                  </a:lnTo>
                  <a:lnTo>
                    <a:pt x="23" y="59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6" y="55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6227" name="Freeform 20"/>
            <p:cNvSpPr>
              <a:spLocks/>
            </p:cNvSpPr>
            <p:nvPr/>
          </p:nvSpPr>
          <p:spPr bwMode="auto">
            <a:xfrm>
              <a:off x="517" y="2167"/>
              <a:ext cx="21" cy="54"/>
            </a:xfrm>
            <a:custGeom>
              <a:avLst/>
              <a:gdLst>
                <a:gd name="T0" fmla="*/ 0 w 28"/>
                <a:gd name="T1" fmla="*/ 0 h 59"/>
                <a:gd name="T2" fmla="*/ 9 w 28"/>
                <a:gd name="T3" fmla="*/ 0 h 59"/>
                <a:gd name="T4" fmla="*/ 8 w 28"/>
                <a:gd name="T5" fmla="*/ 38 h 59"/>
                <a:gd name="T6" fmla="*/ 8 w 28"/>
                <a:gd name="T7" fmla="*/ 41 h 59"/>
                <a:gd name="T8" fmla="*/ 6 w 28"/>
                <a:gd name="T9" fmla="*/ 41 h 59"/>
                <a:gd name="T10" fmla="*/ 4 w 28"/>
                <a:gd name="T11" fmla="*/ 41 h 59"/>
                <a:gd name="T12" fmla="*/ 2 w 28"/>
                <a:gd name="T13" fmla="*/ 38 h 59"/>
                <a:gd name="T14" fmla="*/ 0 w 28"/>
                <a:gd name="T15" fmla="*/ 0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59"/>
                <a:gd name="T26" fmla="*/ 28 w 28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59">
                  <a:moveTo>
                    <a:pt x="0" y="0"/>
                  </a:moveTo>
                  <a:lnTo>
                    <a:pt x="28" y="0"/>
                  </a:lnTo>
                  <a:lnTo>
                    <a:pt x="22" y="55"/>
                  </a:lnTo>
                  <a:lnTo>
                    <a:pt x="22" y="59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5" y="55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pic>
          <p:nvPicPr>
            <p:cNvPr id="6228" name="Picture 2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2" y="2112"/>
              <a:ext cx="107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50" name="Text Box 22"/>
          <p:cNvSpPr txBox="1">
            <a:spLocks noChangeArrowheads="1"/>
          </p:cNvSpPr>
          <p:nvPr/>
        </p:nvSpPr>
        <p:spPr bwMode="auto">
          <a:xfrm>
            <a:off x="914400" y="1927225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2400">
                <a:solidFill>
                  <a:srgbClr val="000000"/>
                </a:solidFill>
              </a:rPr>
              <a:t>User A</a:t>
            </a:r>
          </a:p>
        </p:txBody>
      </p:sp>
      <p:sp>
        <p:nvSpPr>
          <p:cNvPr id="6151" name="Text Box 23"/>
          <p:cNvSpPr txBox="1">
            <a:spLocks noChangeArrowheads="1"/>
          </p:cNvSpPr>
          <p:nvPr/>
        </p:nvSpPr>
        <p:spPr bwMode="auto">
          <a:xfrm>
            <a:off x="7466013" y="1927225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2400">
                <a:solidFill>
                  <a:srgbClr val="000000"/>
                </a:solidFill>
              </a:rPr>
              <a:t>User B</a:t>
            </a:r>
          </a:p>
        </p:txBody>
      </p:sp>
      <p:sp>
        <p:nvSpPr>
          <p:cNvPr id="6152" name="Text Box 24"/>
          <p:cNvSpPr txBox="1">
            <a:spLocks noChangeArrowheads="1"/>
          </p:cNvSpPr>
          <p:nvPr/>
        </p:nvSpPr>
        <p:spPr bwMode="auto">
          <a:xfrm>
            <a:off x="3479800" y="2054225"/>
            <a:ext cx="3768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AU" sz="1800" b="0" u="none">
                <a:solidFill>
                  <a:srgbClr val="000000"/>
                </a:solidFill>
              </a:rPr>
              <a:t>p = large prime, arithmetic in GF(p)</a:t>
            </a:r>
          </a:p>
          <a:p>
            <a:pPr defTabSz="762000"/>
            <a:r>
              <a:rPr lang="en-AU" sz="1400" b="0" u="none">
                <a:solidFill>
                  <a:srgbClr val="000000"/>
                </a:solidFill>
              </a:rPr>
              <a:t>[ modulus in the exponent is (p-1) ]</a:t>
            </a:r>
          </a:p>
        </p:txBody>
      </p:sp>
      <p:sp>
        <p:nvSpPr>
          <p:cNvPr id="6153" name="Text Box 25"/>
          <p:cNvSpPr txBox="1">
            <a:spLocks noChangeArrowheads="1"/>
          </p:cNvSpPr>
          <p:nvPr/>
        </p:nvSpPr>
        <p:spPr bwMode="auto">
          <a:xfrm>
            <a:off x="914400" y="2613025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AU" sz="1800" b="0" u="none">
                <a:solidFill>
                  <a:srgbClr val="FC0128"/>
                </a:solidFill>
              </a:rPr>
              <a:t>E</a:t>
            </a:r>
            <a:r>
              <a:rPr lang="en-AU" sz="1800" u="none" baseline="-25000">
                <a:solidFill>
                  <a:srgbClr val="FC0128"/>
                </a:solidFill>
              </a:rPr>
              <a:t>a</a:t>
            </a:r>
            <a:r>
              <a:rPr lang="en-AU" sz="1800" b="0" u="none">
                <a:solidFill>
                  <a:srgbClr val="000000"/>
                </a:solidFill>
              </a:rPr>
              <a:t> =  secret key</a:t>
            </a:r>
          </a:p>
          <a:p>
            <a:pPr defTabSz="762000"/>
            <a:r>
              <a:rPr lang="en-AU" sz="1800" b="0" u="none">
                <a:solidFill>
                  <a:srgbClr val="FC0128"/>
                </a:solidFill>
              </a:rPr>
              <a:t>D</a:t>
            </a:r>
            <a:r>
              <a:rPr lang="en-AU" sz="1800" u="none" baseline="-25000">
                <a:solidFill>
                  <a:srgbClr val="FC0128"/>
                </a:solidFill>
              </a:rPr>
              <a:t>a</a:t>
            </a:r>
            <a:r>
              <a:rPr lang="en-AU" sz="1800" b="0" u="none">
                <a:solidFill>
                  <a:srgbClr val="000000"/>
                </a:solidFill>
              </a:rPr>
              <a:t> = E</a:t>
            </a:r>
            <a:r>
              <a:rPr lang="en-AU" sz="1800" u="none" baseline="-25000">
                <a:solidFill>
                  <a:srgbClr val="000000"/>
                </a:solidFill>
              </a:rPr>
              <a:t>a</a:t>
            </a:r>
            <a:r>
              <a:rPr lang="en-AU" sz="1800" b="0" u="none" baseline="30000">
                <a:solidFill>
                  <a:srgbClr val="000000"/>
                </a:solidFill>
              </a:rPr>
              <a:t>-1</a:t>
            </a:r>
            <a:r>
              <a:rPr lang="en-AU" sz="1800" b="0" u="none">
                <a:solidFill>
                  <a:srgbClr val="000000"/>
                </a:solidFill>
              </a:rPr>
              <a:t> (mod p-1)</a:t>
            </a:r>
            <a:endParaRPr lang="en-US" sz="1800" b="0" u="none">
              <a:solidFill>
                <a:srgbClr val="000000"/>
              </a:solidFill>
            </a:endParaRP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 rot="1330692">
            <a:off x="2971800" y="2111375"/>
            <a:ext cx="423863" cy="503238"/>
            <a:chOff x="4896" y="2352"/>
            <a:chExt cx="735" cy="826"/>
          </a:xfrm>
        </p:grpSpPr>
        <p:sp>
          <p:nvSpPr>
            <p:cNvPr id="6214" name="Freeform 27"/>
            <p:cNvSpPr>
              <a:spLocks/>
            </p:cNvSpPr>
            <p:nvPr/>
          </p:nvSpPr>
          <p:spPr bwMode="auto">
            <a:xfrm>
              <a:off x="4896" y="2352"/>
              <a:ext cx="735" cy="826"/>
            </a:xfrm>
            <a:custGeom>
              <a:avLst/>
              <a:gdLst>
                <a:gd name="T0" fmla="*/ 377 w 735"/>
                <a:gd name="T1" fmla="*/ 826 h 826"/>
                <a:gd name="T2" fmla="*/ 68 w 735"/>
                <a:gd name="T3" fmla="*/ 563 h 826"/>
                <a:gd name="T4" fmla="*/ 45 w 735"/>
                <a:gd name="T5" fmla="*/ 540 h 826"/>
                <a:gd name="T6" fmla="*/ 27 w 735"/>
                <a:gd name="T7" fmla="*/ 517 h 826"/>
                <a:gd name="T8" fmla="*/ 14 w 735"/>
                <a:gd name="T9" fmla="*/ 486 h 826"/>
                <a:gd name="T10" fmla="*/ 5 w 735"/>
                <a:gd name="T11" fmla="*/ 454 h 826"/>
                <a:gd name="T12" fmla="*/ 0 w 735"/>
                <a:gd name="T13" fmla="*/ 440 h 826"/>
                <a:gd name="T14" fmla="*/ 0 w 735"/>
                <a:gd name="T15" fmla="*/ 422 h 826"/>
                <a:gd name="T16" fmla="*/ 0 w 735"/>
                <a:gd name="T17" fmla="*/ 404 h 826"/>
                <a:gd name="T18" fmla="*/ 0 w 735"/>
                <a:gd name="T19" fmla="*/ 386 h 826"/>
                <a:gd name="T20" fmla="*/ 0 w 735"/>
                <a:gd name="T21" fmla="*/ 368 h 826"/>
                <a:gd name="T22" fmla="*/ 0 w 735"/>
                <a:gd name="T23" fmla="*/ 350 h 826"/>
                <a:gd name="T24" fmla="*/ 5 w 735"/>
                <a:gd name="T25" fmla="*/ 331 h 826"/>
                <a:gd name="T26" fmla="*/ 9 w 735"/>
                <a:gd name="T27" fmla="*/ 313 h 826"/>
                <a:gd name="T28" fmla="*/ 14 w 735"/>
                <a:gd name="T29" fmla="*/ 291 h 826"/>
                <a:gd name="T30" fmla="*/ 23 w 735"/>
                <a:gd name="T31" fmla="*/ 272 h 826"/>
                <a:gd name="T32" fmla="*/ 27 w 735"/>
                <a:gd name="T33" fmla="*/ 254 h 826"/>
                <a:gd name="T34" fmla="*/ 36 w 735"/>
                <a:gd name="T35" fmla="*/ 236 h 826"/>
                <a:gd name="T36" fmla="*/ 45 w 735"/>
                <a:gd name="T37" fmla="*/ 214 h 826"/>
                <a:gd name="T38" fmla="*/ 54 w 735"/>
                <a:gd name="T39" fmla="*/ 195 h 826"/>
                <a:gd name="T40" fmla="*/ 68 w 735"/>
                <a:gd name="T41" fmla="*/ 177 h 826"/>
                <a:gd name="T42" fmla="*/ 82 w 735"/>
                <a:gd name="T43" fmla="*/ 159 h 826"/>
                <a:gd name="T44" fmla="*/ 104 w 735"/>
                <a:gd name="T45" fmla="*/ 123 h 826"/>
                <a:gd name="T46" fmla="*/ 132 w 735"/>
                <a:gd name="T47" fmla="*/ 96 h 826"/>
                <a:gd name="T48" fmla="*/ 163 w 735"/>
                <a:gd name="T49" fmla="*/ 68 h 826"/>
                <a:gd name="T50" fmla="*/ 191 w 735"/>
                <a:gd name="T51" fmla="*/ 46 h 826"/>
                <a:gd name="T52" fmla="*/ 222 w 735"/>
                <a:gd name="T53" fmla="*/ 28 h 826"/>
                <a:gd name="T54" fmla="*/ 254 w 735"/>
                <a:gd name="T55" fmla="*/ 14 h 826"/>
                <a:gd name="T56" fmla="*/ 286 w 735"/>
                <a:gd name="T57" fmla="*/ 5 h 826"/>
                <a:gd name="T58" fmla="*/ 318 w 735"/>
                <a:gd name="T59" fmla="*/ 0 h 826"/>
                <a:gd name="T60" fmla="*/ 345 w 735"/>
                <a:gd name="T61" fmla="*/ 0 h 826"/>
                <a:gd name="T62" fmla="*/ 372 w 735"/>
                <a:gd name="T63" fmla="*/ 9 h 826"/>
                <a:gd name="T64" fmla="*/ 399 w 735"/>
                <a:gd name="T65" fmla="*/ 23 h 826"/>
                <a:gd name="T66" fmla="*/ 426 w 735"/>
                <a:gd name="T67" fmla="*/ 37 h 826"/>
                <a:gd name="T68" fmla="*/ 735 w 735"/>
                <a:gd name="T69" fmla="*/ 304 h 826"/>
                <a:gd name="T70" fmla="*/ 699 w 735"/>
                <a:gd name="T71" fmla="*/ 354 h 826"/>
                <a:gd name="T72" fmla="*/ 390 w 735"/>
                <a:gd name="T73" fmla="*/ 91 h 826"/>
                <a:gd name="T74" fmla="*/ 367 w 735"/>
                <a:gd name="T75" fmla="*/ 77 h 826"/>
                <a:gd name="T76" fmla="*/ 349 w 735"/>
                <a:gd name="T77" fmla="*/ 68 h 826"/>
                <a:gd name="T78" fmla="*/ 327 w 735"/>
                <a:gd name="T79" fmla="*/ 64 h 826"/>
                <a:gd name="T80" fmla="*/ 304 w 735"/>
                <a:gd name="T81" fmla="*/ 59 h 826"/>
                <a:gd name="T82" fmla="*/ 277 w 735"/>
                <a:gd name="T83" fmla="*/ 64 h 826"/>
                <a:gd name="T84" fmla="*/ 254 w 735"/>
                <a:gd name="T85" fmla="*/ 68 h 826"/>
                <a:gd name="T86" fmla="*/ 227 w 735"/>
                <a:gd name="T87" fmla="*/ 82 h 826"/>
                <a:gd name="T88" fmla="*/ 204 w 735"/>
                <a:gd name="T89" fmla="*/ 96 h 826"/>
                <a:gd name="T90" fmla="*/ 177 w 735"/>
                <a:gd name="T91" fmla="*/ 114 h 826"/>
                <a:gd name="T92" fmla="*/ 154 w 735"/>
                <a:gd name="T93" fmla="*/ 132 h 826"/>
                <a:gd name="T94" fmla="*/ 132 w 735"/>
                <a:gd name="T95" fmla="*/ 159 h 826"/>
                <a:gd name="T96" fmla="*/ 113 w 735"/>
                <a:gd name="T97" fmla="*/ 186 h 826"/>
                <a:gd name="T98" fmla="*/ 95 w 735"/>
                <a:gd name="T99" fmla="*/ 218 h 826"/>
                <a:gd name="T100" fmla="*/ 77 w 735"/>
                <a:gd name="T101" fmla="*/ 245 h 826"/>
                <a:gd name="T102" fmla="*/ 68 w 735"/>
                <a:gd name="T103" fmla="*/ 277 h 826"/>
                <a:gd name="T104" fmla="*/ 59 w 735"/>
                <a:gd name="T105" fmla="*/ 309 h 826"/>
                <a:gd name="T106" fmla="*/ 50 w 735"/>
                <a:gd name="T107" fmla="*/ 341 h 826"/>
                <a:gd name="T108" fmla="*/ 50 w 735"/>
                <a:gd name="T109" fmla="*/ 368 h 826"/>
                <a:gd name="T110" fmla="*/ 50 w 735"/>
                <a:gd name="T111" fmla="*/ 400 h 826"/>
                <a:gd name="T112" fmla="*/ 54 w 735"/>
                <a:gd name="T113" fmla="*/ 427 h 826"/>
                <a:gd name="T114" fmla="*/ 59 w 735"/>
                <a:gd name="T115" fmla="*/ 449 h 826"/>
                <a:gd name="T116" fmla="*/ 73 w 735"/>
                <a:gd name="T117" fmla="*/ 472 h 826"/>
                <a:gd name="T118" fmla="*/ 86 w 735"/>
                <a:gd name="T119" fmla="*/ 490 h 826"/>
                <a:gd name="T120" fmla="*/ 104 w 735"/>
                <a:gd name="T121" fmla="*/ 508 h 826"/>
                <a:gd name="T122" fmla="*/ 413 w 735"/>
                <a:gd name="T123" fmla="*/ 772 h 826"/>
                <a:gd name="T124" fmla="*/ 377 w 735"/>
                <a:gd name="T125" fmla="*/ 826 h 8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35"/>
                <a:gd name="T190" fmla="*/ 0 h 826"/>
                <a:gd name="T191" fmla="*/ 735 w 735"/>
                <a:gd name="T192" fmla="*/ 826 h 8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35" h="826">
                  <a:moveTo>
                    <a:pt x="377" y="826"/>
                  </a:moveTo>
                  <a:lnTo>
                    <a:pt x="68" y="563"/>
                  </a:lnTo>
                  <a:lnTo>
                    <a:pt x="45" y="540"/>
                  </a:lnTo>
                  <a:lnTo>
                    <a:pt x="27" y="517"/>
                  </a:lnTo>
                  <a:lnTo>
                    <a:pt x="14" y="486"/>
                  </a:lnTo>
                  <a:lnTo>
                    <a:pt x="5" y="454"/>
                  </a:lnTo>
                  <a:lnTo>
                    <a:pt x="0" y="440"/>
                  </a:lnTo>
                  <a:lnTo>
                    <a:pt x="0" y="422"/>
                  </a:lnTo>
                  <a:lnTo>
                    <a:pt x="0" y="404"/>
                  </a:lnTo>
                  <a:lnTo>
                    <a:pt x="0" y="386"/>
                  </a:lnTo>
                  <a:lnTo>
                    <a:pt x="0" y="368"/>
                  </a:lnTo>
                  <a:lnTo>
                    <a:pt x="0" y="350"/>
                  </a:lnTo>
                  <a:lnTo>
                    <a:pt x="5" y="331"/>
                  </a:lnTo>
                  <a:lnTo>
                    <a:pt x="9" y="313"/>
                  </a:lnTo>
                  <a:lnTo>
                    <a:pt x="14" y="291"/>
                  </a:lnTo>
                  <a:lnTo>
                    <a:pt x="23" y="272"/>
                  </a:lnTo>
                  <a:lnTo>
                    <a:pt x="27" y="254"/>
                  </a:lnTo>
                  <a:lnTo>
                    <a:pt x="36" y="236"/>
                  </a:lnTo>
                  <a:lnTo>
                    <a:pt x="45" y="214"/>
                  </a:lnTo>
                  <a:lnTo>
                    <a:pt x="54" y="195"/>
                  </a:lnTo>
                  <a:lnTo>
                    <a:pt x="68" y="177"/>
                  </a:lnTo>
                  <a:lnTo>
                    <a:pt x="82" y="159"/>
                  </a:lnTo>
                  <a:lnTo>
                    <a:pt x="104" y="123"/>
                  </a:lnTo>
                  <a:lnTo>
                    <a:pt x="132" y="96"/>
                  </a:lnTo>
                  <a:lnTo>
                    <a:pt x="163" y="68"/>
                  </a:lnTo>
                  <a:lnTo>
                    <a:pt x="191" y="46"/>
                  </a:lnTo>
                  <a:lnTo>
                    <a:pt x="222" y="28"/>
                  </a:lnTo>
                  <a:lnTo>
                    <a:pt x="254" y="14"/>
                  </a:lnTo>
                  <a:lnTo>
                    <a:pt x="286" y="5"/>
                  </a:lnTo>
                  <a:lnTo>
                    <a:pt x="318" y="0"/>
                  </a:lnTo>
                  <a:lnTo>
                    <a:pt x="345" y="0"/>
                  </a:lnTo>
                  <a:lnTo>
                    <a:pt x="372" y="9"/>
                  </a:lnTo>
                  <a:lnTo>
                    <a:pt x="399" y="23"/>
                  </a:lnTo>
                  <a:lnTo>
                    <a:pt x="426" y="37"/>
                  </a:lnTo>
                  <a:lnTo>
                    <a:pt x="735" y="304"/>
                  </a:lnTo>
                  <a:lnTo>
                    <a:pt x="699" y="354"/>
                  </a:lnTo>
                  <a:lnTo>
                    <a:pt x="390" y="91"/>
                  </a:lnTo>
                  <a:lnTo>
                    <a:pt x="367" y="77"/>
                  </a:lnTo>
                  <a:lnTo>
                    <a:pt x="349" y="68"/>
                  </a:lnTo>
                  <a:lnTo>
                    <a:pt x="327" y="64"/>
                  </a:lnTo>
                  <a:lnTo>
                    <a:pt x="304" y="59"/>
                  </a:lnTo>
                  <a:lnTo>
                    <a:pt x="277" y="64"/>
                  </a:lnTo>
                  <a:lnTo>
                    <a:pt x="254" y="68"/>
                  </a:lnTo>
                  <a:lnTo>
                    <a:pt x="227" y="82"/>
                  </a:lnTo>
                  <a:lnTo>
                    <a:pt x="204" y="96"/>
                  </a:lnTo>
                  <a:lnTo>
                    <a:pt x="177" y="114"/>
                  </a:lnTo>
                  <a:lnTo>
                    <a:pt x="154" y="132"/>
                  </a:lnTo>
                  <a:lnTo>
                    <a:pt x="132" y="159"/>
                  </a:lnTo>
                  <a:lnTo>
                    <a:pt x="113" y="186"/>
                  </a:lnTo>
                  <a:lnTo>
                    <a:pt x="95" y="218"/>
                  </a:lnTo>
                  <a:lnTo>
                    <a:pt x="77" y="245"/>
                  </a:lnTo>
                  <a:lnTo>
                    <a:pt x="68" y="277"/>
                  </a:lnTo>
                  <a:lnTo>
                    <a:pt x="59" y="309"/>
                  </a:lnTo>
                  <a:lnTo>
                    <a:pt x="50" y="341"/>
                  </a:lnTo>
                  <a:lnTo>
                    <a:pt x="50" y="368"/>
                  </a:lnTo>
                  <a:lnTo>
                    <a:pt x="50" y="400"/>
                  </a:lnTo>
                  <a:lnTo>
                    <a:pt x="54" y="427"/>
                  </a:lnTo>
                  <a:lnTo>
                    <a:pt x="59" y="449"/>
                  </a:lnTo>
                  <a:lnTo>
                    <a:pt x="73" y="472"/>
                  </a:lnTo>
                  <a:lnTo>
                    <a:pt x="86" y="490"/>
                  </a:lnTo>
                  <a:lnTo>
                    <a:pt x="104" y="508"/>
                  </a:lnTo>
                  <a:lnTo>
                    <a:pt x="413" y="772"/>
                  </a:lnTo>
                  <a:lnTo>
                    <a:pt x="377" y="826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6215" name="Freeform 28"/>
            <p:cNvSpPr>
              <a:spLocks/>
            </p:cNvSpPr>
            <p:nvPr/>
          </p:nvSpPr>
          <p:spPr bwMode="auto">
            <a:xfrm rot="-46753">
              <a:off x="4896" y="2352"/>
              <a:ext cx="735" cy="826"/>
            </a:xfrm>
            <a:custGeom>
              <a:avLst/>
              <a:gdLst>
                <a:gd name="T0" fmla="*/ 377 w 735"/>
                <a:gd name="T1" fmla="*/ 826 h 826"/>
                <a:gd name="T2" fmla="*/ 68 w 735"/>
                <a:gd name="T3" fmla="*/ 563 h 826"/>
                <a:gd name="T4" fmla="*/ 45 w 735"/>
                <a:gd name="T5" fmla="*/ 540 h 826"/>
                <a:gd name="T6" fmla="*/ 27 w 735"/>
                <a:gd name="T7" fmla="*/ 517 h 826"/>
                <a:gd name="T8" fmla="*/ 14 w 735"/>
                <a:gd name="T9" fmla="*/ 486 h 826"/>
                <a:gd name="T10" fmla="*/ 5 w 735"/>
                <a:gd name="T11" fmla="*/ 454 h 826"/>
                <a:gd name="T12" fmla="*/ 0 w 735"/>
                <a:gd name="T13" fmla="*/ 440 h 826"/>
                <a:gd name="T14" fmla="*/ 0 w 735"/>
                <a:gd name="T15" fmla="*/ 422 h 826"/>
                <a:gd name="T16" fmla="*/ 0 w 735"/>
                <a:gd name="T17" fmla="*/ 404 h 826"/>
                <a:gd name="T18" fmla="*/ 0 w 735"/>
                <a:gd name="T19" fmla="*/ 386 h 826"/>
                <a:gd name="T20" fmla="*/ 0 w 735"/>
                <a:gd name="T21" fmla="*/ 368 h 826"/>
                <a:gd name="T22" fmla="*/ 0 w 735"/>
                <a:gd name="T23" fmla="*/ 350 h 826"/>
                <a:gd name="T24" fmla="*/ 5 w 735"/>
                <a:gd name="T25" fmla="*/ 331 h 826"/>
                <a:gd name="T26" fmla="*/ 9 w 735"/>
                <a:gd name="T27" fmla="*/ 313 h 826"/>
                <a:gd name="T28" fmla="*/ 14 w 735"/>
                <a:gd name="T29" fmla="*/ 291 h 826"/>
                <a:gd name="T30" fmla="*/ 23 w 735"/>
                <a:gd name="T31" fmla="*/ 272 h 826"/>
                <a:gd name="T32" fmla="*/ 27 w 735"/>
                <a:gd name="T33" fmla="*/ 254 h 826"/>
                <a:gd name="T34" fmla="*/ 36 w 735"/>
                <a:gd name="T35" fmla="*/ 236 h 826"/>
                <a:gd name="T36" fmla="*/ 45 w 735"/>
                <a:gd name="T37" fmla="*/ 214 h 826"/>
                <a:gd name="T38" fmla="*/ 54 w 735"/>
                <a:gd name="T39" fmla="*/ 195 h 826"/>
                <a:gd name="T40" fmla="*/ 68 w 735"/>
                <a:gd name="T41" fmla="*/ 177 h 826"/>
                <a:gd name="T42" fmla="*/ 82 w 735"/>
                <a:gd name="T43" fmla="*/ 159 h 826"/>
                <a:gd name="T44" fmla="*/ 104 w 735"/>
                <a:gd name="T45" fmla="*/ 123 h 826"/>
                <a:gd name="T46" fmla="*/ 132 w 735"/>
                <a:gd name="T47" fmla="*/ 96 h 826"/>
                <a:gd name="T48" fmla="*/ 163 w 735"/>
                <a:gd name="T49" fmla="*/ 68 h 826"/>
                <a:gd name="T50" fmla="*/ 191 w 735"/>
                <a:gd name="T51" fmla="*/ 46 h 826"/>
                <a:gd name="T52" fmla="*/ 222 w 735"/>
                <a:gd name="T53" fmla="*/ 28 h 826"/>
                <a:gd name="T54" fmla="*/ 254 w 735"/>
                <a:gd name="T55" fmla="*/ 14 h 826"/>
                <a:gd name="T56" fmla="*/ 286 w 735"/>
                <a:gd name="T57" fmla="*/ 5 h 826"/>
                <a:gd name="T58" fmla="*/ 318 w 735"/>
                <a:gd name="T59" fmla="*/ 0 h 826"/>
                <a:gd name="T60" fmla="*/ 345 w 735"/>
                <a:gd name="T61" fmla="*/ 0 h 826"/>
                <a:gd name="T62" fmla="*/ 372 w 735"/>
                <a:gd name="T63" fmla="*/ 9 h 826"/>
                <a:gd name="T64" fmla="*/ 399 w 735"/>
                <a:gd name="T65" fmla="*/ 23 h 826"/>
                <a:gd name="T66" fmla="*/ 426 w 735"/>
                <a:gd name="T67" fmla="*/ 37 h 826"/>
                <a:gd name="T68" fmla="*/ 735 w 735"/>
                <a:gd name="T69" fmla="*/ 304 h 826"/>
                <a:gd name="T70" fmla="*/ 699 w 735"/>
                <a:gd name="T71" fmla="*/ 354 h 826"/>
                <a:gd name="T72" fmla="*/ 390 w 735"/>
                <a:gd name="T73" fmla="*/ 91 h 826"/>
                <a:gd name="T74" fmla="*/ 367 w 735"/>
                <a:gd name="T75" fmla="*/ 77 h 826"/>
                <a:gd name="T76" fmla="*/ 349 w 735"/>
                <a:gd name="T77" fmla="*/ 68 h 826"/>
                <a:gd name="T78" fmla="*/ 327 w 735"/>
                <a:gd name="T79" fmla="*/ 64 h 826"/>
                <a:gd name="T80" fmla="*/ 304 w 735"/>
                <a:gd name="T81" fmla="*/ 59 h 826"/>
                <a:gd name="T82" fmla="*/ 277 w 735"/>
                <a:gd name="T83" fmla="*/ 64 h 826"/>
                <a:gd name="T84" fmla="*/ 254 w 735"/>
                <a:gd name="T85" fmla="*/ 68 h 826"/>
                <a:gd name="T86" fmla="*/ 227 w 735"/>
                <a:gd name="T87" fmla="*/ 82 h 826"/>
                <a:gd name="T88" fmla="*/ 204 w 735"/>
                <a:gd name="T89" fmla="*/ 96 h 826"/>
                <a:gd name="T90" fmla="*/ 177 w 735"/>
                <a:gd name="T91" fmla="*/ 114 h 826"/>
                <a:gd name="T92" fmla="*/ 154 w 735"/>
                <a:gd name="T93" fmla="*/ 132 h 826"/>
                <a:gd name="T94" fmla="*/ 132 w 735"/>
                <a:gd name="T95" fmla="*/ 159 h 826"/>
                <a:gd name="T96" fmla="*/ 113 w 735"/>
                <a:gd name="T97" fmla="*/ 186 h 826"/>
                <a:gd name="T98" fmla="*/ 95 w 735"/>
                <a:gd name="T99" fmla="*/ 218 h 826"/>
                <a:gd name="T100" fmla="*/ 77 w 735"/>
                <a:gd name="T101" fmla="*/ 245 h 826"/>
                <a:gd name="T102" fmla="*/ 68 w 735"/>
                <a:gd name="T103" fmla="*/ 277 h 826"/>
                <a:gd name="T104" fmla="*/ 59 w 735"/>
                <a:gd name="T105" fmla="*/ 309 h 826"/>
                <a:gd name="T106" fmla="*/ 50 w 735"/>
                <a:gd name="T107" fmla="*/ 341 h 826"/>
                <a:gd name="T108" fmla="*/ 50 w 735"/>
                <a:gd name="T109" fmla="*/ 368 h 826"/>
                <a:gd name="T110" fmla="*/ 50 w 735"/>
                <a:gd name="T111" fmla="*/ 400 h 826"/>
                <a:gd name="T112" fmla="*/ 54 w 735"/>
                <a:gd name="T113" fmla="*/ 427 h 826"/>
                <a:gd name="T114" fmla="*/ 59 w 735"/>
                <a:gd name="T115" fmla="*/ 449 h 826"/>
                <a:gd name="T116" fmla="*/ 73 w 735"/>
                <a:gd name="T117" fmla="*/ 472 h 826"/>
                <a:gd name="T118" fmla="*/ 86 w 735"/>
                <a:gd name="T119" fmla="*/ 490 h 826"/>
                <a:gd name="T120" fmla="*/ 104 w 735"/>
                <a:gd name="T121" fmla="*/ 508 h 826"/>
                <a:gd name="T122" fmla="*/ 413 w 735"/>
                <a:gd name="T123" fmla="*/ 772 h 826"/>
                <a:gd name="T124" fmla="*/ 377 w 735"/>
                <a:gd name="T125" fmla="*/ 826 h 8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35"/>
                <a:gd name="T190" fmla="*/ 0 h 826"/>
                <a:gd name="T191" fmla="*/ 735 w 735"/>
                <a:gd name="T192" fmla="*/ 826 h 8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35" h="826">
                  <a:moveTo>
                    <a:pt x="377" y="826"/>
                  </a:moveTo>
                  <a:lnTo>
                    <a:pt x="68" y="563"/>
                  </a:lnTo>
                  <a:lnTo>
                    <a:pt x="45" y="540"/>
                  </a:lnTo>
                  <a:lnTo>
                    <a:pt x="27" y="517"/>
                  </a:lnTo>
                  <a:lnTo>
                    <a:pt x="14" y="486"/>
                  </a:lnTo>
                  <a:lnTo>
                    <a:pt x="5" y="454"/>
                  </a:lnTo>
                  <a:lnTo>
                    <a:pt x="0" y="440"/>
                  </a:lnTo>
                  <a:lnTo>
                    <a:pt x="0" y="422"/>
                  </a:lnTo>
                  <a:lnTo>
                    <a:pt x="0" y="404"/>
                  </a:lnTo>
                  <a:lnTo>
                    <a:pt x="0" y="386"/>
                  </a:lnTo>
                  <a:lnTo>
                    <a:pt x="0" y="368"/>
                  </a:lnTo>
                  <a:lnTo>
                    <a:pt x="0" y="350"/>
                  </a:lnTo>
                  <a:lnTo>
                    <a:pt x="5" y="331"/>
                  </a:lnTo>
                  <a:lnTo>
                    <a:pt x="9" y="313"/>
                  </a:lnTo>
                  <a:lnTo>
                    <a:pt x="14" y="291"/>
                  </a:lnTo>
                  <a:lnTo>
                    <a:pt x="23" y="272"/>
                  </a:lnTo>
                  <a:lnTo>
                    <a:pt x="27" y="254"/>
                  </a:lnTo>
                  <a:lnTo>
                    <a:pt x="36" y="236"/>
                  </a:lnTo>
                  <a:lnTo>
                    <a:pt x="45" y="214"/>
                  </a:lnTo>
                  <a:lnTo>
                    <a:pt x="54" y="195"/>
                  </a:lnTo>
                  <a:lnTo>
                    <a:pt x="68" y="177"/>
                  </a:lnTo>
                  <a:lnTo>
                    <a:pt x="82" y="159"/>
                  </a:lnTo>
                  <a:lnTo>
                    <a:pt x="104" y="123"/>
                  </a:lnTo>
                  <a:lnTo>
                    <a:pt x="132" y="96"/>
                  </a:lnTo>
                  <a:lnTo>
                    <a:pt x="163" y="68"/>
                  </a:lnTo>
                  <a:lnTo>
                    <a:pt x="191" y="46"/>
                  </a:lnTo>
                  <a:lnTo>
                    <a:pt x="222" y="28"/>
                  </a:lnTo>
                  <a:lnTo>
                    <a:pt x="254" y="14"/>
                  </a:lnTo>
                  <a:lnTo>
                    <a:pt x="286" y="5"/>
                  </a:lnTo>
                  <a:lnTo>
                    <a:pt x="318" y="0"/>
                  </a:lnTo>
                  <a:lnTo>
                    <a:pt x="345" y="0"/>
                  </a:lnTo>
                  <a:lnTo>
                    <a:pt x="372" y="9"/>
                  </a:lnTo>
                  <a:lnTo>
                    <a:pt x="399" y="23"/>
                  </a:lnTo>
                  <a:lnTo>
                    <a:pt x="426" y="37"/>
                  </a:lnTo>
                  <a:lnTo>
                    <a:pt x="735" y="304"/>
                  </a:lnTo>
                  <a:lnTo>
                    <a:pt x="699" y="354"/>
                  </a:lnTo>
                  <a:lnTo>
                    <a:pt x="390" y="91"/>
                  </a:lnTo>
                  <a:lnTo>
                    <a:pt x="367" y="77"/>
                  </a:lnTo>
                  <a:lnTo>
                    <a:pt x="349" y="68"/>
                  </a:lnTo>
                  <a:lnTo>
                    <a:pt x="327" y="64"/>
                  </a:lnTo>
                  <a:lnTo>
                    <a:pt x="304" y="59"/>
                  </a:lnTo>
                  <a:lnTo>
                    <a:pt x="277" y="64"/>
                  </a:lnTo>
                  <a:lnTo>
                    <a:pt x="254" y="68"/>
                  </a:lnTo>
                  <a:lnTo>
                    <a:pt x="227" y="82"/>
                  </a:lnTo>
                  <a:lnTo>
                    <a:pt x="204" y="96"/>
                  </a:lnTo>
                  <a:lnTo>
                    <a:pt x="177" y="114"/>
                  </a:lnTo>
                  <a:lnTo>
                    <a:pt x="154" y="132"/>
                  </a:lnTo>
                  <a:lnTo>
                    <a:pt x="132" y="159"/>
                  </a:lnTo>
                  <a:lnTo>
                    <a:pt x="113" y="186"/>
                  </a:lnTo>
                  <a:lnTo>
                    <a:pt x="95" y="218"/>
                  </a:lnTo>
                  <a:lnTo>
                    <a:pt x="77" y="245"/>
                  </a:lnTo>
                  <a:lnTo>
                    <a:pt x="68" y="277"/>
                  </a:lnTo>
                  <a:lnTo>
                    <a:pt x="59" y="309"/>
                  </a:lnTo>
                  <a:lnTo>
                    <a:pt x="50" y="341"/>
                  </a:lnTo>
                  <a:lnTo>
                    <a:pt x="50" y="368"/>
                  </a:lnTo>
                  <a:lnTo>
                    <a:pt x="50" y="400"/>
                  </a:lnTo>
                  <a:lnTo>
                    <a:pt x="54" y="427"/>
                  </a:lnTo>
                  <a:lnTo>
                    <a:pt x="59" y="449"/>
                  </a:lnTo>
                  <a:lnTo>
                    <a:pt x="73" y="472"/>
                  </a:lnTo>
                  <a:lnTo>
                    <a:pt x="86" y="490"/>
                  </a:lnTo>
                  <a:lnTo>
                    <a:pt x="104" y="508"/>
                  </a:lnTo>
                  <a:lnTo>
                    <a:pt x="413" y="772"/>
                  </a:lnTo>
                  <a:lnTo>
                    <a:pt x="377" y="826"/>
                  </a:lnTo>
                </a:path>
              </a:pathLst>
            </a:custGeom>
            <a:solidFill>
              <a:schemeClr val="tx2"/>
            </a:solidFill>
            <a:ln w="14288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6216" name="Line 29"/>
            <p:cNvSpPr>
              <a:spLocks noChangeShapeType="1"/>
            </p:cNvSpPr>
            <p:nvPr/>
          </p:nvSpPr>
          <p:spPr bwMode="auto">
            <a:xfrm flipV="1">
              <a:off x="5037" y="2479"/>
              <a:ext cx="281" cy="40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6217" name="Line 30"/>
            <p:cNvSpPr>
              <a:spLocks noChangeShapeType="1"/>
            </p:cNvSpPr>
            <p:nvPr/>
          </p:nvSpPr>
          <p:spPr bwMode="auto">
            <a:xfrm flipV="1">
              <a:off x="5077" y="2516"/>
              <a:ext cx="282" cy="40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6218" name="Line 31"/>
            <p:cNvSpPr>
              <a:spLocks noChangeShapeType="1"/>
            </p:cNvSpPr>
            <p:nvPr/>
          </p:nvSpPr>
          <p:spPr bwMode="auto">
            <a:xfrm flipV="1">
              <a:off x="5318" y="2706"/>
              <a:ext cx="277" cy="413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6219" name="Freeform 32"/>
            <p:cNvSpPr>
              <a:spLocks/>
            </p:cNvSpPr>
            <p:nvPr/>
          </p:nvSpPr>
          <p:spPr bwMode="auto">
            <a:xfrm>
              <a:off x="5268" y="2729"/>
              <a:ext cx="172" cy="172"/>
            </a:xfrm>
            <a:custGeom>
              <a:avLst/>
              <a:gdLst>
                <a:gd name="T0" fmla="*/ 113 w 172"/>
                <a:gd name="T1" fmla="*/ 172 h 172"/>
                <a:gd name="T2" fmla="*/ 27 w 172"/>
                <a:gd name="T3" fmla="*/ 100 h 172"/>
                <a:gd name="T4" fmla="*/ 23 w 172"/>
                <a:gd name="T5" fmla="*/ 95 h 172"/>
                <a:gd name="T6" fmla="*/ 14 w 172"/>
                <a:gd name="T7" fmla="*/ 86 h 172"/>
                <a:gd name="T8" fmla="*/ 9 w 172"/>
                <a:gd name="T9" fmla="*/ 81 h 172"/>
                <a:gd name="T10" fmla="*/ 5 w 172"/>
                <a:gd name="T11" fmla="*/ 72 h 172"/>
                <a:gd name="T12" fmla="*/ 5 w 172"/>
                <a:gd name="T13" fmla="*/ 68 h 172"/>
                <a:gd name="T14" fmla="*/ 0 w 172"/>
                <a:gd name="T15" fmla="*/ 59 h 172"/>
                <a:gd name="T16" fmla="*/ 0 w 172"/>
                <a:gd name="T17" fmla="*/ 54 h 172"/>
                <a:gd name="T18" fmla="*/ 0 w 172"/>
                <a:gd name="T19" fmla="*/ 45 h 172"/>
                <a:gd name="T20" fmla="*/ 0 w 172"/>
                <a:gd name="T21" fmla="*/ 36 h 172"/>
                <a:gd name="T22" fmla="*/ 5 w 172"/>
                <a:gd name="T23" fmla="*/ 32 h 172"/>
                <a:gd name="T24" fmla="*/ 5 w 172"/>
                <a:gd name="T25" fmla="*/ 23 h 172"/>
                <a:gd name="T26" fmla="*/ 9 w 172"/>
                <a:gd name="T27" fmla="*/ 18 h 172"/>
                <a:gd name="T28" fmla="*/ 14 w 172"/>
                <a:gd name="T29" fmla="*/ 13 h 172"/>
                <a:gd name="T30" fmla="*/ 18 w 172"/>
                <a:gd name="T31" fmla="*/ 9 h 172"/>
                <a:gd name="T32" fmla="*/ 23 w 172"/>
                <a:gd name="T33" fmla="*/ 4 h 172"/>
                <a:gd name="T34" fmla="*/ 27 w 172"/>
                <a:gd name="T35" fmla="*/ 0 h 172"/>
                <a:gd name="T36" fmla="*/ 36 w 172"/>
                <a:gd name="T37" fmla="*/ 0 h 172"/>
                <a:gd name="T38" fmla="*/ 41 w 172"/>
                <a:gd name="T39" fmla="*/ 0 h 172"/>
                <a:gd name="T40" fmla="*/ 50 w 172"/>
                <a:gd name="T41" fmla="*/ 0 h 172"/>
                <a:gd name="T42" fmla="*/ 54 w 172"/>
                <a:gd name="T43" fmla="*/ 0 h 172"/>
                <a:gd name="T44" fmla="*/ 63 w 172"/>
                <a:gd name="T45" fmla="*/ 4 h 172"/>
                <a:gd name="T46" fmla="*/ 73 w 172"/>
                <a:gd name="T47" fmla="*/ 4 h 172"/>
                <a:gd name="T48" fmla="*/ 77 w 172"/>
                <a:gd name="T49" fmla="*/ 9 h 172"/>
                <a:gd name="T50" fmla="*/ 86 w 172"/>
                <a:gd name="T51" fmla="*/ 13 h 172"/>
                <a:gd name="T52" fmla="*/ 172 w 172"/>
                <a:gd name="T53" fmla="*/ 91 h 172"/>
                <a:gd name="T54" fmla="*/ 163 w 172"/>
                <a:gd name="T55" fmla="*/ 100 h 172"/>
                <a:gd name="T56" fmla="*/ 77 w 172"/>
                <a:gd name="T57" fmla="*/ 23 h 172"/>
                <a:gd name="T58" fmla="*/ 73 w 172"/>
                <a:gd name="T59" fmla="*/ 18 h 172"/>
                <a:gd name="T60" fmla="*/ 68 w 172"/>
                <a:gd name="T61" fmla="*/ 18 h 172"/>
                <a:gd name="T62" fmla="*/ 63 w 172"/>
                <a:gd name="T63" fmla="*/ 13 h 172"/>
                <a:gd name="T64" fmla="*/ 54 w 172"/>
                <a:gd name="T65" fmla="*/ 13 h 172"/>
                <a:gd name="T66" fmla="*/ 50 w 172"/>
                <a:gd name="T67" fmla="*/ 13 h 172"/>
                <a:gd name="T68" fmla="*/ 45 w 172"/>
                <a:gd name="T69" fmla="*/ 9 h 172"/>
                <a:gd name="T70" fmla="*/ 41 w 172"/>
                <a:gd name="T71" fmla="*/ 13 h 172"/>
                <a:gd name="T72" fmla="*/ 36 w 172"/>
                <a:gd name="T73" fmla="*/ 13 h 172"/>
                <a:gd name="T74" fmla="*/ 32 w 172"/>
                <a:gd name="T75" fmla="*/ 13 h 172"/>
                <a:gd name="T76" fmla="*/ 27 w 172"/>
                <a:gd name="T77" fmla="*/ 18 h 172"/>
                <a:gd name="T78" fmla="*/ 23 w 172"/>
                <a:gd name="T79" fmla="*/ 23 h 172"/>
                <a:gd name="T80" fmla="*/ 18 w 172"/>
                <a:gd name="T81" fmla="*/ 27 h 172"/>
                <a:gd name="T82" fmla="*/ 14 w 172"/>
                <a:gd name="T83" fmla="*/ 32 h 172"/>
                <a:gd name="T84" fmla="*/ 14 w 172"/>
                <a:gd name="T85" fmla="*/ 36 h 172"/>
                <a:gd name="T86" fmla="*/ 14 w 172"/>
                <a:gd name="T87" fmla="*/ 41 h 172"/>
                <a:gd name="T88" fmla="*/ 14 w 172"/>
                <a:gd name="T89" fmla="*/ 45 h 172"/>
                <a:gd name="T90" fmla="*/ 14 w 172"/>
                <a:gd name="T91" fmla="*/ 54 h 172"/>
                <a:gd name="T92" fmla="*/ 14 w 172"/>
                <a:gd name="T93" fmla="*/ 59 h 172"/>
                <a:gd name="T94" fmla="*/ 14 w 172"/>
                <a:gd name="T95" fmla="*/ 63 h 172"/>
                <a:gd name="T96" fmla="*/ 18 w 172"/>
                <a:gd name="T97" fmla="*/ 72 h 172"/>
                <a:gd name="T98" fmla="*/ 18 w 172"/>
                <a:gd name="T99" fmla="*/ 77 h 172"/>
                <a:gd name="T100" fmla="*/ 23 w 172"/>
                <a:gd name="T101" fmla="*/ 81 h 172"/>
                <a:gd name="T102" fmla="*/ 27 w 172"/>
                <a:gd name="T103" fmla="*/ 86 h 172"/>
                <a:gd name="T104" fmla="*/ 32 w 172"/>
                <a:gd name="T105" fmla="*/ 91 h 172"/>
                <a:gd name="T106" fmla="*/ 118 w 172"/>
                <a:gd name="T107" fmla="*/ 163 h 172"/>
                <a:gd name="T108" fmla="*/ 113 w 172"/>
                <a:gd name="T109" fmla="*/ 172 h 17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72"/>
                <a:gd name="T166" fmla="*/ 0 h 172"/>
                <a:gd name="T167" fmla="*/ 172 w 172"/>
                <a:gd name="T168" fmla="*/ 172 h 17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72" h="172">
                  <a:moveTo>
                    <a:pt x="113" y="172"/>
                  </a:moveTo>
                  <a:lnTo>
                    <a:pt x="27" y="100"/>
                  </a:lnTo>
                  <a:lnTo>
                    <a:pt x="23" y="95"/>
                  </a:lnTo>
                  <a:lnTo>
                    <a:pt x="14" y="86"/>
                  </a:lnTo>
                  <a:lnTo>
                    <a:pt x="9" y="81"/>
                  </a:lnTo>
                  <a:lnTo>
                    <a:pt x="5" y="72"/>
                  </a:lnTo>
                  <a:lnTo>
                    <a:pt x="5" y="68"/>
                  </a:lnTo>
                  <a:lnTo>
                    <a:pt x="0" y="59"/>
                  </a:lnTo>
                  <a:lnTo>
                    <a:pt x="0" y="54"/>
                  </a:lnTo>
                  <a:lnTo>
                    <a:pt x="0" y="45"/>
                  </a:lnTo>
                  <a:lnTo>
                    <a:pt x="0" y="36"/>
                  </a:lnTo>
                  <a:lnTo>
                    <a:pt x="5" y="32"/>
                  </a:lnTo>
                  <a:lnTo>
                    <a:pt x="5" y="23"/>
                  </a:lnTo>
                  <a:lnTo>
                    <a:pt x="9" y="18"/>
                  </a:lnTo>
                  <a:lnTo>
                    <a:pt x="14" y="13"/>
                  </a:lnTo>
                  <a:lnTo>
                    <a:pt x="18" y="9"/>
                  </a:lnTo>
                  <a:lnTo>
                    <a:pt x="23" y="4"/>
                  </a:lnTo>
                  <a:lnTo>
                    <a:pt x="27" y="0"/>
                  </a:lnTo>
                  <a:lnTo>
                    <a:pt x="36" y="0"/>
                  </a:lnTo>
                  <a:lnTo>
                    <a:pt x="41" y="0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63" y="4"/>
                  </a:lnTo>
                  <a:lnTo>
                    <a:pt x="73" y="4"/>
                  </a:lnTo>
                  <a:lnTo>
                    <a:pt x="77" y="9"/>
                  </a:lnTo>
                  <a:lnTo>
                    <a:pt x="86" y="13"/>
                  </a:lnTo>
                  <a:lnTo>
                    <a:pt x="172" y="91"/>
                  </a:lnTo>
                  <a:lnTo>
                    <a:pt x="163" y="100"/>
                  </a:lnTo>
                  <a:lnTo>
                    <a:pt x="77" y="23"/>
                  </a:lnTo>
                  <a:lnTo>
                    <a:pt x="73" y="18"/>
                  </a:lnTo>
                  <a:lnTo>
                    <a:pt x="68" y="18"/>
                  </a:lnTo>
                  <a:lnTo>
                    <a:pt x="63" y="13"/>
                  </a:lnTo>
                  <a:lnTo>
                    <a:pt x="54" y="13"/>
                  </a:lnTo>
                  <a:lnTo>
                    <a:pt x="50" y="13"/>
                  </a:lnTo>
                  <a:lnTo>
                    <a:pt x="45" y="9"/>
                  </a:lnTo>
                  <a:lnTo>
                    <a:pt x="41" y="13"/>
                  </a:lnTo>
                  <a:lnTo>
                    <a:pt x="36" y="13"/>
                  </a:lnTo>
                  <a:lnTo>
                    <a:pt x="32" y="13"/>
                  </a:lnTo>
                  <a:lnTo>
                    <a:pt x="27" y="18"/>
                  </a:lnTo>
                  <a:lnTo>
                    <a:pt x="23" y="23"/>
                  </a:lnTo>
                  <a:lnTo>
                    <a:pt x="18" y="27"/>
                  </a:lnTo>
                  <a:lnTo>
                    <a:pt x="14" y="32"/>
                  </a:lnTo>
                  <a:lnTo>
                    <a:pt x="14" y="36"/>
                  </a:lnTo>
                  <a:lnTo>
                    <a:pt x="14" y="41"/>
                  </a:lnTo>
                  <a:lnTo>
                    <a:pt x="14" y="45"/>
                  </a:lnTo>
                  <a:lnTo>
                    <a:pt x="14" y="54"/>
                  </a:lnTo>
                  <a:lnTo>
                    <a:pt x="14" y="59"/>
                  </a:lnTo>
                  <a:lnTo>
                    <a:pt x="14" y="63"/>
                  </a:lnTo>
                  <a:lnTo>
                    <a:pt x="18" y="72"/>
                  </a:lnTo>
                  <a:lnTo>
                    <a:pt x="18" y="77"/>
                  </a:lnTo>
                  <a:lnTo>
                    <a:pt x="23" y="81"/>
                  </a:lnTo>
                  <a:lnTo>
                    <a:pt x="27" y="86"/>
                  </a:lnTo>
                  <a:lnTo>
                    <a:pt x="32" y="91"/>
                  </a:lnTo>
                  <a:lnTo>
                    <a:pt x="118" y="163"/>
                  </a:lnTo>
                  <a:lnTo>
                    <a:pt x="113" y="172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6220" name="Line 33"/>
            <p:cNvSpPr>
              <a:spLocks noChangeShapeType="1"/>
            </p:cNvSpPr>
            <p:nvPr/>
          </p:nvSpPr>
          <p:spPr bwMode="auto">
            <a:xfrm flipV="1">
              <a:off x="5371" y="2829"/>
              <a:ext cx="60" cy="74"/>
            </a:xfrm>
            <a:prstGeom prst="line">
              <a:avLst/>
            </a:prstGeom>
            <a:noFill/>
            <a:ln w="14351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</p:grpSp>
      <p:sp>
        <p:nvSpPr>
          <p:cNvPr id="6155" name="Text Box 34"/>
          <p:cNvSpPr txBox="1">
            <a:spLocks noChangeArrowheads="1"/>
          </p:cNvSpPr>
          <p:nvPr/>
        </p:nvSpPr>
        <p:spPr bwMode="auto">
          <a:xfrm>
            <a:off x="7466013" y="2536825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AU" sz="1800" b="0" u="none">
                <a:solidFill>
                  <a:srgbClr val="023DD0"/>
                </a:solidFill>
              </a:rPr>
              <a:t>E</a:t>
            </a:r>
            <a:r>
              <a:rPr lang="en-AU" sz="1800" u="none" baseline="-25000">
                <a:solidFill>
                  <a:srgbClr val="023DD0"/>
                </a:solidFill>
              </a:rPr>
              <a:t>b</a:t>
            </a:r>
            <a:r>
              <a:rPr lang="en-AU" sz="1800" b="0" u="none">
                <a:solidFill>
                  <a:srgbClr val="000000"/>
                </a:solidFill>
              </a:rPr>
              <a:t> =  secret key</a:t>
            </a:r>
          </a:p>
          <a:p>
            <a:pPr defTabSz="762000"/>
            <a:r>
              <a:rPr lang="en-AU" sz="1800" b="0" u="none">
                <a:solidFill>
                  <a:srgbClr val="023DD0"/>
                </a:solidFill>
              </a:rPr>
              <a:t>D</a:t>
            </a:r>
            <a:r>
              <a:rPr lang="en-AU" sz="1800" u="none" baseline="-25000">
                <a:solidFill>
                  <a:srgbClr val="023DD0"/>
                </a:solidFill>
              </a:rPr>
              <a:t>b</a:t>
            </a:r>
            <a:r>
              <a:rPr lang="en-AU" sz="1800" b="0" u="none">
                <a:solidFill>
                  <a:srgbClr val="000000"/>
                </a:solidFill>
              </a:rPr>
              <a:t> =  E</a:t>
            </a:r>
            <a:r>
              <a:rPr lang="en-AU" sz="1800" u="none" baseline="-25000">
                <a:solidFill>
                  <a:srgbClr val="000000"/>
                </a:solidFill>
              </a:rPr>
              <a:t>b</a:t>
            </a:r>
            <a:r>
              <a:rPr lang="en-AU" sz="1800" b="0" u="none" baseline="30000">
                <a:solidFill>
                  <a:srgbClr val="000000"/>
                </a:solidFill>
              </a:rPr>
              <a:t>-1</a:t>
            </a:r>
            <a:r>
              <a:rPr lang="en-AU" sz="1800" b="0" u="none">
                <a:solidFill>
                  <a:srgbClr val="000000"/>
                </a:solidFill>
              </a:rPr>
              <a:t>(mod p-1)</a:t>
            </a:r>
            <a:endParaRPr lang="en-US" sz="1800" b="0" u="none">
              <a:solidFill>
                <a:srgbClr val="000000"/>
              </a:solidFill>
            </a:endParaRPr>
          </a:p>
        </p:txBody>
      </p:sp>
      <p:sp>
        <p:nvSpPr>
          <p:cNvPr id="1378339" name="Rectangle 35"/>
          <p:cNvSpPr>
            <a:spLocks noChangeArrowheads="1"/>
          </p:cNvSpPr>
          <p:nvPr/>
        </p:nvSpPr>
        <p:spPr bwMode="auto">
          <a:xfrm>
            <a:off x="2438400" y="5076825"/>
            <a:ext cx="407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sz="1600" b="0" u="none">
                <a:solidFill>
                  <a:srgbClr val="FC0128"/>
                </a:solidFill>
              </a:rPr>
              <a:t>D</a:t>
            </a:r>
            <a:r>
              <a:rPr lang="en-AU" sz="1600" u="none" baseline="-25000">
                <a:solidFill>
                  <a:srgbClr val="FC0128"/>
                </a:solidFill>
              </a:rPr>
              <a:t>a</a:t>
            </a:r>
            <a:endParaRPr lang="en-US" sz="1600" u="none" baseline="-25000">
              <a:solidFill>
                <a:srgbClr val="FC0128"/>
              </a:solidFill>
            </a:endParaRPr>
          </a:p>
        </p:txBody>
      </p:sp>
      <p:sp>
        <p:nvSpPr>
          <p:cNvPr id="1378340" name="Text Box 36"/>
          <p:cNvSpPr txBox="1">
            <a:spLocks noChangeArrowheads="1"/>
          </p:cNvSpPr>
          <p:nvPr/>
        </p:nvSpPr>
        <p:spPr bwMode="auto">
          <a:xfrm>
            <a:off x="1162050" y="5197475"/>
            <a:ext cx="1470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3200" b="0" u="none">
                <a:solidFill>
                  <a:srgbClr val="000000"/>
                </a:solidFill>
                <a:latin typeface="Bookman Old Style" pitchFamily="18" charset="0"/>
              </a:rPr>
              <a:t>(        )</a:t>
            </a:r>
          </a:p>
        </p:txBody>
      </p:sp>
      <p:sp>
        <p:nvSpPr>
          <p:cNvPr id="1378341" name="Text Box 37"/>
          <p:cNvSpPr txBox="1">
            <a:spLocks noChangeArrowheads="1"/>
          </p:cNvSpPr>
          <p:nvPr/>
        </p:nvSpPr>
        <p:spPr bwMode="auto">
          <a:xfrm>
            <a:off x="8180388" y="5197475"/>
            <a:ext cx="442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sz="1800" b="0" u="none">
                <a:solidFill>
                  <a:srgbClr val="023DD0"/>
                </a:solidFill>
              </a:rPr>
              <a:t>D</a:t>
            </a:r>
            <a:r>
              <a:rPr lang="en-AU" sz="1800" u="none" baseline="-25000">
                <a:solidFill>
                  <a:srgbClr val="023DD0"/>
                </a:solidFill>
              </a:rPr>
              <a:t>b</a:t>
            </a:r>
            <a:endParaRPr lang="en-US" sz="1800" u="none" baseline="-25000">
              <a:solidFill>
                <a:srgbClr val="023DD0"/>
              </a:solidFill>
            </a:endParaRPr>
          </a:p>
        </p:txBody>
      </p:sp>
      <p:sp>
        <p:nvSpPr>
          <p:cNvPr id="1378342" name="Rectangle 38"/>
          <p:cNvSpPr>
            <a:spLocks noChangeArrowheads="1"/>
          </p:cNvSpPr>
          <p:nvPr/>
        </p:nvSpPr>
        <p:spPr bwMode="auto">
          <a:xfrm>
            <a:off x="4683125" y="5413375"/>
            <a:ext cx="777875" cy="501650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1378343" name="Line 39"/>
          <p:cNvSpPr>
            <a:spLocks noChangeShapeType="1"/>
          </p:cNvSpPr>
          <p:nvPr/>
        </p:nvSpPr>
        <p:spPr bwMode="auto">
          <a:xfrm>
            <a:off x="5673725" y="5627688"/>
            <a:ext cx="12731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1378344" name="Rectangle 40"/>
          <p:cNvSpPr>
            <a:spLocks noChangeArrowheads="1"/>
          </p:cNvSpPr>
          <p:nvPr/>
        </p:nvSpPr>
        <p:spPr bwMode="auto">
          <a:xfrm>
            <a:off x="5032375" y="5435600"/>
            <a:ext cx="403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sz="1600" b="0" u="none">
                <a:solidFill>
                  <a:srgbClr val="023DD0"/>
                </a:solidFill>
              </a:rPr>
              <a:t>E</a:t>
            </a:r>
            <a:r>
              <a:rPr lang="en-AU" sz="1600" u="none" baseline="-25000">
                <a:solidFill>
                  <a:srgbClr val="023DD0"/>
                </a:solidFill>
              </a:rPr>
              <a:t>b</a:t>
            </a:r>
            <a:endParaRPr lang="en-US" sz="1600" u="none" baseline="-25000">
              <a:solidFill>
                <a:srgbClr val="FC0128"/>
              </a:solidFill>
            </a:endParaRPr>
          </a:p>
        </p:txBody>
      </p:sp>
      <p:sp>
        <p:nvSpPr>
          <p:cNvPr id="1378345" name="Text Box 41"/>
          <p:cNvSpPr txBox="1">
            <a:spLocks noChangeArrowheads="1"/>
          </p:cNvSpPr>
          <p:nvPr/>
        </p:nvSpPr>
        <p:spPr bwMode="auto">
          <a:xfrm>
            <a:off x="4811713" y="555625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>
                <a:solidFill>
                  <a:srgbClr val="000000"/>
                </a:solidFill>
                <a:latin typeface="Bookman Old Style" pitchFamily="18" charset="0"/>
              </a:rPr>
              <a:t>M</a:t>
            </a:r>
          </a:p>
        </p:txBody>
      </p:sp>
      <p:sp>
        <p:nvSpPr>
          <p:cNvPr id="1378346" name="Line 42"/>
          <p:cNvSpPr>
            <a:spLocks noChangeShapeType="1"/>
          </p:cNvSpPr>
          <p:nvPr/>
        </p:nvSpPr>
        <p:spPr bwMode="auto">
          <a:xfrm>
            <a:off x="3125788" y="5627688"/>
            <a:ext cx="14859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2971800" y="4017963"/>
            <a:ext cx="4189413" cy="1295400"/>
            <a:chOff x="1872" y="2531"/>
            <a:chExt cx="2639" cy="816"/>
          </a:xfrm>
        </p:grpSpPr>
        <p:sp>
          <p:nvSpPr>
            <p:cNvPr id="6208" name="Line 44"/>
            <p:cNvSpPr>
              <a:spLocks noChangeShapeType="1"/>
            </p:cNvSpPr>
            <p:nvPr/>
          </p:nvSpPr>
          <p:spPr bwMode="auto">
            <a:xfrm flipH="1">
              <a:off x="3551" y="2531"/>
              <a:ext cx="960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6209" name="Line 45"/>
            <p:cNvSpPr>
              <a:spLocks noChangeShapeType="1"/>
            </p:cNvSpPr>
            <p:nvPr/>
          </p:nvSpPr>
          <p:spPr bwMode="auto">
            <a:xfrm flipH="1">
              <a:off x="1872" y="3059"/>
              <a:ext cx="960" cy="2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6210" name="Rectangle 46"/>
            <p:cNvSpPr>
              <a:spLocks noChangeArrowheads="1"/>
            </p:cNvSpPr>
            <p:nvPr/>
          </p:nvSpPr>
          <p:spPr bwMode="auto">
            <a:xfrm>
              <a:off x="2961" y="2786"/>
              <a:ext cx="541" cy="317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6211" name="Rectangle 47"/>
            <p:cNvSpPr>
              <a:spLocks noChangeArrowheads="1"/>
            </p:cNvSpPr>
            <p:nvPr/>
          </p:nvSpPr>
          <p:spPr bwMode="auto">
            <a:xfrm>
              <a:off x="3139" y="2769"/>
              <a:ext cx="4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AU" sz="1600" b="0" u="none">
                  <a:solidFill>
                    <a:srgbClr val="FC0128"/>
                  </a:solidFill>
                </a:rPr>
                <a:t>E</a:t>
              </a:r>
              <a:r>
                <a:rPr lang="en-AU" sz="1600" u="none" baseline="-25000">
                  <a:solidFill>
                    <a:srgbClr val="FC0128"/>
                  </a:solidFill>
                </a:rPr>
                <a:t>a </a:t>
              </a:r>
              <a:r>
                <a:rPr lang="en-AU" sz="1600" b="0" u="none">
                  <a:solidFill>
                    <a:srgbClr val="023DD0"/>
                  </a:solidFill>
                </a:rPr>
                <a:t>E</a:t>
              </a:r>
              <a:r>
                <a:rPr lang="en-AU" sz="1600" u="none" baseline="-25000">
                  <a:solidFill>
                    <a:srgbClr val="023DD0"/>
                  </a:solidFill>
                </a:rPr>
                <a:t>b</a:t>
              </a:r>
              <a:endParaRPr lang="en-US" sz="1800" u="none" baseline="-25000">
                <a:solidFill>
                  <a:srgbClr val="023DD0"/>
                </a:solidFill>
              </a:endParaRPr>
            </a:p>
          </p:txBody>
        </p:sp>
        <p:sp>
          <p:nvSpPr>
            <p:cNvPr id="6212" name="Text Box 48"/>
            <p:cNvSpPr txBox="1">
              <a:spLocks noChangeArrowheads="1"/>
            </p:cNvSpPr>
            <p:nvPr/>
          </p:nvSpPr>
          <p:spPr bwMode="auto">
            <a:xfrm>
              <a:off x="3042" y="2876"/>
              <a:ext cx="2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1800" u="none">
                  <a:solidFill>
                    <a:srgbClr val="000000"/>
                  </a:solidFill>
                  <a:latin typeface="Bookman Old Style" pitchFamily="18" charset="0"/>
                </a:rPr>
                <a:t>M</a:t>
              </a:r>
            </a:p>
          </p:txBody>
        </p:sp>
        <p:sp>
          <p:nvSpPr>
            <p:cNvPr id="6213" name="Text Box 49"/>
            <p:cNvSpPr txBox="1">
              <a:spLocks noChangeArrowheads="1"/>
            </p:cNvSpPr>
            <p:nvPr/>
          </p:nvSpPr>
          <p:spPr bwMode="auto">
            <a:xfrm>
              <a:off x="2400" y="292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1800" u="none">
                  <a:solidFill>
                    <a:srgbClr val="000000"/>
                  </a:solidFill>
                </a:rPr>
                <a:t>2</a:t>
              </a:r>
            </a:p>
          </p:txBody>
        </p:sp>
      </p:grpSp>
      <p:sp>
        <p:nvSpPr>
          <p:cNvPr id="1378354" name="Text Box 50"/>
          <p:cNvSpPr txBox="1">
            <a:spLocks noChangeArrowheads="1"/>
          </p:cNvSpPr>
          <p:nvPr/>
        </p:nvSpPr>
        <p:spPr bwMode="auto">
          <a:xfrm>
            <a:off x="3810000" y="53276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378355" name="Rectangle 51"/>
          <p:cNvSpPr>
            <a:spLocks noChangeArrowheads="1"/>
          </p:cNvSpPr>
          <p:nvPr/>
        </p:nvSpPr>
        <p:spPr bwMode="auto">
          <a:xfrm>
            <a:off x="1487488" y="5268913"/>
            <a:ext cx="858837" cy="503237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1378356" name="Rectangle 52"/>
          <p:cNvSpPr>
            <a:spLocks noChangeArrowheads="1"/>
          </p:cNvSpPr>
          <p:nvPr/>
        </p:nvSpPr>
        <p:spPr bwMode="auto">
          <a:xfrm>
            <a:off x="1770063" y="5241925"/>
            <a:ext cx="655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sz="1600" b="0" u="none">
                <a:solidFill>
                  <a:srgbClr val="FC0128"/>
                </a:solidFill>
              </a:rPr>
              <a:t>E</a:t>
            </a:r>
            <a:r>
              <a:rPr lang="en-AU" sz="1600" u="none" baseline="-25000">
                <a:solidFill>
                  <a:srgbClr val="FC0128"/>
                </a:solidFill>
              </a:rPr>
              <a:t>a </a:t>
            </a:r>
            <a:r>
              <a:rPr lang="en-AU" sz="1600" b="0" u="none">
                <a:solidFill>
                  <a:srgbClr val="023DD0"/>
                </a:solidFill>
              </a:rPr>
              <a:t>E</a:t>
            </a:r>
            <a:r>
              <a:rPr lang="en-AU" sz="1600" u="none" baseline="-25000">
                <a:solidFill>
                  <a:srgbClr val="023DD0"/>
                </a:solidFill>
              </a:rPr>
              <a:t>b</a:t>
            </a:r>
            <a:endParaRPr lang="en-US" sz="1800" u="none" baseline="-25000">
              <a:solidFill>
                <a:srgbClr val="023DD0"/>
              </a:solidFill>
            </a:endParaRPr>
          </a:p>
        </p:txBody>
      </p:sp>
      <p:sp>
        <p:nvSpPr>
          <p:cNvPr id="1378357" name="Text Box 53"/>
          <p:cNvSpPr txBox="1">
            <a:spLocks noChangeArrowheads="1"/>
          </p:cNvSpPr>
          <p:nvPr/>
        </p:nvSpPr>
        <p:spPr bwMode="auto">
          <a:xfrm>
            <a:off x="1614488" y="5413375"/>
            <a:ext cx="398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>
                <a:solidFill>
                  <a:srgbClr val="000000"/>
                </a:solidFill>
                <a:latin typeface="Bookman Old Style" pitchFamily="18" charset="0"/>
              </a:rPr>
              <a:t>M</a:t>
            </a:r>
          </a:p>
        </p:txBody>
      </p: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1120775" y="3406775"/>
            <a:ext cx="7553325" cy="687388"/>
            <a:chOff x="706" y="2146"/>
            <a:chExt cx="4758" cy="433"/>
          </a:xfrm>
        </p:grpSpPr>
        <p:sp>
          <p:nvSpPr>
            <p:cNvPr id="6187" name="Rectangle 55"/>
            <p:cNvSpPr>
              <a:spLocks noChangeArrowheads="1"/>
            </p:cNvSpPr>
            <p:nvPr/>
          </p:nvSpPr>
          <p:spPr bwMode="auto">
            <a:xfrm>
              <a:off x="2950" y="2258"/>
              <a:ext cx="490" cy="317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grpSp>
          <p:nvGrpSpPr>
            <p:cNvPr id="7" name="Group 56"/>
            <p:cNvGrpSpPr>
              <a:grpSpLocks/>
            </p:cNvGrpSpPr>
            <p:nvPr/>
          </p:nvGrpSpPr>
          <p:grpSpPr bwMode="auto">
            <a:xfrm>
              <a:off x="706" y="2295"/>
              <a:ext cx="315" cy="178"/>
              <a:chOff x="807" y="2428"/>
              <a:chExt cx="315" cy="178"/>
            </a:xfrm>
          </p:grpSpPr>
          <p:sp>
            <p:nvSpPr>
              <p:cNvPr id="6201" name="Freeform 57"/>
              <p:cNvSpPr>
                <a:spLocks noEditPoints="1"/>
              </p:cNvSpPr>
              <p:nvPr/>
            </p:nvSpPr>
            <p:spPr bwMode="auto">
              <a:xfrm>
                <a:off x="807" y="2428"/>
                <a:ext cx="315" cy="178"/>
              </a:xfrm>
              <a:custGeom>
                <a:avLst/>
                <a:gdLst>
                  <a:gd name="T0" fmla="*/ 0 w 445"/>
                  <a:gd name="T1" fmla="*/ 28 h 207"/>
                  <a:gd name="T2" fmla="*/ 95 w 445"/>
                  <a:gd name="T3" fmla="*/ 0 h 207"/>
                  <a:gd name="T4" fmla="*/ 112 w 445"/>
                  <a:gd name="T5" fmla="*/ 83 h 207"/>
                  <a:gd name="T6" fmla="*/ 16 w 445"/>
                  <a:gd name="T7" fmla="*/ 114 h 207"/>
                  <a:gd name="T8" fmla="*/ 0 w 445"/>
                  <a:gd name="T9" fmla="*/ 28 h 207"/>
                  <a:gd name="T10" fmla="*/ 7 w 445"/>
                  <a:gd name="T11" fmla="*/ 29 h 207"/>
                  <a:gd name="T12" fmla="*/ 58 w 445"/>
                  <a:gd name="T13" fmla="*/ 68 h 207"/>
                  <a:gd name="T14" fmla="*/ 89 w 445"/>
                  <a:gd name="T15" fmla="*/ 5 h 207"/>
                  <a:gd name="T16" fmla="*/ 7 w 445"/>
                  <a:gd name="T17" fmla="*/ 29 h 207"/>
                  <a:gd name="T18" fmla="*/ 6 w 445"/>
                  <a:gd name="T19" fmla="*/ 38 h 207"/>
                  <a:gd name="T20" fmla="*/ 18 w 445"/>
                  <a:gd name="T21" fmla="*/ 103 h 207"/>
                  <a:gd name="T22" fmla="*/ 38 w 445"/>
                  <a:gd name="T23" fmla="*/ 61 h 207"/>
                  <a:gd name="T24" fmla="*/ 6 w 445"/>
                  <a:gd name="T25" fmla="*/ 38 h 207"/>
                  <a:gd name="T26" fmla="*/ 93 w 445"/>
                  <a:gd name="T27" fmla="*/ 10 h 207"/>
                  <a:gd name="T28" fmla="*/ 74 w 445"/>
                  <a:gd name="T29" fmla="*/ 50 h 207"/>
                  <a:gd name="T30" fmla="*/ 106 w 445"/>
                  <a:gd name="T31" fmla="*/ 76 h 207"/>
                  <a:gd name="T32" fmla="*/ 93 w 445"/>
                  <a:gd name="T33" fmla="*/ 10 h 207"/>
                  <a:gd name="T34" fmla="*/ 42 w 445"/>
                  <a:gd name="T35" fmla="*/ 65 h 207"/>
                  <a:gd name="T36" fmla="*/ 23 w 445"/>
                  <a:gd name="T37" fmla="*/ 106 h 207"/>
                  <a:gd name="T38" fmla="*/ 103 w 445"/>
                  <a:gd name="T39" fmla="*/ 80 h 207"/>
                  <a:gd name="T40" fmla="*/ 71 w 445"/>
                  <a:gd name="T41" fmla="*/ 55 h 207"/>
                  <a:gd name="T42" fmla="*/ 61 w 445"/>
                  <a:gd name="T43" fmla="*/ 77 h 207"/>
                  <a:gd name="T44" fmla="*/ 42 w 445"/>
                  <a:gd name="T45" fmla="*/ 65 h 20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45"/>
                  <a:gd name="T70" fmla="*/ 0 h 207"/>
                  <a:gd name="T71" fmla="*/ 445 w 445"/>
                  <a:gd name="T72" fmla="*/ 207 h 20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  <a:close/>
                    <a:moveTo>
                      <a:pt x="28" y="55"/>
                    </a:moveTo>
                    <a:lnTo>
                      <a:pt x="231" y="124"/>
                    </a:lnTo>
                    <a:lnTo>
                      <a:pt x="355" y="9"/>
                    </a:lnTo>
                    <a:lnTo>
                      <a:pt x="28" y="55"/>
                    </a:lnTo>
                    <a:close/>
                    <a:moveTo>
                      <a:pt x="22" y="69"/>
                    </a:moveTo>
                    <a:lnTo>
                      <a:pt x="73" y="188"/>
                    </a:lnTo>
                    <a:lnTo>
                      <a:pt x="152" y="110"/>
                    </a:lnTo>
                    <a:lnTo>
                      <a:pt x="22" y="69"/>
                    </a:lnTo>
                    <a:close/>
                    <a:moveTo>
                      <a:pt x="372" y="19"/>
                    </a:moveTo>
                    <a:lnTo>
                      <a:pt x="293" y="92"/>
                    </a:lnTo>
                    <a:lnTo>
                      <a:pt x="422" y="138"/>
                    </a:lnTo>
                    <a:lnTo>
                      <a:pt x="372" y="19"/>
                    </a:lnTo>
                    <a:close/>
                    <a:moveTo>
                      <a:pt x="169" y="119"/>
                    </a:moveTo>
                    <a:lnTo>
                      <a:pt x="90" y="193"/>
                    </a:lnTo>
                    <a:lnTo>
                      <a:pt x="411" y="147"/>
                    </a:lnTo>
                    <a:lnTo>
                      <a:pt x="281" y="101"/>
                    </a:lnTo>
                    <a:lnTo>
                      <a:pt x="242" y="142"/>
                    </a:lnTo>
                    <a:lnTo>
                      <a:pt x="169" y="119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6202" name="Freeform 58"/>
              <p:cNvSpPr>
                <a:spLocks/>
              </p:cNvSpPr>
              <p:nvPr/>
            </p:nvSpPr>
            <p:spPr bwMode="auto">
              <a:xfrm>
                <a:off x="807" y="2428"/>
                <a:ext cx="315" cy="178"/>
              </a:xfrm>
              <a:custGeom>
                <a:avLst/>
                <a:gdLst>
                  <a:gd name="T0" fmla="*/ 0 w 445"/>
                  <a:gd name="T1" fmla="*/ 28 h 207"/>
                  <a:gd name="T2" fmla="*/ 95 w 445"/>
                  <a:gd name="T3" fmla="*/ 0 h 207"/>
                  <a:gd name="T4" fmla="*/ 112 w 445"/>
                  <a:gd name="T5" fmla="*/ 83 h 207"/>
                  <a:gd name="T6" fmla="*/ 16 w 445"/>
                  <a:gd name="T7" fmla="*/ 114 h 207"/>
                  <a:gd name="T8" fmla="*/ 0 w 445"/>
                  <a:gd name="T9" fmla="*/ 28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5"/>
                  <a:gd name="T16" fmla="*/ 0 h 207"/>
                  <a:gd name="T17" fmla="*/ 445 w 445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6203" name="Freeform 59"/>
              <p:cNvSpPr>
                <a:spLocks/>
              </p:cNvSpPr>
              <p:nvPr/>
            </p:nvSpPr>
            <p:spPr bwMode="auto">
              <a:xfrm>
                <a:off x="827" y="2435"/>
                <a:ext cx="231" cy="99"/>
              </a:xfrm>
              <a:custGeom>
                <a:avLst/>
                <a:gdLst>
                  <a:gd name="T0" fmla="*/ 0 w 327"/>
                  <a:gd name="T1" fmla="*/ 25 h 115"/>
                  <a:gd name="T2" fmla="*/ 50 w 327"/>
                  <a:gd name="T3" fmla="*/ 63 h 115"/>
                  <a:gd name="T4" fmla="*/ 81 w 327"/>
                  <a:gd name="T5" fmla="*/ 0 h 115"/>
                  <a:gd name="T6" fmla="*/ 0 w 327"/>
                  <a:gd name="T7" fmla="*/ 25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7"/>
                  <a:gd name="T13" fmla="*/ 0 h 115"/>
                  <a:gd name="T14" fmla="*/ 327 w 327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7" h="115">
                    <a:moveTo>
                      <a:pt x="0" y="46"/>
                    </a:moveTo>
                    <a:lnTo>
                      <a:pt x="203" y="115"/>
                    </a:lnTo>
                    <a:lnTo>
                      <a:pt x="327" y="0"/>
                    </a:lnTo>
                    <a:lnTo>
                      <a:pt x="0" y="46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6204" name="Freeform 60"/>
              <p:cNvSpPr>
                <a:spLocks/>
              </p:cNvSpPr>
              <p:nvPr/>
            </p:nvSpPr>
            <p:spPr bwMode="auto">
              <a:xfrm>
                <a:off x="823" y="2486"/>
                <a:ext cx="92" cy="103"/>
              </a:xfrm>
              <a:custGeom>
                <a:avLst/>
                <a:gdLst>
                  <a:gd name="T0" fmla="*/ 0 w 130"/>
                  <a:gd name="T1" fmla="*/ 0 h 119"/>
                  <a:gd name="T2" fmla="*/ 13 w 130"/>
                  <a:gd name="T3" fmla="*/ 67 h 119"/>
                  <a:gd name="T4" fmla="*/ 33 w 130"/>
                  <a:gd name="T5" fmla="*/ 23 h 119"/>
                  <a:gd name="T6" fmla="*/ 0 w 130"/>
                  <a:gd name="T7" fmla="*/ 0 h 1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0"/>
                  <a:gd name="T13" fmla="*/ 0 h 119"/>
                  <a:gd name="T14" fmla="*/ 130 w 130"/>
                  <a:gd name="T15" fmla="*/ 119 h 1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0" h="119">
                    <a:moveTo>
                      <a:pt x="0" y="0"/>
                    </a:moveTo>
                    <a:lnTo>
                      <a:pt x="51" y="119"/>
                    </a:lnTo>
                    <a:lnTo>
                      <a:pt x="130" y="41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6205" name="Freeform 61"/>
              <p:cNvSpPr>
                <a:spLocks/>
              </p:cNvSpPr>
              <p:nvPr/>
            </p:nvSpPr>
            <p:spPr bwMode="auto">
              <a:xfrm>
                <a:off x="1015" y="2444"/>
                <a:ext cx="91" cy="103"/>
              </a:xfrm>
              <a:custGeom>
                <a:avLst/>
                <a:gdLst>
                  <a:gd name="T0" fmla="*/ 20 w 129"/>
                  <a:gd name="T1" fmla="*/ 0 h 119"/>
                  <a:gd name="T2" fmla="*/ 0 w 129"/>
                  <a:gd name="T3" fmla="*/ 42 h 119"/>
                  <a:gd name="T4" fmla="*/ 32 w 129"/>
                  <a:gd name="T5" fmla="*/ 67 h 119"/>
                  <a:gd name="T6" fmla="*/ 20 w 129"/>
                  <a:gd name="T7" fmla="*/ 0 h 1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9"/>
                  <a:gd name="T13" fmla="*/ 0 h 119"/>
                  <a:gd name="T14" fmla="*/ 129 w 129"/>
                  <a:gd name="T15" fmla="*/ 119 h 1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9" h="119">
                    <a:moveTo>
                      <a:pt x="79" y="0"/>
                    </a:moveTo>
                    <a:lnTo>
                      <a:pt x="0" y="73"/>
                    </a:lnTo>
                    <a:lnTo>
                      <a:pt x="129" y="119"/>
                    </a:lnTo>
                    <a:lnTo>
                      <a:pt x="79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6206" name="Freeform 62"/>
              <p:cNvSpPr>
                <a:spLocks/>
              </p:cNvSpPr>
              <p:nvPr/>
            </p:nvSpPr>
            <p:spPr bwMode="auto">
              <a:xfrm>
                <a:off x="871" y="2515"/>
                <a:ext cx="227" cy="79"/>
              </a:xfrm>
              <a:custGeom>
                <a:avLst/>
                <a:gdLst>
                  <a:gd name="T0" fmla="*/ 20 w 321"/>
                  <a:gd name="T1" fmla="*/ 9 h 92"/>
                  <a:gd name="T2" fmla="*/ 0 w 321"/>
                  <a:gd name="T3" fmla="*/ 50 h 92"/>
                  <a:gd name="T4" fmla="*/ 81 w 321"/>
                  <a:gd name="T5" fmla="*/ 25 h 92"/>
                  <a:gd name="T6" fmla="*/ 47 w 321"/>
                  <a:gd name="T7" fmla="*/ 0 h 92"/>
                  <a:gd name="T8" fmla="*/ 38 w 321"/>
                  <a:gd name="T9" fmla="*/ 22 h 92"/>
                  <a:gd name="T10" fmla="*/ 20 w 321"/>
                  <a:gd name="T11" fmla="*/ 9 h 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21"/>
                  <a:gd name="T19" fmla="*/ 0 h 92"/>
                  <a:gd name="T20" fmla="*/ 321 w 321"/>
                  <a:gd name="T21" fmla="*/ 92 h 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21" h="92">
                    <a:moveTo>
                      <a:pt x="79" y="18"/>
                    </a:moveTo>
                    <a:lnTo>
                      <a:pt x="0" y="92"/>
                    </a:lnTo>
                    <a:lnTo>
                      <a:pt x="321" y="46"/>
                    </a:lnTo>
                    <a:lnTo>
                      <a:pt x="191" y="0"/>
                    </a:lnTo>
                    <a:lnTo>
                      <a:pt x="152" y="41"/>
                    </a:lnTo>
                    <a:lnTo>
                      <a:pt x="79" y="18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6207" name="Freeform 63"/>
              <p:cNvSpPr>
                <a:spLocks/>
              </p:cNvSpPr>
              <p:nvPr/>
            </p:nvSpPr>
            <p:spPr bwMode="auto">
              <a:xfrm>
                <a:off x="935" y="2459"/>
                <a:ext cx="51" cy="63"/>
              </a:xfrm>
              <a:custGeom>
                <a:avLst/>
                <a:gdLst>
                  <a:gd name="T0" fmla="*/ 9 w 73"/>
                  <a:gd name="T1" fmla="*/ 26 h 73"/>
                  <a:gd name="T2" fmla="*/ 8 w 73"/>
                  <a:gd name="T3" fmla="*/ 28 h 73"/>
                  <a:gd name="T4" fmla="*/ 3 w 73"/>
                  <a:gd name="T5" fmla="*/ 10 h 73"/>
                  <a:gd name="T6" fmla="*/ 6 w 73"/>
                  <a:gd name="T7" fmla="*/ 39 h 73"/>
                  <a:gd name="T8" fmla="*/ 8 w 73"/>
                  <a:gd name="T9" fmla="*/ 35 h 73"/>
                  <a:gd name="T10" fmla="*/ 8 w 73"/>
                  <a:gd name="T11" fmla="*/ 39 h 73"/>
                  <a:gd name="T12" fmla="*/ 4 w 73"/>
                  <a:gd name="T13" fmla="*/ 41 h 73"/>
                  <a:gd name="T14" fmla="*/ 4 w 73"/>
                  <a:gd name="T15" fmla="*/ 39 h 73"/>
                  <a:gd name="T16" fmla="*/ 6 w 73"/>
                  <a:gd name="T17" fmla="*/ 39 h 73"/>
                  <a:gd name="T18" fmla="*/ 1 w 73"/>
                  <a:gd name="T19" fmla="*/ 10 h 73"/>
                  <a:gd name="T20" fmla="*/ 1 w 73"/>
                  <a:gd name="T21" fmla="*/ 13 h 73"/>
                  <a:gd name="T22" fmla="*/ 0 w 73"/>
                  <a:gd name="T23" fmla="*/ 13 h 73"/>
                  <a:gd name="T24" fmla="*/ 0 w 73"/>
                  <a:gd name="T25" fmla="*/ 10 h 73"/>
                  <a:gd name="T26" fmla="*/ 3 w 73"/>
                  <a:gd name="T27" fmla="*/ 8 h 73"/>
                  <a:gd name="T28" fmla="*/ 9 w 73"/>
                  <a:gd name="T29" fmla="*/ 26 h 73"/>
                  <a:gd name="T30" fmla="*/ 9 w 73"/>
                  <a:gd name="T31" fmla="*/ 3 h 73"/>
                  <a:gd name="T32" fmla="*/ 12 w 73"/>
                  <a:gd name="T33" fmla="*/ 0 h 73"/>
                  <a:gd name="T34" fmla="*/ 13 w 73"/>
                  <a:gd name="T35" fmla="*/ 0 h 73"/>
                  <a:gd name="T36" fmla="*/ 13 w 73"/>
                  <a:gd name="T37" fmla="*/ 3 h 73"/>
                  <a:gd name="T38" fmla="*/ 12 w 73"/>
                  <a:gd name="T39" fmla="*/ 3 h 73"/>
                  <a:gd name="T40" fmla="*/ 17 w 73"/>
                  <a:gd name="T41" fmla="*/ 30 h 73"/>
                  <a:gd name="T42" fmla="*/ 17 w 73"/>
                  <a:gd name="T43" fmla="*/ 30 h 73"/>
                  <a:gd name="T44" fmla="*/ 17 w 73"/>
                  <a:gd name="T45" fmla="*/ 30 h 73"/>
                  <a:gd name="T46" fmla="*/ 13 w 73"/>
                  <a:gd name="T47" fmla="*/ 34 h 73"/>
                  <a:gd name="T48" fmla="*/ 12 w 73"/>
                  <a:gd name="T49" fmla="*/ 34 h 73"/>
                  <a:gd name="T50" fmla="*/ 13 w 73"/>
                  <a:gd name="T51" fmla="*/ 34 h 73"/>
                  <a:gd name="T52" fmla="*/ 15 w 73"/>
                  <a:gd name="T53" fmla="*/ 30 h 73"/>
                  <a:gd name="T54" fmla="*/ 10 w 73"/>
                  <a:gd name="T55" fmla="*/ 5 h 73"/>
                  <a:gd name="T56" fmla="*/ 9 w 73"/>
                  <a:gd name="T57" fmla="*/ 26 h 7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73"/>
                  <a:gd name="T88" fmla="*/ 0 h 73"/>
                  <a:gd name="T89" fmla="*/ 73 w 73"/>
                  <a:gd name="T90" fmla="*/ 73 h 73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73" h="73">
                    <a:moveTo>
                      <a:pt x="39" y="46"/>
                    </a:moveTo>
                    <a:lnTo>
                      <a:pt x="34" y="50"/>
                    </a:lnTo>
                    <a:lnTo>
                      <a:pt x="11" y="18"/>
                    </a:lnTo>
                    <a:lnTo>
                      <a:pt x="23" y="69"/>
                    </a:lnTo>
                    <a:lnTo>
                      <a:pt x="34" y="64"/>
                    </a:lnTo>
                    <a:lnTo>
                      <a:pt x="34" y="69"/>
                    </a:lnTo>
                    <a:lnTo>
                      <a:pt x="17" y="73"/>
                    </a:lnTo>
                    <a:lnTo>
                      <a:pt x="17" y="69"/>
                    </a:lnTo>
                    <a:lnTo>
                      <a:pt x="23" y="69"/>
                    </a:lnTo>
                    <a:lnTo>
                      <a:pt x="6" y="18"/>
                    </a:lnTo>
                    <a:lnTo>
                      <a:pt x="6" y="23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11" y="14"/>
                    </a:lnTo>
                    <a:lnTo>
                      <a:pt x="39" y="46"/>
                    </a:lnTo>
                    <a:lnTo>
                      <a:pt x="39" y="5"/>
                    </a:lnTo>
                    <a:lnTo>
                      <a:pt x="51" y="0"/>
                    </a:lnTo>
                    <a:lnTo>
                      <a:pt x="56" y="0"/>
                    </a:lnTo>
                    <a:lnTo>
                      <a:pt x="56" y="5"/>
                    </a:lnTo>
                    <a:lnTo>
                      <a:pt x="51" y="5"/>
                    </a:lnTo>
                    <a:lnTo>
                      <a:pt x="68" y="55"/>
                    </a:lnTo>
                    <a:lnTo>
                      <a:pt x="73" y="55"/>
                    </a:lnTo>
                    <a:lnTo>
                      <a:pt x="68" y="55"/>
                    </a:lnTo>
                    <a:lnTo>
                      <a:pt x="56" y="60"/>
                    </a:lnTo>
                    <a:lnTo>
                      <a:pt x="51" y="60"/>
                    </a:lnTo>
                    <a:lnTo>
                      <a:pt x="56" y="60"/>
                    </a:lnTo>
                    <a:lnTo>
                      <a:pt x="62" y="55"/>
                    </a:lnTo>
                    <a:lnTo>
                      <a:pt x="45" y="9"/>
                    </a:lnTo>
                    <a:lnTo>
                      <a:pt x="39" y="46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189" name="Line 64"/>
            <p:cNvSpPr>
              <a:spLocks noChangeShapeType="1"/>
            </p:cNvSpPr>
            <p:nvPr/>
          </p:nvSpPr>
          <p:spPr bwMode="auto">
            <a:xfrm>
              <a:off x="3574" y="2394"/>
              <a:ext cx="80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6190" name="Text Box 65"/>
            <p:cNvSpPr txBox="1">
              <a:spLocks noChangeArrowheads="1"/>
            </p:cNvSpPr>
            <p:nvPr/>
          </p:nvSpPr>
          <p:spPr bwMode="auto">
            <a:xfrm>
              <a:off x="2409" y="2203"/>
              <a:ext cx="196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1800" u="none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191" name="Text Box 66"/>
            <p:cNvSpPr txBox="1">
              <a:spLocks noChangeArrowheads="1"/>
            </p:cNvSpPr>
            <p:nvPr/>
          </p:nvSpPr>
          <p:spPr bwMode="auto">
            <a:xfrm>
              <a:off x="1008" y="2291"/>
              <a:ext cx="3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1800" u="none">
                  <a:solidFill>
                    <a:srgbClr val="000000"/>
                  </a:solidFill>
                  <a:latin typeface="Bookman Old Style" pitchFamily="18" charset="0"/>
                </a:rPr>
                <a:t>= M</a:t>
              </a:r>
            </a:p>
          </p:txBody>
        </p:sp>
        <p:sp>
          <p:nvSpPr>
            <p:cNvPr id="6192" name="Rectangle 67"/>
            <p:cNvSpPr>
              <a:spLocks noChangeArrowheads="1"/>
            </p:cNvSpPr>
            <p:nvPr/>
          </p:nvSpPr>
          <p:spPr bwMode="auto">
            <a:xfrm>
              <a:off x="3171" y="2272"/>
              <a:ext cx="24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AU" sz="1600" b="0" u="none">
                  <a:solidFill>
                    <a:srgbClr val="FC0128"/>
                  </a:solidFill>
                </a:rPr>
                <a:t>E</a:t>
              </a:r>
              <a:r>
                <a:rPr lang="en-AU" sz="1600" u="none" baseline="-25000">
                  <a:solidFill>
                    <a:srgbClr val="FC0128"/>
                  </a:solidFill>
                </a:rPr>
                <a:t>a</a:t>
              </a:r>
              <a:endParaRPr lang="en-US" sz="1600" u="none" baseline="-25000">
                <a:solidFill>
                  <a:srgbClr val="FC0128"/>
                </a:solidFill>
              </a:endParaRPr>
            </a:p>
          </p:txBody>
        </p:sp>
        <p:sp>
          <p:nvSpPr>
            <p:cNvPr id="6193" name="Text Box 68"/>
            <p:cNvSpPr txBox="1">
              <a:spLocks noChangeArrowheads="1"/>
            </p:cNvSpPr>
            <p:nvPr/>
          </p:nvSpPr>
          <p:spPr bwMode="auto">
            <a:xfrm>
              <a:off x="3031" y="2348"/>
              <a:ext cx="2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1800" u="none">
                  <a:solidFill>
                    <a:srgbClr val="000000"/>
                  </a:solidFill>
                  <a:latin typeface="Bookman Old Style" pitchFamily="18" charset="0"/>
                </a:rPr>
                <a:t>M</a:t>
              </a:r>
            </a:p>
          </p:txBody>
        </p:sp>
        <p:sp>
          <p:nvSpPr>
            <p:cNvPr id="6194" name="Line 69"/>
            <p:cNvSpPr>
              <a:spLocks noChangeShapeType="1"/>
            </p:cNvSpPr>
            <p:nvPr/>
          </p:nvSpPr>
          <p:spPr bwMode="auto">
            <a:xfrm>
              <a:off x="1969" y="2394"/>
              <a:ext cx="93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grpSp>
          <p:nvGrpSpPr>
            <p:cNvPr id="8" name="Group 70"/>
            <p:cNvGrpSpPr>
              <a:grpSpLocks/>
            </p:cNvGrpSpPr>
            <p:nvPr/>
          </p:nvGrpSpPr>
          <p:grpSpPr bwMode="auto">
            <a:xfrm>
              <a:off x="4511" y="2146"/>
              <a:ext cx="953" cy="411"/>
              <a:chOff x="4488" y="2496"/>
              <a:chExt cx="1026" cy="435"/>
            </a:xfrm>
          </p:grpSpPr>
          <p:sp>
            <p:nvSpPr>
              <p:cNvPr id="6196" name="Rectangle 71"/>
              <p:cNvSpPr>
                <a:spLocks noChangeArrowheads="1"/>
              </p:cNvSpPr>
              <p:nvPr/>
            </p:nvSpPr>
            <p:spPr bwMode="auto">
              <a:xfrm>
                <a:off x="4704" y="2592"/>
                <a:ext cx="480" cy="28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6197" name="Rectangle 72"/>
              <p:cNvSpPr>
                <a:spLocks noChangeArrowheads="1"/>
              </p:cNvSpPr>
              <p:nvPr/>
            </p:nvSpPr>
            <p:spPr bwMode="auto">
              <a:xfrm>
                <a:off x="4894" y="2560"/>
                <a:ext cx="269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762000"/>
                <a:r>
                  <a:rPr lang="en-AU" sz="1600" b="0" u="none">
                    <a:solidFill>
                      <a:srgbClr val="FC0128"/>
                    </a:solidFill>
                  </a:rPr>
                  <a:t>E</a:t>
                </a:r>
                <a:r>
                  <a:rPr lang="en-AU" sz="1600" u="none" baseline="-25000">
                    <a:solidFill>
                      <a:srgbClr val="FC0128"/>
                    </a:solidFill>
                  </a:rPr>
                  <a:t>a</a:t>
                </a:r>
                <a:endParaRPr lang="en-US" sz="1600" u="none" baseline="-25000">
                  <a:solidFill>
                    <a:srgbClr val="FC0128"/>
                  </a:solidFill>
                </a:endParaRPr>
              </a:p>
            </p:txBody>
          </p:sp>
          <p:sp>
            <p:nvSpPr>
              <p:cNvPr id="6198" name="Text Box 73"/>
              <p:cNvSpPr txBox="1">
                <a:spLocks noChangeArrowheads="1"/>
              </p:cNvSpPr>
              <p:nvPr/>
            </p:nvSpPr>
            <p:spPr bwMode="auto">
              <a:xfrm>
                <a:off x="4743" y="2641"/>
                <a:ext cx="270" cy="2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762000"/>
                <a:r>
                  <a:rPr lang="en-US" sz="1800" u="none">
                    <a:solidFill>
                      <a:srgbClr val="000000"/>
                    </a:solidFill>
                    <a:latin typeface="Bookman Old Style" pitchFamily="18" charset="0"/>
                  </a:rPr>
                  <a:t>M</a:t>
                </a:r>
              </a:p>
            </p:txBody>
          </p:sp>
          <p:sp>
            <p:nvSpPr>
              <p:cNvPr id="6199" name="Text Box 74"/>
              <p:cNvSpPr txBox="1">
                <a:spLocks noChangeArrowheads="1"/>
              </p:cNvSpPr>
              <p:nvPr/>
            </p:nvSpPr>
            <p:spPr bwMode="auto">
              <a:xfrm>
                <a:off x="4488" y="2544"/>
                <a:ext cx="909" cy="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762000"/>
                <a:r>
                  <a:rPr lang="en-US" sz="3200" b="0" u="none">
                    <a:solidFill>
                      <a:srgbClr val="000000"/>
                    </a:solidFill>
                    <a:latin typeface="Bookman Old Style" pitchFamily="18" charset="0"/>
                  </a:rPr>
                  <a:t>(       )</a:t>
                </a:r>
              </a:p>
            </p:txBody>
          </p:sp>
          <p:sp>
            <p:nvSpPr>
              <p:cNvPr id="6200" name="Text Box 75"/>
              <p:cNvSpPr txBox="1">
                <a:spLocks noChangeArrowheads="1"/>
              </p:cNvSpPr>
              <p:nvPr/>
            </p:nvSpPr>
            <p:spPr bwMode="auto">
              <a:xfrm>
                <a:off x="5222" y="2496"/>
                <a:ext cx="292" cy="2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762000"/>
                <a:r>
                  <a:rPr lang="en-AU" sz="1800" b="0" u="none">
                    <a:solidFill>
                      <a:srgbClr val="023DD0"/>
                    </a:solidFill>
                  </a:rPr>
                  <a:t>E</a:t>
                </a:r>
                <a:r>
                  <a:rPr lang="en-AU" sz="1800" u="none" baseline="-25000">
                    <a:solidFill>
                      <a:srgbClr val="023DD0"/>
                    </a:solidFill>
                  </a:rPr>
                  <a:t>b</a:t>
                </a:r>
                <a:endParaRPr lang="en-US" sz="1800" u="none" baseline="-25000">
                  <a:solidFill>
                    <a:srgbClr val="023DD0"/>
                  </a:solidFill>
                </a:endParaRPr>
              </a:p>
            </p:txBody>
          </p:sp>
        </p:grpSp>
      </p:grpSp>
      <p:sp>
        <p:nvSpPr>
          <p:cNvPr id="1378380" name="Rectangle 76"/>
          <p:cNvSpPr>
            <a:spLocks noChangeArrowheads="1"/>
          </p:cNvSpPr>
          <p:nvPr/>
        </p:nvSpPr>
        <p:spPr bwMode="auto">
          <a:xfrm>
            <a:off x="7345363" y="5340350"/>
            <a:ext cx="779462" cy="503238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1378381" name="Rectangle 77"/>
          <p:cNvSpPr>
            <a:spLocks noChangeArrowheads="1"/>
          </p:cNvSpPr>
          <p:nvPr/>
        </p:nvSpPr>
        <p:spPr bwMode="auto">
          <a:xfrm>
            <a:off x="7693025" y="5364163"/>
            <a:ext cx="404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sz="1600" b="0" u="none">
                <a:solidFill>
                  <a:srgbClr val="023DD0"/>
                </a:solidFill>
              </a:rPr>
              <a:t>E</a:t>
            </a:r>
            <a:r>
              <a:rPr lang="en-AU" sz="1600" u="none" baseline="-25000">
                <a:solidFill>
                  <a:srgbClr val="023DD0"/>
                </a:solidFill>
              </a:rPr>
              <a:t>b</a:t>
            </a:r>
            <a:endParaRPr lang="en-US" sz="1600" u="none" baseline="-25000">
              <a:solidFill>
                <a:srgbClr val="FC0128"/>
              </a:solidFill>
            </a:endParaRPr>
          </a:p>
        </p:txBody>
      </p:sp>
      <p:sp>
        <p:nvSpPr>
          <p:cNvPr id="1378382" name="Text Box 78"/>
          <p:cNvSpPr txBox="1">
            <a:spLocks noChangeArrowheads="1"/>
          </p:cNvSpPr>
          <p:nvPr/>
        </p:nvSpPr>
        <p:spPr bwMode="auto">
          <a:xfrm>
            <a:off x="7473950" y="5484813"/>
            <a:ext cx="398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>
                <a:solidFill>
                  <a:srgbClr val="000000"/>
                </a:solidFill>
                <a:latin typeface="Bookman Old Style" pitchFamily="18" charset="0"/>
              </a:rPr>
              <a:t>M</a:t>
            </a:r>
          </a:p>
        </p:txBody>
      </p:sp>
      <p:sp>
        <p:nvSpPr>
          <p:cNvPr id="1378383" name="Text Box 79"/>
          <p:cNvSpPr txBox="1">
            <a:spLocks noChangeArrowheads="1"/>
          </p:cNvSpPr>
          <p:nvPr/>
        </p:nvSpPr>
        <p:spPr bwMode="auto">
          <a:xfrm>
            <a:off x="7077075" y="5268913"/>
            <a:ext cx="13398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3200" b="0" u="none">
                <a:solidFill>
                  <a:srgbClr val="000000"/>
                </a:solidFill>
                <a:latin typeface="Bookman Old Style" pitchFamily="18" charset="0"/>
              </a:rPr>
              <a:t>(       )</a:t>
            </a:r>
          </a:p>
        </p:txBody>
      </p:sp>
      <p:sp>
        <p:nvSpPr>
          <p:cNvPr id="1378384" name="Text Box 80"/>
          <p:cNvSpPr txBox="1">
            <a:spLocks noChangeArrowheads="1"/>
          </p:cNvSpPr>
          <p:nvPr/>
        </p:nvSpPr>
        <p:spPr bwMode="auto">
          <a:xfrm>
            <a:off x="8456613" y="5484813"/>
            <a:ext cx="612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800" u="none">
                <a:solidFill>
                  <a:srgbClr val="000000"/>
                </a:solidFill>
                <a:latin typeface="Bookman Old Style" pitchFamily="18" charset="0"/>
              </a:rPr>
              <a:t>= M</a:t>
            </a:r>
          </a:p>
        </p:txBody>
      </p:sp>
      <p:grpSp>
        <p:nvGrpSpPr>
          <p:cNvPr id="9" name="Group 81"/>
          <p:cNvGrpSpPr>
            <a:grpSpLocks/>
          </p:cNvGrpSpPr>
          <p:nvPr/>
        </p:nvGrpSpPr>
        <p:grpSpPr bwMode="auto">
          <a:xfrm>
            <a:off x="9099550" y="5534025"/>
            <a:ext cx="500063" cy="282575"/>
            <a:chOff x="807" y="2428"/>
            <a:chExt cx="315" cy="178"/>
          </a:xfrm>
        </p:grpSpPr>
        <p:sp>
          <p:nvSpPr>
            <p:cNvPr id="6180" name="Freeform 82"/>
            <p:cNvSpPr>
              <a:spLocks noEditPoints="1"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7 w 445"/>
                <a:gd name="T11" fmla="*/ 29 h 207"/>
                <a:gd name="T12" fmla="*/ 58 w 445"/>
                <a:gd name="T13" fmla="*/ 68 h 207"/>
                <a:gd name="T14" fmla="*/ 89 w 445"/>
                <a:gd name="T15" fmla="*/ 5 h 207"/>
                <a:gd name="T16" fmla="*/ 7 w 445"/>
                <a:gd name="T17" fmla="*/ 29 h 207"/>
                <a:gd name="T18" fmla="*/ 6 w 445"/>
                <a:gd name="T19" fmla="*/ 38 h 207"/>
                <a:gd name="T20" fmla="*/ 18 w 445"/>
                <a:gd name="T21" fmla="*/ 103 h 207"/>
                <a:gd name="T22" fmla="*/ 38 w 445"/>
                <a:gd name="T23" fmla="*/ 61 h 207"/>
                <a:gd name="T24" fmla="*/ 6 w 445"/>
                <a:gd name="T25" fmla="*/ 38 h 207"/>
                <a:gd name="T26" fmla="*/ 93 w 445"/>
                <a:gd name="T27" fmla="*/ 10 h 207"/>
                <a:gd name="T28" fmla="*/ 74 w 445"/>
                <a:gd name="T29" fmla="*/ 50 h 207"/>
                <a:gd name="T30" fmla="*/ 106 w 445"/>
                <a:gd name="T31" fmla="*/ 76 h 207"/>
                <a:gd name="T32" fmla="*/ 93 w 445"/>
                <a:gd name="T33" fmla="*/ 10 h 207"/>
                <a:gd name="T34" fmla="*/ 42 w 445"/>
                <a:gd name="T35" fmla="*/ 65 h 207"/>
                <a:gd name="T36" fmla="*/ 23 w 445"/>
                <a:gd name="T37" fmla="*/ 106 h 207"/>
                <a:gd name="T38" fmla="*/ 103 w 445"/>
                <a:gd name="T39" fmla="*/ 80 h 207"/>
                <a:gd name="T40" fmla="*/ 71 w 445"/>
                <a:gd name="T41" fmla="*/ 55 h 207"/>
                <a:gd name="T42" fmla="*/ 61 w 445"/>
                <a:gd name="T43" fmla="*/ 77 h 207"/>
                <a:gd name="T44" fmla="*/ 42 w 445"/>
                <a:gd name="T45" fmla="*/ 65 h 2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45"/>
                <a:gd name="T70" fmla="*/ 0 h 207"/>
                <a:gd name="T71" fmla="*/ 445 w 445"/>
                <a:gd name="T72" fmla="*/ 207 h 20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  <a:close/>
                  <a:moveTo>
                    <a:pt x="28" y="55"/>
                  </a:moveTo>
                  <a:lnTo>
                    <a:pt x="231" y="124"/>
                  </a:lnTo>
                  <a:lnTo>
                    <a:pt x="355" y="9"/>
                  </a:lnTo>
                  <a:lnTo>
                    <a:pt x="28" y="55"/>
                  </a:lnTo>
                  <a:close/>
                  <a:moveTo>
                    <a:pt x="22" y="69"/>
                  </a:moveTo>
                  <a:lnTo>
                    <a:pt x="73" y="188"/>
                  </a:lnTo>
                  <a:lnTo>
                    <a:pt x="152" y="110"/>
                  </a:lnTo>
                  <a:lnTo>
                    <a:pt x="22" y="69"/>
                  </a:lnTo>
                  <a:close/>
                  <a:moveTo>
                    <a:pt x="372" y="19"/>
                  </a:moveTo>
                  <a:lnTo>
                    <a:pt x="293" y="92"/>
                  </a:lnTo>
                  <a:lnTo>
                    <a:pt x="422" y="138"/>
                  </a:lnTo>
                  <a:lnTo>
                    <a:pt x="372" y="19"/>
                  </a:lnTo>
                  <a:close/>
                  <a:moveTo>
                    <a:pt x="169" y="119"/>
                  </a:moveTo>
                  <a:lnTo>
                    <a:pt x="90" y="193"/>
                  </a:lnTo>
                  <a:lnTo>
                    <a:pt x="411" y="147"/>
                  </a:lnTo>
                  <a:lnTo>
                    <a:pt x="281" y="101"/>
                  </a:lnTo>
                  <a:lnTo>
                    <a:pt x="242" y="142"/>
                  </a:lnTo>
                  <a:lnTo>
                    <a:pt x="169" y="11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6181" name="Freeform 83"/>
            <p:cNvSpPr>
              <a:spLocks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5"/>
                <a:gd name="T16" fmla="*/ 0 h 207"/>
                <a:gd name="T17" fmla="*/ 445 w 445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6182" name="Freeform 84"/>
            <p:cNvSpPr>
              <a:spLocks/>
            </p:cNvSpPr>
            <p:nvPr/>
          </p:nvSpPr>
          <p:spPr bwMode="auto">
            <a:xfrm>
              <a:off x="827" y="2435"/>
              <a:ext cx="231" cy="99"/>
            </a:xfrm>
            <a:custGeom>
              <a:avLst/>
              <a:gdLst>
                <a:gd name="T0" fmla="*/ 0 w 327"/>
                <a:gd name="T1" fmla="*/ 25 h 115"/>
                <a:gd name="T2" fmla="*/ 50 w 327"/>
                <a:gd name="T3" fmla="*/ 63 h 115"/>
                <a:gd name="T4" fmla="*/ 81 w 327"/>
                <a:gd name="T5" fmla="*/ 0 h 115"/>
                <a:gd name="T6" fmla="*/ 0 w 327"/>
                <a:gd name="T7" fmla="*/ 25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7"/>
                <a:gd name="T13" fmla="*/ 0 h 115"/>
                <a:gd name="T14" fmla="*/ 327 w 327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7" h="115">
                  <a:moveTo>
                    <a:pt x="0" y="46"/>
                  </a:moveTo>
                  <a:lnTo>
                    <a:pt x="203" y="115"/>
                  </a:lnTo>
                  <a:lnTo>
                    <a:pt x="327" y="0"/>
                  </a:lnTo>
                  <a:lnTo>
                    <a:pt x="0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6183" name="Freeform 85"/>
            <p:cNvSpPr>
              <a:spLocks/>
            </p:cNvSpPr>
            <p:nvPr/>
          </p:nvSpPr>
          <p:spPr bwMode="auto">
            <a:xfrm>
              <a:off x="823" y="2486"/>
              <a:ext cx="92" cy="103"/>
            </a:xfrm>
            <a:custGeom>
              <a:avLst/>
              <a:gdLst>
                <a:gd name="T0" fmla="*/ 0 w 130"/>
                <a:gd name="T1" fmla="*/ 0 h 119"/>
                <a:gd name="T2" fmla="*/ 13 w 130"/>
                <a:gd name="T3" fmla="*/ 67 h 119"/>
                <a:gd name="T4" fmla="*/ 33 w 130"/>
                <a:gd name="T5" fmla="*/ 23 h 119"/>
                <a:gd name="T6" fmla="*/ 0 w 130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0"/>
                <a:gd name="T13" fmla="*/ 0 h 119"/>
                <a:gd name="T14" fmla="*/ 130 w 130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0" h="119">
                  <a:moveTo>
                    <a:pt x="0" y="0"/>
                  </a:moveTo>
                  <a:lnTo>
                    <a:pt x="51" y="119"/>
                  </a:lnTo>
                  <a:lnTo>
                    <a:pt x="130" y="41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6184" name="Freeform 86"/>
            <p:cNvSpPr>
              <a:spLocks/>
            </p:cNvSpPr>
            <p:nvPr/>
          </p:nvSpPr>
          <p:spPr bwMode="auto">
            <a:xfrm>
              <a:off x="1015" y="2444"/>
              <a:ext cx="91" cy="103"/>
            </a:xfrm>
            <a:custGeom>
              <a:avLst/>
              <a:gdLst>
                <a:gd name="T0" fmla="*/ 20 w 129"/>
                <a:gd name="T1" fmla="*/ 0 h 119"/>
                <a:gd name="T2" fmla="*/ 0 w 129"/>
                <a:gd name="T3" fmla="*/ 42 h 119"/>
                <a:gd name="T4" fmla="*/ 32 w 129"/>
                <a:gd name="T5" fmla="*/ 67 h 119"/>
                <a:gd name="T6" fmla="*/ 20 w 129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"/>
                <a:gd name="T13" fmla="*/ 0 h 119"/>
                <a:gd name="T14" fmla="*/ 129 w 129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" h="119">
                  <a:moveTo>
                    <a:pt x="79" y="0"/>
                  </a:moveTo>
                  <a:lnTo>
                    <a:pt x="0" y="73"/>
                  </a:lnTo>
                  <a:lnTo>
                    <a:pt x="129" y="119"/>
                  </a:lnTo>
                  <a:lnTo>
                    <a:pt x="79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6185" name="Freeform 87"/>
            <p:cNvSpPr>
              <a:spLocks/>
            </p:cNvSpPr>
            <p:nvPr/>
          </p:nvSpPr>
          <p:spPr bwMode="auto">
            <a:xfrm>
              <a:off x="871" y="2515"/>
              <a:ext cx="227" cy="79"/>
            </a:xfrm>
            <a:custGeom>
              <a:avLst/>
              <a:gdLst>
                <a:gd name="T0" fmla="*/ 20 w 321"/>
                <a:gd name="T1" fmla="*/ 9 h 92"/>
                <a:gd name="T2" fmla="*/ 0 w 321"/>
                <a:gd name="T3" fmla="*/ 50 h 92"/>
                <a:gd name="T4" fmla="*/ 81 w 321"/>
                <a:gd name="T5" fmla="*/ 25 h 92"/>
                <a:gd name="T6" fmla="*/ 47 w 321"/>
                <a:gd name="T7" fmla="*/ 0 h 92"/>
                <a:gd name="T8" fmla="*/ 38 w 321"/>
                <a:gd name="T9" fmla="*/ 22 h 92"/>
                <a:gd name="T10" fmla="*/ 20 w 321"/>
                <a:gd name="T11" fmla="*/ 9 h 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1"/>
                <a:gd name="T19" fmla="*/ 0 h 92"/>
                <a:gd name="T20" fmla="*/ 321 w 321"/>
                <a:gd name="T21" fmla="*/ 92 h 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1" h="92">
                  <a:moveTo>
                    <a:pt x="79" y="18"/>
                  </a:moveTo>
                  <a:lnTo>
                    <a:pt x="0" y="92"/>
                  </a:lnTo>
                  <a:lnTo>
                    <a:pt x="321" y="46"/>
                  </a:lnTo>
                  <a:lnTo>
                    <a:pt x="191" y="0"/>
                  </a:lnTo>
                  <a:lnTo>
                    <a:pt x="152" y="41"/>
                  </a:lnTo>
                  <a:lnTo>
                    <a:pt x="79" y="1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6186" name="Freeform 88"/>
            <p:cNvSpPr>
              <a:spLocks/>
            </p:cNvSpPr>
            <p:nvPr/>
          </p:nvSpPr>
          <p:spPr bwMode="auto">
            <a:xfrm>
              <a:off x="935" y="2459"/>
              <a:ext cx="51" cy="63"/>
            </a:xfrm>
            <a:custGeom>
              <a:avLst/>
              <a:gdLst>
                <a:gd name="T0" fmla="*/ 9 w 73"/>
                <a:gd name="T1" fmla="*/ 26 h 73"/>
                <a:gd name="T2" fmla="*/ 8 w 73"/>
                <a:gd name="T3" fmla="*/ 28 h 73"/>
                <a:gd name="T4" fmla="*/ 3 w 73"/>
                <a:gd name="T5" fmla="*/ 10 h 73"/>
                <a:gd name="T6" fmla="*/ 6 w 73"/>
                <a:gd name="T7" fmla="*/ 39 h 73"/>
                <a:gd name="T8" fmla="*/ 8 w 73"/>
                <a:gd name="T9" fmla="*/ 35 h 73"/>
                <a:gd name="T10" fmla="*/ 8 w 73"/>
                <a:gd name="T11" fmla="*/ 39 h 73"/>
                <a:gd name="T12" fmla="*/ 4 w 73"/>
                <a:gd name="T13" fmla="*/ 41 h 73"/>
                <a:gd name="T14" fmla="*/ 4 w 73"/>
                <a:gd name="T15" fmla="*/ 39 h 73"/>
                <a:gd name="T16" fmla="*/ 6 w 73"/>
                <a:gd name="T17" fmla="*/ 39 h 73"/>
                <a:gd name="T18" fmla="*/ 1 w 73"/>
                <a:gd name="T19" fmla="*/ 10 h 73"/>
                <a:gd name="T20" fmla="*/ 1 w 73"/>
                <a:gd name="T21" fmla="*/ 13 h 73"/>
                <a:gd name="T22" fmla="*/ 0 w 73"/>
                <a:gd name="T23" fmla="*/ 13 h 73"/>
                <a:gd name="T24" fmla="*/ 0 w 73"/>
                <a:gd name="T25" fmla="*/ 10 h 73"/>
                <a:gd name="T26" fmla="*/ 3 w 73"/>
                <a:gd name="T27" fmla="*/ 8 h 73"/>
                <a:gd name="T28" fmla="*/ 9 w 73"/>
                <a:gd name="T29" fmla="*/ 26 h 73"/>
                <a:gd name="T30" fmla="*/ 9 w 73"/>
                <a:gd name="T31" fmla="*/ 3 h 73"/>
                <a:gd name="T32" fmla="*/ 12 w 73"/>
                <a:gd name="T33" fmla="*/ 0 h 73"/>
                <a:gd name="T34" fmla="*/ 13 w 73"/>
                <a:gd name="T35" fmla="*/ 0 h 73"/>
                <a:gd name="T36" fmla="*/ 13 w 73"/>
                <a:gd name="T37" fmla="*/ 3 h 73"/>
                <a:gd name="T38" fmla="*/ 12 w 73"/>
                <a:gd name="T39" fmla="*/ 3 h 73"/>
                <a:gd name="T40" fmla="*/ 17 w 73"/>
                <a:gd name="T41" fmla="*/ 30 h 73"/>
                <a:gd name="T42" fmla="*/ 17 w 73"/>
                <a:gd name="T43" fmla="*/ 30 h 73"/>
                <a:gd name="T44" fmla="*/ 17 w 73"/>
                <a:gd name="T45" fmla="*/ 30 h 73"/>
                <a:gd name="T46" fmla="*/ 13 w 73"/>
                <a:gd name="T47" fmla="*/ 34 h 73"/>
                <a:gd name="T48" fmla="*/ 12 w 73"/>
                <a:gd name="T49" fmla="*/ 34 h 73"/>
                <a:gd name="T50" fmla="*/ 13 w 73"/>
                <a:gd name="T51" fmla="*/ 34 h 73"/>
                <a:gd name="T52" fmla="*/ 15 w 73"/>
                <a:gd name="T53" fmla="*/ 30 h 73"/>
                <a:gd name="T54" fmla="*/ 10 w 73"/>
                <a:gd name="T55" fmla="*/ 5 h 73"/>
                <a:gd name="T56" fmla="*/ 9 w 73"/>
                <a:gd name="T57" fmla="*/ 26 h 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73"/>
                <a:gd name="T89" fmla="*/ 73 w 73"/>
                <a:gd name="T90" fmla="*/ 73 h 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73">
                  <a:moveTo>
                    <a:pt x="39" y="46"/>
                  </a:moveTo>
                  <a:lnTo>
                    <a:pt x="34" y="50"/>
                  </a:lnTo>
                  <a:lnTo>
                    <a:pt x="11" y="18"/>
                  </a:lnTo>
                  <a:lnTo>
                    <a:pt x="23" y="69"/>
                  </a:lnTo>
                  <a:lnTo>
                    <a:pt x="34" y="64"/>
                  </a:lnTo>
                  <a:lnTo>
                    <a:pt x="34" y="69"/>
                  </a:lnTo>
                  <a:lnTo>
                    <a:pt x="17" y="73"/>
                  </a:lnTo>
                  <a:lnTo>
                    <a:pt x="17" y="69"/>
                  </a:lnTo>
                  <a:lnTo>
                    <a:pt x="23" y="69"/>
                  </a:lnTo>
                  <a:lnTo>
                    <a:pt x="6" y="18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1" y="14"/>
                  </a:lnTo>
                  <a:lnTo>
                    <a:pt x="39" y="46"/>
                  </a:lnTo>
                  <a:lnTo>
                    <a:pt x="39" y="5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56" y="5"/>
                  </a:lnTo>
                  <a:lnTo>
                    <a:pt x="51" y="5"/>
                  </a:lnTo>
                  <a:lnTo>
                    <a:pt x="68" y="55"/>
                  </a:lnTo>
                  <a:lnTo>
                    <a:pt x="73" y="55"/>
                  </a:lnTo>
                  <a:lnTo>
                    <a:pt x="68" y="55"/>
                  </a:lnTo>
                  <a:lnTo>
                    <a:pt x="56" y="60"/>
                  </a:lnTo>
                  <a:lnTo>
                    <a:pt x="51" y="60"/>
                  </a:lnTo>
                  <a:lnTo>
                    <a:pt x="56" y="60"/>
                  </a:lnTo>
                  <a:lnTo>
                    <a:pt x="62" y="55"/>
                  </a:lnTo>
                  <a:lnTo>
                    <a:pt x="45" y="9"/>
                  </a:lnTo>
                  <a:lnTo>
                    <a:pt x="39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</p:grpSp>
      <p:sp>
        <p:nvSpPr>
          <p:cNvPr id="6176" name="Text Box 89"/>
          <p:cNvSpPr txBox="1">
            <a:spLocks noChangeArrowheads="1"/>
          </p:cNvSpPr>
          <p:nvPr/>
        </p:nvSpPr>
        <p:spPr bwMode="auto">
          <a:xfrm>
            <a:off x="3429000" y="6151563"/>
            <a:ext cx="3244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200" u="none">
                <a:solidFill>
                  <a:srgbClr val="000000"/>
                </a:solidFill>
                <a:latin typeface="Times New Roman" pitchFamily="18" charset="0"/>
              </a:rPr>
              <a:t>* J.L. Massey &amp; J. K.  Omura, US Patent, 1986</a:t>
            </a:r>
          </a:p>
        </p:txBody>
      </p:sp>
      <p:sp>
        <p:nvSpPr>
          <p:cNvPr id="6178" name="Text Box 91"/>
          <p:cNvSpPr txBox="1">
            <a:spLocks noChangeArrowheads="1"/>
          </p:cNvSpPr>
          <p:nvPr/>
        </p:nvSpPr>
        <p:spPr bwMode="auto">
          <a:xfrm>
            <a:off x="792163" y="5907088"/>
            <a:ext cx="2232025" cy="58420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AU" sz="1600" b="0" u="none" dirty="0" err="1">
                <a:solidFill>
                  <a:srgbClr val="000000"/>
                </a:solidFill>
              </a:rPr>
              <a:t>gcd</a:t>
            </a:r>
            <a:r>
              <a:rPr lang="en-AU" sz="1600" b="0" u="none" dirty="0">
                <a:solidFill>
                  <a:srgbClr val="000000"/>
                </a:solidFill>
              </a:rPr>
              <a:t> (</a:t>
            </a:r>
            <a:r>
              <a:rPr lang="en-AU" sz="1600" b="0" u="none" dirty="0" err="1">
                <a:solidFill>
                  <a:srgbClr val="000000"/>
                </a:solidFill>
              </a:rPr>
              <a:t>E</a:t>
            </a:r>
            <a:r>
              <a:rPr lang="en-AU" sz="1600" u="none" baseline="-25000" dirty="0" err="1">
                <a:solidFill>
                  <a:srgbClr val="000000"/>
                </a:solidFill>
              </a:rPr>
              <a:t>a</a:t>
            </a:r>
            <a:r>
              <a:rPr lang="en-AU" sz="1600" b="0" u="none" dirty="0">
                <a:solidFill>
                  <a:srgbClr val="000000"/>
                </a:solidFill>
              </a:rPr>
              <a:t> , p -1) = 1</a:t>
            </a:r>
          </a:p>
          <a:p>
            <a:pPr defTabSz="762000"/>
            <a:r>
              <a:rPr lang="en-AU" sz="1600" b="0" u="none" dirty="0">
                <a:solidFill>
                  <a:srgbClr val="000000"/>
                </a:solidFill>
              </a:rPr>
              <a:t># of keys = </a:t>
            </a:r>
            <a:r>
              <a:rPr lang="el-GR" sz="1600" b="0" u="none" dirty="0">
                <a:solidFill>
                  <a:srgbClr val="000000"/>
                </a:solidFill>
              </a:rPr>
              <a:t>φ</a:t>
            </a:r>
            <a:r>
              <a:rPr lang="de-DE" sz="1600" b="0" u="none" dirty="0">
                <a:solidFill>
                  <a:srgbClr val="000000"/>
                </a:solidFill>
              </a:rPr>
              <a:t>(p-1)</a:t>
            </a:r>
            <a:endParaRPr lang="en-US" sz="1600" b="0" u="none" dirty="0">
              <a:solidFill>
                <a:srgbClr val="000000"/>
              </a:solidFill>
            </a:endParaRPr>
          </a:p>
        </p:txBody>
      </p:sp>
      <p:sp>
        <p:nvSpPr>
          <p:cNvPr id="1378396" name="Freeform 92"/>
          <p:cNvSpPr>
            <a:spLocks/>
          </p:cNvSpPr>
          <p:nvPr/>
        </p:nvSpPr>
        <p:spPr bwMode="auto">
          <a:xfrm>
            <a:off x="360363" y="3098800"/>
            <a:ext cx="2135187" cy="2111375"/>
          </a:xfrm>
          <a:custGeom>
            <a:avLst/>
            <a:gdLst>
              <a:gd name="T0" fmla="*/ 2147483647 w 1345"/>
              <a:gd name="T1" fmla="*/ 2147483647 h 1330"/>
              <a:gd name="T2" fmla="*/ 2147483647 w 1345"/>
              <a:gd name="T3" fmla="*/ 2147483647 h 1330"/>
              <a:gd name="T4" fmla="*/ 2147483647 w 1345"/>
              <a:gd name="T5" fmla="*/ 2147483647 h 1330"/>
              <a:gd name="T6" fmla="*/ 2147483647 w 1345"/>
              <a:gd name="T7" fmla="*/ 2147483647 h 1330"/>
              <a:gd name="T8" fmla="*/ 0 60000 65536"/>
              <a:gd name="T9" fmla="*/ 0 60000 65536"/>
              <a:gd name="T10" fmla="*/ 0 60000 65536"/>
              <a:gd name="T11" fmla="*/ 0 60000 65536"/>
              <a:gd name="T12" fmla="*/ 0 w 1345"/>
              <a:gd name="T13" fmla="*/ 0 h 1330"/>
              <a:gd name="T14" fmla="*/ 1345 w 1345"/>
              <a:gd name="T15" fmla="*/ 1330 h 13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45" h="1330">
                <a:moveTo>
                  <a:pt x="392" y="15"/>
                </a:moveTo>
                <a:cubicBezTo>
                  <a:pt x="388" y="7"/>
                  <a:pt x="385" y="0"/>
                  <a:pt x="347" y="60"/>
                </a:cubicBezTo>
                <a:cubicBezTo>
                  <a:pt x="309" y="120"/>
                  <a:pt x="0" y="166"/>
                  <a:pt x="166" y="378"/>
                </a:cubicBezTo>
                <a:cubicBezTo>
                  <a:pt x="332" y="590"/>
                  <a:pt x="838" y="960"/>
                  <a:pt x="1345" y="1330"/>
                </a:cubicBezTo>
              </a:path>
            </a:pathLst>
          </a:custGeom>
          <a:noFill/>
          <a:ln w="12700" cap="flat" cmpd="sng">
            <a:solidFill>
              <a:schemeClr val="hlink"/>
            </a:solidFill>
            <a:prstDash val="dash"/>
            <a:round/>
            <a:headEnd type="none" w="med" len="med"/>
            <a:tailEnd type="arrow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94" name="Text Box 91"/>
          <p:cNvSpPr txBox="1">
            <a:spLocks noChangeArrowheads="1"/>
          </p:cNvSpPr>
          <p:nvPr/>
        </p:nvSpPr>
        <p:spPr bwMode="auto">
          <a:xfrm>
            <a:off x="7161213" y="5929313"/>
            <a:ext cx="2232025" cy="58420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AU" sz="1600" b="0" u="none" dirty="0" err="1">
                <a:solidFill>
                  <a:srgbClr val="000000"/>
                </a:solidFill>
              </a:rPr>
              <a:t>gcd</a:t>
            </a:r>
            <a:r>
              <a:rPr lang="en-AU" sz="1600" b="0" u="none" dirty="0">
                <a:solidFill>
                  <a:srgbClr val="000000"/>
                </a:solidFill>
              </a:rPr>
              <a:t> (</a:t>
            </a:r>
            <a:r>
              <a:rPr lang="en-AU" sz="1600" b="0" u="none" dirty="0" err="1">
                <a:solidFill>
                  <a:srgbClr val="000000"/>
                </a:solidFill>
              </a:rPr>
              <a:t>E</a:t>
            </a:r>
            <a:r>
              <a:rPr lang="en-AU" sz="1600" u="none" baseline="-25000" dirty="0" err="1">
                <a:solidFill>
                  <a:srgbClr val="000000"/>
                </a:solidFill>
              </a:rPr>
              <a:t>b</a:t>
            </a:r>
            <a:r>
              <a:rPr lang="en-AU" sz="1600" b="0" u="none" dirty="0">
                <a:solidFill>
                  <a:srgbClr val="000000"/>
                </a:solidFill>
              </a:rPr>
              <a:t> , p -1) = 1</a:t>
            </a:r>
          </a:p>
          <a:p>
            <a:pPr defTabSz="762000"/>
            <a:r>
              <a:rPr lang="en-AU" sz="1600" b="0" u="none" dirty="0">
                <a:solidFill>
                  <a:srgbClr val="000000"/>
                </a:solidFill>
              </a:rPr>
              <a:t># of keys = </a:t>
            </a:r>
            <a:r>
              <a:rPr lang="el-GR" sz="1600" b="0" u="none" dirty="0">
                <a:solidFill>
                  <a:srgbClr val="000000"/>
                </a:solidFill>
              </a:rPr>
              <a:t>φ</a:t>
            </a:r>
            <a:r>
              <a:rPr lang="de-DE" sz="1600" b="0" u="none" dirty="0">
                <a:solidFill>
                  <a:srgbClr val="000000"/>
                </a:solidFill>
              </a:rPr>
              <a:t>(p-1)</a:t>
            </a:r>
            <a:endParaRPr lang="en-US" sz="1600" b="0" u="non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97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78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378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378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78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78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37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378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78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378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378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378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378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378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37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37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37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37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37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8339" grpId="0"/>
      <p:bldP spid="1378340" grpId="0"/>
      <p:bldP spid="1378341" grpId="0"/>
      <p:bldP spid="1378342" grpId="0" animBg="1"/>
      <p:bldP spid="1378343" grpId="0" animBg="1"/>
      <p:bldP spid="1378344" grpId="0"/>
      <p:bldP spid="1378345" grpId="0"/>
      <p:bldP spid="1378346" grpId="0" animBg="1"/>
      <p:bldP spid="1378354" grpId="0"/>
      <p:bldP spid="1378355" grpId="0" animBg="1"/>
      <p:bldP spid="1378356" grpId="0"/>
      <p:bldP spid="1378357" grpId="0"/>
      <p:bldP spid="1378380" grpId="0" animBg="1"/>
      <p:bldP spid="1378381" grpId="0"/>
      <p:bldP spid="1378382" grpId="0"/>
      <p:bldP spid="1378383" grpId="0"/>
      <p:bldP spid="1378384" grpId="0"/>
      <p:bldP spid="137839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648271" y="650503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n-GB" sz="24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Problem 11-1:</a:t>
            </a:r>
            <a:endParaRPr lang="en-GB" sz="2400" u="none" dirty="0">
              <a:solidFill>
                <a:srgbClr val="1515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648271" y="1120676"/>
            <a:ext cx="7992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1" hangingPunct="1">
              <a:buFont typeface="+mj-lt"/>
              <a:buAutoNum type="arabicPeriod"/>
              <a:defRPr/>
            </a:pPr>
            <a:r>
              <a:rPr lang="en-GB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Prove that p =</a:t>
            </a:r>
            <a:r>
              <a:rPr lang="en-US" altLang="en-US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2 * 113 + 1 = 227</a:t>
            </a:r>
            <a:r>
              <a:rPr lang="en-GB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is for sure a prime umber, where 113 is prime number.</a:t>
            </a:r>
          </a:p>
          <a:p>
            <a:pPr marL="342900" lvl="0" indent="-342900" algn="just" eaLnBrk="1" hangingPunct="1">
              <a:buFont typeface="+mj-lt"/>
              <a:buAutoNum type="arabicPeriod"/>
              <a:defRPr/>
            </a:pPr>
            <a:endParaRPr lang="en-GB" sz="1800" b="0" u="none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 eaLnBrk="1" hangingPunct="1">
              <a:buFont typeface="+mj-lt"/>
              <a:buAutoNum type="arabicPeriod"/>
              <a:defRPr/>
            </a:pPr>
            <a:r>
              <a:rPr lang="en-GB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Use </a:t>
            </a:r>
            <a:r>
              <a:rPr lang="en-GB" sz="1800" b="0" u="none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Omura</a:t>
            </a:r>
            <a:r>
              <a:rPr lang="en-GB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-Massey Lock* over GF(227) for  Shamir’s 3-Pass Protocol. Run the protocol for M = 7, </a:t>
            </a:r>
            <a:r>
              <a:rPr lang="en-GB" sz="1800" b="0" u="none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</a:t>
            </a:r>
            <a:r>
              <a:rPr lang="en-GB" sz="1800" b="0" u="none" baseline="-25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</a:t>
            </a:r>
            <a:r>
              <a:rPr lang="en-GB" sz="1800" b="0" u="none" baseline="-25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= 9   and </a:t>
            </a:r>
            <a:r>
              <a:rPr lang="en-GB" sz="1800" b="0" u="none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</a:t>
            </a:r>
            <a:r>
              <a:rPr lang="en-GB" sz="1800" b="0" u="none" baseline="-25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</a:t>
            </a:r>
            <a:r>
              <a:rPr lang="en-GB" sz="1800" b="0" u="none" baseline="-25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= 17  and compute all path values needed until the message M is exchanged.</a:t>
            </a:r>
          </a:p>
          <a:p>
            <a:pPr lvl="0" eaLnBrk="1" hangingPunct="1">
              <a:defRPr/>
            </a:pPr>
            <a:endParaRPr lang="en-US" sz="1800" b="0" u="none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648271" y="2810743"/>
            <a:ext cx="1839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/>
            <a:r>
              <a:rPr lang="en-GB" sz="24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Solution 11-1:</a:t>
            </a:r>
            <a:endParaRPr lang="en-GB" sz="2400" u="none" dirty="0">
              <a:solidFill>
                <a:srgbClr val="1515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48271" y="3314799"/>
            <a:ext cx="83107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n-US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1.</a:t>
            </a:r>
          </a:p>
          <a:p>
            <a:pPr lvl="0" eaLnBrk="1" hangingPunct="1"/>
            <a:r>
              <a:rPr lang="en-US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 = R * F + 1 = 2 * 113  + 1 = 227,      F = 113 and R =2.       Is 227 a prime?</a:t>
            </a:r>
          </a:p>
          <a:p>
            <a:pPr lvl="0" eaLnBrk="1" hangingPunct="1"/>
            <a:endParaRPr lang="en-US" sz="1800" b="0" u="none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eaLnBrk="1" hangingPunct="1"/>
            <a:r>
              <a:rPr lang="en-US" sz="1800" b="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Proof:</a:t>
            </a:r>
            <a:r>
              <a:rPr lang="en-US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1.   </a:t>
            </a:r>
            <a:r>
              <a:rPr lang="en-US" sz="1800" b="0" u="none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gcd</a:t>
            </a:r>
            <a:r>
              <a:rPr lang="en-US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( a 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(227-1)/ </a:t>
            </a:r>
            <a:r>
              <a:rPr lang="en-US" sz="1800" b="0" u="none" baseline="30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pj</a:t>
            </a:r>
            <a:r>
              <a:rPr lang="en-US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–1 , 227 ) = </a:t>
            </a:r>
            <a:r>
              <a:rPr lang="en-US" sz="1800" b="0" u="none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gcd</a:t>
            </a:r>
            <a:r>
              <a:rPr lang="en-US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( 2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226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/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113</a:t>
            </a:r>
            <a:r>
              <a:rPr lang="en-US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–1 , 227 ) = </a:t>
            </a:r>
            <a:r>
              <a:rPr lang="en-US" sz="1800" b="0" u="none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gcd</a:t>
            </a:r>
            <a:r>
              <a:rPr lang="en-US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( 4 , 227 ) = 1  is true</a:t>
            </a:r>
          </a:p>
          <a:p>
            <a:pPr lvl="0" eaLnBrk="1" hangingPunct="1"/>
            <a:endParaRPr lang="en-US" sz="1800" b="0" u="none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eaLnBrk="1" hangingPunct="1"/>
            <a:r>
              <a:rPr lang="en-US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          2.   a 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227-1</a:t>
            </a:r>
            <a:r>
              <a:rPr lang="en-US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= 1 ( mod 227 ) </a:t>
            </a:r>
            <a:r>
              <a:rPr lang="en-US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  <a:sym typeface="Wingdings" pitchFamily="2" charset="2"/>
              </a:rPr>
              <a:t></a:t>
            </a:r>
            <a:r>
              <a:rPr lang="en-US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2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226 </a:t>
            </a:r>
            <a:r>
              <a:rPr lang="en-US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= 1 (mod 227)  is true</a:t>
            </a:r>
          </a:p>
          <a:p>
            <a:pPr lvl="0" eaLnBrk="1" hangingPunct="1"/>
            <a:endParaRPr lang="en-US" sz="1800" b="0" u="none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eaLnBrk="1" hangingPunct="1"/>
            <a:r>
              <a:rPr lang="en-US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          3.</a:t>
            </a:r>
            <a:r>
              <a:rPr lang="en-US" sz="1800" b="0" u="none" baseline="-25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  </a:t>
            </a:r>
            <a:r>
              <a:rPr lang="en-US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 &gt; </a:t>
            </a:r>
            <a:r>
              <a:rPr lang="en-US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 pitchFamily="18" charset="2"/>
              </a:rPr>
              <a:t>227</a:t>
            </a:r>
            <a:r>
              <a:rPr lang="en-US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=&gt;    113 &gt; 15.01  is true  </a:t>
            </a:r>
          </a:p>
          <a:p>
            <a:pPr lvl="0" eaLnBrk="1" hangingPunct="1"/>
            <a:endParaRPr lang="en-US" sz="1800" b="0" u="none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eaLnBrk="1" hangingPunct="1"/>
            <a:r>
              <a:rPr lang="en-US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          As all conditions 1, 2 and 3  are all true  </a:t>
            </a:r>
            <a:r>
              <a:rPr lang="en-US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 pitchFamily="18" charset="2"/>
              </a:rPr>
              <a:t></a:t>
            </a:r>
            <a:r>
              <a:rPr lang="en-US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227 is prime</a:t>
            </a:r>
          </a:p>
        </p:txBody>
      </p:sp>
    </p:spTree>
    <p:extLst>
      <p:ext uri="{BB962C8B-B14F-4D97-AF65-F5344CB8AC3E}">
        <p14:creationId xmlns:p14="http://schemas.microsoft.com/office/powerpoint/2010/main" val="420120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ectangle 149">
            <a:extLst>
              <a:ext uri="{FF2B5EF4-FFF2-40B4-BE49-F238E27FC236}">
                <a16:creationId xmlns:a16="http://schemas.microsoft.com/office/drawing/2014/main" xmlns="" id="{5CB4E834-BCF8-45FE-8CAF-0A414726E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0956" y="2961068"/>
            <a:ext cx="2160063" cy="466257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 sz="1853">
              <a:solidFill>
                <a:srgbClr val="000000"/>
              </a:solidFill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xmlns="" id="{3ADA1864-7097-432A-A9F5-9B09E30FF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6421" y="1039419"/>
            <a:ext cx="4072766" cy="66482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 sz="1853">
              <a:solidFill>
                <a:srgbClr val="000000"/>
              </a:solidFill>
            </a:endParaRPr>
          </a:p>
        </p:txBody>
      </p:sp>
      <p:grpSp>
        <p:nvGrpSpPr>
          <p:cNvPr id="152" name="Group 151">
            <a:extLst>
              <a:ext uri="{FF2B5EF4-FFF2-40B4-BE49-F238E27FC236}">
                <a16:creationId xmlns:a16="http://schemas.microsoft.com/office/drawing/2014/main" xmlns="" id="{74F776DB-9638-4B53-BE15-A97508EB7780}"/>
              </a:ext>
            </a:extLst>
          </p:cNvPr>
          <p:cNvGrpSpPr>
            <a:grpSpLocks/>
          </p:cNvGrpSpPr>
          <p:nvPr/>
        </p:nvGrpSpPr>
        <p:grpSpPr bwMode="auto">
          <a:xfrm>
            <a:off x="7074795" y="1530681"/>
            <a:ext cx="354473" cy="201505"/>
            <a:chOff x="5808" y="3571"/>
            <a:chExt cx="352" cy="146"/>
          </a:xfrm>
        </p:grpSpPr>
        <p:sp>
          <p:nvSpPr>
            <p:cNvPr id="153" name="Freeform 137">
              <a:extLst>
                <a:ext uri="{FF2B5EF4-FFF2-40B4-BE49-F238E27FC236}">
                  <a16:creationId xmlns:a16="http://schemas.microsoft.com/office/drawing/2014/main" xmlns="" id="{3EE515E7-15C4-4D0A-B5A6-D8594CA5C9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7" y="3571"/>
              <a:ext cx="163" cy="146"/>
            </a:xfrm>
            <a:custGeom>
              <a:avLst/>
              <a:gdLst>
                <a:gd name="T0" fmla="*/ 33 w 214"/>
                <a:gd name="T1" fmla="*/ 0 h 160"/>
                <a:gd name="T2" fmla="*/ 40 w 214"/>
                <a:gd name="T3" fmla="*/ 0 h 160"/>
                <a:gd name="T4" fmla="*/ 47 w 214"/>
                <a:gd name="T5" fmla="*/ 0 h 160"/>
                <a:gd name="T6" fmla="*/ 53 w 214"/>
                <a:gd name="T7" fmla="*/ 4 h 160"/>
                <a:gd name="T8" fmla="*/ 59 w 214"/>
                <a:gd name="T9" fmla="*/ 9 h 160"/>
                <a:gd name="T10" fmla="*/ 62 w 214"/>
                <a:gd name="T11" fmla="*/ 16 h 160"/>
                <a:gd name="T12" fmla="*/ 66 w 214"/>
                <a:gd name="T13" fmla="*/ 25 h 160"/>
                <a:gd name="T14" fmla="*/ 70 w 214"/>
                <a:gd name="T15" fmla="*/ 35 h 160"/>
                <a:gd name="T16" fmla="*/ 72 w 214"/>
                <a:gd name="T17" fmla="*/ 44 h 160"/>
                <a:gd name="T18" fmla="*/ 72 w 214"/>
                <a:gd name="T19" fmla="*/ 57 h 160"/>
                <a:gd name="T20" fmla="*/ 72 w 214"/>
                <a:gd name="T21" fmla="*/ 67 h 160"/>
                <a:gd name="T22" fmla="*/ 70 w 214"/>
                <a:gd name="T23" fmla="*/ 76 h 160"/>
                <a:gd name="T24" fmla="*/ 66 w 214"/>
                <a:gd name="T25" fmla="*/ 85 h 160"/>
                <a:gd name="T26" fmla="*/ 62 w 214"/>
                <a:gd name="T27" fmla="*/ 95 h 160"/>
                <a:gd name="T28" fmla="*/ 59 w 214"/>
                <a:gd name="T29" fmla="*/ 100 h 160"/>
                <a:gd name="T30" fmla="*/ 53 w 214"/>
                <a:gd name="T31" fmla="*/ 109 h 160"/>
                <a:gd name="T32" fmla="*/ 47 w 214"/>
                <a:gd name="T33" fmla="*/ 110 h 160"/>
                <a:gd name="T34" fmla="*/ 40 w 214"/>
                <a:gd name="T35" fmla="*/ 110 h 160"/>
                <a:gd name="T36" fmla="*/ 33 w 214"/>
                <a:gd name="T37" fmla="*/ 110 h 160"/>
                <a:gd name="T38" fmla="*/ 25 w 214"/>
                <a:gd name="T39" fmla="*/ 110 h 160"/>
                <a:gd name="T40" fmla="*/ 19 w 214"/>
                <a:gd name="T41" fmla="*/ 109 h 160"/>
                <a:gd name="T42" fmla="*/ 15 w 214"/>
                <a:gd name="T43" fmla="*/ 100 h 160"/>
                <a:gd name="T44" fmla="*/ 9 w 214"/>
                <a:gd name="T45" fmla="*/ 95 h 160"/>
                <a:gd name="T46" fmla="*/ 6 w 214"/>
                <a:gd name="T47" fmla="*/ 85 h 160"/>
                <a:gd name="T48" fmla="*/ 2 w 214"/>
                <a:gd name="T49" fmla="*/ 76 h 160"/>
                <a:gd name="T50" fmla="*/ 0 w 214"/>
                <a:gd name="T51" fmla="*/ 67 h 160"/>
                <a:gd name="T52" fmla="*/ 0 w 214"/>
                <a:gd name="T53" fmla="*/ 57 h 160"/>
                <a:gd name="T54" fmla="*/ 0 w 214"/>
                <a:gd name="T55" fmla="*/ 44 h 160"/>
                <a:gd name="T56" fmla="*/ 2 w 214"/>
                <a:gd name="T57" fmla="*/ 35 h 160"/>
                <a:gd name="T58" fmla="*/ 6 w 214"/>
                <a:gd name="T59" fmla="*/ 25 h 160"/>
                <a:gd name="T60" fmla="*/ 9 w 214"/>
                <a:gd name="T61" fmla="*/ 16 h 160"/>
                <a:gd name="T62" fmla="*/ 15 w 214"/>
                <a:gd name="T63" fmla="*/ 9 h 160"/>
                <a:gd name="T64" fmla="*/ 19 w 214"/>
                <a:gd name="T65" fmla="*/ 4 h 160"/>
                <a:gd name="T66" fmla="*/ 25 w 214"/>
                <a:gd name="T67" fmla="*/ 0 h 160"/>
                <a:gd name="T68" fmla="*/ 33 w 214"/>
                <a:gd name="T69" fmla="*/ 0 h 1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4"/>
                <a:gd name="T106" fmla="*/ 0 h 160"/>
                <a:gd name="T107" fmla="*/ 214 w 214"/>
                <a:gd name="T108" fmla="*/ 160 h 1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4" h="160">
                  <a:moveTo>
                    <a:pt x="96" y="0"/>
                  </a:moveTo>
                  <a:lnTo>
                    <a:pt x="118" y="0"/>
                  </a:lnTo>
                  <a:lnTo>
                    <a:pt x="141" y="0"/>
                  </a:lnTo>
                  <a:lnTo>
                    <a:pt x="158" y="4"/>
                  </a:lnTo>
                  <a:lnTo>
                    <a:pt x="175" y="13"/>
                  </a:lnTo>
                  <a:lnTo>
                    <a:pt x="186" y="23"/>
                  </a:lnTo>
                  <a:lnTo>
                    <a:pt x="197" y="36"/>
                  </a:lnTo>
                  <a:lnTo>
                    <a:pt x="209" y="50"/>
                  </a:lnTo>
                  <a:lnTo>
                    <a:pt x="214" y="64"/>
                  </a:lnTo>
                  <a:lnTo>
                    <a:pt x="214" y="82"/>
                  </a:lnTo>
                  <a:lnTo>
                    <a:pt x="214" y="96"/>
                  </a:lnTo>
                  <a:lnTo>
                    <a:pt x="209" y="110"/>
                  </a:lnTo>
                  <a:lnTo>
                    <a:pt x="197" y="123"/>
                  </a:lnTo>
                  <a:lnTo>
                    <a:pt x="186" y="137"/>
                  </a:lnTo>
                  <a:lnTo>
                    <a:pt x="175" y="146"/>
                  </a:lnTo>
                  <a:lnTo>
                    <a:pt x="158" y="156"/>
                  </a:lnTo>
                  <a:lnTo>
                    <a:pt x="141" y="160"/>
                  </a:lnTo>
                  <a:lnTo>
                    <a:pt x="118" y="160"/>
                  </a:lnTo>
                  <a:lnTo>
                    <a:pt x="96" y="160"/>
                  </a:lnTo>
                  <a:lnTo>
                    <a:pt x="73" y="160"/>
                  </a:lnTo>
                  <a:lnTo>
                    <a:pt x="56" y="156"/>
                  </a:lnTo>
                  <a:lnTo>
                    <a:pt x="45" y="146"/>
                  </a:lnTo>
                  <a:lnTo>
                    <a:pt x="28" y="137"/>
                  </a:lnTo>
                  <a:lnTo>
                    <a:pt x="17" y="123"/>
                  </a:lnTo>
                  <a:lnTo>
                    <a:pt x="6" y="110"/>
                  </a:lnTo>
                  <a:lnTo>
                    <a:pt x="0" y="96"/>
                  </a:lnTo>
                  <a:lnTo>
                    <a:pt x="0" y="82"/>
                  </a:lnTo>
                  <a:lnTo>
                    <a:pt x="0" y="64"/>
                  </a:lnTo>
                  <a:lnTo>
                    <a:pt x="6" y="50"/>
                  </a:lnTo>
                  <a:lnTo>
                    <a:pt x="17" y="36"/>
                  </a:lnTo>
                  <a:lnTo>
                    <a:pt x="28" y="23"/>
                  </a:lnTo>
                  <a:lnTo>
                    <a:pt x="45" y="13"/>
                  </a:lnTo>
                  <a:lnTo>
                    <a:pt x="56" y="4"/>
                  </a:lnTo>
                  <a:lnTo>
                    <a:pt x="73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sp>
          <p:nvSpPr>
            <p:cNvPr id="154" name="Freeform 138">
              <a:extLst>
                <a:ext uri="{FF2B5EF4-FFF2-40B4-BE49-F238E27FC236}">
                  <a16:creationId xmlns:a16="http://schemas.microsoft.com/office/drawing/2014/main" xmlns="" id="{4A7B0D3A-2154-431C-9B2D-62DE3B5CA42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7" y="3571"/>
              <a:ext cx="163" cy="146"/>
            </a:xfrm>
            <a:custGeom>
              <a:avLst/>
              <a:gdLst>
                <a:gd name="T0" fmla="*/ 33 w 214"/>
                <a:gd name="T1" fmla="*/ 0 h 160"/>
                <a:gd name="T2" fmla="*/ 40 w 214"/>
                <a:gd name="T3" fmla="*/ 0 h 160"/>
                <a:gd name="T4" fmla="*/ 47 w 214"/>
                <a:gd name="T5" fmla="*/ 0 h 160"/>
                <a:gd name="T6" fmla="*/ 53 w 214"/>
                <a:gd name="T7" fmla="*/ 4 h 160"/>
                <a:gd name="T8" fmla="*/ 59 w 214"/>
                <a:gd name="T9" fmla="*/ 9 h 160"/>
                <a:gd name="T10" fmla="*/ 62 w 214"/>
                <a:gd name="T11" fmla="*/ 16 h 160"/>
                <a:gd name="T12" fmla="*/ 66 w 214"/>
                <a:gd name="T13" fmla="*/ 25 h 160"/>
                <a:gd name="T14" fmla="*/ 70 w 214"/>
                <a:gd name="T15" fmla="*/ 35 h 160"/>
                <a:gd name="T16" fmla="*/ 72 w 214"/>
                <a:gd name="T17" fmla="*/ 44 h 160"/>
                <a:gd name="T18" fmla="*/ 72 w 214"/>
                <a:gd name="T19" fmla="*/ 57 h 160"/>
                <a:gd name="T20" fmla="*/ 72 w 214"/>
                <a:gd name="T21" fmla="*/ 67 h 160"/>
                <a:gd name="T22" fmla="*/ 70 w 214"/>
                <a:gd name="T23" fmla="*/ 76 h 160"/>
                <a:gd name="T24" fmla="*/ 66 w 214"/>
                <a:gd name="T25" fmla="*/ 85 h 160"/>
                <a:gd name="T26" fmla="*/ 62 w 214"/>
                <a:gd name="T27" fmla="*/ 95 h 160"/>
                <a:gd name="T28" fmla="*/ 59 w 214"/>
                <a:gd name="T29" fmla="*/ 100 h 160"/>
                <a:gd name="T30" fmla="*/ 53 w 214"/>
                <a:gd name="T31" fmla="*/ 109 h 160"/>
                <a:gd name="T32" fmla="*/ 47 w 214"/>
                <a:gd name="T33" fmla="*/ 110 h 160"/>
                <a:gd name="T34" fmla="*/ 40 w 214"/>
                <a:gd name="T35" fmla="*/ 110 h 160"/>
                <a:gd name="T36" fmla="*/ 33 w 214"/>
                <a:gd name="T37" fmla="*/ 110 h 160"/>
                <a:gd name="T38" fmla="*/ 25 w 214"/>
                <a:gd name="T39" fmla="*/ 110 h 160"/>
                <a:gd name="T40" fmla="*/ 19 w 214"/>
                <a:gd name="T41" fmla="*/ 109 h 160"/>
                <a:gd name="T42" fmla="*/ 15 w 214"/>
                <a:gd name="T43" fmla="*/ 100 h 160"/>
                <a:gd name="T44" fmla="*/ 9 w 214"/>
                <a:gd name="T45" fmla="*/ 95 h 160"/>
                <a:gd name="T46" fmla="*/ 6 w 214"/>
                <a:gd name="T47" fmla="*/ 85 h 160"/>
                <a:gd name="T48" fmla="*/ 2 w 214"/>
                <a:gd name="T49" fmla="*/ 76 h 160"/>
                <a:gd name="T50" fmla="*/ 0 w 214"/>
                <a:gd name="T51" fmla="*/ 67 h 160"/>
                <a:gd name="T52" fmla="*/ 0 w 214"/>
                <a:gd name="T53" fmla="*/ 57 h 160"/>
                <a:gd name="T54" fmla="*/ 0 w 214"/>
                <a:gd name="T55" fmla="*/ 44 h 160"/>
                <a:gd name="T56" fmla="*/ 2 w 214"/>
                <a:gd name="T57" fmla="*/ 35 h 160"/>
                <a:gd name="T58" fmla="*/ 6 w 214"/>
                <a:gd name="T59" fmla="*/ 25 h 160"/>
                <a:gd name="T60" fmla="*/ 9 w 214"/>
                <a:gd name="T61" fmla="*/ 16 h 160"/>
                <a:gd name="T62" fmla="*/ 15 w 214"/>
                <a:gd name="T63" fmla="*/ 9 h 160"/>
                <a:gd name="T64" fmla="*/ 19 w 214"/>
                <a:gd name="T65" fmla="*/ 4 h 160"/>
                <a:gd name="T66" fmla="*/ 25 w 214"/>
                <a:gd name="T67" fmla="*/ 0 h 160"/>
                <a:gd name="T68" fmla="*/ 33 w 214"/>
                <a:gd name="T69" fmla="*/ 0 h 1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4"/>
                <a:gd name="T106" fmla="*/ 0 h 160"/>
                <a:gd name="T107" fmla="*/ 214 w 214"/>
                <a:gd name="T108" fmla="*/ 160 h 1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4" h="160">
                  <a:moveTo>
                    <a:pt x="96" y="0"/>
                  </a:moveTo>
                  <a:lnTo>
                    <a:pt x="118" y="0"/>
                  </a:lnTo>
                  <a:lnTo>
                    <a:pt x="141" y="0"/>
                  </a:lnTo>
                  <a:lnTo>
                    <a:pt x="158" y="4"/>
                  </a:lnTo>
                  <a:lnTo>
                    <a:pt x="175" y="13"/>
                  </a:lnTo>
                  <a:lnTo>
                    <a:pt x="186" y="23"/>
                  </a:lnTo>
                  <a:lnTo>
                    <a:pt x="197" y="36"/>
                  </a:lnTo>
                  <a:lnTo>
                    <a:pt x="209" y="50"/>
                  </a:lnTo>
                  <a:lnTo>
                    <a:pt x="214" y="64"/>
                  </a:lnTo>
                  <a:lnTo>
                    <a:pt x="214" y="82"/>
                  </a:lnTo>
                  <a:lnTo>
                    <a:pt x="214" y="96"/>
                  </a:lnTo>
                  <a:lnTo>
                    <a:pt x="209" y="110"/>
                  </a:lnTo>
                  <a:lnTo>
                    <a:pt x="197" y="123"/>
                  </a:lnTo>
                  <a:lnTo>
                    <a:pt x="186" y="137"/>
                  </a:lnTo>
                  <a:lnTo>
                    <a:pt x="175" y="146"/>
                  </a:lnTo>
                  <a:lnTo>
                    <a:pt x="158" y="156"/>
                  </a:lnTo>
                  <a:lnTo>
                    <a:pt x="141" y="160"/>
                  </a:lnTo>
                  <a:lnTo>
                    <a:pt x="118" y="160"/>
                  </a:lnTo>
                  <a:lnTo>
                    <a:pt x="96" y="160"/>
                  </a:lnTo>
                  <a:lnTo>
                    <a:pt x="73" y="160"/>
                  </a:lnTo>
                  <a:lnTo>
                    <a:pt x="56" y="156"/>
                  </a:lnTo>
                  <a:lnTo>
                    <a:pt x="45" y="146"/>
                  </a:lnTo>
                  <a:lnTo>
                    <a:pt x="28" y="137"/>
                  </a:lnTo>
                  <a:lnTo>
                    <a:pt x="17" y="123"/>
                  </a:lnTo>
                  <a:lnTo>
                    <a:pt x="6" y="110"/>
                  </a:lnTo>
                  <a:lnTo>
                    <a:pt x="0" y="96"/>
                  </a:lnTo>
                  <a:lnTo>
                    <a:pt x="0" y="82"/>
                  </a:lnTo>
                  <a:lnTo>
                    <a:pt x="0" y="64"/>
                  </a:lnTo>
                  <a:lnTo>
                    <a:pt x="6" y="50"/>
                  </a:lnTo>
                  <a:lnTo>
                    <a:pt x="17" y="36"/>
                  </a:lnTo>
                  <a:lnTo>
                    <a:pt x="28" y="23"/>
                  </a:lnTo>
                  <a:lnTo>
                    <a:pt x="45" y="13"/>
                  </a:lnTo>
                  <a:lnTo>
                    <a:pt x="56" y="4"/>
                  </a:lnTo>
                  <a:lnTo>
                    <a:pt x="73" y="0"/>
                  </a:lnTo>
                  <a:lnTo>
                    <a:pt x="96" y="0"/>
                  </a:lnTo>
                </a:path>
              </a:pathLst>
            </a:custGeom>
            <a:solidFill>
              <a:srgbClr val="0000FF"/>
            </a:solidFill>
            <a:ln w="174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xmlns="" id="{87A4ACE3-B28F-4033-8346-BA90121FC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8" y="3600"/>
              <a:ext cx="193" cy="2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xmlns="" id="{424C8181-55C4-435A-9321-7A9F9CDD48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8" y="3600"/>
              <a:ext cx="193" cy="29"/>
            </a:xfrm>
            <a:prstGeom prst="rect">
              <a:avLst/>
            </a:prstGeom>
            <a:solidFill>
              <a:srgbClr val="0000FF"/>
            </a:solidFill>
            <a:ln w="174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sp>
          <p:nvSpPr>
            <p:cNvPr id="157" name="Freeform 141">
              <a:extLst>
                <a:ext uri="{FF2B5EF4-FFF2-40B4-BE49-F238E27FC236}">
                  <a16:creationId xmlns:a16="http://schemas.microsoft.com/office/drawing/2014/main" xmlns="" id="{6A78AD24-C1E0-425F-A7F5-EE418D9BB74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08" y="3624"/>
              <a:ext cx="68" cy="59"/>
            </a:xfrm>
            <a:custGeom>
              <a:avLst/>
              <a:gdLst>
                <a:gd name="T0" fmla="*/ 0 w 90"/>
                <a:gd name="T1" fmla="*/ 0 h 64"/>
                <a:gd name="T2" fmla="*/ 11 w 90"/>
                <a:gd name="T3" fmla="*/ 0 h 64"/>
                <a:gd name="T4" fmla="*/ 9 w 90"/>
                <a:gd name="T5" fmla="*/ 40 h 64"/>
                <a:gd name="T6" fmla="*/ 9 w 90"/>
                <a:gd name="T7" fmla="*/ 43 h 64"/>
                <a:gd name="T8" fmla="*/ 8 w 90"/>
                <a:gd name="T9" fmla="*/ 43 h 64"/>
                <a:gd name="T10" fmla="*/ 8 w 90"/>
                <a:gd name="T11" fmla="*/ 46 h 64"/>
                <a:gd name="T12" fmla="*/ 6 w 90"/>
                <a:gd name="T13" fmla="*/ 46 h 64"/>
                <a:gd name="T14" fmla="*/ 4 w 90"/>
                <a:gd name="T15" fmla="*/ 46 h 64"/>
                <a:gd name="T16" fmla="*/ 4 w 90"/>
                <a:gd name="T17" fmla="*/ 43 h 64"/>
                <a:gd name="T18" fmla="*/ 4 w 90"/>
                <a:gd name="T19" fmla="*/ 40 h 64"/>
                <a:gd name="T20" fmla="*/ 0 w 90"/>
                <a:gd name="T21" fmla="*/ 0 h 64"/>
                <a:gd name="T22" fmla="*/ 18 w 90"/>
                <a:gd name="T23" fmla="*/ 0 h 64"/>
                <a:gd name="T24" fmla="*/ 29 w 90"/>
                <a:gd name="T25" fmla="*/ 0 h 64"/>
                <a:gd name="T26" fmla="*/ 26 w 90"/>
                <a:gd name="T27" fmla="*/ 40 h 64"/>
                <a:gd name="T28" fmla="*/ 26 w 90"/>
                <a:gd name="T29" fmla="*/ 43 h 64"/>
                <a:gd name="T30" fmla="*/ 26 w 90"/>
                <a:gd name="T31" fmla="*/ 46 h 64"/>
                <a:gd name="T32" fmla="*/ 24 w 90"/>
                <a:gd name="T33" fmla="*/ 46 h 64"/>
                <a:gd name="T34" fmla="*/ 22 w 90"/>
                <a:gd name="T35" fmla="*/ 46 h 64"/>
                <a:gd name="T36" fmla="*/ 22 w 90"/>
                <a:gd name="T37" fmla="*/ 43 h 64"/>
                <a:gd name="T38" fmla="*/ 20 w 90"/>
                <a:gd name="T39" fmla="*/ 40 h 64"/>
                <a:gd name="T40" fmla="*/ 18 w 90"/>
                <a:gd name="T41" fmla="*/ 0 h 6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0"/>
                <a:gd name="T64" fmla="*/ 0 h 64"/>
                <a:gd name="T65" fmla="*/ 90 w 90"/>
                <a:gd name="T66" fmla="*/ 64 h 6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0" h="64">
                  <a:moveTo>
                    <a:pt x="0" y="0"/>
                  </a:moveTo>
                  <a:lnTo>
                    <a:pt x="34" y="0"/>
                  </a:lnTo>
                  <a:lnTo>
                    <a:pt x="28" y="55"/>
                  </a:lnTo>
                  <a:lnTo>
                    <a:pt x="28" y="60"/>
                  </a:lnTo>
                  <a:lnTo>
                    <a:pt x="23" y="60"/>
                  </a:lnTo>
                  <a:lnTo>
                    <a:pt x="23" y="64"/>
                  </a:lnTo>
                  <a:lnTo>
                    <a:pt x="17" y="64"/>
                  </a:lnTo>
                  <a:lnTo>
                    <a:pt x="12" y="64"/>
                  </a:lnTo>
                  <a:lnTo>
                    <a:pt x="12" y="60"/>
                  </a:lnTo>
                  <a:lnTo>
                    <a:pt x="12" y="55"/>
                  </a:lnTo>
                  <a:lnTo>
                    <a:pt x="0" y="0"/>
                  </a:lnTo>
                  <a:close/>
                  <a:moveTo>
                    <a:pt x="57" y="0"/>
                  </a:moveTo>
                  <a:lnTo>
                    <a:pt x="90" y="0"/>
                  </a:lnTo>
                  <a:lnTo>
                    <a:pt x="79" y="55"/>
                  </a:lnTo>
                  <a:lnTo>
                    <a:pt x="79" y="60"/>
                  </a:lnTo>
                  <a:lnTo>
                    <a:pt x="79" y="64"/>
                  </a:lnTo>
                  <a:lnTo>
                    <a:pt x="74" y="64"/>
                  </a:lnTo>
                  <a:lnTo>
                    <a:pt x="68" y="64"/>
                  </a:lnTo>
                  <a:lnTo>
                    <a:pt x="68" y="60"/>
                  </a:lnTo>
                  <a:lnTo>
                    <a:pt x="62" y="55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sp>
          <p:nvSpPr>
            <p:cNvPr id="158" name="Freeform 142">
              <a:extLst>
                <a:ext uri="{FF2B5EF4-FFF2-40B4-BE49-F238E27FC236}">
                  <a16:creationId xmlns:a16="http://schemas.microsoft.com/office/drawing/2014/main" xmlns="" id="{BF8E0E82-70F7-4E09-BABC-5E824C863A8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8" y="3624"/>
              <a:ext cx="25" cy="59"/>
            </a:xfrm>
            <a:custGeom>
              <a:avLst/>
              <a:gdLst>
                <a:gd name="T0" fmla="*/ 0 w 34"/>
                <a:gd name="T1" fmla="*/ 0 h 64"/>
                <a:gd name="T2" fmla="*/ 10 w 34"/>
                <a:gd name="T3" fmla="*/ 0 h 64"/>
                <a:gd name="T4" fmla="*/ 8 w 34"/>
                <a:gd name="T5" fmla="*/ 40 h 64"/>
                <a:gd name="T6" fmla="*/ 8 w 34"/>
                <a:gd name="T7" fmla="*/ 43 h 64"/>
                <a:gd name="T8" fmla="*/ 7 w 34"/>
                <a:gd name="T9" fmla="*/ 43 h 64"/>
                <a:gd name="T10" fmla="*/ 7 w 34"/>
                <a:gd name="T11" fmla="*/ 46 h 64"/>
                <a:gd name="T12" fmla="*/ 5 w 34"/>
                <a:gd name="T13" fmla="*/ 46 h 64"/>
                <a:gd name="T14" fmla="*/ 4 w 34"/>
                <a:gd name="T15" fmla="*/ 46 h 64"/>
                <a:gd name="T16" fmla="*/ 4 w 34"/>
                <a:gd name="T17" fmla="*/ 43 h 64"/>
                <a:gd name="T18" fmla="*/ 4 w 34"/>
                <a:gd name="T19" fmla="*/ 40 h 64"/>
                <a:gd name="T20" fmla="*/ 0 w 34"/>
                <a:gd name="T21" fmla="*/ 0 h 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4"/>
                <a:gd name="T34" fmla="*/ 0 h 64"/>
                <a:gd name="T35" fmla="*/ 34 w 34"/>
                <a:gd name="T36" fmla="*/ 64 h 6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4" h="64">
                  <a:moveTo>
                    <a:pt x="0" y="0"/>
                  </a:moveTo>
                  <a:lnTo>
                    <a:pt x="34" y="0"/>
                  </a:lnTo>
                  <a:lnTo>
                    <a:pt x="28" y="55"/>
                  </a:lnTo>
                  <a:lnTo>
                    <a:pt x="28" y="60"/>
                  </a:lnTo>
                  <a:lnTo>
                    <a:pt x="23" y="60"/>
                  </a:lnTo>
                  <a:lnTo>
                    <a:pt x="23" y="64"/>
                  </a:lnTo>
                  <a:lnTo>
                    <a:pt x="17" y="64"/>
                  </a:lnTo>
                  <a:lnTo>
                    <a:pt x="12" y="64"/>
                  </a:lnTo>
                  <a:lnTo>
                    <a:pt x="12" y="60"/>
                  </a:lnTo>
                  <a:lnTo>
                    <a:pt x="12" y="55"/>
                  </a:ln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  <a:ln w="174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sp>
          <p:nvSpPr>
            <p:cNvPr id="159" name="Freeform 143">
              <a:extLst>
                <a:ext uri="{FF2B5EF4-FFF2-40B4-BE49-F238E27FC236}">
                  <a16:creationId xmlns:a16="http://schemas.microsoft.com/office/drawing/2014/main" xmlns="" id="{D234F432-9806-47A9-82CA-ED7A404CAC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1" y="3624"/>
              <a:ext cx="25" cy="59"/>
            </a:xfrm>
            <a:custGeom>
              <a:avLst/>
              <a:gdLst>
                <a:gd name="T0" fmla="*/ 0 w 33"/>
                <a:gd name="T1" fmla="*/ 0 h 64"/>
                <a:gd name="T2" fmla="*/ 11 w 33"/>
                <a:gd name="T3" fmla="*/ 0 h 64"/>
                <a:gd name="T4" fmla="*/ 8 w 33"/>
                <a:gd name="T5" fmla="*/ 40 h 64"/>
                <a:gd name="T6" fmla="*/ 8 w 33"/>
                <a:gd name="T7" fmla="*/ 43 h 64"/>
                <a:gd name="T8" fmla="*/ 8 w 33"/>
                <a:gd name="T9" fmla="*/ 46 h 64"/>
                <a:gd name="T10" fmla="*/ 6 w 33"/>
                <a:gd name="T11" fmla="*/ 46 h 64"/>
                <a:gd name="T12" fmla="*/ 4 w 33"/>
                <a:gd name="T13" fmla="*/ 46 h 64"/>
                <a:gd name="T14" fmla="*/ 4 w 33"/>
                <a:gd name="T15" fmla="*/ 43 h 64"/>
                <a:gd name="T16" fmla="*/ 2 w 33"/>
                <a:gd name="T17" fmla="*/ 40 h 64"/>
                <a:gd name="T18" fmla="*/ 0 w 33"/>
                <a:gd name="T19" fmla="*/ 0 h 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64"/>
                <a:gd name="T32" fmla="*/ 33 w 33"/>
                <a:gd name="T33" fmla="*/ 64 h 6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64">
                  <a:moveTo>
                    <a:pt x="0" y="0"/>
                  </a:moveTo>
                  <a:lnTo>
                    <a:pt x="33" y="0"/>
                  </a:lnTo>
                  <a:lnTo>
                    <a:pt x="22" y="55"/>
                  </a:lnTo>
                  <a:lnTo>
                    <a:pt x="22" y="60"/>
                  </a:lnTo>
                  <a:lnTo>
                    <a:pt x="22" y="64"/>
                  </a:lnTo>
                  <a:lnTo>
                    <a:pt x="17" y="64"/>
                  </a:lnTo>
                  <a:lnTo>
                    <a:pt x="11" y="64"/>
                  </a:lnTo>
                  <a:lnTo>
                    <a:pt x="11" y="60"/>
                  </a:lnTo>
                  <a:lnTo>
                    <a:pt x="5" y="55"/>
                  </a:ln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  <a:ln w="174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pic>
          <p:nvPicPr>
            <p:cNvPr id="160" name="Picture 159">
              <a:extLst>
                <a:ext uri="{FF2B5EF4-FFF2-40B4-BE49-F238E27FC236}">
                  <a16:creationId xmlns:a16="http://schemas.microsoft.com/office/drawing/2014/main" xmlns="" id="{D0DF5E29-AA10-445E-BB01-18926F899B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44" y="3591"/>
              <a:ext cx="95" cy="104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xmlns="" id="{60480692-0902-4BC8-A7A5-02771BF31073}"/>
              </a:ext>
            </a:extLst>
          </p:cNvPr>
          <p:cNvGrpSpPr>
            <a:grpSpLocks/>
          </p:cNvGrpSpPr>
          <p:nvPr/>
        </p:nvGrpSpPr>
        <p:grpSpPr bwMode="auto">
          <a:xfrm>
            <a:off x="1162017" y="1574806"/>
            <a:ext cx="423602" cy="197093"/>
            <a:chOff x="479" y="2099"/>
            <a:chExt cx="325" cy="139"/>
          </a:xfrm>
        </p:grpSpPr>
        <p:sp>
          <p:nvSpPr>
            <p:cNvPr id="162" name="Freeform 129">
              <a:extLst>
                <a:ext uri="{FF2B5EF4-FFF2-40B4-BE49-F238E27FC236}">
                  <a16:creationId xmlns:a16="http://schemas.microsoft.com/office/drawing/2014/main" xmlns="" id="{466A5893-BC1E-449E-8022-EFD81D82957B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" y="2099"/>
              <a:ext cx="154" cy="139"/>
            </a:xfrm>
            <a:custGeom>
              <a:avLst/>
              <a:gdLst>
                <a:gd name="T0" fmla="*/ 30 w 203"/>
                <a:gd name="T1" fmla="*/ 0 h 152"/>
                <a:gd name="T2" fmla="*/ 37 w 203"/>
                <a:gd name="T3" fmla="*/ 0 h 152"/>
                <a:gd name="T4" fmla="*/ 43 w 203"/>
                <a:gd name="T5" fmla="*/ 5 h 152"/>
                <a:gd name="T6" fmla="*/ 49 w 203"/>
                <a:gd name="T7" fmla="*/ 5 h 152"/>
                <a:gd name="T8" fmla="*/ 54 w 203"/>
                <a:gd name="T9" fmla="*/ 10 h 152"/>
                <a:gd name="T10" fmla="*/ 58 w 203"/>
                <a:gd name="T11" fmla="*/ 16 h 152"/>
                <a:gd name="T12" fmla="*/ 61 w 203"/>
                <a:gd name="T13" fmla="*/ 26 h 152"/>
                <a:gd name="T14" fmla="*/ 65 w 203"/>
                <a:gd name="T15" fmla="*/ 32 h 152"/>
                <a:gd name="T16" fmla="*/ 68 w 203"/>
                <a:gd name="T17" fmla="*/ 42 h 152"/>
                <a:gd name="T18" fmla="*/ 68 w 203"/>
                <a:gd name="T19" fmla="*/ 54 h 152"/>
                <a:gd name="T20" fmla="*/ 68 w 203"/>
                <a:gd name="T21" fmla="*/ 64 h 152"/>
                <a:gd name="T22" fmla="*/ 65 w 203"/>
                <a:gd name="T23" fmla="*/ 74 h 152"/>
                <a:gd name="T24" fmla="*/ 61 w 203"/>
                <a:gd name="T25" fmla="*/ 83 h 152"/>
                <a:gd name="T26" fmla="*/ 58 w 203"/>
                <a:gd name="T27" fmla="*/ 91 h 152"/>
                <a:gd name="T28" fmla="*/ 54 w 203"/>
                <a:gd name="T29" fmla="*/ 96 h 152"/>
                <a:gd name="T30" fmla="*/ 49 w 203"/>
                <a:gd name="T31" fmla="*/ 102 h 152"/>
                <a:gd name="T32" fmla="*/ 43 w 203"/>
                <a:gd name="T33" fmla="*/ 106 h 152"/>
                <a:gd name="T34" fmla="*/ 37 w 203"/>
                <a:gd name="T35" fmla="*/ 106 h 152"/>
                <a:gd name="T36" fmla="*/ 30 w 203"/>
                <a:gd name="T37" fmla="*/ 106 h 152"/>
                <a:gd name="T38" fmla="*/ 24 w 203"/>
                <a:gd name="T39" fmla="*/ 106 h 152"/>
                <a:gd name="T40" fmla="*/ 19 w 203"/>
                <a:gd name="T41" fmla="*/ 102 h 152"/>
                <a:gd name="T42" fmla="*/ 15 w 203"/>
                <a:gd name="T43" fmla="*/ 96 h 152"/>
                <a:gd name="T44" fmla="*/ 10 w 203"/>
                <a:gd name="T45" fmla="*/ 91 h 152"/>
                <a:gd name="T46" fmla="*/ 6 w 203"/>
                <a:gd name="T47" fmla="*/ 83 h 152"/>
                <a:gd name="T48" fmla="*/ 4 w 203"/>
                <a:gd name="T49" fmla="*/ 74 h 152"/>
                <a:gd name="T50" fmla="*/ 2 w 203"/>
                <a:gd name="T51" fmla="*/ 64 h 152"/>
                <a:gd name="T52" fmla="*/ 0 w 203"/>
                <a:gd name="T53" fmla="*/ 54 h 152"/>
                <a:gd name="T54" fmla="*/ 2 w 203"/>
                <a:gd name="T55" fmla="*/ 42 h 152"/>
                <a:gd name="T56" fmla="*/ 4 w 203"/>
                <a:gd name="T57" fmla="*/ 32 h 152"/>
                <a:gd name="T58" fmla="*/ 6 w 203"/>
                <a:gd name="T59" fmla="*/ 26 h 152"/>
                <a:gd name="T60" fmla="*/ 10 w 203"/>
                <a:gd name="T61" fmla="*/ 16 h 152"/>
                <a:gd name="T62" fmla="*/ 15 w 203"/>
                <a:gd name="T63" fmla="*/ 10 h 152"/>
                <a:gd name="T64" fmla="*/ 19 w 203"/>
                <a:gd name="T65" fmla="*/ 5 h 152"/>
                <a:gd name="T66" fmla="*/ 24 w 203"/>
                <a:gd name="T67" fmla="*/ 5 h 152"/>
                <a:gd name="T68" fmla="*/ 30 w 203"/>
                <a:gd name="T69" fmla="*/ 0 h 1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3"/>
                <a:gd name="T106" fmla="*/ 0 h 152"/>
                <a:gd name="T107" fmla="*/ 203 w 203"/>
                <a:gd name="T108" fmla="*/ 152 h 15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3" h="152">
                  <a:moveTo>
                    <a:pt x="91" y="0"/>
                  </a:moveTo>
                  <a:lnTo>
                    <a:pt x="113" y="0"/>
                  </a:lnTo>
                  <a:lnTo>
                    <a:pt x="130" y="5"/>
                  </a:lnTo>
                  <a:lnTo>
                    <a:pt x="147" y="5"/>
                  </a:lnTo>
                  <a:lnTo>
                    <a:pt x="164" y="14"/>
                  </a:lnTo>
                  <a:lnTo>
                    <a:pt x="175" y="23"/>
                  </a:lnTo>
                  <a:lnTo>
                    <a:pt x="186" y="37"/>
                  </a:lnTo>
                  <a:lnTo>
                    <a:pt x="198" y="46"/>
                  </a:lnTo>
                  <a:lnTo>
                    <a:pt x="203" y="60"/>
                  </a:lnTo>
                  <a:lnTo>
                    <a:pt x="203" y="78"/>
                  </a:lnTo>
                  <a:lnTo>
                    <a:pt x="203" y="92"/>
                  </a:lnTo>
                  <a:lnTo>
                    <a:pt x="198" y="106"/>
                  </a:lnTo>
                  <a:lnTo>
                    <a:pt x="186" y="119"/>
                  </a:lnTo>
                  <a:lnTo>
                    <a:pt x="175" y="129"/>
                  </a:lnTo>
                  <a:lnTo>
                    <a:pt x="164" y="138"/>
                  </a:lnTo>
                  <a:lnTo>
                    <a:pt x="147" y="147"/>
                  </a:lnTo>
                  <a:lnTo>
                    <a:pt x="130" y="152"/>
                  </a:lnTo>
                  <a:lnTo>
                    <a:pt x="113" y="152"/>
                  </a:lnTo>
                  <a:lnTo>
                    <a:pt x="91" y="152"/>
                  </a:lnTo>
                  <a:lnTo>
                    <a:pt x="74" y="152"/>
                  </a:lnTo>
                  <a:lnTo>
                    <a:pt x="57" y="147"/>
                  </a:lnTo>
                  <a:lnTo>
                    <a:pt x="45" y="138"/>
                  </a:lnTo>
                  <a:lnTo>
                    <a:pt x="29" y="129"/>
                  </a:lnTo>
                  <a:lnTo>
                    <a:pt x="17" y="119"/>
                  </a:lnTo>
                  <a:lnTo>
                    <a:pt x="12" y="106"/>
                  </a:lnTo>
                  <a:lnTo>
                    <a:pt x="6" y="92"/>
                  </a:lnTo>
                  <a:lnTo>
                    <a:pt x="0" y="78"/>
                  </a:lnTo>
                  <a:lnTo>
                    <a:pt x="6" y="60"/>
                  </a:lnTo>
                  <a:lnTo>
                    <a:pt x="12" y="46"/>
                  </a:lnTo>
                  <a:lnTo>
                    <a:pt x="17" y="37"/>
                  </a:lnTo>
                  <a:lnTo>
                    <a:pt x="29" y="23"/>
                  </a:lnTo>
                  <a:lnTo>
                    <a:pt x="45" y="14"/>
                  </a:lnTo>
                  <a:lnTo>
                    <a:pt x="57" y="5"/>
                  </a:lnTo>
                  <a:lnTo>
                    <a:pt x="74" y="5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sp>
          <p:nvSpPr>
            <p:cNvPr id="163" name="Freeform 130">
              <a:extLst>
                <a:ext uri="{FF2B5EF4-FFF2-40B4-BE49-F238E27FC236}">
                  <a16:creationId xmlns:a16="http://schemas.microsoft.com/office/drawing/2014/main" xmlns="" id="{0BBD88A2-2741-44C1-BBDA-34544BC85CE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" y="2099"/>
              <a:ext cx="154" cy="139"/>
            </a:xfrm>
            <a:custGeom>
              <a:avLst/>
              <a:gdLst>
                <a:gd name="T0" fmla="*/ 30 w 203"/>
                <a:gd name="T1" fmla="*/ 0 h 152"/>
                <a:gd name="T2" fmla="*/ 37 w 203"/>
                <a:gd name="T3" fmla="*/ 0 h 152"/>
                <a:gd name="T4" fmla="*/ 43 w 203"/>
                <a:gd name="T5" fmla="*/ 5 h 152"/>
                <a:gd name="T6" fmla="*/ 49 w 203"/>
                <a:gd name="T7" fmla="*/ 5 h 152"/>
                <a:gd name="T8" fmla="*/ 54 w 203"/>
                <a:gd name="T9" fmla="*/ 10 h 152"/>
                <a:gd name="T10" fmla="*/ 58 w 203"/>
                <a:gd name="T11" fmla="*/ 16 h 152"/>
                <a:gd name="T12" fmla="*/ 61 w 203"/>
                <a:gd name="T13" fmla="*/ 26 h 152"/>
                <a:gd name="T14" fmla="*/ 65 w 203"/>
                <a:gd name="T15" fmla="*/ 32 h 152"/>
                <a:gd name="T16" fmla="*/ 68 w 203"/>
                <a:gd name="T17" fmla="*/ 42 h 152"/>
                <a:gd name="T18" fmla="*/ 68 w 203"/>
                <a:gd name="T19" fmla="*/ 54 h 152"/>
                <a:gd name="T20" fmla="*/ 68 w 203"/>
                <a:gd name="T21" fmla="*/ 64 h 152"/>
                <a:gd name="T22" fmla="*/ 65 w 203"/>
                <a:gd name="T23" fmla="*/ 74 h 152"/>
                <a:gd name="T24" fmla="*/ 61 w 203"/>
                <a:gd name="T25" fmla="*/ 83 h 152"/>
                <a:gd name="T26" fmla="*/ 58 w 203"/>
                <a:gd name="T27" fmla="*/ 91 h 152"/>
                <a:gd name="T28" fmla="*/ 54 w 203"/>
                <a:gd name="T29" fmla="*/ 96 h 152"/>
                <a:gd name="T30" fmla="*/ 49 w 203"/>
                <a:gd name="T31" fmla="*/ 102 h 152"/>
                <a:gd name="T32" fmla="*/ 43 w 203"/>
                <a:gd name="T33" fmla="*/ 106 h 152"/>
                <a:gd name="T34" fmla="*/ 37 w 203"/>
                <a:gd name="T35" fmla="*/ 106 h 152"/>
                <a:gd name="T36" fmla="*/ 30 w 203"/>
                <a:gd name="T37" fmla="*/ 106 h 152"/>
                <a:gd name="T38" fmla="*/ 24 w 203"/>
                <a:gd name="T39" fmla="*/ 106 h 152"/>
                <a:gd name="T40" fmla="*/ 19 w 203"/>
                <a:gd name="T41" fmla="*/ 102 h 152"/>
                <a:gd name="T42" fmla="*/ 15 w 203"/>
                <a:gd name="T43" fmla="*/ 96 h 152"/>
                <a:gd name="T44" fmla="*/ 10 w 203"/>
                <a:gd name="T45" fmla="*/ 91 h 152"/>
                <a:gd name="T46" fmla="*/ 6 w 203"/>
                <a:gd name="T47" fmla="*/ 83 h 152"/>
                <a:gd name="T48" fmla="*/ 4 w 203"/>
                <a:gd name="T49" fmla="*/ 74 h 152"/>
                <a:gd name="T50" fmla="*/ 2 w 203"/>
                <a:gd name="T51" fmla="*/ 64 h 152"/>
                <a:gd name="T52" fmla="*/ 0 w 203"/>
                <a:gd name="T53" fmla="*/ 54 h 152"/>
                <a:gd name="T54" fmla="*/ 2 w 203"/>
                <a:gd name="T55" fmla="*/ 42 h 152"/>
                <a:gd name="T56" fmla="*/ 4 w 203"/>
                <a:gd name="T57" fmla="*/ 32 h 152"/>
                <a:gd name="T58" fmla="*/ 6 w 203"/>
                <a:gd name="T59" fmla="*/ 26 h 152"/>
                <a:gd name="T60" fmla="*/ 10 w 203"/>
                <a:gd name="T61" fmla="*/ 16 h 152"/>
                <a:gd name="T62" fmla="*/ 15 w 203"/>
                <a:gd name="T63" fmla="*/ 10 h 152"/>
                <a:gd name="T64" fmla="*/ 19 w 203"/>
                <a:gd name="T65" fmla="*/ 5 h 152"/>
                <a:gd name="T66" fmla="*/ 24 w 203"/>
                <a:gd name="T67" fmla="*/ 5 h 152"/>
                <a:gd name="T68" fmla="*/ 30 w 203"/>
                <a:gd name="T69" fmla="*/ 0 h 1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3"/>
                <a:gd name="T106" fmla="*/ 0 h 152"/>
                <a:gd name="T107" fmla="*/ 203 w 203"/>
                <a:gd name="T108" fmla="*/ 152 h 15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3" h="152">
                  <a:moveTo>
                    <a:pt x="91" y="0"/>
                  </a:moveTo>
                  <a:lnTo>
                    <a:pt x="113" y="0"/>
                  </a:lnTo>
                  <a:lnTo>
                    <a:pt x="130" y="5"/>
                  </a:lnTo>
                  <a:lnTo>
                    <a:pt x="147" y="5"/>
                  </a:lnTo>
                  <a:lnTo>
                    <a:pt x="164" y="14"/>
                  </a:lnTo>
                  <a:lnTo>
                    <a:pt x="175" y="23"/>
                  </a:lnTo>
                  <a:lnTo>
                    <a:pt x="186" y="37"/>
                  </a:lnTo>
                  <a:lnTo>
                    <a:pt x="198" y="46"/>
                  </a:lnTo>
                  <a:lnTo>
                    <a:pt x="203" y="60"/>
                  </a:lnTo>
                  <a:lnTo>
                    <a:pt x="203" y="78"/>
                  </a:lnTo>
                  <a:lnTo>
                    <a:pt x="203" y="92"/>
                  </a:lnTo>
                  <a:lnTo>
                    <a:pt x="198" y="106"/>
                  </a:lnTo>
                  <a:lnTo>
                    <a:pt x="186" y="119"/>
                  </a:lnTo>
                  <a:lnTo>
                    <a:pt x="175" y="129"/>
                  </a:lnTo>
                  <a:lnTo>
                    <a:pt x="164" y="138"/>
                  </a:lnTo>
                  <a:lnTo>
                    <a:pt x="147" y="147"/>
                  </a:lnTo>
                  <a:lnTo>
                    <a:pt x="130" y="152"/>
                  </a:lnTo>
                  <a:lnTo>
                    <a:pt x="113" y="152"/>
                  </a:lnTo>
                  <a:lnTo>
                    <a:pt x="91" y="152"/>
                  </a:lnTo>
                  <a:lnTo>
                    <a:pt x="74" y="152"/>
                  </a:lnTo>
                  <a:lnTo>
                    <a:pt x="57" y="147"/>
                  </a:lnTo>
                  <a:lnTo>
                    <a:pt x="45" y="138"/>
                  </a:lnTo>
                  <a:lnTo>
                    <a:pt x="29" y="129"/>
                  </a:lnTo>
                  <a:lnTo>
                    <a:pt x="17" y="119"/>
                  </a:lnTo>
                  <a:lnTo>
                    <a:pt x="12" y="106"/>
                  </a:lnTo>
                  <a:lnTo>
                    <a:pt x="6" y="92"/>
                  </a:lnTo>
                  <a:lnTo>
                    <a:pt x="0" y="78"/>
                  </a:lnTo>
                  <a:lnTo>
                    <a:pt x="6" y="60"/>
                  </a:lnTo>
                  <a:lnTo>
                    <a:pt x="12" y="46"/>
                  </a:lnTo>
                  <a:lnTo>
                    <a:pt x="17" y="37"/>
                  </a:lnTo>
                  <a:lnTo>
                    <a:pt x="29" y="23"/>
                  </a:lnTo>
                  <a:lnTo>
                    <a:pt x="45" y="14"/>
                  </a:lnTo>
                  <a:lnTo>
                    <a:pt x="57" y="5"/>
                  </a:lnTo>
                  <a:lnTo>
                    <a:pt x="74" y="5"/>
                  </a:lnTo>
                  <a:lnTo>
                    <a:pt x="91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xmlns="" id="{D578ECD0-FFED-4B4D-9F8A-12CB2FFA79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" y="2147"/>
              <a:ext cx="175" cy="24"/>
            </a:xfrm>
            <a:prstGeom prst="rect">
              <a:avLst/>
            </a:prstGeom>
            <a:solidFill>
              <a:srgbClr val="FF00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xmlns="" id="{EE438897-2BAC-4375-A1B3-B91FB8CBD0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" y="2147"/>
              <a:ext cx="175" cy="24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sp>
          <p:nvSpPr>
            <p:cNvPr id="166" name="Freeform 133">
              <a:extLst>
                <a:ext uri="{FF2B5EF4-FFF2-40B4-BE49-F238E27FC236}">
                  <a16:creationId xmlns:a16="http://schemas.microsoft.com/office/drawing/2014/main" xmlns="" id="{1D31595B-5637-4B1F-A896-60AAF5B755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9" y="2167"/>
              <a:ext cx="59" cy="54"/>
            </a:xfrm>
            <a:custGeom>
              <a:avLst/>
              <a:gdLst>
                <a:gd name="T0" fmla="*/ 0 w 79"/>
                <a:gd name="T1" fmla="*/ 0 h 59"/>
                <a:gd name="T2" fmla="*/ 9 w 79"/>
                <a:gd name="T3" fmla="*/ 0 h 59"/>
                <a:gd name="T4" fmla="*/ 7 w 79"/>
                <a:gd name="T5" fmla="*/ 38 h 59"/>
                <a:gd name="T6" fmla="*/ 7 w 79"/>
                <a:gd name="T7" fmla="*/ 41 h 59"/>
                <a:gd name="T8" fmla="*/ 5 w 79"/>
                <a:gd name="T9" fmla="*/ 41 h 59"/>
                <a:gd name="T10" fmla="*/ 3 w 79"/>
                <a:gd name="T11" fmla="*/ 41 h 59"/>
                <a:gd name="T12" fmla="*/ 1 w 79"/>
                <a:gd name="T13" fmla="*/ 38 h 59"/>
                <a:gd name="T14" fmla="*/ 0 w 79"/>
                <a:gd name="T15" fmla="*/ 0 h 59"/>
                <a:gd name="T16" fmla="*/ 16 w 79"/>
                <a:gd name="T17" fmla="*/ 0 h 59"/>
                <a:gd name="T18" fmla="*/ 25 w 79"/>
                <a:gd name="T19" fmla="*/ 0 h 59"/>
                <a:gd name="T20" fmla="*/ 23 w 79"/>
                <a:gd name="T21" fmla="*/ 38 h 59"/>
                <a:gd name="T22" fmla="*/ 23 w 79"/>
                <a:gd name="T23" fmla="*/ 41 h 59"/>
                <a:gd name="T24" fmla="*/ 21 w 79"/>
                <a:gd name="T25" fmla="*/ 41 h 59"/>
                <a:gd name="T26" fmla="*/ 19 w 79"/>
                <a:gd name="T27" fmla="*/ 41 h 59"/>
                <a:gd name="T28" fmla="*/ 17 w 79"/>
                <a:gd name="T29" fmla="*/ 38 h 59"/>
                <a:gd name="T30" fmla="*/ 16 w 79"/>
                <a:gd name="T31" fmla="*/ 0 h 5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9"/>
                <a:gd name="T49" fmla="*/ 0 h 59"/>
                <a:gd name="T50" fmla="*/ 79 w 79"/>
                <a:gd name="T51" fmla="*/ 59 h 5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9" h="59">
                  <a:moveTo>
                    <a:pt x="0" y="0"/>
                  </a:moveTo>
                  <a:lnTo>
                    <a:pt x="28" y="0"/>
                  </a:lnTo>
                  <a:lnTo>
                    <a:pt x="23" y="55"/>
                  </a:lnTo>
                  <a:lnTo>
                    <a:pt x="23" y="59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6" y="55"/>
                  </a:lnTo>
                  <a:lnTo>
                    <a:pt x="0" y="0"/>
                  </a:lnTo>
                  <a:close/>
                  <a:moveTo>
                    <a:pt x="51" y="0"/>
                  </a:moveTo>
                  <a:lnTo>
                    <a:pt x="79" y="0"/>
                  </a:lnTo>
                  <a:lnTo>
                    <a:pt x="73" y="55"/>
                  </a:lnTo>
                  <a:lnTo>
                    <a:pt x="73" y="59"/>
                  </a:lnTo>
                  <a:lnTo>
                    <a:pt x="68" y="59"/>
                  </a:lnTo>
                  <a:lnTo>
                    <a:pt x="62" y="59"/>
                  </a:lnTo>
                  <a:lnTo>
                    <a:pt x="56" y="55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sp>
          <p:nvSpPr>
            <p:cNvPr id="167" name="Freeform 134">
              <a:extLst>
                <a:ext uri="{FF2B5EF4-FFF2-40B4-BE49-F238E27FC236}">
                  <a16:creationId xmlns:a16="http://schemas.microsoft.com/office/drawing/2014/main" xmlns="" id="{2AA0EDE9-2ED6-4E97-9028-A252851566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" y="2167"/>
              <a:ext cx="21" cy="54"/>
            </a:xfrm>
            <a:custGeom>
              <a:avLst/>
              <a:gdLst>
                <a:gd name="T0" fmla="*/ 0 w 28"/>
                <a:gd name="T1" fmla="*/ 0 h 59"/>
                <a:gd name="T2" fmla="*/ 9 w 28"/>
                <a:gd name="T3" fmla="*/ 0 h 59"/>
                <a:gd name="T4" fmla="*/ 8 w 28"/>
                <a:gd name="T5" fmla="*/ 38 h 59"/>
                <a:gd name="T6" fmla="*/ 8 w 28"/>
                <a:gd name="T7" fmla="*/ 41 h 59"/>
                <a:gd name="T8" fmla="*/ 6 w 28"/>
                <a:gd name="T9" fmla="*/ 41 h 59"/>
                <a:gd name="T10" fmla="*/ 4 w 28"/>
                <a:gd name="T11" fmla="*/ 41 h 59"/>
                <a:gd name="T12" fmla="*/ 2 w 28"/>
                <a:gd name="T13" fmla="*/ 38 h 59"/>
                <a:gd name="T14" fmla="*/ 0 w 28"/>
                <a:gd name="T15" fmla="*/ 0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59"/>
                <a:gd name="T26" fmla="*/ 28 w 28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59">
                  <a:moveTo>
                    <a:pt x="0" y="0"/>
                  </a:moveTo>
                  <a:lnTo>
                    <a:pt x="28" y="0"/>
                  </a:lnTo>
                  <a:lnTo>
                    <a:pt x="23" y="55"/>
                  </a:lnTo>
                  <a:lnTo>
                    <a:pt x="23" y="59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6" y="55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sp>
          <p:nvSpPr>
            <p:cNvPr id="168" name="Freeform 135">
              <a:extLst>
                <a:ext uri="{FF2B5EF4-FFF2-40B4-BE49-F238E27FC236}">
                  <a16:creationId xmlns:a16="http://schemas.microsoft.com/office/drawing/2014/main" xmlns="" id="{FF9393FD-741F-4B05-8AF3-313227A3B9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" y="2167"/>
              <a:ext cx="21" cy="54"/>
            </a:xfrm>
            <a:custGeom>
              <a:avLst/>
              <a:gdLst>
                <a:gd name="T0" fmla="*/ 0 w 28"/>
                <a:gd name="T1" fmla="*/ 0 h 59"/>
                <a:gd name="T2" fmla="*/ 9 w 28"/>
                <a:gd name="T3" fmla="*/ 0 h 59"/>
                <a:gd name="T4" fmla="*/ 8 w 28"/>
                <a:gd name="T5" fmla="*/ 38 h 59"/>
                <a:gd name="T6" fmla="*/ 8 w 28"/>
                <a:gd name="T7" fmla="*/ 41 h 59"/>
                <a:gd name="T8" fmla="*/ 6 w 28"/>
                <a:gd name="T9" fmla="*/ 41 h 59"/>
                <a:gd name="T10" fmla="*/ 4 w 28"/>
                <a:gd name="T11" fmla="*/ 41 h 59"/>
                <a:gd name="T12" fmla="*/ 2 w 28"/>
                <a:gd name="T13" fmla="*/ 38 h 59"/>
                <a:gd name="T14" fmla="*/ 0 w 28"/>
                <a:gd name="T15" fmla="*/ 0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59"/>
                <a:gd name="T26" fmla="*/ 28 w 28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59">
                  <a:moveTo>
                    <a:pt x="0" y="0"/>
                  </a:moveTo>
                  <a:lnTo>
                    <a:pt x="28" y="0"/>
                  </a:lnTo>
                  <a:lnTo>
                    <a:pt x="22" y="55"/>
                  </a:lnTo>
                  <a:lnTo>
                    <a:pt x="22" y="59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5" y="55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pic>
          <p:nvPicPr>
            <p:cNvPr id="169" name="Picture 168">
              <a:extLst>
                <a:ext uri="{FF2B5EF4-FFF2-40B4-BE49-F238E27FC236}">
                  <a16:creationId xmlns:a16="http://schemas.microsoft.com/office/drawing/2014/main" xmlns="" id="{1CE3A93F-0171-43FB-9822-7B3EBB3E3F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2" y="2112"/>
              <a:ext cx="107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xmlns="" id="{10398670-34A6-4528-9839-9BB570970F18}"/>
              </a:ext>
            </a:extLst>
          </p:cNvPr>
          <p:cNvGrpSpPr>
            <a:grpSpLocks/>
          </p:cNvGrpSpPr>
          <p:nvPr/>
        </p:nvGrpSpPr>
        <p:grpSpPr bwMode="auto">
          <a:xfrm>
            <a:off x="1183822" y="3047278"/>
            <a:ext cx="463316" cy="261810"/>
            <a:chOff x="807" y="2428"/>
            <a:chExt cx="315" cy="178"/>
          </a:xfrm>
        </p:grpSpPr>
        <p:sp>
          <p:nvSpPr>
            <p:cNvPr id="171" name="Freeform 122">
              <a:extLst>
                <a:ext uri="{FF2B5EF4-FFF2-40B4-BE49-F238E27FC236}">
                  <a16:creationId xmlns:a16="http://schemas.microsoft.com/office/drawing/2014/main" xmlns="" id="{DE6211A6-A7B2-46E1-9331-A67BC66E93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7 w 445"/>
                <a:gd name="T11" fmla="*/ 29 h 207"/>
                <a:gd name="T12" fmla="*/ 58 w 445"/>
                <a:gd name="T13" fmla="*/ 68 h 207"/>
                <a:gd name="T14" fmla="*/ 89 w 445"/>
                <a:gd name="T15" fmla="*/ 5 h 207"/>
                <a:gd name="T16" fmla="*/ 7 w 445"/>
                <a:gd name="T17" fmla="*/ 29 h 207"/>
                <a:gd name="T18" fmla="*/ 6 w 445"/>
                <a:gd name="T19" fmla="*/ 38 h 207"/>
                <a:gd name="T20" fmla="*/ 18 w 445"/>
                <a:gd name="T21" fmla="*/ 103 h 207"/>
                <a:gd name="T22" fmla="*/ 38 w 445"/>
                <a:gd name="T23" fmla="*/ 61 h 207"/>
                <a:gd name="T24" fmla="*/ 6 w 445"/>
                <a:gd name="T25" fmla="*/ 38 h 207"/>
                <a:gd name="T26" fmla="*/ 93 w 445"/>
                <a:gd name="T27" fmla="*/ 10 h 207"/>
                <a:gd name="T28" fmla="*/ 74 w 445"/>
                <a:gd name="T29" fmla="*/ 50 h 207"/>
                <a:gd name="T30" fmla="*/ 106 w 445"/>
                <a:gd name="T31" fmla="*/ 76 h 207"/>
                <a:gd name="T32" fmla="*/ 93 w 445"/>
                <a:gd name="T33" fmla="*/ 10 h 207"/>
                <a:gd name="T34" fmla="*/ 42 w 445"/>
                <a:gd name="T35" fmla="*/ 65 h 207"/>
                <a:gd name="T36" fmla="*/ 23 w 445"/>
                <a:gd name="T37" fmla="*/ 106 h 207"/>
                <a:gd name="T38" fmla="*/ 103 w 445"/>
                <a:gd name="T39" fmla="*/ 80 h 207"/>
                <a:gd name="T40" fmla="*/ 71 w 445"/>
                <a:gd name="T41" fmla="*/ 55 h 207"/>
                <a:gd name="T42" fmla="*/ 61 w 445"/>
                <a:gd name="T43" fmla="*/ 77 h 207"/>
                <a:gd name="T44" fmla="*/ 42 w 445"/>
                <a:gd name="T45" fmla="*/ 65 h 2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45"/>
                <a:gd name="T70" fmla="*/ 0 h 207"/>
                <a:gd name="T71" fmla="*/ 445 w 445"/>
                <a:gd name="T72" fmla="*/ 207 h 20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  <a:close/>
                  <a:moveTo>
                    <a:pt x="28" y="55"/>
                  </a:moveTo>
                  <a:lnTo>
                    <a:pt x="231" y="124"/>
                  </a:lnTo>
                  <a:lnTo>
                    <a:pt x="355" y="9"/>
                  </a:lnTo>
                  <a:lnTo>
                    <a:pt x="28" y="55"/>
                  </a:lnTo>
                  <a:close/>
                  <a:moveTo>
                    <a:pt x="22" y="69"/>
                  </a:moveTo>
                  <a:lnTo>
                    <a:pt x="73" y="188"/>
                  </a:lnTo>
                  <a:lnTo>
                    <a:pt x="152" y="110"/>
                  </a:lnTo>
                  <a:lnTo>
                    <a:pt x="22" y="69"/>
                  </a:lnTo>
                  <a:close/>
                  <a:moveTo>
                    <a:pt x="372" y="19"/>
                  </a:moveTo>
                  <a:lnTo>
                    <a:pt x="293" y="92"/>
                  </a:lnTo>
                  <a:lnTo>
                    <a:pt x="422" y="138"/>
                  </a:lnTo>
                  <a:lnTo>
                    <a:pt x="372" y="19"/>
                  </a:lnTo>
                  <a:close/>
                  <a:moveTo>
                    <a:pt x="169" y="119"/>
                  </a:moveTo>
                  <a:lnTo>
                    <a:pt x="90" y="193"/>
                  </a:lnTo>
                  <a:lnTo>
                    <a:pt x="411" y="147"/>
                  </a:lnTo>
                  <a:lnTo>
                    <a:pt x="281" y="101"/>
                  </a:lnTo>
                  <a:lnTo>
                    <a:pt x="242" y="142"/>
                  </a:lnTo>
                  <a:lnTo>
                    <a:pt x="169" y="11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sp>
          <p:nvSpPr>
            <p:cNvPr id="172" name="Freeform 123">
              <a:extLst>
                <a:ext uri="{FF2B5EF4-FFF2-40B4-BE49-F238E27FC236}">
                  <a16:creationId xmlns:a16="http://schemas.microsoft.com/office/drawing/2014/main" xmlns="" id="{63BE4BA8-D4B3-4E8F-ACC6-055CDE6FFEC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5"/>
                <a:gd name="T16" fmla="*/ 0 h 207"/>
                <a:gd name="T17" fmla="*/ 445 w 445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sp>
          <p:nvSpPr>
            <p:cNvPr id="173" name="Freeform 124">
              <a:extLst>
                <a:ext uri="{FF2B5EF4-FFF2-40B4-BE49-F238E27FC236}">
                  <a16:creationId xmlns:a16="http://schemas.microsoft.com/office/drawing/2014/main" xmlns="" id="{E6703C40-F65E-47C6-897A-EBD3EF7369A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7" y="2435"/>
              <a:ext cx="231" cy="99"/>
            </a:xfrm>
            <a:custGeom>
              <a:avLst/>
              <a:gdLst>
                <a:gd name="T0" fmla="*/ 0 w 327"/>
                <a:gd name="T1" fmla="*/ 25 h 115"/>
                <a:gd name="T2" fmla="*/ 50 w 327"/>
                <a:gd name="T3" fmla="*/ 63 h 115"/>
                <a:gd name="T4" fmla="*/ 81 w 327"/>
                <a:gd name="T5" fmla="*/ 0 h 115"/>
                <a:gd name="T6" fmla="*/ 0 w 327"/>
                <a:gd name="T7" fmla="*/ 25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7"/>
                <a:gd name="T13" fmla="*/ 0 h 115"/>
                <a:gd name="T14" fmla="*/ 327 w 327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7" h="115">
                  <a:moveTo>
                    <a:pt x="0" y="46"/>
                  </a:moveTo>
                  <a:lnTo>
                    <a:pt x="203" y="115"/>
                  </a:lnTo>
                  <a:lnTo>
                    <a:pt x="327" y="0"/>
                  </a:lnTo>
                  <a:lnTo>
                    <a:pt x="0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sp>
          <p:nvSpPr>
            <p:cNvPr id="174" name="Freeform 125">
              <a:extLst>
                <a:ext uri="{FF2B5EF4-FFF2-40B4-BE49-F238E27FC236}">
                  <a16:creationId xmlns:a16="http://schemas.microsoft.com/office/drawing/2014/main" xmlns="" id="{6E53BA33-AA93-426E-875F-FAE97D1092D5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" y="2486"/>
              <a:ext cx="92" cy="103"/>
            </a:xfrm>
            <a:custGeom>
              <a:avLst/>
              <a:gdLst>
                <a:gd name="T0" fmla="*/ 0 w 130"/>
                <a:gd name="T1" fmla="*/ 0 h 119"/>
                <a:gd name="T2" fmla="*/ 13 w 130"/>
                <a:gd name="T3" fmla="*/ 67 h 119"/>
                <a:gd name="T4" fmla="*/ 33 w 130"/>
                <a:gd name="T5" fmla="*/ 23 h 119"/>
                <a:gd name="T6" fmla="*/ 0 w 130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0"/>
                <a:gd name="T13" fmla="*/ 0 h 119"/>
                <a:gd name="T14" fmla="*/ 130 w 130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0" h="119">
                  <a:moveTo>
                    <a:pt x="0" y="0"/>
                  </a:moveTo>
                  <a:lnTo>
                    <a:pt x="51" y="119"/>
                  </a:lnTo>
                  <a:lnTo>
                    <a:pt x="130" y="41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sp>
          <p:nvSpPr>
            <p:cNvPr id="175" name="Freeform 126">
              <a:extLst>
                <a:ext uri="{FF2B5EF4-FFF2-40B4-BE49-F238E27FC236}">
                  <a16:creationId xmlns:a16="http://schemas.microsoft.com/office/drawing/2014/main" xmlns="" id="{A1A2C843-74DF-486F-BC21-5060F7FB8C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5" y="2444"/>
              <a:ext cx="91" cy="103"/>
            </a:xfrm>
            <a:custGeom>
              <a:avLst/>
              <a:gdLst>
                <a:gd name="T0" fmla="*/ 20 w 129"/>
                <a:gd name="T1" fmla="*/ 0 h 119"/>
                <a:gd name="T2" fmla="*/ 0 w 129"/>
                <a:gd name="T3" fmla="*/ 42 h 119"/>
                <a:gd name="T4" fmla="*/ 32 w 129"/>
                <a:gd name="T5" fmla="*/ 67 h 119"/>
                <a:gd name="T6" fmla="*/ 20 w 129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"/>
                <a:gd name="T13" fmla="*/ 0 h 119"/>
                <a:gd name="T14" fmla="*/ 129 w 129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" h="119">
                  <a:moveTo>
                    <a:pt x="79" y="0"/>
                  </a:moveTo>
                  <a:lnTo>
                    <a:pt x="0" y="73"/>
                  </a:lnTo>
                  <a:lnTo>
                    <a:pt x="129" y="119"/>
                  </a:lnTo>
                  <a:lnTo>
                    <a:pt x="79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sp>
          <p:nvSpPr>
            <p:cNvPr id="176" name="Freeform 127">
              <a:extLst>
                <a:ext uri="{FF2B5EF4-FFF2-40B4-BE49-F238E27FC236}">
                  <a16:creationId xmlns:a16="http://schemas.microsoft.com/office/drawing/2014/main" xmlns="" id="{1248C19A-6944-45FF-AD10-76D23089D248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" y="2515"/>
              <a:ext cx="227" cy="79"/>
            </a:xfrm>
            <a:custGeom>
              <a:avLst/>
              <a:gdLst>
                <a:gd name="T0" fmla="*/ 20 w 321"/>
                <a:gd name="T1" fmla="*/ 9 h 92"/>
                <a:gd name="T2" fmla="*/ 0 w 321"/>
                <a:gd name="T3" fmla="*/ 50 h 92"/>
                <a:gd name="T4" fmla="*/ 81 w 321"/>
                <a:gd name="T5" fmla="*/ 25 h 92"/>
                <a:gd name="T6" fmla="*/ 47 w 321"/>
                <a:gd name="T7" fmla="*/ 0 h 92"/>
                <a:gd name="T8" fmla="*/ 38 w 321"/>
                <a:gd name="T9" fmla="*/ 22 h 92"/>
                <a:gd name="T10" fmla="*/ 20 w 321"/>
                <a:gd name="T11" fmla="*/ 9 h 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1"/>
                <a:gd name="T19" fmla="*/ 0 h 92"/>
                <a:gd name="T20" fmla="*/ 321 w 321"/>
                <a:gd name="T21" fmla="*/ 92 h 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1" h="92">
                  <a:moveTo>
                    <a:pt x="79" y="18"/>
                  </a:moveTo>
                  <a:lnTo>
                    <a:pt x="0" y="92"/>
                  </a:lnTo>
                  <a:lnTo>
                    <a:pt x="321" y="46"/>
                  </a:lnTo>
                  <a:lnTo>
                    <a:pt x="191" y="0"/>
                  </a:lnTo>
                  <a:lnTo>
                    <a:pt x="152" y="41"/>
                  </a:lnTo>
                  <a:lnTo>
                    <a:pt x="79" y="1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sp>
          <p:nvSpPr>
            <p:cNvPr id="177" name="Freeform 128">
              <a:extLst>
                <a:ext uri="{FF2B5EF4-FFF2-40B4-BE49-F238E27FC236}">
                  <a16:creationId xmlns:a16="http://schemas.microsoft.com/office/drawing/2014/main" xmlns="" id="{E436A411-92A3-4D12-A1A1-675EF3C2A837}"/>
                </a:ext>
              </a:extLst>
            </p:cNvPr>
            <p:cNvSpPr>
              <a:spLocks/>
            </p:cNvSpPr>
            <p:nvPr/>
          </p:nvSpPr>
          <p:spPr bwMode="auto">
            <a:xfrm>
              <a:off x="935" y="2459"/>
              <a:ext cx="51" cy="63"/>
            </a:xfrm>
            <a:custGeom>
              <a:avLst/>
              <a:gdLst>
                <a:gd name="T0" fmla="*/ 9 w 73"/>
                <a:gd name="T1" fmla="*/ 26 h 73"/>
                <a:gd name="T2" fmla="*/ 8 w 73"/>
                <a:gd name="T3" fmla="*/ 28 h 73"/>
                <a:gd name="T4" fmla="*/ 3 w 73"/>
                <a:gd name="T5" fmla="*/ 10 h 73"/>
                <a:gd name="T6" fmla="*/ 6 w 73"/>
                <a:gd name="T7" fmla="*/ 39 h 73"/>
                <a:gd name="T8" fmla="*/ 8 w 73"/>
                <a:gd name="T9" fmla="*/ 35 h 73"/>
                <a:gd name="T10" fmla="*/ 8 w 73"/>
                <a:gd name="T11" fmla="*/ 39 h 73"/>
                <a:gd name="T12" fmla="*/ 4 w 73"/>
                <a:gd name="T13" fmla="*/ 41 h 73"/>
                <a:gd name="T14" fmla="*/ 4 w 73"/>
                <a:gd name="T15" fmla="*/ 39 h 73"/>
                <a:gd name="T16" fmla="*/ 6 w 73"/>
                <a:gd name="T17" fmla="*/ 39 h 73"/>
                <a:gd name="T18" fmla="*/ 1 w 73"/>
                <a:gd name="T19" fmla="*/ 10 h 73"/>
                <a:gd name="T20" fmla="*/ 1 w 73"/>
                <a:gd name="T21" fmla="*/ 13 h 73"/>
                <a:gd name="T22" fmla="*/ 0 w 73"/>
                <a:gd name="T23" fmla="*/ 13 h 73"/>
                <a:gd name="T24" fmla="*/ 0 w 73"/>
                <a:gd name="T25" fmla="*/ 10 h 73"/>
                <a:gd name="T26" fmla="*/ 3 w 73"/>
                <a:gd name="T27" fmla="*/ 8 h 73"/>
                <a:gd name="T28" fmla="*/ 9 w 73"/>
                <a:gd name="T29" fmla="*/ 26 h 73"/>
                <a:gd name="T30" fmla="*/ 9 w 73"/>
                <a:gd name="T31" fmla="*/ 3 h 73"/>
                <a:gd name="T32" fmla="*/ 12 w 73"/>
                <a:gd name="T33" fmla="*/ 0 h 73"/>
                <a:gd name="T34" fmla="*/ 13 w 73"/>
                <a:gd name="T35" fmla="*/ 0 h 73"/>
                <a:gd name="T36" fmla="*/ 13 w 73"/>
                <a:gd name="T37" fmla="*/ 3 h 73"/>
                <a:gd name="T38" fmla="*/ 12 w 73"/>
                <a:gd name="T39" fmla="*/ 3 h 73"/>
                <a:gd name="T40" fmla="*/ 17 w 73"/>
                <a:gd name="T41" fmla="*/ 30 h 73"/>
                <a:gd name="T42" fmla="*/ 17 w 73"/>
                <a:gd name="T43" fmla="*/ 30 h 73"/>
                <a:gd name="T44" fmla="*/ 17 w 73"/>
                <a:gd name="T45" fmla="*/ 30 h 73"/>
                <a:gd name="T46" fmla="*/ 13 w 73"/>
                <a:gd name="T47" fmla="*/ 34 h 73"/>
                <a:gd name="T48" fmla="*/ 12 w 73"/>
                <a:gd name="T49" fmla="*/ 34 h 73"/>
                <a:gd name="T50" fmla="*/ 13 w 73"/>
                <a:gd name="T51" fmla="*/ 34 h 73"/>
                <a:gd name="T52" fmla="*/ 15 w 73"/>
                <a:gd name="T53" fmla="*/ 30 h 73"/>
                <a:gd name="T54" fmla="*/ 10 w 73"/>
                <a:gd name="T55" fmla="*/ 5 h 73"/>
                <a:gd name="T56" fmla="*/ 9 w 73"/>
                <a:gd name="T57" fmla="*/ 26 h 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73"/>
                <a:gd name="T89" fmla="*/ 73 w 73"/>
                <a:gd name="T90" fmla="*/ 73 h 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73">
                  <a:moveTo>
                    <a:pt x="39" y="46"/>
                  </a:moveTo>
                  <a:lnTo>
                    <a:pt x="34" y="50"/>
                  </a:lnTo>
                  <a:lnTo>
                    <a:pt x="11" y="18"/>
                  </a:lnTo>
                  <a:lnTo>
                    <a:pt x="23" y="69"/>
                  </a:lnTo>
                  <a:lnTo>
                    <a:pt x="34" y="64"/>
                  </a:lnTo>
                  <a:lnTo>
                    <a:pt x="34" y="69"/>
                  </a:lnTo>
                  <a:lnTo>
                    <a:pt x="17" y="73"/>
                  </a:lnTo>
                  <a:lnTo>
                    <a:pt x="17" y="69"/>
                  </a:lnTo>
                  <a:lnTo>
                    <a:pt x="23" y="69"/>
                  </a:lnTo>
                  <a:lnTo>
                    <a:pt x="6" y="18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1" y="14"/>
                  </a:lnTo>
                  <a:lnTo>
                    <a:pt x="39" y="46"/>
                  </a:lnTo>
                  <a:lnTo>
                    <a:pt x="39" y="5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56" y="5"/>
                  </a:lnTo>
                  <a:lnTo>
                    <a:pt x="51" y="5"/>
                  </a:lnTo>
                  <a:lnTo>
                    <a:pt x="68" y="55"/>
                  </a:lnTo>
                  <a:lnTo>
                    <a:pt x="73" y="55"/>
                  </a:lnTo>
                  <a:lnTo>
                    <a:pt x="68" y="55"/>
                  </a:lnTo>
                  <a:lnTo>
                    <a:pt x="56" y="60"/>
                  </a:lnTo>
                  <a:lnTo>
                    <a:pt x="51" y="60"/>
                  </a:lnTo>
                  <a:lnTo>
                    <a:pt x="56" y="60"/>
                  </a:lnTo>
                  <a:lnTo>
                    <a:pt x="62" y="55"/>
                  </a:lnTo>
                  <a:lnTo>
                    <a:pt x="45" y="9"/>
                  </a:lnTo>
                  <a:lnTo>
                    <a:pt x="39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</p:grpSp>
      <p:sp>
        <p:nvSpPr>
          <p:cNvPr id="178" name="Line 31">
            <a:extLst>
              <a:ext uri="{FF2B5EF4-FFF2-40B4-BE49-F238E27FC236}">
                <a16:creationId xmlns:a16="http://schemas.microsoft.com/office/drawing/2014/main" xmlns="" id="{AE4F0863-9918-4CB9-B079-BD0A06F0C25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1019" y="3209838"/>
            <a:ext cx="764615" cy="147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 sz="1853">
              <a:solidFill>
                <a:srgbClr val="000000"/>
              </a:solidFill>
            </a:endParaRPr>
          </a:p>
        </p:txBody>
      </p:sp>
      <p:sp>
        <p:nvSpPr>
          <p:cNvPr id="179" name="Text Box 32">
            <a:extLst>
              <a:ext uri="{FF2B5EF4-FFF2-40B4-BE49-F238E27FC236}">
                <a16:creationId xmlns:a16="http://schemas.microsoft.com/office/drawing/2014/main" xmlns="" id="{E3E61797-8638-46C1-947E-1FAA23BAC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185" y="1127670"/>
            <a:ext cx="1091003" cy="43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5999"/>
            <a:r>
              <a:rPr lang="en-US" sz="2223" dirty="0">
                <a:solidFill>
                  <a:srgbClr val="000000"/>
                </a:solidFill>
              </a:rPr>
              <a:t>User A</a:t>
            </a:r>
          </a:p>
        </p:txBody>
      </p:sp>
      <p:sp>
        <p:nvSpPr>
          <p:cNvPr id="180" name="Text Box 33">
            <a:extLst>
              <a:ext uri="{FF2B5EF4-FFF2-40B4-BE49-F238E27FC236}">
                <a16:creationId xmlns:a16="http://schemas.microsoft.com/office/drawing/2014/main" xmlns="" id="{F82A8D31-BAD9-4CB1-AC91-CA4A72060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7046" y="1064423"/>
            <a:ext cx="1101584" cy="43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5999"/>
            <a:r>
              <a:rPr lang="en-US" sz="2223">
                <a:solidFill>
                  <a:srgbClr val="000000"/>
                </a:solidFill>
              </a:rPr>
              <a:t>User B</a:t>
            </a:r>
          </a:p>
        </p:txBody>
      </p:sp>
      <p:sp>
        <p:nvSpPr>
          <p:cNvPr id="181" name="Text Box 34">
            <a:extLst>
              <a:ext uri="{FF2B5EF4-FFF2-40B4-BE49-F238E27FC236}">
                <a16:creationId xmlns:a16="http://schemas.microsoft.com/office/drawing/2014/main" xmlns="" id="{07565CB4-02AA-454A-8A73-23D6DCD27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828" y="1180621"/>
            <a:ext cx="2214068" cy="34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705999"/>
            <a:r>
              <a:rPr lang="en-AU" sz="1667" b="0" u="none" dirty="0">
                <a:solidFill>
                  <a:srgbClr val="000000"/>
                </a:solidFill>
              </a:rPr>
              <a:t>Arithmetic in GF(227)</a:t>
            </a:r>
          </a:p>
        </p:txBody>
      </p:sp>
      <p:sp>
        <p:nvSpPr>
          <p:cNvPr id="182" name="Text Box 36">
            <a:extLst>
              <a:ext uri="{FF2B5EF4-FFF2-40B4-BE49-F238E27FC236}">
                <a16:creationId xmlns:a16="http://schemas.microsoft.com/office/drawing/2014/main" xmlns="" id="{CB2494C4-D32C-4BC0-85B3-1D26D38F3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863" y="1841630"/>
            <a:ext cx="4072765" cy="861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705999"/>
            <a:r>
              <a:rPr lang="en-AU" sz="1667" b="0" u="none" dirty="0" err="1">
                <a:solidFill>
                  <a:srgbClr val="FF0000"/>
                </a:solidFill>
              </a:rPr>
              <a:t>E</a:t>
            </a:r>
            <a:r>
              <a:rPr lang="en-AU" sz="1667" u="none" baseline="-25000" dirty="0" err="1">
                <a:solidFill>
                  <a:srgbClr val="FF0000"/>
                </a:solidFill>
              </a:rPr>
              <a:t>a</a:t>
            </a:r>
            <a:r>
              <a:rPr lang="en-AU" sz="1667" b="0" u="none" dirty="0">
                <a:solidFill>
                  <a:srgbClr val="000000"/>
                </a:solidFill>
              </a:rPr>
              <a:t> =  9</a:t>
            </a:r>
          </a:p>
          <a:p>
            <a:pPr defTabSz="705999"/>
            <a:r>
              <a:rPr lang="en-AU" sz="1667" b="0" u="none" dirty="0">
                <a:solidFill>
                  <a:srgbClr val="FF0000"/>
                </a:solidFill>
              </a:rPr>
              <a:t>D</a:t>
            </a:r>
            <a:r>
              <a:rPr lang="en-AU" sz="1667" u="none" baseline="-25000" dirty="0">
                <a:solidFill>
                  <a:srgbClr val="FF0000"/>
                </a:solidFill>
              </a:rPr>
              <a:t>a</a:t>
            </a:r>
            <a:r>
              <a:rPr lang="en-AU" sz="1667" b="0" u="none" dirty="0">
                <a:solidFill>
                  <a:srgbClr val="000000"/>
                </a:solidFill>
              </a:rPr>
              <a:t> = E</a:t>
            </a:r>
            <a:r>
              <a:rPr lang="en-AU" sz="1667" u="none" baseline="-25000" dirty="0">
                <a:solidFill>
                  <a:srgbClr val="000000"/>
                </a:solidFill>
              </a:rPr>
              <a:t>a</a:t>
            </a:r>
            <a:r>
              <a:rPr lang="en-AU" sz="1667" b="0" u="none" baseline="30000" dirty="0">
                <a:solidFill>
                  <a:srgbClr val="000000"/>
                </a:solidFill>
              </a:rPr>
              <a:t>-1 </a:t>
            </a:r>
            <a:r>
              <a:rPr lang="en-AU" sz="1667" b="0" u="none" dirty="0">
                <a:solidFill>
                  <a:srgbClr val="000000"/>
                </a:solidFill>
              </a:rPr>
              <a:t>mod p-1</a:t>
            </a:r>
          </a:p>
          <a:p>
            <a:pPr defTabSz="705999"/>
            <a:r>
              <a:rPr lang="en-AU" sz="1667" b="0" u="none" dirty="0">
                <a:solidFill>
                  <a:srgbClr val="000000"/>
                </a:solidFill>
              </a:rPr>
              <a:t>     =9 </a:t>
            </a:r>
            <a:r>
              <a:rPr lang="en-AU" sz="1667" b="0" u="none" baseline="30000" dirty="0">
                <a:solidFill>
                  <a:srgbClr val="000000"/>
                </a:solidFill>
              </a:rPr>
              <a:t>-1</a:t>
            </a:r>
            <a:r>
              <a:rPr lang="en-AU" sz="1667" b="0" u="none" dirty="0">
                <a:solidFill>
                  <a:srgbClr val="000000"/>
                </a:solidFill>
              </a:rPr>
              <a:t> mod 226 = 201</a:t>
            </a:r>
            <a:endParaRPr lang="en-US" sz="1667" b="0" u="none" dirty="0">
              <a:solidFill>
                <a:srgbClr val="000000"/>
              </a:solidFill>
            </a:endParaRPr>
          </a:p>
        </p:txBody>
      </p:sp>
      <p:grpSp>
        <p:nvGrpSpPr>
          <p:cNvPr id="183" name="Group 182">
            <a:extLst>
              <a:ext uri="{FF2B5EF4-FFF2-40B4-BE49-F238E27FC236}">
                <a16:creationId xmlns:a16="http://schemas.microsoft.com/office/drawing/2014/main" xmlns="" id="{E0D14F48-2E4D-4484-B3F9-3924AA5602FF}"/>
              </a:ext>
            </a:extLst>
          </p:cNvPr>
          <p:cNvGrpSpPr>
            <a:grpSpLocks/>
          </p:cNvGrpSpPr>
          <p:nvPr/>
        </p:nvGrpSpPr>
        <p:grpSpPr bwMode="auto">
          <a:xfrm rot="1330692">
            <a:off x="3029989" y="1130612"/>
            <a:ext cx="392716" cy="466257"/>
            <a:chOff x="4896" y="2352"/>
            <a:chExt cx="735" cy="826"/>
          </a:xfrm>
        </p:grpSpPr>
        <p:sp>
          <p:nvSpPr>
            <p:cNvPr id="184" name="Freeform 115">
              <a:extLst>
                <a:ext uri="{FF2B5EF4-FFF2-40B4-BE49-F238E27FC236}">
                  <a16:creationId xmlns:a16="http://schemas.microsoft.com/office/drawing/2014/main" xmlns="" id="{27749DC8-27C6-4A4C-9F56-5BACE5BC0A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6" y="2352"/>
              <a:ext cx="735" cy="826"/>
            </a:xfrm>
            <a:custGeom>
              <a:avLst/>
              <a:gdLst>
                <a:gd name="T0" fmla="*/ 377 w 735"/>
                <a:gd name="T1" fmla="*/ 826 h 826"/>
                <a:gd name="T2" fmla="*/ 68 w 735"/>
                <a:gd name="T3" fmla="*/ 563 h 826"/>
                <a:gd name="T4" fmla="*/ 45 w 735"/>
                <a:gd name="T5" fmla="*/ 540 h 826"/>
                <a:gd name="T6" fmla="*/ 27 w 735"/>
                <a:gd name="T7" fmla="*/ 517 h 826"/>
                <a:gd name="T8" fmla="*/ 14 w 735"/>
                <a:gd name="T9" fmla="*/ 486 h 826"/>
                <a:gd name="T10" fmla="*/ 5 w 735"/>
                <a:gd name="T11" fmla="*/ 454 h 826"/>
                <a:gd name="T12" fmla="*/ 0 w 735"/>
                <a:gd name="T13" fmla="*/ 440 h 826"/>
                <a:gd name="T14" fmla="*/ 0 w 735"/>
                <a:gd name="T15" fmla="*/ 422 h 826"/>
                <a:gd name="T16" fmla="*/ 0 w 735"/>
                <a:gd name="T17" fmla="*/ 404 h 826"/>
                <a:gd name="T18" fmla="*/ 0 w 735"/>
                <a:gd name="T19" fmla="*/ 386 h 826"/>
                <a:gd name="T20" fmla="*/ 0 w 735"/>
                <a:gd name="T21" fmla="*/ 368 h 826"/>
                <a:gd name="T22" fmla="*/ 0 w 735"/>
                <a:gd name="T23" fmla="*/ 350 h 826"/>
                <a:gd name="T24" fmla="*/ 5 w 735"/>
                <a:gd name="T25" fmla="*/ 331 h 826"/>
                <a:gd name="T26" fmla="*/ 9 w 735"/>
                <a:gd name="T27" fmla="*/ 313 h 826"/>
                <a:gd name="T28" fmla="*/ 14 w 735"/>
                <a:gd name="T29" fmla="*/ 291 h 826"/>
                <a:gd name="T30" fmla="*/ 23 w 735"/>
                <a:gd name="T31" fmla="*/ 272 h 826"/>
                <a:gd name="T32" fmla="*/ 27 w 735"/>
                <a:gd name="T33" fmla="*/ 254 h 826"/>
                <a:gd name="T34" fmla="*/ 36 w 735"/>
                <a:gd name="T35" fmla="*/ 236 h 826"/>
                <a:gd name="T36" fmla="*/ 45 w 735"/>
                <a:gd name="T37" fmla="*/ 214 h 826"/>
                <a:gd name="T38" fmla="*/ 54 w 735"/>
                <a:gd name="T39" fmla="*/ 195 h 826"/>
                <a:gd name="T40" fmla="*/ 68 w 735"/>
                <a:gd name="T41" fmla="*/ 177 h 826"/>
                <a:gd name="T42" fmla="*/ 82 w 735"/>
                <a:gd name="T43" fmla="*/ 159 h 826"/>
                <a:gd name="T44" fmla="*/ 104 w 735"/>
                <a:gd name="T45" fmla="*/ 123 h 826"/>
                <a:gd name="T46" fmla="*/ 132 w 735"/>
                <a:gd name="T47" fmla="*/ 96 h 826"/>
                <a:gd name="T48" fmla="*/ 163 w 735"/>
                <a:gd name="T49" fmla="*/ 68 h 826"/>
                <a:gd name="T50" fmla="*/ 191 w 735"/>
                <a:gd name="T51" fmla="*/ 46 h 826"/>
                <a:gd name="T52" fmla="*/ 222 w 735"/>
                <a:gd name="T53" fmla="*/ 28 h 826"/>
                <a:gd name="T54" fmla="*/ 254 w 735"/>
                <a:gd name="T55" fmla="*/ 14 h 826"/>
                <a:gd name="T56" fmla="*/ 286 w 735"/>
                <a:gd name="T57" fmla="*/ 5 h 826"/>
                <a:gd name="T58" fmla="*/ 318 w 735"/>
                <a:gd name="T59" fmla="*/ 0 h 826"/>
                <a:gd name="T60" fmla="*/ 345 w 735"/>
                <a:gd name="T61" fmla="*/ 0 h 826"/>
                <a:gd name="T62" fmla="*/ 372 w 735"/>
                <a:gd name="T63" fmla="*/ 9 h 826"/>
                <a:gd name="T64" fmla="*/ 399 w 735"/>
                <a:gd name="T65" fmla="*/ 23 h 826"/>
                <a:gd name="T66" fmla="*/ 426 w 735"/>
                <a:gd name="T67" fmla="*/ 37 h 826"/>
                <a:gd name="T68" fmla="*/ 735 w 735"/>
                <a:gd name="T69" fmla="*/ 304 h 826"/>
                <a:gd name="T70" fmla="*/ 699 w 735"/>
                <a:gd name="T71" fmla="*/ 354 h 826"/>
                <a:gd name="T72" fmla="*/ 390 w 735"/>
                <a:gd name="T73" fmla="*/ 91 h 826"/>
                <a:gd name="T74" fmla="*/ 367 w 735"/>
                <a:gd name="T75" fmla="*/ 77 h 826"/>
                <a:gd name="T76" fmla="*/ 349 w 735"/>
                <a:gd name="T77" fmla="*/ 68 h 826"/>
                <a:gd name="T78" fmla="*/ 327 w 735"/>
                <a:gd name="T79" fmla="*/ 64 h 826"/>
                <a:gd name="T80" fmla="*/ 304 w 735"/>
                <a:gd name="T81" fmla="*/ 59 h 826"/>
                <a:gd name="T82" fmla="*/ 277 w 735"/>
                <a:gd name="T83" fmla="*/ 64 h 826"/>
                <a:gd name="T84" fmla="*/ 254 w 735"/>
                <a:gd name="T85" fmla="*/ 68 h 826"/>
                <a:gd name="T86" fmla="*/ 227 w 735"/>
                <a:gd name="T87" fmla="*/ 82 h 826"/>
                <a:gd name="T88" fmla="*/ 204 w 735"/>
                <a:gd name="T89" fmla="*/ 96 h 826"/>
                <a:gd name="T90" fmla="*/ 177 w 735"/>
                <a:gd name="T91" fmla="*/ 114 h 826"/>
                <a:gd name="T92" fmla="*/ 154 w 735"/>
                <a:gd name="T93" fmla="*/ 132 h 826"/>
                <a:gd name="T94" fmla="*/ 132 w 735"/>
                <a:gd name="T95" fmla="*/ 159 h 826"/>
                <a:gd name="T96" fmla="*/ 113 w 735"/>
                <a:gd name="T97" fmla="*/ 186 h 826"/>
                <a:gd name="T98" fmla="*/ 95 w 735"/>
                <a:gd name="T99" fmla="*/ 218 h 826"/>
                <a:gd name="T100" fmla="*/ 77 w 735"/>
                <a:gd name="T101" fmla="*/ 245 h 826"/>
                <a:gd name="T102" fmla="*/ 68 w 735"/>
                <a:gd name="T103" fmla="*/ 277 h 826"/>
                <a:gd name="T104" fmla="*/ 59 w 735"/>
                <a:gd name="T105" fmla="*/ 309 h 826"/>
                <a:gd name="T106" fmla="*/ 50 w 735"/>
                <a:gd name="T107" fmla="*/ 341 h 826"/>
                <a:gd name="T108" fmla="*/ 50 w 735"/>
                <a:gd name="T109" fmla="*/ 368 h 826"/>
                <a:gd name="T110" fmla="*/ 50 w 735"/>
                <a:gd name="T111" fmla="*/ 400 h 826"/>
                <a:gd name="T112" fmla="*/ 54 w 735"/>
                <a:gd name="T113" fmla="*/ 427 h 826"/>
                <a:gd name="T114" fmla="*/ 59 w 735"/>
                <a:gd name="T115" fmla="*/ 449 h 826"/>
                <a:gd name="T116" fmla="*/ 73 w 735"/>
                <a:gd name="T117" fmla="*/ 472 h 826"/>
                <a:gd name="T118" fmla="*/ 86 w 735"/>
                <a:gd name="T119" fmla="*/ 490 h 826"/>
                <a:gd name="T120" fmla="*/ 104 w 735"/>
                <a:gd name="T121" fmla="*/ 508 h 826"/>
                <a:gd name="T122" fmla="*/ 413 w 735"/>
                <a:gd name="T123" fmla="*/ 772 h 826"/>
                <a:gd name="T124" fmla="*/ 377 w 735"/>
                <a:gd name="T125" fmla="*/ 826 h 8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35"/>
                <a:gd name="T190" fmla="*/ 0 h 826"/>
                <a:gd name="T191" fmla="*/ 735 w 735"/>
                <a:gd name="T192" fmla="*/ 826 h 8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35" h="826">
                  <a:moveTo>
                    <a:pt x="377" y="826"/>
                  </a:moveTo>
                  <a:lnTo>
                    <a:pt x="68" y="563"/>
                  </a:lnTo>
                  <a:lnTo>
                    <a:pt x="45" y="540"/>
                  </a:lnTo>
                  <a:lnTo>
                    <a:pt x="27" y="517"/>
                  </a:lnTo>
                  <a:lnTo>
                    <a:pt x="14" y="486"/>
                  </a:lnTo>
                  <a:lnTo>
                    <a:pt x="5" y="454"/>
                  </a:lnTo>
                  <a:lnTo>
                    <a:pt x="0" y="440"/>
                  </a:lnTo>
                  <a:lnTo>
                    <a:pt x="0" y="422"/>
                  </a:lnTo>
                  <a:lnTo>
                    <a:pt x="0" y="404"/>
                  </a:lnTo>
                  <a:lnTo>
                    <a:pt x="0" y="386"/>
                  </a:lnTo>
                  <a:lnTo>
                    <a:pt x="0" y="368"/>
                  </a:lnTo>
                  <a:lnTo>
                    <a:pt x="0" y="350"/>
                  </a:lnTo>
                  <a:lnTo>
                    <a:pt x="5" y="331"/>
                  </a:lnTo>
                  <a:lnTo>
                    <a:pt x="9" y="313"/>
                  </a:lnTo>
                  <a:lnTo>
                    <a:pt x="14" y="291"/>
                  </a:lnTo>
                  <a:lnTo>
                    <a:pt x="23" y="272"/>
                  </a:lnTo>
                  <a:lnTo>
                    <a:pt x="27" y="254"/>
                  </a:lnTo>
                  <a:lnTo>
                    <a:pt x="36" y="236"/>
                  </a:lnTo>
                  <a:lnTo>
                    <a:pt x="45" y="214"/>
                  </a:lnTo>
                  <a:lnTo>
                    <a:pt x="54" y="195"/>
                  </a:lnTo>
                  <a:lnTo>
                    <a:pt x="68" y="177"/>
                  </a:lnTo>
                  <a:lnTo>
                    <a:pt x="82" y="159"/>
                  </a:lnTo>
                  <a:lnTo>
                    <a:pt x="104" y="123"/>
                  </a:lnTo>
                  <a:lnTo>
                    <a:pt x="132" y="96"/>
                  </a:lnTo>
                  <a:lnTo>
                    <a:pt x="163" y="68"/>
                  </a:lnTo>
                  <a:lnTo>
                    <a:pt x="191" y="46"/>
                  </a:lnTo>
                  <a:lnTo>
                    <a:pt x="222" y="28"/>
                  </a:lnTo>
                  <a:lnTo>
                    <a:pt x="254" y="14"/>
                  </a:lnTo>
                  <a:lnTo>
                    <a:pt x="286" y="5"/>
                  </a:lnTo>
                  <a:lnTo>
                    <a:pt x="318" y="0"/>
                  </a:lnTo>
                  <a:lnTo>
                    <a:pt x="345" y="0"/>
                  </a:lnTo>
                  <a:lnTo>
                    <a:pt x="372" y="9"/>
                  </a:lnTo>
                  <a:lnTo>
                    <a:pt x="399" y="23"/>
                  </a:lnTo>
                  <a:lnTo>
                    <a:pt x="426" y="37"/>
                  </a:lnTo>
                  <a:lnTo>
                    <a:pt x="735" y="304"/>
                  </a:lnTo>
                  <a:lnTo>
                    <a:pt x="699" y="354"/>
                  </a:lnTo>
                  <a:lnTo>
                    <a:pt x="390" y="91"/>
                  </a:lnTo>
                  <a:lnTo>
                    <a:pt x="367" y="77"/>
                  </a:lnTo>
                  <a:lnTo>
                    <a:pt x="349" y="68"/>
                  </a:lnTo>
                  <a:lnTo>
                    <a:pt x="327" y="64"/>
                  </a:lnTo>
                  <a:lnTo>
                    <a:pt x="304" y="59"/>
                  </a:lnTo>
                  <a:lnTo>
                    <a:pt x="277" y="64"/>
                  </a:lnTo>
                  <a:lnTo>
                    <a:pt x="254" y="68"/>
                  </a:lnTo>
                  <a:lnTo>
                    <a:pt x="227" y="82"/>
                  </a:lnTo>
                  <a:lnTo>
                    <a:pt x="204" y="96"/>
                  </a:lnTo>
                  <a:lnTo>
                    <a:pt x="177" y="114"/>
                  </a:lnTo>
                  <a:lnTo>
                    <a:pt x="154" y="132"/>
                  </a:lnTo>
                  <a:lnTo>
                    <a:pt x="132" y="159"/>
                  </a:lnTo>
                  <a:lnTo>
                    <a:pt x="113" y="186"/>
                  </a:lnTo>
                  <a:lnTo>
                    <a:pt x="95" y="218"/>
                  </a:lnTo>
                  <a:lnTo>
                    <a:pt x="77" y="245"/>
                  </a:lnTo>
                  <a:lnTo>
                    <a:pt x="68" y="277"/>
                  </a:lnTo>
                  <a:lnTo>
                    <a:pt x="59" y="309"/>
                  </a:lnTo>
                  <a:lnTo>
                    <a:pt x="50" y="341"/>
                  </a:lnTo>
                  <a:lnTo>
                    <a:pt x="50" y="368"/>
                  </a:lnTo>
                  <a:lnTo>
                    <a:pt x="50" y="400"/>
                  </a:lnTo>
                  <a:lnTo>
                    <a:pt x="54" y="427"/>
                  </a:lnTo>
                  <a:lnTo>
                    <a:pt x="59" y="449"/>
                  </a:lnTo>
                  <a:lnTo>
                    <a:pt x="73" y="472"/>
                  </a:lnTo>
                  <a:lnTo>
                    <a:pt x="86" y="490"/>
                  </a:lnTo>
                  <a:lnTo>
                    <a:pt x="104" y="508"/>
                  </a:lnTo>
                  <a:lnTo>
                    <a:pt x="413" y="772"/>
                  </a:lnTo>
                  <a:lnTo>
                    <a:pt x="377" y="826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sp>
          <p:nvSpPr>
            <p:cNvPr id="185" name="Freeform 116">
              <a:extLst>
                <a:ext uri="{FF2B5EF4-FFF2-40B4-BE49-F238E27FC236}">
                  <a16:creationId xmlns:a16="http://schemas.microsoft.com/office/drawing/2014/main" xmlns="" id="{CE6FF844-3924-468D-971C-45CFFA58252E}"/>
                </a:ext>
              </a:extLst>
            </p:cNvPr>
            <p:cNvSpPr>
              <a:spLocks/>
            </p:cNvSpPr>
            <p:nvPr/>
          </p:nvSpPr>
          <p:spPr bwMode="auto">
            <a:xfrm rot="-46753">
              <a:off x="4896" y="2352"/>
              <a:ext cx="735" cy="826"/>
            </a:xfrm>
            <a:custGeom>
              <a:avLst/>
              <a:gdLst>
                <a:gd name="T0" fmla="*/ 377 w 735"/>
                <a:gd name="T1" fmla="*/ 826 h 826"/>
                <a:gd name="T2" fmla="*/ 68 w 735"/>
                <a:gd name="T3" fmla="*/ 563 h 826"/>
                <a:gd name="T4" fmla="*/ 45 w 735"/>
                <a:gd name="T5" fmla="*/ 540 h 826"/>
                <a:gd name="T6" fmla="*/ 27 w 735"/>
                <a:gd name="T7" fmla="*/ 517 h 826"/>
                <a:gd name="T8" fmla="*/ 14 w 735"/>
                <a:gd name="T9" fmla="*/ 486 h 826"/>
                <a:gd name="T10" fmla="*/ 5 w 735"/>
                <a:gd name="T11" fmla="*/ 454 h 826"/>
                <a:gd name="T12" fmla="*/ 0 w 735"/>
                <a:gd name="T13" fmla="*/ 440 h 826"/>
                <a:gd name="T14" fmla="*/ 0 w 735"/>
                <a:gd name="T15" fmla="*/ 422 h 826"/>
                <a:gd name="T16" fmla="*/ 0 w 735"/>
                <a:gd name="T17" fmla="*/ 404 h 826"/>
                <a:gd name="T18" fmla="*/ 0 w 735"/>
                <a:gd name="T19" fmla="*/ 386 h 826"/>
                <a:gd name="T20" fmla="*/ 0 w 735"/>
                <a:gd name="T21" fmla="*/ 368 h 826"/>
                <a:gd name="T22" fmla="*/ 0 w 735"/>
                <a:gd name="T23" fmla="*/ 350 h 826"/>
                <a:gd name="T24" fmla="*/ 5 w 735"/>
                <a:gd name="T25" fmla="*/ 331 h 826"/>
                <a:gd name="T26" fmla="*/ 9 w 735"/>
                <a:gd name="T27" fmla="*/ 313 h 826"/>
                <a:gd name="T28" fmla="*/ 14 w 735"/>
                <a:gd name="T29" fmla="*/ 291 h 826"/>
                <a:gd name="T30" fmla="*/ 23 w 735"/>
                <a:gd name="T31" fmla="*/ 272 h 826"/>
                <a:gd name="T32" fmla="*/ 27 w 735"/>
                <a:gd name="T33" fmla="*/ 254 h 826"/>
                <a:gd name="T34" fmla="*/ 36 w 735"/>
                <a:gd name="T35" fmla="*/ 236 h 826"/>
                <a:gd name="T36" fmla="*/ 45 w 735"/>
                <a:gd name="T37" fmla="*/ 214 h 826"/>
                <a:gd name="T38" fmla="*/ 54 w 735"/>
                <a:gd name="T39" fmla="*/ 195 h 826"/>
                <a:gd name="T40" fmla="*/ 68 w 735"/>
                <a:gd name="T41" fmla="*/ 177 h 826"/>
                <a:gd name="T42" fmla="*/ 82 w 735"/>
                <a:gd name="T43" fmla="*/ 159 h 826"/>
                <a:gd name="T44" fmla="*/ 104 w 735"/>
                <a:gd name="T45" fmla="*/ 123 h 826"/>
                <a:gd name="T46" fmla="*/ 132 w 735"/>
                <a:gd name="T47" fmla="*/ 96 h 826"/>
                <a:gd name="T48" fmla="*/ 163 w 735"/>
                <a:gd name="T49" fmla="*/ 68 h 826"/>
                <a:gd name="T50" fmla="*/ 191 w 735"/>
                <a:gd name="T51" fmla="*/ 46 h 826"/>
                <a:gd name="T52" fmla="*/ 222 w 735"/>
                <a:gd name="T53" fmla="*/ 28 h 826"/>
                <a:gd name="T54" fmla="*/ 254 w 735"/>
                <a:gd name="T55" fmla="*/ 14 h 826"/>
                <a:gd name="T56" fmla="*/ 286 w 735"/>
                <a:gd name="T57" fmla="*/ 5 h 826"/>
                <a:gd name="T58" fmla="*/ 318 w 735"/>
                <a:gd name="T59" fmla="*/ 0 h 826"/>
                <a:gd name="T60" fmla="*/ 345 w 735"/>
                <a:gd name="T61" fmla="*/ 0 h 826"/>
                <a:gd name="T62" fmla="*/ 372 w 735"/>
                <a:gd name="T63" fmla="*/ 9 h 826"/>
                <a:gd name="T64" fmla="*/ 399 w 735"/>
                <a:gd name="T65" fmla="*/ 23 h 826"/>
                <a:gd name="T66" fmla="*/ 426 w 735"/>
                <a:gd name="T67" fmla="*/ 37 h 826"/>
                <a:gd name="T68" fmla="*/ 735 w 735"/>
                <a:gd name="T69" fmla="*/ 304 h 826"/>
                <a:gd name="T70" fmla="*/ 699 w 735"/>
                <a:gd name="T71" fmla="*/ 354 h 826"/>
                <a:gd name="T72" fmla="*/ 390 w 735"/>
                <a:gd name="T73" fmla="*/ 91 h 826"/>
                <a:gd name="T74" fmla="*/ 367 w 735"/>
                <a:gd name="T75" fmla="*/ 77 h 826"/>
                <a:gd name="T76" fmla="*/ 349 w 735"/>
                <a:gd name="T77" fmla="*/ 68 h 826"/>
                <a:gd name="T78" fmla="*/ 327 w 735"/>
                <a:gd name="T79" fmla="*/ 64 h 826"/>
                <a:gd name="T80" fmla="*/ 304 w 735"/>
                <a:gd name="T81" fmla="*/ 59 h 826"/>
                <a:gd name="T82" fmla="*/ 277 w 735"/>
                <a:gd name="T83" fmla="*/ 64 h 826"/>
                <a:gd name="T84" fmla="*/ 254 w 735"/>
                <a:gd name="T85" fmla="*/ 68 h 826"/>
                <a:gd name="T86" fmla="*/ 227 w 735"/>
                <a:gd name="T87" fmla="*/ 82 h 826"/>
                <a:gd name="T88" fmla="*/ 204 w 735"/>
                <a:gd name="T89" fmla="*/ 96 h 826"/>
                <a:gd name="T90" fmla="*/ 177 w 735"/>
                <a:gd name="T91" fmla="*/ 114 h 826"/>
                <a:gd name="T92" fmla="*/ 154 w 735"/>
                <a:gd name="T93" fmla="*/ 132 h 826"/>
                <a:gd name="T94" fmla="*/ 132 w 735"/>
                <a:gd name="T95" fmla="*/ 159 h 826"/>
                <a:gd name="T96" fmla="*/ 113 w 735"/>
                <a:gd name="T97" fmla="*/ 186 h 826"/>
                <a:gd name="T98" fmla="*/ 95 w 735"/>
                <a:gd name="T99" fmla="*/ 218 h 826"/>
                <a:gd name="T100" fmla="*/ 77 w 735"/>
                <a:gd name="T101" fmla="*/ 245 h 826"/>
                <a:gd name="T102" fmla="*/ 68 w 735"/>
                <a:gd name="T103" fmla="*/ 277 h 826"/>
                <a:gd name="T104" fmla="*/ 59 w 735"/>
                <a:gd name="T105" fmla="*/ 309 h 826"/>
                <a:gd name="T106" fmla="*/ 50 w 735"/>
                <a:gd name="T107" fmla="*/ 341 h 826"/>
                <a:gd name="T108" fmla="*/ 50 w 735"/>
                <a:gd name="T109" fmla="*/ 368 h 826"/>
                <a:gd name="T110" fmla="*/ 50 w 735"/>
                <a:gd name="T111" fmla="*/ 400 h 826"/>
                <a:gd name="T112" fmla="*/ 54 w 735"/>
                <a:gd name="T113" fmla="*/ 427 h 826"/>
                <a:gd name="T114" fmla="*/ 59 w 735"/>
                <a:gd name="T115" fmla="*/ 449 h 826"/>
                <a:gd name="T116" fmla="*/ 73 w 735"/>
                <a:gd name="T117" fmla="*/ 472 h 826"/>
                <a:gd name="T118" fmla="*/ 86 w 735"/>
                <a:gd name="T119" fmla="*/ 490 h 826"/>
                <a:gd name="T120" fmla="*/ 104 w 735"/>
                <a:gd name="T121" fmla="*/ 508 h 826"/>
                <a:gd name="T122" fmla="*/ 413 w 735"/>
                <a:gd name="T123" fmla="*/ 772 h 826"/>
                <a:gd name="T124" fmla="*/ 377 w 735"/>
                <a:gd name="T125" fmla="*/ 826 h 8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35"/>
                <a:gd name="T190" fmla="*/ 0 h 826"/>
                <a:gd name="T191" fmla="*/ 735 w 735"/>
                <a:gd name="T192" fmla="*/ 826 h 8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35" h="826">
                  <a:moveTo>
                    <a:pt x="377" y="826"/>
                  </a:moveTo>
                  <a:lnTo>
                    <a:pt x="68" y="563"/>
                  </a:lnTo>
                  <a:lnTo>
                    <a:pt x="45" y="540"/>
                  </a:lnTo>
                  <a:lnTo>
                    <a:pt x="27" y="517"/>
                  </a:lnTo>
                  <a:lnTo>
                    <a:pt x="14" y="486"/>
                  </a:lnTo>
                  <a:lnTo>
                    <a:pt x="5" y="454"/>
                  </a:lnTo>
                  <a:lnTo>
                    <a:pt x="0" y="440"/>
                  </a:lnTo>
                  <a:lnTo>
                    <a:pt x="0" y="422"/>
                  </a:lnTo>
                  <a:lnTo>
                    <a:pt x="0" y="404"/>
                  </a:lnTo>
                  <a:lnTo>
                    <a:pt x="0" y="386"/>
                  </a:lnTo>
                  <a:lnTo>
                    <a:pt x="0" y="368"/>
                  </a:lnTo>
                  <a:lnTo>
                    <a:pt x="0" y="350"/>
                  </a:lnTo>
                  <a:lnTo>
                    <a:pt x="5" y="331"/>
                  </a:lnTo>
                  <a:lnTo>
                    <a:pt x="9" y="313"/>
                  </a:lnTo>
                  <a:lnTo>
                    <a:pt x="14" y="291"/>
                  </a:lnTo>
                  <a:lnTo>
                    <a:pt x="23" y="272"/>
                  </a:lnTo>
                  <a:lnTo>
                    <a:pt x="27" y="254"/>
                  </a:lnTo>
                  <a:lnTo>
                    <a:pt x="36" y="236"/>
                  </a:lnTo>
                  <a:lnTo>
                    <a:pt x="45" y="214"/>
                  </a:lnTo>
                  <a:lnTo>
                    <a:pt x="54" y="195"/>
                  </a:lnTo>
                  <a:lnTo>
                    <a:pt x="68" y="177"/>
                  </a:lnTo>
                  <a:lnTo>
                    <a:pt x="82" y="159"/>
                  </a:lnTo>
                  <a:lnTo>
                    <a:pt x="104" y="123"/>
                  </a:lnTo>
                  <a:lnTo>
                    <a:pt x="132" y="96"/>
                  </a:lnTo>
                  <a:lnTo>
                    <a:pt x="163" y="68"/>
                  </a:lnTo>
                  <a:lnTo>
                    <a:pt x="191" y="46"/>
                  </a:lnTo>
                  <a:lnTo>
                    <a:pt x="222" y="28"/>
                  </a:lnTo>
                  <a:lnTo>
                    <a:pt x="254" y="14"/>
                  </a:lnTo>
                  <a:lnTo>
                    <a:pt x="286" y="5"/>
                  </a:lnTo>
                  <a:lnTo>
                    <a:pt x="318" y="0"/>
                  </a:lnTo>
                  <a:lnTo>
                    <a:pt x="345" y="0"/>
                  </a:lnTo>
                  <a:lnTo>
                    <a:pt x="372" y="9"/>
                  </a:lnTo>
                  <a:lnTo>
                    <a:pt x="399" y="23"/>
                  </a:lnTo>
                  <a:lnTo>
                    <a:pt x="426" y="37"/>
                  </a:lnTo>
                  <a:lnTo>
                    <a:pt x="735" y="304"/>
                  </a:lnTo>
                  <a:lnTo>
                    <a:pt x="699" y="354"/>
                  </a:lnTo>
                  <a:lnTo>
                    <a:pt x="390" y="91"/>
                  </a:lnTo>
                  <a:lnTo>
                    <a:pt x="367" y="77"/>
                  </a:lnTo>
                  <a:lnTo>
                    <a:pt x="349" y="68"/>
                  </a:lnTo>
                  <a:lnTo>
                    <a:pt x="327" y="64"/>
                  </a:lnTo>
                  <a:lnTo>
                    <a:pt x="304" y="59"/>
                  </a:lnTo>
                  <a:lnTo>
                    <a:pt x="277" y="64"/>
                  </a:lnTo>
                  <a:lnTo>
                    <a:pt x="254" y="68"/>
                  </a:lnTo>
                  <a:lnTo>
                    <a:pt x="227" y="82"/>
                  </a:lnTo>
                  <a:lnTo>
                    <a:pt x="204" y="96"/>
                  </a:lnTo>
                  <a:lnTo>
                    <a:pt x="177" y="114"/>
                  </a:lnTo>
                  <a:lnTo>
                    <a:pt x="154" y="132"/>
                  </a:lnTo>
                  <a:lnTo>
                    <a:pt x="132" y="159"/>
                  </a:lnTo>
                  <a:lnTo>
                    <a:pt x="113" y="186"/>
                  </a:lnTo>
                  <a:lnTo>
                    <a:pt x="95" y="218"/>
                  </a:lnTo>
                  <a:lnTo>
                    <a:pt x="77" y="245"/>
                  </a:lnTo>
                  <a:lnTo>
                    <a:pt x="68" y="277"/>
                  </a:lnTo>
                  <a:lnTo>
                    <a:pt x="59" y="309"/>
                  </a:lnTo>
                  <a:lnTo>
                    <a:pt x="50" y="341"/>
                  </a:lnTo>
                  <a:lnTo>
                    <a:pt x="50" y="368"/>
                  </a:lnTo>
                  <a:lnTo>
                    <a:pt x="50" y="400"/>
                  </a:lnTo>
                  <a:lnTo>
                    <a:pt x="54" y="427"/>
                  </a:lnTo>
                  <a:lnTo>
                    <a:pt x="59" y="449"/>
                  </a:lnTo>
                  <a:lnTo>
                    <a:pt x="73" y="472"/>
                  </a:lnTo>
                  <a:lnTo>
                    <a:pt x="86" y="490"/>
                  </a:lnTo>
                  <a:lnTo>
                    <a:pt x="104" y="508"/>
                  </a:lnTo>
                  <a:lnTo>
                    <a:pt x="413" y="772"/>
                  </a:lnTo>
                  <a:lnTo>
                    <a:pt x="377" y="826"/>
                  </a:lnTo>
                </a:path>
              </a:pathLst>
            </a:custGeom>
            <a:solidFill>
              <a:schemeClr val="tx2"/>
            </a:solidFill>
            <a:ln w="14288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sp>
          <p:nvSpPr>
            <p:cNvPr id="186" name="Line 40">
              <a:extLst>
                <a:ext uri="{FF2B5EF4-FFF2-40B4-BE49-F238E27FC236}">
                  <a16:creationId xmlns:a16="http://schemas.microsoft.com/office/drawing/2014/main" xmlns="" id="{811D2C0C-620E-47F1-A8EB-F84246659E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37" y="2479"/>
              <a:ext cx="281" cy="40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sp>
          <p:nvSpPr>
            <p:cNvPr id="187" name="Line 41">
              <a:extLst>
                <a:ext uri="{FF2B5EF4-FFF2-40B4-BE49-F238E27FC236}">
                  <a16:creationId xmlns:a16="http://schemas.microsoft.com/office/drawing/2014/main" xmlns="" id="{5042F09E-09C2-4C25-9204-FF97B7973A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77" y="2516"/>
              <a:ext cx="282" cy="40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sp>
          <p:nvSpPr>
            <p:cNvPr id="188" name="Line 42">
              <a:extLst>
                <a:ext uri="{FF2B5EF4-FFF2-40B4-BE49-F238E27FC236}">
                  <a16:creationId xmlns:a16="http://schemas.microsoft.com/office/drawing/2014/main" xmlns="" id="{598AEE27-ECCE-4E8D-B5F1-AA0B12DC9A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18" y="2706"/>
              <a:ext cx="277" cy="413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sp>
          <p:nvSpPr>
            <p:cNvPr id="189" name="Freeform 120">
              <a:extLst>
                <a:ext uri="{FF2B5EF4-FFF2-40B4-BE49-F238E27FC236}">
                  <a16:creationId xmlns:a16="http://schemas.microsoft.com/office/drawing/2014/main" xmlns="" id="{7F1796E1-DF6E-429A-A471-E917E231F9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2729"/>
              <a:ext cx="172" cy="172"/>
            </a:xfrm>
            <a:custGeom>
              <a:avLst/>
              <a:gdLst>
                <a:gd name="T0" fmla="*/ 113 w 172"/>
                <a:gd name="T1" fmla="*/ 172 h 172"/>
                <a:gd name="T2" fmla="*/ 27 w 172"/>
                <a:gd name="T3" fmla="*/ 100 h 172"/>
                <a:gd name="T4" fmla="*/ 23 w 172"/>
                <a:gd name="T5" fmla="*/ 95 h 172"/>
                <a:gd name="T6" fmla="*/ 14 w 172"/>
                <a:gd name="T7" fmla="*/ 86 h 172"/>
                <a:gd name="T8" fmla="*/ 9 w 172"/>
                <a:gd name="T9" fmla="*/ 81 h 172"/>
                <a:gd name="T10" fmla="*/ 5 w 172"/>
                <a:gd name="T11" fmla="*/ 72 h 172"/>
                <a:gd name="T12" fmla="*/ 5 w 172"/>
                <a:gd name="T13" fmla="*/ 68 h 172"/>
                <a:gd name="T14" fmla="*/ 0 w 172"/>
                <a:gd name="T15" fmla="*/ 59 h 172"/>
                <a:gd name="T16" fmla="*/ 0 w 172"/>
                <a:gd name="T17" fmla="*/ 54 h 172"/>
                <a:gd name="T18" fmla="*/ 0 w 172"/>
                <a:gd name="T19" fmla="*/ 45 h 172"/>
                <a:gd name="T20" fmla="*/ 0 w 172"/>
                <a:gd name="T21" fmla="*/ 36 h 172"/>
                <a:gd name="T22" fmla="*/ 5 w 172"/>
                <a:gd name="T23" fmla="*/ 32 h 172"/>
                <a:gd name="T24" fmla="*/ 5 w 172"/>
                <a:gd name="T25" fmla="*/ 23 h 172"/>
                <a:gd name="T26" fmla="*/ 9 w 172"/>
                <a:gd name="T27" fmla="*/ 18 h 172"/>
                <a:gd name="T28" fmla="*/ 14 w 172"/>
                <a:gd name="T29" fmla="*/ 13 h 172"/>
                <a:gd name="T30" fmla="*/ 18 w 172"/>
                <a:gd name="T31" fmla="*/ 9 h 172"/>
                <a:gd name="T32" fmla="*/ 23 w 172"/>
                <a:gd name="T33" fmla="*/ 4 h 172"/>
                <a:gd name="T34" fmla="*/ 27 w 172"/>
                <a:gd name="T35" fmla="*/ 0 h 172"/>
                <a:gd name="T36" fmla="*/ 36 w 172"/>
                <a:gd name="T37" fmla="*/ 0 h 172"/>
                <a:gd name="T38" fmla="*/ 41 w 172"/>
                <a:gd name="T39" fmla="*/ 0 h 172"/>
                <a:gd name="T40" fmla="*/ 50 w 172"/>
                <a:gd name="T41" fmla="*/ 0 h 172"/>
                <a:gd name="T42" fmla="*/ 54 w 172"/>
                <a:gd name="T43" fmla="*/ 0 h 172"/>
                <a:gd name="T44" fmla="*/ 63 w 172"/>
                <a:gd name="T45" fmla="*/ 4 h 172"/>
                <a:gd name="T46" fmla="*/ 73 w 172"/>
                <a:gd name="T47" fmla="*/ 4 h 172"/>
                <a:gd name="T48" fmla="*/ 77 w 172"/>
                <a:gd name="T49" fmla="*/ 9 h 172"/>
                <a:gd name="T50" fmla="*/ 86 w 172"/>
                <a:gd name="T51" fmla="*/ 13 h 172"/>
                <a:gd name="T52" fmla="*/ 172 w 172"/>
                <a:gd name="T53" fmla="*/ 91 h 172"/>
                <a:gd name="T54" fmla="*/ 163 w 172"/>
                <a:gd name="T55" fmla="*/ 100 h 172"/>
                <a:gd name="T56" fmla="*/ 77 w 172"/>
                <a:gd name="T57" fmla="*/ 23 h 172"/>
                <a:gd name="T58" fmla="*/ 73 w 172"/>
                <a:gd name="T59" fmla="*/ 18 h 172"/>
                <a:gd name="T60" fmla="*/ 68 w 172"/>
                <a:gd name="T61" fmla="*/ 18 h 172"/>
                <a:gd name="T62" fmla="*/ 63 w 172"/>
                <a:gd name="T63" fmla="*/ 13 h 172"/>
                <a:gd name="T64" fmla="*/ 54 w 172"/>
                <a:gd name="T65" fmla="*/ 13 h 172"/>
                <a:gd name="T66" fmla="*/ 50 w 172"/>
                <a:gd name="T67" fmla="*/ 13 h 172"/>
                <a:gd name="T68" fmla="*/ 45 w 172"/>
                <a:gd name="T69" fmla="*/ 9 h 172"/>
                <a:gd name="T70" fmla="*/ 41 w 172"/>
                <a:gd name="T71" fmla="*/ 13 h 172"/>
                <a:gd name="T72" fmla="*/ 36 w 172"/>
                <a:gd name="T73" fmla="*/ 13 h 172"/>
                <a:gd name="T74" fmla="*/ 32 w 172"/>
                <a:gd name="T75" fmla="*/ 13 h 172"/>
                <a:gd name="T76" fmla="*/ 27 w 172"/>
                <a:gd name="T77" fmla="*/ 18 h 172"/>
                <a:gd name="T78" fmla="*/ 23 w 172"/>
                <a:gd name="T79" fmla="*/ 23 h 172"/>
                <a:gd name="T80" fmla="*/ 18 w 172"/>
                <a:gd name="T81" fmla="*/ 27 h 172"/>
                <a:gd name="T82" fmla="*/ 14 w 172"/>
                <a:gd name="T83" fmla="*/ 32 h 172"/>
                <a:gd name="T84" fmla="*/ 14 w 172"/>
                <a:gd name="T85" fmla="*/ 36 h 172"/>
                <a:gd name="T86" fmla="*/ 14 w 172"/>
                <a:gd name="T87" fmla="*/ 41 h 172"/>
                <a:gd name="T88" fmla="*/ 14 w 172"/>
                <a:gd name="T89" fmla="*/ 45 h 172"/>
                <a:gd name="T90" fmla="*/ 14 w 172"/>
                <a:gd name="T91" fmla="*/ 54 h 172"/>
                <a:gd name="T92" fmla="*/ 14 w 172"/>
                <a:gd name="T93" fmla="*/ 59 h 172"/>
                <a:gd name="T94" fmla="*/ 14 w 172"/>
                <a:gd name="T95" fmla="*/ 63 h 172"/>
                <a:gd name="T96" fmla="*/ 18 w 172"/>
                <a:gd name="T97" fmla="*/ 72 h 172"/>
                <a:gd name="T98" fmla="*/ 18 w 172"/>
                <a:gd name="T99" fmla="*/ 77 h 172"/>
                <a:gd name="T100" fmla="*/ 23 w 172"/>
                <a:gd name="T101" fmla="*/ 81 h 172"/>
                <a:gd name="T102" fmla="*/ 27 w 172"/>
                <a:gd name="T103" fmla="*/ 86 h 172"/>
                <a:gd name="T104" fmla="*/ 32 w 172"/>
                <a:gd name="T105" fmla="*/ 91 h 172"/>
                <a:gd name="T106" fmla="*/ 118 w 172"/>
                <a:gd name="T107" fmla="*/ 163 h 172"/>
                <a:gd name="T108" fmla="*/ 113 w 172"/>
                <a:gd name="T109" fmla="*/ 172 h 17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72"/>
                <a:gd name="T166" fmla="*/ 0 h 172"/>
                <a:gd name="T167" fmla="*/ 172 w 172"/>
                <a:gd name="T168" fmla="*/ 172 h 17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72" h="172">
                  <a:moveTo>
                    <a:pt x="113" y="172"/>
                  </a:moveTo>
                  <a:lnTo>
                    <a:pt x="27" y="100"/>
                  </a:lnTo>
                  <a:lnTo>
                    <a:pt x="23" y="95"/>
                  </a:lnTo>
                  <a:lnTo>
                    <a:pt x="14" y="86"/>
                  </a:lnTo>
                  <a:lnTo>
                    <a:pt x="9" y="81"/>
                  </a:lnTo>
                  <a:lnTo>
                    <a:pt x="5" y="72"/>
                  </a:lnTo>
                  <a:lnTo>
                    <a:pt x="5" y="68"/>
                  </a:lnTo>
                  <a:lnTo>
                    <a:pt x="0" y="59"/>
                  </a:lnTo>
                  <a:lnTo>
                    <a:pt x="0" y="54"/>
                  </a:lnTo>
                  <a:lnTo>
                    <a:pt x="0" y="45"/>
                  </a:lnTo>
                  <a:lnTo>
                    <a:pt x="0" y="36"/>
                  </a:lnTo>
                  <a:lnTo>
                    <a:pt x="5" y="32"/>
                  </a:lnTo>
                  <a:lnTo>
                    <a:pt x="5" y="23"/>
                  </a:lnTo>
                  <a:lnTo>
                    <a:pt x="9" y="18"/>
                  </a:lnTo>
                  <a:lnTo>
                    <a:pt x="14" y="13"/>
                  </a:lnTo>
                  <a:lnTo>
                    <a:pt x="18" y="9"/>
                  </a:lnTo>
                  <a:lnTo>
                    <a:pt x="23" y="4"/>
                  </a:lnTo>
                  <a:lnTo>
                    <a:pt x="27" y="0"/>
                  </a:lnTo>
                  <a:lnTo>
                    <a:pt x="36" y="0"/>
                  </a:lnTo>
                  <a:lnTo>
                    <a:pt x="41" y="0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63" y="4"/>
                  </a:lnTo>
                  <a:lnTo>
                    <a:pt x="73" y="4"/>
                  </a:lnTo>
                  <a:lnTo>
                    <a:pt x="77" y="9"/>
                  </a:lnTo>
                  <a:lnTo>
                    <a:pt x="86" y="13"/>
                  </a:lnTo>
                  <a:lnTo>
                    <a:pt x="172" y="91"/>
                  </a:lnTo>
                  <a:lnTo>
                    <a:pt x="163" y="100"/>
                  </a:lnTo>
                  <a:lnTo>
                    <a:pt x="77" y="23"/>
                  </a:lnTo>
                  <a:lnTo>
                    <a:pt x="73" y="18"/>
                  </a:lnTo>
                  <a:lnTo>
                    <a:pt x="68" y="18"/>
                  </a:lnTo>
                  <a:lnTo>
                    <a:pt x="63" y="13"/>
                  </a:lnTo>
                  <a:lnTo>
                    <a:pt x="54" y="13"/>
                  </a:lnTo>
                  <a:lnTo>
                    <a:pt x="50" y="13"/>
                  </a:lnTo>
                  <a:lnTo>
                    <a:pt x="45" y="9"/>
                  </a:lnTo>
                  <a:lnTo>
                    <a:pt x="41" y="13"/>
                  </a:lnTo>
                  <a:lnTo>
                    <a:pt x="36" y="13"/>
                  </a:lnTo>
                  <a:lnTo>
                    <a:pt x="32" y="13"/>
                  </a:lnTo>
                  <a:lnTo>
                    <a:pt x="27" y="18"/>
                  </a:lnTo>
                  <a:lnTo>
                    <a:pt x="23" y="23"/>
                  </a:lnTo>
                  <a:lnTo>
                    <a:pt x="18" y="27"/>
                  </a:lnTo>
                  <a:lnTo>
                    <a:pt x="14" y="32"/>
                  </a:lnTo>
                  <a:lnTo>
                    <a:pt x="14" y="36"/>
                  </a:lnTo>
                  <a:lnTo>
                    <a:pt x="14" y="41"/>
                  </a:lnTo>
                  <a:lnTo>
                    <a:pt x="14" y="45"/>
                  </a:lnTo>
                  <a:lnTo>
                    <a:pt x="14" y="54"/>
                  </a:lnTo>
                  <a:lnTo>
                    <a:pt x="14" y="59"/>
                  </a:lnTo>
                  <a:lnTo>
                    <a:pt x="14" y="63"/>
                  </a:lnTo>
                  <a:lnTo>
                    <a:pt x="18" y="72"/>
                  </a:lnTo>
                  <a:lnTo>
                    <a:pt x="18" y="77"/>
                  </a:lnTo>
                  <a:lnTo>
                    <a:pt x="23" y="81"/>
                  </a:lnTo>
                  <a:lnTo>
                    <a:pt x="27" y="86"/>
                  </a:lnTo>
                  <a:lnTo>
                    <a:pt x="32" y="91"/>
                  </a:lnTo>
                  <a:lnTo>
                    <a:pt x="118" y="163"/>
                  </a:lnTo>
                  <a:lnTo>
                    <a:pt x="113" y="172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sp>
          <p:nvSpPr>
            <p:cNvPr id="190" name="Line 44">
              <a:extLst>
                <a:ext uri="{FF2B5EF4-FFF2-40B4-BE49-F238E27FC236}">
                  <a16:creationId xmlns:a16="http://schemas.microsoft.com/office/drawing/2014/main" xmlns="" id="{27D6E879-75BB-43A8-90E2-A991B12F46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71" y="2829"/>
              <a:ext cx="60" cy="74"/>
            </a:xfrm>
            <a:prstGeom prst="line">
              <a:avLst/>
            </a:prstGeom>
            <a:noFill/>
            <a:ln w="14351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</p:grpSp>
      <p:sp>
        <p:nvSpPr>
          <p:cNvPr id="191" name="Text Box 45">
            <a:extLst>
              <a:ext uri="{FF2B5EF4-FFF2-40B4-BE49-F238E27FC236}">
                <a16:creationId xmlns:a16="http://schemas.microsoft.com/office/drawing/2014/main" xmlns="" id="{F59ABBF8-E364-4A77-9D5F-EDEC1DDA6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5004" y="2991582"/>
            <a:ext cx="585417" cy="34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5999"/>
            <a:r>
              <a:rPr lang="en-US" sz="1667" u="none" dirty="0">
                <a:solidFill>
                  <a:srgbClr val="000000"/>
                </a:solidFill>
                <a:latin typeface="Bookman Old Style" pitchFamily="18" charset="0"/>
              </a:rPr>
              <a:t>= M</a:t>
            </a:r>
          </a:p>
        </p:txBody>
      </p:sp>
      <p:sp>
        <p:nvSpPr>
          <p:cNvPr id="193" name="Text Box 47">
            <a:extLst>
              <a:ext uri="{FF2B5EF4-FFF2-40B4-BE49-F238E27FC236}">
                <a16:creationId xmlns:a16="http://schemas.microsoft.com/office/drawing/2014/main" xmlns="" id="{463528CA-991A-4642-80BD-AFACDF61D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7662" y="3021250"/>
            <a:ext cx="2090637" cy="34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5999"/>
            <a:r>
              <a:rPr lang="en-US" sz="1667" u="none" dirty="0">
                <a:solidFill>
                  <a:srgbClr val="000000"/>
                </a:solidFill>
                <a:latin typeface="Bookman Old Style" pitchFamily="18" charset="0"/>
              </a:rPr>
              <a:t>(7)</a:t>
            </a:r>
            <a:r>
              <a:rPr lang="en-US" sz="1667" u="none" baseline="30000" dirty="0">
                <a:solidFill>
                  <a:srgbClr val="000000"/>
                </a:solidFill>
                <a:latin typeface="Bookman Old Style" pitchFamily="18" charset="0"/>
              </a:rPr>
              <a:t>9</a:t>
            </a:r>
            <a:r>
              <a:rPr lang="en-US" sz="1667" u="none" dirty="0">
                <a:solidFill>
                  <a:srgbClr val="000000"/>
                </a:solidFill>
                <a:latin typeface="Bookman Old Style" pitchFamily="18" charset="0"/>
              </a:rPr>
              <a:t>= 44 mod 227</a:t>
            </a:r>
          </a:p>
        </p:txBody>
      </p:sp>
      <p:sp>
        <p:nvSpPr>
          <p:cNvPr id="194" name="Text Box 48">
            <a:extLst>
              <a:ext uri="{FF2B5EF4-FFF2-40B4-BE49-F238E27FC236}">
                <a16:creationId xmlns:a16="http://schemas.microsoft.com/office/drawing/2014/main" xmlns="" id="{799FAF3C-1C80-4B21-AC98-16CEC41FD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8822" y="1771899"/>
            <a:ext cx="3252679" cy="60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705999"/>
            <a:r>
              <a:rPr lang="en-AU" sz="1667" b="0" u="none" dirty="0">
                <a:solidFill>
                  <a:srgbClr val="023DD0"/>
                </a:solidFill>
              </a:rPr>
              <a:t>E</a:t>
            </a:r>
            <a:r>
              <a:rPr lang="en-AU" sz="1667" u="none" baseline="-25000" dirty="0">
                <a:solidFill>
                  <a:srgbClr val="023DD0"/>
                </a:solidFill>
              </a:rPr>
              <a:t>b</a:t>
            </a:r>
            <a:r>
              <a:rPr lang="en-AU" sz="1667" b="0" u="none" dirty="0">
                <a:solidFill>
                  <a:srgbClr val="000000"/>
                </a:solidFill>
              </a:rPr>
              <a:t> =  17</a:t>
            </a:r>
          </a:p>
          <a:p>
            <a:pPr defTabSz="705999"/>
            <a:r>
              <a:rPr lang="en-AU" sz="1667" b="0" u="none" dirty="0">
                <a:solidFill>
                  <a:srgbClr val="023DD0"/>
                </a:solidFill>
              </a:rPr>
              <a:t>D</a:t>
            </a:r>
            <a:r>
              <a:rPr lang="en-AU" sz="1667" u="none" baseline="-25000" dirty="0">
                <a:solidFill>
                  <a:srgbClr val="023DD0"/>
                </a:solidFill>
              </a:rPr>
              <a:t>b</a:t>
            </a:r>
            <a:r>
              <a:rPr lang="en-AU" sz="1667" b="0" u="none" dirty="0">
                <a:solidFill>
                  <a:srgbClr val="000000"/>
                </a:solidFill>
              </a:rPr>
              <a:t> = E</a:t>
            </a:r>
            <a:r>
              <a:rPr lang="en-AU" sz="1667" u="none" baseline="-25000" dirty="0">
                <a:solidFill>
                  <a:srgbClr val="000000"/>
                </a:solidFill>
              </a:rPr>
              <a:t>b</a:t>
            </a:r>
            <a:r>
              <a:rPr lang="en-AU" sz="1667" b="0" u="none" baseline="30000" dirty="0">
                <a:solidFill>
                  <a:srgbClr val="000000"/>
                </a:solidFill>
              </a:rPr>
              <a:t>-1</a:t>
            </a:r>
            <a:r>
              <a:rPr lang="en-AU" sz="1667" b="0" u="none" dirty="0">
                <a:solidFill>
                  <a:srgbClr val="000000"/>
                </a:solidFill>
              </a:rPr>
              <a:t> =17 </a:t>
            </a:r>
            <a:r>
              <a:rPr lang="en-AU" sz="1667" b="0" u="none" baseline="30000" dirty="0">
                <a:solidFill>
                  <a:srgbClr val="000000"/>
                </a:solidFill>
              </a:rPr>
              <a:t>-1</a:t>
            </a:r>
            <a:r>
              <a:rPr lang="en-AU" sz="1667" b="0" u="none" dirty="0">
                <a:solidFill>
                  <a:srgbClr val="000000"/>
                </a:solidFill>
              </a:rPr>
              <a:t> mod 226 = 133</a:t>
            </a:r>
            <a:endParaRPr lang="en-US" sz="1667" b="0" u="none" dirty="0">
              <a:solidFill>
                <a:srgbClr val="000000"/>
              </a:solidFill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xmlns="" id="{0C5612C6-3648-4105-A030-AFB8C0338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1999" y="4302477"/>
            <a:ext cx="720713" cy="464786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 sz="1853">
              <a:solidFill>
                <a:srgbClr val="000000"/>
              </a:solidFill>
            </a:endParaRPr>
          </a:p>
        </p:txBody>
      </p:sp>
      <p:sp>
        <p:nvSpPr>
          <p:cNvPr id="199" name="Line 53">
            <a:extLst>
              <a:ext uri="{FF2B5EF4-FFF2-40B4-BE49-F238E27FC236}">
                <a16:creationId xmlns:a16="http://schemas.microsoft.com/office/drawing/2014/main" xmlns="" id="{63E0CB24-0B0A-4080-A9B8-B22F988AFA7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59805" y="4471622"/>
            <a:ext cx="117961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 sz="1853">
              <a:solidFill>
                <a:srgbClr val="000000"/>
              </a:solidFill>
            </a:endParaRPr>
          </a:p>
        </p:txBody>
      </p:sp>
      <p:sp>
        <p:nvSpPr>
          <p:cNvPr id="200" name="Line 56">
            <a:extLst>
              <a:ext uri="{FF2B5EF4-FFF2-40B4-BE49-F238E27FC236}">
                <a16:creationId xmlns:a16="http://schemas.microsoft.com/office/drawing/2014/main" xmlns="" id="{4D742AE5-495C-411B-B74E-C5183DDCF1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9102" y="4471622"/>
            <a:ext cx="1376709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 sz="1853">
              <a:solidFill>
                <a:srgbClr val="000000"/>
              </a:solidFill>
            </a:endParaRPr>
          </a:p>
        </p:txBody>
      </p:sp>
      <p:grpSp>
        <p:nvGrpSpPr>
          <p:cNvPr id="201" name="Group 200">
            <a:extLst>
              <a:ext uri="{FF2B5EF4-FFF2-40B4-BE49-F238E27FC236}">
                <a16:creationId xmlns:a16="http://schemas.microsoft.com/office/drawing/2014/main" xmlns="" id="{CB47C4F5-C170-4BB4-8A62-4CE2C210E17F}"/>
              </a:ext>
            </a:extLst>
          </p:cNvPr>
          <p:cNvGrpSpPr>
            <a:grpSpLocks/>
          </p:cNvGrpSpPr>
          <p:nvPr/>
        </p:nvGrpSpPr>
        <p:grpSpPr bwMode="auto">
          <a:xfrm>
            <a:off x="2868197" y="3389086"/>
            <a:ext cx="3940391" cy="817790"/>
            <a:chOff x="1784" y="2508"/>
            <a:chExt cx="2679" cy="556"/>
          </a:xfrm>
        </p:grpSpPr>
        <p:sp>
          <p:nvSpPr>
            <p:cNvPr id="202" name="Line 58">
              <a:extLst>
                <a:ext uri="{FF2B5EF4-FFF2-40B4-BE49-F238E27FC236}">
                  <a16:creationId xmlns:a16="http://schemas.microsoft.com/office/drawing/2014/main" xmlns="" id="{5208FF7C-6E6B-4E6E-A9CD-A025955DE7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88" y="2508"/>
              <a:ext cx="1075" cy="23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sp>
          <p:nvSpPr>
            <p:cNvPr id="203" name="Line 59">
              <a:extLst>
                <a:ext uri="{FF2B5EF4-FFF2-40B4-BE49-F238E27FC236}">
                  <a16:creationId xmlns:a16="http://schemas.microsoft.com/office/drawing/2014/main" xmlns="" id="{CD4DCB0A-630C-47CD-AA6D-7B1E6F74C1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84" y="2838"/>
              <a:ext cx="981" cy="22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xmlns="" id="{342A89E9-9FEA-43F9-A5FE-A6690D3BC8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7" y="2649"/>
              <a:ext cx="541" cy="317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sp>
          <p:nvSpPr>
            <p:cNvPr id="205" name="Text Box 63">
              <a:extLst>
                <a:ext uri="{FF2B5EF4-FFF2-40B4-BE49-F238E27FC236}">
                  <a16:creationId xmlns:a16="http://schemas.microsoft.com/office/drawing/2014/main" xmlns="" id="{7BFBB5D3-EFD6-4EC3-8A1B-E0FECFA3E3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9" y="2682"/>
              <a:ext cx="126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705999"/>
              <a:endParaRPr lang="en-US" sz="1667" u="none" dirty="0">
                <a:solidFill>
                  <a:srgbClr val="000000"/>
                </a:solidFill>
              </a:endParaRPr>
            </a:p>
          </p:txBody>
        </p:sp>
      </p:grpSp>
      <p:sp>
        <p:nvSpPr>
          <p:cNvPr id="207" name="Rectangle 206">
            <a:extLst>
              <a:ext uri="{FF2B5EF4-FFF2-40B4-BE49-F238E27FC236}">
                <a16:creationId xmlns:a16="http://schemas.microsoft.com/office/drawing/2014/main" xmlns="" id="{9C956EC3-A49D-4400-965B-F4C56FCF1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769" y="4139211"/>
            <a:ext cx="2098893" cy="466258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 sz="1853">
              <a:solidFill>
                <a:srgbClr val="000000"/>
              </a:solidFill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xmlns="" id="{6C0B7289-43B7-491B-97AB-33C97D7AE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6515" y="4205401"/>
            <a:ext cx="1439488" cy="466257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 sz="1853">
              <a:solidFill>
                <a:srgbClr val="000000"/>
              </a:solidFill>
            </a:endParaRPr>
          </a:p>
        </p:txBody>
      </p:sp>
      <p:grpSp>
        <p:nvGrpSpPr>
          <p:cNvPr id="209" name="Group 208">
            <a:extLst>
              <a:ext uri="{FF2B5EF4-FFF2-40B4-BE49-F238E27FC236}">
                <a16:creationId xmlns:a16="http://schemas.microsoft.com/office/drawing/2014/main" xmlns="" id="{2B329B2E-B40A-4947-95CD-676F8F9FCF53}"/>
              </a:ext>
            </a:extLst>
          </p:cNvPr>
          <p:cNvGrpSpPr>
            <a:grpSpLocks/>
          </p:cNvGrpSpPr>
          <p:nvPr/>
        </p:nvGrpSpPr>
        <p:grpSpPr bwMode="auto">
          <a:xfrm>
            <a:off x="8501526" y="4305340"/>
            <a:ext cx="463316" cy="261810"/>
            <a:chOff x="807" y="2428"/>
            <a:chExt cx="315" cy="178"/>
          </a:xfrm>
        </p:grpSpPr>
        <p:sp>
          <p:nvSpPr>
            <p:cNvPr id="210" name="Freeform 97">
              <a:extLst>
                <a:ext uri="{FF2B5EF4-FFF2-40B4-BE49-F238E27FC236}">
                  <a16:creationId xmlns:a16="http://schemas.microsoft.com/office/drawing/2014/main" xmlns="" id="{738A724E-7BA3-492D-9349-35D862A276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7 w 445"/>
                <a:gd name="T11" fmla="*/ 29 h 207"/>
                <a:gd name="T12" fmla="*/ 58 w 445"/>
                <a:gd name="T13" fmla="*/ 68 h 207"/>
                <a:gd name="T14" fmla="*/ 89 w 445"/>
                <a:gd name="T15" fmla="*/ 5 h 207"/>
                <a:gd name="T16" fmla="*/ 7 w 445"/>
                <a:gd name="T17" fmla="*/ 29 h 207"/>
                <a:gd name="T18" fmla="*/ 6 w 445"/>
                <a:gd name="T19" fmla="*/ 38 h 207"/>
                <a:gd name="T20" fmla="*/ 18 w 445"/>
                <a:gd name="T21" fmla="*/ 103 h 207"/>
                <a:gd name="T22" fmla="*/ 38 w 445"/>
                <a:gd name="T23" fmla="*/ 61 h 207"/>
                <a:gd name="T24" fmla="*/ 6 w 445"/>
                <a:gd name="T25" fmla="*/ 38 h 207"/>
                <a:gd name="T26" fmla="*/ 93 w 445"/>
                <a:gd name="T27" fmla="*/ 10 h 207"/>
                <a:gd name="T28" fmla="*/ 74 w 445"/>
                <a:gd name="T29" fmla="*/ 50 h 207"/>
                <a:gd name="T30" fmla="*/ 106 w 445"/>
                <a:gd name="T31" fmla="*/ 76 h 207"/>
                <a:gd name="T32" fmla="*/ 93 w 445"/>
                <a:gd name="T33" fmla="*/ 10 h 207"/>
                <a:gd name="T34" fmla="*/ 42 w 445"/>
                <a:gd name="T35" fmla="*/ 65 h 207"/>
                <a:gd name="T36" fmla="*/ 23 w 445"/>
                <a:gd name="T37" fmla="*/ 106 h 207"/>
                <a:gd name="T38" fmla="*/ 103 w 445"/>
                <a:gd name="T39" fmla="*/ 80 h 207"/>
                <a:gd name="T40" fmla="*/ 71 w 445"/>
                <a:gd name="T41" fmla="*/ 55 h 207"/>
                <a:gd name="T42" fmla="*/ 61 w 445"/>
                <a:gd name="T43" fmla="*/ 77 h 207"/>
                <a:gd name="T44" fmla="*/ 42 w 445"/>
                <a:gd name="T45" fmla="*/ 65 h 2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45"/>
                <a:gd name="T70" fmla="*/ 0 h 207"/>
                <a:gd name="T71" fmla="*/ 445 w 445"/>
                <a:gd name="T72" fmla="*/ 207 h 20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  <a:close/>
                  <a:moveTo>
                    <a:pt x="28" y="55"/>
                  </a:moveTo>
                  <a:lnTo>
                    <a:pt x="231" y="124"/>
                  </a:lnTo>
                  <a:lnTo>
                    <a:pt x="355" y="9"/>
                  </a:lnTo>
                  <a:lnTo>
                    <a:pt x="28" y="55"/>
                  </a:lnTo>
                  <a:close/>
                  <a:moveTo>
                    <a:pt x="22" y="69"/>
                  </a:moveTo>
                  <a:lnTo>
                    <a:pt x="73" y="188"/>
                  </a:lnTo>
                  <a:lnTo>
                    <a:pt x="152" y="110"/>
                  </a:lnTo>
                  <a:lnTo>
                    <a:pt x="22" y="69"/>
                  </a:lnTo>
                  <a:close/>
                  <a:moveTo>
                    <a:pt x="372" y="19"/>
                  </a:moveTo>
                  <a:lnTo>
                    <a:pt x="293" y="92"/>
                  </a:lnTo>
                  <a:lnTo>
                    <a:pt x="422" y="138"/>
                  </a:lnTo>
                  <a:lnTo>
                    <a:pt x="372" y="19"/>
                  </a:lnTo>
                  <a:close/>
                  <a:moveTo>
                    <a:pt x="169" y="119"/>
                  </a:moveTo>
                  <a:lnTo>
                    <a:pt x="90" y="193"/>
                  </a:lnTo>
                  <a:lnTo>
                    <a:pt x="411" y="147"/>
                  </a:lnTo>
                  <a:lnTo>
                    <a:pt x="281" y="101"/>
                  </a:lnTo>
                  <a:lnTo>
                    <a:pt x="242" y="142"/>
                  </a:lnTo>
                  <a:lnTo>
                    <a:pt x="169" y="11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sp>
          <p:nvSpPr>
            <p:cNvPr id="211" name="Freeform 98">
              <a:extLst>
                <a:ext uri="{FF2B5EF4-FFF2-40B4-BE49-F238E27FC236}">
                  <a16:creationId xmlns:a16="http://schemas.microsoft.com/office/drawing/2014/main" xmlns="" id="{9A363C3B-F7B9-497A-AB43-A4816484CBA8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5"/>
                <a:gd name="T16" fmla="*/ 0 h 207"/>
                <a:gd name="T17" fmla="*/ 445 w 445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sp>
          <p:nvSpPr>
            <p:cNvPr id="212" name="Freeform 99">
              <a:extLst>
                <a:ext uri="{FF2B5EF4-FFF2-40B4-BE49-F238E27FC236}">
                  <a16:creationId xmlns:a16="http://schemas.microsoft.com/office/drawing/2014/main" xmlns="" id="{58CF8DB2-F913-49B4-A5C5-7DA3AD589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827" y="2435"/>
              <a:ext cx="231" cy="99"/>
            </a:xfrm>
            <a:custGeom>
              <a:avLst/>
              <a:gdLst>
                <a:gd name="T0" fmla="*/ 0 w 327"/>
                <a:gd name="T1" fmla="*/ 25 h 115"/>
                <a:gd name="T2" fmla="*/ 50 w 327"/>
                <a:gd name="T3" fmla="*/ 63 h 115"/>
                <a:gd name="T4" fmla="*/ 81 w 327"/>
                <a:gd name="T5" fmla="*/ 0 h 115"/>
                <a:gd name="T6" fmla="*/ 0 w 327"/>
                <a:gd name="T7" fmla="*/ 25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7"/>
                <a:gd name="T13" fmla="*/ 0 h 115"/>
                <a:gd name="T14" fmla="*/ 327 w 327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7" h="115">
                  <a:moveTo>
                    <a:pt x="0" y="46"/>
                  </a:moveTo>
                  <a:lnTo>
                    <a:pt x="203" y="115"/>
                  </a:lnTo>
                  <a:lnTo>
                    <a:pt x="327" y="0"/>
                  </a:lnTo>
                  <a:lnTo>
                    <a:pt x="0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sp>
          <p:nvSpPr>
            <p:cNvPr id="213" name="Freeform 100">
              <a:extLst>
                <a:ext uri="{FF2B5EF4-FFF2-40B4-BE49-F238E27FC236}">
                  <a16:creationId xmlns:a16="http://schemas.microsoft.com/office/drawing/2014/main" xmlns="" id="{32F167BD-2594-4019-B877-A00C1C9C3904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" y="2486"/>
              <a:ext cx="92" cy="103"/>
            </a:xfrm>
            <a:custGeom>
              <a:avLst/>
              <a:gdLst>
                <a:gd name="T0" fmla="*/ 0 w 130"/>
                <a:gd name="T1" fmla="*/ 0 h 119"/>
                <a:gd name="T2" fmla="*/ 13 w 130"/>
                <a:gd name="T3" fmla="*/ 67 h 119"/>
                <a:gd name="T4" fmla="*/ 33 w 130"/>
                <a:gd name="T5" fmla="*/ 23 h 119"/>
                <a:gd name="T6" fmla="*/ 0 w 130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0"/>
                <a:gd name="T13" fmla="*/ 0 h 119"/>
                <a:gd name="T14" fmla="*/ 130 w 130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0" h="119">
                  <a:moveTo>
                    <a:pt x="0" y="0"/>
                  </a:moveTo>
                  <a:lnTo>
                    <a:pt x="51" y="119"/>
                  </a:lnTo>
                  <a:lnTo>
                    <a:pt x="130" y="41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sp>
          <p:nvSpPr>
            <p:cNvPr id="214" name="Freeform 101">
              <a:extLst>
                <a:ext uri="{FF2B5EF4-FFF2-40B4-BE49-F238E27FC236}">
                  <a16:creationId xmlns:a16="http://schemas.microsoft.com/office/drawing/2014/main" xmlns="" id="{A2B7245B-3C0C-4237-B998-F90AD238A7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5" y="2444"/>
              <a:ext cx="91" cy="103"/>
            </a:xfrm>
            <a:custGeom>
              <a:avLst/>
              <a:gdLst>
                <a:gd name="T0" fmla="*/ 20 w 129"/>
                <a:gd name="T1" fmla="*/ 0 h 119"/>
                <a:gd name="T2" fmla="*/ 0 w 129"/>
                <a:gd name="T3" fmla="*/ 42 h 119"/>
                <a:gd name="T4" fmla="*/ 32 w 129"/>
                <a:gd name="T5" fmla="*/ 67 h 119"/>
                <a:gd name="T6" fmla="*/ 20 w 129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"/>
                <a:gd name="T13" fmla="*/ 0 h 119"/>
                <a:gd name="T14" fmla="*/ 129 w 129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" h="119">
                  <a:moveTo>
                    <a:pt x="79" y="0"/>
                  </a:moveTo>
                  <a:lnTo>
                    <a:pt x="0" y="73"/>
                  </a:lnTo>
                  <a:lnTo>
                    <a:pt x="129" y="119"/>
                  </a:lnTo>
                  <a:lnTo>
                    <a:pt x="79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sp>
          <p:nvSpPr>
            <p:cNvPr id="215" name="Freeform 102">
              <a:extLst>
                <a:ext uri="{FF2B5EF4-FFF2-40B4-BE49-F238E27FC236}">
                  <a16:creationId xmlns:a16="http://schemas.microsoft.com/office/drawing/2014/main" xmlns="" id="{8FF90CB7-EE19-4F15-9107-5EDBE1BFAE20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" y="2515"/>
              <a:ext cx="227" cy="79"/>
            </a:xfrm>
            <a:custGeom>
              <a:avLst/>
              <a:gdLst>
                <a:gd name="T0" fmla="*/ 20 w 321"/>
                <a:gd name="T1" fmla="*/ 9 h 92"/>
                <a:gd name="T2" fmla="*/ 0 w 321"/>
                <a:gd name="T3" fmla="*/ 50 h 92"/>
                <a:gd name="T4" fmla="*/ 81 w 321"/>
                <a:gd name="T5" fmla="*/ 25 h 92"/>
                <a:gd name="T6" fmla="*/ 47 w 321"/>
                <a:gd name="T7" fmla="*/ 0 h 92"/>
                <a:gd name="T8" fmla="*/ 38 w 321"/>
                <a:gd name="T9" fmla="*/ 22 h 92"/>
                <a:gd name="T10" fmla="*/ 20 w 321"/>
                <a:gd name="T11" fmla="*/ 9 h 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1"/>
                <a:gd name="T19" fmla="*/ 0 h 92"/>
                <a:gd name="T20" fmla="*/ 321 w 321"/>
                <a:gd name="T21" fmla="*/ 92 h 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1" h="92">
                  <a:moveTo>
                    <a:pt x="79" y="18"/>
                  </a:moveTo>
                  <a:lnTo>
                    <a:pt x="0" y="92"/>
                  </a:lnTo>
                  <a:lnTo>
                    <a:pt x="321" y="46"/>
                  </a:lnTo>
                  <a:lnTo>
                    <a:pt x="191" y="0"/>
                  </a:lnTo>
                  <a:lnTo>
                    <a:pt x="152" y="41"/>
                  </a:lnTo>
                  <a:lnTo>
                    <a:pt x="79" y="1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  <p:sp>
          <p:nvSpPr>
            <p:cNvPr id="216" name="Freeform 103">
              <a:extLst>
                <a:ext uri="{FF2B5EF4-FFF2-40B4-BE49-F238E27FC236}">
                  <a16:creationId xmlns:a16="http://schemas.microsoft.com/office/drawing/2014/main" xmlns="" id="{02892439-9109-4D59-9A2B-6000C41FE086}"/>
                </a:ext>
              </a:extLst>
            </p:cNvPr>
            <p:cNvSpPr>
              <a:spLocks/>
            </p:cNvSpPr>
            <p:nvPr/>
          </p:nvSpPr>
          <p:spPr bwMode="auto">
            <a:xfrm>
              <a:off x="935" y="2459"/>
              <a:ext cx="51" cy="63"/>
            </a:xfrm>
            <a:custGeom>
              <a:avLst/>
              <a:gdLst>
                <a:gd name="T0" fmla="*/ 9 w 73"/>
                <a:gd name="T1" fmla="*/ 26 h 73"/>
                <a:gd name="T2" fmla="*/ 8 w 73"/>
                <a:gd name="T3" fmla="*/ 28 h 73"/>
                <a:gd name="T4" fmla="*/ 3 w 73"/>
                <a:gd name="T5" fmla="*/ 10 h 73"/>
                <a:gd name="T6" fmla="*/ 6 w 73"/>
                <a:gd name="T7" fmla="*/ 39 h 73"/>
                <a:gd name="T8" fmla="*/ 8 w 73"/>
                <a:gd name="T9" fmla="*/ 35 h 73"/>
                <a:gd name="T10" fmla="*/ 8 w 73"/>
                <a:gd name="T11" fmla="*/ 39 h 73"/>
                <a:gd name="T12" fmla="*/ 4 w 73"/>
                <a:gd name="T13" fmla="*/ 41 h 73"/>
                <a:gd name="T14" fmla="*/ 4 w 73"/>
                <a:gd name="T15" fmla="*/ 39 h 73"/>
                <a:gd name="T16" fmla="*/ 6 w 73"/>
                <a:gd name="T17" fmla="*/ 39 h 73"/>
                <a:gd name="T18" fmla="*/ 1 w 73"/>
                <a:gd name="T19" fmla="*/ 10 h 73"/>
                <a:gd name="T20" fmla="*/ 1 w 73"/>
                <a:gd name="T21" fmla="*/ 13 h 73"/>
                <a:gd name="T22" fmla="*/ 0 w 73"/>
                <a:gd name="T23" fmla="*/ 13 h 73"/>
                <a:gd name="T24" fmla="*/ 0 w 73"/>
                <a:gd name="T25" fmla="*/ 10 h 73"/>
                <a:gd name="T26" fmla="*/ 3 w 73"/>
                <a:gd name="T27" fmla="*/ 8 h 73"/>
                <a:gd name="T28" fmla="*/ 9 w 73"/>
                <a:gd name="T29" fmla="*/ 26 h 73"/>
                <a:gd name="T30" fmla="*/ 9 w 73"/>
                <a:gd name="T31" fmla="*/ 3 h 73"/>
                <a:gd name="T32" fmla="*/ 12 w 73"/>
                <a:gd name="T33" fmla="*/ 0 h 73"/>
                <a:gd name="T34" fmla="*/ 13 w 73"/>
                <a:gd name="T35" fmla="*/ 0 h 73"/>
                <a:gd name="T36" fmla="*/ 13 w 73"/>
                <a:gd name="T37" fmla="*/ 3 h 73"/>
                <a:gd name="T38" fmla="*/ 12 w 73"/>
                <a:gd name="T39" fmla="*/ 3 h 73"/>
                <a:gd name="T40" fmla="*/ 17 w 73"/>
                <a:gd name="T41" fmla="*/ 30 h 73"/>
                <a:gd name="T42" fmla="*/ 17 w 73"/>
                <a:gd name="T43" fmla="*/ 30 h 73"/>
                <a:gd name="T44" fmla="*/ 17 w 73"/>
                <a:gd name="T45" fmla="*/ 30 h 73"/>
                <a:gd name="T46" fmla="*/ 13 w 73"/>
                <a:gd name="T47" fmla="*/ 34 h 73"/>
                <a:gd name="T48" fmla="*/ 12 w 73"/>
                <a:gd name="T49" fmla="*/ 34 h 73"/>
                <a:gd name="T50" fmla="*/ 13 w 73"/>
                <a:gd name="T51" fmla="*/ 34 h 73"/>
                <a:gd name="T52" fmla="*/ 15 w 73"/>
                <a:gd name="T53" fmla="*/ 30 h 73"/>
                <a:gd name="T54" fmla="*/ 10 w 73"/>
                <a:gd name="T55" fmla="*/ 5 h 73"/>
                <a:gd name="T56" fmla="*/ 9 w 73"/>
                <a:gd name="T57" fmla="*/ 26 h 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73"/>
                <a:gd name="T89" fmla="*/ 73 w 73"/>
                <a:gd name="T90" fmla="*/ 73 h 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73">
                  <a:moveTo>
                    <a:pt x="39" y="46"/>
                  </a:moveTo>
                  <a:lnTo>
                    <a:pt x="34" y="50"/>
                  </a:lnTo>
                  <a:lnTo>
                    <a:pt x="11" y="18"/>
                  </a:lnTo>
                  <a:lnTo>
                    <a:pt x="23" y="69"/>
                  </a:lnTo>
                  <a:lnTo>
                    <a:pt x="34" y="64"/>
                  </a:lnTo>
                  <a:lnTo>
                    <a:pt x="34" y="69"/>
                  </a:lnTo>
                  <a:lnTo>
                    <a:pt x="17" y="73"/>
                  </a:lnTo>
                  <a:lnTo>
                    <a:pt x="17" y="69"/>
                  </a:lnTo>
                  <a:lnTo>
                    <a:pt x="23" y="69"/>
                  </a:lnTo>
                  <a:lnTo>
                    <a:pt x="6" y="18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1" y="14"/>
                  </a:lnTo>
                  <a:lnTo>
                    <a:pt x="39" y="46"/>
                  </a:lnTo>
                  <a:lnTo>
                    <a:pt x="39" y="5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56" y="5"/>
                  </a:lnTo>
                  <a:lnTo>
                    <a:pt x="51" y="5"/>
                  </a:lnTo>
                  <a:lnTo>
                    <a:pt x="68" y="55"/>
                  </a:lnTo>
                  <a:lnTo>
                    <a:pt x="73" y="55"/>
                  </a:lnTo>
                  <a:lnTo>
                    <a:pt x="68" y="55"/>
                  </a:lnTo>
                  <a:lnTo>
                    <a:pt x="56" y="60"/>
                  </a:lnTo>
                  <a:lnTo>
                    <a:pt x="51" y="60"/>
                  </a:lnTo>
                  <a:lnTo>
                    <a:pt x="56" y="60"/>
                  </a:lnTo>
                  <a:lnTo>
                    <a:pt x="62" y="55"/>
                  </a:lnTo>
                  <a:lnTo>
                    <a:pt x="45" y="9"/>
                  </a:lnTo>
                  <a:lnTo>
                    <a:pt x="39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853">
                <a:solidFill>
                  <a:srgbClr val="000000"/>
                </a:solidFill>
              </a:endParaRPr>
            </a:p>
          </p:txBody>
        </p:sp>
      </p:grpSp>
      <p:sp>
        <p:nvSpPr>
          <p:cNvPr id="217" name="Text Box 90">
            <a:extLst>
              <a:ext uri="{FF2B5EF4-FFF2-40B4-BE49-F238E27FC236}">
                <a16:creationId xmlns:a16="http://schemas.microsoft.com/office/drawing/2014/main" xmlns="" id="{0107C3B3-FD0B-49DE-9806-3F7851721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1225" y="1110019"/>
            <a:ext cx="351378" cy="34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705999"/>
            <a:r>
              <a:rPr lang="en-AU" sz="1667" b="0" u="none">
                <a:solidFill>
                  <a:srgbClr val="000000"/>
                </a:solidFill>
              </a:rPr>
              <a:t>**</a:t>
            </a:r>
          </a:p>
        </p:txBody>
      </p:sp>
      <p:sp>
        <p:nvSpPr>
          <p:cNvPr id="218" name="Line 91">
            <a:extLst>
              <a:ext uri="{FF2B5EF4-FFF2-40B4-BE49-F238E27FC236}">
                <a16:creationId xmlns:a16="http://schemas.microsoft.com/office/drawing/2014/main" xmlns="" id="{7BA4791C-66EA-4274-945C-2E120A3AB08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5747" y="3173290"/>
            <a:ext cx="735719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 sz="1853">
              <a:solidFill>
                <a:srgbClr val="000000"/>
              </a:solidFill>
            </a:endParaRPr>
          </a:p>
        </p:txBody>
      </p:sp>
      <p:sp>
        <p:nvSpPr>
          <p:cNvPr id="223" name="Text Box 78">
            <a:extLst>
              <a:ext uri="{FF2B5EF4-FFF2-40B4-BE49-F238E27FC236}">
                <a16:creationId xmlns:a16="http://schemas.microsoft.com/office/drawing/2014/main" xmlns="" id="{7E582548-61A2-428D-A0F0-4395A5308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8856" y="2989255"/>
            <a:ext cx="526106" cy="34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5999"/>
            <a:r>
              <a:rPr lang="en-US" sz="1667" u="none" dirty="0">
                <a:solidFill>
                  <a:srgbClr val="000000"/>
                </a:solidFill>
                <a:latin typeface="Bookman Old Style" pitchFamily="18" charset="0"/>
              </a:rPr>
              <a:t>= 7</a:t>
            </a:r>
          </a:p>
        </p:txBody>
      </p:sp>
      <p:sp>
        <p:nvSpPr>
          <p:cNvPr id="226" name="Text Box 47">
            <a:extLst>
              <a:ext uri="{FF2B5EF4-FFF2-40B4-BE49-F238E27FC236}">
                <a16:creationId xmlns:a16="http://schemas.microsoft.com/office/drawing/2014/main" xmlns="" id="{00DA9FEE-C4D1-4A87-9716-DDA87755A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487" y="3643371"/>
            <a:ext cx="421910" cy="34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667" u="none" dirty="0">
                <a:solidFill>
                  <a:srgbClr val="000000"/>
                </a:solidFill>
              </a:rPr>
              <a:t>30</a:t>
            </a:r>
            <a:endParaRPr lang="en-US" sz="1667" u="none" baseline="30000" dirty="0">
              <a:solidFill>
                <a:srgbClr val="000000"/>
              </a:solidFill>
            </a:endParaRPr>
          </a:p>
        </p:txBody>
      </p:sp>
      <p:sp>
        <p:nvSpPr>
          <p:cNvPr id="227" name="Text Box 47">
            <a:extLst>
              <a:ext uri="{FF2B5EF4-FFF2-40B4-BE49-F238E27FC236}">
                <a16:creationId xmlns:a16="http://schemas.microsoft.com/office/drawing/2014/main" xmlns="" id="{84A87953-39FC-4334-8650-5C0BE9FC7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941" y="4185525"/>
            <a:ext cx="1418978" cy="34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5999"/>
            <a:r>
              <a:rPr lang="en-US" sz="1667" u="none" dirty="0">
                <a:solidFill>
                  <a:srgbClr val="000000"/>
                </a:solidFill>
                <a:latin typeface="Bookman Old Style" pitchFamily="18" charset="0"/>
              </a:rPr>
              <a:t>(30)</a:t>
            </a:r>
            <a:r>
              <a:rPr lang="en-US" sz="1667" u="none" baseline="30000" dirty="0">
                <a:solidFill>
                  <a:srgbClr val="000000"/>
                </a:solidFill>
                <a:latin typeface="Bookman Old Style" pitchFamily="18" charset="0"/>
              </a:rPr>
              <a:t>201 </a:t>
            </a:r>
            <a:r>
              <a:rPr lang="en-US" sz="1667" u="none" dirty="0">
                <a:solidFill>
                  <a:srgbClr val="000000"/>
                </a:solidFill>
                <a:latin typeface="Bookman Old Style" pitchFamily="18" charset="0"/>
              </a:rPr>
              <a:t>= 82</a:t>
            </a:r>
            <a:endParaRPr lang="en-US" sz="1667" u="none" baseline="30000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228" name="Text Box 47">
            <a:extLst>
              <a:ext uri="{FF2B5EF4-FFF2-40B4-BE49-F238E27FC236}">
                <a16:creationId xmlns:a16="http://schemas.microsoft.com/office/drawing/2014/main" xmlns="" id="{5C7EA006-966E-4157-8B98-DF90EDD2C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0187" y="4351236"/>
            <a:ext cx="466795" cy="34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5999"/>
            <a:r>
              <a:rPr lang="en-US" sz="1667" u="none" dirty="0">
                <a:solidFill>
                  <a:srgbClr val="000000"/>
                </a:solidFill>
                <a:latin typeface="Bookman Old Style" pitchFamily="18" charset="0"/>
              </a:rPr>
              <a:t>82</a:t>
            </a:r>
            <a:endParaRPr lang="en-US" sz="1667" u="none" baseline="30000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229" name="Text Box 47">
            <a:extLst>
              <a:ext uri="{FF2B5EF4-FFF2-40B4-BE49-F238E27FC236}">
                <a16:creationId xmlns:a16="http://schemas.microsoft.com/office/drawing/2014/main" xmlns="" id="{53A2371C-30EC-43E5-B579-D62B912A3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3697" y="4244822"/>
            <a:ext cx="1277914" cy="34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5999"/>
            <a:r>
              <a:rPr lang="en-US" sz="1667" u="none" dirty="0">
                <a:solidFill>
                  <a:srgbClr val="000000"/>
                </a:solidFill>
                <a:latin typeface="Bookman Old Style" pitchFamily="18" charset="0"/>
              </a:rPr>
              <a:t>(82)</a:t>
            </a:r>
            <a:r>
              <a:rPr lang="en-US" sz="1667" u="none" baseline="30000" dirty="0">
                <a:solidFill>
                  <a:srgbClr val="000000"/>
                </a:solidFill>
                <a:latin typeface="Bookman Old Style" pitchFamily="18" charset="0"/>
              </a:rPr>
              <a:t>133 </a:t>
            </a:r>
            <a:r>
              <a:rPr lang="en-US" sz="1667" u="none" dirty="0">
                <a:solidFill>
                  <a:srgbClr val="000000"/>
                </a:solidFill>
                <a:latin typeface="Bookman Old Style" pitchFamily="18" charset="0"/>
              </a:rPr>
              <a:t>= 7</a:t>
            </a:r>
            <a:endParaRPr lang="en-US" sz="1667" u="none" baseline="30000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800127" y="5036790"/>
            <a:ext cx="23603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762000" eaLnBrk="1" hangingPunct="1"/>
            <a:r>
              <a:rPr lang="en-US" sz="180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</a:t>
            </a:r>
            <a:r>
              <a:rPr lang="en-US" sz="1800" u="none" baseline="-25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</a:t>
            </a:r>
            <a:r>
              <a:rPr lang="en-US" sz="180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= 9 </a:t>
            </a:r>
            <a:r>
              <a:rPr lang="en-US" sz="1800" u="none" baseline="30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-1 </a:t>
            </a:r>
            <a:r>
              <a:rPr lang="en-US" sz="180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mod  226 =</a:t>
            </a:r>
          </a:p>
          <a:p>
            <a:pPr lvl="0" defTabSz="762000" eaLnBrk="1" hangingPunct="1"/>
            <a:r>
              <a:rPr lang="en-US" sz="1800" u="none" baseline="30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     </a:t>
            </a:r>
            <a:r>
              <a:rPr lang="en-US" sz="180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= -25 mod 226 = 201</a:t>
            </a:r>
          </a:p>
        </p:txBody>
      </p:sp>
      <p:graphicFrame>
        <p:nvGraphicFramePr>
          <p:cNvPr id="76" name="Object 4">
            <a:extLst>
              <a:ext uri="{FF2B5EF4-FFF2-40B4-BE49-F238E27FC236}">
                <a16:creationId xmlns:a16="http://schemas.microsoft.com/office/drawing/2014/main" xmlns="" id="{59849A86-9B2C-46A7-8C7B-D27E816BB4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070760"/>
              </p:ext>
            </p:extLst>
          </p:nvPr>
        </p:nvGraphicFramePr>
        <p:xfrm>
          <a:off x="4681620" y="5058452"/>
          <a:ext cx="430212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Worksheet" r:id="rId5" imgW="4962617" imgH="609436" progId="Excel.Sheet.8">
                  <p:embed/>
                </p:oleObj>
              </mc:Choice>
              <mc:Fallback>
                <p:oleObj name="Worksheet" r:id="rId5" imgW="4962617" imgH="60943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81620" y="5058452"/>
                        <a:ext cx="4302125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/>
          <p:cNvSpPr/>
          <p:nvPr/>
        </p:nvSpPr>
        <p:spPr>
          <a:xfrm>
            <a:off x="811756" y="6081088"/>
            <a:ext cx="25686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762000" eaLnBrk="1" hangingPunct="1"/>
            <a:r>
              <a:rPr lang="en-US" sz="180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</a:t>
            </a:r>
            <a:r>
              <a:rPr lang="en-US" sz="1800" u="none" baseline="-25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</a:t>
            </a:r>
            <a:r>
              <a:rPr lang="en-US" sz="180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= 17 </a:t>
            </a:r>
            <a:r>
              <a:rPr lang="en-US" sz="1800" u="none" baseline="30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-1 </a:t>
            </a:r>
            <a:r>
              <a:rPr lang="en-US" sz="180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mod  226 =</a:t>
            </a:r>
          </a:p>
          <a:p>
            <a:pPr lvl="0" defTabSz="762000" eaLnBrk="1" hangingPunct="1"/>
            <a:r>
              <a:rPr lang="en-US" sz="1800" u="none" baseline="30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     </a:t>
            </a:r>
            <a:r>
              <a:rPr lang="en-US" sz="180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= -93 mod 226 = 133</a:t>
            </a:r>
          </a:p>
        </p:txBody>
      </p:sp>
      <p:graphicFrame>
        <p:nvGraphicFramePr>
          <p:cNvPr id="79" name="Object 5">
            <a:extLst>
              <a:ext uri="{FF2B5EF4-FFF2-40B4-BE49-F238E27FC236}">
                <a16:creationId xmlns:a16="http://schemas.microsoft.com/office/drawing/2014/main" xmlns="" id="{ADE24EBF-216F-4FB3-A0F7-CFBDE169CF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52425"/>
              </p:ext>
            </p:extLst>
          </p:nvPr>
        </p:nvGraphicFramePr>
        <p:xfrm>
          <a:off x="4675524" y="5766338"/>
          <a:ext cx="4302125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Worksheet" r:id="rId7" imgW="4962617" imgH="1209511" progId="Excel.Sheet.8">
                  <p:embed/>
                </p:oleObj>
              </mc:Choice>
              <mc:Fallback>
                <p:oleObj name="Worksheet" r:id="rId7" imgW="4962617" imgH="1209511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75524" y="5766338"/>
                        <a:ext cx="4302125" cy="1049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/>
          <p:cNvSpPr/>
          <p:nvPr/>
        </p:nvSpPr>
        <p:spPr>
          <a:xfrm>
            <a:off x="468392" y="578495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/>
            <a:r>
              <a:rPr lang="en-US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2.</a:t>
            </a:r>
          </a:p>
        </p:txBody>
      </p:sp>
      <p:sp>
        <p:nvSpPr>
          <p:cNvPr id="7" name="Rechteck 6"/>
          <p:cNvSpPr/>
          <p:nvPr/>
        </p:nvSpPr>
        <p:spPr>
          <a:xfrm>
            <a:off x="722550" y="600545"/>
            <a:ext cx="724878" cy="349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70" b="0" u="none" dirty="0"/>
              <a:t>M = 7</a:t>
            </a:r>
          </a:p>
        </p:txBody>
      </p:sp>
      <p:sp>
        <p:nvSpPr>
          <p:cNvPr id="78" name="Rectangle 207">
            <a:extLst>
              <a:ext uri="{FF2B5EF4-FFF2-40B4-BE49-F238E27FC236}">
                <a16:creationId xmlns:a16="http://schemas.microsoft.com/office/drawing/2014/main" xmlns="" id="{6C0B7289-43B7-491B-97AB-33C97D7AE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3673" y="3017995"/>
            <a:ext cx="2424819" cy="466257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 sz="1853">
              <a:solidFill>
                <a:srgbClr val="000000"/>
              </a:solidFill>
            </a:endParaRPr>
          </a:p>
        </p:txBody>
      </p:sp>
      <p:sp>
        <p:nvSpPr>
          <p:cNvPr id="80" name="Text Box 47">
            <a:extLst>
              <a:ext uri="{FF2B5EF4-FFF2-40B4-BE49-F238E27FC236}">
                <a16:creationId xmlns:a16="http://schemas.microsoft.com/office/drawing/2014/main" xmlns="" id="{53A2371C-30EC-43E5-B579-D62B912A3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4" y="3050559"/>
            <a:ext cx="2422459" cy="34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5999"/>
            <a:r>
              <a:rPr lang="en-US" sz="1667" u="none" dirty="0">
                <a:solidFill>
                  <a:srgbClr val="000000"/>
                </a:solidFill>
                <a:latin typeface="Bookman Old Style" pitchFamily="18" charset="0"/>
              </a:rPr>
              <a:t>(44</a:t>
            </a:r>
            <a:r>
              <a:rPr lang="en-US" sz="1667" u="none" baseline="3000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en-US" sz="1667" u="none" dirty="0">
                <a:solidFill>
                  <a:srgbClr val="000000"/>
                </a:solidFill>
                <a:latin typeface="Bookman Old Style" pitchFamily="18" charset="0"/>
              </a:rPr>
              <a:t>)</a:t>
            </a:r>
            <a:r>
              <a:rPr lang="en-US" sz="1667" u="none" baseline="30000" dirty="0">
                <a:solidFill>
                  <a:srgbClr val="000000"/>
                </a:solidFill>
                <a:latin typeface="Bookman Old Style" pitchFamily="18" charset="0"/>
              </a:rPr>
              <a:t>17 </a:t>
            </a:r>
            <a:r>
              <a:rPr lang="en-US" sz="1667" u="none" dirty="0">
                <a:solidFill>
                  <a:srgbClr val="000000"/>
                </a:solidFill>
                <a:latin typeface="Bookman Old Style" pitchFamily="18" charset="0"/>
              </a:rPr>
              <a:t>mod 277= 30 </a:t>
            </a:r>
          </a:p>
        </p:txBody>
      </p:sp>
      <p:sp>
        <p:nvSpPr>
          <p:cNvPr id="81" name="Rechteck 80"/>
          <p:cNvSpPr/>
          <p:nvPr/>
        </p:nvSpPr>
        <p:spPr>
          <a:xfrm>
            <a:off x="415999" y="172231"/>
            <a:ext cx="25128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/>
            <a:r>
              <a:rPr lang="en-GB" sz="24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Solution 11-1 cont.:</a:t>
            </a:r>
            <a:endParaRPr lang="en-GB" sz="2400" u="none" dirty="0">
              <a:solidFill>
                <a:srgbClr val="1515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158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782637" y="625475"/>
            <a:ext cx="83899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62000">
              <a:defRPr/>
            </a:pPr>
            <a:r>
              <a:rPr lang="en-US" sz="3200" u="none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Massey-Omura Lock for:   Shamir’s 3-Pass Protocol</a:t>
            </a:r>
          </a:p>
          <a:p>
            <a:pPr algn="ctr" defTabSz="762000">
              <a:defRPr/>
            </a:pPr>
            <a:r>
              <a:rPr lang="en-US" sz="2800" u="none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Secrecy without Authenticity</a:t>
            </a:r>
            <a:endParaRPr lang="en-US" sz="3200" u="none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4306887" y="3997325"/>
            <a:ext cx="777875" cy="503237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2617787" y="1860550"/>
            <a:ext cx="4395788" cy="717550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grpSp>
        <p:nvGrpSpPr>
          <p:cNvPr id="59" name="Group 58"/>
          <p:cNvGrpSpPr>
            <a:grpSpLocks/>
          </p:cNvGrpSpPr>
          <p:nvPr/>
        </p:nvGrpSpPr>
        <p:grpSpPr bwMode="auto">
          <a:xfrm>
            <a:off x="7224696" y="2390775"/>
            <a:ext cx="382587" cy="217487"/>
            <a:chOff x="5808" y="3571"/>
            <a:chExt cx="352" cy="146"/>
          </a:xfrm>
        </p:grpSpPr>
        <p:sp>
          <p:nvSpPr>
            <p:cNvPr id="142" name="Freeform 141"/>
            <p:cNvSpPr>
              <a:spLocks/>
            </p:cNvSpPr>
            <p:nvPr/>
          </p:nvSpPr>
          <p:spPr bwMode="auto">
            <a:xfrm>
              <a:off x="5997" y="3571"/>
              <a:ext cx="163" cy="146"/>
            </a:xfrm>
            <a:custGeom>
              <a:avLst/>
              <a:gdLst>
                <a:gd name="T0" fmla="*/ 33 w 214"/>
                <a:gd name="T1" fmla="*/ 0 h 160"/>
                <a:gd name="T2" fmla="*/ 40 w 214"/>
                <a:gd name="T3" fmla="*/ 0 h 160"/>
                <a:gd name="T4" fmla="*/ 47 w 214"/>
                <a:gd name="T5" fmla="*/ 0 h 160"/>
                <a:gd name="T6" fmla="*/ 53 w 214"/>
                <a:gd name="T7" fmla="*/ 4 h 160"/>
                <a:gd name="T8" fmla="*/ 59 w 214"/>
                <a:gd name="T9" fmla="*/ 9 h 160"/>
                <a:gd name="T10" fmla="*/ 62 w 214"/>
                <a:gd name="T11" fmla="*/ 16 h 160"/>
                <a:gd name="T12" fmla="*/ 66 w 214"/>
                <a:gd name="T13" fmla="*/ 25 h 160"/>
                <a:gd name="T14" fmla="*/ 70 w 214"/>
                <a:gd name="T15" fmla="*/ 35 h 160"/>
                <a:gd name="T16" fmla="*/ 72 w 214"/>
                <a:gd name="T17" fmla="*/ 44 h 160"/>
                <a:gd name="T18" fmla="*/ 72 w 214"/>
                <a:gd name="T19" fmla="*/ 57 h 160"/>
                <a:gd name="T20" fmla="*/ 72 w 214"/>
                <a:gd name="T21" fmla="*/ 67 h 160"/>
                <a:gd name="T22" fmla="*/ 70 w 214"/>
                <a:gd name="T23" fmla="*/ 76 h 160"/>
                <a:gd name="T24" fmla="*/ 66 w 214"/>
                <a:gd name="T25" fmla="*/ 85 h 160"/>
                <a:gd name="T26" fmla="*/ 62 w 214"/>
                <a:gd name="T27" fmla="*/ 95 h 160"/>
                <a:gd name="T28" fmla="*/ 59 w 214"/>
                <a:gd name="T29" fmla="*/ 100 h 160"/>
                <a:gd name="T30" fmla="*/ 53 w 214"/>
                <a:gd name="T31" fmla="*/ 109 h 160"/>
                <a:gd name="T32" fmla="*/ 47 w 214"/>
                <a:gd name="T33" fmla="*/ 110 h 160"/>
                <a:gd name="T34" fmla="*/ 40 w 214"/>
                <a:gd name="T35" fmla="*/ 110 h 160"/>
                <a:gd name="T36" fmla="*/ 33 w 214"/>
                <a:gd name="T37" fmla="*/ 110 h 160"/>
                <a:gd name="T38" fmla="*/ 25 w 214"/>
                <a:gd name="T39" fmla="*/ 110 h 160"/>
                <a:gd name="T40" fmla="*/ 19 w 214"/>
                <a:gd name="T41" fmla="*/ 109 h 160"/>
                <a:gd name="T42" fmla="*/ 15 w 214"/>
                <a:gd name="T43" fmla="*/ 100 h 160"/>
                <a:gd name="T44" fmla="*/ 9 w 214"/>
                <a:gd name="T45" fmla="*/ 95 h 160"/>
                <a:gd name="T46" fmla="*/ 6 w 214"/>
                <a:gd name="T47" fmla="*/ 85 h 160"/>
                <a:gd name="T48" fmla="*/ 2 w 214"/>
                <a:gd name="T49" fmla="*/ 76 h 160"/>
                <a:gd name="T50" fmla="*/ 0 w 214"/>
                <a:gd name="T51" fmla="*/ 67 h 160"/>
                <a:gd name="T52" fmla="*/ 0 w 214"/>
                <a:gd name="T53" fmla="*/ 57 h 160"/>
                <a:gd name="T54" fmla="*/ 0 w 214"/>
                <a:gd name="T55" fmla="*/ 44 h 160"/>
                <a:gd name="T56" fmla="*/ 2 w 214"/>
                <a:gd name="T57" fmla="*/ 35 h 160"/>
                <a:gd name="T58" fmla="*/ 6 w 214"/>
                <a:gd name="T59" fmla="*/ 25 h 160"/>
                <a:gd name="T60" fmla="*/ 9 w 214"/>
                <a:gd name="T61" fmla="*/ 16 h 160"/>
                <a:gd name="T62" fmla="*/ 15 w 214"/>
                <a:gd name="T63" fmla="*/ 9 h 160"/>
                <a:gd name="T64" fmla="*/ 19 w 214"/>
                <a:gd name="T65" fmla="*/ 4 h 160"/>
                <a:gd name="T66" fmla="*/ 25 w 214"/>
                <a:gd name="T67" fmla="*/ 0 h 160"/>
                <a:gd name="T68" fmla="*/ 33 w 214"/>
                <a:gd name="T69" fmla="*/ 0 h 1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4"/>
                <a:gd name="T106" fmla="*/ 0 h 160"/>
                <a:gd name="T107" fmla="*/ 214 w 214"/>
                <a:gd name="T108" fmla="*/ 160 h 1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4" h="160">
                  <a:moveTo>
                    <a:pt x="96" y="0"/>
                  </a:moveTo>
                  <a:lnTo>
                    <a:pt x="118" y="0"/>
                  </a:lnTo>
                  <a:lnTo>
                    <a:pt x="141" y="0"/>
                  </a:lnTo>
                  <a:lnTo>
                    <a:pt x="158" y="4"/>
                  </a:lnTo>
                  <a:lnTo>
                    <a:pt x="175" y="13"/>
                  </a:lnTo>
                  <a:lnTo>
                    <a:pt x="186" y="23"/>
                  </a:lnTo>
                  <a:lnTo>
                    <a:pt x="197" y="36"/>
                  </a:lnTo>
                  <a:lnTo>
                    <a:pt x="209" y="50"/>
                  </a:lnTo>
                  <a:lnTo>
                    <a:pt x="214" y="64"/>
                  </a:lnTo>
                  <a:lnTo>
                    <a:pt x="214" y="82"/>
                  </a:lnTo>
                  <a:lnTo>
                    <a:pt x="214" y="96"/>
                  </a:lnTo>
                  <a:lnTo>
                    <a:pt x="209" y="110"/>
                  </a:lnTo>
                  <a:lnTo>
                    <a:pt x="197" y="123"/>
                  </a:lnTo>
                  <a:lnTo>
                    <a:pt x="186" y="137"/>
                  </a:lnTo>
                  <a:lnTo>
                    <a:pt x="175" y="146"/>
                  </a:lnTo>
                  <a:lnTo>
                    <a:pt x="158" y="156"/>
                  </a:lnTo>
                  <a:lnTo>
                    <a:pt x="141" y="160"/>
                  </a:lnTo>
                  <a:lnTo>
                    <a:pt x="118" y="160"/>
                  </a:lnTo>
                  <a:lnTo>
                    <a:pt x="96" y="160"/>
                  </a:lnTo>
                  <a:lnTo>
                    <a:pt x="73" y="160"/>
                  </a:lnTo>
                  <a:lnTo>
                    <a:pt x="56" y="156"/>
                  </a:lnTo>
                  <a:lnTo>
                    <a:pt x="45" y="146"/>
                  </a:lnTo>
                  <a:lnTo>
                    <a:pt x="28" y="137"/>
                  </a:lnTo>
                  <a:lnTo>
                    <a:pt x="17" y="123"/>
                  </a:lnTo>
                  <a:lnTo>
                    <a:pt x="6" y="110"/>
                  </a:lnTo>
                  <a:lnTo>
                    <a:pt x="0" y="96"/>
                  </a:lnTo>
                  <a:lnTo>
                    <a:pt x="0" y="82"/>
                  </a:lnTo>
                  <a:lnTo>
                    <a:pt x="0" y="64"/>
                  </a:lnTo>
                  <a:lnTo>
                    <a:pt x="6" y="50"/>
                  </a:lnTo>
                  <a:lnTo>
                    <a:pt x="17" y="36"/>
                  </a:lnTo>
                  <a:lnTo>
                    <a:pt x="28" y="23"/>
                  </a:lnTo>
                  <a:lnTo>
                    <a:pt x="45" y="13"/>
                  </a:lnTo>
                  <a:lnTo>
                    <a:pt x="56" y="4"/>
                  </a:lnTo>
                  <a:lnTo>
                    <a:pt x="73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3" name="Freeform 142"/>
            <p:cNvSpPr>
              <a:spLocks/>
            </p:cNvSpPr>
            <p:nvPr/>
          </p:nvSpPr>
          <p:spPr bwMode="auto">
            <a:xfrm>
              <a:off x="5997" y="3571"/>
              <a:ext cx="163" cy="146"/>
            </a:xfrm>
            <a:custGeom>
              <a:avLst/>
              <a:gdLst>
                <a:gd name="T0" fmla="*/ 33 w 214"/>
                <a:gd name="T1" fmla="*/ 0 h 160"/>
                <a:gd name="T2" fmla="*/ 40 w 214"/>
                <a:gd name="T3" fmla="*/ 0 h 160"/>
                <a:gd name="T4" fmla="*/ 47 w 214"/>
                <a:gd name="T5" fmla="*/ 0 h 160"/>
                <a:gd name="T6" fmla="*/ 53 w 214"/>
                <a:gd name="T7" fmla="*/ 4 h 160"/>
                <a:gd name="T8" fmla="*/ 59 w 214"/>
                <a:gd name="T9" fmla="*/ 9 h 160"/>
                <a:gd name="T10" fmla="*/ 62 w 214"/>
                <a:gd name="T11" fmla="*/ 16 h 160"/>
                <a:gd name="T12" fmla="*/ 66 w 214"/>
                <a:gd name="T13" fmla="*/ 25 h 160"/>
                <a:gd name="T14" fmla="*/ 70 w 214"/>
                <a:gd name="T15" fmla="*/ 35 h 160"/>
                <a:gd name="T16" fmla="*/ 72 w 214"/>
                <a:gd name="T17" fmla="*/ 44 h 160"/>
                <a:gd name="T18" fmla="*/ 72 w 214"/>
                <a:gd name="T19" fmla="*/ 57 h 160"/>
                <a:gd name="T20" fmla="*/ 72 w 214"/>
                <a:gd name="T21" fmla="*/ 67 h 160"/>
                <a:gd name="T22" fmla="*/ 70 w 214"/>
                <a:gd name="T23" fmla="*/ 76 h 160"/>
                <a:gd name="T24" fmla="*/ 66 w 214"/>
                <a:gd name="T25" fmla="*/ 85 h 160"/>
                <a:gd name="T26" fmla="*/ 62 w 214"/>
                <a:gd name="T27" fmla="*/ 95 h 160"/>
                <a:gd name="T28" fmla="*/ 59 w 214"/>
                <a:gd name="T29" fmla="*/ 100 h 160"/>
                <a:gd name="T30" fmla="*/ 53 w 214"/>
                <a:gd name="T31" fmla="*/ 109 h 160"/>
                <a:gd name="T32" fmla="*/ 47 w 214"/>
                <a:gd name="T33" fmla="*/ 110 h 160"/>
                <a:gd name="T34" fmla="*/ 40 w 214"/>
                <a:gd name="T35" fmla="*/ 110 h 160"/>
                <a:gd name="T36" fmla="*/ 33 w 214"/>
                <a:gd name="T37" fmla="*/ 110 h 160"/>
                <a:gd name="T38" fmla="*/ 25 w 214"/>
                <a:gd name="T39" fmla="*/ 110 h 160"/>
                <a:gd name="T40" fmla="*/ 19 w 214"/>
                <a:gd name="T41" fmla="*/ 109 h 160"/>
                <a:gd name="T42" fmla="*/ 15 w 214"/>
                <a:gd name="T43" fmla="*/ 100 h 160"/>
                <a:gd name="T44" fmla="*/ 9 w 214"/>
                <a:gd name="T45" fmla="*/ 95 h 160"/>
                <a:gd name="T46" fmla="*/ 6 w 214"/>
                <a:gd name="T47" fmla="*/ 85 h 160"/>
                <a:gd name="T48" fmla="*/ 2 w 214"/>
                <a:gd name="T49" fmla="*/ 76 h 160"/>
                <a:gd name="T50" fmla="*/ 0 w 214"/>
                <a:gd name="T51" fmla="*/ 67 h 160"/>
                <a:gd name="T52" fmla="*/ 0 w 214"/>
                <a:gd name="T53" fmla="*/ 57 h 160"/>
                <a:gd name="T54" fmla="*/ 0 w 214"/>
                <a:gd name="T55" fmla="*/ 44 h 160"/>
                <a:gd name="T56" fmla="*/ 2 w 214"/>
                <a:gd name="T57" fmla="*/ 35 h 160"/>
                <a:gd name="T58" fmla="*/ 6 w 214"/>
                <a:gd name="T59" fmla="*/ 25 h 160"/>
                <a:gd name="T60" fmla="*/ 9 w 214"/>
                <a:gd name="T61" fmla="*/ 16 h 160"/>
                <a:gd name="T62" fmla="*/ 15 w 214"/>
                <a:gd name="T63" fmla="*/ 9 h 160"/>
                <a:gd name="T64" fmla="*/ 19 w 214"/>
                <a:gd name="T65" fmla="*/ 4 h 160"/>
                <a:gd name="T66" fmla="*/ 25 w 214"/>
                <a:gd name="T67" fmla="*/ 0 h 160"/>
                <a:gd name="T68" fmla="*/ 33 w 214"/>
                <a:gd name="T69" fmla="*/ 0 h 1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4"/>
                <a:gd name="T106" fmla="*/ 0 h 160"/>
                <a:gd name="T107" fmla="*/ 214 w 214"/>
                <a:gd name="T108" fmla="*/ 160 h 1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4" h="160">
                  <a:moveTo>
                    <a:pt x="96" y="0"/>
                  </a:moveTo>
                  <a:lnTo>
                    <a:pt x="118" y="0"/>
                  </a:lnTo>
                  <a:lnTo>
                    <a:pt x="141" y="0"/>
                  </a:lnTo>
                  <a:lnTo>
                    <a:pt x="158" y="4"/>
                  </a:lnTo>
                  <a:lnTo>
                    <a:pt x="175" y="13"/>
                  </a:lnTo>
                  <a:lnTo>
                    <a:pt x="186" y="23"/>
                  </a:lnTo>
                  <a:lnTo>
                    <a:pt x="197" y="36"/>
                  </a:lnTo>
                  <a:lnTo>
                    <a:pt x="209" y="50"/>
                  </a:lnTo>
                  <a:lnTo>
                    <a:pt x="214" y="64"/>
                  </a:lnTo>
                  <a:lnTo>
                    <a:pt x="214" y="82"/>
                  </a:lnTo>
                  <a:lnTo>
                    <a:pt x="214" y="96"/>
                  </a:lnTo>
                  <a:lnTo>
                    <a:pt x="209" y="110"/>
                  </a:lnTo>
                  <a:lnTo>
                    <a:pt x="197" y="123"/>
                  </a:lnTo>
                  <a:lnTo>
                    <a:pt x="186" y="137"/>
                  </a:lnTo>
                  <a:lnTo>
                    <a:pt x="175" y="146"/>
                  </a:lnTo>
                  <a:lnTo>
                    <a:pt x="158" y="156"/>
                  </a:lnTo>
                  <a:lnTo>
                    <a:pt x="141" y="160"/>
                  </a:lnTo>
                  <a:lnTo>
                    <a:pt x="118" y="160"/>
                  </a:lnTo>
                  <a:lnTo>
                    <a:pt x="96" y="160"/>
                  </a:lnTo>
                  <a:lnTo>
                    <a:pt x="73" y="160"/>
                  </a:lnTo>
                  <a:lnTo>
                    <a:pt x="56" y="156"/>
                  </a:lnTo>
                  <a:lnTo>
                    <a:pt x="45" y="146"/>
                  </a:lnTo>
                  <a:lnTo>
                    <a:pt x="28" y="137"/>
                  </a:lnTo>
                  <a:lnTo>
                    <a:pt x="17" y="123"/>
                  </a:lnTo>
                  <a:lnTo>
                    <a:pt x="6" y="110"/>
                  </a:lnTo>
                  <a:lnTo>
                    <a:pt x="0" y="96"/>
                  </a:lnTo>
                  <a:lnTo>
                    <a:pt x="0" y="82"/>
                  </a:lnTo>
                  <a:lnTo>
                    <a:pt x="0" y="64"/>
                  </a:lnTo>
                  <a:lnTo>
                    <a:pt x="6" y="50"/>
                  </a:lnTo>
                  <a:lnTo>
                    <a:pt x="17" y="36"/>
                  </a:lnTo>
                  <a:lnTo>
                    <a:pt x="28" y="23"/>
                  </a:lnTo>
                  <a:lnTo>
                    <a:pt x="45" y="13"/>
                  </a:lnTo>
                  <a:lnTo>
                    <a:pt x="56" y="4"/>
                  </a:lnTo>
                  <a:lnTo>
                    <a:pt x="73" y="0"/>
                  </a:lnTo>
                  <a:lnTo>
                    <a:pt x="96" y="0"/>
                  </a:lnTo>
                </a:path>
              </a:pathLst>
            </a:custGeom>
            <a:solidFill>
              <a:srgbClr val="0000FF"/>
            </a:solidFill>
            <a:ln w="174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4" name="Rectangle 143"/>
            <p:cNvSpPr>
              <a:spLocks noChangeArrowheads="1"/>
            </p:cNvSpPr>
            <p:nvPr/>
          </p:nvSpPr>
          <p:spPr bwMode="auto">
            <a:xfrm>
              <a:off x="5808" y="3600"/>
              <a:ext cx="193" cy="2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5" name="Rectangle 144"/>
            <p:cNvSpPr>
              <a:spLocks noChangeArrowheads="1"/>
            </p:cNvSpPr>
            <p:nvPr/>
          </p:nvSpPr>
          <p:spPr bwMode="auto">
            <a:xfrm>
              <a:off x="5808" y="3600"/>
              <a:ext cx="193" cy="29"/>
            </a:xfrm>
            <a:prstGeom prst="rect">
              <a:avLst/>
            </a:prstGeom>
            <a:solidFill>
              <a:srgbClr val="0000FF"/>
            </a:solidFill>
            <a:ln w="174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6" name="Freeform 145"/>
            <p:cNvSpPr>
              <a:spLocks noEditPoints="1"/>
            </p:cNvSpPr>
            <p:nvPr/>
          </p:nvSpPr>
          <p:spPr bwMode="auto">
            <a:xfrm>
              <a:off x="5808" y="3624"/>
              <a:ext cx="68" cy="59"/>
            </a:xfrm>
            <a:custGeom>
              <a:avLst/>
              <a:gdLst>
                <a:gd name="T0" fmla="*/ 0 w 90"/>
                <a:gd name="T1" fmla="*/ 0 h 64"/>
                <a:gd name="T2" fmla="*/ 11 w 90"/>
                <a:gd name="T3" fmla="*/ 0 h 64"/>
                <a:gd name="T4" fmla="*/ 9 w 90"/>
                <a:gd name="T5" fmla="*/ 40 h 64"/>
                <a:gd name="T6" fmla="*/ 9 w 90"/>
                <a:gd name="T7" fmla="*/ 43 h 64"/>
                <a:gd name="T8" fmla="*/ 8 w 90"/>
                <a:gd name="T9" fmla="*/ 43 h 64"/>
                <a:gd name="T10" fmla="*/ 8 w 90"/>
                <a:gd name="T11" fmla="*/ 46 h 64"/>
                <a:gd name="T12" fmla="*/ 6 w 90"/>
                <a:gd name="T13" fmla="*/ 46 h 64"/>
                <a:gd name="T14" fmla="*/ 4 w 90"/>
                <a:gd name="T15" fmla="*/ 46 h 64"/>
                <a:gd name="T16" fmla="*/ 4 w 90"/>
                <a:gd name="T17" fmla="*/ 43 h 64"/>
                <a:gd name="T18" fmla="*/ 4 w 90"/>
                <a:gd name="T19" fmla="*/ 40 h 64"/>
                <a:gd name="T20" fmla="*/ 0 w 90"/>
                <a:gd name="T21" fmla="*/ 0 h 64"/>
                <a:gd name="T22" fmla="*/ 18 w 90"/>
                <a:gd name="T23" fmla="*/ 0 h 64"/>
                <a:gd name="T24" fmla="*/ 29 w 90"/>
                <a:gd name="T25" fmla="*/ 0 h 64"/>
                <a:gd name="T26" fmla="*/ 26 w 90"/>
                <a:gd name="T27" fmla="*/ 40 h 64"/>
                <a:gd name="T28" fmla="*/ 26 w 90"/>
                <a:gd name="T29" fmla="*/ 43 h 64"/>
                <a:gd name="T30" fmla="*/ 26 w 90"/>
                <a:gd name="T31" fmla="*/ 46 h 64"/>
                <a:gd name="T32" fmla="*/ 24 w 90"/>
                <a:gd name="T33" fmla="*/ 46 h 64"/>
                <a:gd name="T34" fmla="*/ 22 w 90"/>
                <a:gd name="T35" fmla="*/ 46 h 64"/>
                <a:gd name="T36" fmla="*/ 22 w 90"/>
                <a:gd name="T37" fmla="*/ 43 h 64"/>
                <a:gd name="T38" fmla="*/ 20 w 90"/>
                <a:gd name="T39" fmla="*/ 40 h 64"/>
                <a:gd name="T40" fmla="*/ 18 w 90"/>
                <a:gd name="T41" fmla="*/ 0 h 6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0"/>
                <a:gd name="T64" fmla="*/ 0 h 64"/>
                <a:gd name="T65" fmla="*/ 90 w 90"/>
                <a:gd name="T66" fmla="*/ 64 h 6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0" h="64">
                  <a:moveTo>
                    <a:pt x="0" y="0"/>
                  </a:moveTo>
                  <a:lnTo>
                    <a:pt x="34" y="0"/>
                  </a:lnTo>
                  <a:lnTo>
                    <a:pt x="28" y="55"/>
                  </a:lnTo>
                  <a:lnTo>
                    <a:pt x="28" y="60"/>
                  </a:lnTo>
                  <a:lnTo>
                    <a:pt x="23" y="60"/>
                  </a:lnTo>
                  <a:lnTo>
                    <a:pt x="23" y="64"/>
                  </a:lnTo>
                  <a:lnTo>
                    <a:pt x="17" y="64"/>
                  </a:lnTo>
                  <a:lnTo>
                    <a:pt x="12" y="64"/>
                  </a:lnTo>
                  <a:lnTo>
                    <a:pt x="12" y="60"/>
                  </a:lnTo>
                  <a:lnTo>
                    <a:pt x="12" y="55"/>
                  </a:lnTo>
                  <a:lnTo>
                    <a:pt x="0" y="0"/>
                  </a:lnTo>
                  <a:close/>
                  <a:moveTo>
                    <a:pt x="57" y="0"/>
                  </a:moveTo>
                  <a:lnTo>
                    <a:pt x="90" y="0"/>
                  </a:lnTo>
                  <a:lnTo>
                    <a:pt x="79" y="55"/>
                  </a:lnTo>
                  <a:lnTo>
                    <a:pt x="79" y="60"/>
                  </a:lnTo>
                  <a:lnTo>
                    <a:pt x="79" y="64"/>
                  </a:lnTo>
                  <a:lnTo>
                    <a:pt x="74" y="64"/>
                  </a:lnTo>
                  <a:lnTo>
                    <a:pt x="68" y="64"/>
                  </a:lnTo>
                  <a:lnTo>
                    <a:pt x="68" y="60"/>
                  </a:lnTo>
                  <a:lnTo>
                    <a:pt x="62" y="55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7" name="Freeform 146"/>
            <p:cNvSpPr>
              <a:spLocks/>
            </p:cNvSpPr>
            <p:nvPr/>
          </p:nvSpPr>
          <p:spPr bwMode="auto">
            <a:xfrm>
              <a:off x="5808" y="3624"/>
              <a:ext cx="25" cy="59"/>
            </a:xfrm>
            <a:custGeom>
              <a:avLst/>
              <a:gdLst>
                <a:gd name="T0" fmla="*/ 0 w 34"/>
                <a:gd name="T1" fmla="*/ 0 h 64"/>
                <a:gd name="T2" fmla="*/ 10 w 34"/>
                <a:gd name="T3" fmla="*/ 0 h 64"/>
                <a:gd name="T4" fmla="*/ 8 w 34"/>
                <a:gd name="T5" fmla="*/ 40 h 64"/>
                <a:gd name="T6" fmla="*/ 8 w 34"/>
                <a:gd name="T7" fmla="*/ 43 h 64"/>
                <a:gd name="T8" fmla="*/ 7 w 34"/>
                <a:gd name="T9" fmla="*/ 43 h 64"/>
                <a:gd name="T10" fmla="*/ 7 w 34"/>
                <a:gd name="T11" fmla="*/ 46 h 64"/>
                <a:gd name="T12" fmla="*/ 5 w 34"/>
                <a:gd name="T13" fmla="*/ 46 h 64"/>
                <a:gd name="T14" fmla="*/ 4 w 34"/>
                <a:gd name="T15" fmla="*/ 46 h 64"/>
                <a:gd name="T16" fmla="*/ 4 w 34"/>
                <a:gd name="T17" fmla="*/ 43 h 64"/>
                <a:gd name="T18" fmla="*/ 4 w 34"/>
                <a:gd name="T19" fmla="*/ 40 h 64"/>
                <a:gd name="T20" fmla="*/ 0 w 34"/>
                <a:gd name="T21" fmla="*/ 0 h 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4"/>
                <a:gd name="T34" fmla="*/ 0 h 64"/>
                <a:gd name="T35" fmla="*/ 34 w 34"/>
                <a:gd name="T36" fmla="*/ 64 h 6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4" h="64">
                  <a:moveTo>
                    <a:pt x="0" y="0"/>
                  </a:moveTo>
                  <a:lnTo>
                    <a:pt x="34" y="0"/>
                  </a:lnTo>
                  <a:lnTo>
                    <a:pt x="28" y="55"/>
                  </a:lnTo>
                  <a:lnTo>
                    <a:pt x="28" y="60"/>
                  </a:lnTo>
                  <a:lnTo>
                    <a:pt x="23" y="60"/>
                  </a:lnTo>
                  <a:lnTo>
                    <a:pt x="23" y="64"/>
                  </a:lnTo>
                  <a:lnTo>
                    <a:pt x="17" y="64"/>
                  </a:lnTo>
                  <a:lnTo>
                    <a:pt x="12" y="64"/>
                  </a:lnTo>
                  <a:lnTo>
                    <a:pt x="12" y="60"/>
                  </a:lnTo>
                  <a:lnTo>
                    <a:pt x="12" y="55"/>
                  </a:ln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  <a:ln w="174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8" name="Freeform 147"/>
            <p:cNvSpPr>
              <a:spLocks/>
            </p:cNvSpPr>
            <p:nvPr/>
          </p:nvSpPr>
          <p:spPr bwMode="auto">
            <a:xfrm>
              <a:off x="5851" y="3624"/>
              <a:ext cx="25" cy="59"/>
            </a:xfrm>
            <a:custGeom>
              <a:avLst/>
              <a:gdLst>
                <a:gd name="T0" fmla="*/ 0 w 33"/>
                <a:gd name="T1" fmla="*/ 0 h 64"/>
                <a:gd name="T2" fmla="*/ 11 w 33"/>
                <a:gd name="T3" fmla="*/ 0 h 64"/>
                <a:gd name="T4" fmla="*/ 8 w 33"/>
                <a:gd name="T5" fmla="*/ 40 h 64"/>
                <a:gd name="T6" fmla="*/ 8 w 33"/>
                <a:gd name="T7" fmla="*/ 43 h 64"/>
                <a:gd name="T8" fmla="*/ 8 w 33"/>
                <a:gd name="T9" fmla="*/ 46 h 64"/>
                <a:gd name="T10" fmla="*/ 6 w 33"/>
                <a:gd name="T11" fmla="*/ 46 h 64"/>
                <a:gd name="T12" fmla="*/ 4 w 33"/>
                <a:gd name="T13" fmla="*/ 46 h 64"/>
                <a:gd name="T14" fmla="*/ 4 w 33"/>
                <a:gd name="T15" fmla="*/ 43 h 64"/>
                <a:gd name="T16" fmla="*/ 2 w 33"/>
                <a:gd name="T17" fmla="*/ 40 h 64"/>
                <a:gd name="T18" fmla="*/ 0 w 33"/>
                <a:gd name="T19" fmla="*/ 0 h 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64"/>
                <a:gd name="T32" fmla="*/ 33 w 33"/>
                <a:gd name="T33" fmla="*/ 64 h 6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64">
                  <a:moveTo>
                    <a:pt x="0" y="0"/>
                  </a:moveTo>
                  <a:lnTo>
                    <a:pt x="33" y="0"/>
                  </a:lnTo>
                  <a:lnTo>
                    <a:pt x="22" y="55"/>
                  </a:lnTo>
                  <a:lnTo>
                    <a:pt x="22" y="60"/>
                  </a:lnTo>
                  <a:lnTo>
                    <a:pt x="22" y="64"/>
                  </a:lnTo>
                  <a:lnTo>
                    <a:pt x="17" y="64"/>
                  </a:lnTo>
                  <a:lnTo>
                    <a:pt x="11" y="64"/>
                  </a:lnTo>
                  <a:lnTo>
                    <a:pt x="11" y="60"/>
                  </a:lnTo>
                  <a:lnTo>
                    <a:pt x="5" y="55"/>
                  </a:ln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  <a:ln w="174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pic>
          <p:nvPicPr>
            <p:cNvPr id="149" name="Picture 14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44" y="3591"/>
              <a:ext cx="95" cy="104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61" name="Group 60"/>
          <p:cNvGrpSpPr>
            <a:grpSpLocks/>
          </p:cNvGrpSpPr>
          <p:nvPr/>
        </p:nvGrpSpPr>
        <p:grpSpPr bwMode="auto">
          <a:xfrm>
            <a:off x="842961" y="2438400"/>
            <a:ext cx="457199" cy="212725"/>
            <a:chOff x="479" y="2099"/>
            <a:chExt cx="325" cy="139"/>
          </a:xfrm>
        </p:grpSpPr>
        <p:sp>
          <p:nvSpPr>
            <p:cNvPr id="134" name="Freeform 133"/>
            <p:cNvSpPr>
              <a:spLocks/>
            </p:cNvSpPr>
            <p:nvPr/>
          </p:nvSpPr>
          <p:spPr bwMode="auto">
            <a:xfrm>
              <a:off x="650" y="2099"/>
              <a:ext cx="154" cy="139"/>
            </a:xfrm>
            <a:custGeom>
              <a:avLst/>
              <a:gdLst>
                <a:gd name="T0" fmla="*/ 30 w 203"/>
                <a:gd name="T1" fmla="*/ 0 h 152"/>
                <a:gd name="T2" fmla="*/ 37 w 203"/>
                <a:gd name="T3" fmla="*/ 0 h 152"/>
                <a:gd name="T4" fmla="*/ 43 w 203"/>
                <a:gd name="T5" fmla="*/ 5 h 152"/>
                <a:gd name="T6" fmla="*/ 49 w 203"/>
                <a:gd name="T7" fmla="*/ 5 h 152"/>
                <a:gd name="T8" fmla="*/ 54 w 203"/>
                <a:gd name="T9" fmla="*/ 10 h 152"/>
                <a:gd name="T10" fmla="*/ 58 w 203"/>
                <a:gd name="T11" fmla="*/ 16 h 152"/>
                <a:gd name="T12" fmla="*/ 61 w 203"/>
                <a:gd name="T13" fmla="*/ 26 h 152"/>
                <a:gd name="T14" fmla="*/ 65 w 203"/>
                <a:gd name="T15" fmla="*/ 32 h 152"/>
                <a:gd name="T16" fmla="*/ 68 w 203"/>
                <a:gd name="T17" fmla="*/ 42 h 152"/>
                <a:gd name="T18" fmla="*/ 68 w 203"/>
                <a:gd name="T19" fmla="*/ 54 h 152"/>
                <a:gd name="T20" fmla="*/ 68 w 203"/>
                <a:gd name="T21" fmla="*/ 64 h 152"/>
                <a:gd name="T22" fmla="*/ 65 w 203"/>
                <a:gd name="T23" fmla="*/ 74 h 152"/>
                <a:gd name="T24" fmla="*/ 61 w 203"/>
                <a:gd name="T25" fmla="*/ 83 h 152"/>
                <a:gd name="T26" fmla="*/ 58 w 203"/>
                <a:gd name="T27" fmla="*/ 91 h 152"/>
                <a:gd name="T28" fmla="*/ 54 w 203"/>
                <a:gd name="T29" fmla="*/ 96 h 152"/>
                <a:gd name="T30" fmla="*/ 49 w 203"/>
                <a:gd name="T31" fmla="*/ 102 h 152"/>
                <a:gd name="T32" fmla="*/ 43 w 203"/>
                <a:gd name="T33" fmla="*/ 106 h 152"/>
                <a:gd name="T34" fmla="*/ 37 w 203"/>
                <a:gd name="T35" fmla="*/ 106 h 152"/>
                <a:gd name="T36" fmla="*/ 30 w 203"/>
                <a:gd name="T37" fmla="*/ 106 h 152"/>
                <a:gd name="T38" fmla="*/ 24 w 203"/>
                <a:gd name="T39" fmla="*/ 106 h 152"/>
                <a:gd name="T40" fmla="*/ 19 w 203"/>
                <a:gd name="T41" fmla="*/ 102 h 152"/>
                <a:gd name="T42" fmla="*/ 15 w 203"/>
                <a:gd name="T43" fmla="*/ 96 h 152"/>
                <a:gd name="T44" fmla="*/ 10 w 203"/>
                <a:gd name="T45" fmla="*/ 91 h 152"/>
                <a:gd name="T46" fmla="*/ 6 w 203"/>
                <a:gd name="T47" fmla="*/ 83 h 152"/>
                <a:gd name="T48" fmla="*/ 4 w 203"/>
                <a:gd name="T49" fmla="*/ 74 h 152"/>
                <a:gd name="T50" fmla="*/ 2 w 203"/>
                <a:gd name="T51" fmla="*/ 64 h 152"/>
                <a:gd name="T52" fmla="*/ 0 w 203"/>
                <a:gd name="T53" fmla="*/ 54 h 152"/>
                <a:gd name="T54" fmla="*/ 2 w 203"/>
                <a:gd name="T55" fmla="*/ 42 h 152"/>
                <a:gd name="T56" fmla="*/ 4 w 203"/>
                <a:gd name="T57" fmla="*/ 32 h 152"/>
                <a:gd name="T58" fmla="*/ 6 w 203"/>
                <a:gd name="T59" fmla="*/ 26 h 152"/>
                <a:gd name="T60" fmla="*/ 10 w 203"/>
                <a:gd name="T61" fmla="*/ 16 h 152"/>
                <a:gd name="T62" fmla="*/ 15 w 203"/>
                <a:gd name="T63" fmla="*/ 10 h 152"/>
                <a:gd name="T64" fmla="*/ 19 w 203"/>
                <a:gd name="T65" fmla="*/ 5 h 152"/>
                <a:gd name="T66" fmla="*/ 24 w 203"/>
                <a:gd name="T67" fmla="*/ 5 h 152"/>
                <a:gd name="T68" fmla="*/ 30 w 203"/>
                <a:gd name="T69" fmla="*/ 0 h 1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3"/>
                <a:gd name="T106" fmla="*/ 0 h 152"/>
                <a:gd name="T107" fmla="*/ 203 w 203"/>
                <a:gd name="T108" fmla="*/ 152 h 15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3" h="152">
                  <a:moveTo>
                    <a:pt x="91" y="0"/>
                  </a:moveTo>
                  <a:lnTo>
                    <a:pt x="113" y="0"/>
                  </a:lnTo>
                  <a:lnTo>
                    <a:pt x="130" y="5"/>
                  </a:lnTo>
                  <a:lnTo>
                    <a:pt x="147" y="5"/>
                  </a:lnTo>
                  <a:lnTo>
                    <a:pt x="164" y="14"/>
                  </a:lnTo>
                  <a:lnTo>
                    <a:pt x="175" y="23"/>
                  </a:lnTo>
                  <a:lnTo>
                    <a:pt x="186" y="37"/>
                  </a:lnTo>
                  <a:lnTo>
                    <a:pt x="198" y="46"/>
                  </a:lnTo>
                  <a:lnTo>
                    <a:pt x="203" y="60"/>
                  </a:lnTo>
                  <a:lnTo>
                    <a:pt x="203" y="78"/>
                  </a:lnTo>
                  <a:lnTo>
                    <a:pt x="203" y="92"/>
                  </a:lnTo>
                  <a:lnTo>
                    <a:pt x="198" y="106"/>
                  </a:lnTo>
                  <a:lnTo>
                    <a:pt x="186" y="119"/>
                  </a:lnTo>
                  <a:lnTo>
                    <a:pt x="175" y="129"/>
                  </a:lnTo>
                  <a:lnTo>
                    <a:pt x="164" y="138"/>
                  </a:lnTo>
                  <a:lnTo>
                    <a:pt x="147" y="147"/>
                  </a:lnTo>
                  <a:lnTo>
                    <a:pt x="130" y="152"/>
                  </a:lnTo>
                  <a:lnTo>
                    <a:pt x="113" y="152"/>
                  </a:lnTo>
                  <a:lnTo>
                    <a:pt x="91" y="152"/>
                  </a:lnTo>
                  <a:lnTo>
                    <a:pt x="74" y="152"/>
                  </a:lnTo>
                  <a:lnTo>
                    <a:pt x="57" y="147"/>
                  </a:lnTo>
                  <a:lnTo>
                    <a:pt x="45" y="138"/>
                  </a:lnTo>
                  <a:lnTo>
                    <a:pt x="29" y="129"/>
                  </a:lnTo>
                  <a:lnTo>
                    <a:pt x="17" y="119"/>
                  </a:lnTo>
                  <a:lnTo>
                    <a:pt x="12" y="106"/>
                  </a:lnTo>
                  <a:lnTo>
                    <a:pt x="6" y="92"/>
                  </a:lnTo>
                  <a:lnTo>
                    <a:pt x="0" y="78"/>
                  </a:lnTo>
                  <a:lnTo>
                    <a:pt x="6" y="60"/>
                  </a:lnTo>
                  <a:lnTo>
                    <a:pt x="12" y="46"/>
                  </a:lnTo>
                  <a:lnTo>
                    <a:pt x="17" y="37"/>
                  </a:lnTo>
                  <a:lnTo>
                    <a:pt x="29" y="23"/>
                  </a:lnTo>
                  <a:lnTo>
                    <a:pt x="45" y="14"/>
                  </a:lnTo>
                  <a:lnTo>
                    <a:pt x="57" y="5"/>
                  </a:lnTo>
                  <a:lnTo>
                    <a:pt x="74" y="5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5" name="Freeform 134"/>
            <p:cNvSpPr>
              <a:spLocks/>
            </p:cNvSpPr>
            <p:nvPr/>
          </p:nvSpPr>
          <p:spPr bwMode="auto">
            <a:xfrm>
              <a:off x="650" y="2099"/>
              <a:ext cx="154" cy="139"/>
            </a:xfrm>
            <a:custGeom>
              <a:avLst/>
              <a:gdLst>
                <a:gd name="T0" fmla="*/ 30 w 203"/>
                <a:gd name="T1" fmla="*/ 0 h 152"/>
                <a:gd name="T2" fmla="*/ 37 w 203"/>
                <a:gd name="T3" fmla="*/ 0 h 152"/>
                <a:gd name="T4" fmla="*/ 43 w 203"/>
                <a:gd name="T5" fmla="*/ 5 h 152"/>
                <a:gd name="T6" fmla="*/ 49 w 203"/>
                <a:gd name="T7" fmla="*/ 5 h 152"/>
                <a:gd name="T8" fmla="*/ 54 w 203"/>
                <a:gd name="T9" fmla="*/ 10 h 152"/>
                <a:gd name="T10" fmla="*/ 58 w 203"/>
                <a:gd name="T11" fmla="*/ 16 h 152"/>
                <a:gd name="T12" fmla="*/ 61 w 203"/>
                <a:gd name="T13" fmla="*/ 26 h 152"/>
                <a:gd name="T14" fmla="*/ 65 w 203"/>
                <a:gd name="T15" fmla="*/ 32 h 152"/>
                <a:gd name="T16" fmla="*/ 68 w 203"/>
                <a:gd name="T17" fmla="*/ 42 h 152"/>
                <a:gd name="T18" fmla="*/ 68 w 203"/>
                <a:gd name="T19" fmla="*/ 54 h 152"/>
                <a:gd name="T20" fmla="*/ 68 w 203"/>
                <a:gd name="T21" fmla="*/ 64 h 152"/>
                <a:gd name="T22" fmla="*/ 65 w 203"/>
                <a:gd name="T23" fmla="*/ 74 h 152"/>
                <a:gd name="T24" fmla="*/ 61 w 203"/>
                <a:gd name="T25" fmla="*/ 83 h 152"/>
                <a:gd name="T26" fmla="*/ 58 w 203"/>
                <a:gd name="T27" fmla="*/ 91 h 152"/>
                <a:gd name="T28" fmla="*/ 54 w 203"/>
                <a:gd name="T29" fmla="*/ 96 h 152"/>
                <a:gd name="T30" fmla="*/ 49 w 203"/>
                <a:gd name="T31" fmla="*/ 102 h 152"/>
                <a:gd name="T32" fmla="*/ 43 w 203"/>
                <a:gd name="T33" fmla="*/ 106 h 152"/>
                <a:gd name="T34" fmla="*/ 37 w 203"/>
                <a:gd name="T35" fmla="*/ 106 h 152"/>
                <a:gd name="T36" fmla="*/ 30 w 203"/>
                <a:gd name="T37" fmla="*/ 106 h 152"/>
                <a:gd name="T38" fmla="*/ 24 w 203"/>
                <a:gd name="T39" fmla="*/ 106 h 152"/>
                <a:gd name="T40" fmla="*/ 19 w 203"/>
                <a:gd name="T41" fmla="*/ 102 h 152"/>
                <a:gd name="T42" fmla="*/ 15 w 203"/>
                <a:gd name="T43" fmla="*/ 96 h 152"/>
                <a:gd name="T44" fmla="*/ 10 w 203"/>
                <a:gd name="T45" fmla="*/ 91 h 152"/>
                <a:gd name="T46" fmla="*/ 6 w 203"/>
                <a:gd name="T47" fmla="*/ 83 h 152"/>
                <a:gd name="T48" fmla="*/ 4 w 203"/>
                <a:gd name="T49" fmla="*/ 74 h 152"/>
                <a:gd name="T50" fmla="*/ 2 w 203"/>
                <a:gd name="T51" fmla="*/ 64 h 152"/>
                <a:gd name="T52" fmla="*/ 0 w 203"/>
                <a:gd name="T53" fmla="*/ 54 h 152"/>
                <a:gd name="T54" fmla="*/ 2 w 203"/>
                <a:gd name="T55" fmla="*/ 42 h 152"/>
                <a:gd name="T56" fmla="*/ 4 w 203"/>
                <a:gd name="T57" fmla="*/ 32 h 152"/>
                <a:gd name="T58" fmla="*/ 6 w 203"/>
                <a:gd name="T59" fmla="*/ 26 h 152"/>
                <a:gd name="T60" fmla="*/ 10 w 203"/>
                <a:gd name="T61" fmla="*/ 16 h 152"/>
                <a:gd name="T62" fmla="*/ 15 w 203"/>
                <a:gd name="T63" fmla="*/ 10 h 152"/>
                <a:gd name="T64" fmla="*/ 19 w 203"/>
                <a:gd name="T65" fmla="*/ 5 h 152"/>
                <a:gd name="T66" fmla="*/ 24 w 203"/>
                <a:gd name="T67" fmla="*/ 5 h 152"/>
                <a:gd name="T68" fmla="*/ 30 w 203"/>
                <a:gd name="T69" fmla="*/ 0 h 1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3"/>
                <a:gd name="T106" fmla="*/ 0 h 152"/>
                <a:gd name="T107" fmla="*/ 203 w 203"/>
                <a:gd name="T108" fmla="*/ 152 h 15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3" h="152">
                  <a:moveTo>
                    <a:pt x="91" y="0"/>
                  </a:moveTo>
                  <a:lnTo>
                    <a:pt x="113" y="0"/>
                  </a:lnTo>
                  <a:lnTo>
                    <a:pt x="130" y="5"/>
                  </a:lnTo>
                  <a:lnTo>
                    <a:pt x="147" y="5"/>
                  </a:lnTo>
                  <a:lnTo>
                    <a:pt x="164" y="14"/>
                  </a:lnTo>
                  <a:lnTo>
                    <a:pt x="175" y="23"/>
                  </a:lnTo>
                  <a:lnTo>
                    <a:pt x="186" y="37"/>
                  </a:lnTo>
                  <a:lnTo>
                    <a:pt x="198" y="46"/>
                  </a:lnTo>
                  <a:lnTo>
                    <a:pt x="203" y="60"/>
                  </a:lnTo>
                  <a:lnTo>
                    <a:pt x="203" y="78"/>
                  </a:lnTo>
                  <a:lnTo>
                    <a:pt x="203" y="92"/>
                  </a:lnTo>
                  <a:lnTo>
                    <a:pt x="198" y="106"/>
                  </a:lnTo>
                  <a:lnTo>
                    <a:pt x="186" y="119"/>
                  </a:lnTo>
                  <a:lnTo>
                    <a:pt x="175" y="129"/>
                  </a:lnTo>
                  <a:lnTo>
                    <a:pt x="164" y="138"/>
                  </a:lnTo>
                  <a:lnTo>
                    <a:pt x="147" y="147"/>
                  </a:lnTo>
                  <a:lnTo>
                    <a:pt x="130" y="152"/>
                  </a:lnTo>
                  <a:lnTo>
                    <a:pt x="113" y="152"/>
                  </a:lnTo>
                  <a:lnTo>
                    <a:pt x="91" y="152"/>
                  </a:lnTo>
                  <a:lnTo>
                    <a:pt x="74" y="152"/>
                  </a:lnTo>
                  <a:lnTo>
                    <a:pt x="57" y="147"/>
                  </a:lnTo>
                  <a:lnTo>
                    <a:pt x="45" y="138"/>
                  </a:lnTo>
                  <a:lnTo>
                    <a:pt x="29" y="129"/>
                  </a:lnTo>
                  <a:lnTo>
                    <a:pt x="17" y="119"/>
                  </a:lnTo>
                  <a:lnTo>
                    <a:pt x="12" y="106"/>
                  </a:lnTo>
                  <a:lnTo>
                    <a:pt x="6" y="92"/>
                  </a:lnTo>
                  <a:lnTo>
                    <a:pt x="0" y="78"/>
                  </a:lnTo>
                  <a:lnTo>
                    <a:pt x="6" y="60"/>
                  </a:lnTo>
                  <a:lnTo>
                    <a:pt x="12" y="46"/>
                  </a:lnTo>
                  <a:lnTo>
                    <a:pt x="17" y="37"/>
                  </a:lnTo>
                  <a:lnTo>
                    <a:pt x="29" y="23"/>
                  </a:lnTo>
                  <a:lnTo>
                    <a:pt x="45" y="14"/>
                  </a:lnTo>
                  <a:lnTo>
                    <a:pt x="57" y="5"/>
                  </a:lnTo>
                  <a:lnTo>
                    <a:pt x="74" y="5"/>
                  </a:lnTo>
                  <a:lnTo>
                    <a:pt x="91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6" name="Rectangle 135"/>
            <p:cNvSpPr>
              <a:spLocks noChangeArrowheads="1"/>
            </p:cNvSpPr>
            <p:nvPr/>
          </p:nvSpPr>
          <p:spPr bwMode="auto">
            <a:xfrm>
              <a:off x="479" y="2147"/>
              <a:ext cx="175" cy="24"/>
            </a:xfrm>
            <a:prstGeom prst="rect">
              <a:avLst/>
            </a:prstGeom>
            <a:solidFill>
              <a:srgbClr val="FF00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7" name="Rectangle 136"/>
            <p:cNvSpPr>
              <a:spLocks noChangeArrowheads="1"/>
            </p:cNvSpPr>
            <p:nvPr/>
          </p:nvSpPr>
          <p:spPr bwMode="auto">
            <a:xfrm>
              <a:off x="479" y="2147"/>
              <a:ext cx="175" cy="24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8" name="Freeform 137"/>
            <p:cNvSpPr>
              <a:spLocks noEditPoints="1"/>
            </p:cNvSpPr>
            <p:nvPr/>
          </p:nvSpPr>
          <p:spPr bwMode="auto">
            <a:xfrm>
              <a:off x="479" y="2167"/>
              <a:ext cx="59" cy="54"/>
            </a:xfrm>
            <a:custGeom>
              <a:avLst/>
              <a:gdLst>
                <a:gd name="T0" fmla="*/ 0 w 79"/>
                <a:gd name="T1" fmla="*/ 0 h 59"/>
                <a:gd name="T2" fmla="*/ 9 w 79"/>
                <a:gd name="T3" fmla="*/ 0 h 59"/>
                <a:gd name="T4" fmla="*/ 7 w 79"/>
                <a:gd name="T5" fmla="*/ 38 h 59"/>
                <a:gd name="T6" fmla="*/ 7 w 79"/>
                <a:gd name="T7" fmla="*/ 41 h 59"/>
                <a:gd name="T8" fmla="*/ 5 w 79"/>
                <a:gd name="T9" fmla="*/ 41 h 59"/>
                <a:gd name="T10" fmla="*/ 3 w 79"/>
                <a:gd name="T11" fmla="*/ 41 h 59"/>
                <a:gd name="T12" fmla="*/ 1 w 79"/>
                <a:gd name="T13" fmla="*/ 38 h 59"/>
                <a:gd name="T14" fmla="*/ 0 w 79"/>
                <a:gd name="T15" fmla="*/ 0 h 59"/>
                <a:gd name="T16" fmla="*/ 16 w 79"/>
                <a:gd name="T17" fmla="*/ 0 h 59"/>
                <a:gd name="T18" fmla="*/ 25 w 79"/>
                <a:gd name="T19" fmla="*/ 0 h 59"/>
                <a:gd name="T20" fmla="*/ 23 w 79"/>
                <a:gd name="T21" fmla="*/ 38 h 59"/>
                <a:gd name="T22" fmla="*/ 23 w 79"/>
                <a:gd name="T23" fmla="*/ 41 h 59"/>
                <a:gd name="T24" fmla="*/ 21 w 79"/>
                <a:gd name="T25" fmla="*/ 41 h 59"/>
                <a:gd name="T26" fmla="*/ 19 w 79"/>
                <a:gd name="T27" fmla="*/ 41 h 59"/>
                <a:gd name="T28" fmla="*/ 17 w 79"/>
                <a:gd name="T29" fmla="*/ 38 h 59"/>
                <a:gd name="T30" fmla="*/ 16 w 79"/>
                <a:gd name="T31" fmla="*/ 0 h 5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9"/>
                <a:gd name="T49" fmla="*/ 0 h 59"/>
                <a:gd name="T50" fmla="*/ 79 w 79"/>
                <a:gd name="T51" fmla="*/ 59 h 5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9" h="59">
                  <a:moveTo>
                    <a:pt x="0" y="0"/>
                  </a:moveTo>
                  <a:lnTo>
                    <a:pt x="28" y="0"/>
                  </a:lnTo>
                  <a:lnTo>
                    <a:pt x="23" y="55"/>
                  </a:lnTo>
                  <a:lnTo>
                    <a:pt x="23" y="59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6" y="55"/>
                  </a:lnTo>
                  <a:lnTo>
                    <a:pt x="0" y="0"/>
                  </a:lnTo>
                  <a:close/>
                  <a:moveTo>
                    <a:pt x="51" y="0"/>
                  </a:moveTo>
                  <a:lnTo>
                    <a:pt x="79" y="0"/>
                  </a:lnTo>
                  <a:lnTo>
                    <a:pt x="73" y="55"/>
                  </a:lnTo>
                  <a:lnTo>
                    <a:pt x="73" y="59"/>
                  </a:lnTo>
                  <a:lnTo>
                    <a:pt x="68" y="59"/>
                  </a:lnTo>
                  <a:lnTo>
                    <a:pt x="62" y="59"/>
                  </a:lnTo>
                  <a:lnTo>
                    <a:pt x="56" y="55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9" name="Freeform 138"/>
            <p:cNvSpPr>
              <a:spLocks/>
            </p:cNvSpPr>
            <p:nvPr/>
          </p:nvSpPr>
          <p:spPr bwMode="auto">
            <a:xfrm>
              <a:off x="479" y="2167"/>
              <a:ext cx="21" cy="54"/>
            </a:xfrm>
            <a:custGeom>
              <a:avLst/>
              <a:gdLst>
                <a:gd name="T0" fmla="*/ 0 w 28"/>
                <a:gd name="T1" fmla="*/ 0 h 59"/>
                <a:gd name="T2" fmla="*/ 9 w 28"/>
                <a:gd name="T3" fmla="*/ 0 h 59"/>
                <a:gd name="T4" fmla="*/ 8 w 28"/>
                <a:gd name="T5" fmla="*/ 38 h 59"/>
                <a:gd name="T6" fmla="*/ 8 w 28"/>
                <a:gd name="T7" fmla="*/ 41 h 59"/>
                <a:gd name="T8" fmla="*/ 6 w 28"/>
                <a:gd name="T9" fmla="*/ 41 h 59"/>
                <a:gd name="T10" fmla="*/ 4 w 28"/>
                <a:gd name="T11" fmla="*/ 41 h 59"/>
                <a:gd name="T12" fmla="*/ 2 w 28"/>
                <a:gd name="T13" fmla="*/ 38 h 59"/>
                <a:gd name="T14" fmla="*/ 0 w 28"/>
                <a:gd name="T15" fmla="*/ 0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59"/>
                <a:gd name="T26" fmla="*/ 28 w 28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59">
                  <a:moveTo>
                    <a:pt x="0" y="0"/>
                  </a:moveTo>
                  <a:lnTo>
                    <a:pt x="28" y="0"/>
                  </a:lnTo>
                  <a:lnTo>
                    <a:pt x="23" y="55"/>
                  </a:lnTo>
                  <a:lnTo>
                    <a:pt x="23" y="59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6" y="55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0" name="Freeform 139"/>
            <p:cNvSpPr>
              <a:spLocks/>
            </p:cNvSpPr>
            <p:nvPr/>
          </p:nvSpPr>
          <p:spPr bwMode="auto">
            <a:xfrm>
              <a:off x="517" y="2167"/>
              <a:ext cx="21" cy="54"/>
            </a:xfrm>
            <a:custGeom>
              <a:avLst/>
              <a:gdLst>
                <a:gd name="T0" fmla="*/ 0 w 28"/>
                <a:gd name="T1" fmla="*/ 0 h 59"/>
                <a:gd name="T2" fmla="*/ 9 w 28"/>
                <a:gd name="T3" fmla="*/ 0 h 59"/>
                <a:gd name="T4" fmla="*/ 8 w 28"/>
                <a:gd name="T5" fmla="*/ 38 h 59"/>
                <a:gd name="T6" fmla="*/ 8 w 28"/>
                <a:gd name="T7" fmla="*/ 41 h 59"/>
                <a:gd name="T8" fmla="*/ 6 w 28"/>
                <a:gd name="T9" fmla="*/ 41 h 59"/>
                <a:gd name="T10" fmla="*/ 4 w 28"/>
                <a:gd name="T11" fmla="*/ 41 h 59"/>
                <a:gd name="T12" fmla="*/ 2 w 28"/>
                <a:gd name="T13" fmla="*/ 38 h 59"/>
                <a:gd name="T14" fmla="*/ 0 w 28"/>
                <a:gd name="T15" fmla="*/ 0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59"/>
                <a:gd name="T26" fmla="*/ 28 w 28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59">
                  <a:moveTo>
                    <a:pt x="0" y="0"/>
                  </a:moveTo>
                  <a:lnTo>
                    <a:pt x="28" y="0"/>
                  </a:lnTo>
                  <a:lnTo>
                    <a:pt x="22" y="55"/>
                  </a:lnTo>
                  <a:lnTo>
                    <a:pt x="22" y="59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5" y="55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pic>
          <p:nvPicPr>
            <p:cNvPr id="141" name="Picture 14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2" y="2112"/>
              <a:ext cx="107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2" name="Group 61"/>
          <p:cNvGrpSpPr>
            <a:grpSpLocks/>
          </p:cNvGrpSpPr>
          <p:nvPr/>
        </p:nvGrpSpPr>
        <p:grpSpPr bwMode="auto">
          <a:xfrm>
            <a:off x="893762" y="3994150"/>
            <a:ext cx="500063" cy="282575"/>
            <a:chOff x="807" y="2428"/>
            <a:chExt cx="315" cy="178"/>
          </a:xfrm>
        </p:grpSpPr>
        <p:sp>
          <p:nvSpPr>
            <p:cNvPr id="127" name="Freeform 126"/>
            <p:cNvSpPr>
              <a:spLocks noEditPoints="1"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7 w 445"/>
                <a:gd name="T11" fmla="*/ 29 h 207"/>
                <a:gd name="T12" fmla="*/ 58 w 445"/>
                <a:gd name="T13" fmla="*/ 68 h 207"/>
                <a:gd name="T14" fmla="*/ 89 w 445"/>
                <a:gd name="T15" fmla="*/ 5 h 207"/>
                <a:gd name="T16" fmla="*/ 7 w 445"/>
                <a:gd name="T17" fmla="*/ 29 h 207"/>
                <a:gd name="T18" fmla="*/ 6 w 445"/>
                <a:gd name="T19" fmla="*/ 38 h 207"/>
                <a:gd name="T20" fmla="*/ 18 w 445"/>
                <a:gd name="T21" fmla="*/ 103 h 207"/>
                <a:gd name="T22" fmla="*/ 38 w 445"/>
                <a:gd name="T23" fmla="*/ 61 h 207"/>
                <a:gd name="T24" fmla="*/ 6 w 445"/>
                <a:gd name="T25" fmla="*/ 38 h 207"/>
                <a:gd name="T26" fmla="*/ 93 w 445"/>
                <a:gd name="T27" fmla="*/ 10 h 207"/>
                <a:gd name="T28" fmla="*/ 74 w 445"/>
                <a:gd name="T29" fmla="*/ 50 h 207"/>
                <a:gd name="T30" fmla="*/ 106 w 445"/>
                <a:gd name="T31" fmla="*/ 76 h 207"/>
                <a:gd name="T32" fmla="*/ 93 w 445"/>
                <a:gd name="T33" fmla="*/ 10 h 207"/>
                <a:gd name="T34" fmla="*/ 42 w 445"/>
                <a:gd name="T35" fmla="*/ 65 h 207"/>
                <a:gd name="T36" fmla="*/ 23 w 445"/>
                <a:gd name="T37" fmla="*/ 106 h 207"/>
                <a:gd name="T38" fmla="*/ 103 w 445"/>
                <a:gd name="T39" fmla="*/ 80 h 207"/>
                <a:gd name="T40" fmla="*/ 71 w 445"/>
                <a:gd name="T41" fmla="*/ 55 h 207"/>
                <a:gd name="T42" fmla="*/ 61 w 445"/>
                <a:gd name="T43" fmla="*/ 77 h 207"/>
                <a:gd name="T44" fmla="*/ 42 w 445"/>
                <a:gd name="T45" fmla="*/ 65 h 2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45"/>
                <a:gd name="T70" fmla="*/ 0 h 207"/>
                <a:gd name="T71" fmla="*/ 445 w 445"/>
                <a:gd name="T72" fmla="*/ 207 h 20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  <a:close/>
                  <a:moveTo>
                    <a:pt x="28" y="55"/>
                  </a:moveTo>
                  <a:lnTo>
                    <a:pt x="231" y="124"/>
                  </a:lnTo>
                  <a:lnTo>
                    <a:pt x="355" y="9"/>
                  </a:lnTo>
                  <a:lnTo>
                    <a:pt x="28" y="55"/>
                  </a:lnTo>
                  <a:close/>
                  <a:moveTo>
                    <a:pt x="22" y="69"/>
                  </a:moveTo>
                  <a:lnTo>
                    <a:pt x="73" y="188"/>
                  </a:lnTo>
                  <a:lnTo>
                    <a:pt x="152" y="110"/>
                  </a:lnTo>
                  <a:lnTo>
                    <a:pt x="22" y="69"/>
                  </a:lnTo>
                  <a:close/>
                  <a:moveTo>
                    <a:pt x="372" y="19"/>
                  </a:moveTo>
                  <a:lnTo>
                    <a:pt x="293" y="92"/>
                  </a:lnTo>
                  <a:lnTo>
                    <a:pt x="422" y="138"/>
                  </a:lnTo>
                  <a:lnTo>
                    <a:pt x="372" y="19"/>
                  </a:lnTo>
                  <a:close/>
                  <a:moveTo>
                    <a:pt x="169" y="119"/>
                  </a:moveTo>
                  <a:lnTo>
                    <a:pt x="90" y="193"/>
                  </a:lnTo>
                  <a:lnTo>
                    <a:pt x="411" y="147"/>
                  </a:lnTo>
                  <a:lnTo>
                    <a:pt x="281" y="101"/>
                  </a:lnTo>
                  <a:lnTo>
                    <a:pt x="242" y="142"/>
                  </a:lnTo>
                  <a:lnTo>
                    <a:pt x="169" y="11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8" name="Freeform 127"/>
            <p:cNvSpPr>
              <a:spLocks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5"/>
                <a:gd name="T16" fmla="*/ 0 h 207"/>
                <a:gd name="T17" fmla="*/ 445 w 445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9" name="Freeform 128"/>
            <p:cNvSpPr>
              <a:spLocks/>
            </p:cNvSpPr>
            <p:nvPr/>
          </p:nvSpPr>
          <p:spPr bwMode="auto">
            <a:xfrm>
              <a:off x="827" y="2435"/>
              <a:ext cx="231" cy="99"/>
            </a:xfrm>
            <a:custGeom>
              <a:avLst/>
              <a:gdLst>
                <a:gd name="T0" fmla="*/ 0 w 327"/>
                <a:gd name="T1" fmla="*/ 25 h 115"/>
                <a:gd name="T2" fmla="*/ 50 w 327"/>
                <a:gd name="T3" fmla="*/ 63 h 115"/>
                <a:gd name="T4" fmla="*/ 81 w 327"/>
                <a:gd name="T5" fmla="*/ 0 h 115"/>
                <a:gd name="T6" fmla="*/ 0 w 327"/>
                <a:gd name="T7" fmla="*/ 25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7"/>
                <a:gd name="T13" fmla="*/ 0 h 115"/>
                <a:gd name="T14" fmla="*/ 327 w 327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7" h="115">
                  <a:moveTo>
                    <a:pt x="0" y="46"/>
                  </a:moveTo>
                  <a:lnTo>
                    <a:pt x="203" y="115"/>
                  </a:lnTo>
                  <a:lnTo>
                    <a:pt x="327" y="0"/>
                  </a:lnTo>
                  <a:lnTo>
                    <a:pt x="0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0" name="Freeform 129"/>
            <p:cNvSpPr>
              <a:spLocks/>
            </p:cNvSpPr>
            <p:nvPr/>
          </p:nvSpPr>
          <p:spPr bwMode="auto">
            <a:xfrm>
              <a:off x="823" y="2486"/>
              <a:ext cx="92" cy="103"/>
            </a:xfrm>
            <a:custGeom>
              <a:avLst/>
              <a:gdLst>
                <a:gd name="T0" fmla="*/ 0 w 130"/>
                <a:gd name="T1" fmla="*/ 0 h 119"/>
                <a:gd name="T2" fmla="*/ 13 w 130"/>
                <a:gd name="T3" fmla="*/ 67 h 119"/>
                <a:gd name="T4" fmla="*/ 33 w 130"/>
                <a:gd name="T5" fmla="*/ 23 h 119"/>
                <a:gd name="T6" fmla="*/ 0 w 130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0"/>
                <a:gd name="T13" fmla="*/ 0 h 119"/>
                <a:gd name="T14" fmla="*/ 130 w 130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0" h="119">
                  <a:moveTo>
                    <a:pt x="0" y="0"/>
                  </a:moveTo>
                  <a:lnTo>
                    <a:pt x="51" y="119"/>
                  </a:lnTo>
                  <a:lnTo>
                    <a:pt x="130" y="41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1" name="Freeform 130"/>
            <p:cNvSpPr>
              <a:spLocks/>
            </p:cNvSpPr>
            <p:nvPr/>
          </p:nvSpPr>
          <p:spPr bwMode="auto">
            <a:xfrm>
              <a:off x="1015" y="2444"/>
              <a:ext cx="91" cy="103"/>
            </a:xfrm>
            <a:custGeom>
              <a:avLst/>
              <a:gdLst>
                <a:gd name="T0" fmla="*/ 20 w 129"/>
                <a:gd name="T1" fmla="*/ 0 h 119"/>
                <a:gd name="T2" fmla="*/ 0 w 129"/>
                <a:gd name="T3" fmla="*/ 42 h 119"/>
                <a:gd name="T4" fmla="*/ 32 w 129"/>
                <a:gd name="T5" fmla="*/ 67 h 119"/>
                <a:gd name="T6" fmla="*/ 20 w 129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"/>
                <a:gd name="T13" fmla="*/ 0 h 119"/>
                <a:gd name="T14" fmla="*/ 129 w 129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" h="119">
                  <a:moveTo>
                    <a:pt x="79" y="0"/>
                  </a:moveTo>
                  <a:lnTo>
                    <a:pt x="0" y="73"/>
                  </a:lnTo>
                  <a:lnTo>
                    <a:pt x="129" y="119"/>
                  </a:lnTo>
                  <a:lnTo>
                    <a:pt x="79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2" name="Freeform 131"/>
            <p:cNvSpPr>
              <a:spLocks/>
            </p:cNvSpPr>
            <p:nvPr/>
          </p:nvSpPr>
          <p:spPr bwMode="auto">
            <a:xfrm>
              <a:off x="871" y="2515"/>
              <a:ext cx="227" cy="79"/>
            </a:xfrm>
            <a:custGeom>
              <a:avLst/>
              <a:gdLst>
                <a:gd name="T0" fmla="*/ 20 w 321"/>
                <a:gd name="T1" fmla="*/ 9 h 92"/>
                <a:gd name="T2" fmla="*/ 0 w 321"/>
                <a:gd name="T3" fmla="*/ 50 h 92"/>
                <a:gd name="T4" fmla="*/ 81 w 321"/>
                <a:gd name="T5" fmla="*/ 25 h 92"/>
                <a:gd name="T6" fmla="*/ 47 w 321"/>
                <a:gd name="T7" fmla="*/ 0 h 92"/>
                <a:gd name="T8" fmla="*/ 38 w 321"/>
                <a:gd name="T9" fmla="*/ 22 h 92"/>
                <a:gd name="T10" fmla="*/ 20 w 321"/>
                <a:gd name="T11" fmla="*/ 9 h 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1"/>
                <a:gd name="T19" fmla="*/ 0 h 92"/>
                <a:gd name="T20" fmla="*/ 321 w 321"/>
                <a:gd name="T21" fmla="*/ 92 h 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1" h="92">
                  <a:moveTo>
                    <a:pt x="79" y="18"/>
                  </a:moveTo>
                  <a:lnTo>
                    <a:pt x="0" y="92"/>
                  </a:lnTo>
                  <a:lnTo>
                    <a:pt x="321" y="46"/>
                  </a:lnTo>
                  <a:lnTo>
                    <a:pt x="191" y="0"/>
                  </a:lnTo>
                  <a:lnTo>
                    <a:pt x="152" y="41"/>
                  </a:lnTo>
                  <a:lnTo>
                    <a:pt x="79" y="1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3" name="Freeform 132"/>
            <p:cNvSpPr>
              <a:spLocks/>
            </p:cNvSpPr>
            <p:nvPr/>
          </p:nvSpPr>
          <p:spPr bwMode="auto">
            <a:xfrm>
              <a:off x="935" y="2459"/>
              <a:ext cx="51" cy="63"/>
            </a:xfrm>
            <a:custGeom>
              <a:avLst/>
              <a:gdLst>
                <a:gd name="T0" fmla="*/ 9 w 73"/>
                <a:gd name="T1" fmla="*/ 26 h 73"/>
                <a:gd name="T2" fmla="*/ 8 w 73"/>
                <a:gd name="T3" fmla="*/ 28 h 73"/>
                <a:gd name="T4" fmla="*/ 3 w 73"/>
                <a:gd name="T5" fmla="*/ 10 h 73"/>
                <a:gd name="T6" fmla="*/ 6 w 73"/>
                <a:gd name="T7" fmla="*/ 39 h 73"/>
                <a:gd name="T8" fmla="*/ 8 w 73"/>
                <a:gd name="T9" fmla="*/ 35 h 73"/>
                <a:gd name="T10" fmla="*/ 8 w 73"/>
                <a:gd name="T11" fmla="*/ 39 h 73"/>
                <a:gd name="T12" fmla="*/ 4 w 73"/>
                <a:gd name="T13" fmla="*/ 41 h 73"/>
                <a:gd name="T14" fmla="*/ 4 w 73"/>
                <a:gd name="T15" fmla="*/ 39 h 73"/>
                <a:gd name="T16" fmla="*/ 6 w 73"/>
                <a:gd name="T17" fmla="*/ 39 h 73"/>
                <a:gd name="T18" fmla="*/ 1 w 73"/>
                <a:gd name="T19" fmla="*/ 10 h 73"/>
                <a:gd name="T20" fmla="*/ 1 w 73"/>
                <a:gd name="T21" fmla="*/ 13 h 73"/>
                <a:gd name="T22" fmla="*/ 0 w 73"/>
                <a:gd name="T23" fmla="*/ 13 h 73"/>
                <a:gd name="T24" fmla="*/ 0 w 73"/>
                <a:gd name="T25" fmla="*/ 10 h 73"/>
                <a:gd name="T26" fmla="*/ 3 w 73"/>
                <a:gd name="T27" fmla="*/ 8 h 73"/>
                <a:gd name="T28" fmla="*/ 9 w 73"/>
                <a:gd name="T29" fmla="*/ 26 h 73"/>
                <a:gd name="T30" fmla="*/ 9 w 73"/>
                <a:gd name="T31" fmla="*/ 3 h 73"/>
                <a:gd name="T32" fmla="*/ 12 w 73"/>
                <a:gd name="T33" fmla="*/ 0 h 73"/>
                <a:gd name="T34" fmla="*/ 13 w 73"/>
                <a:gd name="T35" fmla="*/ 0 h 73"/>
                <a:gd name="T36" fmla="*/ 13 w 73"/>
                <a:gd name="T37" fmla="*/ 3 h 73"/>
                <a:gd name="T38" fmla="*/ 12 w 73"/>
                <a:gd name="T39" fmla="*/ 3 h 73"/>
                <a:gd name="T40" fmla="*/ 17 w 73"/>
                <a:gd name="T41" fmla="*/ 30 h 73"/>
                <a:gd name="T42" fmla="*/ 17 w 73"/>
                <a:gd name="T43" fmla="*/ 30 h 73"/>
                <a:gd name="T44" fmla="*/ 17 w 73"/>
                <a:gd name="T45" fmla="*/ 30 h 73"/>
                <a:gd name="T46" fmla="*/ 13 w 73"/>
                <a:gd name="T47" fmla="*/ 34 h 73"/>
                <a:gd name="T48" fmla="*/ 12 w 73"/>
                <a:gd name="T49" fmla="*/ 34 h 73"/>
                <a:gd name="T50" fmla="*/ 13 w 73"/>
                <a:gd name="T51" fmla="*/ 34 h 73"/>
                <a:gd name="T52" fmla="*/ 15 w 73"/>
                <a:gd name="T53" fmla="*/ 30 h 73"/>
                <a:gd name="T54" fmla="*/ 10 w 73"/>
                <a:gd name="T55" fmla="*/ 5 h 73"/>
                <a:gd name="T56" fmla="*/ 9 w 73"/>
                <a:gd name="T57" fmla="*/ 26 h 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73"/>
                <a:gd name="T89" fmla="*/ 73 w 73"/>
                <a:gd name="T90" fmla="*/ 73 h 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73">
                  <a:moveTo>
                    <a:pt x="39" y="46"/>
                  </a:moveTo>
                  <a:lnTo>
                    <a:pt x="34" y="50"/>
                  </a:lnTo>
                  <a:lnTo>
                    <a:pt x="11" y="18"/>
                  </a:lnTo>
                  <a:lnTo>
                    <a:pt x="23" y="69"/>
                  </a:lnTo>
                  <a:lnTo>
                    <a:pt x="34" y="64"/>
                  </a:lnTo>
                  <a:lnTo>
                    <a:pt x="34" y="69"/>
                  </a:lnTo>
                  <a:lnTo>
                    <a:pt x="17" y="73"/>
                  </a:lnTo>
                  <a:lnTo>
                    <a:pt x="17" y="69"/>
                  </a:lnTo>
                  <a:lnTo>
                    <a:pt x="23" y="69"/>
                  </a:lnTo>
                  <a:lnTo>
                    <a:pt x="6" y="18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1" y="14"/>
                  </a:lnTo>
                  <a:lnTo>
                    <a:pt x="39" y="46"/>
                  </a:lnTo>
                  <a:lnTo>
                    <a:pt x="39" y="5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56" y="5"/>
                  </a:lnTo>
                  <a:lnTo>
                    <a:pt x="51" y="5"/>
                  </a:lnTo>
                  <a:lnTo>
                    <a:pt x="68" y="55"/>
                  </a:lnTo>
                  <a:lnTo>
                    <a:pt x="73" y="55"/>
                  </a:lnTo>
                  <a:lnTo>
                    <a:pt x="68" y="55"/>
                  </a:lnTo>
                  <a:lnTo>
                    <a:pt x="56" y="60"/>
                  </a:lnTo>
                  <a:lnTo>
                    <a:pt x="51" y="60"/>
                  </a:lnTo>
                  <a:lnTo>
                    <a:pt x="56" y="60"/>
                  </a:lnTo>
                  <a:lnTo>
                    <a:pt x="62" y="55"/>
                  </a:lnTo>
                  <a:lnTo>
                    <a:pt x="45" y="9"/>
                  </a:lnTo>
                  <a:lnTo>
                    <a:pt x="39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63" name="Line 31"/>
          <p:cNvSpPr>
            <a:spLocks noChangeShapeType="1"/>
          </p:cNvSpPr>
          <p:nvPr/>
        </p:nvSpPr>
        <p:spPr bwMode="auto">
          <a:xfrm>
            <a:off x="5297487" y="4278312"/>
            <a:ext cx="12731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66" name="Text Box 32"/>
          <p:cNvSpPr txBox="1">
            <a:spLocks noChangeArrowheads="1"/>
          </p:cNvSpPr>
          <p:nvPr/>
        </p:nvSpPr>
        <p:spPr bwMode="auto">
          <a:xfrm>
            <a:off x="766762" y="1955800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en-US" sz="2400"/>
              <a:t>User A</a:t>
            </a:r>
          </a:p>
        </p:txBody>
      </p:sp>
      <p:sp>
        <p:nvSpPr>
          <p:cNvPr id="67" name="Text Box 33"/>
          <p:cNvSpPr txBox="1">
            <a:spLocks noChangeArrowheads="1"/>
          </p:cNvSpPr>
          <p:nvPr/>
        </p:nvSpPr>
        <p:spPr bwMode="auto">
          <a:xfrm>
            <a:off x="7183437" y="1887537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en-US" sz="2400"/>
              <a:t>User B</a:t>
            </a:r>
          </a:p>
        </p:txBody>
      </p:sp>
      <p:sp>
        <p:nvSpPr>
          <p:cNvPr id="68" name="Text Box 34"/>
          <p:cNvSpPr txBox="1">
            <a:spLocks noChangeArrowheads="1"/>
          </p:cNvSpPr>
          <p:nvPr/>
        </p:nvSpPr>
        <p:spPr bwMode="auto">
          <a:xfrm>
            <a:off x="3684587" y="2012950"/>
            <a:ext cx="2227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762000"/>
            <a:r>
              <a:rPr lang="en-AU" sz="1800" b="0" u="none"/>
              <a:t>Arithmetic in GF(2</a:t>
            </a:r>
            <a:r>
              <a:rPr lang="en-AU" sz="1800" b="0" u="none" baseline="30000"/>
              <a:t>m</a:t>
            </a:r>
            <a:r>
              <a:rPr lang="en-AU" sz="1800" b="0" u="none"/>
              <a:t>)</a:t>
            </a:r>
          </a:p>
        </p:txBody>
      </p:sp>
      <p:sp>
        <p:nvSpPr>
          <p:cNvPr id="69" name="Text Box 35"/>
          <p:cNvSpPr txBox="1">
            <a:spLocks noChangeArrowheads="1"/>
          </p:cNvSpPr>
          <p:nvPr/>
        </p:nvSpPr>
        <p:spPr bwMode="auto">
          <a:xfrm>
            <a:off x="3509962" y="3910012"/>
            <a:ext cx="31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en-US" sz="1800" u="none"/>
              <a:t>1</a:t>
            </a:r>
          </a:p>
        </p:txBody>
      </p:sp>
      <p:sp>
        <p:nvSpPr>
          <p:cNvPr id="70" name="Text Box 36"/>
          <p:cNvSpPr txBox="1">
            <a:spLocks noChangeArrowheads="1"/>
          </p:cNvSpPr>
          <p:nvPr/>
        </p:nvSpPr>
        <p:spPr bwMode="auto">
          <a:xfrm>
            <a:off x="690562" y="2667000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762000"/>
            <a:r>
              <a:rPr lang="en-AU" sz="1800" b="0" u="none" dirty="0" err="1">
                <a:solidFill>
                  <a:schemeClr val="hlink"/>
                </a:solidFill>
              </a:rPr>
              <a:t>E</a:t>
            </a:r>
            <a:r>
              <a:rPr lang="en-AU" sz="1800" u="none" baseline="-25000" dirty="0" err="1">
                <a:solidFill>
                  <a:schemeClr val="hlink"/>
                </a:solidFill>
              </a:rPr>
              <a:t>a</a:t>
            </a:r>
            <a:r>
              <a:rPr lang="en-AU" sz="1800" b="0" u="none" dirty="0"/>
              <a:t> =  secret key</a:t>
            </a:r>
          </a:p>
          <a:p>
            <a:pPr defTabSz="762000"/>
            <a:r>
              <a:rPr lang="en-AU" sz="1800" b="0" u="none" dirty="0">
                <a:solidFill>
                  <a:schemeClr val="hlink"/>
                </a:solidFill>
              </a:rPr>
              <a:t>D</a:t>
            </a:r>
            <a:r>
              <a:rPr lang="en-AU" sz="1800" u="none" baseline="-25000" dirty="0">
                <a:solidFill>
                  <a:schemeClr val="hlink"/>
                </a:solidFill>
              </a:rPr>
              <a:t>a</a:t>
            </a:r>
            <a:r>
              <a:rPr lang="en-AU" sz="1800" b="0" u="none" dirty="0"/>
              <a:t> = E</a:t>
            </a:r>
            <a:r>
              <a:rPr lang="en-AU" sz="1800" u="none" baseline="-25000" dirty="0"/>
              <a:t>a</a:t>
            </a:r>
            <a:r>
              <a:rPr lang="en-AU" sz="1800" b="0" u="none" baseline="30000" dirty="0"/>
              <a:t>-1</a:t>
            </a:r>
            <a:r>
              <a:rPr lang="en-AU" sz="1800" b="0" u="none" dirty="0"/>
              <a:t>   (mod 2</a:t>
            </a:r>
            <a:r>
              <a:rPr lang="en-AU" sz="1800" b="0" u="none" baseline="30000" dirty="0"/>
              <a:t>m</a:t>
            </a:r>
            <a:r>
              <a:rPr lang="en-AU" sz="1800" b="0" u="none" dirty="0"/>
              <a:t> -1)</a:t>
            </a:r>
            <a:endParaRPr lang="en-US" sz="1800" b="0" u="none" dirty="0"/>
          </a:p>
        </p:txBody>
      </p:sp>
      <p:grpSp>
        <p:nvGrpSpPr>
          <p:cNvPr id="71" name="Group 70"/>
          <p:cNvGrpSpPr>
            <a:grpSpLocks/>
          </p:cNvGrpSpPr>
          <p:nvPr/>
        </p:nvGrpSpPr>
        <p:grpSpPr bwMode="auto">
          <a:xfrm rot="1330692">
            <a:off x="2859087" y="1958975"/>
            <a:ext cx="423863" cy="503237"/>
            <a:chOff x="4896" y="2352"/>
            <a:chExt cx="735" cy="826"/>
          </a:xfrm>
        </p:grpSpPr>
        <p:sp>
          <p:nvSpPr>
            <p:cNvPr id="120" name="Freeform 119"/>
            <p:cNvSpPr>
              <a:spLocks/>
            </p:cNvSpPr>
            <p:nvPr/>
          </p:nvSpPr>
          <p:spPr bwMode="auto">
            <a:xfrm>
              <a:off x="4896" y="2352"/>
              <a:ext cx="735" cy="826"/>
            </a:xfrm>
            <a:custGeom>
              <a:avLst/>
              <a:gdLst>
                <a:gd name="T0" fmla="*/ 377 w 735"/>
                <a:gd name="T1" fmla="*/ 826 h 826"/>
                <a:gd name="T2" fmla="*/ 68 w 735"/>
                <a:gd name="T3" fmla="*/ 563 h 826"/>
                <a:gd name="T4" fmla="*/ 45 w 735"/>
                <a:gd name="T5" fmla="*/ 540 h 826"/>
                <a:gd name="T6" fmla="*/ 27 w 735"/>
                <a:gd name="T7" fmla="*/ 517 h 826"/>
                <a:gd name="T8" fmla="*/ 14 w 735"/>
                <a:gd name="T9" fmla="*/ 486 h 826"/>
                <a:gd name="T10" fmla="*/ 5 w 735"/>
                <a:gd name="T11" fmla="*/ 454 h 826"/>
                <a:gd name="T12" fmla="*/ 0 w 735"/>
                <a:gd name="T13" fmla="*/ 440 h 826"/>
                <a:gd name="T14" fmla="*/ 0 w 735"/>
                <a:gd name="T15" fmla="*/ 422 h 826"/>
                <a:gd name="T16" fmla="*/ 0 w 735"/>
                <a:gd name="T17" fmla="*/ 404 h 826"/>
                <a:gd name="T18" fmla="*/ 0 w 735"/>
                <a:gd name="T19" fmla="*/ 386 h 826"/>
                <a:gd name="T20" fmla="*/ 0 w 735"/>
                <a:gd name="T21" fmla="*/ 368 h 826"/>
                <a:gd name="T22" fmla="*/ 0 w 735"/>
                <a:gd name="T23" fmla="*/ 350 h 826"/>
                <a:gd name="T24" fmla="*/ 5 w 735"/>
                <a:gd name="T25" fmla="*/ 331 h 826"/>
                <a:gd name="T26" fmla="*/ 9 w 735"/>
                <a:gd name="T27" fmla="*/ 313 h 826"/>
                <a:gd name="T28" fmla="*/ 14 w 735"/>
                <a:gd name="T29" fmla="*/ 291 h 826"/>
                <a:gd name="T30" fmla="*/ 23 w 735"/>
                <a:gd name="T31" fmla="*/ 272 h 826"/>
                <a:gd name="T32" fmla="*/ 27 w 735"/>
                <a:gd name="T33" fmla="*/ 254 h 826"/>
                <a:gd name="T34" fmla="*/ 36 w 735"/>
                <a:gd name="T35" fmla="*/ 236 h 826"/>
                <a:gd name="T36" fmla="*/ 45 w 735"/>
                <a:gd name="T37" fmla="*/ 214 h 826"/>
                <a:gd name="T38" fmla="*/ 54 w 735"/>
                <a:gd name="T39" fmla="*/ 195 h 826"/>
                <a:gd name="T40" fmla="*/ 68 w 735"/>
                <a:gd name="T41" fmla="*/ 177 h 826"/>
                <a:gd name="T42" fmla="*/ 82 w 735"/>
                <a:gd name="T43" fmla="*/ 159 h 826"/>
                <a:gd name="T44" fmla="*/ 104 w 735"/>
                <a:gd name="T45" fmla="*/ 123 h 826"/>
                <a:gd name="T46" fmla="*/ 132 w 735"/>
                <a:gd name="T47" fmla="*/ 96 h 826"/>
                <a:gd name="T48" fmla="*/ 163 w 735"/>
                <a:gd name="T49" fmla="*/ 68 h 826"/>
                <a:gd name="T50" fmla="*/ 191 w 735"/>
                <a:gd name="T51" fmla="*/ 46 h 826"/>
                <a:gd name="T52" fmla="*/ 222 w 735"/>
                <a:gd name="T53" fmla="*/ 28 h 826"/>
                <a:gd name="T54" fmla="*/ 254 w 735"/>
                <a:gd name="T55" fmla="*/ 14 h 826"/>
                <a:gd name="T56" fmla="*/ 286 w 735"/>
                <a:gd name="T57" fmla="*/ 5 h 826"/>
                <a:gd name="T58" fmla="*/ 318 w 735"/>
                <a:gd name="T59" fmla="*/ 0 h 826"/>
                <a:gd name="T60" fmla="*/ 345 w 735"/>
                <a:gd name="T61" fmla="*/ 0 h 826"/>
                <a:gd name="T62" fmla="*/ 372 w 735"/>
                <a:gd name="T63" fmla="*/ 9 h 826"/>
                <a:gd name="T64" fmla="*/ 399 w 735"/>
                <a:gd name="T65" fmla="*/ 23 h 826"/>
                <a:gd name="T66" fmla="*/ 426 w 735"/>
                <a:gd name="T67" fmla="*/ 37 h 826"/>
                <a:gd name="T68" fmla="*/ 735 w 735"/>
                <a:gd name="T69" fmla="*/ 304 h 826"/>
                <a:gd name="T70" fmla="*/ 699 w 735"/>
                <a:gd name="T71" fmla="*/ 354 h 826"/>
                <a:gd name="T72" fmla="*/ 390 w 735"/>
                <a:gd name="T73" fmla="*/ 91 h 826"/>
                <a:gd name="T74" fmla="*/ 367 w 735"/>
                <a:gd name="T75" fmla="*/ 77 h 826"/>
                <a:gd name="T76" fmla="*/ 349 w 735"/>
                <a:gd name="T77" fmla="*/ 68 h 826"/>
                <a:gd name="T78" fmla="*/ 327 w 735"/>
                <a:gd name="T79" fmla="*/ 64 h 826"/>
                <a:gd name="T80" fmla="*/ 304 w 735"/>
                <a:gd name="T81" fmla="*/ 59 h 826"/>
                <a:gd name="T82" fmla="*/ 277 w 735"/>
                <a:gd name="T83" fmla="*/ 64 h 826"/>
                <a:gd name="T84" fmla="*/ 254 w 735"/>
                <a:gd name="T85" fmla="*/ 68 h 826"/>
                <a:gd name="T86" fmla="*/ 227 w 735"/>
                <a:gd name="T87" fmla="*/ 82 h 826"/>
                <a:gd name="T88" fmla="*/ 204 w 735"/>
                <a:gd name="T89" fmla="*/ 96 h 826"/>
                <a:gd name="T90" fmla="*/ 177 w 735"/>
                <a:gd name="T91" fmla="*/ 114 h 826"/>
                <a:gd name="T92" fmla="*/ 154 w 735"/>
                <a:gd name="T93" fmla="*/ 132 h 826"/>
                <a:gd name="T94" fmla="*/ 132 w 735"/>
                <a:gd name="T95" fmla="*/ 159 h 826"/>
                <a:gd name="T96" fmla="*/ 113 w 735"/>
                <a:gd name="T97" fmla="*/ 186 h 826"/>
                <a:gd name="T98" fmla="*/ 95 w 735"/>
                <a:gd name="T99" fmla="*/ 218 h 826"/>
                <a:gd name="T100" fmla="*/ 77 w 735"/>
                <a:gd name="T101" fmla="*/ 245 h 826"/>
                <a:gd name="T102" fmla="*/ 68 w 735"/>
                <a:gd name="T103" fmla="*/ 277 h 826"/>
                <a:gd name="T104" fmla="*/ 59 w 735"/>
                <a:gd name="T105" fmla="*/ 309 h 826"/>
                <a:gd name="T106" fmla="*/ 50 w 735"/>
                <a:gd name="T107" fmla="*/ 341 h 826"/>
                <a:gd name="T108" fmla="*/ 50 w 735"/>
                <a:gd name="T109" fmla="*/ 368 h 826"/>
                <a:gd name="T110" fmla="*/ 50 w 735"/>
                <a:gd name="T111" fmla="*/ 400 h 826"/>
                <a:gd name="T112" fmla="*/ 54 w 735"/>
                <a:gd name="T113" fmla="*/ 427 h 826"/>
                <a:gd name="T114" fmla="*/ 59 w 735"/>
                <a:gd name="T115" fmla="*/ 449 h 826"/>
                <a:gd name="T116" fmla="*/ 73 w 735"/>
                <a:gd name="T117" fmla="*/ 472 h 826"/>
                <a:gd name="T118" fmla="*/ 86 w 735"/>
                <a:gd name="T119" fmla="*/ 490 h 826"/>
                <a:gd name="T120" fmla="*/ 104 w 735"/>
                <a:gd name="T121" fmla="*/ 508 h 826"/>
                <a:gd name="T122" fmla="*/ 413 w 735"/>
                <a:gd name="T123" fmla="*/ 772 h 826"/>
                <a:gd name="T124" fmla="*/ 377 w 735"/>
                <a:gd name="T125" fmla="*/ 826 h 8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35"/>
                <a:gd name="T190" fmla="*/ 0 h 826"/>
                <a:gd name="T191" fmla="*/ 735 w 735"/>
                <a:gd name="T192" fmla="*/ 826 h 8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35" h="826">
                  <a:moveTo>
                    <a:pt x="377" y="826"/>
                  </a:moveTo>
                  <a:lnTo>
                    <a:pt x="68" y="563"/>
                  </a:lnTo>
                  <a:lnTo>
                    <a:pt x="45" y="540"/>
                  </a:lnTo>
                  <a:lnTo>
                    <a:pt x="27" y="517"/>
                  </a:lnTo>
                  <a:lnTo>
                    <a:pt x="14" y="486"/>
                  </a:lnTo>
                  <a:lnTo>
                    <a:pt x="5" y="454"/>
                  </a:lnTo>
                  <a:lnTo>
                    <a:pt x="0" y="440"/>
                  </a:lnTo>
                  <a:lnTo>
                    <a:pt x="0" y="422"/>
                  </a:lnTo>
                  <a:lnTo>
                    <a:pt x="0" y="404"/>
                  </a:lnTo>
                  <a:lnTo>
                    <a:pt x="0" y="386"/>
                  </a:lnTo>
                  <a:lnTo>
                    <a:pt x="0" y="368"/>
                  </a:lnTo>
                  <a:lnTo>
                    <a:pt x="0" y="350"/>
                  </a:lnTo>
                  <a:lnTo>
                    <a:pt x="5" y="331"/>
                  </a:lnTo>
                  <a:lnTo>
                    <a:pt x="9" y="313"/>
                  </a:lnTo>
                  <a:lnTo>
                    <a:pt x="14" y="291"/>
                  </a:lnTo>
                  <a:lnTo>
                    <a:pt x="23" y="272"/>
                  </a:lnTo>
                  <a:lnTo>
                    <a:pt x="27" y="254"/>
                  </a:lnTo>
                  <a:lnTo>
                    <a:pt x="36" y="236"/>
                  </a:lnTo>
                  <a:lnTo>
                    <a:pt x="45" y="214"/>
                  </a:lnTo>
                  <a:lnTo>
                    <a:pt x="54" y="195"/>
                  </a:lnTo>
                  <a:lnTo>
                    <a:pt x="68" y="177"/>
                  </a:lnTo>
                  <a:lnTo>
                    <a:pt x="82" y="159"/>
                  </a:lnTo>
                  <a:lnTo>
                    <a:pt x="104" y="123"/>
                  </a:lnTo>
                  <a:lnTo>
                    <a:pt x="132" y="96"/>
                  </a:lnTo>
                  <a:lnTo>
                    <a:pt x="163" y="68"/>
                  </a:lnTo>
                  <a:lnTo>
                    <a:pt x="191" y="46"/>
                  </a:lnTo>
                  <a:lnTo>
                    <a:pt x="222" y="28"/>
                  </a:lnTo>
                  <a:lnTo>
                    <a:pt x="254" y="14"/>
                  </a:lnTo>
                  <a:lnTo>
                    <a:pt x="286" y="5"/>
                  </a:lnTo>
                  <a:lnTo>
                    <a:pt x="318" y="0"/>
                  </a:lnTo>
                  <a:lnTo>
                    <a:pt x="345" y="0"/>
                  </a:lnTo>
                  <a:lnTo>
                    <a:pt x="372" y="9"/>
                  </a:lnTo>
                  <a:lnTo>
                    <a:pt x="399" y="23"/>
                  </a:lnTo>
                  <a:lnTo>
                    <a:pt x="426" y="37"/>
                  </a:lnTo>
                  <a:lnTo>
                    <a:pt x="735" y="304"/>
                  </a:lnTo>
                  <a:lnTo>
                    <a:pt x="699" y="354"/>
                  </a:lnTo>
                  <a:lnTo>
                    <a:pt x="390" y="91"/>
                  </a:lnTo>
                  <a:lnTo>
                    <a:pt x="367" y="77"/>
                  </a:lnTo>
                  <a:lnTo>
                    <a:pt x="349" y="68"/>
                  </a:lnTo>
                  <a:lnTo>
                    <a:pt x="327" y="64"/>
                  </a:lnTo>
                  <a:lnTo>
                    <a:pt x="304" y="59"/>
                  </a:lnTo>
                  <a:lnTo>
                    <a:pt x="277" y="64"/>
                  </a:lnTo>
                  <a:lnTo>
                    <a:pt x="254" y="68"/>
                  </a:lnTo>
                  <a:lnTo>
                    <a:pt x="227" y="82"/>
                  </a:lnTo>
                  <a:lnTo>
                    <a:pt x="204" y="96"/>
                  </a:lnTo>
                  <a:lnTo>
                    <a:pt x="177" y="114"/>
                  </a:lnTo>
                  <a:lnTo>
                    <a:pt x="154" y="132"/>
                  </a:lnTo>
                  <a:lnTo>
                    <a:pt x="132" y="159"/>
                  </a:lnTo>
                  <a:lnTo>
                    <a:pt x="113" y="186"/>
                  </a:lnTo>
                  <a:lnTo>
                    <a:pt x="95" y="218"/>
                  </a:lnTo>
                  <a:lnTo>
                    <a:pt x="77" y="245"/>
                  </a:lnTo>
                  <a:lnTo>
                    <a:pt x="68" y="277"/>
                  </a:lnTo>
                  <a:lnTo>
                    <a:pt x="59" y="309"/>
                  </a:lnTo>
                  <a:lnTo>
                    <a:pt x="50" y="341"/>
                  </a:lnTo>
                  <a:lnTo>
                    <a:pt x="50" y="368"/>
                  </a:lnTo>
                  <a:lnTo>
                    <a:pt x="50" y="400"/>
                  </a:lnTo>
                  <a:lnTo>
                    <a:pt x="54" y="427"/>
                  </a:lnTo>
                  <a:lnTo>
                    <a:pt x="59" y="449"/>
                  </a:lnTo>
                  <a:lnTo>
                    <a:pt x="73" y="472"/>
                  </a:lnTo>
                  <a:lnTo>
                    <a:pt x="86" y="490"/>
                  </a:lnTo>
                  <a:lnTo>
                    <a:pt x="104" y="508"/>
                  </a:lnTo>
                  <a:lnTo>
                    <a:pt x="413" y="772"/>
                  </a:lnTo>
                  <a:lnTo>
                    <a:pt x="377" y="826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1" name="Freeform 120"/>
            <p:cNvSpPr>
              <a:spLocks/>
            </p:cNvSpPr>
            <p:nvPr/>
          </p:nvSpPr>
          <p:spPr bwMode="auto">
            <a:xfrm rot="-46753">
              <a:off x="4896" y="2352"/>
              <a:ext cx="735" cy="826"/>
            </a:xfrm>
            <a:custGeom>
              <a:avLst/>
              <a:gdLst>
                <a:gd name="T0" fmla="*/ 377 w 735"/>
                <a:gd name="T1" fmla="*/ 826 h 826"/>
                <a:gd name="T2" fmla="*/ 68 w 735"/>
                <a:gd name="T3" fmla="*/ 563 h 826"/>
                <a:gd name="T4" fmla="*/ 45 w 735"/>
                <a:gd name="T5" fmla="*/ 540 h 826"/>
                <a:gd name="T6" fmla="*/ 27 w 735"/>
                <a:gd name="T7" fmla="*/ 517 h 826"/>
                <a:gd name="T8" fmla="*/ 14 w 735"/>
                <a:gd name="T9" fmla="*/ 486 h 826"/>
                <a:gd name="T10" fmla="*/ 5 w 735"/>
                <a:gd name="T11" fmla="*/ 454 h 826"/>
                <a:gd name="T12" fmla="*/ 0 w 735"/>
                <a:gd name="T13" fmla="*/ 440 h 826"/>
                <a:gd name="T14" fmla="*/ 0 w 735"/>
                <a:gd name="T15" fmla="*/ 422 h 826"/>
                <a:gd name="T16" fmla="*/ 0 w 735"/>
                <a:gd name="T17" fmla="*/ 404 h 826"/>
                <a:gd name="T18" fmla="*/ 0 w 735"/>
                <a:gd name="T19" fmla="*/ 386 h 826"/>
                <a:gd name="T20" fmla="*/ 0 w 735"/>
                <a:gd name="T21" fmla="*/ 368 h 826"/>
                <a:gd name="T22" fmla="*/ 0 w 735"/>
                <a:gd name="T23" fmla="*/ 350 h 826"/>
                <a:gd name="T24" fmla="*/ 5 w 735"/>
                <a:gd name="T25" fmla="*/ 331 h 826"/>
                <a:gd name="T26" fmla="*/ 9 w 735"/>
                <a:gd name="T27" fmla="*/ 313 h 826"/>
                <a:gd name="T28" fmla="*/ 14 w 735"/>
                <a:gd name="T29" fmla="*/ 291 h 826"/>
                <a:gd name="T30" fmla="*/ 23 w 735"/>
                <a:gd name="T31" fmla="*/ 272 h 826"/>
                <a:gd name="T32" fmla="*/ 27 w 735"/>
                <a:gd name="T33" fmla="*/ 254 h 826"/>
                <a:gd name="T34" fmla="*/ 36 w 735"/>
                <a:gd name="T35" fmla="*/ 236 h 826"/>
                <a:gd name="T36" fmla="*/ 45 w 735"/>
                <a:gd name="T37" fmla="*/ 214 h 826"/>
                <a:gd name="T38" fmla="*/ 54 w 735"/>
                <a:gd name="T39" fmla="*/ 195 h 826"/>
                <a:gd name="T40" fmla="*/ 68 w 735"/>
                <a:gd name="T41" fmla="*/ 177 h 826"/>
                <a:gd name="T42" fmla="*/ 82 w 735"/>
                <a:gd name="T43" fmla="*/ 159 h 826"/>
                <a:gd name="T44" fmla="*/ 104 w 735"/>
                <a:gd name="T45" fmla="*/ 123 h 826"/>
                <a:gd name="T46" fmla="*/ 132 w 735"/>
                <a:gd name="T47" fmla="*/ 96 h 826"/>
                <a:gd name="T48" fmla="*/ 163 w 735"/>
                <a:gd name="T49" fmla="*/ 68 h 826"/>
                <a:gd name="T50" fmla="*/ 191 w 735"/>
                <a:gd name="T51" fmla="*/ 46 h 826"/>
                <a:gd name="T52" fmla="*/ 222 w 735"/>
                <a:gd name="T53" fmla="*/ 28 h 826"/>
                <a:gd name="T54" fmla="*/ 254 w 735"/>
                <a:gd name="T55" fmla="*/ 14 h 826"/>
                <a:gd name="T56" fmla="*/ 286 w 735"/>
                <a:gd name="T57" fmla="*/ 5 h 826"/>
                <a:gd name="T58" fmla="*/ 318 w 735"/>
                <a:gd name="T59" fmla="*/ 0 h 826"/>
                <a:gd name="T60" fmla="*/ 345 w 735"/>
                <a:gd name="T61" fmla="*/ 0 h 826"/>
                <a:gd name="T62" fmla="*/ 372 w 735"/>
                <a:gd name="T63" fmla="*/ 9 h 826"/>
                <a:gd name="T64" fmla="*/ 399 w 735"/>
                <a:gd name="T65" fmla="*/ 23 h 826"/>
                <a:gd name="T66" fmla="*/ 426 w 735"/>
                <a:gd name="T67" fmla="*/ 37 h 826"/>
                <a:gd name="T68" fmla="*/ 735 w 735"/>
                <a:gd name="T69" fmla="*/ 304 h 826"/>
                <a:gd name="T70" fmla="*/ 699 w 735"/>
                <a:gd name="T71" fmla="*/ 354 h 826"/>
                <a:gd name="T72" fmla="*/ 390 w 735"/>
                <a:gd name="T73" fmla="*/ 91 h 826"/>
                <a:gd name="T74" fmla="*/ 367 w 735"/>
                <a:gd name="T75" fmla="*/ 77 h 826"/>
                <a:gd name="T76" fmla="*/ 349 w 735"/>
                <a:gd name="T77" fmla="*/ 68 h 826"/>
                <a:gd name="T78" fmla="*/ 327 w 735"/>
                <a:gd name="T79" fmla="*/ 64 h 826"/>
                <a:gd name="T80" fmla="*/ 304 w 735"/>
                <a:gd name="T81" fmla="*/ 59 h 826"/>
                <a:gd name="T82" fmla="*/ 277 w 735"/>
                <a:gd name="T83" fmla="*/ 64 h 826"/>
                <a:gd name="T84" fmla="*/ 254 w 735"/>
                <a:gd name="T85" fmla="*/ 68 h 826"/>
                <a:gd name="T86" fmla="*/ 227 w 735"/>
                <a:gd name="T87" fmla="*/ 82 h 826"/>
                <a:gd name="T88" fmla="*/ 204 w 735"/>
                <a:gd name="T89" fmla="*/ 96 h 826"/>
                <a:gd name="T90" fmla="*/ 177 w 735"/>
                <a:gd name="T91" fmla="*/ 114 h 826"/>
                <a:gd name="T92" fmla="*/ 154 w 735"/>
                <a:gd name="T93" fmla="*/ 132 h 826"/>
                <a:gd name="T94" fmla="*/ 132 w 735"/>
                <a:gd name="T95" fmla="*/ 159 h 826"/>
                <a:gd name="T96" fmla="*/ 113 w 735"/>
                <a:gd name="T97" fmla="*/ 186 h 826"/>
                <a:gd name="T98" fmla="*/ 95 w 735"/>
                <a:gd name="T99" fmla="*/ 218 h 826"/>
                <a:gd name="T100" fmla="*/ 77 w 735"/>
                <a:gd name="T101" fmla="*/ 245 h 826"/>
                <a:gd name="T102" fmla="*/ 68 w 735"/>
                <a:gd name="T103" fmla="*/ 277 h 826"/>
                <a:gd name="T104" fmla="*/ 59 w 735"/>
                <a:gd name="T105" fmla="*/ 309 h 826"/>
                <a:gd name="T106" fmla="*/ 50 w 735"/>
                <a:gd name="T107" fmla="*/ 341 h 826"/>
                <a:gd name="T108" fmla="*/ 50 w 735"/>
                <a:gd name="T109" fmla="*/ 368 h 826"/>
                <a:gd name="T110" fmla="*/ 50 w 735"/>
                <a:gd name="T111" fmla="*/ 400 h 826"/>
                <a:gd name="T112" fmla="*/ 54 w 735"/>
                <a:gd name="T113" fmla="*/ 427 h 826"/>
                <a:gd name="T114" fmla="*/ 59 w 735"/>
                <a:gd name="T115" fmla="*/ 449 h 826"/>
                <a:gd name="T116" fmla="*/ 73 w 735"/>
                <a:gd name="T117" fmla="*/ 472 h 826"/>
                <a:gd name="T118" fmla="*/ 86 w 735"/>
                <a:gd name="T119" fmla="*/ 490 h 826"/>
                <a:gd name="T120" fmla="*/ 104 w 735"/>
                <a:gd name="T121" fmla="*/ 508 h 826"/>
                <a:gd name="T122" fmla="*/ 413 w 735"/>
                <a:gd name="T123" fmla="*/ 772 h 826"/>
                <a:gd name="T124" fmla="*/ 377 w 735"/>
                <a:gd name="T125" fmla="*/ 826 h 8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35"/>
                <a:gd name="T190" fmla="*/ 0 h 826"/>
                <a:gd name="T191" fmla="*/ 735 w 735"/>
                <a:gd name="T192" fmla="*/ 826 h 8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35" h="826">
                  <a:moveTo>
                    <a:pt x="377" y="826"/>
                  </a:moveTo>
                  <a:lnTo>
                    <a:pt x="68" y="563"/>
                  </a:lnTo>
                  <a:lnTo>
                    <a:pt x="45" y="540"/>
                  </a:lnTo>
                  <a:lnTo>
                    <a:pt x="27" y="517"/>
                  </a:lnTo>
                  <a:lnTo>
                    <a:pt x="14" y="486"/>
                  </a:lnTo>
                  <a:lnTo>
                    <a:pt x="5" y="454"/>
                  </a:lnTo>
                  <a:lnTo>
                    <a:pt x="0" y="440"/>
                  </a:lnTo>
                  <a:lnTo>
                    <a:pt x="0" y="422"/>
                  </a:lnTo>
                  <a:lnTo>
                    <a:pt x="0" y="404"/>
                  </a:lnTo>
                  <a:lnTo>
                    <a:pt x="0" y="386"/>
                  </a:lnTo>
                  <a:lnTo>
                    <a:pt x="0" y="368"/>
                  </a:lnTo>
                  <a:lnTo>
                    <a:pt x="0" y="350"/>
                  </a:lnTo>
                  <a:lnTo>
                    <a:pt x="5" y="331"/>
                  </a:lnTo>
                  <a:lnTo>
                    <a:pt x="9" y="313"/>
                  </a:lnTo>
                  <a:lnTo>
                    <a:pt x="14" y="291"/>
                  </a:lnTo>
                  <a:lnTo>
                    <a:pt x="23" y="272"/>
                  </a:lnTo>
                  <a:lnTo>
                    <a:pt x="27" y="254"/>
                  </a:lnTo>
                  <a:lnTo>
                    <a:pt x="36" y="236"/>
                  </a:lnTo>
                  <a:lnTo>
                    <a:pt x="45" y="214"/>
                  </a:lnTo>
                  <a:lnTo>
                    <a:pt x="54" y="195"/>
                  </a:lnTo>
                  <a:lnTo>
                    <a:pt x="68" y="177"/>
                  </a:lnTo>
                  <a:lnTo>
                    <a:pt x="82" y="159"/>
                  </a:lnTo>
                  <a:lnTo>
                    <a:pt x="104" y="123"/>
                  </a:lnTo>
                  <a:lnTo>
                    <a:pt x="132" y="96"/>
                  </a:lnTo>
                  <a:lnTo>
                    <a:pt x="163" y="68"/>
                  </a:lnTo>
                  <a:lnTo>
                    <a:pt x="191" y="46"/>
                  </a:lnTo>
                  <a:lnTo>
                    <a:pt x="222" y="28"/>
                  </a:lnTo>
                  <a:lnTo>
                    <a:pt x="254" y="14"/>
                  </a:lnTo>
                  <a:lnTo>
                    <a:pt x="286" y="5"/>
                  </a:lnTo>
                  <a:lnTo>
                    <a:pt x="318" y="0"/>
                  </a:lnTo>
                  <a:lnTo>
                    <a:pt x="345" y="0"/>
                  </a:lnTo>
                  <a:lnTo>
                    <a:pt x="372" y="9"/>
                  </a:lnTo>
                  <a:lnTo>
                    <a:pt x="399" y="23"/>
                  </a:lnTo>
                  <a:lnTo>
                    <a:pt x="426" y="37"/>
                  </a:lnTo>
                  <a:lnTo>
                    <a:pt x="735" y="304"/>
                  </a:lnTo>
                  <a:lnTo>
                    <a:pt x="699" y="354"/>
                  </a:lnTo>
                  <a:lnTo>
                    <a:pt x="390" y="91"/>
                  </a:lnTo>
                  <a:lnTo>
                    <a:pt x="367" y="77"/>
                  </a:lnTo>
                  <a:lnTo>
                    <a:pt x="349" y="68"/>
                  </a:lnTo>
                  <a:lnTo>
                    <a:pt x="327" y="64"/>
                  </a:lnTo>
                  <a:lnTo>
                    <a:pt x="304" y="59"/>
                  </a:lnTo>
                  <a:lnTo>
                    <a:pt x="277" y="64"/>
                  </a:lnTo>
                  <a:lnTo>
                    <a:pt x="254" y="68"/>
                  </a:lnTo>
                  <a:lnTo>
                    <a:pt x="227" y="82"/>
                  </a:lnTo>
                  <a:lnTo>
                    <a:pt x="204" y="96"/>
                  </a:lnTo>
                  <a:lnTo>
                    <a:pt x="177" y="114"/>
                  </a:lnTo>
                  <a:lnTo>
                    <a:pt x="154" y="132"/>
                  </a:lnTo>
                  <a:lnTo>
                    <a:pt x="132" y="159"/>
                  </a:lnTo>
                  <a:lnTo>
                    <a:pt x="113" y="186"/>
                  </a:lnTo>
                  <a:lnTo>
                    <a:pt x="95" y="218"/>
                  </a:lnTo>
                  <a:lnTo>
                    <a:pt x="77" y="245"/>
                  </a:lnTo>
                  <a:lnTo>
                    <a:pt x="68" y="277"/>
                  </a:lnTo>
                  <a:lnTo>
                    <a:pt x="59" y="309"/>
                  </a:lnTo>
                  <a:lnTo>
                    <a:pt x="50" y="341"/>
                  </a:lnTo>
                  <a:lnTo>
                    <a:pt x="50" y="368"/>
                  </a:lnTo>
                  <a:lnTo>
                    <a:pt x="50" y="400"/>
                  </a:lnTo>
                  <a:lnTo>
                    <a:pt x="54" y="427"/>
                  </a:lnTo>
                  <a:lnTo>
                    <a:pt x="59" y="449"/>
                  </a:lnTo>
                  <a:lnTo>
                    <a:pt x="73" y="472"/>
                  </a:lnTo>
                  <a:lnTo>
                    <a:pt x="86" y="490"/>
                  </a:lnTo>
                  <a:lnTo>
                    <a:pt x="104" y="508"/>
                  </a:lnTo>
                  <a:lnTo>
                    <a:pt x="413" y="772"/>
                  </a:lnTo>
                  <a:lnTo>
                    <a:pt x="377" y="826"/>
                  </a:lnTo>
                </a:path>
              </a:pathLst>
            </a:custGeom>
            <a:solidFill>
              <a:schemeClr val="tx2"/>
            </a:solidFill>
            <a:ln w="14288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2" name="Line 40"/>
            <p:cNvSpPr>
              <a:spLocks noChangeShapeType="1"/>
            </p:cNvSpPr>
            <p:nvPr/>
          </p:nvSpPr>
          <p:spPr bwMode="auto">
            <a:xfrm flipV="1">
              <a:off x="5037" y="2479"/>
              <a:ext cx="281" cy="40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3" name="Line 41"/>
            <p:cNvSpPr>
              <a:spLocks noChangeShapeType="1"/>
            </p:cNvSpPr>
            <p:nvPr/>
          </p:nvSpPr>
          <p:spPr bwMode="auto">
            <a:xfrm flipV="1">
              <a:off x="5077" y="2516"/>
              <a:ext cx="282" cy="40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4" name="Line 42"/>
            <p:cNvSpPr>
              <a:spLocks noChangeShapeType="1"/>
            </p:cNvSpPr>
            <p:nvPr/>
          </p:nvSpPr>
          <p:spPr bwMode="auto">
            <a:xfrm flipV="1">
              <a:off x="5318" y="2706"/>
              <a:ext cx="277" cy="413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5" name="Freeform 124"/>
            <p:cNvSpPr>
              <a:spLocks/>
            </p:cNvSpPr>
            <p:nvPr/>
          </p:nvSpPr>
          <p:spPr bwMode="auto">
            <a:xfrm>
              <a:off x="5268" y="2729"/>
              <a:ext cx="172" cy="172"/>
            </a:xfrm>
            <a:custGeom>
              <a:avLst/>
              <a:gdLst>
                <a:gd name="T0" fmla="*/ 113 w 172"/>
                <a:gd name="T1" fmla="*/ 172 h 172"/>
                <a:gd name="T2" fmla="*/ 27 w 172"/>
                <a:gd name="T3" fmla="*/ 100 h 172"/>
                <a:gd name="T4" fmla="*/ 23 w 172"/>
                <a:gd name="T5" fmla="*/ 95 h 172"/>
                <a:gd name="T6" fmla="*/ 14 w 172"/>
                <a:gd name="T7" fmla="*/ 86 h 172"/>
                <a:gd name="T8" fmla="*/ 9 w 172"/>
                <a:gd name="T9" fmla="*/ 81 h 172"/>
                <a:gd name="T10" fmla="*/ 5 w 172"/>
                <a:gd name="T11" fmla="*/ 72 h 172"/>
                <a:gd name="T12" fmla="*/ 5 w 172"/>
                <a:gd name="T13" fmla="*/ 68 h 172"/>
                <a:gd name="T14" fmla="*/ 0 w 172"/>
                <a:gd name="T15" fmla="*/ 59 h 172"/>
                <a:gd name="T16" fmla="*/ 0 w 172"/>
                <a:gd name="T17" fmla="*/ 54 h 172"/>
                <a:gd name="T18" fmla="*/ 0 w 172"/>
                <a:gd name="T19" fmla="*/ 45 h 172"/>
                <a:gd name="T20" fmla="*/ 0 w 172"/>
                <a:gd name="T21" fmla="*/ 36 h 172"/>
                <a:gd name="T22" fmla="*/ 5 w 172"/>
                <a:gd name="T23" fmla="*/ 32 h 172"/>
                <a:gd name="T24" fmla="*/ 5 w 172"/>
                <a:gd name="T25" fmla="*/ 23 h 172"/>
                <a:gd name="T26" fmla="*/ 9 w 172"/>
                <a:gd name="T27" fmla="*/ 18 h 172"/>
                <a:gd name="T28" fmla="*/ 14 w 172"/>
                <a:gd name="T29" fmla="*/ 13 h 172"/>
                <a:gd name="T30" fmla="*/ 18 w 172"/>
                <a:gd name="T31" fmla="*/ 9 h 172"/>
                <a:gd name="T32" fmla="*/ 23 w 172"/>
                <a:gd name="T33" fmla="*/ 4 h 172"/>
                <a:gd name="T34" fmla="*/ 27 w 172"/>
                <a:gd name="T35" fmla="*/ 0 h 172"/>
                <a:gd name="T36" fmla="*/ 36 w 172"/>
                <a:gd name="T37" fmla="*/ 0 h 172"/>
                <a:gd name="T38" fmla="*/ 41 w 172"/>
                <a:gd name="T39" fmla="*/ 0 h 172"/>
                <a:gd name="T40" fmla="*/ 50 w 172"/>
                <a:gd name="T41" fmla="*/ 0 h 172"/>
                <a:gd name="T42" fmla="*/ 54 w 172"/>
                <a:gd name="T43" fmla="*/ 0 h 172"/>
                <a:gd name="T44" fmla="*/ 63 w 172"/>
                <a:gd name="T45" fmla="*/ 4 h 172"/>
                <a:gd name="T46" fmla="*/ 73 w 172"/>
                <a:gd name="T47" fmla="*/ 4 h 172"/>
                <a:gd name="T48" fmla="*/ 77 w 172"/>
                <a:gd name="T49" fmla="*/ 9 h 172"/>
                <a:gd name="T50" fmla="*/ 86 w 172"/>
                <a:gd name="T51" fmla="*/ 13 h 172"/>
                <a:gd name="T52" fmla="*/ 172 w 172"/>
                <a:gd name="T53" fmla="*/ 91 h 172"/>
                <a:gd name="T54" fmla="*/ 163 w 172"/>
                <a:gd name="T55" fmla="*/ 100 h 172"/>
                <a:gd name="T56" fmla="*/ 77 w 172"/>
                <a:gd name="T57" fmla="*/ 23 h 172"/>
                <a:gd name="T58" fmla="*/ 73 w 172"/>
                <a:gd name="T59" fmla="*/ 18 h 172"/>
                <a:gd name="T60" fmla="*/ 68 w 172"/>
                <a:gd name="T61" fmla="*/ 18 h 172"/>
                <a:gd name="T62" fmla="*/ 63 w 172"/>
                <a:gd name="T63" fmla="*/ 13 h 172"/>
                <a:gd name="T64" fmla="*/ 54 w 172"/>
                <a:gd name="T65" fmla="*/ 13 h 172"/>
                <a:gd name="T66" fmla="*/ 50 w 172"/>
                <a:gd name="T67" fmla="*/ 13 h 172"/>
                <a:gd name="T68" fmla="*/ 45 w 172"/>
                <a:gd name="T69" fmla="*/ 9 h 172"/>
                <a:gd name="T70" fmla="*/ 41 w 172"/>
                <a:gd name="T71" fmla="*/ 13 h 172"/>
                <a:gd name="T72" fmla="*/ 36 w 172"/>
                <a:gd name="T73" fmla="*/ 13 h 172"/>
                <a:gd name="T74" fmla="*/ 32 w 172"/>
                <a:gd name="T75" fmla="*/ 13 h 172"/>
                <a:gd name="T76" fmla="*/ 27 w 172"/>
                <a:gd name="T77" fmla="*/ 18 h 172"/>
                <a:gd name="T78" fmla="*/ 23 w 172"/>
                <a:gd name="T79" fmla="*/ 23 h 172"/>
                <a:gd name="T80" fmla="*/ 18 w 172"/>
                <a:gd name="T81" fmla="*/ 27 h 172"/>
                <a:gd name="T82" fmla="*/ 14 w 172"/>
                <a:gd name="T83" fmla="*/ 32 h 172"/>
                <a:gd name="T84" fmla="*/ 14 w 172"/>
                <a:gd name="T85" fmla="*/ 36 h 172"/>
                <a:gd name="T86" fmla="*/ 14 w 172"/>
                <a:gd name="T87" fmla="*/ 41 h 172"/>
                <a:gd name="T88" fmla="*/ 14 w 172"/>
                <a:gd name="T89" fmla="*/ 45 h 172"/>
                <a:gd name="T90" fmla="*/ 14 w 172"/>
                <a:gd name="T91" fmla="*/ 54 h 172"/>
                <a:gd name="T92" fmla="*/ 14 w 172"/>
                <a:gd name="T93" fmla="*/ 59 h 172"/>
                <a:gd name="T94" fmla="*/ 14 w 172"/>
                <a:gd name="T95" fmla="*/ 63 h 172"/>
                <a:gd name="T96" fmla="*/ 18 w 172"/>
                <a:gd name="T97" fmla="*/ 72 h 172"/>
                <a:gd name="T98" fmla="*/ 18 w 172"/>
                <a:gd name="T99" fmla="*/ 77 h 172"/>
                <a:gd name="T100" fmla="*/ 23 w 172"/>
                <a:gd name="T101" fmla="*/ 81 h 172"/>
                <a:gd name="T102" fmla="*/ 27 w 172"/>
                <a:gd name="T103" fmla="*/ 86 h 172"/>
                <a:gd name="T104" fmla="*/ 32 w 172"/>
                <a:gd name="T105" fmla="*/ 91 h 172"/>
                <a:gd name="T106" fmla="*/ 118 w 172"/>
                <a:gd name="T107" fmla="*/ 163 h 172"/>
                <a:gd name="T108" fmla="*/ 113 w 172"/>
                <a:gd name="T109" fmla="*/ 172 h 17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72"/>
                <a:gd name="T166" fmla="*/ 0 h 172"/>
                <a:gd name="T167" fmla="*/ 172 w 172"/>
                <a:gd name="T168" fmla="*/ 172 h 17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72" h="172">
                  <a:moveTo>
                    <a:pt x="113" y="172"/>
                  </a:moveTo>
                  <a:lnTo>
                    <a:pt x="27" y="100"/>
                  </a:lnTo>
                  <a:lnTo>
                    <a:pt x="23" y="95"/>
                  </a:lnTo>
                  <a:lnTo>
                    <a:pt x="14" y="86"/>
                  </a:lnTo>
                  <a:lnTo>
                    <a:pt x="9" y="81"/>
                  </a:lnTo>
                  <a:lnTo>
                    <a:pt x="5" y="72"/>
                  </a:lnTo>
                  <a:lnTo>
                    <a:pt x="5" y="68"/>
                  </a:lnTo>
                  <a:lnTo>
                    <a:pt x="0" y="59"/>
                  </a:lnTo>
                  <a:lnTo>
                    <a:pt x="0" y="54"/>
                  </a:lnTo>
                  <a:lnTo>
                    <a:pt x="0" y="45"/>
                  </a:lnTo>
                  <a:lnTo>
                    <a:pt x="0" y="36"/>
                  </a:lnTo>
                  <a:lnTo>
                    <a:pt x="5" y="32"/>
                  </a:lnTo>
                  <a:lnTo>
                    <a:pt x="5" y="23"/>
                  </a:lnTo>
                  <a:lnTo>
                    <a:pt x="9" y="18"/>
                  </a:lnTo>
                  <a:lnTo>
                    <a:pt x="14" y="13"/>
                  </a:lnTo>
                  <a:lnTo>
                    <a:pt x="18" y="9"/>
                  </a:lnTo>
                  <a:lnTo>
                    <a:pt x="23" y="4"/>
                  </a:lnTo>
                  <a:lnTo>
                    <a:pt x="27" y="0"/>
                  </a:lnTo>
                  <a:lnTo>
                    <a:pt x="36" y="0"/>
                  </a:lnTo>
                  <a:lnTo>
                    <a:pt x="41" y="0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63" y="4"/>
                  </a:lnTo>
                  <a:lnTo>
                    <a:pt x="73" y="4"/>
                  </a:lnTo>
                  <a:lnTo>
                    <a:pt x="77" y="9"/>
                  </a:lnTo>
                  <a:lnTo>
                    <a:pt x="86" y="13"/>
                  </a:lnTo>
                  <a:lnTo>
                    <a:pt x="172" y="91"/>
                  </a:lnTo>
                  <a:lnTo>
                    <a:pt x="163" y="100"/>
                  </a:lnTo>
                  <a:lnTo>
                    <a:pt x="77" y="23"/>
                  </a:lnTo>
                  <a:lnTo>
                    <a:pt x="73" y="18"/>
                  </a:lnTo>
                  <a:lnTo>
                    <a:pt x="68" y="18"/>
                  </a:lnTo>
                  <a:lnTo>
                    <a:pt x="63" y="13"/>
                  </a:lnTo>
                  <a:lnTo>
                    <a:pt x="54" y="13"/>
                  </a:lnTo>
                  <a:lnTo>
                    <a:pt x="50" y="13"/>
                  </a:lnTo>
                  <a:lnTo>
                    <a:pt x="45" y="9"/>
                  </a:lnTo>
                  <a:lnTo>
                    <a:pt x="41" y="13"/>
                  </a:lnTo>
                  <a:lnTo>
                    <a:pt x="36" y="13"/>
                  </a:lnTo>
                  <a:lnTo>
                    <a:pt x="32" y="13"/>
                  </a:lnTo>
                  <a:lnTo>
                    <a:pt x="27" y="18"/>
                  </a:lnTo>
                  <a:lnTo>
                    <a:pt x="23" y="23"/>
                  </a:lnTo>
                  <a:lnTo>
                    <a:pt x="18" y="27"/>
                  </a:lnTo>
                  <a:lnTo>
                    <a:pt x="14" y="32"/>
                  </a:lnTo>
                  <a:lnTo>
                    <a:pt x="14" y="36"/>
                  </a:lnTo>
                  <a:lnTo>
                    <a:pt x="14" y="41"/>
                  </a:lnTo>
                  <a:lnTo>
                    <a:pt x="14" y="45"/>
                  </a:lnTo>
                  <a:lnTo>
                    <a:pt x="14" y="54"/>
                  </a:lnTo>
                  <a:lnTo>
                    <a:pt x="14" y="59"/>
                  </a:lnTo>
                  <a:lnTo>
                    <a:pt x="14" y="63"/>
                  </a:lnTo>
                  <a:lnTo>
                    <a:pt x="18" y="72"/>
                  </a:lnTo>
                  <a:lnTo>
                    <a:pt x="18" y="77"/>
                  </a:lnTo>
                  <a:lnTo>
                    <a:pt x="23" y="81"/>
                  </a:lnTo>
                  <a:lnTo>
                    <a:pt x="27" y="86"/>
                  </a:lnTo>
                  <a:lnTo>
                    <a:pt x="32" y="91"/>
                  </a:lnTo>
                  <a:lnTo>
                    <a:pt x="118" y="163"/>
                  </a:lnTo>
                  <a:lnTo>
                    <a:pt x="113" y="172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6" name="Line 44"/>
            <p:cNvSpPr>
              <a:spLocks noChangeShapeType="1"/>
            </p:cNvSpPr>
            <p:nvPr/>
          </p:nvSpPr>
          <p:spPr bwMode="auto">
            <a:xfrm flipV="1">
              <a:off x="5371" y="2829"/>
              <a:ext cx="60" cy="74"/>
            </a:xfrm>
            <a:prstGeom prst="line">
              <a:avLst/>
            </a:prstGeom>
            <a:noFill/>
            <a:ln w="14351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72" name="Text Box 45"/>
          <p:cNvSpPr txBox="1">
            <a:spLocks noChangeArrowheads="1"/>
          </p:cNvSpPr>
          <p:nvPr/>
        </p:nvSpPr>
        <p:spPr bwMode="auto">
          <a:xfrm>
            <a:off x="1373187" y="3987800"/>
            <a:ext cx="612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en-US" sz="1800" u="none">
                <a:latin typeface="Bookman Old Style" pitchFamily="18" charset="0"/>
              </a:rPr>
              <a:t>= M</a:t>
            </a:r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4657725" y="4019550"/>
            <a:ext cx="395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en-AU" sz="1600" b="0" u="none">
                <a:solidFill>
                  <a:schemeClr val="hlink"/>
                </a:solidFill>
              </a:rPr>
              <a:t>E</a:t>
            </a:r>
            <a:r>
              <a:rPr lang="en-AU" sz="1600" u="none" baseline="-25000">
                <a:solidFill>
                  <a:schemeClr val="hlink"/>
                </a:solidFill>
              </a:rPr>
              <a:t>a</a:t>
            </a:r>
            <a:endParaRPr lang="en-US" sz="1600" u="none" baseline="-25000">
              <a:solidFill>
                <a:schemeClr val="hlink"/>
              </a:solidFill>
            </a:endParaRPr>
          </a:p>
        </p:txBody>
      </p:sp>
      <p:sp>
        <p:nvSpPr>
          <p:cNvPr id="74" name="Text Box 47"/>
          <p:cNvSpPr txBox="1">
            <a:spLocks noChangeArrowheads="1"/>
          </p:cNvSpPr>
          <p:nvPr/>
        </p:nvSpPr>
        <p:spPr bwMode="auto">
          <a:xfrm>
            <a:off x="4435475" y="4140200"/>
            <a:ext cx="398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en-US" sz="1800" u="none">
                <a:latin typeface="Bookman Old Style" pitchFamily="18" charset="0"/>
              </a:rPr>
              <a:t>M</a:t>
            </a:r>
          </a:p>
        </p:txBody>
      </p:sp>
      <p:sp>
        <p:nvSpPr>
          <p:cNvPr id="75" name="Text Box 48"/>
          <p:cNvSpPr txBox="1">
            <a:spLocks noChangeArrowheads="1"/>
          </p:cNvSpPr>
          <p:nvPr/>
        </p:nvSpPr>
        <p:spPr bwMode="auto">
          <a:xfrm>
            <a:off x="7165975" y="25146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762000"/>
            <a:r>
              <a:rPr lang="en-AU" sz="1800" b="0" u="none" dirty="0" err="1">
                <a:solidFill>
                  <a:srgbClr val="023DD0"/>
                </a:solidFill>
              </a:rPr>
              <a:t>E</a:t>
            </a:r>
            <a:r>
              <a:rPr lang="en-AU" sz="1800" u="none" baseline="-25000" dirty="0" err="1">
                <a:solidFill>
                  <a:srgbClr val="023DD0"/>
                </a:solidFill>
              </a:rPr>
              <a:t>b</a:t>
            </a:r>
            <a:r>
              <a:rPr lang="en-AU" sz="1800" b="0" u="none" dirty="0"/>
              <a:t> =  secret key</a:t>
            </a:r>
          </a:p>
          <a:p>
            <a:pPr defTabSz="762000"/>
            <a:r>
              <a:rPr lang="en-AU" sz="1800" b="0" u="none" dirty="0" err="1">
                <a:solidFill>
                  <a:srgbClr val="023DD0"/>
                </a:solidFill>
              </a:rPr>
              <a:t>D</a:t>
            </a:r>
            <a:r>
              <a:rPr lang="en-AU" sz="1800" u="none" baseline="-25000" dirty="0" err="1">
                <a:solidFill>
                  <a:srgbClr val="023DD0"/>
                </a:solidFill>
              </a:rPr>
              <a:t>b</a:t>
            </a:r>
            <a:r>
              <a:rPr lang="en-AU" sz="1800" b="0" u="none" dirty="0"/>
              <a:t> = E</a:t>
            </a:r>
            <a:r>
              <a:rPr lang="en-AU" sz="1800" u="none" baseline="-25000" dirty="0"/>
              <a:t>b</a:t>
            </a:r>
            <a:r>
              <a:rPr lang="en-AU" sz="1800" b="0" u="none" baseline="30000" dirty="0"/>
              <a:t>-1     </a:t>
            </a:r>
            <a:r>
              <a:rPr lang="en-AU" sz="1800" b="0" u="none" dirty="0"/>
              <a:t>(mod 2</a:t>
            </a:r>
            <a:r>
              <a:rPr lang="en-AU" sz="1800" b="0" u="none" baseline="30000" dirty="0"/>
              <a:t>m</a:t>
            </a:r>
            <a:r>
              <a:rPr lang="en-AU" sz="1800" b="0" u="none" dirty="0"/>
              <a:t> -1)</a:t>
            </a:r>
            <a:endParaRPr lang="en-US" sz="1800" b="0" u="none" dirty="0"/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2043112" y="5076825"/>
            <a:ext cx="407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en-AU" sz="1600" b="0" u="none">
                <a:solidFill>
                  <a:schemeClr val="hlink"/>
                </a:solidFill>
              </a:rPr>
              <a:t>D</a:t>
            </a:r>
            <a:r>
              <a:rPr lang="en-AU" sz="1600" u="none" baseline="-25000">
                <a:solidFill>
                  <a:schemeClr val="hlink"/>
                </a:solidFill>
              </a:rPr>
              <a:t>a</a:t>
            </a:r>
            <a:endParaRPr lang="en-US" sz="1600" u="none" baseline="-25000">
              <a:solidFill>
                <a:schemeClr val="hlink"/>
              </a:solidFill>
            </a:endParaRPr>
          </a:p>
        </p:txBody>
      </p:sp>
      <p:sp>
        <p:nvSpPr>
          <p:cNvPr id="77" name="Text Box 50"/>
          <p:cNvSpPr txBox="1">
            <a:spLocks noChangeArrowheads="1"/>
          </p:cNvSpPr>
          <p:nvPr/>
        </p:nvSpPr>
        <p:spPr bwMode="auto">
          <a:xfrm>
            <a:off x="766762" y="5197475"/>
            <a:ext cx="1470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en-US" sz="3200" b="0" u="none">
                <a:latin typeface="Bookman Old Style" pitchFamily="18" charset="0"/>
              </a:rPr>
              <a:t>(        )</a:t>
            </a:r>
          </a:p>
        </p:txBody>
      </p:sp>
      <p:sp>
        <p:nvSpPr>
          <p:cNvPr id="78" name="Text Box 51"/>
          <p:cNvSpPr txBox="1">
            <a:spLocks noChangeArrowheads="1"/>
          </p:cNvSpPr>
          <p:nvPr/>
        </p:nvSpPr>
        <p:spPr bwMode="auto">
          <a:xfrm>
            <a:off x="8032750" y="5197475"/>
            <a:ext cx="442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en-AU" sz="1800" b="0" u="none">
                <a:solidFill>
                  <a:srgbClr val="023DD0"/>
                </a:solidFill>
              </a:rPr>
              <a:t>D</a:t>
            </a:r>
            <a:r>
              <a:rPr lang="en-AU" sz="1800" u="none" baseline="-25000">
                <a:solidFill>
                  <a:srgbClr val="023DD0"/>
                </a:solidFill>
              </a:rPr>
              <a:t>b</a:t>
            </a:r>
            <a:endParaRPr lang="en-US" sz="1800" u="none" baseline="-25000">
              <a:solidFill>
                <a:srgbClr val="023DD0"/>
              </a:solidFill>
            </a:endParaRP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4383087" y="5445125"/>
            <a:ext cx="777875" cy="501650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80" name="Line 53"/>
          <p:cNvSpPr>
            <a:spLocks noChangeShapeType="1"/>
          </p:cNvSpPr>
          <p:nvPr/>
        </p:nvSpPr>
        <p:spPr bwMode="auto">
          <a:xfrm>
            <a:off x="5373687" y="5627687"/>
            <a:ext cx="12731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4732337" y="5467350"/>
            <a:ext cx="403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en-AU" sz="1600" b="0" u="none">
                <a:solidFill>
                  <a:srgbClr val="023DD0"/>
                </a:solidFill>
              </a:rPr>
              <a:t>E</a:t>
            </a:r>
            <a:r>
              <a:rPr lang="en-AU" sz="1600" u="none" baseline="-25000">
                <a:solidFill>
                  <a:srgbClr val="023DD0"/>
                </a:solidFill>
              </a:rPr>
              <a:t>b</a:t>
            </a:r>
            <a:endParaRPr lang="en-US" sz="1600" u="none" baseline="-25000">
              <a:solidFill>
                <a:schemeClr val="hlink"/>
              </a:solidFill>
            </a:endParaRPr>
          </a:p>
        </p:txBody>
      </p:sp>
      <p:sp>
        <p:nvSpPr>
          <p:cNvPr id="82" name="Text Box 55"/>
          <p:cNvSpPr txBox="1">
            <a:spLocks noChangeArrowheads="1"/>
          </p:cNvSpPr>
          <p:nvPr/>
        </p:nvSpPr>
        <p:spPr bwMode="auto">
          <a:xfrm>
            <a:off x="4511675" y="5588000"/>
            <a:ext cx="398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en-US" sz="1800" u="none">
                <a:latin typeface="Bookman Old Style" pitchFamily="18" charset="0"/>
              </a:rPr>
              <a:t>M</a:t>
            </a:r>
          </a:p>
        </p:txBody>
      </p:sp>
      <p:sp>
        <p:nvSpPr>
          <p:cNvPr id="83" name="Line 56"/>
          <p:cNvSpPr>
            <a:spLocks noChangeShapeType="1"/>
          </p:cNvSpPr>
          <p:nvPr/>
        </p:nvSpPr>
        <p:spPr bwMode="auto">
          <a:xfrm>
            <a:off x="2825750" y="5627687"/>
            <a:ext cx="14859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grpSp>
        <p:nvGrpSpPr>
          <p:cNvPr id="84" name="Group 83"/>
          <p:cNvGrpSpPr>
            <a:grpSpLocks/>
          </p:cNvGrpSpPr>
          <p:nvPr/>
        </p:nvGrpSpPr>
        <p:grpSpPr bwMode="auto">
          <a:xfrm>
            <a:off x="2684462" y="4459291"/>
            <a:ext cx="4252914" cy="882651"/>
            <a:chOff x="1784" y="2508"/>
            <a:chExt cx="2679" cy="556"/>
          </a:xfrm>
        </p:grpSpPr>
        <p:sp>
          <p:nvSpPr>
            <p:cNvPr id="114" name="Line 58"/>
            <p:cNvSpPr>
              <a:spLocks noChangeShapeType="1"/>
            </p:cNvSpPr>
            <p:nvPr/>
          </p:nvSpPr>
          <p:spPr bwMode="auto">
            <a:xfrm flipH="1">
              <a:off x="3388" y="2508"/>
              <a:ext cx="1075" cy="23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15" name="Line 59"/>
            <p:cNvSpPr>
              <a:spLocks noChangeShapeType="1"/>
            </p:cNvSpPr>
            <p:nvPr/>
          </p:nvSpPr>
          <p:spPr bwMode="auto">
            <a:xfrm flipH="1">
              <a:off x="1784" y="2838"/>
              <a:ext cx="981" cy="22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16" name="Rectangle 115"/>
            <p:cNvSpPr>
              <a:spLocks noChangeArrowheads="1"/>
            </p:cNvSpPr>
            <p:nvPr/>
          </p:nvSpPr>
          <p:spPr bwMode="auto">
            <a:xfrm>
              <a:off x="2817" y="2649"/>
              <a:ext cx="541" cy="317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17" name="Rectangle 116"/>
            <p:cNvSpPr>
              <a:spLocks noChangeArrowheads="1"/>
            </p:cNvSpPr>
            <p:nvPr/>
          </p:nvSpPr>
          <p:spPr bwMode="auto">
            <a:xfrm>
              <a:off x="2995" y="2632"/>
              <a:ext cx="4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762000"/>
              <a:r>
                <a:rPr lang="en-AU" sz="1600" b="0" u="none">
                  <a:solidFill>
                    <a:schemeClr val="hlink"/>
                  </a:solidFill>
                </a:rPr>
                <a:t>E</a:t>
              </a:r>
              <a:r>
                <a:rPr lang="en-AU" sz="1600" u="none" baseline="-25000">
                  <a:solidFill>
                    <a:schemeClr val="hlink"/>
                  </a:solidFill>
                </a:rPr>
                <a:t>a </a:t>
              </a:r>
              <a:r>
                <a:rPr lang="en-AU" sz="1600" b="0" u="none">
                  <a:solidFill>
                    <a:srgbClr val="023DD0"/>
                  </a:solidFill>
                </a:rPr>
                <a:t>E</a:t>
              </a:r>
              <a:r>
                <a:rPr lang="en-AU" sz="1600" u="none" baseline="-25000">
                  <a:solidFill>
                    <a:srgbClr val="023DD0"/>
                  </a:solidFill>
                </a:rPr>
                <a:t>b</a:t>
              </a:r>
              <a:endParaRPr lang="en-US" sz="1800" u="none" baseline="-25000">
                <a:solidFill>
                  <a:srgbClr val="023DD0"/>
                </a:solidFill>
              </a:endParaRPr>
            </a:p>
          </p:txBody>
        </p:sp>
        <p:sp>
          <p:nvSpPr>
            <p:cNvPr id="118" name="Text Box 62"/>
            <p:cNvSpPr txBox="1">
              <a:spLocks noChangeArrowheads="1"/>
            </p:cNvSpPr>
            <p:nvPr/>
          </p:nvSpPr>
          <p:spPr bwMode="auto">
            <a:xfrm>
              <a:off x="2898" y="2739"/>
              <a:ext cx="2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762000"/>
              <a:r>
                <a:rPr lang="en-US" sz="1800" u="none">
                  <a:latin typeface="Bookman Old Style" pitchFamily="18" charset="0"/>
                </a:rPr>
                <a:t>M</a:t>
              </a:r>
            </a:p>
          </p:txBody>
        </p:sp>
        <p:sp>
          <p:nvSpPr>
            <p:cNvPr id="119" name="Text Box 63"/>
            <p:cNvSpPr txBox="1">
              <a:spLocks noChangeArrowheads="1"/>
            </p:cNvSpPr>
            <p:nvPr/>
          </p:nvSpPr>
          <p:spPr bwMode="auto">
            <a:xfrm>
              <a:off x="2304" y="268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762000"/>
              <a:r>
                <a:rPr lang="en-US" sz="1800" u="none"/>
                <a:t>2</a:t>
              </a:r>
            </a:p>
          </p:txBody>
        </p:sp>
      </p:grpSp>
      <p:sp>
        <p:nvSpPr>
          <p:cNvPr id="85" name="Text Box 64"/>
          <p:cNvSpPr txBox="1">
            <a:spLocks noChangeArrowheads="1"/>
          </p:cNvSpPr>
          <p:nvPr/>
        </p:nvSpPr>
        <p:spPr bwMode="auto">
          <a:xfrm>
            <a:off x="3509962" y="528320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en-US" sz="1800" u="none"/>
              <a:t>3</a:t>
            </a: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1092200" y="5268912"/>
            <a:ext cx="858837" cy="503238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1374775" y="5241925"/>
            <a:ext cx="655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en-AU" sz="1600" b="0" u="none">
                <a:solidFill>
                  <a:schemeClr val="hlink"/>
                </a:solidFill>
              </a:rPr>
              <a:t>E</a:t>
            </a:r>
            <a:r>
              <a:rPr lang="en-AU" sz="1600" u="none" baseline="-25000">
                <a:solidFill>
                  <a:schemeClr val="hlink"/>
                </a:solidFill>
              </a:rPr>
              <a:t>a </a:t>
            </a:r>
            <a:r>
              <a:rPr lang="en-AU" sz="1600" b="0" u="none">
                <a:solidFill>
                  <a:srgbClr val="023DD0"/>
                </a:solidFill>
              </a:rPr>
              <a:t>E</a:t>
            </a:r>
            <a:r>
              <a:rPr lang="en-AU" sz="1600" u="none" baseline="-25000">
                <a:solidFill>
                  <a:srgbClr val="023DD0"/>
                </a:solidFill>
              </a:rPr>
              <a:t>b</a:t>
            </a:r>
            <a:endParaRPr lang="en-US" sz="1800" u="none" baseline="-25000">
              <a:solidFill>
                <a:srgbClr val="023DD0"/>
              </a:solidFill>
            </a:endParaRPr>
          </a:p>
        </p:txBody>
      </p:sp>
      <p:sp>
        <p:nvSpPr>
          <p:cNvPr id="88" name="Text Box 67"/>
          <p:cNvSpPr txBox="1">
            <a:spLocks noChangeArrowheads="1"/>
          </p:cNvSpPr>
          <p:nvPr/>
        </p:nvSpPr>
        <p:spPr bwMode="auto">
          <a:xfrm>
            <a:off x="1219200" y="5413375"/>
            <a:ext cx="398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en-US" sz="1800" u="none">
                <a:latin typeface="Bookman Old Style" pitchFamily="18" charset="0"/>
              </a:rPr>
              <a:t>M</a:t>
            </a:r>
          </a:p>
        </p:txBody>
      </p:sp>
      <p:grpSp>
        <p:nvGrpSpPr>
          <p:cNvPr id="89" name="Group 88"/>
          <p:cNvGrpSpPr>
            <a:grpSpLocks/>
          </p:cNvGrpSpPr>
          <p:nvPr/>
        </p:nvGrpSpPr>
        <p:grpSpPr bwMode="auto">
          <a:xfrm>
            <a:off x="6884986" y="4049711"/>
            <a:ext cx="1512888" cy="650875"/>
            <a:chOff x="4488" y="2496"/>
            <a:chExt cx="1026" cy="435"/>
          </a:xfrm>
        </p:grpSpPr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4704" y="2592"/>
              <a:ext cx="480" cy="288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4894" y="2560"/>
              <a:ext cx="269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762000"/>
              <a:r>
                <a:rPr lang="en-AU" sz="1600" b="0" u="none">
                  <a:solidFill>
                    <a:schemeClr val="hlink"/>
                  </a:solidFill>
                </a:rPr>
                <a:t>E</a:t>
              </a:r>
              <a:r>
                <a:rPr lang="en-AU" sz="1600" u="none" baseline="-25000">
                  <a:solidFill>
                    <a:schemeClr val="hlink"/>
                  </a:solidFill>
                </a:rPr>
                <a:t>a</a:t>
              </a:r>
              <a:endParaRPr lang="en-US" sz="1600" u="none" baseline="-25000">
                <a:solidFill>
                  <a:schemeClr val="hlink"/>
                </a:solidFill>
              </a:endParaRPr>
            </a:p>
          </p:txBody>
        </p:sp>
        <p:sp>
          <p:nvSpPr>
            <p:cNvPr id="111" name="Text Box 71"/>
            <p:cNvSpPr txBox="1">
              <a:spLocks noChangeArrowheads="1"/>
            </p:cNvSpPr>
            <p:nvPr/>
          </p:nvSpPr>
          <p:spPr bwMode="auto">
            <a:xfrm>
              <a:off x="4743" y="2641"/>
              <a:ext cx="270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762000"/>
              <a:r>
                <a:rPr lang="en-US" sz="1800" u="none">
                  <a:latin typeface="Bookman Old Style" pitchFamily="18" charset="0"/>
                </a:rPr>
                <a:t>M</a:t>
              </a:r>
            </a:p>
          </p:txBody>
        </p:sp>
        <p:sp>
          <p:nvSpPr>
            <p:cNvPr id="112" name="Text Box 72"/>
            <p:cNvSpPr txBox="1">
              <a:spLocks noChangeArrowheads="1"/>
            </p:cNvSpPr>
            <p:nvPr/>
          </p:nvSpPr>
          <p:spPr bwMode="auto">
            <a:xfrm>
              <a:off x="4488" y="2544"/>
              <a:ext cx="909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762000"/>
              <a:r>
                <a:rPr lang="en-US" sz="3200" b="0" u="none">
                  <a:latin typeface="Bookman Old Style" pitchFamily="18" charset="0"/>
                </a:rPr>
                <a:t>(       )</a:t>
              </a:r>
            </a:p>
          </p:txBody>
        </p:sp>
        <p:sp>
          <p:nvSpPr>
            <p:cNvPr id="113" name="Text Box 73"/>
            <p:cNvSpPr txBox="1">
              <a:spLocks noChangeArrowheads="1"/>
            </p:cNvSpPr>
            <p:nvPr/>
          </p:nvSpPr>
          <p:spPr bwMode="auto">
            <a:xfrm>
              <a:off x="5222" y="2496"/>
              <a:ext cx="29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762000"/>
              <a:r>
                <a:rPr lang="en-AU" sz="1800" b="0" u="none">
                  <a:solidFill>
                    <a:srgbClr val="023DD0"/>
                  </a:solidFill>
                </a:rPr>
                <a:t>E</a:t>
              </a:r>
              <a:r>
                <a:rPr lang="en-AU" sz="1800" u="none" baseline="-25000">
                  <a:solidFill>
                    <a:srgbClr val="023DD0"/>
                  </a:solidFill>
                </a:rPr>
                <a:t>b</a:t>
              </a:r>
              <a:endParaRPr lang="en-US" sz="1800" u="none" baseline="-25000">
                <a:solidFill>
                  <a:srgbClr val="023DD0"/>
                </a:solidFill>
              </a:endParaRPr>
            </a:p>
          </p:txBody>
        </p:sp>
      </p:grpSp>
      <p:sp>
        <p:nvSpPr>
          <p:cNvPr id="90" name="Rectangle 89"/>
          <p:cNvSpPr>
            <a:spLocks noChangeArrowheads="1"/>
          </p:cNvSpPr>
          <p:nvPr/>
        </p:nvSpPr>
        <p:spPr bwMode="auto">
          <a:xfrm>
            <a:off x="7197725" y="5340350"/>
            <a:ext cx="779462" cy="503237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7545387" y="5364162"/>
            <a:ext cx="404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en-AU" sz="1600" b="0" u="none">
                <a:solidFill>
                  <a:srgbClr val="023DD0"/>
                </a:solidFill>
              </a:rPr>
              <a:t>E</a:t>
            </a:r>
            <a:r>
              <a:rPr lang="en-AU" sz="1600" u="none" baseline="-25000">
                <a:solidFill>
                  <a:srgbClr val="023DD0"/>
                </a:solidFill>
              </a:rPr>
              <a:t>b</a:t>
            </a:r>
            <a:endParaRPr lang="en-US" sz="1600" u="none" baseline="-25000">
              <a:solidFill>
                <a:schemeClr val="hlink"/>
              </a:solidFill>
            </a:endParaRPr>
          </a:p>
        </p:txBody>
      </p:sp>
      <p:sp>
        <p:nvSpPr>
          <p:cNvPr id="92" name="Text Box 76"/>
          <p:cNvSpPr txBox="1">
            <a:spLocks noChangeArrowheads="1"/>
          </p:cNvSpPr>
          <p:nvPr/>
        </p:nvSpPr>
        <p:spPr bwMode="auto">
          <a:xfrm>
            <a:off x="7326312" y="5484812"/>
            <a:ext cx="398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en-US" sz="1800" u="none">
                <a:latin typeface="Bookman Old Style" pitchFamily="18" charset="0"/>
              </a:rPr>
              <a:t>M</a:t>
            </a:r>
          </a:p>
        </p:txBody>
      </p:sp>
      <p:sp>
        <p:nvSpPr>
          <p:cNvPr id="93" name="Text Box 77"/>
          <p:cNvSpPr txBox="1">
            <a:spLocks noChangeArrowheads="1"/>
          </p:cNvSpPr>
          <p:nvPr/>
        </p:nvSpPr>
        <p:spPr bwMode="auto">
          <a:xfrm>
            <a:off x="6929437" y="5268912"/>
            <a:ext cx="1339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en-US" sz="3200" b="0" u="none">
                <a:latin typeface="Bookman Old Style" pitchFamily="18" charset="0"/>
              </a:rPr>
              <a:t>(       )</a:t>
            </a:r>
          </a:p>
        </p:txBody>
      </p:sp>
      <p:sp>
        <p:nvSpPr>
          <p:cNvPr id="94" name="Text Box 78"/>
          <p:cNvSpPr txBox="1">
            <a:spLocks noChangeArrowheads="1"/>
          </p:cNvSpPr>
          <p:nvPr/>
        </p:nvSpPr>
        <p:spPr bwMode="auto">
          <a:xfrm>
            <a:off x="8308975" y="5484812"/>
            <a:ext cx="612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en-US" sz="1800" u="none">
                <a:latin typeface="Bookman Old Style" pitchFamily="18" charset="0"/>
              </a:rPr>
              <a:t>= M</a:t>
            </a:r>
          </a:p>
        </p:txBody>
      </p:sp>
      <p:grpSp>
        <p:nvGrpSpPr>
          <p:cNvPr id="95" name="Group 94"/>
          <p:cNvGrpSpPr>
            <a:grpSpLocks/>
          </p:cNvGrpSpPr>
          <p:nvPr/>
        </p:nvGrpSpPr>
        <p:grpSpPr bwMode="auto">
          <a:xfrm>
            <a:off x="8951912" y="5534025"/>
            <a:ext cx="500063" cy="282575"/>
            <a:chOff x="807" y="2428"/>
            <a:chExt cx="315" cy="178"/>
          </a:xfrm>
        </p:grpSpPr>
        <p:sp>
          <p:nvSpPr>
            <p:cNvPr id="102" name="Freeform 101"/>
            <p:cNvSpPr>
              <a:spLocks noEditPoints="1"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7 w 445"/>
                <a:gd name="T11" fmla="*/ 29 h 207"/>
                <a:gd name="T12" fmla="*/ 58 w 445"/>
                <a:gd name="T13" fmla="*/ 68 h 207"/>
                <a:gd name="T14" fmla="*/ 89 w 445"/>
                <a:gd name="T15" fmla="*/ 5 h 207"/>
                <a:gd name="T16" fmla="*/ 7 w 445"/>
                <a:gd name="T17" fmla="*/ 29 h 207"/>
                <a:gd name="T18" fmla="*/ 6 w 445"/>
                <a:gd name="T19" fmla="*/ 38 h 207"/>
                <a:gd name="T20" fmla="*/ 18 w 445"/>
                <a:gd name="T21" fmla="*/ 103 h 207"/>
                <a:gd name="T22" fmla="*/ 38 w 445"/>
                <a:gd name="T23" fmla="*/ 61 h 207"/>
                <a:gd name="T24" fmla="*/ 6 w 445"/>
                <a:gd name="T25" fmla="*/ 38 h 207"/>
                <a:gd name="T26" fmla="*/ 93 w 445"/>
                <a:gd name="T27" fmla="*/ 10 h 207"/>
                <a:gd name="T28" fmla="*/ 74 w 445"/>
                <a:gd name="T29" fmla="*/ 50 h 207"/>
                <a:gd name="T30" fmla="*/ 106 w 445"/>
                <a:gd name="T31" fmla="*/ 76 h 207"/>
                <a:gd name="T32" fmla="*/ 93 w 445"/>
                <a:gd name="T33" fmla="*/ 10 h 207"/>
                <a:gd name="T34" fmla="*/ 42 w 445"/>
                <a:gd name="T35" fmla="*/ 65 h 207"/>
                <a:gd name="T36" fmla="*/ 23 w 445"/>
                <a:gd name="T37" fmla="*/ 106 h 207"/>
                <a:gd name="T38" fmla="*/ 103 w 445"/>
                <a:gd name="T39" fmla="*/ 80 h 207"/>
                <a:gd name="T40" fmla="*/ 71 w 445"/>
                <a:gd name="T41" fmla="*/ 55 h 207"/>
                <a:gd name="T42" fmla="*/ 61 w 445"/>
                <a:gd name="T43" fmla="*/ 77 h 207"/>
                <a:gd name="T44" fmla="*/ 42 w 445"/>
                <a:gd name="T45" fmla="*/ 65 h 2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45"/>
                <a:gd name="T70" fmla="*/ 0 h 207"/>
                <a:gd name="T71" fmla="*/ 445 w 445"/>
                <a:gd name="T72" fmla="*/ 207 h 20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  <a:close/>
                  <a:moveTo>
                    <a:pt x="28" y="55"/>
                  </a:moveTo>
                  <a:lnTo>
                    <a:pt x="231" y="124"/>
                  </a:lnTo>
                  <a:lnTo>
                    <a:pt x="355" y="9"/>
                  </a:lnTo>
                  <a:lnTo>
                    <a:pt x="28" y="55"/>
                  </a:lnTo>
                  <a:close/>
                  <a:moveTo>
                    <a:pt x="22" y="69"/>
                  </a:moveTo>
                  <a:lnTo>
                    <a:pt x="73" y="188"/>
                  </a:lnTo>
                  <a:lnTo>
                    <a:pt x="152" y="110"/>
                  </a:lnTo>
                  <a:lnTo>
                    <a:pt x="22" y="69"/>
                  </a:lnTo>
                  <a:close/>
                  <a:moveTo>
                    <a:pt x="372" y="19"/>
                  </a:moveTo>
                  <a:lnTo>
                    <a:pt x="293" y="92"/>
                  </a:lnTo>
                  <a:lnTo>
                    <a:pt x="422" y="138"/>
                  </a:lnTo>
                  <a:lnTo>
                    <a:pt x="372" y="19"/>
                  </a:lnTo>
                  <a:close/>
                  <a:moveTo>
                    <a:pt x="169" y="119"/>
                  </a:moveTo>
                  <a:lnTo>
                    <a:pt x="90" y="193"/>
                  </a:lnTo>
                  <a:lnTo>
                    <a:pt x="411" y="147"/>
                  </a:lnTo>
                  <a:lnTo>
                    <a:pt x="281" y="101"/>
                  </a:lnTo>
                  <a:lnTo>
                    <a:pt x="242" y="142"/>
                  </a:lnTo>
                  <a:lnTo>
                    <a:pt x="169" y="11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5"/>
                <a:gd name="T16" fmla="*/ 0 h 207"/>
                <a:gd name="T17" fmla="*/ 445 w 445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27" y="2435"/>
              <a:ext cx="231" cy="99"/>
            </a:xfrm>
            <a:custGeom>
              <a:avLst/>
              <a:gdLst>
                <a:gd name="T0" fmla="*/ 0 w 327"/>
                <a:gd name="T1" fmla="*/ 25 h 115"/>
                <a:gd name="T2" fmla="*/ 50 w 327"/>
                <a:gd name="T3" fmla="*/ 63 h 115"/>
                <a:gd name="T4" fmla="*/ 81 w 327"/>
                <a:gd name="T5" fmla="*/ 0 h 115"/>
                <a:gd name="T6" fmla="*/ 0 w 327"/>
                <a:gd name="T7" fmla="*/ 25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7"/>
                <a:gd name="T13" fmla="*/ 0 h 115"/>
                <a:gd name="T14" fmla="*/ 327 w 327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7" h="115">
                  <a:moveTo>
                    <a:pt x="0" y="46"/>
                  </a:moveTo>
                  <a:lnTo>
                    <a:pt x="203" y="115"/>
                  </a:lnTo>
                  <a:lnTo>
                    <a:pt x="327" y="0"/>
                  </a:lnTo>
                  <a:lnTo>
                    <a:pt x="0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823" y="2486"/>
              <a:ext cx="92" cy="103"/>
            </a:xfrm>
            <a:custGeom>
              <a:avLst/>
              <a:gdLst>
                <a:gd name="T0" fmla="*/ 0 w 130"/>
                <a:gd name="T1" fmla="*/ 0 h 119"/>
                <a:gd name="T2" fmla="*/ 13 w 130"/>
                <a:gd name="T3" fmla="*/ 67 h 119"/>
                <a:gd name="T4" fmla="*/ 33 w 130"/>
                <a:gd name="T5" fmla="*/ 23 h 119"/>
                <a:gd name="T6" fmla="*/ 0 w 130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0"/>
                <a:gd name="T13" fmla="*/ 0 h 119"/>
                <a:gd name="T14" fmla="*/ 130 w 130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0" h="119">
                  <a:moveTo>
                    <a:pt x="0" y="0"/>
                  </a:moveTo>
                  <a:lnTo>
                    <a:pt x="51" y="119"/>
                  </a:lnTo>
                  <a:lnTo>
                    <a:pt x="130" y="41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1015" y="2444"/>
              <a:ext cx="91" cy="103"/>
            </a:xfrm>
            <a:custGeom>
              <a:avLst/>
              <a:gdLst>
                <a:gd name="T0" fmla="*/ 20 w 129"/>
                <a:gd name="T1" fmla="*/ 0 h 119"/>
                <a:gd name="T2" fmla="*/ 0 w 129"/>
                <a:gd name="T3" fmla="*/ 42 h 119"/>
                <a:gd name="T4" fmla="*/ 32 w 129"/>
                <a:gd name="T5" fmla="*/ 67 h 119"/>
                <a:gd name="T6" fmla="*/ 20 w 129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"/>
                <a:gd name="T13" fmla="*/ 0 h 119"/>
                <a:gd name="T14" fmla="*/ 129 w 129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" h="119">
                  <a:moveTo>
                    <a:pt x="79" y="0"/>
                  </a:moveTo>
                  <a:lnTo>
                    <a:pt x="0" y="73"/>
                  </a:lnTo>
                  <a:lnTo>
                    <a:pt x="129" y="119"/>
                  </a:lnTo>
                  <a:lnTo>
                    <a:pt x="79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871" y="2515"/>
              <a:ext cx="227" cy="79"/>
            </a:xfrm>
            <a:custGeom>
              <a:avLst/>
              <a:gdLst>
                <a:gd name="T0" fmla="*/ 20 w 321"/>
                <a:gd name="T1" fmla="*/ 9 h 92"/>
                <a:gd name="T2" fmla="*/ 0 w 321"/>
                <a:gd name="T3" fmla="*/ 50 h 92"/>
                <a:gd name="T4" fmla="*/ 81 w 321"/>
                <a:gd name="T5" fmla="*/ 25 h 92"/>
                <a:gd name="T6" fmla="*/ 47 w 321"/>
                <a:gd name="T7" fmla="*/ 0 h 92"/>
                <a:gd name="T8" fmla="*/ 38 w 321"/>
                <a:gd name="T9" fmla="*/ 22 h 92"/>
                <a:gd name="T10" fmla="*/ 20 w 321"/>
                <a:gd name="T11" fmla="*/ 9 h 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1"/>
                <a:gd name="T19" fmla="*/ 0 h 92"/>
                <a:gd name="T20" fmla="*/ 321 w 321"/>
                <a:gd name="T21" fmla="*/ 92 h 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1" h="92">
                  <a:moveTo>
                    <a:pt x="79" y="18"/>
                  </a:moveTo>
                  <a:lnTo>
                    <a:pt x="0" y="92"/>
                  </a:lnTo>
                  <a:lnTo>
                    <a:pt x="321" y="46"/>
                  </a:lnTo>
                  <a:lnTo>
                    <a:pt x="191" y="0"/>
                  </a:lnTo>
                  <a:lnTo>
                    <a:pt x="152" y="41"/>
                  </a:lnTo>
                  <a:lnTo>
                    <a:pt x="79" y="1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935" y="2459"/>
              <a:ext cx="51" cy="63"/>
            </a:xfrm>
            <a:custGeom>
              <a:avLst/>
              <a:gdLst>
                <a:gd name="T0" fmla="*/ 9 w 73"/>
                <a:gd name="T1" fmla="*/ 26 h 73"/>
                <a:gd name="T2" fmla="*/ 8 w 73"/>
                <a:gd name="T3" fmla="*/ 28 h 73"/>
                <a:gd name="T4" fmla="*/ 3 w 73"/>
                <a:gd name="T5" fmla="*/ 10 h 73"/>
                <a:gd name="T6" fmla="*/ 6 w 73"/>
                <a:gd name="T7" fmla="*/ 39 h 73"/>
                <a:gd name="T8" fmla="*/ 8 w 73"/>
                <a:gd name="T9" fmla="*/ 35 h 73"/>
                <a:gd name="T10" fmla="*/ 8 w 73"/>
                <a:gd name="T11" fmla="*/ 39 h 73"/>
                <a:gd name="T12" fmla="*/ 4 w 73"/>
                <a:gd name="T13" fmla="*/ 41 h 73"/>
                <a:gd name="T14" fmla="*/ 4 w 73"/>
                <a:gd name="T15" fmla="*/ 39 h 73"/>
                <a:gd name="T16" fmla="*/ 6 w 73"/>
                <a:gd name="T17" fmla="*/ 39 h 73"/>
                <a:gd name="T18" fmla="*/ 1 w 73"/>
                <a:gd name="T19" fmla="*/ 10 h 73"/>
                <a:gd name="T20" fmla="*/ 1 w 73"/>
                <a:gd name="T21" fmla="*/ 13 h 73"/>
                <a:gd name="T22" fmla="*/ 0 w 73"/>
                <a:gd name="T23" fmla="*/ 13 h 73"/>
                <a:gd name="T24" fmla="*/ 0 w 73"/>
                <a:gd name="T25" fmla="*/ 10 h 73"/>
                <a:gd name="T26" fmla="*/ 3 w 73"/>
                <a:gd name="T27" fmla="*/ 8 h 73"/>
                <a:gd name="T28" fmla="*/ 9 w 73"/>
                <a:gd name="T29" fmla="*/ 26 h 73"/>
                <a:gd name="T30" fmla="*/ 9 w 73"/>
                <a:gd name="T31" fmla="*/ 3 h 73"/>
                <a:gd name="T32" fmla="*/ 12 w 73"/>
                <a:gd name="T33" fmla="*/ 0 h 73"/>
                <a:gd name="T34" fmla="*/ 13 w 73"/>
                <a:gd name="T35" fmla="*/ 0 h 73"/>
                <a:gd name="T36" fmla="*/ 13 w 73"/>
                <a:gd name="T37" fmla="*/ 3 h 73"/>
                <a:gd name="T38" fmla="*/ 12 w 73"/>
                <a:gd name="T39" fmla="*/ 3 h 73"/>
                <a:gd name="T40" fmla="*/ 17 w 73"/>
                <a:gd name="T41" fmla="*/ 30 h 73"/>
                <a:gd name="T42" fmla="*/ 17 w 73"/>
                <a:gd name="T43" fmla="*/ 30 h 73"/>
                <a:gd name="T44" fmla="*/ 17 w 73"/>
                <a:gd name="T45" fmla="*/ 30 h 73"/>
                <a:gd name="T46" fmla="*/ 13 w 73"/>
                <a:gd name="T47" fmla="*/ 34 h 73"/>
                <a:gd name="T48" fmla="*/ 12 w 73"/>
                <a:gd name="T49" fmla="*/ 34 h 73"/>
                <a:gd name="T50" fmla="*/ 13 w 73"/>
                <a:gd name="T51" fmla="*/ 34 h 73"/>
                <a:gd name="T52" fmla="*/ 15 w 73"/>
                <a:gd name="T53" fmla="*/ 30 h 73"/>
                <a:gd name="T54" fmla="*/ 10 w 73"/>
                <a:gd name="T55" fmla="*/ 5 h 73"/>
                <a:gd name="T56" fmla="*/ 9 w 73"/>
                <a:gd name="T57" fmla="*/ 26 h 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73"/>
                <a:gd name="T89" fmla="*/ 73 w 73"/>
                <a:gd name="T90" fmla="*/ 73 h 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73">
                  <a:moveTo>
                    <a:pt x="39" y="46"/>
                  </a:moveTo>
                  <a:lnTo>
                    <a:pt x="34" y="50"/>
                  </a:lnTo>
                  <a:lnTo>
                    <a:pt x="11" y="18"/>
                  </a:lnTo>
                  <a:lnTo>
                    <a:pt x="23" y="69"/>
                  </a:lnTo>
                  <a:lnTo>
                    <a:pt x="34" y="64"/>
                  </a:lnTo>
                  <a:lnTo>
                    <a:pt x="34" y="69"/>
                  </a:lnTo>
                  <a:lnTo>
                    <a:pt x="17" y="73"/>
                  </a:lnTo>
                  <a:lnTo>
                    <a:pt x="17" y="69"/>
                  </a:lnTo>
                  <a:lnTo>
                    <a:pt x="23" y="69"/>
                  </a:lnTo>
                  <a:lnTo>
                    <a:pt x="6" y="18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1" y="14"/>
                  </a:lnTo>
                  <a:lnTo>
                    <a:pt x="39" y="46"/>
                  </a:lnTo>
                  <a:lnTo>
                    <a:pt x="39" y="5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56" y="5"/>
                  </a:lnTo>
                  <a:lnTo>
                    <a:pt x="51" y="5"/>
                  </a:lnTo>
                  <a:lnTo>
                    <a:pt x="68" y="55"/>
                  </a:lnTo>
                  <a:lnTo>
                    <a:pt x="73" y="55"/>
                  </a:lnTo>
                  <a:lnTo>
                    <a:pt x="68" y="55"/>
                  </a:lnTo>
                  <a:lnTo>
                    <a:pt x="56" y="60"/>
                  </a:lnTo>
                  <a:lnTo>
                    <a:pt x="51" y="60"/>
                  </a:lnTo>
                  <a:lnTo>
                    <a:pt x="56" y="60"/>
                  </a:lnTo>
                  <a:lnTo>
                    <a:pt x="62" y="55"/>
                  </a:lnTo>
                  <a:lnTo>
                    <a:pt x="45" y="9"/>
                  </a:lnTo>
                  <a:lnTo>
                    <a:pt x="39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96" name="Text Box 87"/>
          <p:cNvSpPr txBox="1">
            <a:spLocks noChangeArrowheads="1"/>
          </p:cNvSpPr>
          <p:nvPr/>
        </p:nvSpPr>
        <p:spPr bwMode="auto">
          <a:xfrm>
            <a:off x="644525" y="3289300"/>
            <a:ext cx="3505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762000"/>
            <a:r>
              <a:rPr lang="en-AU" sz="1800" b="0" u="none"/>
              <a:t>gcd (E</a:t>
            </a:r>
            <a:r>
              <a:rPr lang="en-AU" sz="1800" u="none" baseline="-25000"/>
              <a:t>a</a:t>
            </a:r>
            <a:r>
              <a:rPr lang="en-AU" sz="1800" b="0" u="none"/>
              <a:t> , 2</a:t>
            </a:r>
            <a:r>
              <a:rPr lang="en-AU" sz="1800" b="0" u="none" baseline="30000"/>
              <a:t>m</a:t>
            </a:r>
            <a:r>
              <a:rPr lang="en-AU" sz="1800" b="0" u="none"/>
              <a:t> -1) = 1</a:t>
            </a:r>
            <a:endParaRPr lang="en-US" sz="1800" b="0" u="none" baseline="30000"/>
          </a:p>
        </p:txBody>
      </p:sp>
      <p:sp>
        <p:nvSpPr>
          <p:cNvPr id="97" name="Text Box 88"/>
          <p:cNvSpPr txBox="1">
            <a:spLocks noChangeArrowheads="1"/>
          </p:cNvSpPr>
          <p:nvPr/>
        </p:nvSpPr>
        <p:spPr bwMode="auto">
          <a:xfrm>
            <a:off x="7197725" y="3146425"/>
            <a:ext cx="274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762000"/>
            <a:r>
              <a:rPr lang="en-AU" sz="1800" b="0" u="none"/>
              <a:t>gcd (E</a:t>
            </a:r>
            <a:r>
              <a:rPr lang="en-AU" sz="1800" u="none" baseline="-25000"/>
              <a:t>b</a:t>
            </a:r>
            <a:r>
              <a:rPr lang="en-AU" sz="1800" b="0" u="none"/>
              <a:t> , 2</a:t>
            </a:r>
            <a:r>
              <a:rPr lang="en-AU" sz="1800" b="0" u="none" baseline="30000"/>
              <a:t>m</a:t>
            </a:r>
            <a:r>
              <a:rPr lang="en-AU" sz="1800" b="0" u="none"/>
              <a:t> -1) = 1</a:t>
            </a:r>
            <a:endParaRPr lang="en-US" sz="1800" b="0" u="none" baseline="30000"/>
          </a:p>
        </p:txBody>
      </p:sp>
      <p:sp>
        <p:nvSpPr>
          <p:cNvPr id="98" name="Text Box 89"/>
          <p:cNvSpPr txBox="1">
            <a:spLocks noChangeArrowheads="1"/>
          </p:cNvSpPr>
          <p:nvPr/>
        </p:nvSpPr>
        <p:spPr bwMode="auto">
          <a:xfrm>
            <a:off x="433387" y="6026150"/>
            <a:ext cx="863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762000"/>
            <a:r>
              <a:rPr lang="en-AU" sz="1400" b="0" u="none"/>
              <a:t>** For high security, (2</a:t>
            </a:r>
            <a:r>
              <a:rPr lang="en-AU" sz="1400" b="0" u="none" baseline="30000"/>
              <a:t>m</a:t>
            </a:r>
            <a:r>
              <a:rPr lang="en-AU" sz="1400" b="0" u="none"/>
              <a:t> -1) must have a large prime factors or be a prime, </a:t>
            </a:r>
            <a:r>
              <a:rPr lang="en-AU" sz="1400" u="none"/>
              <a:t>(2</a:t>
            </a:r>
            <a:r>
              <a:rPr lang="en-AU" sz="1400" u="none" baseline="30000"/>
              <a:t>127</a:t>
            </a:r>
            <a:r>
              <a:rPr lang="en-AU" sz="1400" u="none"/>
              <a:t> -1) is a </a:t>
            </a:r>
            <a:r>
              <a:rPr lang="en-AU" sz="1400" u="none">
                <a:solidFill>
                  <a:schemeClr val="hlink"/>
                </a:solidFill>
              </a:rPr>
              <a:t>Mersenne prime</a:t>
            </a:r>
          </a:p>
          <a:p>
            <a:pPr defTabSz="762000"/>
            <a:r>
              <a:rPr lang="en-AU" sz="1400" u="none"/>
              <a:t> </a:t>
            </a:r>
            <a:endParaRPr lang="en-US" sz="1400" u="none"/>
          </a:p>
        </p:txBody>
      </p:sp>
      <p:sp>
        <p:nvSpPr>
          <p:cNvPr id="99" name="Text Box 90"/>
          <p:cNvSpPr txBox="1">
            <a:spLocks noChangeArrowheads="1"/>
          </p:cNvSpPr>
          <p:nvPr/>
        </p:nvSpPr>
        <p:spPr bwMode="auto">
          <a:xfrm>
            <a:off x="3227387" y="1936750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762000"/>
            <a:r>
              <a:rPr lang="en-AU" sz="1800" b="0" u="none"/>
              <a:t>**</a:t>
            </a:r>
          </a:p>
        </p:txBody>
      </p:sp>
      <p:sp>
        <p:nvSpPr>
          <p:cNvPr id="100" name="Line 91"/>
          <p:cNvSpPr>
            <a:spLocks noChangeShapeType="1"/>
          </p:cNvSpPr>
          <p:nvPr/>
        </p:nvSpPr>
        <p:spPr bwMode="auto">
          <a:xfrm>
            <a:off x="2747962" y="4278312"/>
            <a:ext cx="14859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101" name="Rechteck 91"/>
          <p:cNvSpPr>
            <a:spLocks noChangeArrowheads="1"/>
          </p:cNvSpPr>
          <p:nvPr/>
        </p:nvSpPr>
        <p:spPr bwMode="auto">
          <a:xfrm>
            <a:off x="428625" y="6242050"/>
            <a:ext cx="19240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762000"/>
            <a:r>
              <a:rPr lang="en-AU" sz="1600" b="0" u="none"/>
              <a:t># of keys = </a:t>
            </a:r>
            <a:r>
              <a:rPr lang="el-GR" sz="1600" b="0" u="none"/>
              <a:t>φ</a:t>
            </a:r>
            <a:r>
              <a:rPr lang="de-DE" sz="1600" b="0" u="none"/>
              <a:t>(2</a:t>
            </a:r>
            <a:r>
              <a:rPr lang="de-DE" sz="1600" b="0" u="none" baseline="30000"/>
              <a:t>m</a:t>
            </a:r>
            <a:r>
              <a:rPr lang="de-DE" sz="1600" b="0" u="none"/>
              <a:t>-1)</a:t>
            </a:r>
            <a:endParaRPr lang="en-US" sz="1600" b="0" u="none"/>
          </a:p>
        </p:txBody>
      </p:sp>
    </p:spTree>
    <p:extLst>
      <p:ext uri="{BB962C8B-B14F-4D97-AF65-F5344CB8AC3E}">
        <p14:creationId xmlns:p14="http://schemas.microsoft.com/office/powerpoint/2010/main" val="3673879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82" name="Text Box 2"/>
          <p:cNvSpPr txBox="1">
            <a:spLocks noChangeArrowheads="1"/>
          </p:cNvSpPr>
          <p:nvPr/>
        </p:nvSpPr>
        <p:spPr bwMode="auto">
          <a:xfrm>
            <a:off x="688858" y="1586607"/>
            <a:ext cx="8382000" cy="3141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defTabSz="762000">
              <a:defRPr/>
            </a:pPr>
            <a:r>
              <a:rPr lang="en-GB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Set up Massey–</a:t>
            </a:r>
            <a:r>
              <a:rPr lang="en-GB" sz="1800" b="0" u="none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Omura</a:t>
            </a:r>
            <a:r>
              <a:rPr lang="en-GB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lock for Shamir 3-pass protocol using GF(2</a:t>
            </a:r>
            <a:r>
              <a:rPr lang="en-GB" sz="1800" b="0" u="none" baseline="30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7</a:t>
            </a:r>
            <a:r>
              <a:rPr lang="en-GB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), </a:t>
            </a:r>
            <a:r>
              <a:rPr lang="en-GB" sz="1800" b="0" u="none" dirty="0">
                <a:latin typeface="Arial Narrow" panose="020B0606020202030204" pitchFamily="34" charset="0"/>
                <a:cs typeface="Arial" panose="020B0604020202020204" pitchFamily="34" charset="0"/>
              </a:rPr>
              <a:t>which is generated by the irreducible polynomial P(x) = x</a:t>
            </a:r>
            <a:r>
              <a:rPr lang="en-GB" sz="1800" b="0" u="none" baseline="30000" dirty="0">
                <a:latin typeface="Arial Narrow" panose="020B0606020202030204" pitchFamily="34" charset="0"/>
                <a:cs typeface="Arial" panose="020B0604020202020204" pitchFamily="34" charset="0"/>
              </a:rPr>
              <a:t>7</a:t>
            </a:r>
            <a:r>
              <a:rPr lang="en-GB" sz="1800" b="0" u="none" dirty="0">
                <a:latin typeface="Arial Narrow" panose="020B0606020202030204" pitchFamily="34" charset="0"/>
                <a:cs typeface="Arial" panose="020B0604020202020204" pitchFamily="34" charset="0"/>
              </a:rPr>
              <a:t>+ x</a:t>
            </a:r>
            <a:r>
              <a:rPr lang="en-GB" sz="1800" b="0" u="none" baseline="30000" dirty="0">
                <a:latin typeface="Arial Narrow" panose="020B0606020202030204" pitchFamily="34" charset="0"/>
                <a:cs typeface="Arial" panose="020B0604020202020204" pitchFamily="34" charset="0"/>
              </a:rPr>
              <a:t>6</a:t>
            </a:r>
            <a:r>
              <a:rPr lang="en-GB" sz="1800" b="0" u="none" dirty="0">
                <a:latin typeface="Arial Narrow" panose="020B0606020202030204" pitchFamily="34" charset="0"/>
                <a:cs typeface="Arial" panose="020B0604020202020204" pitchFamily="34" charset="0"/>
              </a:rPr>
              <a:t> +1. </a:t>
            </a:r>
          </a:p>
          <a:p>
            <a:pPr defTabSz="762000">
              <a:defRPr/>
            </a:pPr>
            <a:endParaRPr lang="en-GB" sz="1800" b="0" u="none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defTabSz="762000">
              <a:defRPr/>
            </a:pPr>
            <a:r>
              <a:rPr lang="en-GB" sz="1800" b="0" u="none" dirty="0">
                <a:latin typeface="Arial Narrow" panose="020B0606020202030204" pitchFamily="34" charset="0"/>
                <a:cs typeface="Arial" panose="020B0604020202020204" pitchFamily="34" charset="0"/>
              </a:rPr>
              <a:t>The secret keys for users A and B are 57 and 73 respectively.  </a:t>
            </a:r>
          </a:p>
          <a:p>
            <a:pPr defTabSz="762000">
              <a:defRPr/>
            </a:pPr>
            <a:r>
              <a:rPr lang="en-GB" sz="1800" b="0" u="none" dirty="0">
                <a:latin typeface="Arial Narrow" panose="020B0606020202030204" pitchFamily="34" charset="0"/>
                <a:cs typeface="Arial" panose="020B0604020202020204" pitchFamily="34" charset="0"/>
              </a:rPr>
              <a:t>Send Message M = x</a:t>
            </a:r>
            <a:r>
              <a:rPr lang="en-GB" sz="1800" b="0" u="none" baseline="30000" dirty="0">
                <a:latin typeface="Arial Narrow" panose="020B0606020202030204" pitchFamily="34" charset="0"/>
                <a:cs typeface="Arial" panose="020B0604020202020204" pitchFamily="34" charset="0"/>
              </a:rPr>
              <a:t>11</a:t>
            </a:r>
            <a:r>
              <a:rPr lang="en-GB" sz="1800" b="0" u="none" dirty="0">
                <a:latin typeface="Arial Narrow" panose="020B0606020202030204" pitchFamily="34" charset="0"/>
                <a:cs typeface="Arial" panose="020B0604020202020204" pitchFamily="34" charset="0"/>
              </a:rPr>
              <a:t>  from user A to user B.</a:t>
            </a:r>
          </a:p>
          <a:p>
            <a:pPr defTabSz="762000">
              <a:defRPr/>
            </a:pPr>
            <a:endParaRPr lang="en-GB" sz="1800" b="0" i="1" u="none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defTabSz="762000">
              <a:defRPr/>
            </a:pPr>
            <a:r>
              <a:rPr lang="en-GB" sz="1800" b="0" i="1" u="none" dirty="0">
                <a:latin typeface="Arial Narrow" panose="020B0606020202030204" pitchFamily="34" charset="0"/>
                <a:cs typeface="Arial" panose="020B0604020202020204" pitchFamily="34" charset="0"/>
              </a:rPr>
              <a:t>Note: </a:t>
            </a:r>
          </a:p>
          <a:p>
            <a:pPr marL="285750" indent="-285750" defTabSz="762000">
              <a:buFont typeface="Arial" panose="020B0604020202020204" pitchFamily="34" charset="0"/>
              <a:buChar char="•"/>
              <a:defRPr/>
            </a:pPr>
            <a:r>
              <a:rPr lang="en-GB" sz="1800" b="0" i="1" u="none" dirty="0">
                <a:latin typeface="Arial Narrow" panose="020B0606020202030204" pitchFamily="34" charset="0"/>
                <a:cs typeface="Arial" panose="020B0604020202020204" pitchFamily="34" charset="0"/>
              </a:rPr>
              <a:t>Make sure that the values in the exponents are the smallest possible (application of the modulus in the exponents). </a:t>
            </a:r>
          </a:p>
          <a:p>
            <a:pPr marL="285750" indent="-285750" defTabSz="762000">
              <a:buFont typeface="Arial" panose="020B0604020202020204" pitchFamily="34" charset="0"/>
              <a:buChar char="•"/>
              <a:defRPr/>
            </a:pPr>
            <a:r>
              <a:rPr lang="en-GB" sz="1800" b="0" i="1" u="none" dirty="0">
                <a:latin typeface="Arial Narrow" panose="020B0606020202030204" pitchFamily="34" charset="0"/>
                <a:cs typeface="Arial" panose="020B0604020202020204" pitchFamily="34" charset="0"/>
              </a:rPr>
              <a:t>For the sake of computation simplification, there is no need to give the results of the computation in mod p(x)</a:t>
            </a:r>
          </a:p>
        </p:txBody>
      </p:sp>
      <p:sp>
        <p:nvSpPr>
          <p:cNvPr id="2" name="Rechteck 1"/>
          <p:cNvSpPr/>
          <p:nvPr/>
        </p:nvSpPr>
        <p:spPr>
          <a:xfrm>
            <a:off x="657971" y="146447"/>
            <a:ext cx="18411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/>
            <a:r>
              <a:rPr lang="en-GB" sz="24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Problem 11-2:</a:t>
            </a:r>
            <a:endParaRPr lang="en-GB" sz="2400" u="none" dirty="0">
              <a:solidFill>
                <a:srgbClr val="1515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671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4306887" y="3364974"/>
            <a:ext cx="777875" cy="5032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3620197" y="1154559"/>
            <a:ext cx="2291653" cy="717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grpSp>
        <p:nvGrpSpPr>
          <p:cNvPr id="58" name="Group 57"/>
          <p:cNvGrpSpPr>
            <a:grpSpLocks/>
          </p:cNvGrpSpPr>
          <p:nvPr/>
        </p:nvGrpSpPr>
        <p:grpSpPr bwMode="auto">
          <a:xfrm>
            <a:off x="8179901" y="1304586"/>
            <a:ext cx="382587" cy="217487"/>
            <a:chOff x="5808" y="3571"/>
            <a:chExt cx="352" cy="146"/>
          </a:xfrm>
        </p:grpSpPr>
        <p:sp>
          <p:nvSpPr>
            <p:cNvPr id="138" name="Freeform 137"/>
            <p:cNvSpPr>
              <a:spLocks/>
            </p:cNvSpPr>
            <p:nvPr/>
          </p:nvSpPr>
          <p:spPr bwMode="auto">
            <a:xfrm>
              <a:off x="5997" y="3571"/>
              <a:ext cx="163" cy="146"/>
            </a:xfrm>
            <a:custGeom>
              <a:avLst/>
              <a:gdLst>
                <a:gd name="T0" fmla="*/ 33 w 214"/>
                <a:gd name="T1" fmla="*/ 0 h 160"/>
                <a:gd name="T2" fmla="*/ 40 w 214"/>
                <a:gd name="T3" fmla="*/ 0 h 160"/>
                <a:gd name="T4" fmla="*/ 47 w 214"/>
                <a:gd name="T5" fmla="*/ 0 h 160"/>
                <a:gd name="T6" fmla="*/ 53 w 214"/>
                <a:gd name="T7" fmla="*/ 4 h 160"/>
                <a:gd name="T8" fmla="*/ 59 w 214"/>
                <a:gd name="T9" fmla="*/ 9 h 160"/>
                <a:gd name="T10" fmla="*/ 62 w 214"/>
                <a:gd name="T11" fmla="*/ 16 h 160"/>
                <a:gd name="T12" fmla="*/ 66 w 214"/>
                <a:gd name="T13" fmla="*/ 25 h 160"/>
                <a:gd name="T14" fmla="*/ 70 w 214"/>
                <a:gd name="T15" fmla="*/ 35 h 160"/>
                <a:gd name="T16" fmla="*/ 72 w 214"/>
                <a:gd name="T17" fmla="*/ 44 h 160"/>
                <a:gd name="T18" fmla="*/ 72 w 214"/>
                <a:gd name="T19" fmla="*/ 57 h 160"/>
                <a:gd name="T20" fmla="*/ 72 w 214"/>
                <a:gd name="T21" fmla="*/ 67 h 160"/>
                <a:gd name="T22" fmla="*/ 70 w 214"/>
                <a:gd name="T23" fmla="*/ 76 h 160"/>
                <a:gd name="T24" fmla="*/ 66 w 214"/>
                <a:gd name="T25" fmla="*/ 85 h 160"/>
                <a:gd name="T26" fmla="*/ 62 w 214"/>
                <a:gd name="T27" fmla="*/ 95 h 160"/>
                <a:gd name="T28" fmla="*/ 59 w 214"/>
                <a:gd name="T29" fmla="*/ 100 h 160"/>
                <a:gd name="T30" fmla="*/ 53 w 214"/>
                <a:gd name="T31" fmla="*/ 109 h 160"/>
                <a:gd name="T32" fmla="*/ 47 w 214"/>
                <a:gd name="T33" fmla="*/ 110 h 160"/>
                <a:gd name="T34" fmla="*/ 40 w 214"/>
                <a:gd name="T35" fmla="*/ 110 h 160"/>
                <a:gd name="T36" fmla="*/ 33 w 214"/>
                <a:gd name="T37" fmla="*/ 110 h 160"/>
                <a:gd name="T38" fmla="*/ 25 w 214"/>
                <a:gd name="T39" fmla="*/ 110 h 160"/>
                <a:gd name="T40" fmla="*/ 19 w 214"/>
                <a:gd name="T41" fmla="*/ 109 h 160"/>
                <a:gd name="T42" fmla="*/ 15 w 214"/>
                <a:gd name="T43" fmla="*/ 100 h 160"/>
                <a:gd name="T44" fmla="*/ 9 w 214"/>
                <a:gd name="T45" fmla="*/ 95 h 160"/>
                <a:gd name="T46" fmla="*/ 6 w 214"/>
                <a:gd name="T47" fmla="*/ 85 h 160"/>
                <a:gd name="T48" fmla="*/ 2 w 214"/>
                <a:gd name="T49" fmla="*/ 76 h 160"/>
                <a:gd name="T50" fmla="*/ 0 w 214"/>
                <a:gd name="T51" fmla="*/ 67 h 160"/>
                <a:gd name="T52" fmla="*/ 0 w 214"/>
                <a:gd name="T53" fmla="*/ 57 h 160"/>
                <a:gd name="T54" fmla="*/ 0 w 214"/>
                <a:gd name="T55" fmla="*/ 44 h 160"/>
                <a:gd name="T56" fmla="*/ 2 w 214"/>
                <a:gd name="T57" fmla="*/ 35 h 160"/>
                <a:gd name="T58" fmla="*/ 6 w 214"/>
                <a:gd name="T59" fmla="*/ 25 h 160"/>
                <a:gd name="T60" fmla="*/ 9 w 214"/>
                <a:gd name="T61" fmla="*/ 16 h 160"/>
                <a:gd name="T62" fmla="*/ 15 w 214"/>
                <a:gd name="T63" fmla="*/ 9 h 160"/>
                <a:gd name="T64" fmla="*/ 19 w 214"/>
                <a:gd name="T65" fmla="*/ 4 h 160"/>
                <a:gd name="T66" fmla="*/ 25 w 214"/>
                <a:gd name="T67" fmla="*/ 0 h 160"/>
                <a:gd name="T68" fmla="*/ 33 w 214"/>
                <a:gd name="T69" fmla="*/ 0 h 1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4"/>
                <a:gd name="T106" fmla="*/ 0 h 160"/>
                <a:gd name="T107" fmla="*/ 214 w 214"/>
                <a:gd name="T108" fmla="*/ 160 h 1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4" h="160">
                  <a:moveTo>
                    <a:pt x="96" y="0"/>
                  </a:moveTo>
                  <a:lnTo>
                    <a:pt x="118" y="0"/>
                  </a:lnTo>
                  <a:lnTo>
                    <a:pt x="141" y="0"/>
                  </a:lnTo>
                  <a:lnTo>
                    <a:pt x="158" y="4"/>
                  </a:lnTo>
                  <a:lnTo>
                    <a:pt x="175" y="13"/>
                  </a:lnTo>
                  <a:lnTo>
                    <a:pt x="186" y="23"/>
                  </a:lnTo>
                  <a:lnTo>
                    <a:pt x="197" y="36"/>
                  </a:lnTo>
                  <a:lnTo>
                    <a:pt x="209" y="50"/>
                  </a:lnTo>
                  <a:lnTo>
                    <a:pt x="214" y="64"/>
                  </a:lnTo>
                  <a:lnTo>
                    <a:pt x="214" y="82"/>
                  </a:lnTo>
                  <a:lnTo>
                    <a:pt x="214" y="96"/>
                  </a:lnTo>
                  <a:lnTo>
                    <a:pt x="209" y="110"/>
                  </a:lnTo>
                  <a:lnTo>
                    <a:pt x="197" y="123"/>
                  </a:lnTo>
                  <a:lnTo>
                    <a:pt x="186" y="137"/>
                  </a:lnTo>
                  <a:lnTo>
                    <a:pt x="175" y="146"/>
                  </a:lnTo>
                  <a:lnTo>
                    <a:pt x="158" y="156"/>
                  </a:lnTo>
                  <a:lnTo>
                    <a:pt x="141" y="160"/>
                  </a:lnTo>
                  <a:lnTo>
                    <a:pt x="118" y="160"/>
                  </a:lnTo>
                  <a:lnTo>
                    <a:pt x="96" y="160"/>
                  </a:lnTo>
                  <a:lnTo>
                    <a:pt x="73" y="160"/>
                  </a:lnTo>
                  <a:lnTo>
                    <a:pt x="56" y="156"/>
                  </a:lnTo>
                  <a:lnTo>
                    <a:pt x="45" y="146"/>
                  </a:lnTo>
                  <a:lnTo>
                    <a:pt x="28" y="137"/>
                  </a:lnTo>
                  <a:lnTo>
                    <a:pt x="17" y="123"/>
                  </a:lnTo>
                  <a:lnTo>
                    <a:pt x="6" y="110"/>
                  </a:lnTo>
                  <a:lnTo>
                    <a:pt x="0" y="96"/>
                  </a:lnTo>
                  <a:lnTo>
                    <a:pt x="0" y="82"/>
                  </a:lnTo>
                  <a:lnTo>
                    <a:pt x="0" y="64"/>
                  </a:lnTo>
                  <a:lnTo>
                    <a:pt x="6" y="50"/>
                  </a:lnTo>
                  <a:lnTo>
                    <a:pt x="17" y="36"/>
                  </a:lnTo>
                  <a:lnTo>
                    <a:pt x="28" y="23"/>
                  </a:lnTo>
                  <a:lnTo>
                    <a:pt x="45" y="13"/>
                  </a:lnTo>
                  <a:lnTo>
                    <a:pt x="56" y="4"/>
                  </a:lnTo>
                  <a:lnTo>
                    <a:pt x="73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9" name="Freeform 138"/>
            <p:cNvSpPr>
              <a:spLocks/>
            </p:cNvSpPr>
            <p:nvPr/>
          </p:nvSpPr>
          <p:spPr bwMode="auto">
            <a:xfrm>
              <a:off x="5997" y="3571"/>
              <a:ext cx="163" cy="146"/>
            </a:xfrm>
            <a:custGeom>
              <a:avLst/>
              <a:gdLst>
                <a:gd name="T0" fmla="*/ 33 w 214"/>
                <a:gd name="T1" fmla="*/ 0 h 160"/>
                <a:gd name="T2" fmla="*/ 40 w 214"/>
                <a:gd name="T3" fmla="*/ 0 h 160"/>
                <a:gd name="T4" fmla="*/ 47 w 214"/>
                <a:gd name="T5" fmla="*/ 0 h 160"/>
                <a:gd name="T6" fmla="*/ 53 w 214"/>
                <a:gd name="T7" fmla="*/ 4 h 160"/>
                <a:gd name="T8" fmla="*/ 59 w 214"/>
                <a:gd name="T9" fmla="*/ 9 h 160"/>
                <a:gd name="T10" fmla="*/ 62 w 214"/>
                <a:gd name="T11" fmla="*/ 16 h 160"/>
                <a:gd name="T12" fmla="*/ 66 w 214"/>
                <a:gd name="T13" fmla="*/ 25 h 160"/>
                <a:gd name="T14" fmla="*/ 70 w 214"/>
                <a:gd name="T15" fmla="*/ 35 h 160"/>
                <a:gd name="T16" fmla="*/ 72 w 214"/>
                <a:gd name="T17" fmla="*/ 44 h 160"/>
                <a:gd name="T18" fmla="*/ 72 w 214"/>
                <a:gd name="T19" fmla="*/ 57 h 160"/>
                <a:gd name="T20" fmla="*/ 72 w 214"/>
                <a:gd name="T21" fmla="*/ 67 h 160"/>
                <a:gd name="T22" fmla="*/ 70 w 214"/>
                <a:gd name="T23" fmla="*/ 76 h 160"/>
                <a:gd name="T24" fmla="*/ 66 w 214"/>
                <a:gd name="T25" fmla="*/ 85 h 160"/>
                <a:gd name="T26" fmla="*/ 62 w 214"/>
                <a:gd name="T27" fmla="*/ 95 h 160"/>
                <a:gd name="T28" fmla="*/ 59 w 214"/>
                <a:gd name="T29" fmla="*/ 100 h 160"/>
                <a:gd name="T30" fmla="*/ 53 w 214"/>
                <a:gd name="T31" fmla="*/ 109 h 160"/>
                <a:gd name="T32" fmla="*/ 47 w 214"/>
                <a:gd name="T33" fmla="*/ 110 h 160"/>
                <a:gd name="T34" fmla="*/ 40 w 214"/>
                <a:gd name="T35" fmla="*/ 110 h 160"/>
                <a:gd name="T36" fmla="*/ 33 w 214"/>
                <a:gd name="T37" fmla="*/ 110 h 160"/>
                <a:gd name="T38" fmla="*/ 25 w 214"/>
                <a:gd name="T39" fmla="*/ 110 h 160"/>
                <a:gd name="T40" fmla="*/ 19 w 214"/>
                <a:gd name="T41" fmla="*/ 109 h 160"/>
                <a:gd name="T42" fmla="*/ 15 w 214"/>
                <a:gd name="T43" fmla="*/ 100 h 160"/>
                <a:gd name="T44" fmla="*/ 9 w 214"/>
                <a:gd name="T45" fmla="*/ 95 h 160"/>
                <a:gd name="T46" fmla="*/ 6 w 214"/>
                <a:gd name="T47" fmla="*/ 85 h 160"/>
                <a:gd name="T48" fmla="*/ 2 w 214"/>
                <a:gd name="T49" fmla="*/ 76 h 160"/>
                <a:gd name="T50" fmla="*/ 0 w 214"/>
                <a:gd name="T51" fmla="*/ 67 h 160"/>
                <a:gd name="T52" fmla="*/ 0 w 214"/>
                <a:gd name="T53" fmla="*/ 57 h 160"/>
                <a:gd name="T54" fmla="*/ 0 w 214"/>
                <a:gd name="T55" fmla="*/ 44 h 160"/>
                <a:gd name="T56" fmla="*/ 2 w 214"/>
                <a:gd name="T57" fmla="*/ 35 h 160"/>
                <a:gd name="T58" fmla="*/ 6 w 214"/>
                <a:gd name="T59" fmla="*/ 25 h 160"/>
                <a:gd name="T60" fmla="*/ 9 w 214"/>
                <a:gd name="T61" fmla="*/ 16 h 160"/>
                <a:gd name="T62" fmla="*/ 15 w 214"/>
                <a:gd name="T63" fmla="*/ 9 h 160"/>
                <a:gd name="T64" fmla="*/ 19 w 214"/>
                <a:gd name="T65" fmla="*/ 4 h 160"/>
                <a:gd name="T66" fmla="*/ 25 w 214"/>
                <a:gd name="T67" fmla="*/ 0 h 160"/>
                <a:gd name="T68" fmla="*/ 33 w 214"/>
                <a:gd name="T69" fmla="*/ 0 h 1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4"/>
                <a:gd name="T106" fmla="*/ 0 h 160"/>
                <a:gd name="T107" fmla="*/ 214 w 214"/>
                <a:gd name="T108" fmla="*/ 160 h 1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4" h="160">
                  <a:moveTo>
                    <a:pt x="96" y="0"/>
                  </a:moveTo>
                  <a:lnTo>
                    <a:pt x="118" y="0"/>
                  </a:lnTo>
                  <a:lnTo>
                    <a:pt x="141" y="0"/>
                  </a:lnTo>
                  <a:lnTo>
                    <a:pt x="158" y="4"/>
                  </a:lnTo>
                  <a:lnTo>
                    <a:pt x="175" y="13"/>
                  </a:lnTo>
                  <a:lnTo>
                    <a:pt x="186" y="23"/>
                  </a:lnTo>
                  <a:lnTo>
                    <a:pt x="197" y="36"/>
                  </a:lnTo>
                  <a:lnTo>
                    <a:pt x="209" y="50"/>
                  </a:lnTo>
                  <a:lnTo>
                    <a:pt x="214" y="64"/>
                  </a:lnTo>
                  <a:lnTo>
                    <a:pt x="214" y="82"/>
                  </a:lnTo>
                  <a:lnTo>
                    <a:pt x="214" y="96"/>
                  </a:lnTo>
                  <a:lnTo>
                    <a:pt x="209" y="110"/>
                  </a:lnTo>
                  <a:lnTo>
                    <a:pt x="197" y="123"/>
                  </a:lnTo>
                  <a:lnTo>
                    <a:pt x="186" y="137"/>
                  </a:lnTo>
                  <a:lnTo>
                    <a:pt x="175" y="146"/>
                  </a:lnTo>
                  <a:lnTo>
                    <a:pt x="158" y="156"/>
                  </a:lnTo>
                  <a:lnTo>
                    <a:pt x="141" y="160"/>
                  </a:lnTo>
                  <a:lnTo>
                    <a:pt x="118" y="160"/>
                  </a:lnTo>
                  <a:lnTo>
                    <a:pt x="96" y="160"/>
                  </a:lnTo>
                  <a:lnTo>
                    <a:pt x="73" y="160"/>
                  </a:lnTo>
                  <a:lnTo>
                    <a:pt x="56" y="156"/>
                  </a:lnTo>
                  <a:lnTo>
                    <a:pt x="45" y="146"/>
                  </a:lnTo>
                  <a:lnTo>
                    <a:pt x="28" y="137"/>
                  </a:lnTo>
                  <a:lnTo>
                    <a:pt x="17" y="123"/>
                  </a:lnTo>
                  <a:lnTo>
                    <a:pt x="6" y="110"/>
                  </a:lnTo>
                  <a:lnTo>
                    <a:pt x="0" y="96"/>
                  </a:lnTo>
                  <a:lnTo>
                    <a:pt x="0" y="82"/>
                  </a:lnTo>
                  <a:lnTo>
                    <a:pt x="0" y="64"/>
                  </a:lnTo>
                  <a:lnTo>
                    <a:pt x="6" y="50"/>
                  </a:lnTo>
                  <a:lnTo>
                    <a:pt x="17" y="36"/>
                  </a:lnTo>
                  <a:lnTo>
                    <a:pt x="28" y="23"/>
                  </a:lnTo>
                  <a:lnTo>
                    <a:pt x="45" y="13"/>
                  </a:lnTo>
                  <a:lnTo>
                    <a:pt x="56" y="4"/>
                  </a:lnTo>
                  <a:lnTo>
                    <a:pt x="73" y="0"/>
                  </a:lnTo>
                  <a:lnTo>
                    <a:pt x="96" y="0"/>
                  </a:lnTo>
                </a:path>
              </a:pathLst>
            </a:custGeom>
            <a:solidFill>
              <a:srgbClr val="0000FF"/>
            </a:solidFill>
            <a:ln w="174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0" name="Rectangle 139"/>
            <p:cNvSpPr>
              <a:spLocks noChangeArrowheads="1"/>
            </p:cNvSpPr>
            <p:nvPr/>
          </p:nvSpPr>
          <p:spPr bwMode="auto">
            <a:xfrm>
              <a:off x="5808" y="3600"/>
              <a:ext cx="193" cy="2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>
              <a:off x="5808" y="3600"/>
              <a:ext cx="193" cy="29"/>
            </a:xfrm>
            <a:prstGeom prst="rect">
              <a:avLst/>
            </a:prstGeom>
            <a:solidFill>
              <a:srgbClr val="0000FF"/>
            </a:solidFill>
            <a:ln w="174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2" name="Freeform 141"/>
            <p:cNvSpPr>
              <a:spLocks noEditPoints="1"/>
            </p:cNvSpPr>
            <p:nvPr/>
          </p:nvSpPr>
          <p:spPr bwMode="auto">
            <a:xfrm>
              <a:off x="5808" y="3624"/>
              <a:ext cx="68" cy="59"/>
            </a:xfrm>
            <a:custGeom>
              <a:avLst/>
              <a:gdLst>
                <a:gd name="T0" fmla="*/ 0 w 90"/>
                <a:gd name="T1" fmla="*/ 0 h 64"/>
                <a:gd name="T2" fmla="*/ 11 w 90"/>
                <a:gd name="T3" fmla="*/ 0 h 64"/>
                <a:gd name="T4" fmla="*/ 9 w 90"/>
                <a:gd name="T5" fmla="*/ 40 h 64"/>
                <a:gd name="T6" fmla="*/ 9 w 90"/>
                <a:gd name="T7" fmla="*/ 43 h 64"/>
                <a:gd name="T8" fmla="*/ 8 w 90"/>
                <a:gd name="T9" fmla="*/ 43 h 64"/>
                <a:gd name="T10" fmla="*/ 8 w 90"/>
                <a:gd name="T11" fmla="*/ 46 h 64"/>
                <a:gd name="T12" fmla="*/ 6 w 90"/>
                <a:gd name="T13" fmla="*/ 46 h 64"/>
                <a:gd name="T14" fmla="*/ 4 w 90"/>
                <a:gd name="T15" fmla="*/ 46 h 64"/>
                <a:gd name="T16" fmla="*/ 4 w 90"/>
                <a:gd name="T17" fmla="*/ 43 h 64"/>
                <a:gd name="T18" fmla="*/ 4 w 90"/>
                <a:gd name="T19" fmla="*/ 40 h 64"/>
                <a:gd name="T20" fmla="*/ 0 w 90"/>
                <a:gd name="T21" fmla="*/ 0 h 64"/>
                <a:gd name="T22" fmla="*/ 18 w 90"/>
                <a:gd name="T23" fmla="*/ 0 h 64"/>
                <a:gd name="T24" fmla="*/ 29 w 90"/>
                <a:gd name="T25" fmla="*/ 0 h 64"/>
                <a:gd name="T26" fmla="*/ 26 w 90"/>
                <a:gd name="T27" fmla="*/ 40 h 64"/>
                <a:gd name="T28" fmla="*/ 26 w 90"/>
                <a:gd name="T29" fmla="*/ 43 h 64"/>
                <a:gd name="T30" fmla="*/ 26 w 90"/>
                <a:gd name="T31" fmla="*/ 46 h 64"/>
                <a:gd name="T32" fmla="*/ 24 w 90"/>
                <a:gd name="T33" fmla="*/ 46 h 64"/>
                <a:gd name="T34" fmla="*/ 22 w 90"/>
                <a:gd name="T35" fmla="*/ 46 h 64"/>
                <a:gd name="T36" fmla="*/ 22 w 90"/>
                <a:gd name="T37" fmla="*/ 43 h 64"/>
                <a:gd name="T38" fmla="*/ 20 w 90"/>
                <a:gd name="T39" fmla="*/ 40 h 64"/>
                <a:gd name="T40" fmla="*/ 18 w 90"/>
                <a:gd name="T41" fmla="*/ 0 h 6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0"/>
                <a:gd name="T64" fmla="*/ 0 h 64"/>
                <a:gd name="T65" fmla="*/ 90 w 90"/>
                <a:gd name="T66" fmla="*/ 64 h 6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0" h="64">
                  <a:moveTo>
                    <a:pt x="0" y="0"/>
                  </a:moveTo>
                  <a:lnTo>
                    <a:pt x="34" y="0"/>
                  </a:lnTo>
                  <a:lnTo>
                    <a:pt x="28" y="55"/>
                  </a:lnTo>
                  <a:lnTo>
                    <a:pt x="28" y="60"/>
                  </a:lnTo>
                  <a:lnTo>
                    <a:pt x="23" y="60"/>
                  </a:lnTo>
                  <a:lnTo>
                    <a:pt x="23" y="64"/>
                  </a:lnTo>
                  <a:lnTo>
                    <a:pt x="17" y="64"/>
                  </a:lnTo>
                  <a:lnTo>
                    <a:pt x="12" y="64"/>
                  </a:lnTo>
                  <a:lnTo>
                    <a:pt x="12" y="60"/>
                  </a:lnTo>
                  <a:lnTo>
                    <a:pt x="12" y="55"/>
                  </a:lnTo>
                  <a:lnTo>
                    <a:pt x="0" y="0"/>
                  </a:lnTo>
                  <a:close/>
                  <a:moveTo>
                    <a:pt x="57" y="0"/>
                  </a:moveTo>
                  <a:lnTo>
                    <a:pt x="90" y="0"/>
                  </a:lnTo>
                  <a:lnTo>
                    <a:pt x="79" y="55"/>
                  </a:lnTo>
                  <a:lnTo>
                    <a:pt x="79" y="60"/>
                  </a:lnTo>
                  <a:lnTo>
                    <a:pt x="79" y="64"/>
                  </a:lnTo>
                  <a:lnTo>
                    <a:pt x="74" y="64"/>
                  </a:lnTo>
                  <a:lnTo>
                    <a:pt x="68" y="64"/>
                  </a:lnTo>
                  <a:lnTo>
                    <a:pt x="68" y="60"/>
                  </a:lnTo>
                  <a:lnTo>
                    <a:pt x="62" y="55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3" name="Freeform 142"/>
            <p:cNvSpPr>
              <a:spLocks/>
            </p:cNvSpPr>
            <p:nvPr/>
          </p:nvSpPr>
          <p:spPr bwMode="auto">
            <a:xfrm>
              <a:off x="5808" y="3624"/>
              <a:ext cx="25" cy="59"/>
            </a:xfrm>
            <a:custGeom>
              <a:avLst/>
              <a:gdLst>
                <a:gd name="T0" fmla="*/ 0 w 34"/>
                <a:gd name="T1" fmla="*/ 0 h 64"/>
                <a:gd name="T2" fmla="*/ 10 w 34"/>
                <a:gd name="T3" fmla="*/ 0 h 64"/>
                <a:gd name="T4" fmla="*/ 8 w 34"/>
                <a:gd name="T5" fmla="*/ 40 h 64"/>
                <a:gd name="T6" fmla="*/ 8 w 34"/>
                <a:gd name="T7" fmla="*/ 43 h 64"/>
                <a:gd name="T8" fmla="*/ 7 w 34"/>
                <a:gd name="T9" fmla="*/ 43 h 64"/>
                <a:gd name="T10" fmla="*/ 7 w 34"/>
                <a:gd name="T11" fmla="*/ 46 h 64"/>
                <a:gd name="T12" fmla="*/ 5 w 34"/>
                <a:gd name="T13" fmla="*/ 46 h 64"/>
                <a:gd name="T14" fmla="*/ 4 w 34"/>
                <a:gd name="T15" fmla="*/ 46 h 64"/>
                <a:gd name="T16" fmla="*/ 4 w 34"/>
                <a:gd name="T17" fmla="*/ 43 h 64"/>
                <a:gd name="T18" fmla="*/ 4 w 34"/>
                <a:gd name="T19" fmla="*/ 40 h 64"/>
                <a:gd name="T20" fmla="*/ 0 w 34"/>
                <a:gd name="T21" fmla="*/ 0 h 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4"/>
                <a:gd name="T34" fmla="*/ 0 h 64"/>
                <a:gd name="T35" fmla="*/ 34 w 34"/>
                <a:gd name="T36" fmla="*/ 64 h 6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4" h="64">
                  <a:moveTo>
                    <a:pt x="0" y="0"/>
                  </a:moveTo>
                  <a:lnTo>
                    <a:pt x="34" y="0"/>
                  </a:lnTo>
                  <a:lnTo>
                    <a:pt x="28" y="55"/>
                  </a:lnTo>
                  <a:lnTo>
                    <a:pt x="28" y="60"/>
                  </a:lnTo>
                  <a:lnTo>
                    <a:pt x="23" y="60"/>
                  </a:lnTo>
                  <a:lnTo>
                    <a:pt x="23" y="64"/>
                  </a:lnTo>
                  <a:lnTo>
                    <a:pt x="17" y="64"/>
                  </a:lnTo>
                  <a:lnTo>
                    <a:pt x="12" y="64"/>
                  </a:lnTo>
                  <a:lnTo>
                    <a:pt x="12" y="60"/>
                  </a:lnTo>
                  <a:lnTo>
                    <a:pt x="12" y="55"/>
                  </a:ln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  <a:ln w="174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4" name="Freeform 143"/>
            <p:cNvSpPr>
              <a:spLocks/>
            </p:cNvSpPr>
            <p:nvPr/>
          </p:nvSpPr>
          <p:spPr bwMode="auto">
            <a:xfrm>
              <a:off x="5851" y="3624"/>
              <a:ext cx="25" cy="59"/>
            </a:xfrm>
            <a:custGeom>
              <a:avLst/>
              <a:gdLst>
                <a:gd name="T0" fmla="*/ 0 w 33"/>
                <a:gd name="T1" fmla="*/ 0 h 64"/>
                <a:gd name="T2" fmla="*/ 11 w 33"/>
                <a:gd name="T3" fmla="*/ 0 h 64"/>
                <a:gd name="T4" fmla="*/ 8 w 33"/>
                <a:gd name="T5" fmla="*/ 40 h 64"/>
                <a:gd name="T6" fmla="*/ 8 w 33"/>
                <a:gd name="T7" fmla="*/ 43 h 64"/>
                <a:gd name="T8" fmla="*/ 8 w 33"/>
                <a:gd name="T9" fmla="*/ 46 h 64"/>
                <a:gd name="T10" fmla="*/ 6 w 33"/>
                <a:gd name="T11" fmla="*/ 46 h 64"/>
                <a:gd name="T12" fmla="*/ 4 w 33"/>
                <a:gd name="T13" fmla="*/ 46 h 64"/>
                <a:gd name="T14" fmla="*/ 4 w 33"/>
                <a:gd name="T15" fmla="*/ 43 h 64"/>
                <a:gd name="T16" fmla="*/ 2 w 33"/>
                <a:gd name="T17" fmla="*/ 40 h 64"/>
                <a:gd name="T18" fmla="*/ 0 w 33"/>
                <a:gd name="T19" fmla="*/ 0 h 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64"/>
                <a:gd name="T32" fmla="*/ 33 w 33"/>
                <a:gd name="T33" fmla="*/ 64 h 6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64">
                  <a:moveTo>
                    <a:pt x="0" y="0"/>
                  </a:moveTo>
                  <a:lnTo>
                    <a:pt x="33" y="0"/>
                  </a:lnTo>
                  <a:lnTo>
                    <a:pt x="22" y="55"/>
                  </a:lnTo>
                  <a:lnTo>
                    <a:pt x="22" y="60"/>
                  </a:lnTo>
                  <a:lnTo>
                    <a:pt x="22" y="64"/>
                  </a:lnTo>
                  <a:lnTo>
                    <a:pt x="17" y="64"/>
                  </a:lnTo>
                  <a:lnTo>
                    <a:pt x="11" y="64"/>
                  </a:lnTo>
                  <a:lnTo>
                    <a:pt x="11" y="60"/>
                  </a:lnTo>
                  <a:lnTo>
                    <a:pt x="5" y="55"/>
                  </a:ln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  <a:ln w="174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pic>
          <p:nvPicPr>
            <p:cNvPr id="145" name="Picture 14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44" y="3591"/>
              <a:ext cx="95" cy="104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59" name="Group 58"/>
          <p:cNvGrpSpPr>
            <a:grpSpLocks/>
          </p:cNvGrpSpPr>
          <p:nvPr/>
        </p:nvGrpSpPr>
        <p:grpSpPr bwMode="auto">
          <a:xfrm>
            <a:off x="1122362" y="1314844"/>
            <a:ext cx="457199" cy="212725"/>
            <a:chOff x="479" y="2099"/>
            <a:chExt cx="325" cy="139"/>
          </a:xfrm>
        </p:grpSpPr>
        <p:sp>
          <p:nvSpPr>
            <p:cNvPr id="130" name="Freeform 129"/>
            <p:cNvSpPr>
              <a:spLocks/>
            </p:cNvSpPr>
            <p:nvPr/>
          </p:nvSpPr>
          <p:spPr bwMode="auto">
            <a:xfrm>
              <a:off x="650" y="2099"/>
              <a:ext cx="154" cy="139"/>
            </a:xfrm>
            <a:custGeom>
              <a:avLst/>
              <a:gdLst>
                <a:gd name="T0" fmla="*/ 30 w 203"/>
                <a:gd name="T1" fmla="*/ 0 h 152"/>
                <a:gd name="T2" fmla="*/ 37 w 203"/>
                <a:gd name="T3" fmla="*/ 0 h 152"/>
                <a:gd name="T4" fmla="*/ 43 w 203"/>
                <a:gd name="T5" fmla="*/ 5 h 152"/>
                <a:gd name="T6" fmla="*/ 49 w 203"/>
                <a:gd name="T7" fmla="*/ 5 h 152"/>
                <a:gd name="T8" fmla="*/ 54 w 203"/>
                <a:gd name="T9" fmla="*/ 10 h 152"/>
                <a:gd name="T10" fmla="*/ 58 w 203"/>
                <a:gd name="T11" fmla="*/ 16 h 152"/>
                <a:gd name="T12" fmla="*/ 61 w 203"/>
                <a:gd name="T13" fmla="*/ 26 h 152"/>
                <a:gd name="T14" fmla="*/ 65 w 203"/>
                <a:gd name="T15" fmla="*/ 32 h 152"/>
                <a:gd name="T16" fmla="*/ 68 w 203"/>
                <a:gd name="T17" fmla="*/ 42 h 152"/>
                <a:gd name="T18" fmla="*/ 68 w 203"/>
                <a:gd name="T19" fmla="*/ 54 h 152"/>
                <a:gd name="T20" fmla="*/ 68 w 203"/>
                <a:gd name="T21" fmla="*/ 64 h 152"/>
                <a:gd name="T22" fmla="*/ 65 w 203"/>
                <a:gd name="T23" fmla="*/ 74 h 152"/>
                <a:gd name="T24" fmla="*/ 61 w 203"/>
                <a:gd name="T25" fmla="*/ 83 h 152"/>
                <a:gd name="T26" fmla="*/ 58 w 203"/>
                <a:gd name="T27" fmla="*/ 91 h 152"/>
                <a:gd name="T28" fmla="*/ 54 w 203"/>
                <a:gd name="T29" fmla="*/ 96 h 152"/>
                <a:gd name="T30" fmla="*/ 49 w 203"/>
                <a:gd name="T31" fmla="*/ 102 h 152"/>
                <a:gd name="T32" fmla="*/ 43 w 203"/>
                <a:gd name="T33" fmla="*/ 106 h 152"/>
                <a:gd name="T34" fmla="*/ 37 w 203"/>
                <a:gd name="T35" fmla="*/ 106 h 152"/>
                <a:gd name="T36" fmla="*/ 30 w 203"/>
                <a:gd name="T37" fmla="*/ 106 h 152"/>
                <a:gd name="T38" fmla="*/ 24 w 203"/>
                <a:gd name="T39" fmla="*/ 106 h 152"/>
                <a:gd name="T40" fmla="*/ 19 w 203"/>
                <a:gd name="T41" fmla="*/ 102 h 152"/>
                <a:gd name="T42" fmla="*/ 15 w 203"/>
                <a:gd name="T43" fmla="*/ 96 h 152"/>
                <a:gd name="T44" fmla="*/ 10 w 203"/>
                <a:gd name="T45" fmla="*/ 91 h 152"/>
                <a:gd name="T46" fmla="*/ 6 w 203"/>
                <a:gd name="T47" fmla="*/ 83 h 152"/>
                <a:gd name="T48" fmla="*/ 4 w 203"/>
                <a:gd name="T49" fmla="*/ 74 h 152"/>
                <a:gd name="T50" fmla="*/ 2 w 203"/>
                <a:gd name="T51" fmla="*/ 64 h 152"/>
                <a:gd name="T52" fmla="*/ 0 w 203"/>
                <a:gd name="T53" fmla="*/ 54 h 152"/>
                <a:gd name="T54" fmla="*/ 2 w 203"/>
                <a:gd name="T55" fmla="*/ 42 h 152"/>
                <a:gd name="T56" fmla="*/ 4 w 203"/>
                <a:gd name="T57" fmla="*/ 32 h 152"/>
                <a:gd name="T58" fmla="*/ 6 w 203"/>
                <a:gd name="T59" fmla="*/ 26 h 152"/>
                <a:gd name="T60" fmla="*/ 10 w 203"/>
                <a:gd name="T61" fmla="*/ 16 h 152"/>
                <a:gd name="T62" fmla="*/ 15 w 203"/>
                <a:gd name="T63" fmla="*/ 10 h 152"/>
                <a:gd name="T64" fmla="*/ 19 w 203"/>
                <a:gd name="T65" fmla="*/ 5 h 152"/>
                <a:gd name="T66" fmla="*/ 24 w 203"/>
                <a:gd name="T67" fmla="*/ 5 h 152"/>
                <a:gd name="T68" fmla="*/ 30 w 203"/>
                <a:gd name="T69" fmla="*/ 0 h 1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3"/>
                <a:gd name="T106" fmla="*/ 0 h 152"/>
                <a:gd name="T107" fmla="*/ 203 w 203"/>
                <a:gd name="T108" fmla="*/ 152 h 15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3" h="152">
                  <a:moveTo>
                    <a:pt x="91" y="0"/>
                  </a:moveTo>
                  <a:lnTo>
                    <a:pt x="113" y="0"/>
                  </a:lnTo>
                  <a:lnTo>
                    <a:pt x="130" y="5"/>
                  </a:lnTo>
                  <a:lnTo>
                    <a:pt x="147" y="5"/>
                  </a:lnTo>
                  <a:lnTo>
                    <a:pt x="164" y="14"/>
                  </a:lnTo>
                  <a:lnTo>
                    <a:pt x="175" y="23"/>
                  </a:lnTo>
                  <a:lnTo>
                    <a:pt x="186" y="37"/>
                  </a:lnTo>
                  <a:lnTo>
                    <a:pt x="198" y="46"/>
                  </a:lnTo>
                  <a:lnTo>
                    <a:pt x="203" y="60"/>
                  </a:lnTo>
                  <a:lnTo>
                    <a:pt x="203" y="78"/>
                  </a:lnTo>
                  <a:lnTo>
                    <a:pt x="203" y="92"/>
                  </a:lnTo>
                  <a:lnTo>
                    <a:pt x="198" y="106"/>
                  </a:lnTo>
                  <a:lnTo>
                    <a:pt x="186" y="119"/>
                  </a:lnTo>
                  <a:lnTo>
                    <a:pt x="175" y="129"/>
                  </a:lnTo>
                  <a:lnTo>
                    <a:pt x="164" y="138"/>
                  </a:lnTo>
                  <a:lnTo>
                    <a:pt x="147" y="147"/>
                  </a:lnTo>
                  <a:lnTo>
                    <a:pt x="130" y="152"/>
                  </a:lnTo>
                  <a:lnTo>
                    <a:pt x="113" y="152"/>
                  </a:lnTo>
                  <a:lnTo>
                    <a:pt x="91" y="152"/>
                  </a:lnTo>
                  <a:lnTo>
                    <a:pt x="74" y="152"/>
                  </a:lnTo>
                  <a:lnTo>
                    <a:pt x="57" y="147"/>
                  </a:lnTo>
                  <a:lnTo>
                    <a:pt x="45" y="138"/>
                  </a:lnTo>
                  <a:lnTo>
                    <a:pt x="29" y="129"/>
                  </a:lnTo>
                  <a:lnTo>
                    <a:pt x="17" y="119"/>
                  </a:lnTo>
                  <a:lnTo>
                    <a:pt x="12" y="106"/>
                  </a:lnTo>
                  <a:lnTo>
                    <a:pt x="6" y="92"/>
                  </a:lnTo>
                  <a:lnTo>
                    <a:pt x="0" y="78"/>
                  </a:lnTo>
                  <a:lnTo>
                    <a:pt x="6" y="60"/>
                  </a:lnTo>
                  <a:lnTo>
                    <a:pt x="12" y="46"/>
                  </a:lnTo>
                  <a:lnTo>
                    <a:pt x="17" y="37"/>
                  </a:lnTo>
                  <a:lnTo>
                    <a:pt x="29" y="23"/>
                  </a:lnTo>
                  <a:lnTo>
                    <a:pt x="45" y="14"/>
                  </a:lnTo>
                  <a:lnTo>
                    <a:pt x="57" y="5"/>
                  </a:lnTo>
                  <a:lnTo>
                    <a:pt x="74" y="5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1" name="Freeform 130"/>
            <p:cNvSpPr>
              <a:spLocks/>
            </p:cNvSpPr>
            <p:nvPr/>
          </p:nvSpPr>
          <p:spPr bwMode="auto">
            <a:xfrm>
              <a:off x="650" y="2099"/>
              <a:ext cx="154" cy="139"/>
            </a:xfrm>
            <a:custGeom>
              <a:avLst/>
              <a:gdLst>
                <a:gd name="T0" fmla="*/ 30 w 203"/>
                <a:gd name="T1" fmla="*/ 0 h 152"/>
                <a:gd name="T2" fmla="*/ 37 w 203"/>
                <a:gd name="T3" fmla="*/ 0 h 152"/>
                <a:gd name="T4" fmla="*/ 43 w 203"/>
                <a:gd name="T5" fmla="*/ 5 h 152"/>
                <a:gd name="T6" fmla="*/ 49 w 203"/>
                <a:gd name="T7" fmla="*/ 5 h 152"/>
                <a:gd name="T8" fmla="*/ 54 w 203"/>
                <a:gd name="T9" fmla="*/ 10 h 152"/>
                <a:gd name="T10" fmla="*/ 58 w 203"/>
                <a:gd name="T11" fmla="*/ 16 h 152"/>
                <a:gd name="T12" fmla="*/ 61 w 203"/>
                <a:gd name="T13" fmla="*/ 26 h 152"/>
                <a:gd name="T14" fmla="*/ 65 w 203"/>
                <a:gd name="T15" fmla="*/ 32 h 152"/>
                <a:gd name="T16" fmla="*/ 68 w 203"/>
                <a:gd name="T17" fmla="*/ 42 h 152"/>
                <a:gd name="T18" fmla="*/ 68 w 203"/>
                <a:gd name="T19" fmla="*/ 54 h 152"/>
                <a:gd name="T20" fmla="*/ 68 w 203"/>
                <a:gd name="T21" fmla="*/ 64 h 152"/>
                <a:gd name="T22" fmla="*/ 65 w 203"/>
                <a:gd name="T23" fmla="*/ 74 h 152"/>
                <a:gd name="T24" fmla="*/ 61 w 203"/>
                <a:gd name="T25" fmla="*/ 83 h 152"/>
                <a:gd name="T26" fmla="*/ 58 w 203"/>
                <a:gd name="T27" fmla="*/ 91 h 152"/>
                <a:gd name="T28" fmla="*/ 54 w 203"/>
                <a:gd name="T29" fmla="*/ 96 h 152"/>
                <a:gd name="T30" fmla="*/ 49 w 203"/>
                <a:gd name="T31" fmla="*/ 102 h 152"/>
                <a:gd name="T32" fmla="*/ 43 w 203"/>
                <a:gd name="T33" fmla="*/ 106 h 152"/>
                <a:gd name="T34" fmla="*/ 37 w 203"/>
                <a:gd name="T35" fmla="*/ 106 h 152"/>
                <a:gd name="T36" fmla="*/ 30 w 203"/>
                <a:gd name="T37" fmla="*/ 106 h 152"/>
                <a:gd name="T38" fmla="*/ 24 w 203"/>
                <a:gd name="T39" fmla="*/ 106 h 152"/>
                <a:gd name="T40" fmla="*/ 19 w 203"/>
                <a:gd name="T41" fmla="*/ 102 h 152"/>
                <a:gd name="T42" fmla="*/ 15 w 203"/>
                <a:gd name="T43" fmla="*/ 96 h 152"/>
                <a:gd name="T44" fmla="*/ 10 w 203"/>
                <a:gd name="T45" fmla="*/ 91 h 152"/>
                <a:gd name="T46" fmla="*/ 6 w 203"/>
                <a:gd name="T47" fmla="*/ 83 h 152"/>
                <a:gd name="T48" fmla="*/ 4 w 203"/>
                <a:gd name="T49" fmla="*/ 74 h 152"/>
                <a:gd name="T50" fmla="*/ 2 w 203"/>
                <a:gd name="T51" fmla="*/ 64 h 152"/>
                <a:gd name="T52" fmla="*/ 0 w 203"/>
                <a:gd name="T53" fmla="*/ 54 h 152"/>
                <a:gd name="T54" fmla="*/ 2 w 203"/>
                <a:gd name="T55" fmla="*/ 42 h 152"/>
                <a:gd name="T56" fmla="*/ 4 w 203"/>
                <a:gd name="T57" fmla="*/ 32 h 152"/>
                <a:gd name="T58" fmla="*/ 6 w 203"/>
                <a:gd name="T59" fmla="*/ 26 h 152"/>
                <a:gd name="T60" fmla="*/ 10 w 203"/>
                <a:gd name="T61" fmla="*/ 16 h 152"/>
                <a:gd name="T62" fmla="*/ 15 w 203"/>
                <a:gd name="T63" fmla="*/ 10 h 152"/>
                <a:gd name="T64" fmla="*/ 19 w 203"/>
                <a:gd name="T65" fmla="*/ 5 h 152"/>
                <a:gd name="T66" fmla="*/ 24 w 203"/>
                <a:gd name="T67" fmla="*/ 5 h 152"/>
                <a:gd name="T68" fmla="*/ 30 w 203"/>
                <a:gd name="T69" fmla="*/ 0 h 1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3"/>
                <a:gd name="T106" fmla="*/ 0 h 152"/>
                <a:gd name="T107" fmla="*/ 203 w 203"/>
                <a:gd name="T108" fmla="*/ 152 h 15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3" h="152">
                  <a:moveTo>
                    <a:pt x="91" y="0"/>
                  </a:moveTo>
                  <a:lnTo>
                    <a:pt x="113" y="0"/>
                  </a:lnTo>
                  <a:lnTo>
                    <a:pt x="130" y="5"/>
                  </a:lnTo>
                  <a:lnTo>
                    <a:pt x="147" y="5"/>
                  </a:lnTo>
                  <a:lnTo>
                    <a:pt x="164" y="14"/>
                  </a:lnTo>
                  <a:lnTo>
                    <a:pt x="175" y="23"/>
                  </a:lnTo>
                  <a:lnTo>
                    <a:pt x="186" y="37"/>
                  </a:lnTo>
                  <a:lnTo>
                    <a:pt x="198" y="46"/>
                  </a:lnTo>
                  <a:lnTo>
                    <a:pt x="203" y="60"/>
                  </a:lnTo>
                  <a:lnTo>
                    <a:pt x="203" y="78"/>
                  </a:lnTo>
                  <a:lnTo>
                    <a:pt x="203" y="92"/>
                  </a:lnTo>
                  <a:lnTo>
                    <a:pt x="198" y="106"/>
                  </a:lnTo>
                  <a:lnTo>
                    <a:pt x="186" y="119"/>
                  </a:lnTo>
                  <a:lnTo>
                    <a:pt x="175" y="129"/>
                  </a:lnTo>
                  <a:lnTo>
                    <a:pt x="164" y="138"/>
                  </a:lnTo>
                  <a:lnTo>
                    <a:pt x="147" y="147"/>
                  </a:lnTo>
                  <a:lnTo>
                    <a:pt x="130" y="152"/>
                  </a:lnTo>
                  <a:lnTo>
                    <a:pt x="113" y="152"/>
                  </a:lnTo>
                  <a:lnTo>
                    <a:pt x="91" y="152"/>
                  </a:lnTo>
                  <a:lnTo>
                    <a:pt x="74" y="152"/>
                  </a:lnTo>
                  <a:lnTo>
                    <a:pt x="57" y="147"/>
                  </a:lnTo>
                  <a:lnTo>
                    <a:pt x="45" y="138"/>
                  </a:lnTo>
                  <a:lnTo>
                    <a:pt x="29" y="129"/>
                  </a:lnTo>
                  <a:lnTo>
                    <a:pt x="17" y="119"/>
                  </a:lnTo>
                  <a:lnTo>
                    <a:pt x="12" y="106"/>
                  </a:lnTo>
                  <a:lnTo>
                    <a:pt x="6" y="92"/>
                  </a:lnTo>
                  <a:lnTo>
                    <a:pt x="0" y="78"/>
                  </a:lnTo>
                  <a:lnTo>
                    <a:pt x="6" y="60"/>
                  </a:lnTo>
                  <a:lnTo>
                    <a:pt x="12" y="46"/>
                  </a:lnTo>
                  <a:lnTo>
                    <a:pt x="17" y="37"/>
                  </a:lnTo>
                  <a:lnTo>
                    <a:pt x="29" y="23"/>
                  </a:lnTo>
                  <a:lnTo>
                    <a:pt x="45" y="14"/>
                  </a:lnTo>
                  <a:lnTo>
                    <a:pt x="57" y="5"/>
                  </a:lnTo>
                  <a:lnTo>
                    <a:pt x="74" y="5"/>
                  </a:lnTo>
                  <a:lnTo>
                    <a:pt x="91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479" y="2147"/>
              <a:ext cx="175" cy="24"/>
            </a:xfrm>
            <a:prstGeom prst="rect">
              <a:avLst/>
            </a:prstGeom>
            <a:solidFill>
              <a:srgbClr val="FF00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3" name="Rectangle 132"/>
            <p:cNvSpPr>
              <a:spLocks noChangeArrowheads="1"/>
            </p:cNvSpPr>
            <p:nvPr/>
          </p:nvSpPr>
          <p:spPr bwMode="auto">
            <a:xfrm>
              <a:off x="479" y="2147"/>
              <a:ext cx="175" cy="24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4" name="Freeform 133"/>
            <p:cNvSpPr>
              <a:spLocks noEditPoints="1"/>
            </p:cNvSpPr>
            <p:nvPr/>
          </p:nvSpPr>
          <p:spPr bwMode="auto">
            <a:xfrm>
              <a:off x="479" y="2167"/>
              <a:ext cx="59" cy="54"/>
            </a:xfrm>
            <a:custGeom>
              <a:avLst/>
              <a:gdLst>
                <a:gd name="T0" fmla="*/ 0 w 79"/>
                <a:gd name="T1" fmla="*/ 0 h 59"/>
                <a:gd name="T2" fmla="*/ 9 w 79"/>
                <a:gd name="T3" fmla="*/ 0 h 59"/>
                <a:gd name="T4" fmla="*/ 7 w 79"/>
                <a:gd name="T5" fmla="*/ 38 h 59"/>
                <a:gd name="T6" fmla="*/ 7 w 79"/>
                <a:gd name="T7" fmla="*/ 41 h 59"/>
                <a:gd name="T8" fmla="*/ 5 w 79"/>
                <a:gd name="T9" fmla="*/ 41 h 59"/>
                <a:gd name="T10" fmla="*/ 3 w 79"/>
                <a:gd name="T11" fmla="*/ 41 h 59"/>
                <a:gd name="T12" fmla="*/ 1 w 79"/>
                <a:gd name="T13" fmla="*/ 38 h 59"/>
                <a:gd name="T14" fmla="*/ 0 w 79"/>
                <a:gd name="T15" fmla="*/ 0 h 59"/>
                <a:gd name="T16" fmla="*/ 16 w 79"/>
                <a:gd name="T17" fmla="*/ 0 h 59"/>
                <a:gd name="T18" fmla="*/ 25 w 79"/>
                <a:gd name="T19" fmla="*/ 0 h 59"/>
                <a:gd name="T20" fmla="*/ 23 w 79"/>
                <a:gd name="T21" fmla="*/ 38 h 59"/>
                <a:gd name="T22" fmla="*/ 23 w 79"/>
                <a:gd name="T23" fmla="*/ 41 h 59"/>
                <a:gd name="T24" fmla="*/ 21 w 79"/>
                <a:gd name="T25" fmla="*/ 41 h 59"/>
                <a:gd name="T26" fmla="*/ 19 w 79"/>
                <a:gd name="T27" fmla="*/ 41 h 59"/>
                <a:gd name="T28" fmla="*/ 17 w 79"/>
                <a:gd name="T29" fmla="*/ 38 h 59"/>
                <a:gd name="T30" fmla="*/ 16 w 79"/>
                <a:gd name="T31" fmla="*/ 0 h 5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9"/>
                <a:gd name="T49" fmla="*/ 0 h 59"/>
                <a:gd name="T50" fmla="*/ 79 w 79"/>
                <a:gd name="T51" fmla="*/ 59 h 5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9" h="59">
                  <a:moveTo>
                    <a:pt x="0" y="0"/>
                  </a:moveTo>
                  <a:lnTo>
                    <a:pt x="28" y="0"/>
                  </a:lnTo>
                  <a:lnTo>
                    <a:pt x="23" y="55"/>
                  </a:lnTo>
                  <a:lnTo>
                    <a:pt x="23" y="59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6" y="55"/>
                  </a:lnTo>
                  <a:lnTo>
                    <a:pt x="0" y="0"/>
                  </a:lnTo>
                  <a:close/>
                  <a:moveTo>
                    <a:pt x="51" y="0"/>
                  </a:moveTo>
                  <a:lnTo>
                    <a:pt x="79" y="0"/>
                  </a:lnTo>
                  <a:lnTo>
                    <a:pt x="73" y="55"/>
                  </a:lnTo>
                  <a:lnTo>
                    <a:pt x="73" y="59"/>
                  </a:lnTo>
                  <a:lnTo>
                    <a:pt x="68" y="59"/>
                  </a:lnTo>
                  <a:lnTo>
                    <a:pt x="62" y="59"/>
                  </a:lnTo>
                  <a:lnTo>
                    <a:pt x="56" y="55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5" name="Freeform 134"/>
            <p:cNvSpPr>
              <a:spLocks/>
            </p:cNvSpPr>
            <p:nvPr/>
          </p:nvSpPr>
          <p:spPr bwMode="auto">
            <a:xfrm>
              <a:off x="479" y="2167"/>
              <a:ext cx="21" cy="54"/>
            </a:xfrm>
            <a:custGeom>
              <a:avLst/>
              <a:gdLst>
                <a:gd name="T0" fmla="*/ 0 w 28"/>
                <a:gd name="T1" fmla="*/ 0 h 59"/>
                <a:gd name="T2" fmla="*/ 9 w 28"/>
                <a:gd name="T3" fmla="*/ 0 h 59"/>
                <a:gd name="T4" fmla="*/ 8 w 28"/>
                <a:gd name="T5" fmla="*/ 38 h 59"/>
                <a:gd name="T6" fmla="*/ 8 w 28"/>
                <a:gd name="T7" fmla="*/ 41 h 59"/>
                <a:gd name="T8" fmla="*/ 6 w 28"/>
                <a:gd name="T9" fmla="*/ 41 h 59"/>
                <a:gd name="T10" fmla="*/ 4 w 28"/>
                <a:gd name="T11" fmla="*/ 41 h 59"/>
                <a:gd name="T12" fmla="*/ 2 w 28"/>
                <a:gd name="T13" fmla="*/ 38 h 59"/>
                <a:gd name="T14" fmla="*/ 0 w 28"/>
                <a:gd name="T15" fmla="*/ 0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59"/>
                <a:gd name="T26" fmla="*/ 28 w 28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59">
                  <a:moveTo>
                    <a:pt x="0" y="0"/>
                  </a:moveTo>
                  <a:lnTo>
                    <a:pt x="28" y="0"/>
                  </a:lnTo>
                  <a:lnTo>
                    <a:pt x="23" y="55"/>
                  </a:lnTo>
                  <a:lnTo>
                    <a:pt x="23" y="59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6" y="55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6" name="Freeform 135"/>
            <p:cNvSpPr>
              <a:spLocks/>
            </p:cNvSpPr>
            <p:nvPr/>
          </p:nvSpPr>
          <p:spPr bwMode="auto">
            <a:xfrm>
              <a:off x="517" y="2167"/>
              <a:ext cx="21" cy="54"/>
            </a:xfrm>
            <a:custGeom>
              <a:avLst/>
              <a:gdLst>
                <a:gd name="T0" fmla="*/ 0 w 28"/>
                <a:gd name="T1" fmla="*/ 0 h 59"/>
                <a:gd name="T2" fmla="*/ 9 w 28"/>
                <a:gd name="T3" fmla="*/ 0 h 59"/>
                <a:gd name="T4" fmla="*/ 8 w 28"/>
                <a:gd name="T5" fmla="*/ 38 h 59"/>
                <a:gd name="T6" fmla="*/ 8 w 28"/>
                <a:gd name="T7" fmla="*/ 41 h 59"/>
                <a:gd name="T8" fmla="*/ 6 w 28"/>
                <a:gd name="T9" fmla="*/ 41 h 59"/>
                <a:gd name="T10" fmla="*/ 4 w 28"/>
                <a:gd name="T11" fmla="*/ 41 h 59"/>
                <a:gd name="T12" fmla="*/ 2 w 28"/>
                <a:gd name="T13" fmla="*/ 38 h 59"/>
                <a:gd name="T14" fmla="*/ 0 w 28"/>
                <a:gd name="T15" fmla="*/ 0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59"/>
                <a:gd name="T26" fmla="*/ 28 w 28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59">
                  <a:moveTo>
                    <a:pt x="0" y="0"/>
                  </a:moveTo>
                  <a:lnTo>
                    <a:pt x="28" y="0"/>
                  </a:lnTo>
                  <a:lnTo>
                    <a:pt x="22" y="55"/>
                  </a:lnTo>
                  <a:lnTo>
                    <a:pt x="22" y="59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5" y="55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pic>
          <p:nvPicPr>
            <p:cNvPr id="137" name="Picture 13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2" y="2112"/>
              <a:ext cx="107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0" name="Group 59"/>
          <p:cNvGrpSpPr>
            <a:grpSpLocks/>
          </p:cNvGrpSpPr>
          <p:nvPr/>
        </p:nvGrpSpPr>
        <p:grpSpPr bwMode="auto">
          <a:xfrm>
            <a:off x="936303" y="3401207"/>
            <a:ext cx="500063" cy="282575"/>
            <a:chOff x="807" y="2428"/>
            <a:chExt cx="315" cy="178"/>
          </a:xfrm>
        </p:grpSpPr>
        <p:sp>
          <p:nvSpPr>
            <p:cNvPr id="123" name="Freeform 122"/>
            <p:cNvSpPr>
              <a:spLocks noEditPoints="1"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7 w 445"/>
                <a:gd name="T11" fmla="*/ 29 h 207"/>
                <a:gd name="T12" fmla="*/ 58 w 445"/>
                <a:gd name="T13" fmla="*/ 68 h 207"/>
                <a:gd name="T14" fmla="*/ 89 w 445"/>
                <a:gd name="T15" fmla="*/ 5 h 207"/>
                <a:gd name="T16" fmla="*/ 7 w 445"/>
                <a:gd name="T17" fmla="*/ 29 h 207"/>
                <a:gd name="T18" fmla="*/ 6 w 445"/>
                <a:gd name="T19" fmla="*/ 38 h 207"/>
                <a:gd name="T20" fmla="*/ 18 w 445"/>
                <a:gd name="T21" fmla="*/ 103 h 207"/>
                <a:gd name="T22" fmla="*/ 38 w 445"/>
                <a:gd name="T23" fmla="*/ 61 h 207"/>
                <a:gd name="T24" fmla="*/ 6 w 445"/>
                <a:gd name="T25" fmla="*/ 38 h 207"/>
                <a:gd name="T26" fmla="*/ 93 w 445"/>
                <a:gd name="T27" fmla="*/ 10 h 207"/>
                <a:gd name="T28" fmla="*/ 74 w 445"/>
                <a:gd name="T29" fmla="*/ 50 h 207"/>
                <a:gd name="T30" fmla="*/ 106 w 445"/>
                <a:gd name="T31" fmla="*/ 76 h 207"/>
                <a:gd name="T32" fmla="*/ 93 w 445"/>
                <a:gd name="T33" fmla="*/ 10 h 207"/>
                <a:gd name="T34" fmla="*/ 42 w 445"/>
                <a:gd name="T35" fmla="*/ 65 h 207"/>
                <a:gd name="T36" fmla="*/ 23 w 445"/>
                <a:gd name="T37" fmla="*/ 106 h 207"/>
                <a:gd name="T38" fmla="*/ 103 w 445"/>
                <a:gd name="T39" fmla="*/ 80 h 207"/>
                <a:gd name="T40" fmla="*/ 71 w 445"/>
                <a:gd name="T41" fmla="*/ 55 h 207"/>
                <a:gd name="T42" fmla="*/ 61 w 445"/>
                <a:gd name="T43" fmla="*/ 77 h 207"/>
                <a:gd name="T44" fmla="*/ 42 w 445"/>
                <a:gd name="T45" fmla="*/ 65 h 2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45"/>
                <a:gd name="T70" fmla="*/ 0 h 207"/>
                <a:gd name="T71" fmla="*/ 445 w 445"/>
                <a:gd name="T72" fmla="*/ 207 h 20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  <a:close/>
                  <a:moveTo>
                    <a:pt x="28" y="55"/>
                  </a:moveTo>
                  <a:lnTo>
                    <a:pt x="231" y="124"/>
                  </a:lnTo>
                  <a:lnTo>
                    <a:pt x="355" y="9"/>
                  </a:lnTo>
                  <a:lnTo>
                    <a:pt x="28" y="55"/>
                  </a:lnTo>
                  <a:close/>
                  <a:moveTo>
                    <a:pt x="22" y="69"/>
                  </a:moveTo>
                  <a:lnTo>
                    <a:pt x="73" y="188"/>
                  </a:lnTo>
                  <a:lnTo>
                    <a:pt x="152" y="110"/>
                  </a:lnTo>
                  <a:lnTo>
                    <a:pt x="22" y="69"/>
                  </a:lnTo>
                  <a:close/>
                  <a:moveTo>
                    <a:pt x="372" y="19"/>
                  </a:moveTo>
                  <a:lnTo>
                    <a:pt x="293" y="92"/>
                  </a:lnTo>
                  <a:lnTo>
                    <a:pt x="422" y="138"/>
                  </a:lnTo>
                  <a:lnTo>
                    <a:pt x="372" y="19"/>
                  </a:lnTo>
                  <a:close/>
                  <a:moveTo>
                    <a:pt x="169" y="119"/>
                  </a:moveTo>
                  <a:lnTo>
                    <a:pt x="90" y="193"/>
                  </a:lnTo>
                  <a:lnTo>
                    <a:pt x="411" y="147"/>
                  </a:lnTo>
                  <a:lnTo>
                    <a:pt x="281" y="101"/>
                  </a:lnTo>
                  <a:lnTo>
                    <a:pt x="242" y="142"/>
                  </a:lnTo>
                  <a:lnTo>
                    <a:pt x="169" y="11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4" name="Freeform 123"/>
            <p:cNvSpPr>
              <a:spLocks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5"/>
                <a:gd name="T16" fmla="*/ 0 h 207"/>
                <a:gd name="T17" fmla="*/ 445 w 445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5" name="Freeform 124"/>
            <p:cNvSpPr>
              <a:spLocks/>
            </p:cNvSpPr>
            <p:nvPr/>
          </p:nvSpPr>
          <p:spPr bwMode="auto">
            <a:xfrm>
              <a:off x="827" y="2435"/>
              <a:ext cx="231" cy="99"/>
            </a:xfrm>
            <a:custGeom>
              <a:avLst/>
              <a:gdLst>
                <a:gd name="T0" fmla="*/ 0 w 327"/>
                <a:gd name="T1" fmla="*/ 25 h 115"/>
                <a:gd name="T2" fmla="*/ 50 w 327"/>
                <a:gd name="T3" fmla="*/ 63 h 115"/>
                <a:gd name="T4" fmla="*/ 81 w 327"/>
                <a:gd name="T5" fmla="*/ 0 h 115"/>
                <a:gd name="T6" fmla="*/ 0 w 327"/>
                <a:gd name="T7" fmla="*/ 25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7"/>
                <a:gd name="T13" fmla="*/ 0 h 115"/>
                <a:gd name="T14" fmla="*/ 327 w 327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7" h="115">
                  <a:moveTo>
                    <a:pt x="0" y="46"/>
                  </a:moveTo>
                  <a:lnTo>
                    <a:pt x="203" y="115"/>
                  </a:lnTo>
                  <a:lnTo>
                    <a:pt x="327" y="0"/>
                  </a:lnTo>
                  <a:lnTo>
                    <a:pt x="0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6" name="Freeform 125"/>
            <p:cNvSpPr>
              <a:spLocks/>
            </p:cNvSpPr>
            <p:nvPr/>
          </p:nvSpPr>
          <p:spPr bwMode="auto">
            <a:xfrm>
              <a:off x="823" y="2486"/>
              <a:ext cx="92" cy="103"/>
            </a:xfrm>
            <a:custGeom>
              <a:avLst/>
              <a:gdLst>
                <a:gd name="T0" fmla="*/ 0 w 130"/>
                <a:gd name="T1" fmla="*/ 0 h 119"/>
                <a:gd name="T2" fmla="*/ 13 w 130"/>
                <a:gd name="T3" fmla="*/ 67 h 119"/>
                <a:gd name="T4" fmla="*/ 33 w 130"/>
                <a:gd name="T5" fmla="*/ 23 h 119"/>
                <a:gd name="T6" fmla="*/ 0 w 130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0"/>
                <a:gd name="T13" fmla="*/ 0 h 119"/>
                <a:gd name="T14" fmla="*/ 130 w 130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0" h="119">
                  <a:moveTo>
                    <a:pt x="0" y="0"/>
                  </a:moveTo>
                  <a:lnTo>
                    <a:pt x="51" y="119"/>
                  </a:lnTo>
                  <a:lnTo>
                    <a:pt x="130" y="41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7" name="Freeform 126"/>
            <p:cNvSpPr>
              <a:spLocks/>
            </p:cNvSpPr>
            <p:nvPr/>
          </p:nvSpPr>
          <p:spPr bwMode="auto">
            <a:xfrm>
              <a:off x="1015" y="2444"/>
              <a:ext cx="91" cy="103"/>
            </a:xfrm>
            <a:custGeom>
              <a:avLst/>
              <a:gdLst>
                <a:gd name="T0" fmla="*/ 20 w 129"/>
                <a:gd name="T1" fmla="*/ 0 h 119"/>
                <a:gd name="T2" fmla="*/ 0 w 129"/>
                <a:gd name="T3" fmla="*/ 42 h 119"/>
                <a:gd name="T4" fmla="*/ 32 w 129"/>
                <a:gd name="T5" fmla="*/ 67 h 119"/>
                <a:gd name="T6" fmla="*/ 20 w 129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"/>
                <a:gd name="T13" fmla="*/ 0 h 119"/>
                <a:gd name="T14" fmla="*/ 129 w 129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" h="119">
                  <a:moveTo>
                    <a:pt x="79" y="0"/>
                  </a:moveTo>
                  <a:lnTo>
                    <a:pt x="0" y="73"/>
                  </a:lnTo>
                  <a:lnTo>
                    <a:pt x="129" y="119"/>
                  </a:lnTo>
                  <a:lnTo>
                    <a:pt x="79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8" name="Freeform 127"/>
            <p:cNvSpPr>
              <a:spLocks/>
            </p:cNvSpPr>
            <p:nvPr/>
          </p:nvSpPr>
          <p:spPr bwMode="auto">
            <a:xfrm>
              <a:off x="871" y="2515"/>
              <a:ext cx="227" cy="79"/>
            </a:xfrm>
            <a:custGeom>
              <a:avLst/>
              <a:gdLst>
                <a:gd name="T0" fmla="*/ 20 w 321"/>
                <a:gd name="T1" fmla="*/ 9 h 92"/>
                <a:gd name="T2" fmla="*/ 0 w 321"/>
                <a:gd name="T3" fmla="*/ 50 h 92"/>
                <a:gd name="T4" fmla="*/ 81 w 321"/>
                <a:gd name="T5" fmla="*/ 25 h 92"/>
                <a:gd name="T6" fmla="*/ 47 w 321"/>
                <a:gd name="T7" fmla="*/ 0 h 92"/>
                <a:gd name="T8" fmla="*/ 38 w 321"/>
                <a:gd name="T9" fmla="*/ 22 h 92"/>
                <a:gd name="T10" fmla="*/ 20 w 321"/>
                <a:gd name="T11" fmla="*/ 9 h 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1"/>
                <a:gd name="T19" fmla="*/ 0 h 92"/>
                <a:gd name="T20" fmla="*/ 321 w 321"/>
                <a:gd name="T21" fmla="*/ 92 h 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1" h="92">
                  <a:moveTo>
                    <a:pt x="79" y="18"/>
                  </a:moveTo>
                  <a:lnTo>
                    <a:pt x="0" y="92"/>
                  </a:lnTo>
                  <a:lnTo>
                    <a:pt x="321" y="46"/>
                  </a:lnTo>
                  <a:lnTo>
                    <a:pt x="191" y="0"/>
                  </a:lnTo>
                  <a:lnTo>
                    <a:pt x="152" y="41"/>
                  </a:lnTo>
                  <a:lnTo>
                    <a:pt x="79" y="1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9" name="Freeform 128"/>
            <p:cNvSpPr>
              <a:spLocks/>
            </p:cNvSpPr>
            <p:nvPr/>
          </p:nvSpPr>
          <p:spPr bwMode="auto">
            <a:xfrm>
              <a:off x="935" y="2459"/>
              <a:ext cx="51" cy="63"/>
            </a:xfrm>
            <a:custGeom>
              <a:avLst/>
              <a:gdLst>
                <a:gd name="T0" fmla="*/ 9 w 73"/>
                <a:gd name="T1" fmla="*/ 26 h 73"/>
                <a:gd name="T2" fmla="*/ 8 w 73"/>
                <a:gd name="T3" fmla="*/ 28 h 73"/>
                <a:gd name="T4" fmla="*/ 3 w 73"/>
                <a:gd name="T5" fmla="*/ 10 h 73"/>
                <a:gd name="T6" fmla="*/ 6 w 73"/>
                <a:gd name="T7" fmla="*/ 39 h 73"/>
                <a:gd name="T8" fmla="*/ 8 w 73"/>
                <a:gd name="T9" fmla="*/ 35 h 73"/>
                <a:gd name="T10" fmla="*/ 8 w 73"/>
                <a:gd name="T11" fmla="*/ 39 h 73"/>
                <a:gd name="T12" fmla="*/ 4 w 73"/>
                <a:gd name="T13" fmla="*/ 41 h 73"/>
                <a:gd name="T14" fmla="*/ 4 w 73"/>
                <a:gd name="T15" fmla="*/ 39 h 73"/>
                <a:gd name="T16" fmla="*/ 6 w 73"/>
                <a:gd name="T17" fmla="*/ 39 h 73"/>
                <a:gd name="T18" fmla="*/ 1 w 73"/>
                <a:gd name="T19" fmla="*/ 10 h 73"/>
                <a:gd name="T20" fmla="*/ 1 w 73"/>
                <a:gd name="T21" fmla="*/ 13 h 73"/>
                <a:gd name="T22" fmla="*/ 0 w 73"/>
                <a:gd name="T23" fmla="*/ 13 h 73"/>
                <a:gd name="T24" fmla="*/ 0 w 73"/>
                <a:gd name="T25" fmla="*/ 10 h 73"/>
                <a:gd name="T26" fmla="*/ 3 w 73"/>
                <a:gd name="T27" fmla="*/ 8 h 73"/>
                <a:gd name="T28" fmla="*/ 9 w 73"/>
                <a:gd name="T29" fmla="*/ 26 h 73"/>
                <a:gd name="T30" fmla="*/ 9 w 73"/>
                <a:gd name="T31" fmla="*/ 3 h 73"/>
                <a:gd name="T32" fmla="*/ 12 w 73"/>
                <a:gd name="T33" fmla="*/ 0 h 73"/>
                <a:gd name="T34" fmla="*/ 13 w 73"/>
                <a:gd name="T35" fmla="*/ 0 h 73"/>
                <a:gd name="T36" fmla="*/ 13 w 73"/>
                <a:gd name="T37" fmla="*/ 3 h 73"/>
                <a:gd name="T38" fmla="*/ 12 w 73"/>
                <a:gd name="T39" fmla="*/ 3 h 73"/>
                <a:gd name="T40" fmla="*/ 17 w 73"/>
                <a:gd name="T41" fmla="*/ 30 h 73"/>
                <a:gd name="T42" fmla="*/ 17 w 73"/>
                <a:gd name="T43" fmla="*/ 30 h 73"/>
                <a:gd name="T44" fmla="*/ 17 w 73"/>
                <a:gd name="T45" fmla="*/ 30 h 73"/>
                <a:gd name="T46" fmla="*/ 13 w 73"/>
                <a:gd name="T47" fmla="*/ 34 h 73"/>
                <a:gd name="T48" fmla="*/ 12 w 73"/>
                <a:gd name="T49" fmla="*/ 34 h 73"/>
                <a:gd name="T50" fmla="*/ 13 w 73"/>
                <a:gd name="T51" fmla="*/ 34 h 73"/>
                <a:gd name="T52" fmla="*/ 15 w 73"/>
                <a:gd name="T53" fmla="*/ 30 h 73"/>
                <a:gd name="T54" fmla="*/ 10 w 73"/>
                <a:gd name="T55" fmla="*/ 5 h 73"/>
                <a:gd name="T56" fmla="*/ 9 w 73"/>
                <a:gd name="T57" fmla="*/ 26 h 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73"/>
                <a:gd name="T89" fmla="*/ 73 w 73"/>
                <a:gd name="T90" fmla="*/ 73 h 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73">
                  <a:moveTo>
                    <a:pt x="39" y="46"/>
                  </a:moveTo>
                  <a:lnTo>
                    <a:pt x="34" y="50"/>
                  </a:lnTo>
                  <a:lnTo>
                    <a:pt x="11" y="18"/>
                  </a:lnTo>
                  <a:lnTo>
                    <a:pt x="23" y="69"/>
                  </a:lnTo>
                  <a:lnTo>
                    <a:pt x="34" y="64"/>
                  </a:lnTo>
                  <a:lnTo>
                    <a:pt x="34" y="69"/>
                  </a:lnTo>
                  <a:lnTo>
                    <a:pt x="17" y="73"/>
                  </a:lnTo>
                  <a:lnTo>
                    <a:pt x="17" y="69"/>
                  </a:lnTo>
                  <a:lnTo>
                    <a:pt x="23" y="69"/>
                  </a:lnTo>
                  <a:lnTo>
                    <a:pt x="6" y="18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1" y="14"/>
                  </a:lnTo>
                  <a:lnTo>
                    <a:pt x="39" y="46"/>
                  </a:lnTo>
                  <a:lnTo>
                    <a:pt x="39" y="5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56" y="5"/>
                  </a:lnTo>
                  <a:lnTo>
                    <a:pt x="51" y="5"/>
                  </a:lnTo>
                  <a:lnTo>
                    <a:pt x="68" y="55"/>
                  </a:lnTo>
                  <a:lnTo>
                    <a:pt x="73" y="55"/>
                  </a:lnTo>
                  <a:lnTo>
                    <a:pt x="68" y="55"/>
                  </a:lnTo>
                  <a:lnTo>
                    <a:pt x="56" y="60"/>
                  </a:lnTo>
                  <a:lnTo>
                    <a:pt x="51" y="60"/>
                  </a:lnTo>
                  <a:lnTo>
                    <a:pt x="56" y="60"/>
                  </a:lnTo>
                  <a:lnTo>
                    <a:pt x="62" y="55"/>
                  </a:lnTo>
                  <a:lnTo>
                    <a:pt x="45" y="9"/>
                  </a:lnTo>
                  <a:lnTo>
                    <a:pt x="39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61" name="Line 31"/>
          <p:cNvSpPr>
            <a:spLocks noChangeShapeType="1"/>
          </p:cNvSpPr>
          <p:nvPr/>
        </p:nvSpPr>
        <p:spPr bwMode="auto">
          <a:xfrm flipV="1">
            <a:off x="5297487" y="3637774"/>
            <a:ext cx="1515829" cy="81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arrow" w="med" len="med"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62" name="Text Box 32"/>
          <p:cNvSpPr txBox="1">
            <a:spLocks noChangeArrowheads="1"/>
          </p:cNvSpPr>
          <p:nvPr/>
        </p:nvSpPr>
        <p:spPr bwMode="auto">
          <a:xfrm>
            <a:off x="766762" y="866527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en-US" sz="2400" dirty="0"/>
              <a:t>User A</a:t>
            </a:r>
          </a:p>
        </p:txBody>
      </p:sp>
      <p:sp>
        <p:nvSpPr>
          <p:cNvPr id="63" name="Text Box 33"/>
          <p:cNvSpPr txBox="1">
            <a:spLocks noChangeArrowheads="1"/>
          </p:cNvSpPr>
          <p:nvPr/>
        </p:nvSpPr>
        <p:spPr bwMode="auto">
          <a:xfrm>
            <a:off x="7848208" y="790597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en-US" sz="2400" dirty="0"/>
              <a:t>User B</a:t>
            </a:r>
          </a:p>
        </p:txBody>
      </p:sp>
      <p:sp>
        <p:nvSpPr>
          <p:cNvPr id="64" name="Text Box 34"/>
          <p:cNvSpPr txBox="1">
            <a:spLocks noChangeArrowheads="1"/>
          </p:cNvSpPr>
          <p:nvPr/>
        </p:nvSpPr>
        <p:spPr bwMode="auto">
          <a:xfrm>
            <a:off x="3684587" y="1306959"/>
            <a:ext cx="2227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762000"/>
            <a:r>
              <a:rPr lang="en-AU" sz="1800" b="0" u="none" dirty="0"/>
              <a:t>Arithmetic in GF(2</a:t>
            </a:r>
            <a:r>
              <a:rPr lang="en-AU" sz="1800" b="0" u="none" baseline="30000" dirty="0"/>
              <a:t>7</a:t>
            </a:r>
            <a:r>
              <a:rPr lang="en-AU" sz="1800" b="0" u="none" dirty="0"/>
              <a:t>)</a:t>
            </a:r>
          </a:p>
        </p:txBody>
      </p:sp>
      <p:sp>
        <p:nvSpPr>
          <p:cNvPr id="66" name="Text Box 36"/>
          <p:cNvSpPr txBox="1">
            <a:spLocks noChangeArrowheads="1"/>
          </p:cNvSpPr>
          <p:nvPr/>
        </p:nvSpPr>
        <p:spPr bwMode="auto">
          <a:xfrm>
            <a:off x="456061" y="1870786"/>
            <a:ext cx="31174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762000"/>
            <a:r>
              <a:rPr lang="en-AU" sz="1800" b="0" u="none" dirty="0" err="1">
                <a:solidFill>
                  <a:schemeClr val="hlink"/>
                </a:solidFill>
              </a:rPr>
              <a:t>E</a:t>
            </a:r>
            <a:r>
              <a:rPr lang="en-AU" sz="1800" u="none" baseline="-25000" dirty="0" err="1">
                <a:solidFill>
                  <a:schemeClr val="hlink"/>
                </a:solidFill>
              </a:rPr>
              <a:t>a</a:t>
            </a:r>
            <a:r>
              <a:rPr lang="en-AU" sz="1800" b="0" u="none" dirty="0"/>
              <a:t> =  57 (1..127)</a:t>
            </a:r>
          </a:p>
          <a:p>
            <a:pPr defTabSz="762000"/>
            <a:r>
              <a:rPr lang="en-AU" sz="1800" b="0" u="none" dirty="0">
                <a:solidFill>
                  <a:schemeClr val="hlink"/>
                </a:solidFill>
              </a:rPr>
              <a:t>D</a:t>
            </a:r>
            <a:r>
              <a:rPr lang="en-AU" sz="1800" u="none" baseline="-25000" dirty="0">
                <a:solidFill>
                  <a:schemeClr val="hlink"/>
                </a:solidFill>
              </a:rPr>
              <a:t>a</a:t>
            </a:r>
            <a:r>
              <a:rPr lang="en-AU" sz="1800" b="0" u="none" dirty="0"/>
              <a:t> = E</a:t>
            </a:r>
            <a:r>
              <a:rPr lang="en-AU" sz="1800" u="none" baseline="-25000" dirty="0"/>
              <a:t>a</a:t>
            </a:r>
            <a:r>
              <a:rPr lang="en-AU" sz="1800" b="0" u="none" baseline="30000" dirty="0"/>
              <a:t>-1 </a:t>
            </a:r>
            <a:r>
              <a:rPr lang="en-AU" sz="1800" b="0" u="none" dirty="0"/>
              <a:t>= -49 mod 127 =78</a:t>
            </a:r>
            <a:endParaRPr lang="en-US" sz="1800" b="0" u="none" dirty="0"/>
          </a:p>
        </p:txBody>
      </p:sp>
      <p:sp>
        <p:nvSpPr>
          <p:cNvPr id="68" name="Text Box 45"/>
          <p:cNvSpPr txBox="1">
            <a:spLocks noChangeArrowheads="1"/>
          </p:cNvSpPr>
          <p:nvPr/>
        </p:nvSpPr>
        <p:spPr bwMode="auto">
          <a:xfrm>
            <a:off x="1431327" y="3393593"/>
            <a:ext cx="612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en-US" sz="1800" u="none" dirty="0">
                <a:latin typeface="Bookman Old Style" pitchFamily="18" charset="0"/>
              </a:rPr>
              <a:t>= M</a:t>
            </a:r>
          </a:p>
        </p:txBody>
      </p:sp>
      <p:sp>
        <p:nvSpPr>
          <p:cNvPr id="70" name="Text Box 47"/>
          <p:cNvSpPr txBox="1">
            <a:spLocks noChangeArrowheads="1"/>
          </p:cNvSpPr>
          <p:nvPr/>
        </p:nvSpPr>
        <p:spPr bwMode="auto">
          <a:xfrm>
            <a:off x="4416164" y="3417995"/>
            <a:ext cx="5593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ctr" defTabSz="762000">
              <a:defRPr sz="1800" u="none">
                <a:latin typeface="Arial Black" panose="020B0A040201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>
                <a:latin typeface="+mj-lt"/>
              </a:rPr>
              <a:t>x</a:t>
            </a:r>
            <a:r>
              <a:rPr lang="en-US" baseline="30000" dirty="0">
                <a:latin typeface="+mj-lt"/>
              </a:rPr>
              <a:t>119</a:t>
            </a:r>
          </a:p>
        </p:txBody>
      </p:sp>
      <p:sp>
        <p:nvSpPr>
          <p:cNvPr id="71" name="Text Box 48"/>
          <p:cNvSpPr txBox="1">
            <a:spLocks noChangeArrowheads="1"/>
          </p:cNvSpPr>
          <p:nvPr/>
        </p:nvSpPr>
        <p:spPr bwMode="auto">
          <a:xfrm>
            <a:off x="7043390" y="2020395"/>
            <a:ext cx="31439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762000"/>
            <a:r>
              <a:rPr lang="en-AU" sz="1800" b="0" u="none" dirty="0" err="1">
                <a:solidFill>
                  <a:srgbClr val="023DD0"/>
                </a:solidFill>
              </a:rPr>
              <a:t>E</a:t>
            </a:r>
            <a:r>
              <a:rPr lang="en-AU" sz="1800" u="none" baseline="-25000" dirty="0" err="1">
                <a:solidFill>
                  <a:srgbClr val="023DD0"/>
                </a:solidFill>
              </a:rPr>
              <a:t>b</a:t>
            </a:r>
            <a:r>
              <a:rPr lang="en-AU" sz="1800" b="0" u="none" dirty="0"/>
              <a:t> =  73</a:t>
            </a:r>
          </a:p>
          <a:p>
            <a:pPr defTabSz="762000"/>
            <a:r>
              <a:rPr lang="en-AU" sz="1800" b="0" u="none" dirty="0">
                <a:solidFill>
                  <a:srgbClr val="023DD0"/>
                </a:solidFill>
              </a:rPr>
              <a:t>D</a:t>
            </a:r>
            <a:r>
              <a:rPr lang="en-AU" sz="1800" u="none" baseline="-25000" dirty="0">
                <a:solidFill>
                  <a:srgbClr val="023DD0"/>
                </a:solidFill>
              </a:rPr>
              <a:t>b</a:t>
            </a:r>
            <a:r>
              <a:rPr lang="en-AU" sz="1800" b="0" u="none" dirty="0"/>
              <a:t> = E</a:t>
            </a:r>
            <a:r>
              <a:rPr lang="en-AU" sz="1800" u="none" baseline="-25000" dirty="0"/>
              <a:t>b</a:t>
            </a:r>
            <a:r>
              <a:rPr lang="en-AU" sz="1800" b="0" u="none" baseline="30000" dirty="0"/>
              <a:t>-1</a:t>
            </a:r>
            <a:r>
              <a:rPr lang="en-AU" sz="1800" b="0" u="none" dirty="0"/>
              <a:t> = -40 mod 127 = 87</a:t>
            </a:r>
            <a:endParaRPr lang="en-US" sz="1800" b="0" u="none" dirty="0"/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4342380" y="5189966"/>
            <a:ext cx="777875" cy="5016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76" name="Line 53"/>
          <p:cNvSpPr>
            <a:spLocks noChangeShapeType="1"/>
          </p:cNvSpPr>
          <p:nvPr/>
        </p:nvSpPr>
        <p:spPr bwMode="auto">
          <a:xfrm>
            <a:off x="5373687" y="5363036"/>
            <a:ext cx="12731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arrow" w="med" len="med"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78" name="Text Box 55"/>
          <p:cNvSpPr txBox="1">
            <a:spLocks noChangeArrowheads="1"/>
          </p:cNvSpPr>
          <p:nvPr/>
        </p:nvSpPr>
        <p:spPr bwMode="auto">
          <a:xfrm>
            <a:off x="4469298" y="5233934"/>
            <a:ext cx="4828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en-US" sz="1800" u="none" dirty="0">
                <a:latin typeface="+mj-lt"/>
              </a:rPr>
              <a:t>x</a:t>
            </a:r>
            <a:r>
              <a:rPr lang="en-US" sz="1800" u="none" baseline="30000" dirty="0">
                <a:latin typeface="+mj-lt"/>
              </a:rPr>
              <a:t>41</a:t>
            </a:r>
          </a:p>
        </p:txBody>
      </p:sp>
      <p:sp>
        <p:nvSpPr>
          <p:cNvPr id="79" name="Line 56"/>
          <p:cNvSpPr>
            <a:spLocks noChangeShapeType="1"/>
          </p:cNvSpPr>
          <p:nvPr/>
        </p:nvSpPr>
        <p:spPr bwMode="auto">
          <a:xfrm>
            <a:off x="2663821" y="5359080"/>
            <a:ext cx="1647829" cy="3956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arrow" w="med" len="med"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110" name="Line 58"/>
          <p:cNvSpPr>
            <a:spLocks noChangeShapeType="1"/>
          </p:cNvSpPr>
          <p:nvPr/>
        </p:nvSpPr>
        <p:spPr bwMode="auto">
          <a:xfrm flipH="1">
            <a:off x="5230813" y="4194640"/>
            <a:ext cx="1706563" cy="3794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arrow" w="med" len="med"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111" name="Line 59"/>
          <p:cNvSpPr>
            <a:spLocks noChangeShapeType="1"/>
          </p:cNvSpPr>
          <p:nvPr/>
        </p:nvSpPr>
        <p:spPr bwMode="auto">
          <a:xfrm flipH="1">
            <a:off x="2684462" y="4718516"/>
            <a:ext cx="1557338" cy="3587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arrow" w="med" len="med"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112" name="Rectangle 111"/>
          <p:cNvSpPr>
            <a:spLocks noChangeArrowheads="1"/>
          </p:cNvSpPr>
          <p:nvPr/>
        </p:nvSpPr>
        <p:spPr bwMode="auto">
          <a:xfrm>
            <a:off x="4324350" y="4418478"/>
            <a:ext cx="777875" cy="5032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114" name="Text Box 62"/>
          <p:cNvSpPr txBox="1">
            <a:spLocks noChangeArrowheads="1"/>
          </p:cNvSpPr>
          <p:nvPr/>
        </p:nvSpPr>
        <p:spPr bwMode="auto">
          <a:xfrm>
            <a:off x="4468813" y="4535953"/>
            <a:ext cx="48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en-US" sz="1800" u="none" dirty="0">
                <a:latin typeface="+mj-lt"/>
              </a:rPr>
              <a:t>x</a:t>
            </a:r>
            <a:r>
              <a:rPr lang="en-US" sz="1800" u="none" baseline="30000" dirty="0">
                <a:latin typeface="+mj-lt"/>
              </a:rPr>
              <a:t>51</a:t>
            </a:r>
          </a:p>
        </p:txBody>
      </p:sp>
      <p:sp>
        <p:nvSpPr>
          <p:cNvPr id="115" name="Text Box 63"/>
          <p:cNvSpPr txBox="1">
            <a:spLocks noChangeArrowheads="1"/>
          </p:cNvSpPr>
          <p:nvPr/>
        </p:nvSpPr>
        <p:spPr bwMode="auto">
          <a:xfrm>
            <a:off x="3573462" y="447086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62000"/>
            <a:endParaRPr lang="en-US" sz="1800" u="none" dirty="0"/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1469441" y="4955049"/>
            <a:ext cx="978730" cy="5032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105" name="Rectangle 104"/>
          <p:cNvSpPr>
            <a:spLocks noChangeArrowheads="1"/>
          </p:cNvSpPr>
          <p:nvPr/>
        </p:nvSpPr>
        <p:spPr bwMode="auto">
          <a:xfrm>
            <a:off x="6989394" y="3338054"/>
            <a:ext cx="2897491" cy="4809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107" name="Text Box 71"/>
          <p:cNvSpPr txBox="1">
            <a:spLocks noChangeArrowheads="1"/>
          </p:cNvSpPr>
          <p:nvPr/>
        </p:nvSpPr>
        <p:spPr bwMode="auto">
          <a:xfrm>
            <a:off x="6982021" y="3417998"/>
            <a:ext cx="721055" cy="36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en-US" sz="1800" b="0" u="none" dirty="0">
                <a:latin typeface="+mj-lt"/>
              </a:rPr>
              <a:t>(x</a:t>
            </a:r>
            <a:r>
              <a:rPr lang="en-US" sz="1800" b="0" u="none" baseline="30000" dirty="0">
                <a:latin typeface="+mj-lt"/>
              </a:rPr>
              <a:t>119</a:t>
            </a:r>
            <a:r>
              <a:rPr lang="en-US" sz="1800" b="0" u="none" dirty="0">
                <a:latin typeface="+mj-lt"/>
              </a:rPr>
              <a:t>)</a:t>
            </a: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7202716" y="4989155"/>
            <a:ext cx="1557337" cy="5995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0" u="none" dirty="0">
                <a:latin typeface="+mj-lt"/>
              </a:rPr>
              <a:t>(x</a:t>
            </a:r>
            <a:r>
              <a:rPr lang="en-US" b="0" u="none" baseline="30000" dirty="0">
                <a:latin typeface="+mj-lt"/>
              </a:rPr>
              <a:t>41</a:t>
            </a:r>
            <a:r>
              <a:rPr lang="en-US" b="0" u="none" dirty="0">
                <a:latin typeface="+mj-lt"/>
              </a:rPr>
              <a:t>)    = x</a:t>
            </a:r>
            <a:r>
              <a:rPr lang="en-US" b="0" u="none" baseline="30000" dirty="0">
                <a:latin typeface="+mj-lt"/>
              </a:rPr>
              <a:t>11</a:t>
            </a:r>
            <a:r>
              <a:rPr lang="en-US" b="0" u="none" dirty="0">
                <a:latin typeface="+mj-lt"/>
              </a:rPr>
              <a:t> </a:t>
            </a:r>
            <a:endParaRPr lang="de-DE" dirty="0"/>
          </a:p>
        </p:txBody>
      </p:sp>
      <p:grpSp>
        <p:nvGrpSpPr>
          <p:cNvPr id="91" name="Group 90"/>
          <p:cNvGrpSpPr>
            <a:grpSpLocks/>
          </p:cNvGrpSpPr>
          <p:nvPr/>
        </p:nvGrpSpPr>
        <p:grpSpPr bwMode="auto">
          <a:xfrm>
            <a:off x="8928748" y="5197667"/>
            <a:ext cx="500063" cy="282575"/>
            <a:chOff x="807" y="2428"/>
            <a:chExt cx="315" cy="178"/>
          </a:xfrm>
        </p:grpSpPr>
        <p:sp>
          <p:nvSpPr>
            <p:cNvPr id="98" name="Freeform 97"/>
            <p:cNvSpPr>
              <a:spLocks noEditPoints="1"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7 w 445"/>
                <a:gd name="T11" fmla="*/ 29 h 207"/>
                <a:gd name="T12" fmla="*/ 58 w 445"/>
                <a:gd name="T13" fmla="*/ 68 h 207"/>
                <a:gd name="T14" fmla="*/ 89 w 445"/>
                <a:gd name="T15" fmla="*/ 5 h 207"/>
                <a:gd name="T16" fmla="*/ 7 w 445"/>
                <a:gd name="T17" fmla="*/ 29 h 207"/>
                <a:gd name="T18" fmla="*/ 6 w 445"/>
                <a:gd name="T19" fmla="*/ 38 h 207"/>
                <a:gd name="T20" fmla="*/ 18 w 445"/>
                <a:gd name="T21" fmla="*/ 103 h 207"/>
                <a:gd name="T22" fmla="*/ 38 w 445"/>
                <a:gd name="T23" fmla="*/ 61 h 207"/>
                <a:gd name="T24" fmla="*/ 6 w 445"/>
                <a:gd name="T25" fmla="*/ 38 h 207"/>
                <a:gd name="T26" fmla="*/ 93 w 445"/>
                <a:gd name="T27" fmla="*/ 10 h 207"/>
                <a:gd name="T28" fmla="*/ 74 w 445"/>
                <a:gd name="T29" fmla="*/ 50 h 207"/>
                <a:gd name="T30" fmla="*/ 106 w 445"/>
                <a:gd name="T31" fmla="*/ 76 h 207"/>
                <a:gd name="T32" fmla="*/ 93 w 445"/>
                <a:gd name="T33" fmla="*/ 10 h 207"/>
                <a:gd name="T34" fmla="*/ 42 w 445"/>
                <a:gd name="T35" fmla="*/ 65 h 207"/>
                <a:gd name="T36" fmla="*/ 23 w 445"/>
                <a:gd name="T37" fmla="*/ 106 h 207"/>
                <a:gd name="T38" fmla="*/ 103 w 445"/>
                <a:gd name="T39" fmla="*/ 80 h 207"/>
                <a:gd name="T40" fmla="*/ 71 w 445"/>
                <a:gd name="T41" fmla="*/ 55 h 207"/>
                <a:gd name="T42" fmla="*/ 61 w 445"/>
                <a:gd name="T43" fmla="*/ 77 h 207"/>
                <a:gd name="T44" fmla="*/ 42 w 445"/>
                <a:gd name="T45" fmla="*/ 65 h 2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45"/>
                <a:gd name="T70" fmla="*/ 0 h 207"/>
                <a:gd name="T71" fmla="*/ 445 w 445"/>
                <a:gd name="T72" fmla="*/ 207 h 20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  <a:close/>
                  <a:moveTo>
                    <a:pt x="28" y="55"/>
                  </a:moveTo>
                  <a:lnTo>
                    <a:pt x="231" y="124"/>
                  </a:lnTo>
                  <a:lnTo>
                    <a:pt x="355" y="9"/>
                  </a:lnTo>
                  <a:lnTo>
                    <a:pt x="28" y="55"/>
                  </a:lnTo>
                  <a:close/>
                  <a:moveTo>
                    <a:pt x="22" y="69"/>
                  </a:moveTo>
                  <a:lnTo>
                    <a:pt x="73" y="188"/>
                  </a:lnTo>
                  <a:lnTo>
                    <a:pt x="152" y="110"/>
                  </a:lnTo>
                  <a:lnTo>
                    <a:pt x="22" y="69"/>
                  </a:lnTo>
                  <a:close/>
                  <a:moveTo>
                    <a:pt x="372" y="19"/>
                  </a:moveTo>
                  <a:lnTo>
                    <a:pt x="293" y="92"/>
                  </a:lnTo>
                  <a:lnTo>
                    <a:pt x="422" y="138"/>
                  </a:lnTo>
                  <a:lnTo>
                    <a:pt x="372" y="19"/>
                  </a:lnTo>
                  <a:close/>
                  <a:moveTo>
                    <a:pt x="169" y="119"/>
                  </a:moveTo>
                  <a:lnTo>
                    <a:pt x="90" y="193"/>
                  </a:lnTo>
                  <a:lnTo>
                    <a:pt x="411" y="147"/>
                  </a:lnTo>
                  <a:lnTo>
                    <a:pt x="281" y="101"/>
                  </a:lnTo>
                  <a:lnTo>
                    <a:pt x="242" y="142"/>
                  </a:lnTo>
                  <a:lnTo>
                    <a:pt x="169" y="11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9" name="Freeform 98"/>
            <p:cNvSpPr>
              <a:spLocks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5"/>
                <a:gd name="T16" fmla="*/ 0 h 207"/>
                <a:gd name="T17" fmla="*/ 445 w 445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00" name="Freeform 99"/>
            <p:cNvSpPr>
              <a:spLocks/>
            </p:cNvSpPr>
            <p:nvPr/>
          </p:nvSpPr>
          <p:spPr bwMode="auto">
            <a:xfrm>
              <a:off x="827" y="2435"/>
              <a:ext cx="231" cy="99"/>
            </a:xfrm>
            <a:custGeom>
              <a:avLst/>
              <a:gdLst>
                <a:gd name="T0" fmla="*/ 0 w 327"/>
                <a:gd name="T1" fmla="*/ 25 h 115"/>
                <a:gd name="T2" fmla="*/ 50 w 327"/>
                <a:gd name="T3" fmla="*/ 63 h 115"/>
                <a:gd name="T4" fmla="*/ 81 w 327"/>
                <a:gd name="T5" fmla="*/ 0 h 115"/>
                <a:gd name="T6" fmla="*/ 0 w 327"/>
                <a:gd name="T7" fmla="*/ 25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7"/>
                <a:gd name="T13" fmla="*/ 0 h 115"/>
                <a:gd name="T14" fmla="*/ 327 w 327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7" h="115">
                  <a:moveTo>
                    <a:pt x="0" y="46"/>
                  </a:moveTo>
                  <a:lnTo>
                    <a:pt x="203" y="115"/>
                  </a:lnTo>
                  <a:lnTo>
                    <a:pt x="327" y="0"/>
                  </a:lnTo>
                  <a:lnTo>
                    <a:pt x="0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01" name="Freeform 100"/>
            <p:cNvSpPr>
              <a:spLocks/>
            </p:cNvSpPr>
            <p:nvPr/>
          </p:nvSpPr>
          <p:spPr bwMode="auto">
            <a:xfrm>
              <a:off x="823" y="2486"/>
              <a:ext cx="92" cy="103"/>
            </a:xfrm>
            <a:custGeom>
              <a:avLst/>
              <a:gdLst>
                <a:gd name="T0" fmla="*/ 0 w 130"/>
                <a:gd name="T1" fmla="*/ 0 h 119"/>
                <a:gd name="T2" fmla="*/ 13 w 130"/>
                <a:gd name="T3" fmla="*/ 67 h 119"/>
                <a:gd name="T4" fmla="*/ 33 w 130"/>
                <a:gd name="T5" fmla="*/ 23 h 119"/>
                <a:gd name="T6" fmla="*/ 0 w 130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0"/>
                <a:gd name="T13" fmla="*/ 0 h 119"/>
                <a:gd name="T14" fmla="*/ 130 w 130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0" h="119">
                  <a:moveTo>
                    <a:pt x="0" y="0"/>
                  </a:moveTo>
                  <a:lnTo>
                    <a:pt x="51" y="119"/>
                  </a:lnTo>
                  <a:lnTo>
                    <a:pt x="130" y="41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02" name="Freeform 101"/>
            <p:cNvSpPr>
              <a:spLocks/>
            </p:cNvSpPr>
            <p:nvPr/>
          </p:nvSpPr>
          <p:spPr bwMode="auto">
            <a:xfrm>
              <a:off x="1015" y="2444"/>
              <a:ext cx="91" cy="103"/>
            </a:xfrm>
            <a:custGeom>
              <a:avLst/>
              <a:gdLst>
                <a:gd name="T0" fmla="*/ 20 w 129"/>
                <a:gd name="T1" fmla="*/ 0 h 119"/>
                <a:gd name="T2" fmla="*/ 0 w 129"/>
                <a:gd name="T3" fmla="*/ 42 h 119"/>
                <a:gd name="T4" fmla="*/ 32 w 129"/>
                <a:gd name="T5" fmla="*/ 67 h 119"/>
                <a:gd name="T6" fmla="*/ 20 w 129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"/>
                <a:gd name="T13" fmla="*/ 0 h 119"/>
                <a:gd name="T14" fmla="*/ 129 w 129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" h="119">
                  <a:moveTo>
                    <a:pt x="79" y="0"/>
                  </a:moveTo>
                  <a:lnTo>
                    <a:pt x="0" y="73"/>
                  </a:lnTo>
                  <a:lnTo>
                    <a:pt x="129" y="119"/>
                  </a:lnTo>
                  <a:lnTo>
                    <a:pt x="79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871" y="2515"/>
              <a:ext cx="227" cy="79"/>
            </a:xfrm>
            <a:custGeom>
              <a:avLst/>
              <a:gdLst>
                <a:gd name="T0" fmla="*/ 20 w 321"/>
                <a:gd name="T1" fmla="*/ 9 h 92"/>
                <a:gd name="T2" fmla="*/ 0 w 321"/>
                <a:gd name="T3" fmla="*/ 50 h 92"/>
                <a:gd name="T4" fmla="*/ 81 w 321"/>
                <a:gd name="T5" fmla="*/ 25 h 92"/>
                <a:gd name="T6" fmla="*/ 47 w 321"/>
                <a:gd name="T7" fmla="*/ 0 h 92"/>
                <a:gd name="T8" fmla="*/ 38 w 321"/>
                <a:gd name="T9" fmla="*/ 22 h 92"/>
                <a:gd name="T10" fmla="*/ 20 w 321"/>
                <a:gd name="T11" fmla="*/ 9 h 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1"/>
                <a:gd name="T19" fmla="*/ 0 h 92"/>
                <a:gd name="T20" fmla="*/ 321 w 321"/>
                <a:gd name="T21" fmla="*/ 92 h 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1" h="92">
                  <a:moveTo>
                    <a:pt x="79" y="18"/>
                  </a:moveTo>
                  <a:lnTo>
                    <a:pt x="0" y="92"/>
                  </a:lnTo>
                  <a:lnTo>
                    <a:pt x="321" y="46"/>
                  </a:lnTo>
                  <a:lnTo>
                    <a:pt x="191" y="0"/>
                  </a:lnTo>
                  <a:lnTo>
                    <a:pt x="152" y="41"/>
                  </a:lnTo>
                  <a:lnTo>
                    <a:pt x="79" y="1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935" y="2459"/>
              <a:ext cx="51" cy="63"/>
            </a:xfrm>
            <a:custGeom>
              <a:avLst/>
              <a:gdLst>
                <a:gd name="T0" fmla="*/ 9 w 73"/>
                <a:gd name="T1" fmla="*/ 26 h 73"/>
                <a:gd name="T2" fmla="*/ 8 w 73"/>
                <a:gd name="T3" fmla="*/ 28 h 73"/>
                <a:gd name="T4" fmla="*/ 3 w 73"/>
                <a:gd name="T5" fmla="*/ 10 h 73"/>
                <a:gd name="T6" fmla="*/ 6 w 73"/>
                <a:gd name="T7" fmla="*/ 39 h 73"/>
                <a:gd name="T8" fmla="*/ 8 w 73"/>
                <a:gd name="T9" fmla="*/ 35 h 73"/>
                <a:gd name="T10" fmla="*/ 8 w 73"/>
                <a:gd name="T11" fmla="*/ 39 h 73"/>
                <a:gd name="T12" fmla="*/ 4 w 73"/>
                <a:gd name="T13" fmla="*/ 41 h 73"/>
                <a:gd name="T14" fmla="*/ 4 w 73"/>
                <a:gd name="T15" fmla="*/ 39 h 73"/>
                <a:gd name="T16" fmla="*/ 6 w 73"/>
                <a:gd name="T17" fmla="*/ 39 h 73"/>
                <a:gd name="T18" fmla="*/ 1 w 73"/>
                <a:gd name="T19" fmla="*/ 10 h 73"/>
                <a:gd name="T20" fmla="*/ 1 w 73"/>
                <a:gd name="T21" fmla="*/ 13 h 73"/>
                <a:gd name="T22" fmla="*/ 0 w 73"/>
                <a:gd name="T23" fmla="*/ 13 h 73"/>
                <a:gd name="T24" fmla="*/ 0 w 73"/>
                <a:gd name="T25" fmla="*/ 10 h 73"/>
                <a:gd name="T26" fmla="*/ 3 w 73"/>
                <a:gd name="T27" fmla="*/ 8 h 73"/>
                <a:gd name="T28" fmla="*/ 9 w 73"/>
                <a:gd name="T29" fmla="*/ 26 h 73"/>
                <a:gd name="T30" fmla="*/ 9 w 73"/>
                <a:gd name="T31" fmla="*/ 3 h 73"/>
                <a:gd name="T32" fmla="*/ 12 w 73"/>
                <a:gd name="T33" fmla="*/ 0 h 73"/>
                <a:gd name="T34" fmla="*/ 13 w 73"/>
                <a:gd name="T35" fmla="*/ 0 h 73"/>
                <a:gd name="T36" fmla="*/ 13 w 73"/>
                <a:gd name="T37" fmla="*/ 3 h 73"/>
                <a:gd name="T38" fmla="*/ 12 w 73"/>
                <a:gd name="T39" fmla="*/ 3 h 73"/>
                <a:gd name="T40" fmla="*/ 17 w 73"/>
                <a:gd name="T41" fmla="*/ 30 h 73"/>
                <a:gd name="T42" fmla="*/ 17 w 73"/>
                <a:gd name="T43" fmla="*/ 30 h 73"/>
                <a:gd name="T44" fmla="*/ 17 w 73"/>
                <a:gd name="T45" fmla="*/ 30 h 73"/>
                <a:gd name="T46" fmla="*/ 13 w 73"/>
                <a:gd name="T47" fmla="*/ 34 h 73"/>
                <a:gd name="T48" fmla="*/ 12 w 73"/>
                <a:gd name="T49" fmla="*/ 34 h 73"/>
                <a:gd name="T50" fmla="*/ 13 w 73"/>
                <a:gd name="T51" fmla="*/ 34 h 73"/>
                <a:gd name="T52" fmla="*/ 15 w 73"/>
                <a:gd name="T53" fmla="*/ 30 h 73"/>
                <a:gd name="T54" fmla="*/ 10 w 73"/>
                <a:gd name="T55" fmla="*/ 5 h 73"/>
                <a:gd name="T56" fmla="*/ 9 w 73"/>
                <a:gd name="T57" fmla="*/ 26 h 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73"/>
                <a:gd name="T89" fmla="*/ 73 w 73"/>
                <a:gd name="T90" fmla="*/ 73 h 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73">
                  <a:moveTo>
                    <a:pt x="39" y="46"/>
                  </a:moveTo>
                  <a:lnTo>
                    <a:pt x="34" y="50"/>
                  </a:lnTo>
                  <a:lnTo>
                    <a:pt x="11" y="18"/>
                  </a:lnTo>
                  <a:lnTo>
                    <a:pt x="23" y="69"/>
                  </a:lnTo>
                  <a:lnTo>
                    <a:pt x="34" y="64"/>
                  </a:lnTo>
                  <a:lnTo>
                    <a:pt x="34" y="69"/>
                  </a:lnTo>
                  <a:lnTo>
                    <a:pt x="17" y="73"/>
                  </a:lnTo>
                  <a:lnTo>
                    <a:pt x="17" y="69"/>
                  </a:lnTo>
                  <a:lnTo>
                    <a:pt x="23" y="69"/>
                  </a:lnTo>
                  <a:lnTo>
                    <a:pt x="6" y="18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1" y="14"/>
                  </a:lnTo>
                  <a:lnTo>
                    <a:pt x="39" y="46"/>
                  </a:lnTo>
                  <a:lnTo>
                    <a:pt x="39" y="5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56" y="5"/>
                  </a:lnTo>
                  <a:lnTo>
                    <a:pt x="51" y="5"/>
                  </a:lnTo>
                  <a:lnTo>
                    <a:pt x="68" y="55"/>
                  </a:lnTo>
                  <a:lnTo>
                    <a:pt x="73" y="55"/>
                  </a:lnTo>
                  <a:lnTo>
                    <a:pt x="68" y="55"/>
                  </a:lnTo>
                  <a:lnTo>
                    <a:pt x="56" y="60"/>
                  </a:lnTo>
                  <a:lnTo>
                    <a:pt x="51" y="60"/>
                  </a:lnTo>
                  <a:lnTo>
                    <a:pt x="56" y="60"/>
                  </a:lnTo>
                  <a:lnTo>
                    <a:pt x="62" y="55"/>
                  </a:lnTo>
                  <a:lnTo>
                    <a:pt x="45" y="9"/>
                  </a:lnTo>
                  <a:lnTo>
                    <a:pt x="39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96" name="Line 91"/>
          <p:cNvSpPr>
            <a:spLocks noChangeShapeType="1"/>
          </p:cNvSpPr>
          <p:nvPr/>
        </p:nvSpPr>
        <p:spPr bwMode="auto">
          <a:xfrm>
            <a:off x="2755900" y="3593035"/>
            <a:ext cx="1485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arrow" w="med" len="med"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" name="TextBox 1"/>
          <p:cNvSpPr txBox="1"/>
          <p:nvPr/>
        </p:nvSpPr>
        <p:spPr>
          <a:xfrm>
            <a:off x="426596" y="2550519"/>
            <a:ext cx="2453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u="none" dirty="0"/>
              <a:t>Message to send: </a:t>
            </a:r>
          </a:p>
          <a:p>
            <a:r>
              <a:rPr lang="en-US" sz="1800" b="0" u="none" dirty="0"/>
              <a:t>M = x</a:t>
            </a:r>
            <a:r>
              <a:rPr lang="en-US" sz="1800" b="0" u="none" baseline="30000" dirty="0"/>
              <a:t>11</a:t>
            </a:r>
            <a:endParaRPr lang="en-US" sz="1800" b="0" u="none" dirty="0"/>
          </a:p>
        </p:txBody>
      </p:sp>
      <p:sp>
        <p:nvSpPr>
          <p:cNvPr id="150" name="TextBox 149"/>
          <p:cNvSpPr txBox="1"/>
          <p:nvPr/>
        </p:nvSpPr>
        <p:spPr>
          <a:xfrm>
            <a:off x="1137133" y="5529173"/>
            <a:ext cx="2037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u="none" dirty="0"/>
              <a:t>x </a:t>
            </a:r>
            <a:r>
              <a:rPr lang="en-US" sz="1800" b="0" u="none" baseline="30000" dirty="0"/>
              <a:t>51.78 mod 127 </a:t>
            </a:r>
            <a:r>
              <a:rPr lang="en-US" sz="1800" b="0" u="none" dirty="0"/>
              <a:t>= </a:t>
            </a:r>
            <a:r>
              <a:rPr lang="en-US" sz="1800" u="none" dirty="0"/>
              <a:t>x</a:t>
            </a:r>
            <a:r>
              <a:rPr lang="en-US" sz="1800" u="none" baseline="30000" dirty="0"/>
              <a:t>41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349743" y="6102146"/>
            <a:ext cx="3203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u="none" dirty="0"/>
              <a:t>Note: x</a:t>
            </a:r>
            <a:r>
              <a:rPr lang="en-US" sz="1800" b="0" u="none" baseline="30000" dirty="0"/>
              <a:t>41 </a:t>
            </a:r>
            <a:r>
              <a:rPr lang="en-US" sz="1800" b="0" u="none" dirty="0"/>
              <a:t>= (x</a:t>
            </a:r>
            <a:r>
              <a:rPr lang="en-US" sz="1800" b="0" u="none" baseline="30000" dirty="0"/>
              <a:t>11</a:t>
            </a:r>
            <a:r>
              <a:rPr lang="en-US" sz="1800" b="0" u="none" dirty="0"/>
              <a:t>)</a:t>
            </a:r>
            <a:r>
              <a:rPr lang="en-US" sz="1800" b="0" u="none" baseline="30000" dirty="0"/>
              <a:t>73 mod 127 </a:t>
            </a:r>
            <a:r>
              <a:rPr lang="en-US" sz="1800" b="0" u="none" dirty="0"/>
              <a:t>= M</a:t>
            </a:r>
            <a:r>
              <a:rPr lang="en-US" sz="1800" b="0" u="none" baseline="30000" dirty="0"/>
              <a:t>73</a:t>
            </a:r>
          </a:p>
        </p:txBody>
      </p:sp>
      <p:sp>
        <p:nvSpPr>
          <p:cNvPr id="153" name="Text Box 78"/>
          <p:cNvSpPr txBox="1">
            <a:spLocks noChangeArrowheads="1"/>
          </p:cNvSpPr>
          <p:nvPr/>
        </p:nvSpPr>
        <p:spPr bwMode="auto">
          <a:xfrm>
            <a:off x="1922522" y="3395398"/>
            <a:ext cx="5389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en-US" sz="1800" u="none" dirty="0">
                <a:latin typeface="Bookman Old Style" pitchFamily="18" charset="0"/>
              </a:rPr>
              <a:t>= x</a:t>
            </a:r>
          </a:p>
        </p:txBody>
      </p:sp>
      <p:sp>
        <p:nvSpPr>
          <p:cNvPr id="154" name="Rectangle 153"/>
          <p:cNvSpPr>
            <a:spLocks noChangeArrowheads="1"/>
          </p:cNvSpPr>
          <p:nvPr/>
        </p:nvSpPr>
        <p:spPr bwMode="auto">
          <a:xfrm>
            <a:off x="2225413" y="3239714"/>
            <a:ext cx="3970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en-AU" sz="1600" b="0" u="none" dirty="0"/>
              <a:t>11</a:t>
            </a:r>
            <a:endParaRPr lang="en-US" sz="1600" u="none" baseline="-25000" dirty="0"/>
          </a:p>
        </p:txBody>
      </p:sp>
      <p:sp>
        <p:nvSpPr>
          <p:cNvPr id="97" name="Text Box 51"/>
          <p:cNvSpPr txBox="1">
            <a:spLocks noChangeArrowheads="1"/>
          </p:cNvSpPr>
          <p:nvPr/>
        </p:nvSpPr>
        <p:spPr bwMode="auto">
          <a:xfrm>
            <a:off x="7488349" y="3323594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en-AU" sz="1400" b="0" u="none" dirty="0">
                <a:solidFill>
                  <a:srgbClr val="023DD0"/>
                </a:solidFill>
              </a:rPr>
              <a:t>73</a:t>
            </a:r>
            <a:endParaRPr lang="en-US" sz="1400" u="none" baseline="-25000" dirty="0">
              <a:solidFill>
                <a:srgbClr val="023DD0"/>
              </a:solidFill>
            </a:endParaRPr>
          </a:p>
        </p:txBody>
      </p:sp>
      <p:sp>
        <p:nvSpPr>
          <p:cNvPr id="109" name="Rechteck 108"/>
          <p:cNvSpPr/>
          <p:nvPr/>
        </p:nvSpPr>
        <p:spPr>
          <a:xfrm>
            <a:off x="561642" y="182423"/>
            <a:ext cx="25128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/>
            <a:r>
              <a:rPr lang="en-GB" sz="24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Solution 11-2 cont.:</a:t>
            </a:r>
            <a:endParaRPr lang="en-GB" sz="2400" u="none" dirty="0">
              <a:solidFill>
                <a:srgbClr val="1515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1D1A3029-0F3E-479E-B7FD-FC55E5037C25}"/>
              </a:ext>
            </a:extLst>
          </p:cNvPr>
          <p:cNvGrpSpPr/>
          <p:nvPr/>
        </p:nvGrpSpPr>
        <p:grpSpPr>
          <a:xfrm>
            <a:off x="1426841" y="3583687"/>
            <a:ext cx="2363086" cy="948110"/>
            <a:chOff x="72207" y="3901067"/>
            <a:chExt cx="4726011" cy="948110"/>
          </a:xfrm>
        </p:grpSpPr>
        <p:sp>
          <p:nvSpPr>
            <p:cNvPr id="3" name="TextBox 2"/>
            <p:cNvSpPr txBox="1"/>
            <p:nvPr/>
          </p:nvSpPr>
          <p:spPr>
            <a:xfrm>
              <a:off x="72207" y="4018180"/>
              <a:ext cx="472601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lphaUcParenBoth" startAt="13"/>
              </a:pPr>
              <a:r>
                <a:rPr lang="en-US" sz="1600" b="0" u="none" dirty="0"/>
                <a:t>    mod p(x) </a:t>
              </a:r>
            </a:p>
            <a:p>
              <a:r>
                <a:rPr lang="en-US" sz="1600" b="0" u="none" dirty="0"/>
                <a:t>=x </a:t>
              </a:r>
              <a:r>
                <a:rPr lang="en-US" sz="1600" b="0" u="none" baseline="30000" dirty="0"/>
                <a:t>11 . </a:t>
              </a:r>
              <a:r>
                <a:rPr lang="en-US" sz="1600" b="0" u="none" baseline="30000" dirty="0">
                  <a:solidFill>
                    <a:srgbClr val="FF0000"/>
                  </a:solidFill>
                </a:rPr>
                <a:t>57</a:t>
              </a:r>
              <a:r>
                <a:rPr lang="en-US" sz="1600" b="0" u="none" baseline="30000" dirty="0"/>
                <a:t> mod 127</a:t>
              </a:r>
              <a:r>
                <a:rPr lang="en-US" sz="1600" b="0" u="none" dirty="0"/>
                <a:t> mod p(x)</a:t>
              </a:r>
              <a:r>
                <a:rPr lang="en-US" sz="1600" b="0" u="none" baseline="30000" dirty="0"/>
                <a:t> </a:t>
              </a:r>
            </a:p>
            <a:p>
              <a:r>
                <a:rPr lang="en-US" sz="1600" b="0" u="none" dirty="0"/>
                <a:t>= x</a:t>
              </a:r>
              <a:r>
                <a:rPr lang="en-US" sz="1600" b="0" u="none" baseline="30000" dirty="0"/>
                <a:t>119</a:t>
              </a:r>
              <a:r>
                <a:rPr lang="en-US" sz="1600" b="0" u="none" dirty="0"/>
                <a:t> mod p(x)</a:t>
              </a:r>
              <a:endParaRPr lang="en-US" sz="1600" b="0" u="none" baseline="30000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20786171-2E7F-4C0E-85B7-6D5B25AD7D7D}"/>
                </a:ext>
              </a:extLst>
            </p:cNvPr>
            <p:cNvSpPr/>
            <p:nvPr/>
          </p:nvSpPr>
          <p:spPr>
            <a:xfrm>
              <a:off x="673113" y="3901067"/>
              <a:ext cx="39626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sz="1600" b="0" u="none" dirty="0" err="1">
                  <a:solidFill>
                    <a:schemeClr val="hlink"/>
                  </a:solidFill>
                </a:rPr>
                <a:t>E</a:t>
              </a:r>
              <a:r>
                <a:rPr lang="en-AU" sz="1600" u="none" baseline="-25000" dirty="0" err="1">
                  <a:solidFill>
                    <a:schemeClr val="hlink"/>
                  </a:solidFill>
                </a:rPr>
                <a:t>a</a:t>
              </a:r>
              <a:endParaRPr lang="en-US" sz="1600" dirty="0"/>
            </a:p>
          </p:txBody>
        </p:sp>
      </p:grpSp>
      <p:sp>
        <p:nvSpPr>
          <p:cNvPr id="146" name="Text Box 71">
            <a:extLst>
              <a:ext uri="{FF2B5EF4-FFF2-40B4-BE49-F238E27FC236}">
                <a16:creationId xmlns:a16="http://schemas.microsoft.com/office/drawing/2014/main" xmlns="" id="{3A5B6BCB-FE98-4DDD-81B0-118EFECC1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8052" y="3459985"/>
            <a:ext cx="2383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en-US" sz="1800" b="0" u="none" dirty="0">
                <a:latin typeface="+mj-lt"/>
              </a:rPr>
              <a:t> =(x</a:t>
            </a:r>
            <a:r>
              <a:rPr lang="en-US" sz="1800" b="0" u="none" baseline="30000" dirty="0">
                <a:latin typeface="+mj-lt"/>
              </a:rPr>
              <a:t>119 . 73 mod 127</a:t>
            </a:r>
            <a:r>
              <a:rPr lang="en-US" sz="1800" b="0" u="none" dirty="0">
                <a:latin typeface="+mj-lt"/>
              </a:rPr>
              <a:t>) = x</a:t>
            </a:r>
            <a:r>
              <a:rPr lang="en-US" sz="1800" b="0" u="none" baseline="30000" dirty="0">
                <a:latin typeface="+mj-lt"/>
              </a:rPr>
              <a:t>51</a:t>
            </a:r>
          </a:p>
        </p:txBody>
      </p:sp>
      <p:sp>
        <p:nvSpPr>
          <p:cNvPr id="147" name="Text Box 62">
            <a:extLst>
              <a:ext uri="{FF2B5EF4-FFF2-40B4-BE49-F238E27FC236}">
                <a16:creationId xmlns:a16="http://schemas.microsoft.com/office/drawing/2014/main" xmlns="" id="{236C6E35-ED9D-4EB0-ABC0-CEA150994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489" y="5050299"/>
            <a:ext cx="6367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en-US" sz="1800" u="none" dirty="0">
                <a:latin typeface="+mj-lt"/>
              </a:rPr>
              <a:t>(x</a:t>
            </a:r>
            <a:r>
              <a:rPr lang="en-US" sz="1800" u="none" baseline="30000" dirty="0">
                <a:latin typeface="+mj-lt"/>
              </a:rPr>
              <a:t>51</a:t>
            </a:r>
            <a:r>
              <a:rPr lang="en-US" sz="1800" u="none" dirty="0">
                <a:latin typeface="+mj-lt"/>
              </a:rPr>
              <a:t>)</a:t>
            </a: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2035878" y="4918018"/>
            <a:ext cx="41229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en-AU" sz="1600" b="0" u="none" dirty="0">
                <a:solidFill>
                  <a:schemeClr val="hlink"/>
                </a:solidFill>
              </a:rPr>
              <a:t>78</a:t>
            </a:r>
            <a:endParaRPr lang="en-US" sz="1600" u="none" baseline="-25000" dirty="0">
              <a:solidFill>
                <a:schemeClr val="hlink"/>
              </a:solidFill>
            </a:endParaRPr>
          </a:p>
        </p:txBody>
      </p:sp>
      <p:sp>
        <p:nvSpPr>
          <p:cNvPr id="74" name="Text Box 51"/>
          <p:cNvSpPr txBox="1">
            <a:spLocks noChangeArrowheads="1"/>
          </p:cNvSpPr>
          <p:nvPr/>
        </p:nvSpPr>
        <p:spPr bwMode="auto">
          <a:xfrm>
            <a:off x="7675574" y="4989748"/>
            <a:ext cx="4122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en-AU" sz="1600" b="0" u="none" dirty="0">
                <a:solidFill>
                  <a:srgbClr val="023DD0"/>
                </a:solidFill>
              </a:rPr>
              <a:t>87</a:t>
            </a:r>
            <a:endParaRPr lang="en-US" sz="1600" u="none" baseline="-25000" dirty="0">
              <a:solidFill>
                <a:srgbClr val="023DD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97A885C-DD4F-4426-B1E7-6BB4DD7CF28B}"/>
              </a:ext>
            </a:extLst>
          </p:cNvPr>
          <p:cNvSpPr/>
          <p:nvPr/>
        </p:nvSpPr>
        <p:spPr>
          <a:xfrm>
            <a:off x="7157336" y="5579908"/>
            <a:ext cx="30299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u="none" dirty="0"/>
              <a:t>x</a:t>
            </a:r>
            <a:r>
              <a:rPr lang="en-US" b="0" u="none" baseline="30000" dirty="0"/>
              <a:t>41.87 mod 127</a:t>
            </a:r>
            <a:r>
              <a:rPr lang="en-US" b="0" u="none" dirty="0"/>
              <a:t> = x</a:t>
            </a:r>
            <a:r>
              <a:rPr lang="en-US" b="0" u="none" baseline="30000" dirty="0"/>
              <a:t>3567 mod 127</a:t>
            </a:r>
            <a:r>
              <a:rPr lang="en-US" b="0" u="none" dirty="0"/>
              <a:t> 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26C1653B-F2D2-4B0F-9D08-EBA4F46EB0FD}"/>
              </a:ext>
            </a:extLst>
          </p:cNvPr>
          <p:cNvGrpSpPr/>
          <p:nvPr/>
        </p:nvGrpSpPr>
        <p:grpSpPr>
          <a:xfrm>
            <a:off x="3334068" y="5175306"/>
            <a:ext cx="389354" cy="395893"/>
            <a:chOff x="3954630" y="2824295"/>
            <a:chExt cx="389354" cy="395893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718559CD-4F6E-40B1-8973-5AD00D426EF8}"/>
                </a:ext>
              </a:extLst>
            </p:cNvPr>
            <p:cNvSpPr/>
            <p:nvPr/>
          </p:nvSpPr>
          <p:spPr bwMode="auto">
            <a:xfrm>
              <a:off x="3954630" y="2830834"/>
              <a:ext cx="389354" cy="389354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" name="Text Box 64"/>
            <p:cNvSpPr txBox="1">
              <a:spLocks noChangeArrowheads="1"/>
            </p:cNvSpPr>
            <p:nvPr/>
          </p:nvSpPr>
          <p:spPr bwMode="auto">
            <a:xfrm>
              <a:off x="3989799" y="2824295"/>
              <a:ext cx="311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762000"/>
              <a:r>
                <a:rPr lang="en-US" sz="1800" u="none" dirty="0"/>
                <a:t>3</a:t>
              </a: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xmlns="" id="{68CBC552-93CD-4DEC-8E98-E612C7CE672C}"/>
              </a:ext>
            </a:extLst>
          </p:cNvPr>
          <p:cNvGrpSpPr/>
          <p:nvPr/>
        </p:nvGrpSpPr>
        <p:grpSpPr>
          <a:xfrm>
            <a:off x="5815597" y="4183000"/>
            <a:ext cx="389354" cy="395893"/>
            <a:chOff x="3954630" y="2824295"/>
            <a:chExt cx="389354" cy="395893"/>
          </a:xfrm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xmlns="" id="{ECED5C44-5521-45C8-BAD9-E026D574EB26}"/>
                </a:ext>
              </a:extLst>
            </p:cNvPr>
            <p:cNvSpPr/>
            <p:nvPr/>
          </p:nvSpPr>
          <p:spPr bwMode="auto">
            <a:xfrm>
              <a:off x="3954630" y="2830834"/>
              <a:ext cx="389354" cy="389354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7" name="Text Box 64">
              <a:extLst>
                <a:ext uri="{FF2B5EF4-FFF2-40B4-BE49-F238E27FC236}">
                  <a16:creationId xmlns:a16="http://schemas.microsoft.com/office/drawing/2014/main" xmlns="" id="{B4973D5B-1C14-48C1-9588-C574DE0E28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9799" y="2824295"/>
              <a:ext cx="311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762000"/>
              <a:r>
                <a:rPr lang="en-US" sz="1800" u="none" dirty="0"/>
                <a:t>2</a:t>
              </a: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xmlns="" id="{E5E145AF-EB1D-4C45-A6CA-39ADEAF150DC}"/>
              </a:ext>
            </a:extLst>
          </p:cNvPr>
          <p:cNvGrpSpPr/>
          <p:nvPr/>
        </p:nvGrpSpPr>
        <p:grpSpPr>
          <a:xfrm>
            <a:off x="3338276" y="3379002"/>
            <a:ext cx="389354" cy="395893"/>
            <a:chOff x="3954630" y="2824295"/>
            <a:chExt cx="389354" cy="395893"/>
          </a:xfrm>
        </p:grpSpPr>
        <p:sp>
          <p:nvSpPr>
            <p:cNvPr id="159" name="Oval 158">
              <a:extLst>
                <a:ext uri="{FF2B5EF4-FFF2-40B4-BE49-F238E27FC236}">
                  <a16:creationId xmlns:a16="http://schemas.microsoft.com/office/drawing/2014/main" xmlns="" id="{451BA280-DE74-480F-A082-28E3969F2125}"/>
                </a:ext>
              </a:extLst>
            </p:cNvPr>
            <p:cNvSpPr/>
            <p:nvPr/>
          </p:nvSpPr>
          <p:spPr bwMode="auto">
            <a:xfrm>
              <a:off x="3954630" y="2830834"/>
              <a:ext cx="389354" cy="389354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0" name="Text Box 64">
              <a:extLst>
                <a:ext uri="{FF2B5EF4-FFF2-40B4-BE49-F238E27FC236}">
                  <a16:creationId xmlns:a16="http://schemas.microsoft.com/office/drawing/2014/main" xmlns="" id="{2293416E-6D95-4DFE-91C7-E04DEE30F2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9799" y="2824295"/>
              <a:ext cx="311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762000"/>
              <a:r>
                <a:rPr lang="en-US" sz="1800" u="none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2824286"/>
      </p:ext>
    </p:extLst>
  </p:cSld>
  <p:clrMapOvr>
    <a:masterClrMapping/>
  </p:clrMapOvr>
</p:sld>
</file>

<file path=ppt/theme/theme1.xml><?xml version="1.0" encoding="utf-8"?>
<a:theme xmlns:a="http://schemas.openxmlformats.org/drawingml/2006/main" name="bosch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os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sch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sch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</Pages>
  <Words>812</Words>
  <Application>Microsoft Office PowerPoint</Application>
  <PresentationFormat>Benutzerdefiniert</PresentationFormat>
  <Paragraphs>180</Paragraphs>
  <Slides>7</Slides>
  <Notes>5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bosch</vt:lpstr>
      <vt:lpstr>Worksheet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</dc:title>
  <dc:creator>sander</dc:creator>
  <cp:lastModifiedBy>Wael Adi</cp:lastModifiedBy>
  <cp:revision>816</cp:revision>
  <cp:lastPrinted>2015-11-05T16:59:30Z</cp:lastPrinted>
  <dcterms:created xsi:type="dcterms:W3CDTF">1996-03-01T13:14:56Z</dcterms:created>
  <dcterms:modified xsi:type="dcterms:W3CDTF">2023-05-22T20:36:29Z</dcterms:modified>
</cp:coreProperties>
</file>