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</p:sldIdLst>
  <p:sldSz cx="10369550" cy="7205663"/>
  <p:notesSz cx="6781800" cy="9918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36">
          <p15:clr>
            <a:srgbClr val="A4A3A4"/>
          </p15:clr>
        </p15:guide>
        <p15:guide id="2" pos="604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5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BEA6D"/>
    <a:srgbClr val="FFEBEB"/>
    <a:srgbClr val="89FF89"/>
    <a:srgbClr val="FFFFE5"/>
    <a:srgbClr val="FFFFEF"/>
    <a:srgbClr val="1515F5"/>
    <a:srgbClr val="FFB3FF"/>
    <a:srgbClr val="FF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55" d="100"/>
          <a:sy n="55" d="100"/>
        </p:scale>
        <p:origin x="-1194" y="-72"/>
      </p:cViewPr>
      <p:guideLst>
        <p:guide orient="horz" pos="3936"/>
        <p:guide pos="60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06" y="-90"/>
      </p:cViewPr>
      <p:guideLst>
        <p:guide orient="horz" pos="3125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3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7938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38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48800"/>
            <a:ext cx="29384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fld id="{236A4C79-1143-4E0C-9799-8EDDA49FAD2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88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3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7938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38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48800"/>
            <a:ext cx="29384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fld id="{FA21CDB3-DDC7-4AA1-A7F1-339EFE3E5039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24400"/>
            <a:ext cx="497205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0" tIns="45964" rIns="91930" bIns="45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1488" y="568325"/>
            <a:ext cx="5834062" cy="4054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620961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8E12A-2E29-47A5-9CF5-A3444E75AFBC}" type="slidenum">
              <a:rPr lang="en-GB"/>
              <a:pPr/>
              <a:t>1</a:t>
            </a:fld>
            <a:endParaRPr lang="en-GB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10CF9A-79A6-47A1-B258-C3DD02377FA1}" type="slidenum">
              <a:rPr lang="de-DE" sz="1200"/>
              <a:pPr eaLnBrk="1" hangingPunct="1"/>
              <a:t>15</a:t>
            </a:fld>
            <a:endParaRPr lang="de-DE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56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66725" y="9326246"/>
            <a:ext cx="2938365" cy="45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0" tIns="45206" rIns="90410" bIns="45206" anchor="b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6DE9038-36AE-4F74-A75B-1F9BEC2D720F}" type="slidenum">
              <a:rPr lang="de-DE" sz="1200"/>
              <a:pPr algn="r" eaLnBrk="1" hangingPunct="1"/>
              <a:t>16</a:t>
            </a:fld>
            <a:endParaRPr lang="de-DE" sz="12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47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52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3ED0E-8C6C-4D49-9B40-C2B4FBC6842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194" name="Rectangle 5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 eaLnBrk="1" hangingPunct="1">
              <a:defRPr/>
            </a:pPr>
            <a:fld id="{0BC5C0AF-4E94-4C82-9828-405B608B6551}" type="slidenum">
              <a:rPr lang="en-GB" sz="1200" b="0" u="none">
                <a:latin typeface="+mn-lt"/>
              </a:rPr>
              <a:pPr algn="r" eaLnBrk="1" hangingPunct="1">
                <a:defRPr/>
              </a:pPr>
              <a:t>19</a:t>
            </a:fld>
            <a:endParaRPr lang="en-GB" sz="1200" b="0" u="none">
              <a:latin typeface="+mn-lt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4538"/>
            <a:ext cx="5349875" cy="3719512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1"/>
            <a:ext cx="5426075" cy="4462463"/>
          </a:xfrm>
          <a:noFill/>
          <a:ln/>
        </p:spPr>
        <p:txBody>
          <a:bodyPr lIns="91429" tIns="45714" rIns="91429" bIns="45714"/>
          <a:lstStyle/>
          <a:p>
            <a:pPr defTabSz="914291"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0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F52288-EBB9-4F01-921C-3FC56BA25EA0}" type="slidenum">
              <a:rPr lang="de-DE" sz="1200"/>
              <a:pPr eaLnBrk="1" hangingPunct="1"/>
              <a:t>20</a:t>
            </a:fld>
            <a:endParaRPr lang="de-DE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33425"/>
            <a:ext cx="5283200" cy="36718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97" y="4649817"/>
            <a:ext cx="4914299" cy="44071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21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10CF9A-79A6-47A1-B258-C3DD02377FA1}" type="slidenum">
              <a:rPr lang="de-DE" sz="1200"/>
              <a:pPr eaLnBrk="1" hangingPunct="1"/>
              <a:t>21</a:t>
            </a:fld>
            <a:endParaRPr lang="de-DE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20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66725" y="9326246"/>
            <a:ext cx="2938365" cy="45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0" tIns="45206" rIns="90410" bIns="45206" anchor="b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6DE9038-36AE-4F74-A75B-1F9BEC2D720F}" type="slidenum">
              <a:rPr lang="de-DE" sz="1200"/>
              <a:pPr algn="r" eaLnBrk="1" hangingPunct="1"/>
              <a:t>22</a:t>
            </a:fld>
            <a:endParaRPr lang="de-DE" sz="12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19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F52288-EBB9-4F01-921C-3FC56BA25EA0}" type="slidenum">
              <a:rPr lang="de-DE" sz="1200"/>
              <a:pPr eaLnBrk="1" hangingPunct="1"/>
              <a:t>24</a:t>
            </a:fld>
            <a:endParaRPr lang="de-DE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33425"/>
            <a:ext cx="5283200" cy="36718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97" y="4649817"/>
            <a:ext cx="4914299" cy="44071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10CF9A-79A6-47A1-B258-C3DD02377FA1}" type="slidenum">
              <a:rPr lang="de-DE" sz="1200"/>
              <a:pPr eaLnBrk="1" hangingPunct="1"/>
              <a:t>26</a:t>
            </a:fld>
            <a:endParaRPr lang="de-DE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6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F52288-EBB9-4F01-921C-3FC56BA25EA0}" type="slidenum">
              <a:rPr lang="de-DE" sz="1200"/>
              <a:pPr eaLnBrk="1" hangingPunct="1"/>
              <a:t>29</a:t>
            </a:fld>
            <a:endParaRPr lang="de-DE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33425"/>
            <a:ext cx="5283200" cy="36718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97" y="4649817"/>
            <a:ext cx="4914299" cy="44071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1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A2CA9-6F71-4633-BCC9-6200C9576D1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194" name="Rectangle 5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 eaLnBrk="1" hangingPunct="1">
              <a:defRPr/>
            </a:pPr>
            <a:fld id="{31CE6A62-21DE-4499-AEF1-AC8D32AB522D}" type="slidenum">
              <a:rPr lang="en-GB" sz="1200" b="0" u="none">
                <a:latin typeface="+mn-lt"/>
              </a:rPr>
              <a:pPr algn="r" eaLnBrk="1" hangingPunct="1">
                <a:defRPr/>
              </a:pPr>
              <a:t>2</a:t>
            </a:fld>
            <a:endParaRPr lang="en-GB" sz="1200" b="0" u="none">
              <a:latin typeface="+mn-lt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4538"/>
            <a:ext cx="5349875" cy="3719512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1"/>
            <a:ext cx="5426075" cy="4462463"/>
          </a:xfrm>
          <a:noFill/>
          <a:ln/>
        </p:spPr>
        <p:txBody>
          <a:bodyPr lIns="91429" tIns="45714" rIns="91429" bIns="45714"/>
          <a:lstStyle/>
          <a:p>
            <a:pPr defTabSz="914291"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10CF9A-79A6-47A1-B258-C3DD02377FA1}" type="slidenum">
              <a:rPr lang="de-DE" sz="1200"/>
              <a:pPr eaLnBrk="1" hangingPunct="1"/>
              <a:t>31</a:t>
            </a:fld>
            <a:endParaRPr lang="de-DE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4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F52288-EBB9-4F01-921C-3FC56BA25EA0}" type="slidenum">
              <a:rPr lang="de-DE" sz="1200"/>
              <a:pPr eaLnBrk="1" hangingPunct="1"/>
              <a:t>34</a:t>
            </a:fld>
            <a:endParaRPr lang="de-DE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33425"/>
            <a:ext cx="5283200" cy="36718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97" y="4649817"/>
            <a:ext cx="4914299" cy="44071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84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10CF9A-79A6-47A1-B258-C3DD02377FA1}" type="slidenum">
              <a:rPr lang="de-DE" sz="1200"/>
              <a:pPr eaLnBrk="1" hangingPunct="1"/>
              <a:t>36</a:t>
            </a:fld>
            <a:endParaRPr lang="de-DE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42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60323">
              <a:defRPr/>
            </a:pPr>
            <a:fld id="{A253ED0E-8C6C-4D49-9B40-C2B4FBC68425}" type="slidenum">
              <a:rPr lang="en-GB">
                <a:solidFill>
                  <a:srgbClr val="000000"/>
                </a:solidFill>
              </a:rPr>
              <a:pPr defTabSz="760323">
                <a:defRPr/>
              </a:pPr>
              <a:t>39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194" name="Rectangle 5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 defTabSz="904433" eaLnBrk="1" hangingPunct="1">
              <a:defRPr/>
            </a:pPr>
            <a:fld id="{0BC5C0AF-4E94-4C82-9828-405B608B6551}" type="slidenum">
              <a:rPr lang="en-GB" sz="1200" b="0" u="none">
                <a:solidFill>
                  <a:srgbClr val="000000"/>
                </a:solidFill>
                <a:latin typeface="Calibri"/>
              </a:rPr>
              <a:pPr algn="r" defTabSz="904433" eaLnBrk="1" hangingPunct="1">
                <a:defRPr/>
              </a:pPr>
              <a:t>39</a:t>
            </a:fld>
            <a:endParaRPr lang="en-GB" sz="1200" b="0" u="non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4538"/>
            <a:ext cx="5349875" cy="3719512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1"/>
            <a:ext cx="5426075" cy="4462463"/>
          </a:xfrm>
          <a:noFill/>
          <a:ln/>
        </p:spPr>
        <p:txBody>
          <a:bodyPr lIns="91429" tIns="45714" rIns="91429" bIns="45714"/>
          <a:lstStyle/>
          <a:p>
            <a:pPr defTabSz="914291"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55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75482-0A32-4694-9AFD-DA6BFFB6B019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1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C8729-39DD-4B87-B5E5-93DB7CB56EA1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E57D3-DCCB-4F31-A8CF-F0720203C86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194" name="Rectangle 5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 eaLnBrk="1" hangingPunct="1">
              <a:defRPr/>
            </a:pPr>
            <a:fld id="{08DB06B0-FE1F-426C-B6AF-FA837E091616}" type="slidenum">
              <a:rPr lang="en-GB" sz="1200" b="0" u="none">
                <a:latin typeface="+mn-lt"/>
              </a:rPr>
              <a:pPr algn="r" eaLnBrk="1" hangingPunct="1">
                <a:defRPr/>
              </a:pPr>
              <a:t>4</a:t>
            </a:fld>
            <a:endParaRPr lang="en-GB" sz="1200" b="0" u="none">
              <a:latin typeface="+mn-lt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4538"/>
            <a:ext cx="5349875" cy="3719512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1"/>
            <a:ext cx="5426075" cy="4462463"/>
          </a:xfrm>
          <a:noFill/>
          <a:ln/>
        </p:spPr>
        <p:txBody>
          <a:bodyPr lIns="91429" tIns="45714" rIns="91429" bIns="45714"/>
          <a:lstStyle/>
          <a:p>
            <a:pPr defTabSz="914291"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F52288-EBB9-4F01-921C-3FC56BA25EA0}" type="slidenum">
              <a:rPr lang="de-DE" sz="1200"/>
              <a:pPr eaLnBrk="1" hangingPunct="1"/>
              <a:t>5</a:t>
            </a:fld>
            <a:endParaRPr lang="de-DE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33425"/>
            <a:ext cx="5283200" cy="36718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97" y="4649817"/>
            <a:ext cx="4914299" cy="44071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MH: Unterscheidet sich der Font auf dieser Folie absichtlich von den anderen?</a:t>
            </a:r>
          </a:p>
        </p:txBody>
      </p:sp>
    </p:spTree>
    <p:extLst>
      <p:ext uri="{BB962C8B-B14F-4D97-AF65-F5344CB8AC3E}">
        <p14:creationId xmlns:p14="http://schemas.microsoft.com/office/powerpoint/2010/main" val="257125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10CF9A-79A6-47A1-B258-C3DD02377FA1}" type="slidenum">
              <a:rPr lang="de-DE" sz="1200"/>
              <a:pPr eaLnBrk="1" hangingPunct="1"/>
              <a:t>6</a:t>
            </a:fld>
            <a:endParaRPr lang="de-DE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99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66725" y="9326246"/>
            <a:ext cx="2938365" cy="45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0" tIns="45206" rIns="90410" bIns="45206" anchor="b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6DE9038-36AE-4F74-A75B-1F9BEC2D720F}" type="slidenum">
              <a:rPr lang="de-DE" sz="1200"/>
              <a:pPr algn="r" eaLnBrk="1" hangingPunct="1"/>
              <a:t>7</a:t>
            </a:fld>
            <a:endParaRPr lang="de-DE" sz="12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0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9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4778" indent="-28260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0428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2600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34772" indent="-226086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86942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39114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391285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43457" indent="-226086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F52288-EBB9-4F01-921C-3FC56BA25EA0}" type="slidenum">
              <a:rPr lang="de-DE" sz="1200"/>
              <a:pPr eaLnBrk="1" hangingPunct="1"/>
              <a:t>14</a:t>
            </a:fld>
            <a:endParaRPr lang="de-DE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33425"/>
            <a:ext cx="5283200" cy="36718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97" y="4649817"/>
            <a:ext cx="4914299" cy="44071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0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113" y="288925"/>
            <a:ext cx="9331325" cy="12001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9200" y="1295400"/>
            <a:ext cx="8231188" cy="429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9492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440613" y="6683375"/>
            <a:ext cx="23574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3331" tIns="55794" rIns="113331" bIns="55794">
            <a:spAutoFit/>
          </a:bodyPr>
          <a:lstStyle/>
          <a:p>
            <a:pPr algn="r" defTabSz="938213"/>
            <a:r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t>Page :  </a:t>
            </a:r>
            <a:fld id="{86C36744-7167-400A-AFA1-1FC68E718614}" type="slidenum"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pPr algn="r" defTabSz="938213"/>
              <a:t>‹Nr.›</a:t>
            </a:fld>
            <a:endParaRPr lang="en-GB" sz="1200" u="none">
              <a:solidFill>
                <a:srgbClr val="000000"/>
              </a:solidFill>
              <a:latin typeface="Arial Narrow" pitchFamily="34" charset="0"/>
            </a:endParaRPr>
          </a:p>
          <a:p>
            <a:pPr defTabSz="938213"/>
            <a:r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t>                               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780838" y="6867525"/>
            <a:ext cx="6540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3331" tIns="55794" rIns="113331" bIns="55794">
            <a:spAutoFit/>
          </a:bodyPr>
          <a:lstStyle/>
          <a:p>
            <a:pPr algn="r" defTabSz="938213"/>
            <a:r>
              <a:rPr lang="en-GB" sz="700" b="0" u="none">
                <a:solidFill>
                  <a:srgbClr val="000000"/>
                </a:solidFill>
              </a:rPr>
              <a:t>bfolieq.drw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885411" y="6710891"/>
            <a:ext cx="8763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1152525" y="4683125"/>
            <a:ext cx="5111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GB" sz="1000" i="1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1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/>
  <p:txStyles>
    <p:titleStyle>
      <a:lvl1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6238" indent="-376238" algn="l" defTabSz="8366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4325" algn="l" defTabSz="8366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57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57363" indent="-250825" algn="l" defTabSz="8366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590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7162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734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6306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878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81" name="Text Box 153"/>
          <p:cNvSpPr txBox="1">
            <a:spLocks noChangeArrowheads="1"/>
          </p:cNvSpPr>
          <p:nvPr/>
        </p:nvSpPr>
        <p:spPr bwMode="auto">
          <a:xfrm>
            <a:off x="725862" y="362471"/>
            <a:ext cx="891782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Cryptology</a:t>
            </a:r>
            <a:endParaRPr lang="en-US" sz="44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en-US" sz="28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en-US" sz="2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r>
              <a:rPr lang="en-US" sz="16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15.05.2023</a:t>
            </a:r>
            <a:r>
              <a:rPr lang="en-US" sz="1600" i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</a:t>
            </a:r>
            <a:r>
              <a:rPr lang="en-US" sz="16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v52</a:t>
            </a:r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 Box 152"/>
          <p:cNvSpPr txBox="1">
            <a:spLocks noChangeArrowheads="1"/>
          </p:cNvSpPr>
          <p:nvPr/>
        </p:nvSpPr>
        <p:spPr bwMode="auto">
          <a:xfrm>
            <a:off x="1764098" y="3242791"/>
            <a:ext cx="7141998" cy="1017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762000">
              <a:defRPr/>
            </a:pPr>
            <a:r>
              <a:rPr lang="en-GB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Tutorial-0</a:t>
            </a:r>
            <a:r>
              <a:rPr lang="en-US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9</a:t>
            </a:r>
            <a:endParaRPr lang="en-GB" sz="32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>
              <a:defRPr/>
            </a:pPr>
            <a:r>
              <a:rPr lang="de-DE" sz="28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ElGamal</a:t>
            </a:r>
            <a:r>
              <a:rPr lang="de-DE" sz="2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Public-Key Systems </a:t>
            </a:r>
            <a:r>
              <a:rPr lang="de-DE" sz="28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over</a:t>
            </a:r>
            <a:r>
              <a:rPr lang="de-DE" sz="2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GF(p) &amp; GF(2</a:t>
            </a:r>
            <a:r>
              <a:rPr lang="de-DE" sz="2800" u="none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</a:t>
            </a:r>
            <a:r>
              <a:rPr lang="de-DE" sz="2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52275" y="144618"/>
            <a:ext cx="911834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Problem 9-2</a:t>
            </a:r>
            <a:r>
              <a:rPr lang="en-US" sz="2400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:</a:t>
            </a:r>
            <a:r>
              <a:rPr lang="en-US" sz="24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El-Gamal crypto system is set up using the prime number  </a:t>
            </a:r>
            <a:r>
              <a:rPr lang="en-US" sz="1800" u="none" dirty="0">
                <a:latin typeface="Arial Narrow" pitchFamily="34" charset="0"/>
              </a:rPr>
              <a:t>N = 29</a:t>
            </a:r>
            <a:r>
              <a:rPr lang="en-US" sz="1800" b="0" u="none" dirty="0">
                <a:latin typeface="Arial Narrow" pitchFamily="34" charset="0"/>
              </a:rPr>
              <a:t>.</a:t>
            </a:r>
          </a:p>
          <a:p>
            <a:pPr algn="just" eaLnBrk="1" hangingPunct="1"/>
            <a:endParaRPr lang="en-US" sz="1800" b="0" u="none" dirty="0">
              <a:latin typeface="Arial Narrow" pitchFamily="34" charset="0"/>
            </a:endParaRP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Find a primitive element in </a:t>
            </a:r>
            <a:r>
              <a:rPr lang="en-US" sz="1800" u="none" dirty="0">
                <a:latin typeface="Arial Narrow" pitchFamily="34" charset="0"/>
              </a:rPr>
              <a:t>GF(29)</a:t>
            </a:r>
            <a:r>
              <a:rPr lang="en-US" sz="1800" b="0" u="none" dirty="0">
                <a:latin typeface="Arial Narrow" pitchFamily="34" charset="0"/>
              </a:rPr>
              <a:t> and use it as a public element in El-Gamal public key system.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User A has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a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7 </a:t>
            </a:r>
            <a:r>
              <a:rPr lang="en-US" sz="1800" b="0" u="none" dirty="0">
                <a:latin typeface="Arial Narrow" pitchFamily="34" charset="0"/>
              </a:rPr>
              <a:t>and User B has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b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4</a:t>
            </a:r>
            <a:r>
              <a:rPr lang="en-US" sz="1800" b="0" u="none" dirty="0">
                <a:latin typeface="Arial Narrow" pitchFamily="34" charset="0"/>
              </a:rPr>
              <a:t>. Compute A’s public key </a:t>
            </a:r>
            <a:r>
              <a:rPr lang="en-US" sz="1800" b="0" u="none" dirty="0" err="1">
                <a:latin typeface="Arial Narrow" pitchFamily="34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and B’s public key </a:t>
            </a:r>
            <a:r>
              <a:rPr lang="en-US" sz="1800" b="0" u="none" dirty="0" err="1">
                <a:latin typeface="Arial Narrow" pitchFamily="34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</a:rPr>
              <a:t>b</a:t>
            </a:r>
            <a:r>
              <a:rPr lang="en-US" sz="1800" b="0" u="none" dirty="0">
                <a:latin typeface="Arial Narrow" pitchFamily="34" charset="0"/>
              </a:rPr>
              <a:t>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User A encrypts the message </a:t>
            </a:r>
            <a:r>
              <a:rPr lang="en-US" sz="1800" u="none" dirty="0">
                <a:latin typeface="Arial Narrow" pitchFamily="34" charset="0"/>
              </a:rPr>
              <a:t>M = 17 </a:t>
            </a:r>
            <a:r>
              <a:rPr lang="en-US" sz="1800" b="0" u="none" dirty="0">
                <a:latin typeface="Arial Narrow" pitchFamily="34" charset="0"/>
              </a:rPr>
              <a:t>and send it to user B. Compute the encrypted message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and r.</a:t>
            </a:r>
          </a:p>
          <a:p>
            <a:pPr marL="969885" lvl="2" indent="-360285" algn="just" eaLnBrk="1" hangingPunct="1">
              <a:buFont typeface="+mj-lt"/>
              <a:buAutoNum type="alphaLcPeriod"/>
            </a:pPr>
            <a:r>
              <a:rPr lang="en-US" sz="1800" b="0" u="none" dirty="0">
                <a:latin typeface="Arial Narrow" pitchFamily="34" charset="0"/>
              </a:rPr>
              <a:t>Use the random number </a:t>
            </a:r>
            <a:r>
              <a:rPr lang="en-US" sz="1800" u="none" dirty="0">
                <a:latin typeface="Arial Narrow" pitchFamily="34" charset="0"/>
              </a:rPr>
              <a:t>R = 21</a:t>
            </a:r>
            <a:r>
              <a:rPr lang="en-US" sz="1800" b="0" u="none" dirty="0">
                <a:latin typeface="Arial Narrow" pitchFamily="34" charset="0"/>
              </a:rPr>
              <a:t>.</a:t>
            </a:r>
          </a:p>
          <a:p>
            <a:pPr marL="969885" lvl="2" indent="-360285" algn="just" eaLnBrk="1" hangingPunct="1">
              <a:buFont typeface="+mj-lt"/>
              <a:buAutoNum type="alphaLcPeriod"/>
            </a:pPr>
            <a:r>
              <a:rPr lang="en-US" sz="1800" b="0" u="none" dirty="0">
                <a:latin typeface="Arial Narrow" pitchFamily="34" charset="0"/>
              </a:rPr>
              <a:t>Use the random number </a:t>
            </a:r>
            <a:r>
              <a:rPr lang="en-US" sz="1800" u="none" dirty="0">
                <a:latin typeface="Arial Narrow" pitchFamily="34" charset="0"/>
              </a:rPr>
              <a:t>R = 25</a:t>
            </a:r>
            <a:r>
              <a:rPr lang="en-US" sz="1800" b="0" u="none" dirty="0">
                <a:latin typeface="Arial Narrow" pitchFamily="34" charset="0"/>
              </a:rPr>
              <a:t>.</a:t>
            </a:r>
          </a:p>
          <a:p>
            <a:pPr marL="969885" lvl="2" indent="-360285" algn="just" eaLnBrk="1" hangingPunct="1">
              <a:buFont typeface="+mj-lt"/>
              <a:buAutoNum type="alphaLcPeriod"/>
            </a:pPr>
            <a:r>
              <a:rPr lang="en-US" sz="1800" b="0" u="none" dirty="0">
                <a:latin typeface="Arial Narrow" pitchFamily="34" charset="0"/>
              </a:rPr>
              <a:t>Which random number is better? Why?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Decrypt the cryptogram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on the receiver side B showing all necessary computations therefore. Use the better random number R.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5615" y="3367725"/>
            <a:ext cx="171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9-2: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18959" y="3829390"/>
            <a:ext cx="8784976" cy="2869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Possible orders are the divisors of 29 – 1 = 28</a:t>
            </a:r>
          </a:p>
          <a:p>
            <a:pPr marL="280222" indent="-280222"/>
            <a:r>
              <a:rPr lang="en-US" sz="1800" b="0" u="none" dirty="0">
                <a:latin typeface="Arial Narrow" pitchFamily="34" charset="0"/>
              </a:rPr>
              <a:t>      These are:     1, 2, 4, 7, 14 and 28</a:t>
            </a:r>
            <a:endParaRPr lang="de-DE" sz="1800" b="0" u="none" dirty="0">
              <a:latin typeface="Arial Narrow" pitchFamily="34" charset="0"/>
            </a:endParaRPr>
          </a:p>
          <a:p>
            <a:pPr marL="280222" indent="-280222"/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Checking if the element 3 is primitive                              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3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1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29 ≠ 1 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3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2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 mod 29 ≠ 1          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3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4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29 ≠  1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3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7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29 ≠ 1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3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14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 29 ≠ 1         </a:t>
            </a:r>
            <a:r>
              <a:rPr lang="en-US" sz="1800" b="0" u="none" dirty="0"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Ord(3) = 28 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  3 is primitive element</a:t>
            </a:r>
          </a:p>
          <a:p>
            <a:pPr defTabSz="800633"/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3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696943" y="581670"/>
            <a:ext cx="3020209" cy="930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User B:  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4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</a:rPr>
              <a:t>b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N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3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4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29 = 23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8336" y="578495"/>
            <a:ext cx="3376653" cy="930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>
              <a:buFont typeface="+mj-lt"/>
              <a:buAutoNum type="arabicPeriod" startAt="2"/>
            </a:pPr>
            <a:r>
              <a:rPr lang="de-DE" sz="1800" b="0" u="none" dirty="0">
                <a:latin typeface="Arial Narrow" pitchFamily="34" charset="0"/>
                <a:cs typeface="Arial" charset="0"/>
              </a:rPr>
              <a:t>User A:  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a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7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a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N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3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7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29 = 12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2287" y="95067"/>
            <a:ext cx="2385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9-2 cont.: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83843" y="1586607"/>
            <a:ext cx="1288261" cy="12073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3.a. User A:  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7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M = 17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R = 21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768762" y="1586607"/>
            <a:ext cx="875456" cy="837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anose="020B0606020202030204" pitchFamily="34" charset="0"/>
                <a:cs typeface="Arial" charset="0"/>
              </a:rPr>
              <a:t>User B: 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4</a:t>
            </a:r>
          </a:p>
          <a:p>
            <a:pPr marL="360285" indent="-360285" defTabSz="800633"/>
            <a:endParaRPr lang="en-US" sz="1800" b="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62110" y="1959425"/>
            <a:ext cx="2009913" cy="930303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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2, GF(29)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a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12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23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93469" y="3032568"/>
            <a:ext cx="3744416" cy="93030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r =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3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21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mod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29 = 17</a:t>
            </a:r>
          </a:p>
          <a:p>
            <a:pPr marL="360285" indent="-360285" defTabSz="800633"/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M *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R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(17 * 23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21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mod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29 = 17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825731" y="1586607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0" u="none" dirty="0">
                <a:latin typeface="Arial Narrow" panose="020B0606020202030204" pitchFamily="34" charset="0"/>
              </a:rPr>
              <a:t>Public </a:t>
            </a:r>
            <a:r>
              <a:rPr lang="de-DE" sz="1800" b="0" u="none" dirty="0" err="1">
                <a:latin typeface="Arial Narrow" panose="020B0606020202030204" pitchFamily="34" charset="0"/>
              </a:rPr>
              <a:t>directory</a:t>
            </a:r>
            <a:endParaRPr lang="de-DE" sz="1800" b="0" u="none" dirty="0">
              <a:latin typeface="Arial Narrow" panose="020B060602020203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44680" y="4112688"/>
            <a:ext cx="1288261" cy="12073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3.b. User A:  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7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M = 17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R = 25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29599" y="4112688"/>
            <a:ext cx="875456" cy="837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anose="020B0606020202030204" pitchFamily="34" charset="0"/>
                <a:cs typeface="Arial" charset="0"/>
              </a:rPr>
              <a:t>User B: 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4</a:t>
            </a:r>
          </a:p>
          <a:p>
            <a:pPr marL="360285" indent="-360285" defTabSz="800633"/>
            <a:endParaRPr lang="en-US" sz="1800" b="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22947" y="4485506"/>
            <a:ext cx="2009913" cy="930303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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2, GF(29)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a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12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23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754306" y="5547047"/>
            <a:ext cx="3744416" cy="93030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r =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3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25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mod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29 = 14</a:t>
            </a:r>
          </a:p>
          <a:p>
            <a:pPr marL="360285" indent="-360285" defTabSz="800633"/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M *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R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(17 * 23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25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mod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29 = 21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86568" y="4112688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0" u="none" dirty="0">
                <a:latin typeface="Arial Narrow" panose="020B0606020202030204" pitchFamily="34" charset="0"/>
              </a:rPr>
              <a:t>Public </a:t>
            </a:r>
            <a:r>
              <a:rPr lang="de-DE" sz="1800" b="0" u="none" dirty="0" err="1">
                <a:latin typeface="Arial Narrow" panose="020B0606020202030204" pitchFamily="34" charset="0"/>
              </a:rPr>
              <a:t>directory</a:t>
            </a:r>
            <a:endParaRPr lang="de-DE" sz="1800" b="0" u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1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8336" y="281705"/>
            <a:ext cx="2385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9-2 cont.: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78335" y="903534"/>
            <a:ext cx="864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0413" eaLnBrk="1" hangingPunct="1"/>
            <a:r>
              <a:rPr lang="de-DE" sz="1800" b="0" u="none" dirty="0">
                <a:latin typeface="Arial Narrow" panose="020B0606020202030204" pitchFamily="34" charset="0"/>
              </a:rPr>
              <a:t>3.c.  The </a:t>
            </a:r>
            <a:r>
              <a:rPr lang="de-DE" sz="1800" b="0" u="none" dirty="0" err="1">
                <a:latin typeface="Arial Narrow" panose="020B0606020202030204" pitchFamily="34" charset="0"/>
              </a:rPr>
              <a:t>random</a:t>
            </a:r>
            <a:r>
              <a:rPr lang="de-DE" sz="1800" b="0" u="none" dirty="0">
                <a:latin typeface="Arial Narrow" panose="020B0606020202030204" pitchFamily="34" charset="0"/>
              </a:rPr>
              <a:t> </a:t>
            </a:r>
            <a:r>
              <a:rPr lang="de-DE" sz="1800" b="0" u="none" dirty="0" err="1">
                <a:latin typeface="Arial Narrow" panose="020B0606020202030204" pitchFamily="34" charset="0"/>
              </a:rPr>
              <a:t>number</a:t>
            </a:r>
            <a:r>
              <a:rPr lang="de-DE" sz="1800" b="0" u="none" dirty="0">
                <a:latin typeface="Arial Narrow" panose="020B0606020202030204" pitchFamily="34" charset="0"/>
              </a:rPr>
              <a:t> R = 25 is better, </a:t>
            </a:r>
            <a:r>
              <a:rPr lang="de-DE" sz="1800" b="0" u="none" dirty="0" err="1">
                <a:latin typeface="Arial Narrow" panose="020B0606020202030204" pitchFamily="34" charset="0"/>
              </a:rPr>
              <a:t>because</a:t>
            </a:r>
            <a:r>
              <a:rPr lang="de-DE" sz="1800" b="0" u="none" dirty="0">
                <a:latin typeface="Arial Narrow" panose="020B0606020202030204" pitchFamily="34" charset="0"/>
              </a:rPr>
              <a:t> </a:t>
            </a:r>
            <a:r>
              <a:rPr lang="de-DE" sz="1800" b="0" u="none" dirty="0" err="1">
                <a:latin typeface="Arial Narrow" panose="020B0606020202030204" pitchFamily="34" charset="0"/>
              </a:rPr>
              <a:t>the</a:t>
            </a:r>
            <a:r>
              <a:rPr lang="de-DE" sz="1800" b="0" u="none" dirty="0">
                <a:latin typeface="Arial Narrow" panose="020B0606020202030204" pitchFamily="34" charset="0"/>
              </a:rPr>
              <a:t> </a:t>
            </a:r>
            <a:r>
              <a:rPr lang="de-DE" sz="1800" b="0" u="none" dirty="0" err="1">
                <a:latin typeface="Arial Narrow" panose="020B0606020202030204" pitchFamily="34" charset="0"/>
              </a:rPr>
              <a:t>random</a:t>
            </a:r>
            <a:r>
              <a:rPr lang="de-DE" sz="1800" b="0" u="none" dirty="0">
                <a:latin typeface="Arial Narrow" panose="020B0606020202030204" pitchFamily="34" charset="0"/>
              </a:rPr>
              <a:t> </a:t>
            </a:r>
            <a:r>
              <a:rPr lang="de-DE" sz="1800" b="0" u="none" dirty="0" err="1">
                <a:latin typeface="Arial Narrow" panose="020B0606020202030204" pitchFamily="34" charset="0"/>
              </a:rPr>
              <a:t>number</a:t>
            </a:r>
            <a:r>
              <a:rPr lang="de-DE" sz="1800" b="0" u="none" dirty="0">
                <a:latin typeface="Arial Narrow" panose="020B0606020202030204" pitchFamily="34" charset="0"/>
              </a:rPr>
              <a:t> R = 21 </a:t>
            </a:r>
            <a:r>
              <a:rPr lang="de-DE" sz="1800" b="0" u="none" dirty="0" err="1">
                <a:latin typeface="Arial Narrow" panose="020B0606020202030204" pitchFamily="34" charset="0"/>
              </a:rPr>
              <a:t>has</a:t>
            </a:r>
            <a:r>
              <a:rPr lang="de-DE" sz="1800" b="0" u="none" dirty="0">
                <a:latin typeface="Arial Narrow" panose="020B0606020202030204" pitchFamily="34" charset="0"/>
              </a:rPr>
              <a:t> </a:t>
            </a:r>
            <a:r>
              <a:rPr lang="de-DE" sz="1800" b="0" u="none" dirty="0" err="1">
                <a:latin typeface="Arial Narrow" panose="020B0606020202030204" pitchFamily="34" charset="0"/>
              </a:rPr>
              <a:t>the</a:t>
            </a:r>
            <a:r>
              <a:rPr lang="de-DE" sz="1800" b="0" u="none" dirty="0">
                <a:latin typeface="Arial Narrow" panose="020B0606020202030204" pitchFamily="34" charset="0"/>
              </a:rPr>
              <a:t> </a:t>
            </a:r>
            <a:r>
              <a:rPr lang="de-DE" sz="1800" b="0" u="none" dirty="0" err="1">
                <a:latin typeface="Arial Narrow" panose="020B0606020202030204" pitchFamily="34" charset="0"/>
              </a:rPr>
              <a:t>consequence</a:t>
            </a:r>
            <a:endParaRPr lang="de-DE" sz="1800" b="0" u="none" dirty="0">
              <a:latin typeface="Arial Narrow" panose="020B0606020202030204" pitchFamily="34" charset="0"/>
            </a:endParaRPr>
          </a:p>
          <a:p>
            <a:pPr defTabSz="760413" eaLnBrk="1" hangingPunct="1"/>
            <a:r>
              <a:rPr lang="de-DE" sz="1800" b="0" u="none" dirty="0">
                <a:latin typeface="Arial Narrow" panose="020B0606020202030204" pitchFamily="34" charset="0"/>
              </a:rPr>
              <a:t>        </a:t>
            </a:r>
            <a:r>
              <a:rPr lang="de-DE" sz="1800" b="0" u="none" dirty="0" err="1">
                <a:latin typeface="Arial Narrow" panose="020B0606020202030204" pitchFamily="34" charset="0"/>
              </a:rPr>
              <a:t>that</a:t>
            </a:r>
            <a:r>
              <a:rPr lang="de-DE" sz="1800" b="0" u="none" dirty="0">
                <a:latin typeface="Arial Narrow" panose="020B0606020202030204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 </a:t>
            </a:r>
            <a:r>
              <a:rPr lang="de-DE" sz="1800" b="0" u="none" dirty="0">
                <a:latin typeface="Arial Narrow" panose="020B0606020202030204" pitchFamily="34" charset="0"/>
              </a:rPr>
              <a:t>= M. So </a:t>
            </a:r>
            <a:r>
              <a:rPr lang="de-DE" sz="1800" b="0" u="none" dirty="0" err="1">
                <a:latin typeface="Arial Narrow" panose="020B0606020202030204" pitchFamily="34" charset="0"/>
              </a:rPr>
              <a:t>there</a:t>
            </a:r>
            <a:r>
              <a:rPr lang="de-DE" sz="1800" b="0" u="none" dirty="0">
                <a:latin typeface="Arial Narrow" panose="020B0606020202030204" pitchFamily="34" charset="0"/>
              </a:rPr>
              <a:t> is </a:t>
            </a:r>
            <a:r>
              <a:rPr lang="de-DE" sz="1800" b="0" u="none" dirty="0" err="1">
                <a:latin typeface="Arial Narrow" panose="020B0606020202030204" pitchFamily="34" charset="0"/>
              </a:rPr>
              <a:t>no</a:t>
            </a:r>
            <a:r>
              <a:rPr lang="de-DE" sz="1800" b="0" u="none" dirty="0">
                <a:latin typeface="Arial Narrow" panose="020B0606020202030204" pitchFamily="34" charset="0"/>
              </a:rPr>
              <a:t> </a:t>
            </a:r>
            <a:r>
              <a:rPr lang="de-DE" sz="1800" b="0" u="none" dirty="0" err="1">
                <a:latin typeface="Arial Narrow" panose="020B0606020202030204" pitchFamily="34" charset="0"/>
              </a:rPr>
              <a:t>encryption</a:t>
            </a:r>
            <a:r>
              <a:rPr lang="de-DE" sz="1800" b="0" u="none" dirty="0">
                <a:latin typeface="Arial Narrow" panose="020B0606020202030204" pitchFamily="34" charset="0"/>
              </a:rPr>
              <a:t>, </a:t>
            </a:r>
            <a:r>
              <a:rPr lang="de-DE" sz="1800" b="0" u="none" dirty="0" err="1">
                <a:latin typeface="Arial Narrow" panose="020B0606020202030204" pitchFamily="34" charset="0"/>
              </a:rPr>
              <a:t>when</a:t>
            </a:r>
            <a:r>
              <a:rPr lang="de-DE" sz="1800" b="0" u="none" dirty="0">
                <a:latin typeface="Arial Narrow" panose="020B0606020202030204" pitchFamily="34" charset="0"/>
              </a:rPr>
              <a:t> using R = 21.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8335" y="1911646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800" b="0" u="none" dirty="0">
                <a:latin typeface="Arial Narrow" pitchFamily="34" charset="0"/>
              </a:rPr>
              <a:t>Decryption: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394035" y="2445471"/>
            <a:ext cx="4519081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r 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-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  <a:sym typeface="Symbol" pitchFamily="18" charset="2"/>
              </a:rPr>
              <a:t>b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= 14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-4 mod 28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29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14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-4+28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29 = 16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M = 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-1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21 * 16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29 = 17</a:t>
            </a:r>
          </a:p>
        </p:txBody>
      </p:sp>
    </p:spTree>
    <p:extLst>
      <p:ext uri="{BB962C8B-B14F-4D97-AF65-F5344CB8AC3E}">
        <p14:creationId xmlns:p14="http://schemas.microsoft.com/office/powerpoint/2010/main" val="282587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0" y="1531367"/>
            <a:ext cx="3503613" cy="11430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47838" y="3668142"/>
            <a:ext cx="9906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86475" y="4276154"/>
            <a:ext cx="1762125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0700" y="4957192"/>
            <a:ext cx="838200" cy="404812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014538" y="3158554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776538" y="2902967"/>
            <a:ext cx="533400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299325" y="3196654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753225" y="2902967"/>
            <a:ext cx="534988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7040563" y="3437954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85938" y="3831253"/>
            <a:ext cx="990600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23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25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  <a:p>
            <a:pPr algn="ctr" defTabSz="760413" eaLnBrk="1" hangingPunct="1"/>
            <a:endParaRPr lang="en-US" sz="1800" u="none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772400" y="4470609"/>
            <a:ext cx="127635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= -4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333466" y="2939438"/>
            <a:ext cx="766834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M = 17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660777" y="2861671"/>
            <a:ext cx="2605086" cy="64850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8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= M *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Z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mod 29 </a:t>
            </a:r>
            <a:endParaRPr lang="en-AU" sz="1800" u="none" baseline="30000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      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 17 *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20 mod 29 = 21</a:t>
            </a:r>
            <a:endParaRPr lang="en-AU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248400" y="3157467"/>
            <a:ext cx="5048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200900" y="2803945"/>
            <a:ext cx="2953964" cy="3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600" u="none" dirty="0">
                <a:latin typeface="Arial Narrow" pitchFamily="34" charset="0"/>
                <a:cs typeface="Arial" charset="0"/>
              </a:rPr>
              <a:t>M = </a:t>
            </a:r>
            <a:r>
              <a:rPr lang="en-US" sz="16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6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6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=</a:t>
            </a:r>
            <a:r>
              <a:rPr lang="en-US" sz="1600" u="none" baseline="30000" dirty="0">
                <a:latin typeface="Arial Narrow" pitchFamily="34" charset="0"/>
                <a:cs typeface="Arial" charset="0"/>
              </a:rPr>
              <a:t> 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21 * 16 mod 29 = 17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131507" y="1535322"/>
            <a:ext cx="3352478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 = 3 = primitive element in GF(29)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84344" y="1738777"/>
            <a:ext cx="2820318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A = 7</a:t>
            </a:r>
          </a:p>
          <a:p>
            <a:pPr defTabSz="760413" eaLnBrk="1" hangingPunct="1"/>
            <a:endParaRPr lang="en-AU" sz="1800" u="none" dirty="0"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baseline="-25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3 </a:t>
            </a:r>
            <a:r>
              <a:rPr lang="en-AU" sz="18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7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mod 29 = 12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00900" y="1755210"/>
            <a:ext cx="2808411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B = 4</a:t>
            </a:r>
          </a:p>
          <a:p>
            <a:pPr defTabSz="760413" eaLnBrk="1" hangingPunct="1"/>
            <a:endParaRPr lang="en-US" sz="1800" i="1" u="none" dirty="0">
              <a:latin typeface="Arial Narrow" pitchFamily="34" charset="0"/>
              <a:cs typeface="Arial" charset="0"/>
              <a:sym typeface="Symbol" pitchFamily="18" charset="2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b</a:t>
            </a:r>
            <a:r>
              <a:rPr lang="en-US" sz="1800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3 </a:t>
            </a:r>
            <a:r>
              <a:rPr lang="en-AU" sz="18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4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mod 29 = 23 </a:t>
            </a:r>
            <a:endParaRPr lang="en-AU" sz="1800" u="none" baseline="30000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810000" y="4278522"/>
            <a:ext cx="1898554" cy="37150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3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25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mod 29 = 14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738438" y="4049142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3043238" y="3439542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295400" y="3971354"/>
            <a:ext cx="4587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2208213" y="4428554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905000" y="4951622"/>
            <a:ext cx="7604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 = 25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62000" y="3656222"/>
            <a:ext cx="763588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endParaRPr lang="en-US" sz="1800" u="none" baseline="-25000" dirty="0">
              <a:solidFill>
                <a:srgbClr val="023DD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657600" y="4026917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733800" y="4695254"/>
            <a:ext cx="23606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791200" y="4380122"/>
            <a:ext cx="22098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 r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AU" sz="1800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14</a:t>
            </a:r>
            <a:r>
              <a:rPr lang="en-US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24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914400" y="5481896"/>
            <a:ext cx="3581400" cy="5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Random Generator :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=1... P-1 </a:t>
            </a:r>
            <a:r>
              <a:rPr lang="en-US" sz="1400" u="none" dirty="0">
                <a:latin typeface="Arial Narrow" pitchFamily="34" charset="0"/>
                <a:cs typeface="Arial" charset="0"/>
              </a:rPr>
              <a:t>, </a:t>
            </a:r>
          </a:p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we select 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25 </a:t>
            </a:r>
            <a:r>
              <a:rPr lang="en-US" sz="1400" u="none" dirty="0">
                <a:latin typeface="Arial Narrow" pitchFamily="34" charset="0"/>
                <a:cs typeface="Arial" charset="0"/>
              </a:rPr>
              <a:t>(</a:t>
            </a:r>
            <a:r>
              <a:rPr lang="en-US" sz="1400" u="none" dirty="0" err="1">
                <a:latin typeface="Arial Narrow" pitchFamily="34" charset="0"/>
                <a:cs typeface="Arial" charset="0"/>
              </a:rPr>
              <a:t>aus</a:t>
            </a:r>
            <a:r>
              <a:rPr lang="en-US" sz="1400" u="none" dirty="0">
                <a:latin typeface="Arial Narrow" pitchFamily="34" charset="0"/>
                <a:cs typeface="Arial" charset="0"/>
              </a:rPr>
              <a:t> 3.b.)</a:t>
            </a:r>
            <a:endParaRPr lang="en-US" sz="1400" u="none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33400" y="1226567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A sends M  to B     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780213" y="1226567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B receives     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96543" y="1838534"/>
            <a:ext cx="3542671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A = 12                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3096542" y="2221122"/>
            <a:ext cx="35036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AU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B = 23                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895600" y="4352354"/>
            <a:ext cx="8382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819400" y="4537284"/>
            <a:ext cx="9144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208213" y="4733354"/>
            <a:ext cx="6873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 flipV="1">
            <a:off x="5473698" y="2397341"/>
            <a:ext cx="1798637" cy="833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V="1">
            <a:off x="2819400" y="2147316"/>
            <a:ext cx="361158" cy="20821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543799" y="5180628"/>
            <a:ext cx="2537520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>
              <a:buFontTx/>
              <a:buChar char="-"/>
            </a:pP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= (p – 1) – 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endParaRPr lang="en-AU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-4 = (29 – 1) – 4 = 24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3097212" y="3629234"/>
            <a:ext cx="2376487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Z = 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23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25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mod 29 = 20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V="1">
            <a:off x="3309938" y="3157467"/>
            <a:ext cx="3937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>
            <a:off x="7924800" y="4884167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7973218" y="1993329"/>
            <a:ext cx="360363" cy="409575"/>
          </a:xfrm>
          <a:custGeom>
            <a:avLst/>
            <a:gdLst>
              <a:gd name="T0" fmla="*/ 0 w 952"/>
              <a:gd name="T1" fmla="*/ 0 h 1632"/>
              <a:gd name="T2" fmla="*/ 2147483647 w 952"/>
              <a:gd name="T3" fmla="*/ 2147483647 h 1632"/>
              <a:gd name="T4" fmla="*/ 2147483647 w 952"/>
              <a:gd name="T5" fmla="*/ 2147483647 h 1632"/>
              <a:gd name="T6" fmla="*/ 2147483647 w 952"/>
              <a:gd name="T7" fmla="*/ 2147483647 h 1632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632"/>
              <a:gd name="T14" fmla="*/ 952 w 952"/>
              <a:gd name="T15" fmla="*/ 1632 h 1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632">
                <a:moveTo>
                  <a:pt x="0" y="0"/>
                </a:moveTo>
                <a:cubicBezTo>
                  <a:pt x="264" y="60"/>
                  <a:pt x="528" y="120"/>
                  <a:pt x="672" y="336"/>
                </a:cubicBezTo>
                <a:cubicBezTo>
                  <a:pt x="816" y="552"/>
                  <a:pt x="952" y="1080"/>
                  <a:pt x="864" y="1296"/>
                </a:cubicBezTo>
                <a:cubicBezTo>
                  <a:pt x="776" y="1512"/>
                  <a:pt x="264" y="1576"/>
                  <a:pt x="144" y="1632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89990" tIns="46795" rIns="89990" bIns="46795" anchor="ctr">
            <a:spAutoFit/>
          </a:bodyPr>
          <a:lstStyle/>
          <a:p>
            <a:endParaRPr lang="de-DE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H="1">
            <a:off x="1655763" y="5185792"/>
            <a:ext cx="249237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936" tIns="42607" rIns="81936" bIns="42607" anchor="ctr">
            <a:spAutoFit/>
          </a:bodyPr>
          <a:lstStyle/>
          <a:p>
            <a:endParaRPr lang="de-DE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093519" y="3629234"/>
            <a:ext cx="2531494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14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24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mod 29 = 16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24088" y="140749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9-2 cont.: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078607" y="624383"/>
            <a:ext cx="333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Overview</a:t>
            </a:r>
            <a:r>
              <a:rPr lang="de-DE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Encryption and </a:t>
            </a:r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Decryption</a:t>
            </a:r>
            <a:endParaRPr lang="de-DE" sz="2400" dirty="0">
              <a:solidFill>
                <a:srgbClr val="151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18959" y="71830"/>
            <a:ext cx="893383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Problem 9-3</a:t>
            </a:r>
            <a:r>
              <a:rPr lang="en-US" sz="2400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:</a:t>
            </a:r>
            <a:r>
              <a:rPr lang="en-US" sz="24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El-Gamal crypto system is set up using the prime number  </a:t>
            </a:r>
            <a:r>
              <a:rPr lang="en-US" sz="1800" u="none" dirty="0">
                <a:latin typeface="Arial Narrow" pitchFamily="34" charset="0"/>
              </a:rPr>
              <a:t>N = 2 * 131 + 1 = 263 </a:t>
            </a:r>
          </a:p>
          <a:p>
            <a:pPr algn="just" eaLnBrk="1" hangingPunct="1"/>
            <a:r>
              <a:rPr lang="en-US" sz="1800" b="0" u="none" dirty="0">
                <a:latin typeface="Arial Narrow" pitchFamily="34" charset="0"/>
              </a:rPr>
              <a:t>generated by applying Pocklington’s Theorem, where </a:t>
            </a:r>
            <a:r>
              <a:rPr lang="en-US" sz="1800" u="none" dirty="0">
                <a:latin typeface="Arial Narrow" pitchFamily="34" charset="0"/>
              </a:rPr>
              <a:t>131</a:t>
            </a:r>
            <a:r>
              <a:rPr lang="en-US" sz="1800" b="0" u="none" dirty="0">
                <a:latin typeface="Arial Narrow" pitchFamily="34" charset="0"/>
              </a:rPr>
              <a:t> is a prime. </a:t>
            </a:r>
          </a:p>
          <a:p>
            <a:pPr algn="just" eaLnBrk="1" hangingPunct="1"/>
            <a:endParaRPr lang="en-US" sz="1800" b="0" u="none" dirty="0">
              <a:latin typeface="Arial Narrow" pitchFamily="34" charset="0"/>
            </a:endParaRP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Prove that N is a prime according to </a:t>
            </a:r>
            <a:r>
              <a:rPr lang="en-US" sz="1800" b="0" u="none" dirty="0" err="1">
                <a:latin typeface="Arial Narrow" pitchFamily="34" charset="0"/>
              </a:rPr>
              <a:t>Pocklington’s</a:t>
            </a:r>
            <a:r>
              <a:rPr lang="en-US" sz="1800" b="0" u="none" dirty="0">
                <a:latin typeface="Arial Narrow" pitchFamily="34" charset="0"/>
              </a:rPr>
              <a:t> Theorem.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Compute the probability that a randomly selected element is primitive in </a:t>
            </a:r>
            <a:r>
              <a:rPr lang="en-US" sz="1800" u="none" dirty="0">
                <a:latin typeface="Arial Narrow" pitchFamily="34" charset="0"/>
              </a:rPr>
              <a:t>GF(263)</a:t>
            </a:r>
            <a:r>
              <a:rPr lang="en-US" sz="1800" b="0" u="none" dirty="0">
                <a:latin typeface="Arial Narrow" pitchFamily="34" charset="0"/>
              </a:rPr>
              <a:t>. 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Find a primitive element in </a:t>
            </a:r>
            <a:r>
              <a:rPr lang="en-US" sz="1800" u="none" dirty="0">
                <a:latin typeface="Arial Narrow" pitchFamily="34" charset="0"/>
              </a:rPr>
              <a:t>GF(263)</a:t>
            </a:r>
            <a:r>
              <a:rPr lang="en-US" sz="1800" b="0" u="none" dirty="0">
                <a:latin typeface="Arial Narrow" pitchFamily="34" charset="0"/>
              </a:rPr>
              <a:t> and use it as a public element in El-Gamal public key system.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User A encrypts the message </a:t>
            </a:r>
            <a:r>
              <a:rPr lang="en-US" sz="1800" u="none" dirty="0">
                <a:latin typeface="Arial Narrow" pitchFamily="34" charset="0"/>
              </a:rPr>
              <a:t>M = 35 </a:t>
            </a:r>
            <a:r>
              <a:rPr lang="en-US" sz="1800" b="0" u="none" dirty="0">
                <a:latin typeface="Arial Narrow" pitchFamily="34" charset="0"/>
              </a:rPr>
              <a:t>and send it to user B who has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b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113 </a:t>
            </a:r>
            <a:r>
              <a:rPr lang="en-US" sz="1800" b="0" u="none" dirty="0">
                <a:latin typeface="Arial Narrow" pitchFamily="34" charset="0"/>
              </a:rPr>
              <a:t>by using the random number </a:t>
            </a:r>
            <a:r>
              <a:rPr lang="en-US" sz="1800" u="none" dirty="0">
                <a:latin typeface="Arial Narrow" pitchFamily="34" charset="0"/>
              </a:rPr>
              <a:t>R = 22</a:t>
            </a:r>
            <a:r>
              <a:rPr lang="en-US" sz="1800" b="0" u="none" dirty="0">
                <a:latin typeface="Arial Narrow" pitchFamily="34" charset="0"/>
              </a:rPr>
              <a:t>. Compute B’s public key </a:t>
            </a:r>
            <a:r>
              <a:rPr lang="en-US" sz="1800" b="0" u="none" dirty="0" err="1">
                <a:latin typeface="Arial Narrow" pitchFamily="34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</a:rPr>
              <a:t>b</a:t>
            </a:r>
            <a:r>
              <a:rPr lang="en-US" sz="1800" b="0" u="none" dirty="0">
                <a:latin typeface="Arial Narrow" pitchFamily="34" charset="0"/>
              </a:rPr>
              <a:t> and the encrypted message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and r.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Decrypt the cryptogram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on the receiver side B showing all necessary computations therefore.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Let user A having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a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40 </a:t>
            </a:r>
            <a:r>
              <a:rPr lang="en-US" sz="1800" b="0" u="none" dirty="0">
                <a:latin typeface="Arial Narrow" pitchFamily="34" charset="0"/>
              </a:rPr>
              <a:t>compute his Signature S</a:t>
            </a:r>
            <a:r>
              <a:rPr lang="en-US" sz="1800" b="0" u="none" baseline="-25000" dirty="0">
                <a:latin typeface="Arial Narrow" pitchFamily="34" charset="0"/>
              </a:rPr>
              <a:t>a  </a:t>
            </a:r>
            <a:r>
              <a:rPr lang="en-US" sz="1800" b="0" u="none" dirty="0">
                <a:latin typeface="Arial Narrow" pitchFamily="34" charset="0"/>
              </a:rPr>
              <a:t>according to El-Gamal signature scheme shown below for the same message </a:t>
            </a:r>
            <a:r>
              <a:rPr lang="en-US" sz="1800" u="none" dirty="0">
                <a:latin typeface="Arial Narrow" pitchFamily="34" charset="0"/>
              </a:rPr>
              <a:t>M = 35</a:t>
            </a:r>
            <a:r>
              <a:rPr lang="en-US" sz="1800" b="0" u="none" dirty="0">
                <a:latin typeface="Arial Narrow" pitchFamily="34" charset="0"/>
              </a:rPr>
              <a:t>. Choose </a:t>
            </a:r>
            <a:r>
              <a:rPr lang="en-US" sz="1800" u="none" dirty="0">
                <a:latin typeface="Arial Narrow" pitchFamily="34" charset="0"/>
              </a:rPr>
              <a:t>k = 121</a:t>
            </a:r>
            <a:r>
              <a:rPr lang="en-US" sz="1800" b="0" u="none" dirty="0">
                <a:latin typeface="Arial Narrow" pitchFamily="34" charset="0"/>
              </a:rPr>
              <a:t>.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6809954" y="5187824"/>
            <a:ext cx="2376215" cy="348596"/>
          </a:xfrm>
          <a:prstGeom prst="rect">
            <a:avLst/>
          </a:prstGeom>
          <a:solidFill>
            <a:srgbClr val="FFFFE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600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689591" y="3930905"/>
            <a:ext cx="2760004" cy="736618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601037" y="5679453"/>
            <a:ext cx="387098" cy="252434"/>
          </a:xfrm>
          <a:prstGeom prst="rect">
            <a:avLst/>
          </a:prstGeom>
          <a:solidFill>
            <a:srgbClr val="FFFFFF"/>
          </a:solidFill>
          <a:ln w="19050">
            <a:solidFill>
              <a:srgbClr val="FC0128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>
            <a:off x="2695492" y="5111113"/>
            <a:ext cx="357737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267256" y="6144419"/>
            <a:ext cx="2119363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u="none" kern="0" dirty="0">
                <a:solidFill>
                  <a:srgbClr val="000000"/>
                </a:solidFill>
                <a:latin typeface="Arial Narrow" pitchFamily="34" charset="0"/>
              </a:rPr>
              <a:t> Signed Message S</a:t>
            </a:r>
            <a:r>
              <a:rPr lang="en-AU" sz="1400" u="none" kern="0" baseline="-25000" dirty="0">
                <a:solidFill>
                  <a:srgbClr val="000000"/>
                </a:solidFill>
                <a:latin typeface="Arial Narrow" pitchFamily="34" charset="0"/>
              </a:rPr>
              <a:t>a</a:t>
            </a:r>
            <a:endParaRPr lang="en-US" sz="1400" u="none" kern="0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2315678" y="4916627"/>
            <a:ext cx="314405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M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2809399" y="5221542"/>
            <a:ext cx="2848369" cy="34552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rgbClr val="FC0128"/>
                </a:solidFill>
                <a:latin typeface="Arial Narrow" pitchFamily="34" charset="0"/>
                <a:sym typeface="Symbol" pitchFamily="18" charset="2"/>
              </a:rPr>
              <a:t>k</a:t>
            </a:r>
            <a:r>
              <a:rPr lang="en-AU" sz="1600" u="none" kern="0" dirty="0">
                <a:solidFill>
                  <a:srgbClr val="FC0128"/>
                </a:solidFill>
                <a:latin typeface="Arial Narrow" pitchFamily="34" charset="0"/>
              </a:rPr>
              <a:t> </a:t>
            </a:r>
            <a:r>
              <a:rPr lang="en-AU" sz="1600" u="none" kern="0" baseline="30000" dirty="0">
                <a:solidFill>
                  <a:srgbClr val="FC0128"/>
                </a:solidFill>
                <a:latin typeface="Arial Narrow" pitchFamily="34" charset="0"/>
              </a:rPr>
              <a:t>-1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( M –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r</a:t>
            </a:r>
            <a:r>
              <a:rPr lang="en-US" sz="1600" u="none" kern="0" dirty="0">
                <a:solidFill>
                  <a:srgbClr val="023DD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* </a:t>
            </a:r>
            <a:r>
              <a:rPr lang="en-AU" sz="1600" u="none" kern="0" dirty="0" err="1">
                <a:solidFill>
                  <a:srgbClr val="FC0128"/>
                </a:solidFill>
                <a:latin typeface="Arial Narrow" pitchFamily="34" charset="0"/>
              </a:rPr>
              <a:t>X</a:t>
            </a:r>
            <a:r>
              <a:rPr lang="en-AU" sz="1600" u="none" kern="0" baseline="-25000" dirty="0" err="1">
                <a:solidFill>
                  <a:srgbClr val="FC0128"/>
                </a:solidFill>
                <a:latin typeface="Arial Narrow" pitchFamily="34" charset="0"/>
              </a:rPr>
              <a:t>a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) mod (N-1)  =  S</a:t>
            </a:r>
            <a:endParaRPr lang="en-AU" sz="1600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7133872" y="5568905"/>
            <a:ext cx="1569556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Then M is authentic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3926972" y="3930925"/>
            <a:ext cx="2011984" cy="35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latin typeface="Arial Narrow" pitchFamily="34" charset="0"/>
                <a:sym typeface="Symbol" pitchFamily="18" charset="2"/>
              </a:rPr>
              <a:t>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is primitive in GF(N</a:t>
            </a:r>
            <a:r>
              <a:rPr lang="en-US" sz="168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)</a:t>
            </a:r>
            <a:endParaRPr lang="en-US" sz="1261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701393" y="4080352"/>
            <a:ext cx="1988198" cy="74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u="none" kern="0" dirty="0" err="1">
                <a:latin typeface="Arial Narrow" pitchFamily="34" charset="0"/>
              </a:rPr>
              <a:t>X</a:t>
            </a:r>
            <a:r>
              <a:rPr lang="en-AU" sz="1400" u="none" kern="0" baseline="-25000" dirty="0" err="1">
                <a:latin typeface="Arial Narrow" pitchFamily="34" charset="0"/>
              </a:rPr>
              <a:t>a</a:t>
            </a:r>
            <a:r>
              <a:rPr lang="en-AU" sz="1400" u="none" kern="0" dirty="0">
                <a:latin typeface="Arial Narrow" pitchFamily="34" charset="0"/>
              </a:rPr>
              <a:t> = Secret Key of A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400" u="none" kern="0" dirty="0">
              <a:latin typeface="Arial Narrow" pitchFamily="34" charset="0"/>
            </a:endParaRP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AU" sz="1400" u="none" kern="0" dirty="0">
                <a:latin typeface="Arial Narrow" pitchFamily="34" charset="0"/>
              </a:rPr>
              <a:t> </a:t>
            </a:r>
            <a:r>
              <a:rPr lang="en-AU" sz="1400" u="none" kern="0" baseline="30000" dirty="0" err="1">
                <a:latin typeface="Arial Narrow" pitchFamily="34" charset="0"/>
              </a:rPr>
              <a:t>Xa</a:t>
            </a:r>
            <a:r>
              <a:rPr lang="en-US" sz="1400" u="none" kern="0" dirty="0">
                <a:latin typeface="Arial Narrow" pitchFamily="34" charset="0"/>
                <a:sym typeface="Symbol" pitchFamily="18" charset="2"/>
              </a:rPr>
              <a:t> = </a:t>
            </a:r>
            <a:r>
              <a:rPr lang="en-AU" sz="1400" u="none" kern="0" dirty="0" err="1">
                <a:latin typeface="Arial Narrow" pitchFamily="34" charset="0"/>
              </a:rPr>
              <a:t>y</a:t>
            </a:r>
            <a:r>
              <a:rPr lang="en-AU" sz="1400" u="none" kern="0" baseline="-25000" dirty="0" err="1">
                <a:latin typeface="Arial Narrow" pitchFamily="34" charset="0"/>
              </a:rPr>
              <a:t>a</a:t>
            </a:r>
            <a:endParaRPr lang="en-AU" sz="1400" u="none" kern="0" baseline="-25000" dirty="0">
              <a:latin typeface="Arial Narrow" pitchFamily="34" charset="0"/>
            </a:endParaRPr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 flipV="1">
            <a:off x="6509262" y="6051913"/>
            <a:ext cx="0" cy="26454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2649613" y="5649883"/>
            <a:ext cx="289945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FC0128"/>
                </a:solidFill>
                <a:latin typeface="Arial Narrow" pitchFamily="34" charset="0"/>
              </a:rPr>
              <a:t>k</a:t>
            </a: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1370027" y="3756760"/>
            <a:ext cx="2319563" cy="35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C0128"/>
                </a:solidFill>
                <a:latin typeface="Arial Narrow" pitchFamily="34" charset="0"/>
              </a:rPr>
              <a:t>User A signs M     </a:t>
            </a: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7189645" y="3831305"/>
            <a:ext cx="14580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C0128"/>
                </a:solidFill>
                <a:latin typeface="Arial Narrow" pitchFamily="34" charset="0"/>
              </a:rPr>
              <a:t>Verifier </a:t>
            </a:r>
            <a:r>
              <a:rPr lang="en-US" sz="1600" u="none" kern="0" dirty="0">
                <a:solidFill>
                  <a:srgbClr val="FC0128"/>
                </a:solidFill>
                <a:latin typeface="Arial Narrow" pitchFamily="34" charset="0"/>
              </a:rPr>
              <a:t>    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3797282" y="4243061"/>
            <a:ext cx="3246008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u="none" kern="0" dirty="0" err="1"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latin typeface="Arial Narrow" pitchFamily="34" charset="0"/>
              </a:rPr>
              <a:t>a</a:t>
            </a:r>
            <a:r>
              <a:rPr lang="en-AU" sz="1600" u="none" kern="0" dirty="0">
                <a:latin typeface="Arial Narrow" pitchFamily="34" charset="0"/>
              </a:rPr>
              <a:t> </a:t>
            </a:r>
            <a:r>
              <a:rPr lang="en-AU" sz="1600" u="none" kern="0" dirty="0">
                <a:solidFill>
                  <a:srgbClr val="023DD0"/>
                </a:solidFill>
                <a:latin typeface="Arial Narrow" pitchFamily="34" charset="0"/>
              </a:rPr>
              <a:t>=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public key of A                </a:t>
            </a: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3036710" y="5826451"/>
            <a:ext cx="3976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2" name="Line 19"/>
          <p:cNvSpPr>
            <a:spLocks noChangeShapeType="1"/>
          </p:cNvSpPr>
          <p:nvPr/>
        </p:nvSpPr>
        <p:spPr bwMode="auto">
          <a:xfrm flipV="1">
            <a:off x="2601036" y="4441398"/>
            <a:ext cx="1219720" cy="22612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63" name="Group 20"/>
          <p:cNvGrpSpPr>
            <a:grpSpLocks/>
          </p:cNvGrpSpPr>
          <p:nvPr/>
        </p:nvGrpSpPr>
        <p:grpSpPr bwMode="auto">
          <a:xfrm>
            <a:off x="1875271" y="4991954"/>
            <a:ext cx="434918" cy="185711"/>
            <a:chOff x="807" y="2428"/>
            <a:chExt cx="315" cy="178"/>
          </a:xfrm>
        </p:grpSpPr>
        <p:sp>
          <p:nvSpPr>
            <p:cNvPr id="64" name="Freeform 21"/>
            <p:cNvSpPr>
              <a:spLocks noEditPoints="1"/>
            </p:cNvSpPr>
            <p:nvPr/>
          </p:nvSpPr>
          <p:spPr bwMode="auto">
            <a:xfrm>
              <a:off x="807" y="2428"/>
              <a:ext cx="315" cy="178"/>
            </a:xfrm>
            <a:custGeom>
              <a:avLst/>
              <a:gdLst>
                <a:gd name="T0" fmla="*/ 0 w 445"/>
                <a:gd name="T1" fmla="*/ 24 h 207"/>
                <a:gd name="T2" fmla="*/ 67 w 445"/>
                <a:gd name="T3" fmla="*/ 0 h 207"/>
                <a:gd name="T4" fmla="*/ 79 w 445"/>
                <a:gd name="T5" fmla="*/ 71 h 207"/>
                <a:gd name="T6" fmla="*/ 11 w 445"/>
                <a:gd name="T7" fmla="*/ 98 h 207"/>
                <a:gd name="T8" fmla="*/ 0 w 445"/>
                <a:gd name="T9" fmla="*/ 24 h 207"/>
                <a:gd name="T10" fmla="*/ 5 w 445"/>
                <a:gd name="T11" fmla="*/ 25 h 207"/>
                <a:gd name="T12" fmla="*/ 41 w 445"/>
                <a:gd name="T13" fmla="*/ 58 h 207"/>
                <a:gd name="T14" fmla="*/ 63 w 445"/>
                <a:gd name="T15" fmla="*/ 4 h 207"/>
                <a:gd name="T16" fmla="*/ 5 w 445"/>
                <a:gd name="T17" fmla="*/ 25 h 207"/>
                <a:gd name="T18" fmla="*/ 4 w 445"/>
                <a:gd name="T19" fmla="*/ 33 h 207"/>
                <a:gd name="T20" fmla="*/ 13 w 445"/>
                <a:gd name="T21" fmla="*/ 89 h 207"/>
                <a:gd name="T22" fmla="*/ 27 w 445"/>
                <a:gd name="T23" fmla="*/ 52 h 207"/>
                <a:gd name="T24" fmla="*/ 4 w 445"/>
                <a:gd name="T25" fmla="*/ 33 h 207"/>
                <a:gd name="T26" fmla="*/ 66 w 445"/>
                <a:gd name="T27" fmla="*/ 9 h 207"/>
                <a:gd name="T28" fmla="*/ 52 w 445"/>
                <a:gd name="T29" fmla="*/ 43 h 207"/>
                <a:gd name="T30" fmla="*/ 75 w 445"/>
                <a:gd name="T31" fmla="*/ 65 h 207"/>
                <a:gd name="T32" fmla="*/ 66 w 445"/>
                <a:gd name="T33" fmla="*/ 9 h 207"/>
                <a:gd name="T34" fmla="*/ 30 w 445"/>
                <a:gd name="T35" fmla="*/ 56 h 207"/>
                <a:gd name="T36" fmla="*/ 16 w 445"/>
                <a:gd name="T37" fmla="*/ 91 h 207"/>
                <a:gd name="T38" fmla="*/ 73 w 445"/>
                <a:gd name="T39" fmla="*/ 69 h 207"/>
                <a:gd name="T40" fmla="*/ 50 w 445"/>
                <a:gd name="T41" fmla="*/ 47 h 207"/>
                <a:gd name="T42" fmla="*/ 43 w 445"/>
                <a:gd name="T43" fmla="*/ 66 h 207"/>
                <a:gd name="T44" fmla="*/ 30 w 445"/>
                <a:gd name="T45" fmla="*/ 56 h 2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5"/>
                <a:gd name="T70" fmla="*/ 0 h 207"/>
                <a:gd name="T71" fmla="*/ 445 w 445"/>
                <a:gd name="T72" fmla="*/ 207 h 2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5" h="207">
                  <a:moveTo>
                    <a:pt x="0" y="51"/>
                  </a:moveTo>
                  <a:lnTo>
                    <a:pt x="377" y="0"/>
                  </a:lnTo>
                  <a:lnTo>
                    <a:pt x="445" y="152"/>
                  </a:lnTo>
                  <a:lnTo>
                    <a:pt x="67" y="207"/>
                  </a:lnTo>
                  <a:lnTo>
                    <a:pt x="0" y="51"/>
                  </a:lnTo>
                  <a:close/>
                  <a:moveTo>
                    <a:pt x="28" y="55"/>
                  </a:moveTo>
                  <a:lnTo>
                    <a:pt x="231" y="124"/>
                  </a:lnTo>
                  <a:lnTo>
                    <a:pt x="355" y="9"/>
                  </a:lnTo>
                  <a:lnTo>
                    <a:pt x="28" y="55"/>
                  </a:lnTo>
                  <a:close/>
                  <a:moveTo>
                    <a:pt x="22" y="69"/>
                  </a:moveTo>
                  <a:lnTo>
                    <a:pt x="73" y="188"/>
                  </a:lnTo>
                  <a:lnTo>
                    <a:pt x="152" y="110"/>
                  </a:lnTo>
                  <a:lnTo>
                    <a:pt x="22" y="69"/>
                  </a:lnTo>
                  <a:close/>
                  <a:moveTo>
                    <a:pt x="372" y="19"/>
                  </a:moveTo>
                  <a:lnTo>
                    <a:pt x="293" y="92"/>
                  </a:lnTo>
                  <a:lnTo>
                    <a:pt x="422" y="138"/>
                  </a:lnTo>
                  <a:lnTo>
                    <a:pt x="372" y="19"/>
                  </a:lnTo>
                  <a:close/>
                  <a:moveTo>
                    <a:pt x="169" y="119"/>
                  </a:moveTo>
                  <a:lnTo>
                    <a:pt x="90" y="193"/>
                  </a:lnTo>
                  <a:lnTo>
                    <a:pt x="411" y="147"/>
                  </a:lnTo>
                  <a:lnTo>
                    <a:pt x="281" y="101"/>
                  </a:lnTo>
                  <a:lnTo>
                    <a:pt x="242" y="142"/>
                  </a:lnTo>
                  <a:lnTo>
                    <a:pt x="169" y="11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5" name="Freeform 22"/>
            <p:cNvSpPr>
              <a:spLocks/>
            </p:cNvSpPr>
            <p:nvPr/>
          </p:nvSpPr>
          <p:spPr bwMode="auto">
            <a:xfrm>
              <a:off x="807" y="2428"/>
              <a:ext cx="315" cy="178"/>
            </a:xfrm>
            <a:custGeom>
              <a:avLst/>
              <a:gdLst>
                <a:gd name="T0" fmla="*/ 0 w 445"/>
                <a:gd name="T1" fmla="*/ 24 h 207"/>
                <a:gd name="T2" fmla="*/ 67 w 445"/>
                <a:gd name="T3" fmla="*/ 0 h 207"/>
                <a:gd name="T4" fmla="*/ 79 w 445"/>
                <a:gd name="T5" fmla="*/ 71 h 207"/>
                <a:gd name="T6" fmla="*/ 11 w 445"/>
                <a:gd name="T7" fmla="*/ 98 h 207"/>
                <a:gd name="T8" fmla="*/ 0 w 445"/>
                <a:gd name="T9" fmla="*/ 24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"/>
                <a:gd name="T16" fmla="*/ 0 h 207"/>
                <a:gd name="T17" fmla="*/ 445 w 445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" h="207">
                  <a:moveTo>
                    <a:pt x="0" y="51"/>
                  </a:moveTo>
                  <a:lnTo>
                    <a:pt x="377" y="0"/>
                  </a:lnTo>
                  <a:lnTo>
                    <a:pt x="445" y="152"/>
                  </a:lnTo>
                  <a:lnTo>
                    <a:pt x="67" y="207"/>
                  </a:lnTo>
                  <a:lnTo>
                    <a:pt x="0" y="5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6" name="Freeform 23"/>
            <p:cNvSpPr>
              <a:spLocks/>
            </p:cNvSpPr>
            <p:nvPr/>
          </p:nvSpPr>
          <p:spPr bwMode="auto">
            <a:xfrm>
              <a:off x="827" y="2435"/>
              <a:ext cx="231" cy="99"/>
            </a:xfrm>
            <a:custGeom>
              <a:avLst/>
              <a:gdLst>
                <a:gd name="T0" fmla="*/ 0 w 327"/>
                <a:gd name="T1" fmla="*/ 22 h 115"/>
                <a:gd name="T2" fmla="*/ 35 w 327"/>
                <a:gd name="T3" fmla="*/ 54 h 115"/>
                <a:gd name="T4" fmla="*/ 57 w 327"/>
                <a:gd name="T5" fmla="*/ 0 h 115"/>
                <a:gd name="T6" fmla="*/ 0 w 327"/>
                <a:gd name="T7" fmla="*/ 22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7"/>
                <a:gd name="T13" fmla="*/ 0 h 115"/>
                <a:gd name="T14" fmla="*/ 327 w 327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7" h="115">
                  <a:moveTo>
                    <a:pt x="0" y="46"/>
                  </a:moveTo>
                  <a:lnTo>
                    <a:pt x="203" y="115"/>
                  </a:lnTo>
                  <a:lnTo>
                    <a:pt x="327" y="0"/>
                  </a:lnTo>
                  <a:lnTo>
                    <a:pt x="0" y="4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auto">
            <a:xfrm>
              <a:off x="823" y="2486"/>
              <a:ext cx="92" cy="103"/>
            </a:xfrm>
            <a:custGeom>
              <a:avLst/>
              <a:gdLst>
                <a:gd name="T0" fmla="*/ 0 w 130"/>
                <a:gd name="T1" fmla="*/ 0 h 119"/>
                <a:gd name="T2" fmla="*/ 9 w 130"/>
                <a:gd name="T3" fmla="*/ 58 h 119"/>
                <a:gd name="T4" fmla="*/ 23 w 130"/>
                <a:gd name="T5" fmla="*/ 20 h 119"/>
                <a:gd name="T6" fmla="*/ 0 w 130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9"/>
                <a:gd name="T14" fmla="*/ 130 w 130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9">
                  <a:moveTo>
                    <a:pt x="0" y="0"/>
                  </a:moveTo>
                  <a:lnTo>
                    <a:pt x="51" y="119"/>
                  </a:lnTo>
                  <a:lnTo>
                    <a:pt x="130" y="41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8" name="Freeform 25"/>
            <p:cNvSpPr>
              <a:spLocks/>
            </p:cNvSpPr>
            <p:nvPr/>
          </p:nvSpPr>
          <p:spPr bwMode="auto">
            <a:xfrm>
              <a:off x="1015" y="2444"/>
              <a:ext cx="91" cy="103"/>
            </a:xfrm>
            <a:custGeom>
              <a:avLst/>
              <a:gdLst>
                <a:gd name="T0" fmla="*/ 14 w 129"/>
                <a:gd name="T1" fmla="*/ 0 h 119"/>
                <a:gd name="T2" fmla="*/ 0 w 129"/>
                <a:gd name="T3" fmla="*/ 36 h 119"/>
                <a:gd name="T4" fmla="*/ 23 w 129"/>
                <a:gd name="T5" fmla="*/ 58 h 119"/>
                <a:gd name="T6" fmla="*/ 14 w 129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19"/>
                <a:gd name="T14" fmla="*/ 129 w 129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19">
                  <a:moveTo>
                    <a:pt x="79" y="0"/>
                  </a:moveTo>
                  <a:lnTo>
                    <a:pt x="0" y="73"/>
                  </a:lnTo>
                  <a:lnTo>
                    <a:pt x="129" y="119"/>
                  </a:lnTo>
                  <a:lnTo>
                    <a:pt x="79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auto">
            <a:xfrm>
              <a:off x="871" y="2515"/>
              <a:ext cx="227" cy="79"/>
            </a:xfrm>
            <a:custGeom>
              <a:avLst/>
              <a:gdLst>
                <a:gd name="T0" fmla="*/ 14 w 321"/>
                <a:gd name="T1" fmla="*/ 8 h 92"/>
                <a:gd name="T2" fmla="*/ 0 w 321"/>
                <a:gd name="T3" fmla="*/ 43 h 92"/>
                <a:gd name="T4" fmla="*/ 57 w 321"/>
                <a:gd name="T5" fmla="*/ 21 h 92"/>
                <a:gd name="T6" fmla="*/ 33 w 321"/>
                <a:gd name="T7" fmla="*/ 0 h 92"/>
                <a:gd name="T8" fmla="*/ 27 w 321"/>
                <a:gd name="T9" fmla="*/ 19 h 92"/>
                <a:gd name="T10" fmla="*/ 14 w 321"/>
                <a:gd name="T11" fmla="*/ 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92"/>
                <a:gd name="T20" fmla="*/ 321 w 321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92">
                  <a:moveTo>
                    <a:pt x="79" y="18"/>
                  </a:moveTo>
                  <a:lnTo>
                    <a:pt x="0" y="92"/>
                  </a:lnTo>
                  <a:lnTo>
                    <a:pt x="321" y="46"/>
                  </a:lnTo>
                  <a:lnTo>
                    <a:pt x="191" y="0"/>
                  </a:lnTo>
                  <a:lnTo>
                    <a:pt x="152" y="41"/>
                  </a:lnTo>
                  <a:lnTo>
                    <a:pt x="79" y="18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70" name="Freeform 27"/>
            <p:cNvSpPr>
              <a:spLocks/>
            </p:cNvSpPr>
            <p:nvPr/>
          </p:nvSpPr>
          <p:spPr bwMode="auto">
            <a:xfrm>
              <a:off x="935" y="2459"/>
              <a:ext cx="51" cy="63"/>
            </a:xfrm>
            <a:custGeom>
              <a:avLst/>
              <a:gdLst>
                <a:gd name="T0" fmla="*/ 6 w 73"/>
                <a:gd name="T1" fmla="*/ 22 h 73"/>
                <a:gd name="T2" fmla="*/ 6 w 73"/>
                <a:gd name="T3" fmla="*/ 24 h 73"/>
                <a:gd name="T4" fmla="*/ 2 w 73"/>
                <a:gd name="T5" fmla="*/ 9 h 73"/>
                <a:gd name="T6" fmla="*/ 4 w 73"/>
                <a:gd name="T7" fmla="*/ 34 h 73"/>
                <a:gd name="T8" fmla="*/ 6 w 73"/>
                <a:gd name="T9" fmla="*/ 30 h 73"/>
                <a:gd name="T10" fmla="*/ 6 w 73"/>
                <a:gd name="T11" fmla="*/ 34 h 73"/>
                <a:gd name="T12" fmla="*/ 3 w 73"/>
                <a:gd name="T13" fmla="*/ 35 h 73"/>
                <a:gd name="T14" fmla="*/ 3 w 73"/>
                <a:gd name="T15" fmla="*/ 34 h 73"/>
                <a:gd name="T16" fmla="*/ 4 w 73"/>
                <a:gd name="T17" fmla="*/ 34 h 73"/>
                <a:gd name="T18" fmla="*/ 1 w 73"/>
                <a:gd name="T19" fmla="*/ 9 h 73"/>
                <a:gd name="T20" fmla="*/ 1 w 73"/>
                <a:gd name="T21" fmla="*/ 11 h 73"/>
                <a:gd name="T22" fmla="*/ 0 w 73"/>
                <a:gd name="T23" fmla="*/ 11 h 73"/>
                <a:gd name="T24" fmla="*/ 0 w 73"/>
                <a:gd name="T25" fmla="*/ 9 h 73"/>
                <a:gd name="T26" fmla="*/ 2 w 73"/>
                <a:gd name="T27" fmla="*/ 7 h 73"/>
                <a:gd name="T28" fmla="*/ 6 w 73"/>
                <a:gd name="T29" fmla="*/ 22 h 73"/>
                <a:gd name="T30" fmla="*/ 6 w 73"/>
                <a:gd name="T31" fmla="*/ 3 h 73"/>
                <a:gd name="T32" fmla="*/ 8 w 73"/>
                <a:gd name="T33" fmla="*/ 0 h 73"/>
                <a:gd name="T34" fmla="*/ 9 w 73"/>
                <a:gd name="T35" fmla="*/ 0 h 73"/>
                <a:gd name="T36" fmla="*/ 9 w 73"/>
                <a:gd name="T37" fmla="*/ 3 h 73"/>
                <a:gd name="T38" fmla="*/ 8 w 73"/>
                <a:gd name="T39" fmla="*/ 3 h 73"/>
                <a:gd name="T40" fmla="*/ 12 w 73"/>
                <a:gd name="T41" fmla="*/ 26 h 73"/>
                <a:gd name="T42" fmla="*/ 12 w 73"/>
                <a:gd name="T43" fmla="*/ 26 h 73"/>
                <a:gd name="T44" fmla="*/ 12 w 73"/>
                <a:gd name="T45" fmla="*/ 26 h 73"/>
                <a:gd name="T46" fmla="*/ 9 w 73"/>
                <a:gd name="T47" fmla="*/ 29 h 73"/>
                <a:gd name="T48" fmla="*/ 8 w 73"/>
                <a:gd name="T49" fmla="*/ 29 h 73"/>
                <a:gd name="T50" fmla="*/ 9 w 73"/>
                <a:gd name="T51" fmla="*/ 29 h 73"/>
                <a:gd name="T52" fmla="*/ 10 w 73"/>
                <a:gd name="T53" fmla="*/ 26 h 73"/>
                <a:gd name="T54" fmla="*/ 7 w 73"/>
                <a:gd name="T55" fmla="*/ 4 h 73"/>
                <a:gd name="T56" fmla="*/ 6 w 73"/>
                <a:gd name="T57" fmla="*/ 22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73"/>
                <a:gd name="T89" fmla="*/ 73 w 73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73">
                  <a:moveTo>
                    <a:pt x="39" y="46"/>
                  </a:moveTo>
                  <a:lnTo>
                    <a:pt x="34" y="50"/>
                  </a:lnTo>
                  <a:lnTo>
                    <a:pt x="11" y="18"/>
                  </a:lnTo>
                  <a:lnTo>
                    <a:pt x="23" y="69"/>
                  </a:lnTo>
                  <a:lnTo>
                    <a:pt x="34" y="64"/>
                  </a:lnTo>
                  <a:lnTo>
                    <a:pt x="34" y="69"/>
                  </a:lnTo>
                  <a:lnTo>
                    <a:pt x="17" y="73"/>
                  </a:lnTo>
                  <a:lnTo>
                    <a:pt x="17" y="69"/>
                  </a:lnTo>
                  <a:lnTo>
                    <a:pt x="23" y="69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1" y="14"/>
                  </a:lnTo>
                  <a:lnTo>
                    <a:pt x="39" y="46"/>
                  </a:lnTo>
                  <a:lnTo>
                    <a:pt x="39" y="5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1" y="5"/>
                  </a:lnTo>
                  <a:lnTo>
                    <a:pt x="68" y="55"/>
                  </a:lnTo>
                  <a:lnTo>
                    <a:pt x="73" y="55"/>
                  </a:lnTo>
                  <a:lnTo>
                    <a:pt x="68" y="55"/>
                  </a:lnTo>
                  <a:lnTo>
                    <a:pt x="56" y="60"/>
                  </a:lnTo>
                  <a:lnTo>
                    <a:pt x="51" y="60"/>
                  </a:lnTo>
                  <a:lnTo>
                    <a:pt x="56" y="60"/>
                  </a:lnTo>
                  <a:lnTo>
                    <a:pt x="62" y="55"/>
                  </a:lnTo>
                  <a:lnTo>
                    <a:pt x="45" y="9"/>
                  </a:lnTo>
                  <a:lnTo>
                    <a:pt x="39" y="4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71" name="Text Box 28"/>
          <p:cNvSpPr txBox="1">
            <a:spLocks noChangeArrowheads="1"/>
          </p:cNvSpPr>
          <p:nvPr/>
        </p:nvSpPr>
        <p:spPr bwMode="auto">
          <a:xfrm>
            <a:off x="1767165" y="6085521"/>
            <a:ext cx="1922426" cy="31475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FC0128"/>
                </a:solidFill>
                <a:latin typeface="Arial Narrow" pitchFamily="34" charset="0"/>
                <a:sym typeface="Symbol" pitchFamily="18" charset="2"/>
              </a:rPr>
              <a:t>k</a:t>
            </a: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Random unit  in Z</a:t>
            </a:r>
            <a:r>
              <a:rPr lang="en-US" sz="1400" u="none" kern="0" baseline="-2500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N-1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3433127" y="5670828"/>
            <a:ext cx="1602639" cy="311247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3301202" y="5629098"/>
            <a:ext cx="1723104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</a:t>
            </a:r>
            <a:r>
              <a:rPr lang="en-AU" sz="1600" u="none" kern="0" baseline="30000" dirty="0">
                <a:solidFill>
                  <a:srgbClr val="FF0000"/>
                </a:solidFill>
                <a:latin typeface="Arial Narrow" pitchFamily="34" charset="0"/>
              </a:rPr>
              <a:t>k</a:t>
            </a: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 =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r</a:t>
            </a: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6292390" y="4855886"/>
            <a:ext cx="314405" cy="1176524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M</a:t>
            </a: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S</a:t>
            </a: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75" name="Text Box 33"/>
          <p:cNvSpPr txBox="1">
            <a:spLocks noChangeArrowheads="1"/>
          </p:cNvSpPr>
          <p:nvPr/>
        </p:nvSpPr>
        <p:spPr bwMode="auto">
          <a:xfrm>
            <a:off x="7008232" y="5197654"/>
            <a:ext cx="2132210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 </a:t>
            </a:r>
            <a:r>
              <a:rPr lang="en-US" sz="1600" i="1" u="none" kern="0" baseline="3000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M</a:t>
            </a:r>
            <a:r>
              <a:rPr lang="en-US" sz="1600" i="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   = 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AU" sz="1600" u="none" kern="0" dirty="0" err="1">
                <a:solidFill>
                  <a:srgbClr val="000000"/>
                </a:solidFill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solidFill>
                  <a:srgbClr val="000000"/>
                </a:solidFill>
                <a:latin typeface="Arial Narrow" pitchFamily="34" charset="0"/>
              </a:rPr>
              <a:t>a</a:t>
            </a:r>
            <a:r>
              <a:rPr lang="en-AU" sz="1600" u="none" kern="0" baseline="30000" dirty="0" err="1">
                <a:solidFill>
                  <a:srgbClr val="000000"/>
                </a:solidFill>
                <a:latin typeface="Arial Narrow" pitchFamily="34" charset="0"/>
              </a:rPr>
              <a:t>r</a:t>
            </a:r>
            <a:r>
              <a:rPr lang="en-AU" sz="1600" u="none" kern="0" baseline="-25000" dirty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*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r </a:t>
            </a:r>
            <a:r>
              <a:rPr lang="en-AU" sz="1600" u="none" kern="0" baseline="30000" dirty="0">
                <a:solidFill>
                  <a:srgbClr val="000000"/>
                </a:solidFill>
                <a:latin typeface="Arial Narrow" pitchFamily="34" charset="0"/>
              </a:rPr>
              <a:t>S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   mod N</a:t>
            </a:r>
            <a:endParaRPr lang="en-US" sz="1600" u="none" kern="0" baseline="30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6" name="Text Box 35"/>
          <p:cNvSpPr txBox="1">
            <a:spLocks noChangeArrowheads="1"/>
          </p:cNvSpPr>
          <p:nvPr/>
        </p:nvSpPr>
        <p:spPr bwMode="auto">
          <a:xfrm>
            <a:off x="7719053" y="4716134"/>
            <a:ext cx="276870" cy="30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1" u="none" kern="0" dirty="0">
                <a:solidFill>
                  <a:srgbClr val="000000"/>
                </a:solidFill>
                <a:latin typeface="Arial Narrow" pitchFamily="34" charset="0"/>
              </a:rPr>
              <a:t>If</a:t>
            </a:r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>
            <a:off x="7839952" y="4946154"/>
            <a:ext cx="0" cy="2002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8" name="Text Box 38"/>
          <p:cNvSpPr txBox="1">
            <a:spLocks noChangeArrowheads="1"/>
          </p:cNvSpPr>
          <p:nvPr/>
        </p:nvSpPr>
        <p:spPr bwMode="auto">
          <a:xfrm>
            <a:off x="3689590" y="3597041"/>
            <a:ext cx="1531189" cy="314750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public directory</a:t>
            </a:r>
            <a:endParaRPr lang="en-US" sz="1800" u="none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Line 39"/>
          <p:cNvSpPr>
            <a:spLocks noChangeShapeType="1"/>
          </p:cNvSpPr>
          <p:nvPr/>
        </p:nvSpPr>
        <p:spPr bwMode="auto">
          <a:xfrm>
            <a:off x="5921331" y="4445548"/>
            <a:ext cx="1405607" cy="965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7326938" y="4349229"/>
            <a:ext cx="1327019" cy="345528"/>
          </a:xfrm>
          <a:prstGeom prst="rect">
            <a:avLst/>
          </a:prstGeom>
          <a:solidFill>
            <a:srgbClr val="FFFFE5"/>
          </a:solidFill>
          <a:ln w="9525">
            <a:noFill/>
            <a:miter lim="800000"/>
            <a:headEnd/>
            <a:tailEnd/>
          </a:ln>
        </p:spPr>
        <p:txBody>
          <a:bodyPr wrap="squar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p, </a:t>
            </a:r>
            <a:r>
              <a:rPr lang="en-AU" sz="1600" u="none" kern="0" dirty="0">
                <a:solidFill>
                  <a:sysClr val="windowText" lastClr="000000"/>
                </a:solidFill>
                <a:latin typeface="Arial Narrow" pitchFamily="34" charset="0"/>
              </a:rPr>
              <a:t>, </a:t>
            </a:r>
            <a:r>
              <a:rPr lang="en-AU" sz="1600" u="none" kern="0" dirty="0" err="1">
                <a:solidFill>
                  <a:sysClr val="windowText" lastClr="000000"/>
                </a:solidFill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solidFill>
                  <a:sysClr val="windowText" lastClr="000000"/>
                </a:solidFill>
                <a:latin typeface="Arial Narrow" pitchFamily="34" charset="0"/>
              </a:rPr>
              <a:t>a</a:t>
            </a:r>
            <a:endParaRPr lang="en-US" sz="1600" u="none" kern="0" baseline="-250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5683311" y="5404724"/>
            <a:ext cx="60474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2" name="Line 46"/>
          <p:cNvSpPr>
            <a:spLocks noChangeShapeType="1"/>
          </p:cNvSpPr>
          <p:nvPr/>
        </p:nvSpPr>
        <p:spPr bwMode="auto">
          <a:xfrm flipV="1">
            <a:off x="5035766" y="5817645"/>
            <a:ext cx="1244004" cy="31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7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64295" y="-6349"/>
            <a:ext cx="171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9-3: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64295" y="455316"/>
            <a:ext cx="9051803" cy="2592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42900" indent="-342900" defTabSz="800633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  <a:cs typeface="Arial" charset="0"/>
              </a:rPr>
              <a:t>N = R * F + 1=</a:t>
            </a:r>
            <a:r>
              <a:rPr lang="en-US" sz="1800" b="0" u="none" dirty="0">
                <a:latin typeface="Arial Narrow" pitchFamily="34" charset="0"/>
              </a:rPr>
              <a:t> 2 * 131 + 1 = 263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, F = p = 131 and R = 2. Is 263 a prime?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 Proof:   We select a = 11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              1.  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gcd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(a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(N-1)/ p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– 1 , N) =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gcd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(11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2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– 1 , 263) = 1  is true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	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              2.   a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N-1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1 (mod N)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Wingdings" pitchFamily="2" charset="2"/>
              </a:rPr>
              <a:t>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11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262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1 (mod 263)  is true</a:t>
            </a:r>
          </a:p>
          <a:p>
            <a:pPr defTabSz="800633"/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              3.</a:t>
            </a:r>
            <a:r>
              <a:rPr lang="en-US" sz="1800" b="0" u="none" baseline="-25000" dirty="0">
                <a:latin typeface="Arial Narrow" pitchFamily="34" charset="0"/>
                <a:cs typeface="Arial" charset="0"/>
              </a:rPr>
              <a:t>    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F &gt;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N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                         131 &gt; 263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16.22  is true  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             As all conditions 1, 2 and 3 are true 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  263 is prime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64072" y="4251427"/>
            <a:ext cx="8784976" cy="2592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800" b="0" u="none" dirty="0">
                <a:latin typeface="Arial Narrow" pitchFamily="34" charset="0"/>
              </a:rPr>
              <a:t>Possible orders are the divisors of 263 – 1 = 263, these are: 1, 2, 131 and 262</a:t>
            </a:r>
            <a:endParaRPr lang="de-DE" sz="1800" b="0" u="none" dirty="0">
              <a:latin typeface="Arial Narrow" pitchFamily="34" charset="0"/>
            </a:endParaRPr>
          </a:p>
          <a:p>
            <a:pPr marL="280222" indent="-280222"/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Checking if the element 12 is primitive                              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12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1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263 ≠ 1,          12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2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263 ≠ 1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12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131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 mod 263 = 1         </a:t>
            </a:r>
            <a:r>
              <a:rPr lang="en-US" sz="1800" b="0" u="none" dirty="0"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Ord(12) = 131 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  12 is not a primitive element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Checking if the element 7 is primitive                              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7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1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263 ≠ 1,          7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2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263 ≠ 1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7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131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 mod 263 ≠ 1         </a:t>
            </a:r>
            <a:r>
              <a:rPr lang="en-US" sz="1800" b="0" u="none" dirty="0"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Ord(7) = 262 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  7 is a primitive element</a:t>
            </a:r>
          </a:p>
          <a:p>
            <a:pPr defTabSz="800633"/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64072" y="3184368"/>
            <a:ext cx="6742446" cy="93030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4563" tIns="49173" rIns="94563" bIns="49173">
            <a:spAutoFit/>
          </a:bodyPr>
          <a:lstStyle/>
          <a:p>
            <a:pPr marL="342900" indent="-342900" algn="l">
              <a:buFont typeface="+mj-lt"/>
              <a:buAutoNum type="arabicPeriod" startAt="2"/>
            </a:pPr>
            <a:r>
              <a:rPr lang="en-US" sz="1800" b="0" u="none" dirty="0">
                <a:latin typeface="Arial Narrow" pitchFamily="34" charset="0"/>
                <a:cs typeface="Arial" charset="0"/>
              </a:rPr>
              <a:t># of all non-zero elements</a:t>
            </a:r>
            <a:r>
              <a:rPr lang="en-US" sz="1800" b="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:      263 – 1 = 262</a:t>
            </a:r>
            <a:endParaRPr lang="en-US" sz="1800" b="0" u="none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algn="l"/>
            <a:r>
              <a:rPr lang="en-US" sz="1800" b="0" u="none" dirty="0">
                <a:latin typeface="Arial Narrow" pitchFamily="34" charset="0"/>
                <a:cs typeface="Arial" charset="0"/>
              </a:rPr>
              <a:t>      #  of primitive elements:     </a:t>
            </a:r>
            <a:r>
              <a:rPr lang="el-GR" sz="1800" b="0" u="none" dirty="0">
                <a:latin typeface="Arial Narrow" pitchFamily="34" charset="0"/>
                <a:cs typeface="Arial" charset="0"/>
              </a:rPr>
              <a:t>φ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(262)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el-GR" sz="1800" b="0" u="none" dirty="0">
                <a:latin typeface="Arial Narrow" pitchFamily="34" charset="0"/>
                <a:cs typeface="Arial" charset="0"/>
              </a:rPr>
              <a:t>φ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(2 * 131)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(2 – 1) * (131 – 1) = 130</a:t>
            </a:r>
          </a:p>
          <a:p>
            <a:pPr algn="l"/>
            <a:r>
              <a:rPr lang="en-US" sz="1800" b="0" u="none" dirty="0">
                <a:latin typeface="Arial Narrow" pitchFamily="34" charset="0"/>
                <a:cs typeface="Arial" charset="0"/>
              </a:rPr>
              <a:t>      P( element=primitive ) = (130 / 262) * 100 = 49.62%</a:t>
            </a:r>
            <a:endParaRPr lang="en-US" sz="1800" b="0" u="none" dirty="0"/>
          </a:p>
        </p:txBody>
      </p:sp>
    </p:spTree>
    <p:extLst>
      <p:ext uri="{BB962C8B-B14F-4D97-AF65-F5344CB8AC3E}">
        <p14:creationId xmlns:p14="http://schemas.microsoft.com/office/powerpoint/2010/main" val="150275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435466" y="1302288"/>
            <a:ext cx="3314007" cy="930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User B:  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113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b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</a:rPr>
              <a:t>b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N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7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113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263 = 236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407111" y="1295037"/>
            <a:ext cx="865068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anose="020B0606020202030204" pitchFamily="34" charset="0"/>
                <a:cs typeface="Arial" charset="0"/>
              </a:rPr>
              <a:t>User A: </a:t>
            </a:r>
          </a:p>
          <a:p>
            <a:pPr marL="360285" indent="-360285" defTabSz="800633"/>
            <a:r>
              <a:rPr lang="en-US" sz="1800" b="0" u="none" dirty="0">
                <a:latin typeface="Arial Narrow" panose="020B0606020202030204" pitchFamily="34" charset="0"/>
                <a:cs typeface="Arial" charset="0"/>
              </a:rPr>
              <a:t>M = 35</a:t>
            </a:r>
            <a:endParaRPr lang="en-US" sz="1800" b="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571562" y="1635087"/>
            <a:ext cx="2009913" cy="930303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7, GF(263)</a:t>
            </a:r>
          </a:p>
          <a:p>
            <a:pPr marL="360285" indent="-360285" defTabSz="800633">
              <a:buFont typeface="Symbol" pitchFamily="18" charset="2"/>
              <a:buChar char="a"/>
            </a:pPr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236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04310" y="2830094"/>
            <a:ext cx="3744416" cy="93030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r =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7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22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mod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263 = 11</a:t>
            </a:r>
          </a:p>
          <a:p>
            <a:pPr marL="360285" indent="-360285" defTabSz="800633"/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M *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R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(35 * 236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22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mod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263 = 16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836572" y="1256574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0" u="none" dirty="0">
                <a:latin typeface="Arial Narrow" panose="020B0606020202030204" pitchFamily="34" charset="0"/>
              </a:rPr>
              <a:t>Public </a:t>
            </a:r>
            <a:r>
              <a:rPr lang="de-DE" sz="1800" b="0" u="none" dirty="0" err="1">
                <a:latin typeface="Arial Narrow" panose="020B0606020202030204" pitchFamily="34" charset="0"/>
              </a:rPr>
              <a:t>directory</a:t>
            </a:r>
            <a:endParaRPr lang="de-DE" sz="1800" b="0" u="none" dirty="0">
              <a:latin typeface="Arial Narrow" panose="020B060602020203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36303" y="858343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800" b="0" u="none" dirty="0">
                <a:latin typeface="Arial Narrow" panose="020B0606020202030204" pitchFamily="34" charset="0"/>
              </a:rPr>
              <a:t>Encryption: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>
            <a:off x="4536703" y="2129520"/>
            <a:ext cx="1912023" cy="26470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800" b="0" u="none">
              <a:latin typeface="Arial Narrow" panose="020B0606020202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92287" y="4178895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800" b="0" u="none" dirty="0">
                <a:latin typeface="Arial Narrow" pitchFamily="34" charset="0"/>
              </a:rPr>
              <a:t>Decryption: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06003" y="4682951"/>
            <a:ext cx="5213502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r 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-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  <a:sym typeface="Symbol" pitchFamily="18" charset="2"/>
              </a:rPr>
              <a:t>b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= 11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-113 mod 262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263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11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-113+262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263 = 183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M = 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-1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16 * 183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263 = 35 </a:t>
            </a:r>
          </a:p>
        </p:txBody>
      </p:sp>
      <p:sp>
        <p:nvSpPr>
          <p:cNvPr id="13" name="Rechteck 12"/>
          <p:cNvSpPr/>
          <p:nvPr/>
        </p:nvSpPr>
        <p:spPr>
          <a:xfrm>
            <a:off x="792287" y="264326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9-3 cont.:</a:t>
            </a:r>
          </a:p>
        </p:txBody>
      </p:sp>
    </p:spTree>
    <p:extLst>
      <p:ext uri="{BB962C8B-B14F-4D97-AF65-F5344CB8AC3E}">
        <p14:creationId xmlns:p14="http://schemas.microsoft.com/office/powerpoint/2010/main" val="105145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82404" y="1866156"/>
            <a:ext cx="3503613" cy="11430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82242" y="4002931"/>
            <a:ext cx="9906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20879" y="4610943"/>
            <a:ext cx="1762125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25104" y="5291981"/>
            <a:ext cx="838200" cy="404812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048942" y="3493343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810942" y="3237756"/>
            <a:ext cx="533400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333729" y="3531443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787629" y="3237756"/>
            <a:ext cx="534988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7074967" y="3772743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820342" y="4166042"/>
            <a:ext cx="990600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236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22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  <a:p>
            <a:pPr algn="ctr" defTabSz="760413" eaLnBrk="1" hangingPunct="1"/>
            <a:endParaRPr lang="en-US" sz="1800" u="none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806804" y="4805398"/>
            <a:ext cx="127635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= -113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367870" y="3274227"/>
            <a:ext cx="766834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M = 35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695181" y="3196460"/>
            <a:ext cx="2605086" cy="64850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8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= M *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Z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mod 263 </a:t>
            </a:r>
            <a:endParaRPr lang="en-AU" sz="1800" u="none" baseline="30000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      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 35 *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23 mod 263 = 16</a:t>
            </a:r>
            <a:endParaRPr lang="en-AU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282804" y="3492256"/>
            <a:ext cx="5048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235304" y="3138734"/>
            <a:ext cx="2953964" cy="3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600" u="none" dirty="0">
                <a:latin typeface="Arial Narrow" pitchFamily="34" charset="0"/>
                <a:cs typeface="Arial" charset="0"/>
              </a:rPr>
              <a:t>M = </a:t>
            </a:r>
            <a:r>
              <a:rPr lang="en-US" sz="16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6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6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=</a:t>
            </a:r>
            <a:r>
              <a:rPr lang="en-US" sz="1600" u="none" baseline="30000" dirty="0">
                <a:latin typeface="Arial Narrow" pitchFamily="34" charset="0"/>
                <a:cs typeface="Arial" charset="0"/>
              </a:rPr>
              <a:t> 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16 * 183 mod 263 = 35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113012" y="1870111"/>
            <a:ext cx="3458277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 = 7 = primitive element in GF(263)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18748" y="2073566"/>
            <a:ext cx="2820318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A = 40</a:t>
            </a:r>
          </a:p>
          <a:p>
            <a:pPr defTabSz="760413" eaLnBrk="1" hangingPunct="1"/>
            <a:endParaRPr lang="en-AU" sz="1800" u="none" dirty="0"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baseline="-25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7 </a:t>
            </a:r>
            <a:r>
              <a:rPr lang="en-AU" sz="18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40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mod 263 = 166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35304" y="2089999"/>
            <a:ext cx="2880419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B = 113</a:t>
            </a:r>
          </a:p>
          <a:p>
            <a:pPr defTabSz="760413" eaLnBrk="1" hangingPunct="1"/>
            <a:endParaRPr lang="en-US" sz="1800" i="1" u="none" dirty="0">
              <a:latin typeface="Arial Narrow" pitchFamily="34" charset="0"/>
              <a:cs typeface="Arial" charset="0"/>
              <a:sym typeface="Symbol" pitchFamily="18" charset="2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b</a:t>
            </a:r>
            <a:r>
              <a:rPr lang="en-US" sz="1800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7 </a:t>
            </a:r>
            <a:r>
              <a:rPr lang="en-AU" sz="18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113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mod 263 = 236 </a:t>
            </a:r>
            <a:endParaRPr lang="en-AU" sz="1800" u="none" baseline="30000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844404" y="4613311"/>
            <a:ext cx="1993965" cy="37150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7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22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mod 263 = 11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772842" y="4383931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3077642" y="3774331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329804" y="4306143"/>
            <a:ext cx="4587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2242617" y="4763343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939404" y="5286411"/>
            <a:ext cx="7604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 = 22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96404" y="3991011"/>
            <a:ext cx="763588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endParaRPr lang="en-US" sz="1800" u="none" baseline="-25000" dirty="0">
              <a:solidFill>
                <a:srgbClr val="023DD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692004" y="4361706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768204" y="5030043"/>
            <a:ext cx="23606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825604" y="4714911"/>
            <a:ext cx="22098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 r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AU" sz="1800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11</a:t>
            </a:r>
            <a:r>
              <a:rPr lang="en-US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149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948804" y="5816685"/>
            <a:ext cx="3581400" cy="5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Random Generator :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1 ... P-1 </a:t>
            </a:r>
            <a:r>
              <a:rPr lang="en-US" sz="1400" u="none" dirty="0">
                <a:latin typeface="Arial Narrow" pitchFamily="34" charset="0"/>
                <a:cs typeface="Arial" charset="0"/>
              </a:rPr>
              <a:t>, </a:t>
            </a:r>
          </a:p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we select 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22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67804" y="1561356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A sends M  to B     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814617" y="1561356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B receives     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130947" y="2173323"/>
            <a:ext cx="3542671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A = 166                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3130946" y="2555911"/>
            <a:ext cx="35036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AU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B = 236                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930004" y="4687143"/>
            <a:ext cx="8382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853804" y="4872073"/>
            <a:ext cx="9144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242617" y="5068143"/>
            <a:ext cx="6873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 flipV="1">
            <a:off x="5508102" y="2732130"/>
            <a:ext cx="1798637" cy="833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V="1">
            <a:off x="2853804" y="2482105"/>
            <a:ext cx="361158" cy="20821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578202" y="5515417"/>
            <a:ext cx="2611065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>
              <a:buFontTx/>
              <a:buChar char="-"/>
            </a:pP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= (p – 1) – 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endParaRPr lang="en-AU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-113 = (263 – 1) – 113 = 149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3131616" y="3964023"/>
            <a:ext cx="2376487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Z = 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236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22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mod 263 = 23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V="1">
            <a:off x="3344342" y="3492256"/>
            <a:ext cx="3937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>
            <a:off x="7959204" y="5218956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8007622" y="2328118"/>
            <a:ext cx="360363" cy="409575"/>
          </a:xfrm>
          <a:custGeom>
            <a:avLst/>
            <a:gdLst>
              <a:gd name="T0" fmla="*/ 0 w 952"/>
              <a:gd name="T1" fmla="*/ 0 h 1632"/>
              <a:gd name="T2" fmla="*/ 2147483647 w 952"/>
              <a:gd name="T3" fmla="*/ 2147483647 h 1632"/>
              <a:gd name="T4" fmla="*/ 2147483647 w 952"/>
              <a:gd name="T5" fmla="*/ 2147483647 h 1632"/>
              <a:gd name="T6" fmla="*/ 2147483647 w 952"/>
              <a:gd name="T7" fmla="*/ 2147483647 h 1632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632"/>
              <a:gd name="T14" fmla="*/ 952 w 952"/>
              <a:gd name="T15" fmla="*/ 1632 h 1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632">
                <a:moveTo>
                  <a:pt x="0" y="0"/>
                </a:moveTo>
                <a:cubicBezTo>
                  <a:pt x="264" y="60"/>
                  <a:pt x="528" y="120"/>
                  <a:pt x="672" y="336"/>
                </a:cubicBezTo>
                <a:cubicBezTo>
                  <a:pt x="816" y="552"/>
                  <a:pt x="952" y="1080"/>
                  <a:pt x="864" y="1296"/>
                </a:cubicBezTo>
                <a:cubicBezTo>
                  <a:pt x="776" y="1512"/>
                  <a:pt x="264" y="1576"/>
                  <a:pt x="144" y="1632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89990" tIns="46795" rIns="89990" bIns="46795" anchor="ctr">
            <a:spAutoFit/>
          </a:bodyPr>
          <a:lstStyle/>
          <a:p>
            <a:endParaRPr lang="de-DE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H="1">
            <a:off x="1690167" y="5520581"/>
            <a:ext cx="249237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936" tIns="42607" rIns="81936" bIns="42607" anchor="ctr">
            <a:spAutoFit/>
          </a:bodyPr>
          <a:lstStyle/>
          <a:p>
            <a:endParaRPr lang="de-DE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127923" y="3964023"/>
            <a:ext cx="2531494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 11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149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mod 263 = 183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713031" y="189281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9-3 cont.: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113011" y="959172"/>
            <a:ext cx="333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Overview</a:t>
            </a:r>
            <a:r>
              <a:rPr lang="de-DE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Encryption and </a:t>
            </a:r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Decryption</a:t>
            </a:r>
            <a:endParaRPr lang="de-DE" sz="2400" dirty="0">
              <a:solidFill>
                <a:srgbClr val="151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124" y="74540"/>
            <a:ext cx="87428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9-3 cont.:</a:t>
            </a:r>
            <a:endParaRPr lang="en-US" sz="1800" b="0" u="none" dirty="0">
              <a:latin typeface="Arial Narrow" pitchFamily="34" charset="0"/>
            </a:endParaRPr>
          </a:p>
          <a:p>
            <a:pPr algn="just"/>
            <a:r>
              <a:rPr lang="en-US" sz="1800" b="0" u="none" dirty="0">
                <a:latin typeface="Arial Narrow" pitchFamily="34" charset="0"/>
              </a:rPr>
              <a:t>6. 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167104" y="3747860"/>
            <a:ext cx="373211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1800" b="0" u="none" dirty="0">
                <a:latin typeface="Arial Narrow" pitchFamily="34" charset="0"/>
              </a:rPr>
              <a:t>k has to be invertible mod N-1, N-1 = 262</a:t>
            </a:r>
          </a:p>
          <a:p>
            <a:pPr algn="l"/>
            <a:r>
              <a:rPr lang="de-DE" sz="1800" b="0" u="none" dirty="0">
                <a:latin typeface="Arial Narrow" pitchFamily="34" charset="0"/>
              </a:rPr>
              <a:t>gcd [ k, N-1 ] = 1  =&gt; </a:t>
            </a:r>
            <a:r>
              <a:rPr lang="de-DE" sz="1800" b="0" u="none" dirty="0" err="1">
                <a:latin typeface="Arial Narrow" pitchFamily="34" charset="0"/>
              </a:rPr>
              <a:t>gcd</a:t>
            </a:r>
            <a:r>
              <a:rPr lang="de-DE" sz="1800" b="0" u="none" dirty="0">
                <a:latin typeface="Arial Narrow" pitchFamily="34" charset="0"/>
              </a:rPr>
              <a:t> (121,262) = 1</a:t>
            </a:r>
          </a:p>
          <a:p>
            <a:pPr lvl="0" algn="l"/>
            <a:r>
              <a:rPr lang="de-DE" sz="1800" b="0" u="none" dirty="0">
                <a:latin typeface="Arial Narrow" pitchFamily="34" charset="0"/>
              </a:rPr>
              <a:t>k = 121, </a:t>
            </a:r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k </a:t>
            </a:r>
            <a:r>
              <a:rPr lang="en-AU" sz="1800" b="0" u="none" kern="0" baseline="30000" dirty="0">
                <a:latin typeface="Arial Narrow" pitchFamily="34" charset="0"/>
              </a:rPr>
              <a:t>-1</a:t>
            </a:r>
            <a:r>
              <a:rPr lang="en-US" sz="1800" b="0" u="none" kern="0" dirty="0">
                <a:latin typeface="Arial Narrow" pitchFamily="34" charset="0"/>
              </a:rPr>
              <a:t> = 121</a:t>
            </a:r>
            <a:r>
              <a:rPr lang="de-DE" sz="1800" b="0" u="none" baseline="30000" dirty="0">
                <a:latin typeface="Arial Narrow" pitchFamily="34" charset="0"/>
              </a:rPr>
              <a:t>-1 </a:t>
            </a:r>
            <a:r>
              <a:rPr lang="de-DE" sz="1800" b="0" u="none" dirty="0">
                <a:latin typeface="Arial Narrow" pitchFamily="34" charset="0"/>
              </a:rPr>
              <a:t>= 13 (</a:t>
            </a:r>
            <a:r>
              <a:rPr lang="de-DE" sz="1800" b="0" u="none" dirty="0" err="1">
                <a:latin typeface="Arial Narrow" pitchFamily="34" charset="0"/>
              </a:rPr>
              <a:t>see</a:t>
            </a:r>
            <a:r>
              <a:rPr lang="de-DE" sz="1800" b="0" u="none" dirty="0">
                <a:latin typeface="Arial Narrow" pitchFamily="34" charset="0"/>
              </a:rPr>
              <a:t> table below)</a:t>
            </a:r>
          </a:p>
          <a:p>
            <a:pPr lvl="0" algn="l"/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r = </a:t>
            </a:r>
            <a:r>
              <a:rPr lang="en-AU" sz="1800" b="0" u="none" kern="0" baseline="30000" dirty="0">
                <a:latin typeface="Arial Narrow" pitchFamily="34" charset="0"/>
              </a:rPr>
              <a:t>k</a:t>
            </a:r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 = 7</a:t>
            </a:r>
            <a:r>
              <a:rPr lang="en-US" sz="1800" b="0" u="none" kern="0" baseline="30000" dirty="0">
                <a:latin typeface="Arial Narrow" pitchFamily="34" charset="0"/>
                <a:sym typeface="Symbol" pitchFamily="18" charset="2"/>
              </a:rPr>
              <a:t>121 </a:t>
            </a:r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mod 263 = 85</a:t>
            </a:r>
          </a:p>
          <a:p>
            <a:pPr lvl="0" algn="l"/>
            <a:endParaRPr lang="de-DE" sz="1800" b="0" u="none" baseline="30000" dirty="0">
              <a:latin typeface="Arial Narrow" pitchFamily="34" charset="0"/>
            </a:endParaRP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S = k </a:t>
            </a:r>
            <a:r>
              <a:rPr lang="en-AU" sz="1800" b="0" u="none" kern="0" baseline="30000" dirty="0">
                <a:latin typeface="Arial Narrow" pitchFamily="34" charset="0"/>
              </a:rPr>
              <a:t>-1</a:t>
            </a:r>
            <a:r>
              <a:rPr lang="en-US" sz="1800" b="0" u="none" kern="0" dirty="0">
                <a:latin typeface="Arial Narrow" pitchFamily="34" charset="0"/>
              </a:rPr>
              <a:t> ( M – </a:t>
            </a:r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r * </a:t>
            </a:r>
            <a:r>
              <a:rPr lang="en-AU" sz="1800" b="0" u="none" kern="0" dirty="0" err="1">
                <a:latin typeface="Arial Narrow" pitchFamily="34" charset="0"/>
              </a:rPr>
              <a:t>X</a:t>
            </a:r>
            <a:r>
              <a:rPr lang="en-AU" sz="1800" b="0" u="none" kern="0" baseline="-25000" dirty="0" err="1">
                <a:latin typeface="Arial Narrow" pitchFamily="34" charset="0"/>
              </a:rPr>
              <a:t>a</a:t>
            </a:r>
            <a:r>
              <a:rPr lang="en-US" sz="1800" b="0" u="none" kern="0" dirty="0">
                <a:latin typeface="Arial Narrow" pitchFamily="34" charset="0"/>
              </a:rPr>
              <a:t> ) mod (N-1)   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u="none" kern="0" dirty="0">
                <a:latin typeface="Arial Narrow" pitchFamily="34" charset="0"/>
              </a:rPr>
              <a:t>    = </a:t>
            </a:r>
            <a:r>
              <a:rPr lang="en-US" sz="1800" b="0" u="none" kern="0" dirty="0">
                <a:latin typeface="Arial Narrow" pitchFamily="34" charset="0"/>
              </a:rPr>
              <a:t>121</a:t>
            </a:r>
            <a:r>
              <a:rPr lang="de-DE" sz="1800" b="0" u="none" baseline="30000" dirty="0">
                <a:latin typeface="Arial Narrow" pitchFamily="34" charset="0"/>
              </a:rPr>
              <a:t>-1</a:t>
            </a:r>
            <a:r>
              <a:rPr lang="de-DE" sz="1800" b="0" u="none" kern="0" dirty="0">
                <a:latin typeface="Arial Narrow" pitchFamily="34" charset="0"/>
              </a:rPr>
              <a:t> (35 – 85 * 113) </a:t>
            </a:r>
            <a:r>
              <a:rPr lang="de-DE" sz="1800" b="0" u="none" kern="0" dirty="0" err="1">
                <a:latin typeface="Arial Narrow" pitchFamily="34" charset="0"/>
              </a:rPr>
              <a:t>mod</a:t>
            </a:r>
            <a:r>
              <a:rPr lang="de-DE" sz="1800" b="0" u="none" kern="0" dirty="0">
                <a:latin typeface="Arial Narrow" pitchFamily="34" charset="0"/>
              </a:rPr>
              <a:t> 262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u="none" kern="0" dirty="0">
                <a:latin typeface="Arial Narrow" pitchFamily="34" charset="0"/>
              </a:rPr>
              <a:t>    = 13 (35 – 9605) </a:t>
            </a:r>
            <a:r>
              <a:rPr lang="de-DE" sz="1800" b="0" u="none" kern="0" dirty="0" err="1">
                <a:latin typeface="Arial Narrow" pitchFamily="34" charset="0"/>
              </a:rPr>
              <a:t>mod</a:t>
            </a:r>
            <a:r>
              <a:rPr lang="de-DE" sz="1800" b="0" u="none" kern="0" dirty="0">
                <a:latin typeface="Arial Narrow" pitchFamily="34" charset="0"/>
              </a:rPr>
              <a:t> 262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u="none" kern="0" dirty="0">
                <a:latin typeface="Arial Narrow" pitchFamily="34" charset="0"/>
              </a:rPr>
              <a:t>    = -124410 </a:t>
            </a:r>
            <a:r>
              <a:rPr lang="de-DE" sz="1800" b="0" u="none" kern="0" dirty="0" err="1">
                <a:latin typeface="Arial Narrow" pitchFamily="34" charset="0"/>
              </a:rPr>
              <a:t>mod</a:t>
            </a:r>
            <a:r>
              <a:rPr lang="de-DE" sz="1800" b="0" u="none" kern="0" dirty="0">
                <a:latin typeface="Arial Narrow" pitchFamily="34" charset="0"/>
              </a:rPr>
              <a:t> 262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u="none" kern="0" dirty="0">
                <a:latin typeface="Arial Narrow" pitchFamily="34" charset="0"/>
              </a:rPr>
              <a:t> S = 40</a:t>
            </a:r>
            <a:endParaRPr lang="en-AU" sz="1800" b="0" u="none" kern="0" dirty="0">
              <a:latin typeface="Arial Narrow" pitchFamily="34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5220779" y="4950932"/>
          <a:ext cx="4233327" cy="125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4" imgW="4924531" imgH="1409593" progId="Excel.Sheet.8">
                  <p:embed/>
                </p:oleObj>
              </mc:Choice>
              <mc:Fallback>
                <p:oleObj name="Worksheet" r:id="rId4" imgW="4924531" imgH="140959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779" y="4950932"/>
                        <a:ext cx="4233327" cy="1254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6809954" y="2313294"/>
            <a:ext cx="2376215" cy="348596"/>
          </a:xfrm>
          <a:prstGeom prst="rect">
            <a:avLst/>
          </a:prstGeom>
          <a:solidFill>
            <a:srgbClr val="FFFFE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600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0" name="Rectangle 46"/>
          <p:cNvSpPr>
            <a:spLocks noChangeArrowheads="1"/>
          </p:cNvSpPr>
          <p:nvPr/>
        </p:nvSpPr>
        <p:spPr bwMode="auto">
          <a:xfrm>
            <a:off x="3689591" y="1056375"/>
            <a:ext cx="2760004" cy="736618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1" name="Rectangle 47"/>
          <p:cNvSpPr>
            <a:spLocks noChangeArrowheads="1"/>
          </p:cNvSpPr>
          <p:nvPr/>
        </p:nvSpPr>
        <p:spPr bwMode="auto">
          <a:xfrm>
            <a:off x="2601037" y="2804923"/>
            <a:ext cx="387098" cy="252434"/>
          </a:xfrm>
          <a:prstGeom prst="rect">
            <a:avLst/>
          </a:prstGeom>
          <a:solidFill>
            <a:srgbClr val="FFFFFF"/>
          </a:solidFill>
          <a:ln w="19050">
            <a:solidFill>
              <a:srgbClr val="FC0128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2" name="Line 6"/>
          <p:cNvSpPr>
            <a:spLocks noChangeShapeType="1"/>
          </p:cNvSpPr>
          <p:nvPr/>
        </p:nvSpPr>
        <p:spPr bwMode="auto">
          <a:xfrm>
            <a:off x="2695492" y="2236583"/>
            <a:ext cx="357737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5389910" y="3442365"/>
            <a:ext cx="2119363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u="none" kern="0" dirty="0">
                <a:solidFill>
                  <a:srgbClr val="000000"/>
                </a:solidFill>
                <a:latin typeface="Arial Narrow" pitchFamily="34" charset="0"/>
              </a:rPr>
              <a:t> Signed Message S</a:t>
            </a:r>
            <a:r>
              <a:rPr lang="en-AU" sz="1400" u="none" kern="0" baseline="-25000" dirty="0">
                <a:solidFill>
                  <a:srgbClr val="000000"/>
                </a:solidFill>
                <a:latin typeface="Arial Narrow" pitchFamily="34" charset="0"/>
              </a:rPr>
              <a:t>a</a:t>
            </a:r>
            <a:endParaRPr lang="en-US" sz="1400" u="none" kern="0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2315678" y="2042097"/>
            <a:ext cx="314405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M</a:t>
            </a: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2832774" y="2363776"/>
            <a:ext cx="2848369" cy="34552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rgbClr val="FC0128"/>
                </a:solidFill>
                <a:latin typeface="Arial Narrow" pitchFamily="34" charset="0"/>
                <a:sym typeface="Symbol" pitchFamily="18" charset="2"/>
              </a:rPr>
              <a:t>k</a:t>
            </a:r>
            <a:r>
              <a:rPr lang="en-AU" sz="1600" u="none" kern="0" dirty="0">
                <a:solidFill>
                  <a:srgbClr val="FC0128"/>
                </a:solidFill>
                <a:latin typeface="Arial Narrow" pitchFamily="34" charset="0"/>
              </a:rPr>
              <a:t> </a:t>
            </a:r>
            <a:r>
              <a:rPr lang="en-AU" sz="1600" u="none" kern="0" baseline="30000" dirty="0">
                <a:solidFill>
                  <a:srgbClr val="FC0128"/>
                </a:solidFill>
                <a:latin typeface="Arial Narrow" pitchFamily="34" charset="0"/>
              </a:rPr>
              <a:t>-1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( M –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r</a:t>
            </a:r>
            <a:r>
              <a:rPr lang="en-US" sz="1600" u="none" kern="0" dirty="0">
                <a:solidFill>
                  <a:srgbClr val="023DD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* </a:t>
            </a:r>
            <a:r>
              <a:rPr lang="en-AU" sz="1600" u="none" kern="0" dirty="0" err="1">
                <a:solidFill>
                  <a:srgbClr val="FC0128"/>
                </a:solidFill>
                <a:latin typeface="Arial Narrow" pitchFamily="34" charset="0"/>
              </a:rPr>
              <a:t>X</a:t>
            </a:r>
            <a:r>
              <a:rPr lang="en-AU" sz="1600" u="none" kern="0" baseline="-25000" dirty="0" err="1">
                <a:solidFill>
                  <a:srgbClr val="FC0128"/>
                </a:solidFill>
                <a:latin typeface="Arial Narrow" pitchFamily="34" charset="0"/>
              </a:rPr>
              <a:t>a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) mod (N-1)  =  S</a:t>
            </a:r>
            <a:endParaRPr lang="en-AU" sz="1600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7133872" y="2694375"/>
            <a:ext cx="1569556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Then M is authentic</a:t>
            </a: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3926972" y="1056395"/>
            <a:ext cx="2011984" cy="35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latin typeface="Arial Narrow" pitchFamily="34" charset="0"/>
                <a:sym typeface="Symbol" pitchFamily="18" charset="2"/>
              </a:rPr>
              <a:t>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is primitive in GF(N</a:t>
            </a:r>
            <a:r>
              <a:rPr lang="en-US" sz="168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)</a:t>
            </a:r>
            <a:endParaRPr lang="en-US" sz="1261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8" name="Text Box 12"/>
          <p:cNvSpPr txBox="1">
            <a:spLocks noChangeArrowheads="1"/>
          </p:cNvSpPr>
          <p:nvPr/>
        </p:nvSpPr>
        <p:spPr bwMode="auto">
          <a:xfrm>
            <a:off x="1701393" y="1205822"/>
            <a:ext cx="1988198" cy="74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u="none" kern="0" dirty="0" err="1">
                <a:latin typeface="Arial Narrow" pitchFamily="34" charset="0"/>
              </a:rPr>
              <a:t>X</a:t>
            </a:r>
            <a:r>
              <a:rPr lang="en-AU" sz="1400" u="none" kern="0" baseline="-25000" dirty="0" err="1">
                <a:latin typeface="Arial Narrow" pitchFamily="34" charset="0"/>
              </a:rPr>
              <a:t>a</a:t>
            </a:r>
            <a:r>
              <a:rPr lang="en-AU" sz="1400" u="none" kern="0" dirty="0">
                <a:latin typeface="Arial Narrow" pitchFamily="34" charset="0"/>
              </a:rPr>
              <a:t> = Secret Key of A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400" u="none" kern="0" dirty="0">
              <a:latin typeface="Arial Narrow" pitchFamily="34" charset="0"/>
            </a:endParaRP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AU" sz="1400" u="none" kern="0" dirty="0">
                <a:latin typeface="Arial Narrow" pitchFamily="34" charset="0"/>
              </a:rPr>
              <a:t> </a:t>
            </a:r>
            <a:r>
              <a:rPr lang="en-AU" sz="1400" u="none" kern="0" baseline="30000" dirty="0" err="1">
                <a:latin typeface="Arial Narrow" pitchFamily="34" charset="0"/>
              </a:rPr>
              <a:t>Xa</a:t>
            </a:r>
            <a:r>
              <a:rPr lang="en-US" sz="1400" u="none" kern="0" dirty="0">
                <a:latin typeface="Arial Narrow" pitchFamily="34" charset="0"/>
                <a:sym typeface="Symbol" pitchFamily="18" charset="2"/>
              </a:rPr>
              <a:t> = </a:t>
            </a:r>
            <a:r>
              <a:rPr lang="en-AU" sz="1400" u="none" kern="0" dirty="0" err="1">
                <a:latin typeface="Arial Narrow" pitchFamily="34" charset="0"/>
              </a:rPr>
              <a:t>y</a:t>
            </a:r>
            <a:r>
              <a:rPr lang="en-AU" sz="1400" u="none" kern="0" baseline="-25000" dirty="0" err="1">
                <a:latin typeface="Arial Narrow" pitchFamily="34" charset="0"/>
              </a:rPr>
              <a:t>a</a:t>
            </a:r>
            <a:endParaRPr lang="en-AU" sz="1400" u="none" kern="0" baseline="-25000" dirty="0">
              <a:latin typeface="Arial Narrow" pitchFamily="34" charset="0"/>
            </a:endParaRPr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 flipV="1">
            <a:off x="6470321" y="3157880"/>
            <a:ext cx="0" cy="26454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2649613" y="2775353"/>
            <a:ext cx="289945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FC0128"/>
                </a:solidFill>
                <a:latin typeface="Arial Narrow" pitchFamily="34" charset="0"/>
              </a:rPr>
              <a:t>k</a:t>
            </a: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1370027" y="882230"/>
            <a:ext cx="2319563" cy="35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C0128"/>
                </a:solidFill>
                <a:latin typeface="Arial Narrow" pitchFamily="34" charset="0"/>
              </a:rPr>
              <a:t>User A signs M     </a:t>
            </a: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7189645" y="956775"/>
            <a:ext cx="14580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C0128"/>
                </a:solidFill>
                <a:latin typeface="Arial Narrow" pitchFamily="34" charset="0"/>
              </a:rPr>
              <a:t>Verifier </a:t>
            </a:r>
            <a:r>
              <a:rPr lang="en-US" sz="1600" u="none" kern="0" dirty="0">
                <a:solidFill>
                  <a:srgbClr val="FC0128"/>
                </a:solidFill>
                <a:latin typeface="Arial Narrow" pitchFamily="34" charset="0"/>
              </a:rPr>
              <a:t>    </a:t>
            </a:r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3797282" y="1368531"/>
            <a:ext cx="3246008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u="none" kern="0" dirty="0" err="1"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latin typeface="Arial Narrow" pitchFamily="34" charset="0"/>
              </a:rPr>
              <a:t>a</a:t>
            </a:r>
            <a:r>
              <a:rPr lang="en-AU" sz="1600" u="none" kern="0" dirty="0">
                <a:latin typeface="Arial Narrow" pitchFamily="34" charset="0"/>
              </a:rPr>
              <a:t> </a:t>
            </a:r>
            <a:r>
              <a:rPr lang="en-AU" sz="1600" u="none" kern="0" dirty="0">
                <a:solidFill>
                  <a:srgbClr val="023DD0"/>
                </a:solidFill>
                <a:latin typeface="Arial Narrow" pitchFamily="34" charset="0"/>
              </a:rPr>
              <a:t>=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public key of A                </a:t>
            </a:r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>
            <a:off x="3036710" y="2951921"/>
            <a:ext cx="3976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 flipV="1">
            <a:off x="2601036" y="1566868"/>
            <a:ext cx="1219720" cy="22612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96" name="Group 20"/>
          <p:cNvGrpSpPr>
            <a:grpSpLocks/>
          </p:cNvGrpSpPr>
          <p:nvPr/>
        </p:nvGrpSpPr>
        <p:grpSpPr bwMode="auto">
          <a:xfrm>
            <a:off x="1875271" y="2117424"/>
            <a:ext cx="434918" cy="185711"/>
            <a:chOff x="807" y="2428"/>
            <a:chExt cx="315" cy="178"/>
          </a:xfrm>
        </p:grpSpPr>
        <p:sp>
          <p:nvSpPr>
            <p:cNvPr id="97" name="Freeform 21"/>
            <p:cNvSpPr>
              <a:spLocks noEditPoints="1"/>
            </p:cNvSpPr>
            <p:nvPr/>
          </p:nvSpPr>
          <p:spPr bwMode="auto">
            <a:xfrm>
              <a:off x="807" y="2428"/>
              <a:ext cx="315" cy="178"/>
            </a:xfrm>
            <a:custGeom>
              <a:avLst/>
              <a:gdLst>
                <a:gd name="T0" fmla="*/ 0 w 445"/>
                <a:gd name="T1" fmla="*/ 24 h 207"/>
                <a:gd name="T2" fmla="*/ 67 w 445"/>
                <a:gd name="T3" fmla="*/ 0 h 207"/>
                <a:gd name="T4" fmla="*/ 79 w 445"/>
                <a:gd name="T5" fmla="*/ 71 h 207"/>
                <a:gd name="T6" fmla="*/ 11 w 445"/>
                <a:gd name="T7" fmla="*/ 98 h 207"/>
                <a:gd name="T8" fmla="*/ 0 w 445"/>
                <a:gd name="T9" fmla="*/ 24 h 207"/>
                <a:gd name="T10" fmla="*/ 5 w 445"/>
                <a:gd name="T11" fmla="*/ 25 h 207"/>
                <a:gd name="T12" fmla="*/ 41 w 445"/>
                <a:gd name="T13" fmla="*/ 58 h 207"/>
                <a:gd name="T14" fmla="*/ 63 w 445"/>
                <a:gd name="T15" fmla="*/ 4 h 207"/>
                <a:gd name="T16" fmla="*/ 5 w 445"/>
                <a:gd name="T17" fmla="*/ 25 h 207"/>
                <a:gd name="T18" fmla="*/ 4 w 445"/>
                <a:gd name="T19" fmla="*/ 33 h 207"/>
                <a:gd name="T20" fmla="*/ 13 w 445"/>
                <a:gd name="T21" fmla="*/ 89 h 207"/>
                <a:gd name="T22" fmla="*/ 27 w 445"/>
                <a:gd name="T23" fmla="*/ 52 h 207"/>
                <a:gd name="T24" fmla="*/ 4 w 445"/>
                <a:gd name="T25" fmla="*/ 33 h 207"/>
                <a:gd name="T26" fmla="*/ 66 w 445"/>
                <a:gd name="T27" fmla="*/ 9 h 207"/>
                <a:gd name="T28" fmla="*/ 52 w 445"/>
                <a:gd name="T29" fmla="*/ 43 h 207"/>
                <a:gd name="T30" fmla="*/ 75 w 445"/>
                <a:gd name="T31" fmla="*/ 65 h 207"/>
                <a:gd name="T32" fmla="*/ 66 w 445"/>
                <a:gd name="T33" fmla="*/ 9 h 207"/>
                <a:gd name="T34" fmla="*/ 30 w 445"/>
                <a:gd name="T35" fmla="*/ 56 h 207"/>
                <a:gd name="T36" fmla="*/ 16 w 445"/>
                <a:gd name="T37" fmla="*/ 91 h 207"/>
                <a:gd name="T38" fmla="*/ 73 w 445"/>
                <a:gd name="T39" fmla="*/ 69 h 207"/>
                <a:gd name="T40" fmla="*/ 50 w 445"/>
                <a:gd name="T41" fmla="*/ 47 h 207"/>
                <a:gd name="T42" fmla="*/ 43 w 445"/>
                <a:gd name="T43" fmla="*/ 66 h 207"/>
                <a:gd name="T44" fmla="*/ 30 w 445"/>
                <a:gd name="T45" fmla="*/ 56 h 2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5"/>
                <a:gd name="T70" fmla="*/ 0 h 207"/>
                <a:gd name="T71" fmla="*/ 445 w 445"/>
                <a:gd name="T72" fmla="*/ 207 h 2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5" h="207">
                  <a:moveTo>
                    <a:pt x="0" y="51"/>
                  </a:moveTo>
                  <a:lnTo>
                    <a:pt x="377" y="0"/>
                  </a:lnTo>
                  <a:lnTo>
                    <a:pt x="445" y="152"/>
                  </a:lnTo>
                  <a:lnTo>
                    <a:pt x="67" y="207"/>
                  </a:lnTo>
                  <a:lnTo>
                    <a:pt x="0" y="51"/>
                  </a:lnTo>
                  <a:close/>
                  <a:moveTo>
                    <a:pt x="28" y="55"/>
                  </a:moveTo>
                  <a:lnTo>
                    <a:pt x="231" y="124"/>
                  </a:lnTo>
                  <a:lnTo>
                    <a:pt x="355" y="9"/>
                  </a:lnTo>
                  <a:lnTo>
                    <a:pt x="28" y="55"/>
                  </a:lnTo>
                  <a:close/>
                  <a:moveTo>
                    <a:pt x="22" y="69"/>
                  </a:moveTo>
                  <a:lnTo>
                    <a:pt x="73" y="188"/>
                  </a:lnTo>
                  <a:lnTo>
                    <a:pt x="152" y="110"/>
                  </a:lnTo>
                  <a:lnTo>
                    <a:pt x="22" y="69"/>
                  </a:lnTo>
                  <a:close/>
                  <a:moveTo>
                    <a:pt x="372" y="19"/>
                  </a:moveTo>
                  <a:lnTo>
                    <a:pt x="293" y="92"/>
                  </a:lnTo>
                  <a:lnTo>
                    <a:pt x="422" y="138"/>
                  </a:lnTo>
                  <a:lnTo>
                    <a:pt x="372" y="19"/>
                  </a:lnTo>
                  <a:close/>
                  <a:moveTo>
                    <a:pt x="169" y="119"/>
                  </a:moveTo>
                  <a:lnTo>
                    <a:pt x="90" y="193"/>
                  </a:lnTo>
                  <a:lnTo>
                    <a:pt x="411" y="147"/>
                  </a:lnTo>
                  <a:lnTo>
                    <a:pt x="281" y="101"/>
                  </a:lnTo>
                  <a:lnTo>
                    <a:pt x="242" y="142"/>
                  </a:lnTo>
                  <a:lnTo>
                    <a:pt x="169" y="11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8" name="Freeform 22"/>
            <p:cNvSpPr>
              <a:spLocks/>
            </p:cNvSpPr>
            <p:nvPr/>
          </p:nvSpPr>
          <p:spPr bwMode="auto">
            <a:xfrm>
              <a:off x="807" y="2428"/>
              <a:ext cx="315" cy="178"/>
            </a:xfrm>
            <a:custGeom>
              <a:avLst/>
              <a:gdLst>
                <a:gd name="T0" fmla="*/ 0 w 445"/>
                <a:gd name="T1" fmla="*/ 24 h 207"/>
                <a:gd name="T2" fmla="*/ 67 w 445"/>
                <a:gd name="T3" fmla="*/ 0 h 207"/>
                <a:gd name="T4" fmla="*/ 79 w 445"/>
                <a:gd name="T5" fmla="*/ 71 h 207"/>
                <a:gd name="T6" fmla="*/ 11 w 445"/>
                <a:gd name="T7" fmla="*/ 98 h 207"/>
                <a:gd name="T8" fmla="*/ 0 w 445"/>
                <a:gd name="T9" fmla="*/ 24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"/>
                <a:gd name="T16" fmla="*/ 0 h 207"/>
                <a:gd name="T17" fmla="*/ 445 w 445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" h="207">
                  <a:moveTo>
                    <a:pt x="0" y="51"/>
                  </a:moveTo>
                  <a:lnTo>
                    <a:pt x="377" y="0"/>
                  </a:lnTo>
                  <a:lnTo>
                    <a:pt x="445" y="152"/>
                  </a:lnTo>
                  <a:lnTo>
                    <a:pt x="67" y="207"/>
                  </a:lnTo>
                  <a:lnTo>
                    <a:pt x="0" y="5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9" name="Freeform 23"/>
            <p:cNvSpPr>
              <a:spLocks/>
            </p:cNvSpPr>
            <p:nvPr/>
          </p:nvSpPr>
          <p:spPr bwMode="auto">
            <a:xfrm>
              <a:off x="827" y="2435"/>
              <a:ext cx="231" cy="99"/>
            </a:xfrm>
            <a:custGeom>
              <a:avLst/>
              <a:gdLst>
                <a:gd name="T0" fmla="*/ 0 w 327"/>
                <a:gd name="T1" fmla="*/ 22 h 115"/>
                <a:gd name="T2" fmla="*/ 35 w 327"/>
                <a:gd name="T3" fmla="*/ 54 h 115"/>
                <a:gd name="T4" fmla="*/ 57 w 327"/>
                <a:gd name="T5" fmla="*/ 0 h 115"/>
                <a:gd name="T6" fmla="*/ 0 w 327"/>
                <a:gd name="T7" fmla="*/ 22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7"/>
                <a:gd name="T13" fmla="*/ 0 h 115"/>
                <a:gd name="T14" fmla="*/ 327 w 327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7" h="115">
                  <a:moveTo>
                    <a:pt x="0" y="46"/>
                  </a:moveTo>
                  <a:lnTo>
                    <a:pt x="203" y="115"/>
                  </a:lnTo>
                  <a:lnTo>
                    <a:pt x="327" y="0"/>
                  </a:lnTo>
                  <a:lnTo>
                    <a:pt x="0" y="4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0" name="Freeform 24"/>
            <p:cNvSpPr>
              <a:spLocks/>
            </p:cNvSpPr>
            <p:nvPr/>
          </p:nvSpPr>
          <p:spPr bwMode="auto">
            <a:xfrm>
              <a:off x="823" y="2486"/>
              <a:ext cx="92" cy="103"/>
            </a:xfrm>
            <a:custGeom>
              <a:avLst/>
              <a:gdLst>
                <a:gd name="T0" fmla="*/ 0 w 130"/>
                <a:gd name="T1" fmla="*/ 0 h 119"/>
                <a:gd name="T2" fmla="*/ 9 w 130"/>
                <a:gd name="T3" fmla="*/ 58 h 119"/>
                <a:gd name="T4" fmla="*/ 23 w 130"/>
                <a:gd name="T5" fmla="*/ 20 h 119"/>
                <a:gd name="T6" fmla="*/ 0 w 130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9"/>
                <a:gd name="T14" fmla="*/ 130 w 130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9">
                  <a:moveTo>
                    <a:pt x="0" y="0"/>
                  </a:moveTo>
                  <a:lnTo>
                    <a:pt x="51" y="119"/>
                  </a:lnTo>
                  <a:lnTo>
                    <a:pt x="130" y="41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1" name="Freeform 25"/>
            <p:cNvSpPr>
              <a:spLocks/>
            </p:cNvSpPr>
            <p:nvPr/>
          </p:nvSpPr>
          <p:spPr bwMode="auto">
            <a:xfrm>
              <a:off x="1015" y="2444"/>
              <a:ext cx="91" cy="103"/>
            </a:xfrm>
            <a:custGeom>
              <a:avLst/>
              <a:gdLst>
                <a:gd name="T0" fmla="*/ 14 w 129"/>
                <a:gd name="T1" fmla="*/ 0 h 119"/>
                <a:gd name="T2" fmla="*/ 0 w 129"/>
                <a:gd name="T3" fmla="*/ 36 h 119"/>
                <a:gd name="T4" fmla="*/ 23 w 129"/>
                <a:gd name="T5" fmla="*/ 58 h 119"/>
                <a:gd name="T6" fmla="*/ 14 w 129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19"/>
                <a:gd name="T14" fmla="*/ 129 w 129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19">
                  <a:moveTo>
                    <a:pt x="79" y="0"/>
                  </a:moveTo>
                  <a:lnTo>
                    <a:pt x="0" y="73"/>
                  </a:lnTo>
                  <a:lnTo>
                    <a:pt x="129" y="119"/>
                  </a:lnTo>
                  <a:lnTo>
                    <a:pt x="79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2" name="Freeform 26"/>
            <p:cNvSpPr>
              <a:spLocks/>
            </p:cNvSpPr>
            <p:nvPr/>
          </p:nvSpPr>
          <p:spPr bwMode="auto">
            <a:xfrm>
              <a:off x="871" y="2515"/>
              <a:ext cx="227" cy="79"/>
            </a:xfrm>
            <a:custGeom>
              <a:avLst/>
              <a:gdLst>
                <a:gd name="T0" fmla="*/ 14 w 321"/>
                <a:gd name="T1" fmla="*/ 8 h 92"/>
                <a:gd name="T2" fmla="*/ 0 w 321"/>
                <a:gd name="T3" fmla="*/ 43 h 92"/>
                <a:gd name="T4" fmla="*/ 57 w 321"/>
                <a:gd name="T5" fmla="*/ 21 h 92"/>
                <a:gd name="T6" fmla="*/ 33 w 321"/>
                <a:gd name="T7" fmla="*/ 0 h 92"/>
                <a:gd name="T8" fmla="*/ 27 w 321"/>
                <a:gd name="T9" fmla="*/ 19 h 92"/>
                <a:gd name="T10" fmla="*/ 14 w 321"/>
                <a:gd name="T11" fmla="*/ 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92"/>
                <a:gd name="T20" fmla="*/ 321 w 321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92">
                  <a:moveTo>
                    <a:pt x="79" y="18"/>
                  </a:moveTo>
                  <a:lnTo>
                    <a:pt x="0" y="92"/>
                  </a:lnTo>
                  <a:lnTo>
                    <a:pt x="321" y="46"/>
                  </a:lnTo>
                  <a:lnTo>
                    <a:pt x="191" y="0"/>
                  </a:lnTo>
                  <a:lnTo>
                    <a:pt x="152" y="41"/>
                  </a:lnTo>
                  <a:lnTo>
                    <a:pt x="79" y="18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3" name="Freeform 27"/>
            <p:cNvSpPr>
              <a:spLocks/>
            </p:cNvSpPr>
            <p:nvPr/>
          </p:nvSpPr>
          <p:spPr bwMode="auto">
            <a:xfrm>
              <a:off x="935" y="2459"/>
              <a:ext cx="51" cy="63"/>
            </a:xfrm>
            <a:custGeom>
              <a:avLst/>
              <a:gdLst>
                <a:gd name="T0" fmla="*/ 6 w 73"/>
                <a:gd name="T1" fmla="*/ 22 h 73"/>
                <a:gd name="T2" fmla="*/ 6 w 73"/>
                <a:gd name="T3" fmla="*/ 24 h 73"/>
                <a:gd name="T4" fmla="*/ 2 w 73"/>
                <a:gd name="T5" fmla="*/ 9 h 73"/>
                <a:gd name="T6" fmla="*/ 4 w 73"/>
                <a:gd name="T7" fmla="*/ 34 h 73"/>
                <a:gd name="T8" fmla="*/ 6 w 73"/>
                <a:gd name="T9" fmla="*/ 30 h 73"/>
                <a:gd name="T10" fmla="*/ 6 w 73"/>
                <a:gd name="T11" fmla="*/ 34 h 73"/>
                <a:gd name="T12" fmla="*/ 3 w 73"/>
                <a:gd name="T13" fmla="*/ 35 h 73"/>
                <a:gd name="T14" fmla="*/ 3 w 73"/>
                <a:gd name="T15" fmla="*/ 34 h 73"/>
                <a:gd name="T16" fmla="*/ 4 w 73"/>
                <a:gd name="T17" fmla="*/ 34 h 73"/>
                <a:gd name="T18" fmla="*/ 1 w 73"/>
                <a:gd name="T19" fmla="*/ 9 h 73"/>
                <a:gd name="T20" fmla="*/ 1 w 73"/>
                <a:gd name="T21" fmla="*/ 11 h 73"/>
                <a:gd name="T22" fmla="*/ 0 w 73"/>
                <a:gd name="T23" fmla="*/ 11 h 73"/>
                <a:gd name="T24" fmla="*/ 0 w 73"/>
                <a:gd name="T25" fmla="*/ 9 h 73"/>
                <a:gd name="T26" fmla="*/ 2 w 73"/>
                <a:gd name="T27" fmla="*/ 7 h 73"/>
                <a:gd name="T28" fmla="*/ 6 w 73"/>
                <a:gd name="T29" fmla="*/ 22 h 73"/>
                <a:gd name="T30" fmla="*/ 6 w 73"/>
                <a:gd name="T31" fmla="*/ 3 h 73"/>
                <a:gd name="T32" fmla="*/ 8 w 73"/>
                <a:gd name="T33" fmla="*/ 0 h 73"/>
                <a:gd name="T34" fmla="*/ 9 w 73"/>
                <a:gd name="T35" fmla="*/ 0 h 73"/>
                <a:gd name="T36" fmla="*/ 9 w 73"/>
                <a:gd name="T37" fmla="*/ 3 h 73"/>
                <a:gd name="T38" fmla="*/ 8 w 73"/>
                <a:gd name="T39" fmla="*/ 3 h 73"/>
                <a:gd name="T40" fmla="*/ 12 w 73"/>
                <a:gd name="T41" fmla="*/ 26 h 73"/>
                <a:gd name="T42" fmla="*/ 12 w 73"/>
                <a:gd name="T43" fmla="*/ 26 h 73"/>
                <a:gd name="T44" fmla="*/ 12 w 73"/>
                <a:gd name="T45" fmla="*/ 26 h 73"/>
                <a:gd name="T46" fmla="*/ 9 w 73"/>
                <a:gd name="T47" fmla="*/ 29 h 73"/>
                <a:gd name="T48" fmla="*/ 8 w 73"/>
                <a:gd name="T49" fmla="*/ 29 h 73"/>
                <a:gd name="T50" fmla="*/ 9 w 73"/>
                <a:gd name="T51" fmla="*/ 29 h 73"/>
                <a:gd name="T52" fmla="*/ 10 w 73"/>
                <a:gd name="T53" fmla="*/ 26 h 73"/>
                <a:gd name="T54" fmla="*/ 7 w 73"/>
                <a:gd name="T55" fmla="*/ 4 h 73"/>
                <a:gd name="T56" fmla="*/ 6 w 73"/>
                <a:gd name="T57" fmla="*/ 22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73"/>
                <a:gd name="T89" fmla="*/ 73 w 73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73">
                  <a:moveTo>
                    <a:pt x="39" y="46"/>
                  </a:moveTo>
                  <a:lnTo>
                    <a:pt x="34" y="50"/>
                  </a:lnTo>
                  <a:lnTo>
                    <a:pt x="11" y="18"/>
                  </a:lnTo>
                  <a:lnTo>
                    <a:pt x="23" y="69"/>
                  </a:lnTo>
                  <a:lnTo>
                    <a:pt x="34" y="64"/>
                  </a:lnTo>
                  <a:lnTo>
                    <a:pt x="34" y="69"/>
                  </a:lnTo>
                  <a:lnTo>
                    <a:pt x="17" y="73"/>
                  </a:lnTo>
                  <a:lnTo>
                    <a:pt x="17" y="69"/>
                  </a:lnTo>
                  <a:lnTo>
                    <a:pt x="23" y="69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1" y="14"/>
                  </a:lnTo>
                  <a:lnTo>
                    <a:pt x="39" y="46"/>
                  </a:lnTo>
                  <a:lnTo>
                    <a:pt x="39" y="5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1" y="5"/>
                  </a:lnTo>
                  <a:lnTo>
                    <a:pt x="68" y="55"/>
                  </a:lnTo>
                  <a:lnTo>
                    <a:pt x="73" y="55"/>
                  </a:lnTo>
                  <a:lnTo>
                    <a:pt x="68" y="55"/>
                  </a:lnTo>
                  <a:lnTo>
                    <a:pt x="56" y="60"/>
                  </a:lnTo>
                  <a:lnTo>
                    <a:pt x="51" y="60"/>
                  </a:lnTo>
                  <a:lnTo>
                    <a:pt x="56" y="60"/>
                  </a:lnTo>
                  <a:lnTo>
                    <a:pt x="62" y="55"/>
                  </a:lnTo>
                  <a:lnTo>
                    <a:pt x="45" y="9"/>
                  </a:lnTo>
                  <a:lnTo>
                    <a:pt x="39" y="4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04" name="Text Box 28"/>
          <p:cNvSpPr txBox="1">
            <a:spLocks noChangeArrowheads="1"/>
          </p:cNvSpPr>
          <p:nvPr/>
        </p:nvSpPr>
        <p:spPr bwMode="auto">
          <a:xfrm>
            <a:off x="1767164" y="3090831"/>
            <a:ext cx="1570593" cy="530194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FC0128"/>
                </a:solidFill>
                <a:latin typeface="Arial Narrow" pitchFamily="34" charset="0"/>
                <a:sym typeface="Symbol" pitchFamily="18" charset="2"/>
              </a:rPr>
              <a:t>k</a:t>
            </a: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Random unit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in Z</a:t>
            </a:r>
            <a:r>
              <a:rPr lang="en-US" sz="1400" u="none" kern="0" baseline="-2500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N-1</a:t>
            </a:r>
          </a:p>
        </p:txBody>
      </p:sp>
      <p:sp>
        <p:nvSpPr>
          <p:cNvPr id="105" name="Rectangle 71"/>
          <p:cNvSpPr>
            <a:spLocks noChangeArrowheads="1"/>
          </p:cNvSpPr>
          <p:nvPr/>
        </p:nvSpPr>
        <p:spPr bwMode="auto">
          <a:xfrm>
            <a:off x="3433127" y="2796298"/>
            <a:ext cx="1602639" cy="311247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6" name="Text Box 30"/>
          <p:cNvSpPr txBox="1">
            <a:spLocks noChangeArrowheads="1"/>
          </p:cNvSpPr>
          <p:nvPr/>
        </p:nvSpPr>
        <p:spPr bwMode="auto">
          <a:xfrm>
            <a:off x="3301202" y="2754568"/>
            <a:ext cx="1723104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</a:t>
            </a:r>
            <a:r>
              <a:rPr lang="en-AU" sz="1600" u="none" kern="0" baseline="30000" dirty="0">
                <a:solidFill>
                  <a:srgbClr val="FF0000"/>
                </a:solidFill>
                <a:latin typeface="Arial Narrow" pitchFamily="34" charset="0"/>
              </a:rPr>
              <a:t>k</a:t>
            </a: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 =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r</a:t>
            </a: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6292390" y="1981356"/>
            <a:ext cx="314405" cy="1176524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M</a:t>
            </a: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S</a:t>
            </a: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108" name="Text Box 33"/>
          <p:cNvSpPr txBox="1">
            <a:spLocks noChangeArrowheads="1"/>
          </p:cNvSpPr>
          <p:nvPr/>
        </p:nvSpPr>
        <p:spPr bwMode="auto">
          <a:xfrm>
            <a:off x="7008232" y="2323124"/>
            <a:ext cx="2132210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 </a:t>
            </a:r>
            <a:r>
              <a:rPr lang="en-US" sz="1600" i="1" u="none" kern="0" baseline="3000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M</a:t>
            </a:r>
            <a:r>
              <a:rPr lang="en-US" sz="1600" i="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   = 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AU" sz="1600" u="none" kern="0" dirty="0" err="1">
                <a:solidFill>
                  <a:srgbClr val="000000"/>
                </a:solidFill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solidFill>
                  <a:srgbClr val="000000"/>
                </a:solidFill>
                <a:latin typeface="Arial Narrow" pitchFamily="34" charset="0"/>
              </a:rPr>
              <a:t>a</a:t>
            </a:r>
            <a:r>
              <a:rPr lang="en-AU" sz="1600" u="none" kern="0" baseline="30000" dirty="0" err="1">
                <a:solidFill>
                  <a:srgbClr val="000000"/>
                </a:solidFill>
                <a:latin typeface="Arial Narrow" pitchFamily="34" charset="0"/>
              </a:rPr>
              <a:t>r</a:t>
            </a:r>
            <a:r>
              <a:rPr lang="en-AU" sz="1600" u="none" kern="0" baseline="-25000" dirty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*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r </a:t>
            </a:r>
            <a:r>
              <a:rPr lang="en-AU" sz="1600" u="none" kern="0" baseline="30000" dirty="0">
                <a:solidFill>
                  <a:srgbClr val="000000"/>
                </a:solidFill>
                <a:latin typeface="Arial Narrow" pitchFamily="34" charset="0"/>
              </a:rPr>
              <a:t>S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   mod N</a:t>
            </a:r>
            <a:endParaRPr lang="en-US" sz="1600" u="none" kern="0" baseline="30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9" name="Text Box 35"/>
          <p:cNvSpPr txBox="1">
            <a:spLocks noChangeArrowheads="1"/>
          </p:cNvSpPr>
          <p:nvPr/>
        </p:nvSpPr>
        <p:spPr bwMode="auto">
          <a:xfrm>
            <a:off x="7719053" y="1841604"/>
            <a:ext cx="276870" cy="30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1" u="none" kern="0" dirty="0">
                <a:solidFill>
                  <a:srgbClr val="000000"/>
                </a:solidFill>
                <a:latin typeface="Arial Narrow" pitchFamily="34" charset="0"/>
              </a:rPr>
              <a:t>If</a:t>
            </a:r>
          </a:p>
        </p:txBody>
      </p:sp>
      <p:sp>
        <p:nvSpPr>
          <p:cNvPr id="110" name="Line 36"/>
          <p:cNvSpPr>
            <a:spLocks noChangeShapeType="1"/>
          </p:cNvSpPr>
          <p:nvPr/>
        </p:nvSpPr>
        <p:spPr bwMode="auto">
          <a:xfrm>
            <a:off x="7839952" y="2071624"/>
            <a:ext cx="0" cy="2002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1" name="Text Box 38"/>
          <p:cNvSpPr txBox="1">
            <a:spLocks noChangeArrowheads="1"/>
          </p:cNvSpPr>
          <p:nvPr/>
        </p:nvSpPr>
        <p:spPr bwMode="auto">
          <a:xfrm>
            <a:off x="3689590" y="722511"/>
            <a:ext cx="1531189" cy="314750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public directory</a:t>
            </a:r>
            <a:endParaRPr lang="en-US" sz="1800" u="none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Line 39"/>
          <p:cNvSpPr>
            <a:spLocks noChangeShapeType="1"/>
          </p:cNvSpPr>
          <p:nvPr/>
        </p:nvSpPr>
        <p:spPr bwMode="auto">
          <a:xfrm>
            <a:off x="5921331" y="1571018"/>
            <a:ext cx="1405607" cy="965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3" name="Text Box 40"/>
          <p:cNvSpPr txBox="1">
            <a:spLocks noChangeArrowheads="1"/>
          </p:cNvSpPr>
          <p:nvPr/>
        </p:nvSpPr>
        <p:spPr bwMode="auto">
          <a:xfrm>
            <a:off x="7326938" y="1474699"/>
            <a:ext cx="1327019" cy="345528"/>
          </a:xfrm>
          <a:prstGeom prst="rect">
            <a:avLst/>
          </a:prstGeom>
          <a:solidFill>
            <a:srgbClr val="FFFFE5"/>
          </a:solidFill>
          <a:ln w="9525">
            <a:noFill/>
            <a:miter lim="800000"/>
            <a:headEnd/>
            <a:tailEnd/>
          </a:ln>
        </p:spPr>
        <p:txBody>
          <a:bodyPr wrap="squar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N, </a:t>
            </a:r>
            <a:r>
              <a:rPr lang="en-AU" sz="1600" u="none" kern="0" dirty="0">
                <a:solidFill>
                  <a:sysClr val="windowText" lastClr="000000"/>
                </a:solidFill>
                <a:latin typeface="Arial Narrow" pitchFamily="34" charset="0"/>
              </a:rPr>
              <a:t>, </a:t>
            </a:r>
            <a:r>
              <a:rPr lang="en-AU" sz="1600" u="none" kern="0" dirty="0" err="1">
                <a:solidFill>
                  <a:sysClr val="windowText" lastClr="000000"/>
                </a:solidFill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solidFill>
                  <a:sysClr val="windowText" lastClr="000000"/>
                </a:solidFill>
                <a:latin typeface="Arial Narrow" pitchFamily="34" charset="0"/>
              </a:rPr>
              <a:t>a</a:t>
            </a:r>
            <a:endParaRPr lang="en-US" sz="1600" u="none" kern="0" baseline="-250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5683311" y="2530194"/>
            <a:ext cx="60474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5" name="Line 46"/>
          <p:cNvSpPr>
            <a:spLocks noChangeShapeType="1"/>
          </p:cNvSpPr>
          <p:nvPr/>
        </p:nvSpPr>
        <p:spPr bwMode="auto">
          <a:xfrm flipV="1">
            <a:off x="5035766" y="2943115"/>
            <a:ext cx="1244004" cy="31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47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82" name="Text Box 6"/>
          <p:cNvSpPr txBox="1">
            <a:spLocks noChangeArrowheads="1"/>
          </p:cNvSpPr>
          <p:nvPr/>
        </p:nvSpPr>
        <p:spPr bwMode="auto">
          <a:xfrm>
            <a:off x="936625" y="1946275"/>
            <a:ext cx="878363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>
              <a:defRPr/>
            </a:pPr>
            <a:r>
              <a:rPr lang="en-US" sz="6600" u="none" dirty="0" err="1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ElGamal</a:t>
            </a:r>
            <a:r>
              <a:rPr lang="en-US" sz="6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Secrecy-System</a:t>
            </a:r>
          </a:p>
          <a:p>
            <a:pPr algn="ctr" defTabSz="760413" eaLnBrk="1" hangingPunct="1">
              <a:defRPr/>
            </a:pPr>
            <a:r>
              <a:rPr lang="en-US" sz="6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Over GF (2</a:t>
            </a:r>
            <a:r>
              <a:rPr lang="en-US" sz="6600" u="none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m</a:t>
            </a:r>
            <a:r>
              <a:rPr lang="en-US" sz="6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)</a:t>
            </a:r>
            <a:r>
              <a:rPr lang="en-US" sz="6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9219" name="Line 28"/>
          <p:cNvSpPr>
            <a:spLocks noChangeShapeType="1"/>
          </p:cNvSpPr>
          <p:nvPr/>
        </p:nvSpPr>
        <p:spPr bwMode="auto">
          <a:xfrm>
            <a:off x="3657600" y="4560888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4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82950" y="1601788"/>
            <a:ext cx="3503613" cy="11430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976438" y="3725863"/>
            <a:ext cx="9906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42038" y="4402138"/>
            <a:ext cx="1763712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019300" y="5014913"/>
            <a:ext cx="838200" cy="4064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1458182" name="Text Box 6"/>
          <p:cNvSpPr txBox="1">
            <a:spLocks noChangeArrowheads="1"/>
          </p:cNvSpPr>
          <p:nvPr/>
        </p:nvSpPr>
        <p:spPr bwMode="auto">
          <a:xfrm>
            <a:off x="1676400" y="434196"/>
            <a:ext cx="7167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760413" eaLnBrk="1" hangingPunct="1">
              <a:defRPr/>
            </a:pPr>
            <a:r>
              <a:rPr lang="en-US" sz="40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ElGamal</a:t>
            </a:r>
            <a:r>
              <a:rPr lang="en-US" sz="40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Secrecy-System (1985)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243138" y="3230563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005138" y="2974975"/>
            <a:ext cx="533400" cy="534988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200900" y="3282950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653213" y="2989263"/>
            <a:ext cx="534987" cy="533400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6927850" y="3538538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014538" y="3865563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u="none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(</a:t>
            </a:r>
            <a:r>
              <a:rPr lang="en-AU" u="none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u="none" baseline="-2500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US" u="none">
                <a:solidFill>
                  <a:schemeClr val="tx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u="none" baseline="3000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endParaRPr lang="en-US" u="none" baseline="3000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  <a:p>
            <a:pPr algn="ctr" defTabSz="760413" eaLnBrk="1" hangingPunct="1"/>
            <a:endParaRPr lang="en-US" u="none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923213" y="453707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 Xb</a:t>
            </a:r>
            <a:endParaRPr lang="en-US" u="none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736725" y="29972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u="none">
                <a:latin typeface="Arial Narrow" pitchFamily="34" charset="0"/>
                <a:cs typeface="Arial" charset="0"/>
              </a:rPr>
              <a:t>M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321175" y="3045297"/>
            <a:ext cx="1593984" cy="402281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0413" eaLnBrk="1" hangingPunct="1"/>
            <a:r>
              <a:rPr lang="en-US" u="none" dirty="0">
                <a:latin typeface="Arial Narrow" pitchFamily="34" charset="0"/>
                <a:cs typeface="Arial" charset="0"/>
              </a:rPr>
              <a:t>C = M * </a:t>
            </a:r>
            <a:r>
              <a:rPr lang="en-US" i="1" u="none" dirty="0">
                <a:solidFill>
                  <a:srgbClr val="0033CC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u="none" dirty="0">
                <a:solidFill>
                  <a:srgbClr val="0033CC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*</a:t>
            </a:r>
            <a:r>
              <a:rPr lang="en-AU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</a:p>
        </p:txBody>
      </p:sp>
      <p:sp>
        <p:nvSpPr>
          <p:cNvPr id="5136" name="Text Box 17"/>
          <p:cNvSpPr txBox="1">
            <a:spLocks noChangeArrowheads="1"/>
          </p:cNvSpPr>
          <p:nvPr/>
        </p:nvSpPr>
        <p:spPr bwMode="auto">
          <a:xfrm>
            <a:off x="8069263" y="3087688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u="none">
                <a:latin typeface="Arial Narrow" pitchFamily="34" charset="0"/>
                <a:cs typeface="Arial" charset="0"/>
              </a:rPr>
              <a:t>M</a:t>
            </a:r>
          </a:p>
        </p:txBody>
      </p:sp>
      <p:sp>
        <p:nvSpPr>
          <p:cNvPr id="5137" name="Text Box 18"/>
          <p:cNvSpPr txBox="1">
            <a:spLocks noChangeArrowheads="1"/>
          </p:cNvSpPr>
          <p:nvPr/>
        </p:nvSpPr>
        <p:spPr bwMode="auto">
          <a:xfrm>
            <a:off x="3556000" y="1595438"/>
            <a:ext cx="302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u="none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 primitive element in GF(p)</a:t>
            </a:r>
            <a:endParaRPr lang="en-US" u="none">
              <a:solidFill>
                <a:srgbClr val="023DD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38" name="Text Box 19"/>
          <p:cNvSpPr txBox="1">
            <a:spLocks noChangeArrowheads="1"/>
          </p:cNvSpPr>
          <p:nvPr/>
        </p:nvSpPr>
        <p:spPr bwMode="auto">
          <a:xfrm>
            <a:off x="990600" y="18034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AU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Xa</a:t>
            </a:r>
            <a:r>
              <a:rPr lang="en-AU" u="none">
                <a:latin typeface="Arial Narrow" pitchFamily="34" charset="0"/>
                <a:cs typeface="Arial" charset="0"/>
              </a:rPr>
              <a:t> = secret key of A</a:t>
            </a:r>
          </a:p>
          <a:p>
            <a:pPr defTabSz="760413" eaLnBrk="1" hangingPunct="1"/>
            <a:r>
              <a:rPr lang="en-US" i="1" u="none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u="none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baseline="3000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Xa</a:t>
            </a:r>
          </a:p>
        </p:txBody>
      </p:sp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7329488" y="1803400"/>
            <a:ext cx="2195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AU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 </a:t>
            </a:r>
            <a:r>
              <a:rPr lang="en-AU" u="none">
                <a:latin typeface="Arial Narrow" pitchFamily="34" charset="0"/>
                <a:cs typeface="Arial" charset="0"/>
              </a:rPr>
              <a:t>= secret key of B</a:t>
            </a:r>
          </a:p>
          <a:p>
            <a:pPr defTabSz="760413" eaLnBrk="1" hangingPunct="1"/>
            <a:r>
              <a:rPr lang="en-US" i="1" u="none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u="none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baseline="3000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</a:p>
        </p:txBody>
      </p:sp>
      <p:sp>
        <p:nvSpPr>
          <p:cNvPr id="5140" name="Text Box 21"/>
          <p:cNvSpPr txBox="1">
            <a:spLocks noChangeArrowheads="1"/>
          </p:cNvSpPr>
          <p:nvPr/>
        </p:nvSpPr>
        <p:spPr bwMode="auto">
          <a:xfrm>
            <a:off x="4572000" y="4325938"/>
            <a:ext cx="814388" cy="3968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0413" eaLnBrk="1" hangingPunct="1"/>
            <a:r>
              <a:rPr lang="en-US" u="none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en-US" u="none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en-US" i="1" u="none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u="none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baseline="3000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endParaRPr lang="en-US" u="none" baseline="3000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41" name="Line 22"/>
          <p:cNvSpPr>
            <a:spLocks noChangeShapeType="1"/>
          </p:cNvSpPr>
          <p:nvPr/>
        </p:nvSpPr>
        <p:spPr bwMode="auto">
          <a:xfrm>
            <a:off x="2967038" y="410845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42" name="Line 23"/>
          <p:cNvSpPr>
            <a:spLocks noChangeShapeType="1"/>
          </p:cNvSpPr>
          <p:nvPr/>
        </p:nvSpPr>
        <p:spPr bwMode="auto">
          <a:xfrm flipV="1">
            <a:off x="3271838" y="3497263"/>
            <a:ext cx="0" cy="6111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43" name="Line 24"/>
          <p:cNvSpPr>
            <a:spLocks noChangeShapeType="1"/>
          </p:cNvSpPr>
          <p:nvPr/>
        </p:nvSpPr>
        <p:spPr bwMode="auto">
          <a:xfrm>
            <a:off x="1525588" y="4029075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44" name="Line 25"/>
          <p:cNvSpPr>
            <a:spLocks noChangeShapeType="1"/>
          </p:cNvSpPr>
          <p:nvPr/>
        </p:nvSpPr>
        <p:spPr bwMode="auto">
          <a:xfrm flipV="1">
            <a:off x="2436813" y="4486275"/>
            <a:ext cx="0" cy="5349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45" name="Text Box 26"/>
          <p:cNvSpPr txBox="1">
            <a:spLocks noChangeArrowheads="1"/>
          </p:cNvSpPr>
          <p:nvPr/>
        </p:nvSpPr>
        <p:spPr bwMode="auto">
          <a:xfrm>
            <a:off x="2257425" y="5024438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endParaRPr lang="en-US" u="none">
              <a:latin typeface="Arial Narrow" pitchFamily="34" charset="0"/>
              <a:cs typeface="Arial" charset="0"/>
            </a:endParaRPr>
          </a:p>
        </p:txBody>
      </p:sp>
      <p:sp>
        <p:nvSpPr>
          <p:cNvPr id="5146" name="Text Box 27"/>
          <p:cNvSpPr txBox="1">
            <a:spLocks noChangeArrowheads="1"/>
          </p:cNvSpPr>
          <p:nvPr/>
        </p:nvSpPr>
        <p:spPr bwMode="auto">
          <a:xfrm>
            <a:off x="990600" y="3703638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u="none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u="none" baseline="-2500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endParaRPr lang="en-US" u="none" baseline="-25000">
              <a:solidFill>
                <a:srgbClr val="023DD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47" name="Line 28"/>
          <p:cNvSpPr>
            <a:spLocks noChangeShapeType="1"/>
          </p:cNvSpPr>
          <p:nvPr/>
        </p:nvSpPr>
        <p:spPr bwMode="auto">
          <a:xfrm>
            <a:off x="3657600" y="4560888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48" name="Text Box 30"/>
          <p:cNvSpPr txBox="1">
            <a:spLocks noChangeArrowheads="1"/>
          </p:cNvSpPr>
          <p:nvPr/>
        </p:nvSpPr>
        <p:spPr bwMode="auto">
          <a:xfrm>
            <a:off x="5875338" y="4539135"/>
            <a:ext cx="2209800" cy="40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 (</a:t>
            </a:r>
            <a:r>
              <a:rPr lang="en-US" u="none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en-US" u="none" dirty="0">
                <a:solidFill>
                  <a:schemeClr val="tx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AU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dirty="0">
                <a:latin typeface="Arial Narrow" pitchFamily="34" charset="0"/>
                <a:cs typeface="Arial" charset="0"/>
              </a:rPr>
              <a:t>=</a:t>
            </a:r>
            <a:r>
              <a:rPr lang="en-US" i="1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u="none" dirty="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AU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* R</a:t>
            </a:r>
            <a:endParaRPr lang="en-US" u="none" baseline="30000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49" name="Text Box 31"/>
          <p:cNvSpPr txBox="1">
            <a:spLocks noChangeArrowheads="1"/>
          </p:cNvSpPr>
          <p:nvPr/>
        </p:nvSpPr>
        <p:spPr bwMode="auto">
          <a:xfrm>
            <a:off x="1143000" y="5466949"/>
            <a:ext cx="4038600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Random Generator : </a:t>
            </a:r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 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= 1 ... p-1</a:t>
            </a:r>
          </a:p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a new </a:t>
            </a:r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is needed for every message</a:t>
            </a:r>
          </a:p>
        </p:txBody>
      </p:sp>
      <p:sp>
        <p:nvSpPr>
          <p:cNvPr id="5150" name="Text Box 32"/>
          <p:cNvSpPr txBox="1">
            <a:spLocks noChangeArrowheads="1"/>
          </p:cNvSpPr>
          <p:nvPr/>
        </p:nvSpPr>
        <p:spPr bwMode="auto">
          <a:xfrm>
            <a:off x="762000" y="129857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A sends M  to B     </a:t>
            </a:r>
          </a:p>
        </p:txBody>
      </p:sp>
      <p:sp>
        <p:nvSpPr>
          <p:cNvPr id="5151" name="Text Box 33"/>
          <p:cNvSpPr txBox="1">
            <a:spLocks noChangeArrowheads="1"/>
          </p:cNvSpPr>
          <p:nvPr/>
        </p:nvSpPr>
        <p:spPr bwMode="auto">
          <a:xfrm>
            <a:off x="7008813" y="129857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B receives     </a:t>
            </a:r>
          </a:p>
        </p:txBody>
      </p:sp>
      <p:sp>
        <p:nvSpPr>
          <p:cNvPr id="5152" name="Text Box 34"/>
          <p:cNvSpPr txBox="1">
            <a:spLocks noChangeArrowheads="1"/>
          </p:cNvSpPr>
          <p:nvPr/>
        </p:nvSpPr>
        <p:spPr bwMode="auto">
          <a:xfrm>
            <a:off x="3429000" y="1901825"/>
            <a:ext cx="289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AU" u="none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u="none" baseline="-2500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AU" u="none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= </a:t>
            </a:r>
            <a:r>
              <a:rPr lang="en-US" i="1" u="none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u="none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baseline="3000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Xa</a:t>
            </a:r>
            <a:r>
              <a:rPr lang="en-US" u="none">
                <a:latin typeface="Arial Narrow" pitchFamily="34" charset="0"/>
                <a:cs typeface="Arial" charset="0"/>
              </a:rPr>
              <a:t>   public key of A                </a:t>
            </a:r>
          </a:p>
        </p:txBody>
      </p:sp>
      <p:sp>
        <p:nvSpPr>
          <p:cNvPr id="5153" name="Text Box 35"/>
          <p:cNvSpPr txBox="1">
            <a:spLocks noChangeArrowheads="1"/>
          </p:cNvSpPr>
          <p:nvPr/>
        </p:nvSpPr>
        <p:spPr bwMode="auto">
          <a:xfrm>
            <a:off x="3429000" y="2281238"/>
            <a:ext cx="311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AU" u="none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u="none" baseline="-2500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AU" u="none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= </a:t>
            </a:r>
            <a:r>
              <a:rPr lang="en-US" i="1" u="none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u="none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baseline="3000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US" u="none">
                <a:latin typeface="Arial Narrow" pitchFamily="34" charset="0"/>
                <a:cs typeface="Arial" charset="0"/>
              </a:rPr>
              <a:t>   public key of B                </a:t>
            </a:r>
          </a:p>
        </p:txBody>
      </p:sp>
      <p:sp>
        <p:nvSpPr>
          <p:cNvPr id="5154" name="Rectangle 36"/>
          <p:cNvSpPr>
            <a:spLocks noChangeArrowheads="1"/>
          </p:cNvSpPr>
          <p:nvPr/>
        </p:nvSpPr>
        <p:spPr bwMode="auto">
          <a:xfrm>
            <a:off x="3124200" y="4411663"/>
            <a:ext cx="838200" cy="760412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5155" name="Text Box 37"/>
          <p:cNvSpPr txBox="1">
            <a:spLocks noChangeArrowheads="1"/>
          </p:cNvSpPr>
          <p:nvPr/>
        </p:nvSpPr>
        <p:spPr bwMode="auto">
          <a:xfrm>
            <a:off x="3048000" y="458628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u="none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i="1" u="none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AU" u="none" baseline="3000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endParaRPr lang="en-US" u="none" baseline="3000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56" name="Line 38"/>
          <p:cNvSpPr>
            <a:spLocks noChangeShapeType="1"/>
          </p:cNvSpPr>
          <p:nvPr/>
        </p:nvSpPr>
        <p:spPr bwMode="auto">
          <a:xfrm>
            <a:off x="2436813" y="4792663"/>
            <a:ext cx="6873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57" name="Line 39"/>
          <p:cNvSpPr>
            <a:spLocks noChangeShapeType="1"/>
          </p:cNvSpPr>
          <p:nvPr/>
        </p:nvSpPr>
        <p:spPr bwMode="auto">
          <a:xfrm flipH="1">
            <a:off x="6170613" y="2360613"/>
            <a:ext cx="1220787" cy="155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58" name="Line 40"/>
          <p:cNvSpPr>
            <a:spLocks noChangeShapeType="1"/>
          </p:cNvSpPr>
          <p:nvPr/>
        </p:nvSpPr>
        <p:spPr bwMode="auto">
          <a:xfrm flipV="1">
            <a:off x="1676400" y="2212975"/>
            <a:ext cx="18288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59" name="Text Box 41"/>
          <p:cNvSpPr txBox="1">
            <a:spLocks noChangeArrowheads="1"/>
          </p:cNvSpPr>
          <p:nvPr/>
        </p:nvSpPr>
        <p:spPr bwMode="auto">
          <a:xfrm>
            <a:off x="7599363" y="5373688"/>
            <a:ext cx="1906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AU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 Xb</a:t>
            </a:r>
            <a:r>
              <a:rPr lang="en-AU" u="none">
                <a:latin typeface="Arial Narrow" pitchFamily="34" charset="0"/>
                <a:cs typeface="Arial" charset="0"/>
              </a:rPr>
              <a:t> = (p-1) - </a:t>
            </a:r>
            <a:r>
              <a:rPr lang="en-AU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</a:p>
        </p:txBody>
      </p:sp>
      <p:sp>
        <p:nvSpPr>
          <p:cNvPr id="5160" name="Text Box 42"/>
          <p:cNvSpPr txBox="1">
            <a:spLocks noChangeArrowheads="1"/>
          </p:cNvSpPr>
          <p:nvPr/>
        </p:nvSpPr>
        <p:spPr bwMode="auto">
          <a:xfrm>
            <a:off x="7056438" y="3743797"/>
            <a:ext cx="1404937" cy="402281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i="1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Z</a:t>
            </a:r>
            <a:r>
              <a:rPr lang="en-US" i="1" u="none" baseline="30000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-1 </a:t>
            </a:r>
            <a:r>
              <a:rPr lang="en-US" i="1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 </a:t>
            </a:r>
            <a:r>
              <a:rPr lang="en-AU" u="none" dirty="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AU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* R</a:t>
            </a:r>
            <a:endParaRPr lang="en-US" u="none" baseline="30000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61" name="Text Box 43"/>
          <p:cNvSpPr txBox="1">
            <a:spLocks noChangeArrowheads="1"/>
          </p:cNvSpPr>
          <p:nvPr/>
        </p:nvSpPr>
        <p:spPr bwMode="auto">
          <a:xfrm>
            <a:off x="3370263" y="3659660"/>
            <a:ext cx="1327150" cy="402281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i="1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Z = </a:t>
            </a:r>
            <a:r>
              <a:rPr lang="en-AU" u="none" dirty="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* R</a:t>
            </a:r>
            <a:endParaRPr lang="en-US" u="none" baseline="30000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62" name="Text Box 44"/>
          <p:cNvSpPr txBox="1">
            <a:spLocks noChangeArrowheads="1"/>
          </p:cNvSpPr>
          <p:nvPr/>
        </p:nvSpPr>
        <p:spPr bwMode="auto">
          <a:xfrm>
            <a:off x="6048375" y="3055938"/>
            <a:ext cx="36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u="none">
                <a:latin typeface="Arial Narrow" pitchFamily="34" charset="0"/>
                <a:cs typeface="Arial" charset="0"/>
              </a:rPr>
              <a:t>/</a:t>
            </a:r>
          </a:p>
          <a:p>
            <a:pPr algn="ctr" defTabSz="760413" eaLnBrk="1" hangingPunct="1"/>
            <a:r>
              <a:rPr lang="en-US" u="none">
                <a:latin typeface="Arial Narrow" pitchFamily="34" charset="0"/>
                <a:cs typeface="Arial" charset="0"/>
              </a:rPr>
              <a:t>m</a:t>
            </a:r>
          </a:p>
        </p:txBody>
      </p:sp>
      <p:sp>
        <p:nvSpPr>
          <p:cNvPr id="5163" name="Text Box 45"/>
          <p:cNvSpPr txBox="1">
            <a:spLocks noChangeArrowheads="1"/>
          </p:cNvSpPr>
          <p:nvPr/>
        </p:nvSpPr>
        <p:spPr bwMode="auto">
          <a:xfrm>
            <a:off x="5340350" y="4525963"/>
            <a:ext cx="80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u="none">
                <a:latin typeface="Arial Narrow" pitchFamily="34" charset="0"/>
                <a:cs typeface="Arial" charset="0"/>
              </a:rPr>
              <a:t>/</a:t>
            </a:r>
          </a:p>
          <a:p>
            <a:pPr algn="ctr" defTabSz="760413" eaLnBrk="1" hangingPunct="1"/>
            <a:r>
              <a:rPr lang="en-US" u="none">
                <a:latin typeface="Arial Narrow" pitchFamily="34" charset="0"/>
                <a:cs typeface="Arial" charset="0"/>
              </a:rPr>
              <a:t>m-bits</a:t>
            </a:r>
          </a:p>
        </p:txBody>
      </p:sp>
      <p:sp>
        <p:nvSpPr>
          <p:cNvPr id="5164" name="Text Box 46"/>
          <p:cNvSpPr txBox="1">
            <a:spLocks noChangeArrowheads="1"/>
          </p:cNvSpPr>
          <p:nvPr/>
        </p:nvSpPr>
        <p:spPr bwMode="auto">
          <a:xfrm>
            <a:off x="6121400" y="5402263"/>
            <a:ext cx="117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u="none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m = </a:t>
            </a:r>
            <a:r>
              <a:rPr lang="en-AU" u="none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log</a:t>
            </a:r>
            <a:r>
              <a:rPr lang="en-AU" u="none" baseline="-2500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en-US" u="none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p</a:t>
            </a:r>
          </a:p>
        </p:txBody>
      </p:sp>
      <p:sp>
        <p:nvSpPr>
          <p:cNvPr id="5165" name="Line 47"/>
          <p:cNvSpPr>
            <a:spLocks noChangeShapeType="1"/>
          </p:cNvSpPr>
          <p:nvPr/>
        </p:nvSpPr>
        <p:spPr bwMode="auto">
          <a:xfrm flipH="1" flipV="1">
            <a:off x="5905500" y="5186363"/>
            <a:ext cx="3810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66" name="Line 49"/>
          <p:cNvSpPr>
            <a:spLocks noChangeShapeType="1"/>
          </p:cNvSpPr>
          <p:nvPr/>
        </p:nvSpPr>
        <p:spPr bwMode="auto">
          <a:xfrm flipH="1">
            <a:off x="8064500" y="4970463"/>
            <a:ext cx="228600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167" name="Text Box 50"/>
          <p:cNvSpPr txBox="1">
            <a:spLocks noChangeArrowheads="1"/>
          </p:cNvSpPr>
          <p:nvPr/>
        </p:nvSpPr>
        <p:spPr bwMode="auto">
          <a:xfrm>
            <a:off x="5788025" y="4337050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u="none">
                <a:latin typeface="Arial Narrow" pitchFamily="34" charset="0"/>
                <a:cs typeface="Arial" charset="0"/>
              </a:rPr>
              <a:t>r</a:t>
            </a:r>
          </a:p>
        </p:txBody>
      </p:sp>
      <p:sp>
        <p:nvSpPr>
          <p:cNvPr id="5168" name="Text Box 51"/>
          <p:cNvSpPr txBox="1">
            <a:spLocks noChangeArrowheads="1"/>
          </p:cNvSpPr>
          <p:nvPr/>
        </p:nvSpPr>
        <p:spPr bwMode="auto">
          <a:xfrm>
            <a:off x="6313488" y="2813050"/>
            <a:ext cx="331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u="none">
                <a:latin typeface="Arial Narrow" pitchFamily="34" charset="0"/>
                <a:cs typeface="Arial" charset="0"/>
              </a:rPr>
              <a:t>C</a:t>
            </a:r>
          </a:p>
        </p:txBody>
      </p:sp>
      <p:sp>
        <p:nvSpPr>
          <p:cNvPr id="5169" name="Text Box 52"/>
          <p:cNvSpPr txBox="1">
            <a:spLocks noChangeArrowheads="1"/>
          </p:cNvSpPr>
          <p:nvPr/>
        </p:nvSpPr>
        <p:spPr bwMode="auto">
          <a:xfrm>
            <a:off x="936625" y="6043613"/>
            <a:ext cx="8688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Notice: The scheme applies similarly  over GF(2</a:t>
            </a:r>
            <a:r>
              <a:rPr lang="en-US" sz="1800" u="none" baseline="30000">
                <a:latin typeface="Arial Narrow" pitchFamily="34" charset="0"/>
                <a:cs typeface="Arial" charset="0"/>
              </a:rPr>
              <a:t>m</a:t>
            </a:r>
            <a:r>
              <a:rPr lang="en-US" sz="1800" u="none">
                <a:latin typeface="Arial Narrow" pitchFamily="34" charset="0"/>
                <a:cs typeface="Arial" charset="0"/>
              </a:rPr>
              <a:t>) with </a:t>
            </a:r>
            <a:r>
              <a:rPr lang="en-US" sz="1800" u="none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>
                <a:latin typeface="Arial Narrow" pitchFamily="34" charset="0"/>
                <a:cs typeface="Arial" charset="0"/>
              </a:rPr>
              <a:t>  as a primitive element in that field. </a:t>
            </a:r>
          </a:p>
        </p:txBody>
      </p:sp>
      <p:sp>
        <p:nvSpPr>
          <p:cNvPr id="5170" name="Freeform 53"/>
          <p:cNvSpPr>
            <a:spLocks/>
          </p:cNvSpPr>
          <p:nvPr/>
        </p:nvSpPr>
        <p:spPr bwMode="auto">
          <a:xfrm>
            <a:off x="7845425" y="2119313"/>
            <a:ext cx="193675" cy="409575"/>
          </a:xfrm>
          <a:custGeom>
            <a:avLst/>
            <a:gdLst>
              <a:gd name="T0" fmla="*/ 0 w 952"/>
              <a:gd name="T1" fmla="*/ 0 h 1632"/>
              <a:gd name="T2" fmla="*/ 2147483647 w 952"/>
              <a:gd name="T3" fmla="*/ 2147483647 h 1632"/>
              <a:gd name="T4" fmla="*/ 2147483647 w 952"/>
              <a:gd name="T5" fmla="*/ 2147483647 h 1632"/>
              <a:gd name="T6" fmla="*/ 2147483647 w 952"/>
              <a:gd name="T7" fmla="*/ 2147483647 h 1632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632"/>
              <a:gd name="T14" fmla="*/ 952 w 952"/>
              <a:gd name="T15" fmla="*/ 1632 h 1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632">
                <a:moveTo>
                  <a:pt x="0" y="0"/>
                </a:moveTo>
                <a:cubicBezTo>
                  <a:pt x="264" y="60"/>
                  <a:pt x="528" y="120"/>
                  <a:pt x="672" y="336"/>
                </a:cubicBezTo>
                <a:cubicBezTo>
                  <a:pt x="816" y="552"/>
                  <a:pt x="952" y="1080"/>
                  <a:pt x="864" y="1296"/>
                </a:cubicBezTo>
                <a:cubicBezTo>
                  <a:pt x="776" y="1512"/>
                  <a:pt x="264" y="1576"/>
                  <a:pt x="144" y="16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9990" tIns="46795" rIns="89990" bIns="46795" anchor="ctr">
            <a:spAutoFit/>
          </a:bodyPr>
          <a:lstStyle/>
          <a:p>
            <a:endParaRPr lang="de-DE"/>
          </a:p>
        </p:txBody>
      </p:sp>
      <p:sp>
        <p:nvSpPr>
          <p:cNvPr id="5171" name="Freeform 54"/>
          <p:cNvSpPr>
            <a:spLocks/>
          </p:cNvSpPr>
          <p:nvPr/>
        </p:nvSpPr>
        <p:spPr bwMode="auto">
          <a:xfrm>
            <a:off x="1368425" y="2438400"/>
            <a:ext cx="193675" cy="409575"/>
          </a:xfrm>
          <a:custGeom>
            <a:avLst/>
            <a:gdLst>
              <a:gd name="T0" fmla="*/ 2147483647 w 1296"/>
              <a:gd name="T1" fmla="*/ 2147483647 h 856"/>
              <a:gd name="T2" fmla="*/ 2147483647 w 1296"/>
              <a:gd name="T3" fmla="*/ 2147483647 h 856"/>
              <a:gd name="T4" fmla="*/ 0 w 1296"/>
              <a:gd name="T5" fmla="*/ 2147483647 h 856"/>
              <a:gd name="T6" fmla="*/ 0 60000 65536"/>
              <a:gd name="T7" fmla="*/ 0 60000 65536"/>
              <a:gd name="T8" fmla="*/ 0 60000 65536"/>
              <a:gd name="T9" fmla="*/ 0 w 1296"/>
              <a:gd name="T10" fmla="*/ 0 h 856"/>
              <a:gd name="T11" fmla="*/ 1296 w 1296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856">
                <a:moveTo>
                  <a:pt x="1296" y="40"/>
                </a:moveTo>
                <a:cubicBezTo>
                  <a:pt x="924" y="20"/>
                  <a:pt x="552" y="0"/>
                  <a:pt x="336" y="136"/>
                </a:cubicBezTo>
                <a:cubicBezTo>
                  <a:pt x="120" y="272"/>
                  <a:pt x="60" y="564"/>
                  <a:pt x="0" y="8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9990" tIns="46795" rIns="89990" bIns="46795" anchor="ctr">
            <a:spAutoFit/>
          </a:bodyPr>
          <a:lstStyle/>
          <a:p>
            <a:endParaRPr lang="de-DE"/>
          </a:p>
        </p:txBody>
      </p:sp>
      <p:sp>
        <p:nvSpPr>
          <p:cNvPr id="5172" name="Line 55"/>
          <p:cNvSpPr>
            <a:spLocks noChangeShapeType="1"/>
          </p:cNvSpPr>
          <p:nvPr/>
        </p:nvSpPr>
        <p:spPr bwMode="auto">
          <a:xfrm flipH="1">
            <a:off x="1525588" y="5243513"/>
            <a:ext cx="608012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>
            <a:spAutoFit/>
          </a:bodyPr>
          <a:lstStyle/>
          <a:p>
            <a:endParaRPr lang="de-DE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529013" y="3243263"/>
            <a:ext cx="688975" cy="4762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960813" y="4760913"/>
            <a:ext cx="2155825" cy="7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905500" y="3243263"/>
            <a:ext cx="688975" cy="4762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8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17223" y="620190"/>
            <a:ext cx="893383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Problem 9-4</a:t>
            </a:r>
            <a:r>
              <a:rPr lang="en-US" sz="2400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:</a:t>
            </a:r>
            <a:r>
              <a:rPr lang="en-US" sz="24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El-Gamal crypto system is set up </a:t>
            </a:r>
            <a:r>
              <a:rPr lang="en-GB" sz="1800" b="0" u="none" dirty="0">
                <a:latin typeface="Arial Narrow" pitchFamily="34" charset="0"/>
              </a:rPr>
              <a:t>using </a:t>
            </a:r>
            <a:r>
              <a:rPr lang="en-GB" sz="1800" u="none" dirty="0">
                <a:latin typeface="Arial Narrow" pitchFamily="34" charset="0"/>
              </a:rPr>
              <a:t>GF(2</a:t>
            </a:r>
            <a:r>
              <a:rPr lang="en-GB" sz="1800" u="none" baseline="30000" dirty="0">
                <a:latin typeface="Arial Narrow" pitchFamily="34" charset="0"/>
              </a:rPr>
              <a:t>6</a:t>
            </a:r>
            <a:r>
              <a:rPr lang="en-GB" sz="1800" u="none" dirty="0">
                <a:latin typeface="Arial Narrow" pitchFamily="34" charset="0"/>
              </a:rPr>
              <a:t>)</a:t>
            </a:r>
            <a:r>
              <a:rPr lang="en-GB" sz="1800" b="0" u="none" dirty="0">
                <a:latin typeface="Arial Narrow" pitchFamily="34" charset="0"/>
              </a:rPr>
              <a:t>, which is generated by the irreducible</a:t>
            </a:r>
          </a:p>
          <a:p>
            <a:pPr algn="just" eaLnBrk="1" hangingPunct="1"/>
            <a:r>
              <a:rPr lang="en-GB" sz="1800" b="0" u="none" dirty="0">
                <a:latin typeface="Arial Narrow" pitchFamily="34" charset="0"/>
              </a:rPr>
              <a:t>polynomial </a:t>
            </a:r>
            <a:r>
              <a:rPr lang="en-AU" sz="1800" u="none" dirty="0">
                <a:latin typeface="Arial Narrow" pitchFamily="34" charset="0"/>
              </a:rPr>
              <a:t>P(x) = x</a:t>
            </a:r>
            <a:r>
              <a:rPr lang="en-AU" sz="1800" u="none" baseline="30000" dirty="0">
                <a:latin typeface="Arial Narrow" pitchFamily="34" charset="0"/>
              </a:rPr>
              <a:t>6</a:t>
            </a:r>
            <a:r>
              <a:rPr lang="en-AU" sz="1800" u="none" dirty="0">
                <a:latin typeface="Arial Narrow" pitchFamily="34" charset="0"/>
              </a:rPr>
              <a:t> + x</a:t>
            </a:r>
            <a:r>
              <a:rPr lang="en-AU" sz="1800" u="none" baseline="30000" dirty="0">
                <a:latin typeface="Arial Narrow" pitchFamily="34" charset="0"/>
              </a:rPr>
              <a:t>5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4 </a:t>
            </a:r>
            <a:r>
              <a:rPr lang="en-AU" sz="1800" u="none" dirty="0">
                <a:latin typeface="Arial Narrow" pitchFamily="34" charset="0"/>
              </a:rPr>
              <a:t>+ x² + 1 = 1110101</a:t>
            </a:r>
            <a:r>
              <a:rPr lang="en-AU" sz="1800" b="0" u="none" dirty="0">
                <a:latin typeface="Arial Narrow" pitchFamily="34" charset="0"/>
              </a:rPr>
              <a:t>.</a:t>
            </a:r>
            <a:endParaRPr lang="en-AU" sz="1800" u="none" dirty="0">
              <a:latin typeface="Arial Narrow" pitchFamily="34" charset="0"/>
            </a:endParaRPr>
          </a:p>
          <a:p>
            <a:pPr algn="just" eaLnBrk="1" hangingPunct="1"/>
            <a:endParaRPr lang="en-US" sz="1800" b="0" u="none" dirty="0">
              <a:latin typeface="Arial Narrow" pitchFamily="34" charset="0"/>
            </a:endParaRP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GB" sz="1800" b="0" u="none" dirty="0">
                <a:latin typeface="Arial Narrow" pitchFamily="34" charset="0"/>
              </a:rPr>
              <a:t>Check if you can take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 = 0011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as a primitive element.</a:t>
            </a:r>
            <a:endParaRPr lang="en-GB" sz="1800" b="0" u="none" dirty="0">
              <a:latin typeface="Arial Narrow" pitchFamily="34" charset="0"/>
            </a:endParaRP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User A encrypts the message </a:t>
            </a:r>
            <a:r>
              <a:rPr lang="en-GB" sz="1800" u="none" dirty="0">
                <a:latin typeface="Arial Narrow" pitchFamily="34" charset="0"/>
              </a:rPr>
              <a:t>M =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3</a:t>
            </a:r>
            <a:r>
              <a:rPr lang="en-GB" sz="1800" u="none" dirty="0">
                <a:latin typeface="Arial Narrow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and send it to user B who has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b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10 </a:t>
            </a:r>
            <a:r>
              <a:rPr lang="en-US" sz="1800" b="0" u="none" dirty="0">
                <a:latin typeface="Arial Narrow" pitchFamily="34" charset="0"/>
              </a:rPr>
              <a:t>by using the random number </a:t>
            </a:r>
            <a:r>
              <a:rPr lang="en-US" sz="1800" u="none" dirty="0">
                <a:latin typeface="Arial Narrow" pitchFamily="34" charset="0"/>
              </a:rPr>
              <a:t>R = 43</a:t>
            </a:r>
            <a:r>
              <a:rPr lang="en-US" sz="1800" b="0" u="none" dirty="0">
                <a:latin typeface="Arial Narrow" pitchFamily="34" charset="0"/>
              </a:rPr>
              <a:t>. Compute B’s public key </a:t>
            </a:r>
            <a:r>
              <a:rPr lang="en-US" sz="1800" b="0" u="none" dirty="0" err="1">
                <a:latin typeface="Arial Narrow" pitchFamily="34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</a:rPr>
              <a:t>b</a:t>
            </a:r>
            <a:r>
              <a:rPr lang="en-US" sz="1800" b="0" u="none" dirty="0">
                <a:latin typeface="Arial Narrow" pitchFamily="34" charset="0"/>
              </a:rPr>
              <a:t> and the encrypted message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and r.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Decrypt the cryptogram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on the receiver side B showing all necessary computations therefore.</a:t>
            </a:r>
          </a:p>
        </p:txBody>
      </p:sp>
      <p:sp>
        <p:nvSpPr>
          <p:cNvPr id="2" name="Rechteck 1"/>
          <p:cNvSpPr/>
          <p:nvPr/>
        </p:nvSpPr>
        <p:spPr>
          <a:xfrm>
            <a:off x="817222" y="3037447"/>
            <a:ext cx="5375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AU" sz="1800" u="none" dirty="0">
                <a:latin typeface="Arial Narrow" pitchFamily="34" charset="0"/>
              </a:rPr>
              <a:t>Note: </a:t>
            </a:r>
            <a:r>
              <a:rPr lang="en-AU" sz="1800" b="0" u="none" dirty="0">
                <a:latin typeface="Arial Narrow" pitchFamily="34" charset="0"/>
              </a:rPr>
              <a:t>For the selected P(x), e = 21 this mean </a:t>
            </a:r>
            <a:r>
              <a:rPr lang="en-AU" sz="1800" b="0" u="none" dirty="0" err="1">
                <a:latin typeface="Arial Narrow" pitchFamily="34" charset="0"/>
              </a:rPr>
              <a:t>ord</a:t>
            </a:r>
            <a:r>
              <a:rPr lang="en-AU" sz="1800" b="0" u="none" dirty="0">
                <a:latin typeface="Arial Narrow" pitchFamily="34" charset="0"/>
              </a:rPr>
              <a:t>(x) = 21 (from the table </a:t>
            </a:r>
            <a:r>
              <a:rPr lang="en-US" sz="1800" b="0" u="none" dirty="0">
                <a:latin typeface="Arial Narrow" pitchFamily="34" charset="0"/>
              </a:rPr>
              <a:t>list of all irreducible polynomials over GF(2) )</a:t>
            </a:r>
            <a:endParaRPr lang="en-AU" sz="1800" b="0" u="none" dirty="0">
              <a:latin typeface="Arial Narrow" pitchFamily="34" charset="0"/>
            </a:endParaRPr>
          </a:p>
          <a:p>
            <a:pPr defTabSz="762000">
              <a:defRPr/>
            </a:pPr>
            <a:r>
              <a:rPr lang="en-AU" sz="1800" u="none" dirty="0">
                <a:latin typeface="Arial Narrow" pitchFamily="34" charset="0"/>
              </a:rPr>
              <a:t> </a:t>
            </a:r>
          </a:p>
          <a:p>
            <a:pPr defTabSz="762000">
              <a:defRPr/>
            </a:pPr>
            <a:endParaRPr lang="en-AU" sz="1800" u="none" dirty="0">
              <a:latin typeface="Arial Narrow" pitchFamily="34" charset="0"/>
            </a:endParaRPr>
          </a:p>
          <a:p>
            <a:pPr defTabSz="762000">
              <a:defRPr/>
            </a:pPr>
            <a:r>
              <a:rPr lang="en-AU" sz="1800" u="none" dirty="0">
                <a:latin typeface="Arial Narrow" pitchFamily="34" charset="0"/>
              </a:rPr>
              <a:t>Helping computations :</a:t>
            </a:r>
          </a:p>
          <a:p>
            <a:pPr defTabSz="762000">
              <a:defRPr/>
            </a:pP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=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2 </a:t>
            </a:r>
            <a:r>
              <a:rPr lang="en-AU" sz="1800" b="0" u="none" dirty="0">
                <a:latin typeface="Arial Narrow" pitchFamily="34" charset="0"/>
              </a:rPr>
              <a:t>+ 1                    x</a:t>
            </a:r>
            <a:r>
              <a:rPr lang="en-AU" sz="1800" b="0" u="none" baseline="30000" dirty="0">
                <a:latin typeface="Arial Narrow" pitchFamily="34" charset="0"/>
              </a:rPr>
              <a:t>11</a:t>
            </a:r>
            <a:r>
              <a:rPr lang="en-AU" sz="1800" b="0" u="none" dirty="0">
                <a:latin typeface="Arial Narrow" pitchFamily="34" charset="0"/>
              </a:rPr>
              <a:t> = x</a:t>
            </a:r>
            <a:r>
              <a:rPr lang="en-AU" sz="1800" b="0" u="none" baseline="30000" dirty="0">
                <a:latin typeface="Arial Narrow" pitchFamily="34" charset="0"/>
              </a:rPr>
              <a:t>5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2 </a:t>
            </a:r>
          </a:p>
          <a:p>
            <a:pPr defTabSz="762000">
              <a:defRPr/>
            </a:pP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7</a:t>
            </a:r>
            <a:r>
              <a:rPr lang="en-AU" sz="1800" b="0" u="none" dirty="0">
                <a:latin typeface="Arial Narrow" pitchFamily="34" charset="0"/>
              </a:rPr>
              <a:t> =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 +</a:t>
            </a:r>
            <a:r>
              <a:rPr lang="en-AU" sz="1800" b="0" u="none" baseline="30000" dirty="0">
                <a:latin typeface="Arial Narrow" pitchFamily="34" charset="0"/>
              </a:rPr>
              <a:t> </a:t>
            </a:r>
            <a:r>
              <a:rPr lang="en-AU" sz="1800" b="0" u="none" dirty="0">
                <a:latin typeface="Arial Narrow" pitchFamily="34" charset="0"/>
              </a:rPr>
              <a:t>x + 1             x</a:t>
            </a:r>
            <a:r>
              <a:rPr lang="en-AU" sz="1800" b="0" u="none" baseline="30000" dirty="0">
                <a:latin typeface="Arial Narrow" pitchFamily="34" charset="0"/>
              </a:rPr>
              <a:t>12</a:t>
            </a:r>
            <a:r>
              <a:rPr lang="en-AU" sz="1800" b="0" u="none" dirty="0">
                <a:latin typeface="Arial Narrow" pitchFamily="34" charset="0"/>
              </a:rPr>
              <a:t> = x</a:t>
            </a:r>
            <a:r>
              <a:rPr lang="en-AU" sz="1800" b="0" u="none" baseline="30000" dirty="0">
                <a:latin typeface="Arial Narrow" pitchFamily="34" charset="0"/>
              </a:rPr>
              <a:t>5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4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3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2 </a:t>
            </a:r>
            <a:r>
              <a:rPr lang="en-AU" sz="1800" b="0" u="none" dirty="0">
                <a:latin typeface="Arial Narrow" pitchFamily="34" charset="0"/>
              </a:rPr>
              <a:t>+ 1 </a:t>
            </a:r>
            <a:endParaRPr lang="en-AU" sz="1800" b="0" u="none" baseline="30000" dirty="0">
              <a:latin typeface="Arial Narrow" pitchFamily="34" charset="0"/>
            </a:endParaRPr>
          </a:p>
          <a:p>
            <a:pPr defTabSz="762000">
              <a:defRPr/>
            </a:pP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8</a:t>
            </a:r>
            <a:r>
              <a:rPr lang="en-AU" sz="1800" b="0" u="none" dirty="0">
                <a:latin typeface="Arial Narrow" pitchFamily="34" charset="0"/>
              </a:rPr>
              <a:t> =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</a:t>
            </a:r>
            <a:r>
              <a:rPr lang="en-AU" sz="1800" b="0" u="none" baseline="30000" dirty="0">
                <a:latin typeface="Arial Narrow" pitchFamily="34" charset="0"/>
              </a:rPr>
              <a:t>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 + x            x</a:t>
            </a:r>
            <a:r>
              <a:rPr lang="en-AU" sz="1800" b="0" u="none" baseline="30000" dirty="0">
                <a:latin typeface="Arial Narrow" pitchFamily="34" charset="0"/>
              </a:rPr>
              <a:t>16 </a:t>
            </a:r>
            <a:r>
              <a:rPr lang="en-AU" sz="1800" b="0" u="none" dirty="0">
                <a:latin typeface="Arial Narrow" pitchFamily="34" charset="0"/>
              </a:rPr>
              <a:t>=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2 </a:t>
            </a:r>
            <a:r>
              <a:rPr lang="en-AU" sz="1800" b="0" u="none" dirty="0">
                <a:latin typeface="Arial Narrow" pitchFamily="34" charset="0"/>
              </a:rPr>
              <a:t>+ 1</a:t>
            </a:r>
            <a:endParaRPr lang="en-AU" sz="1800" b="0" u="none" baseline="30000" dirty="0">
              <a:latin typeface="Arial Narrow" pitchFamily="34" charset="0"/>
            </a:endParaRPr>
          </a:p>
          <a:p>
            <a:pPr defTabSz="762000">
              <a:defRPr/>
            </a:pP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9</a:t>
            </a:r>
            <a:r>
              <a:rPr lang="en-AU" sz="1800" b="0" u="none" dirty="0">
                <a:latin typeface="Arial Narrow" pitchFamily="34" charset="0"/>
              </a:rPr>
              <a:t> = x</a:t>
            </a:r>
            <a:r>
              <a:rPr lang="en-AU" sz="1800" b="0" u="none" baseline="30000" dirty="0">
                <a:latin typeface="Arial Narrow" pitchFamily="34" charset="0"/>
              </a:rPr>
              <a:t>3 </a:t>
            </a:r>
            <a:r>
              <a:rPr lang="en-AU" sz="1800" b="0" u="none" dirty="0">
                <a:latin typeface="Arial Narrow" pitchFamily="34" charset="0"/>
              </a:rPr>
              <a:t>+ 1                                 x</a:t>
            </a:r>
            <a:r>
              <a:rPr lang="en-AU" sz="1800" b="0" u="none" baseline="30000" dirty="0">
                <a:latin typeface="Arial Narrow" pitchFamily="34" charset="0"/>
              </a:rPr>
              <a:t>21</a:t>
            </a:r>
            <a:r>
              <a:rPr lang="en-AU" sz="1800" b="0" u="none" dirty="0">
                <a:latin typeface="Arial Narrow" pitchFamily="34" charset="0"/>
              </a:rPr>
              <a:t> = 1 </a:t>
            </a:r>
            <a:endParaRPr lang="en-AU" sz="1800" b="0" u="none" baseline="30000" dirty="0">
              <a:latin typeface="Arial Narrow" pitchFamily="34" charset="0"/>
            </a:endParaRPr>
          </a:p>
          <a:p>
            <a:pPr defTabSz="762000">
              <a:defRPr/>
            </a:pP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10</a:t>
            </a:r>
            <a:r>
              <a:rPr lang="en-AU" sz="1800" b="0" u="none" dirty="0">
                <a:latin typeface="Arial Narrow" pitchFamily="34" charset="0"/>
              </a:rPr>
              <a:t> =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endParaRPr lang="en-AU" sz="1800" b="0" u="none" baseline="30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7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08311" y="618852"/>
            <a:ext cx="171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9-4: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08311" y="1082551"/>
            <a:ext cx="8784976" cy="3977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Possible orders are the divisors of 2</a:t>
            </a:r>
            <a:r>
              <a:rPr lang="en-US" sz="1800" b="0" u="none" baseline="30000" dirty="0">
                <a:latin typeface="Arial Narrow" pitchFamily="34" charset="0"/>
              </a:rPr>
              <a:t>6 </a:t>
            </a:r>
            <a:r>
              <a:rPr lang="en-US" sz="1800" b="0" u="none" dirty="0">
                <a:latin typeface="Arial Narrow" pitchFamily="34" charset="0"/>
              </a:rPr>
              <a:t>– 1 = 63, these are: 1, 3, 7, 9, 21 and 63</a:t>
            </a:r>
            <a:endParaRPr lang="de-DE" sz="1800" b="0" u="none" dirty="0">
              <a:latin typeface="Arial Narrow" pitchFamily="34" charset="0"/>
            </a:endParaRPr>
          </a:p>
          <a:p>
            <a:pPr marL="280222" indent="-280222"/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Checking if the element </a:t>
            </a:r>
            <a:r>
              <a:rPr lang="en-GB" sz="1800" b="0" u="none">
                <a:latin typeface="Arial Narrow" pitchFamily="34" charset="0"/>
                <a:sym typeface="Symbol" pitchFamily="18" charset="2"/>
              </a:rPr>
              <a:t> =000011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=</a:t>
            </a:r>
            <a:r>
              <a:rPr lang="en-GB" sz="1800" b="0" u="none" dirty="0">
                <a:latin typeface="Arial Narrow" pitchFamily="34" charset="0"/>
              </a:rPr>
              <a:t> x + 1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is primitive                              </a:t>
            </a:r>
          </a:p>
          <a:p>
            <a:pPr marL="177800" indent="-177800" defTabSz="762000">
              <a:defRPr/>
            </a:pPr>
            <a:r>
              <a:rPr lang="en-US" sz="1800" b="0" u="none" dirty="0">
                <a:latin typeface="Arial Narrow" pitchFamily="34" charset="0"/>
                <a:cs typeface="Arial" charset="0"/>
              </a:rPr>
              <a:t>      </a:t>
            </a:r>
            <a:r>
              <a:rPr lang="en-US" sz="1800" u="none" dirty="0">
                <a:latin typeface="Arial Narrow" panose="020B0606020202030204" pitchFamily="34" charset="0"/>
                <a:sym typeface="Symbol" pitchFamily="18" charset="2"/>
              </a:rPr>
              <a:t></a:t>
            </a:r>
            <a:r>
              <a:rPr lang="en-AU" sz="1800" u="none" baseline="30000" dirty="0">
                <a:latin typeface="Arial Narrow" pitchFamily="34" charset="0"/>
              </a:rPr>
              <a:t>3</a:t>
            </a:r>
            <a:r>
              <a:rPr lang="en-AU" sz="1800" u="none" dirty="0">
                <a:latin typeface="Arial Narrow" pitchFamily="34" charset="0"/>
              </a:rPr>
              <a:t> = 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= (x + 1)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(x + 1) = (x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+ 1)(x + 1) </a:t>
            </a:r>
          </a:p>
          <a:p>
            <a:pPr marL="177800" indent="-1778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  = x</a:t>
            </a:r>
            <a:r>
              <a:rPr lang="en-GB" sz="1800" u="none" baseline="30000" dirty="0">
                <a:latin typeface="Arial Narrow" pitchFamily="34" charset="0"/>
              </a:rPr>
              <a:t>3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</a:rPr>
              <a:t>+ x + 1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  1 </a:t>
            </a:r>
            <a:endParaRPr lang="en-GB" sz="1800" u="none" baseline="30000" dirty="0">
              <a:latin typeface="Arial Narrow" pitchFamily="34" charset="0"/>
            </a:endParaRPr>
          </a:p>
          <a:p>
            <a:pPr marL="177800" indent="-1778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      </a:t>
            </a:r>
            <a:r>
              <a:rPr lang="en-US" sz="1800" u="none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</a:t>
            </a:r>
            <a:r>
              <a:rPr lang="en-AU" sz="1800" u="none" baseline="30000" dirty="0">
                <a:latin typeface="Arial Narrow" pitchFamily="34" charset="0"/>
              </a:rPr>
              <a:t>7</a:t>
            </a:r>
            <a:r>
              <a:rPr lang="en-AU" sz="1800" u="none" dirty="0">
                <a:latin typeface="Arial Narrow" pitchFamily="34" charset="0"/>
              </a:rPr>
              <a:t> =</a:t>
            </a:r>
            <a:r>
              <a:rPr lang="en-GB" sz="1800" u="none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7 </a:t>
            </a:r>
            <a:r>
              <a:rPr lang="en-GB" sz="1800" b="0" u="none" dirty="0">
                <a:latin typeface="Arial Narrow" pitchFamily="34" charset="0"/>
              </a:rPr>
              <a:t>= (x + 1)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= (x + 1)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(x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x + 1) </a:t>
            </a:r>
          </a:p>
          <a:p>
            <a:pPr marL="177800" indent="-177800" defTabSz="762000">
              <a:defRPr/>
            </a:pPr>
            <a:r>
              <a:rPr lang="en-GB" sz="1800" b="0" u="none" dirty="0">
                <a:latin typeface="Arial Narrow" pitchFamily="34" charset="0"/>
              </a:rPr>
              <a:t>          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4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</a:rPr>
              <a:t>+ 1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  1 </a:t>
            </a:r>
            <a:endParaRPr lang="en-GB" sz="1800" u="none" dirty="0">
              <a:latin typeface="Arial Narrow" pitchFamily="34" charset="0"/>
            </a:endParaRPr>
          </a:p>
          <a:p>
            <a:pPr marL="177800" indent="-1778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      </a:t>
            </a:r>
            <a:r>
              <a:rPr lang="en-US" sz="1800" u="none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</a:t>
            </a:r>
            <a:r>
              <a:rPr lang="en-AU" sz="1800" u="none" baseline="30000" dirty="0">
                <a:latin typeface="Arial Narrow" pitchFamily="34" charset="0"/>
              </a:rPr>
              <a:t>9</a:t>
            </a:r>
            <a:r>
              <a:rPr lang="en-AU" sz="1800" u="none" dirty="0">
                <a:latin typeface="Arial Narrow" pitchFamily="34" charset="0"/>
              </a:rPr>
              <a:t> = 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9 </a:t>
            </a:r>
            <a:r>
              <a:rPr lang="en-GB" sz="1800" b="0" u="none" dirty="0">
                <a:latin typeface="Arial Narrow" pitchFamily="34" charset="0"/>
              </a:rPr>
              <a:t>= (x + 1)</a:t>
            </a:r>
            <a:r>
              <a:rPr lang="en-GB" sz="1800" b="0" u="none" baseline="30000" dirty="0">
                <a:latin typeface="Arial Narrow" pitchFamily="34" charset="0"/>
              </a:rPr>
              <a:t>7 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</a:t>
            </a:r>
          </a:p>
          <a:p>
            <a:pPr marL="177800" indent="-177800" defTabSz="762000">
              <a:defRPr/>
            </a:pPr>
            <a:r>
              <a:rPr lang="en-GB" sz="1800" b="0" u="none" dirty="0">
                <a:latin typeface="Arial Narrow" pitchFamily="34" charset="0"/>
              </a:rPr>
              <a:t>          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5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4</a:t>
            </a:r>
            <a:r>
              <a:rPr lang="en-GB" sz="1800" u="none" dirty="0">
                <a:latin typeface="Arial Narrow" pitchFamily="34" charset="0"/>
              </a:rPr>
              <a:t> +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u="none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</a:t>
            </a:r>
          </a:p>
          <a:p>
            <a:pPr marL="177800" indent="-1778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      </a:t>
            </a:r>
            <a:r>
              <a:rPr lang="en-US" sz="1800" u="none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</a:t>
            </a:r>
            <a:r>
              <a:rPr lang="en-AU" sz="1800" u="none" baseline="30000" dirty="0">
                <a:latin typeface="Arial Narrow" pitchFamily="34" charset="0"/>
              </a:rPr>
              <a:t>21 </a:t>
            </a:r>
            <a:r>
              <a:rPr lang="en-AU" sz="1800" u="none" dirty="0">
                <a:latin typeface="Arial Narrow" pitchFamily="34" charset="0"/>
              </a:rPr>
              <a:t>= 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</a:t>
            </a:r>
            <a:r>
              <a:rPr lang="en-AU" sz="1800" b="0" u="none" baseline="30000" dirty="0">
                <a:latin typeface="Arial Narrow" pitchFamily="34" charset="0"/>
              </a:rPr>
              <a:t>12</a:t>
            </a:r>
            <a:r>
              <a:rPr lang="en-AU" sz="1800" b="0" u="none" dirty="0">
                <a:latin typeface="Arial Narrow" pitchFamily="34" charset="0"/>
              </a:rPr>
              <a:t> * 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</a:t>
            </a:r>
            <a:r>
              <a:rPr lang="en-AU" sz="1800" b="0" u="none" baseline="30000" dirty="0">
                <a:latin typeface="Arial Narrow" pitchFamily="34" charset="0"/>
              </a:rPr>
              <a:t>9</a:t>
            </a:r>
            <a:r>
              <a:rPr lang="en-AU" sz="1800" b="0" u="none" dirty="0">
                <a:latin typeface="Arial Narrow" pitchFamily="34" charset="0"/>
              </a:rPr>
              <a:t> = [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</a:t>
            </a:r>
            <a:r>
              <a:rPr lang="en-AU" sz="1800" b="0" u="none" baseline="30000" dirty="0">
                <a:latin typeface="Arial Narrow" pitchFamily="34" charset="0"/>
              </a:rPr>
              <a:t>6</a:t>
            </a:r>
            <a:r>
              <a:rPr lang="en-AU" sz="1800" b="0" u="none" dirty="0">
                <a:latin typeface="Arial Narrow" pitchFamily="34" charset="0"/>
              </a:rPr>
              <a:t>]</a:t>
            </a:r>
            <a:r>
              <a:rPr lang="en-AU" sz="1800" b="0" u="none" baseline="30000" dirty="0">
                <a:latin typeface="Arial Narrow" pitchFamily="34" charset="0"/>
              </a:rPr>
              <a:t>2  </a:t>
            </a:r>
            <a:r>
              <a:rPr lang="en-AU" sz="1800" b="0" u="none" dirty="0">
                <a:latin typeface="Arial Narrow" pitchFamily="34" charset="0"/>
              </a:rPr>
              <a:t>* 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</a:t>
            </a:r>
            <a:r>
              <a:rPr lang="en-AU" sz="1800" b="0" u="none" baseline="30000" dirty="0">
                <a:latin typeface="Arial Narrow" pitchFamily="34" charset="0"/>
              </a:rPr>
              <a:t>9</a:t>
            </a:r>
            <a:r>
              <a:rPr lang="en-AU" sz="1800" b="0" u="none" dirty="0">
                <a:latin typeface="Arial Narrow" pitchFamily="34" charset="0"/>
              </a:rPr>
              <a:t> = (x</a:t>
            </a:r>
            <a:r>
              <a:rPr lang="en-AU" sz="1800" b="0" u="none" baseline="30000" dirty="0">
                <a:latin typeface="Arial Narrow" pitchFamily="34" charset="0"/>
              </a:rPr>
              <a:t>5</a:t>
            </a:r>
            <a:r>
              <a:rPr lang="en-AU" sz="1800" b="0" u="none" dirty="0">
                <a:latin typeface="Arial Narrow" pitchFamily="34" charset="0"/>
              </a:rPr>
              <a:t>)</a:t>
            </a:r>
            <a:r>
              <a:rPr lang="en-AU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 (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) = x</a:t>
            </a:r>
            <a:r>
              <a:rPr lang="en-GB" sz="1800" b="0" u="none" baseline="30000" dirty="0">
                <a:latin typeface="Arial Narrow" pitchFamily="34" charset="0"/>
              </a:rPr>
              <a:t>10 </a:t>
            </a:r>
            <a:r>
              <a:rPr lang="en-GB" sz="1800" b="0" u="none" dirty="0">
                <a:latin typeface="Arial Narrow" pitchFamily="34" charset="0"/>
              </a:rPr>
              <a:t>(x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) = (x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x)(x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) </a:t>
            </a:r>
          </a:p>
          <a:p>
            <a:pPr marL="177800" indent="-1778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   = x</a:t>
            </a:r>
            <a:r>
              <a:rPr lang="en-GB" sz="1800" u="none" baseline="30000" dirty="0">
                <a:latin typeface="Arial Narrow" pitchFamily="34" charset="0"/>
              </a:rPr>
              <a:t>4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3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</a:rPr>
              <a:t>+ x + 1</a:t>
            </a:r>
            <a:r>
              <a:rPr lang="en-GB" sz="1800" u="none" baseline="30000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</a:t>
            </a:r>
          </a:p>
          <a:p>
            <a:pPr marL="177800" indent="-177800" defTabSz="762000">
              <a:defRPr/>
            </a:pPr>
            <a:r>
              <a:rPr lang="en-US" sz="1800" b="0" u="none" dirty="0">
                <a:sym typeface="Symbol" pitchFamily="18" charset="2"/>
              </a:rPr>
              <a:t>     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Ord(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) = 63 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is a primitive element</a:t>
            </a:r>
          </a:p>
          <a:p>
            <a:pPr marL="177800" indent="-177800" defTabSz="762000">
              <a:defRPr/>
            </a:pPr>
            <a:endParaRPr lang="en-AU" sz="1800" u="none" dirty="0">
              <a:latin typeface="Arial Narrow" pitchFamily="34" charset="0"/>
            </a:endParaRPr>
          </a:p>
          <a:p>
            <a:pPr defTabSz="800633"/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7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076933" y="1442292"/>
            <a:ext cx="1373989" cy="930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User B:  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10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</a:rPr>
              <a:t>b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10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603186" y="1538112"/>
            <a:ext cx="865068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anose="020B0606020202030204" pitchFamily="34" charset="0"/>
                <a:cs typeface="Arial" charset="0"/>
              </a:rPr>
              <a:t>User A: </a:t>
            </a:r>
          </a:p>
          <a:p>
            <a:pPr marL="360285" indent="-360285" defTabSz="800633"/>
            <a:r>
              <a:rPr lang="en-GB" sz="1800" b="0" u="none" dirty="0">
                <a:latin typeface="Arial Narrow" pitchFamily="34" charset="0"/>
              </a:rPr>
              <a:t>M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3</a:t>
            </a:r>
            <a:endParaRPr lang="en-US" sz="1800" b="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767637" y="1878162"/>
            <a:ext cx="2009913" cy="930303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en-GB" sz="1800" b="0" u="none" dirty="0">
                <a:latin typeface="Arial Narrow" pitchFamily="34" charset="0"/>
              </a:rPr>
              <a:t>x + 1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, GF(</a:t>
            </a:r>
            <a:r>
              <a:rPr lang="en-US" sz="1800" b="0" u="none" dirty="0">
                <a:latin typeface="Arial Narrow" pitchFamily="34" charset="0"/>
              </a:rPr>
              <a:t>2</a:t>
            </a:r>
            <a:r>
              <a:rPr lang="en-US" sz="1800" b="0" u="none" baseline="30000" dirty="0">
                <a:latin typeface="Arial Narrow" pitchFamily="34" charset="0"/>
              </a:rPr>
              <a:t>6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</a:t>
            </a:r>
          </a:p>
          <a:p>
            <a:pPr marL="360285" indent="-360285" defTabSz="800633">
              <a:buFont typeface="Symbol" pitchFamily="18" charset="2"/>
              <a:buChar char="a"/>
            </a:pPr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10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17030" y="2904890"/>
            <a:ext cx="3744416" cy="153559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60285" indent="-360285" defTabSz="800633"/>
            <a:r>
              <a:rPr lang="de-DE" dirty="0" err="1">
                <a:latin typeface="Arial Narrow" pitchFamily="34" charset="0"/>
                <a:cs typeface="Arial" charset="0"/>
              </a:rPr>
              <a:t>Cryptogram</a:t>
            </a:r>
            <a:r>
              <a:rPr lang="de-DE" dirty="0">
                <a:latin typeface="Arial Narrow" pitchFamily="34" charset="0"/>
                <a:cs typeface="Arial" charset="0"/>
              </a:rPr>
              <a:t>:</a:t>
            </a:r>
          </a:p>
          <a:p>
            <a:pPr marL="360285" indent="-360285" defTabSz="800633"/>
            <a:r>
              <a:rPr lang="en-US" u="none" dirty="0">
                <a:latin typeface="Arial Narrow" pitchFamily="34" charset="0"/>
                <a:cs typeface="Arial" charset="0"/>
              </a:rPr>
              <a:t>C</a:t>
            </a:r>
            <a:r>
              <a:rPr lang="en-US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u="none" dirty="0">
                <a:latin typeface="Arial Narrow" pitchFamily="34" charset="0"/>
                <a:cs typeface="Arial" charset="0"/>
              </a:rPr>
              <a:t> = M * </a:t>
            </a:r>
            <a:r>
              <a:rPr lang="en-US" u="none" dirty="0" err="1">
                <a:latin typeface="Arial Narrow" pitchFamily="34" charset="0"/>
                <a:cs typeface="Arial" charset="0"/>
              </a:rPr>
              <a:t>Y</a:t>
            </a:r>
            <a:r>
              <a:rPr lang="en-US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u="none" baseline="30000" dirty="0">
                <a:latin typeface="Arial Narrow" pitchFamily="34" charset="0"/>
                <a:cs typeface="Arial" charset="0"/>
              </a:rPr>
              <a:t>R</a:t>
            </a:r>
            <a:r>
              <a:rPr lang="en-US" u="none" dirty="0">
                <a:latin typeface="Arial Narrow" pitchFamily="34" charset="0"/>
                <a:cs typeface="Arial" charset="0"/>
              </a:rPr>
              <a:t> = </a:t>
            </a:r>
            <a:r>
              <a:rPr lang="de-DE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3</a:t>
            </a:r>
            <a:r>
              <a:rPr lang="en-US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u="none" dirty="0">
                <a:latin typeface="Arial Narrow" pitchFamily="34" charset="0"/>
                <a:cs typeface="Arial" charset="0"/>
              </a:rPr>
              <a:t>* (</a:t>
            </a:r>
            <a:r>
              <a:rPr lang="de-DE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u="none" baseline="30000" dirty="0">
                <a:latin typeface="Arial Narrow" pitchFamily="34" charset="0"/>
                <a:cs typeface="Arial" charset="0"/>
              </a:rPr>
              <a:t>10</a:t>
            </a:r>
            <a:r>
              <a:rPr lang="de-DE" u="none" dirty="0">
                <a:latin typeface="Arial Narrow" pitchFamily="34" charset="0"/>
                <a:cs typeface="Arial" charset="0"/>
              </a:rPr>
              <a:t>)</a:t>
            </a:r>
            <a:r>
              <a:rPr lang="de-DE" u="none" baseline="30000" dirty="0">
                <a:latin typeface="Arial Narrow" pitchFamily="34" charset="0"/>
                <a:cs typeface="Arial" charset="0"/>
              </a:rPr>
              <a:t>43</a:t>
            </a:r>
            <a:r>
              <a:rPr lang="de-DE" u="none" dirty="0">
                <a:latin typeface="Arial Narrow" pitchFamily="34" charset="0"/>
                <a:cs typeface="Arial" charset="0"/>
              </a:rPr>
              <a:t> </a:t>
            </a:r>
          </a:p>
          <a:p>
            <a:pPr marL="360285" indent="-360285" defTabSz="800633"/>
            <a:r>
              <a:rPr lang="de-DE" u="none" dirty="0">
                <a:latin typeface="Arial Narrow" pitchFamily="34" charset="0"/>
                <a:cs typeface="Arial" charset="0"/>
              </a:rPr>
              <a:t>     = </a:t>
            </a:r>
            <a:r>
              <a:rPr lang="de-DE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3</a:t>
            </a:r>
            <a:r>
              <a:rPr lang="en-US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u="none" dirty="0">
                <a:latin typeface="Arial Narrow" pitchFamily="34" charset="0"/>
                <a:cs typeface="Arial" charset="0"/>
              </a:rPr>
              <a:t>* </a:t>
            </a:r>
            <a:r>
              <a:rPr lang="en-GB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u="none" baseline="30000" dirty="0">
                <a:latin typeface="Arial Narrow" pitchFamily="34" charset="0"/>
                <a:sym typeface="Symbol" pitchFamily="18" charset="2"/>
              </a:rPr>
              <a:t>430 mod 63</a:t>
            </a:r>
            <a:r>
              <a:rPr lang="de-DE" u="none" dirty="0">
                <a:latin typeface="Arial Narrow" pitchFamily="34" charset="0"/>
                <a:cs typeface="Arial" charset="0"/>
              </a:rPr>
              <a:t> = </a:t>
            </a:r>
            <a:r>
              <a:rPr lang="de-DE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3</a:t>
            </a:r>
            <a:r>
              <a:rPr lang="en-US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u="none" dirty="0">
                <a:latin typeface="Arial Narrow" pitchFamily="34" charset="0"/>
                <a:cs typeface="Arial" charset="0"/>
              </a:rPr>
              <a:t>* </a:t>
            </a:r>
            <a:r>
              <a:rPr lang="en-GB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u="none" baseline="30000" dirty="0">
                <a:latin typeface="Arial Narrow" pitchFamily="34" charset="0"/>
                <a:sym typeface="Symbol" pitchFamily="18" charset="2"/>
              </a:rPr>
              <a:t>52</a:t>
            </a:r>
            <a:r>
              <a:rPr lang="de-DE" u="none" dirty="0">
                <a:latin typeface="Arial Narrow" pitchFamily="34" charset="0"/>
                <a:cs typeface="Arial" charset="0"/>
              </a:rPr>
              <a:t> = </a:t>
            </a:r>
            <a:r>
              <a:rPr lang="en-GB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u="none" baseline="30000" dirty="0">
                <a:latin typeface="Arial Narrow" pitchFamily="34" charset="0"/>
                <a:sym typeface="Symbol" pitchFamily="18" charset="2"/>
              </a:rPr>
              <a:t>55</a:t>
            </a:r>
          </a:p>
          <a:p>
            <a:pPr marL="360285" indent="-360285" defTabSz="800633"/>
            <a:endParaRPr lang="en-GB" u="none" baseline="30000" dirty="0">
              <a:latin typeface="Arial Narrow" pitchFamily="34" charset="0"/>
              <a:cs typeface="Arial" charset="0"/>
              <a:sym typeface="Symbol" pitchFamily="18" charset="2"/>
            </a:endParaRPr>
          </a:p>
          <a:p>
            <a:pPr marL="360285" marR="0" lvl="0" indent="-360285" algn="l" defTabSz="8006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r =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Symbol" pitchFamily="18" charset="2"/>
              </a:rPr>
              <a:t></a:t>
            </a:r>
            <a:r>
              <a:rPr kumimoji="0" lang="de-DE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Symbol" pitchFamily="18" charset="2"/>
              </a:rPr>
              <a:t>R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= 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Symbol" pitchFamily="18" charset="2"/>
              </a:rPr>
              <a:t></a:t>
            </a:r>
            <a:r>
              <a:rPr kumimoji="0" lang="de-DE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Symbol" pitchFamily="18" charset="2"/>
              </a:rPr>
              <a:t>43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032647" y="1499649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0" u="none" dirty="0">
                <a:latin typeface="Arial Narrow" panose="020B0606020202030204" pitchFamily="34" charset="0"/>
              </a:rPr>
              <a:t>Public </a:t>
            </a:r>
            <a:r>
              <a:rPr lang="de-DE" sz="1800" b="0" u="none" dirty="0" err="1">
                <a:latin typeface="Arial Narrow" panose="020B0606020202030204" pitchFamily="34" charset="0"/>
              </a:rPr>
              <a:t>directory</a:t>
            </a:r>
            <a:endParaRPr lang="de-DE" sz="1800" b="0" u="none" dirty="0">
              <a:latin typeface="Arial Narrow" panose="020B060602020203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10619" y="1084119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800" b="0" u="none" dirty="0">
                <a:latin typeface="Arial Narrow" panose="020B0606020202030204" pitchFamily="34" charset="0"/>
              </a:rPr>
              <a:t>Encryption: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>
            <a:off x="4732778" y="2261730"/>
            <a:ext cx="2448272" cy="3755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800" b="0" u="none">
              <a:latin typeface="Arial Narrow" panose="020B0606020202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10619" y="4610943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800" b="0" u="none" dirty="0">
                <a:latin typeface="Arial Narrow" pitchFamily="34" charset="0"/>
              </a:rPr>
              <a:t>Decryption: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24335" y="5114999"/>
            <a:ext cx="5768205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defTabSz="800633"/>
            <a:r>
              <a:rPr lang="en-GB" sz="1800" b="0" u="none" dirty="0">
                <a:latin typeface="Arial Narrow" pitchFamily="34" charset="0"/>
              </a:rPr>
              <a:t>Z</a:t>
            </a:r>
            <a:r>
              <a:rPr lang="en-GB" sz="1800" b="0" u="none" baseline="30000" dirty="0">
                <a:latin typeface="Arial Narrow" pitchFamily="34" charset="0"/>
              </a:rPr>
              <a:t>-1</a:t>
            </a:r>
            <a:r>
              <a:rPr lang="en-GB" sz="1800" b="0" u="none" dirty="0">
                <a:latin typeface="Arial Narrow" pitchFamily="34" charset="0"/>
              </a:rPr>
              <a:t> = r </a:t>
            </a:r>
            <a:r>
              <a:rPr lang="en-GB" sz="1800" b="0" u="none" baseline="30000" dirty="0">
                <a:latin typeface="Arial Narrow" pitchFamily="34" charset="0"/>
              </a:rPr>
              <a:t>-</a:t>
            </a:r>
            <a:r>
              <a:rPr lang="en-GB" sz="1800" b="0" u="none" baseline="30000" dirty="0" err="1">
                <a:latin typeface="Arial Narrow" pitchFamily="34" charset="0"/>
              </a:rPr>
              <a:t>X</a:t>
            </a:r>
            <a:r>
              <a:rPr lang="en-GB" sz="1800" b="0" u="none" baseline="15000" dirty="0" err="1">
                <a:latin typeface="Arial Narrow" pitchFamily="34" charset="0"/>
              </a:rPr>
              <a:t>b</a:t>
            </a:r>
            <a:r>
              <a:rPr lang="en-GB" sz="1800" b="0" u="none" baseline="15000" dirty="0">
                <a:latin typeface="Arial Narrow" pitchFamily="34" charset="0"/>
              </a:rPr>
              <a:t>  </a:t>
            </a:r>
            <a:r>
              <a:rPr lang="en-GB" sz="1800" b="0" u="none" dirty="0">
                <a:latin typeface="Arial Narrow" pitchFamily="34" charset="0"/>
              </a:rPr>
              <a:t>= 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</a:rPr>
              <a:t>43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-10 mod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GB" sz="1800" b="0" u="none" baseline="30000" dirty="0">
                <a:latin typeface="Arial Narrow" pitchFamily="34" charset="0"/>
              </a:rPr>
              <a:t>63</a:t>
            </a:r>
            <a:r>
              <a:rPr lang="en-GB" sz="1800" b="0" u="none" dirty="0">
                <a:latin typeface="Arial Narrow" pitchFamily="34" charset="0"/>
              </a:rPr>
              <a:t>  =</a:t>
            </a:r>
            <a:r>
              <a:rPr lang="en-GB" sz="1800" b="0" u="none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</a:rPr>
              <a:t>43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-10+63</a:t>
            </a:r>
            <a:r>
              <a:rPr lang="en-GB" sz="1800" b="0" u="none" dirty="0">
                <a:latin typeface="Arial Narrow" pitchFamily="34" charset="0"/>
              </a:rPr>
              <a:t> = 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</a:rPr>
              <a:t>43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53</a:t>
            </a:r>
            <a:r>
              <a:rPr lang="en-GB" sz="1800" b="0" u="none" dirty="0">
                <a:latin typeface="Arial Narrow" pitchFamily="34" charset="0"/>
              </a:rPr>
              <a:t> = </a:t>
            </a:r>
            <a:r>
              <a:rPr lang="en-GB" sz="1800" b="0" u="none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2279 mod 63</a:t>
            </a:r>
            <a:r>
              <a:rPr lang="en-GB" sz="1800" b="0" u="none" dirty="0">
                <a:latin typeface="Arial Narrow" pitchFamily="34" charset="0"/>
              </a:rPr>
              <a:t>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</a:rPr>
              <a:t>11  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M = 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-1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55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*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11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66 mod 63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3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10619" y="471850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9-4 cont.:</a:t>
            </a:r>
          </a:p>
        </p:txBody>
      </p:sp>
    </p:spTree>
    <p:extLst>
      <p:ext uri="{BB962C8B-B14F-4D97-AF65-F5344CB8AC3E}">
        <p14:creationId xmlns:p14="http://schemas.microsoft.com/office/powerpoint/2010/main" val="368711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89453" y="1938164"/>
            <a:ext cx="3503613" cy="11430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89291" y="4074939"/>
            <a:ext cx="9906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27928" y="4682951"/>
            <a:ext cx="1762125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32153" y="5363989"/>
            <a:ext cx="838200" cy="404812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055991" y="3565351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817991" y="3309764"/>
            <a:ext cx="533400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340778" y="3603451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794678" y="3309764"/>
            <a:ext cx="534988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7082016" y="3844751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99572" y="4247585"/>
            <a:ext cx="1524000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(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10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43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  <a:p>
            <a:pPr algn="ctr" defTabSz="760413" eaLnBrk="1" hangingPunct="1"/>
            <a:endParaRPr lang="en-US" sz="1800" u="none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813853" y="4877406"/>
            <a:ext cx="127635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= -10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374919" y="3346235"/>
            <a:ext cx="766834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marL="360285" indent="-360285" defTabSz="800633"/>
            <a:r>
              <a:rPr lang="en-US" sz="1800" u="none" dirty="0">
                <a:latin typeface="Arial Narrow" pitchFamily="34" charset="0"/>
                <a:cs typeface="Arial" charset="0"/>
              </a:rPr>
              <a:t>M =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3</a:t>
            </a:r>
            <a:endParaRPr lang="en-US" sz="180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702230" y="3268468"/>
            <a:ext cx="2605086" cy="64850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8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= M *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endParaRPr lang="en-AU" sz="1800" u="none" baseline="30000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      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3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*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52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55</a:t>
            </a:r>
            <a:r>
              <a:rPr lang="de-DE" sz="1800" u="none" dirty="0">
                <a:latin typeface="Arial Narrow" pitchFamily="34" charset="0"/>
                <a:cs typeface="Arial" charset="0"/>
              </a:rPr>
              <a:t> </a:t>
            </a:r>
            <a:endParaRPr lang="en-AU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289853" y="3564264"/>
            <a:ext cx="5048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242353" y="3210742"/>
            <a:ext cx="3096444" cy="3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600" u="none" dirty="0">
                <a:latin typeface="Arial Narrow" pitchFamily="34" charset="0"/>
                <a:cs typeface="Arial" charset="0"/>
              </a:rPr>
              <a:t>M = </a:t>
            </a:r>
            <a:r>
              <a:rPr lang="en-US" sz="16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6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6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=</a:t>
            </a:r>
            <a:r>
              <a:rPr lang="en-US" sz="1600" u="none" baseline="30000" dirty="0">
                <a:latin typeface="Arial Narrow" pitchFamily="34" charset="0"/>
                <a:cs typeface="Arial" charset="0"/>
              </a:rPr>
              <a:t> </a:t>
            </a:r>
            <a:r>
              <a:rPr lang="en-GB" sz="16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600" u="none" baseline="30000" dirty="0">
                <a:latin typeface="Arial Narrow" pitchFamily="34" charset="0"/>
                <a:sym typeface="Symbol" pitchFamily="18" charset="2"/>
              </a:rPr>
              <a:t>55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* </a:t>
            </a:r>
            <a:r>
              <a:rPr lang="de-DE" sz="16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6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11</a:t>
            </a:r>
            <a:r>
              <a:rPr lang="en-US" sz="160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= </a:t>
            </a:r>
            <a:r>
              <a:rPr lang="en-GB" sz="16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600" u="none" baseline="30000" dirty="0">
                <a:latin typeface="Arial Narrow" pitchFamily="34" charset="0"/>
                <a:sym typeface="Symbol" pitchFamily="18" charset="2"/>
              </a:rPr>
              <a:t>66mod63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= </a:t>
            </a:r>
            <a:r>
              <a:rPr lang="en-GB" sz="16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600" u="none" baseline="30000" dirty="0">
                <a:latin typeface="Arial Narrow" pitchFamily="34" charset="0"/>
                <a:sym typeface="Symbol" pitchFamily="18" charset="2"/>
              </a:rPr>
              <a:t>3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003043" y="1942119"/>
            <a:ext cx="3692315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 = 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x + 1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= primitive element in GF(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2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</a:rPr>
              <a:t>6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25797" y="2145574"/>
            <a:ext cx="2820318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A = 22</a:t>
            </a:r>
          </a:p>
          <a:p>
            <a:pPr defTabSz="760413" eaLnBrk="1" hangingPunct="1"/>
            <a:endParaRPr lang="en-AU" sz="1800" u="none" dirty="0"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baseline="-25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22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endParaRPr lang="en-AU" sz="1800" u="none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42353" y="2162007"/>
            <a:ext cx="2880419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B = 10</a:t>
            </a:r>
          </a:p>
          <a:p>
            <a:pPr defTabSz="760413" eaLnBrk="1" hangingPunct="1"/>
            <a:endParaRPr lang="en-US" sz="1800" i="1" u="none" dirty="0">
              <a:latin typeface="Arial Narrow" pitchFamily="34" charset="0"/>
              <a:cs typeface="Arial" charset="0"/>
              <a:sym typeface="Symbol" pitchFamily="18" charset="2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b</a:t>
            </a:r>
            <a:r>
              <a:rPr lang="en-US" sz="1800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10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endParaRPr lang="en-AU" sz="1800" u="none" baseline="30000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469025" y="4685319"/>
            <a:ext cx="758819" cy="37150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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43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779891" y="4455939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3084691" y="3846339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336853" y="4378151"/>
            <a:ext cx="4587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2249666" y="4835351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946453" y="5358419"/>
            <a:ext cx="7604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 = 43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803453" y="4063019"/>
            <a:ext cx="763588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endParaRPr lang="en-US" sz="1800" u="none" baseline="-25000" dirty="0">
              <a:solidFill>
                <a:srgbClr val="023DD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699053" y="4433714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775253" y="5102051"/>
            <a:ext cx="23606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832653" y="4786919"/>
            <a:ext cx="22098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 r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AU" sz="1800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(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53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924748" y="5888693"/>
            <a:ext cx="3581400" cy="5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Random Generator :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1 ... 2</a:t>
            </a:r>
            <a:r>
              <a:rPr lang="en-US" sz="14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6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-1 </a:t>
            </a:r>
            <a:r>
              <a:rPr lang="en-US" sz="1400" u="none" dirty="0">
                <a:latin typeface="Arial Narrow" pitchFamily="34" charset="0"/>
                <a:cs typeface="Arial" charset="0"/>
              </a:rPr>
              <a:t>, </a:t>
            </a:r>
          </a:p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we select 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43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74853" y="1633364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A sends M  to B     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821666" y="1633364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B receives     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137996" y="2245331"/>
            <a:ext cx="3542671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A 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22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              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3137995" y="2627919"/>
            <a:ext cx="35036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AU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B 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10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               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937053" y="4759151"/>
            <a:ext cx="8382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860853" y="4944081"/>
            <a:ext cx="9144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249666" y="5140151"/>
            <a:ext cx="6873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 flipV="1">
            <a:off x="5515151" y="2804138"/>
            <a:ext cx="1798637" cy="833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V="1">
            <a:off x="2860853" y="2554113"/>
            <a:ext cx="361158" cy="20821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585251" y="5587425"/>
            <a:ext cx="2611065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>
              <a:buFontTx/>
              <a:buChar char="-"/>
            </a:pP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= (</a:t>
            </a:r>
            <a:r>
              <a:rPr lang="en-US" sz="1800" u="none" dirty="0">
                <a:latin typeface="Arial Narrow" pitchFamily="34" charset="0"/>
              </a:rPr>
              <a:t>2</a:t>
            </a:r>
            <a:r>
              <a:rPr lang="en-US" sz="1800" u="none" baseline="30000" dirty="0">
                <a:latin typeface="Arial Narrow" pitchFamily="34" charset="0"/>
              </a:rPr>
              <a:t>6 </a:t>
            </a:r>
            <a:r>
              <a:rPr lang="en-US" sz="1800" u="none" dirty="0">
                <a:latin typeface="Arial Narrow" pitchFamily="34" charset="0"/>
              </a:rPr>
              <a:t>– 1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) – 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endParaRPr lang="en-AU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-10 = (64 – 1) – 10 = 53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3138666" y="4036031"/>
            <a:ext cx="2582070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Z = </a:t>
            </a:r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(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10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43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430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mod63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52</a:t>
            </a:r>
            <a:r>
              <a:rPr lang="en-US" sz="1800" u="none" baseline="16000" dirty="0">
                <a:latin typeface="Arial Narrow" pitchFamily="34" charset="0"/>
                <a:cs typeface="Arial" charset="0"/>
              </a:rPr>
              <a:t> 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V="1">
            <a:off x="3351391" y="3564264"/>
            <a:ext cx="3937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>
            <a:off x="7966253" y="5290964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8014671" y="2400126"/>
            <a:ext cx="360363" cy="409575"/>
          </a:xfrm>
          <a:custGeom>
            <a:avLst/>
            <a:gdLst>
              <a:gd name="T0" fmla="*/ 0 w 952"/>
              <a:gd name="T1" fmla="*/ 0 h 1632"/>
              <a:gd name="T2" fmla="*/ 2147483647 w 952"/>
              <a:gd name="T3" fmla="*/ 2147483647 h 1632"/>
              <a:gd name="T4" fmla="*/ 2147483647 w 952"/>
              <a:gd name="T5" fmla="*/ 2147483647 h 1632"/>
              <a:gd name="T6" fmla="*/ 2147483647 w 952"/>
              <a:gd name="T7" fmla="*/ 2147483647 h 1632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632"/>
              <a:gd name="T14" fmla="*/ 952 w 952"/>
              <a:gd name="T15" fmla="*/ 1632 h 1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632">
                <a:moveTo>
                  <a:pt x="0" y="0"/>
                </a:moveTo>
                <a:cubicBezTo>
                  <a:pt x="264" y="60"/>
                  <a:pt x="528" y="120"/>
                  <a:pt x="672" y="336"/>
                </a:cubicBezTo>
                <a:cubicBezTo>
                  <a:pt x="816" y="552"/>
                  <a:pt x="952" y="1080"/>
                  <a:pt x="864" y="1296"/>
                </a:cubicBezTo>
                <a:cubicBezTo>
                  <a:pt x="776" y="1512"/>
                  <a:pt x="264" y="1576"/>
                  <a:pt x="144" y="1632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89990" tIns="46795" rIns="89990" bIns="46795" anchor="ctr">
            <a:spAutoFit/>
          </a:bodyPr>
          <a:lstStyle/>
          <a:p>
            <a:endParaRPr lang="de-DE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H="1">
            <a:off x="1697216" y="5592589"/>
            <a:ext cx="249237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936" tIns="42607" rIns="81936" bIns="42607" anchor="ctr">
            <a:spAutoFit/>
          </a:bodyPr>
          <a:lstStyle/>
          <a:p>
            <a:endParaRPr lang="de-DE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143136" y="4036030"/>
            <a:ext cx="2763612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(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53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2279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mod63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11</a:t>
            </a:r>
            <a:r>
              <a:rPr lang="en-US" sz="1800" u="none" baseline="16000" dirty="0">
                <a:latin typeface="Arial Narrow" pitchFamily="34" charset="0"/>
                <a:cs typeface="Arial" charset="0"/>
              </a:rPr>
              <a:t> 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96496" y="592616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9-4 cont.: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120060" y="1031180"/>
            <a:ext cx="333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Overview</a:t>
            </a:r>
            <a:r>
              <a:rPr lang="de-DE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Encryption and </a:t>
            </a:r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Decryption</a:t>
            </a:r>
            <a:endParaRPr lang="de-DE" sz="2400" dirty="0">
              <a:solidFill>
                <a:srgbClr val="151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6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17223" y="620190"/>
            <a:ext cx="893383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Problem 9-5</a:t>
            </a:r>
            <a:r>
              <a:rPr lang="en-US" sz="2400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:</a:t>
            </a:r>
            <a:r>
              <a:rPr lang="en-US" sz="24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El-Gamal crypto system is set up </a:t>
            </a:r>
            <a:r>
              <a:rPr lang="en-GB" sz="1800" b="0" u="none" dirty="0">
                <a:latin typeface="Arial Narrow" pitchFamily="34" charset="0"/>
              </a:rPr>
              <a:t>using </a:t>
            </a:r>
            <a:r>
              <a:rPr lang="en-GB" sz="1800" u="none" dirty="0">
                <a:latin typeface="Arial Narrow" pitchFamily="34" charset="0"/>
              </a:rPr>
              <a:t>GF(2</a:t>
            </a:r>
            <a:r>
              <a:rPr lang="en-GB" sz="1800" u="none" baseline="30000" dirty="0">
                <a:latin typeface="Arial Narrow" pitchFamily="34" charset="0"/>
              </a:rPr>
              <a:t>4</a:t>
            </a:r>
            <a:r>
              <a:rPr lang="en-GB" sz="1800" u="none" dirty="0">
                <a:latin typeface="Arial Narrow" pitchFamily="34" charset="0"/>
              </a:rPr>
              <a:t>)</a:t>
            </a:r>
            <a:r>
              <a:rPr lang="en-GB" sz="1800" b="0" u="none" dirty="0">
                <a:latin typeface="Arial Narrow" pitchFamily="34" charset="0"/>
              </a:rPr>
              <a:t>, which is generated by the irreducible</a:t>
            </a:r>
          </a:p>
          <a:p>
            <a:pPr algn="just" eaLnBrk="1" hangingPunct="1"/>
            <a:r>
              <a:rPr lang="en-GB" sz="1800" b="0" u="none" dirty="0">
                <a:latin typeface="Arial Narrow" pitchFamily="34" charset="0"/>
              </a:rPr>
              <a:t>polynomial </a:t>
            </a:r>
            <a:r>
              <a:rPr lang="en-AU" sz="1800" u="none" dirty="0">
                <a:latin typeface="Arial Narrow" pitchFamily="34" charset="0"/>
              </a:rPr>
              <a:t>P(x) = x</a:t>
            </a:r>
            <a:r>
              <a:rPr lang="en-AU" sz="1800" u="none" baseline="30000" dirty="0">
                <a:latin typeface="Arial Narrow" pitchFamily="34" charset="0"/>
              </a:rPr>
              <a:t>4 </a:t>
            </a:r>
            <a:r>
              <a:rPr lang="en-AU" sz="1800" u="none" dirty="0">
                <a:latin typeface="Arial Narrow" pitchFamily="34" charset="0"/>
              </a:rPr>
              <a:t>+ x + 1 = 10011</a:t>
            </a:r>
            <a:r>
              <a:rPr lang="en-AU" sz="1800" b="0" u="none" dirty="0">
                <a:latin typeface="Arial Narrow" pitchFamily="34" charset="0"/>
              </a:rPr>
              <a:t>.</a:t>
            </a:r>
            <a:endParaRPr lang="en-AU" sz="1800" u="none" dirty="0">
              <a:latin typeface="Arial Narrow" pitchFamily="34" charset="0"/>
            </a:endParaRPr>
          </a:p>
          <a:p>
            <a:pPr algn="just" eaLnBrk="1" hangingPunct="1"/>
            <a:endParaRPr lang="en-US" sz="1800" b="0" u="none" dirty="0">
              <a:latin typeface="Arial Narrow" pitchFamily="34" charset="0"/>
            </a:endParaRP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Compute the exponents of the element δ = x = 000010 as x</a:t>
            </a:r>
            <a:r>
              <a:rPr lang="en-US" sz="1800" b="0" u="none" baseline="30000" dirty="0">
                <a:solidFill>
                  <a:schemeClr val="tx2"/>
                </a:solidFill>
                <a:latin typeface="Arial Narrow" pitchFamily="34" charset="0"/>
              </a:rPr>
              <a:t>i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 mod P(x) for </a:t>
            </a:r>
            <a:r>
              <a:rPr lang="en-US" sz="1800" b="0" u="none" dirty="0" err="1">
                <a:solidFill>
                  <a:schemeClr val="tx2"/>
                </a:solidFill>
                <a:latin typeface="Arial Narrow" pitchFamily="34" charset="0"/>
              </a:rPr>
              <a:t>i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= 1 to 15.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Which multiplicative orders are possible in </a:t>
            </a:r>
            <a:r>
              <a:rPr lang="en-US" sz="1800" u="none" dirty="0">
                <a:solidFill>
                  <a:schemeClr val="tx2"/>
                </a:solidFill>
                <a:latin typeface="Arial Narrow" pitchFamily="34" charset="0"/>
              </a:rPr>
              <a:t>GF(2</a:t>
            </a:r>
            <a:r>
              <a:rPr lang="en-US" sz="1800" u="none" baseline="30000" dirty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1800" u="none" dirty="0">
                <a:solidFill>
                  <a:schemeClr val="tx2"/>
                </a:solidFill>
                <a:latin typeface="Arial Narrow" pitchFamily="34" charset="0"/>
              </a:rPr>
              <a:t>)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?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GB" sz="1800" b="0" u="none" dirty="0">
                <a:latin typeface="Arial Narrow" pitchFamily="34" charset="0"/>
              </a:rPr>
              <a:t>Check if you can take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 = 1011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as a primitive element.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User A has the secret key </a:t>
            </a:r>
            <a:r>
              <a:rPr lang="en-US" sz="1800" b="0" u="none" dirty="0" err="1">
                <a:latin typeface="Arial Narrow" pitchFamily="34" charset="0"/>
              </a:rPr>
              <a:t>X</a:t>
            </a:r>
            <a:r>
              <a:rPr lang="en-US" sz="1800" b="0" u="none" baseline="-25000" dirty="0" err="1">
                <a:latin typeface="Arial Narrow" pitchFamily="34" charset="0"/>
              </a:rPr>
              <a:t>a</a:t>
            </a:r>
            <a:r>
              <a:rPr lang="en-US" sz="1800" b="0" u="none" baseline="-25000" dirty="0">
                <a:latin typeface="Arial Narrow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= 7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and User B has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b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12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. Compute the public keys </a:t>
            </a:r>
            <a:r>
              <a:rPr lang="en-US" sz="1800" b="0" u="none" dirty="0" err="1">
                <a:latin typeface="Arial Narrow" pitchFamily="34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and</a:t>
            </a:r>
            <a:r>
              <a:rPr lang="en-US" sz="1800" b="0" u="none" baseline="-25000" dirty="0">
                <a:latin typeface="Arial Narrow" pitchFamily="34" charset="0"/>
              </a:rPr>
              <a:t> </a:t>
            </a:r>
            <a:r>
              <a:rPr lang="en-US" sz="1800" b="0" u="none" dirty="0" err="1">
                <a:latin typeface="Arial Narrow" pitchFamily="34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</a:rPr>
              <a:t>b</a:t>
            </a:r>
            <a:r>
              <a:rPr lang="en-US" sz="1800" b="0" u="none" baseline="-25000" dirty="0">
                <a:latin typeface="Arial Narrow" pitchFamily="34" charset="0"/>
              </a:rPr>
              <a:t>.</a:t>
            </a:r>
            <a:endParaRPr lang="en-GB" sz="1800" b="0" u="none" dirty="0">
              <a:latin typeface="Arial Narrow" pitchFamily="34" charset="0"/>
            </a:endParaRP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User A encrypts the message </a:t>
            </a:r>
            <a:r>
              <a:rPr lang="en-GB" sz="1800" u="none" dirty="0">
                <a:latin typeface="Arial Narrow" pitchFamily="34" charset="0"/>
              </a:rPr>
              <a:t>M = 010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1</a:t>
            </a:r>
            <a:r>
              <a:rPr lang="en-GB" sz="1800" u="none" dirty="0">
                <a:latin typeface="Arial Narrow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and send it to user B by using the random number </a:t>
            </a:r>
            <a:r>
              <a:rPr lang="en-US" sz="1800" u="none" dirty="0">
                <a:latin typeface="Arial Narrow" pitchFamily="34" charset="0"/>
              </a:rPr>
              <a:t>R = 13</a:t>
            </a:r>
            <a:r>
              <a:rPr lang="en-US" sz="1800" b="0" u="none" dirty="0">
                <a:latin typeface="Arial Narrow" pitchFamily="34" charset="0"/>
              </a:rPr>
              <a:t>. Compute the encrypted message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and r.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Decrypt the cryptogram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on the receiver side B showing all necessary computations therefore.</a:t>
            </a:r>
          </a:p>
        </p:txBody>
      </p:sp>
      <p:sp>
        <p:nvSpPr>
          <p:cNvPr id="2" name="Rechteck 1"/>
          <p:cNvSpPr/>
          <p:nvPr/>
        </p:nvSpPr>
        <p:spPr>
          <a:xfrm>
            <a:off x="796834" y="4106887"/>
            <a:ext cx="5375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AU" sz="1800" u="none" dirty="0">
                <a:latin typeface="Arial Narrow" pitchFamily="34" charset="0"/>
              </a:rPr>
              <a:t>Note: </a:t>
            </a:r>
            <a:r>
              <a:rPr lang="en-AU" sz="1800" b="0" u="none" dirty="0">
                <a:latin typeface="Arial Narrow" pitchFamily="34" charset="0"/>
              </a:rPr>
              <a:t>For the selected P(x), e = 15 this mean </a:t>
            </a:r>
            <a:r>
              <a:rPr lang="en-AU" sz="1800" b="0" u="none" dirty="0" err="1">
                <a:latin typeface="Arial Narrow" pitchFamily="34" charset="0"/>
              </a:rPr>
              <a:t>ord</a:t>
            </a:r>
            <a:r>
              <a:rPr lang="en-AU" sz="1800" b="0" u="none" dirty="0">
                <a:latin typeface="Arial Narrow" pitchFamily="34" charset="0"/>
              </a:rPr>
              <a:t>(x) = 15 (from the table </a:t>
            </a:r>
            <a:r>
              <a:rPr lang="en-US" sz="1800" b="0" u="none" dirty="0">
                <a:latin typeface="Arial Narrow" pitchFamily="34" charset="0"/>
              </a:rPr>
              <a:t>list of all irreducible polynomials over GF(2) )</a:t>
            </a:r>
            <a:endParaRPr lang="en-AU" sz="1800" b="0" u="none" dirty="0">
              <a:latin typeface="Arial Narrow" pitchFamily="34" charset="0"/>
            </a:endParaRPr>
          </a:p>
          <a:p>
            <a:pPr defTabSz="762000">
              <a:defRPr/>
            </a:pPr>
            <a:r>
              <a:rPr lang="en-AU" sz="1800" u="none" dirty="0">
                <a:latin typeface="Arial Narrow" pitchFamily="34" charset="0"/>
              </a:rPr>
              <a:t> </a:t>
            </a:r>
          </a:p>
          <a:p>
            <a:pPr defTabSz="762000">
              <a:defRPr/>
            </a:pPr>
            <a:endParaRPr lang="en-AU" sz="1800" u="non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57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20279" y="290463"/>
            <a:ext cx="7128792" cy="637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457200" indent="-457200" defTabSz="762000">
              <a:defRPr/>
            </a:pPr>
            <a:r>
              <a:rPr lang="en-AU" sz="24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Solution 9-5:</a:t>
            </a:r>
          </a:p>
          <a:p>
            <a:pPr marL="457200" indent="-457200" defTabSz="762000">
              <a:defRPr/>
            </a:pPr>
            <a:endParaRPr lang="en-AU" sz="2400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57200" indent="-457200" defTabSz="762000">
              <a:buFont typeface="+mj-lt"/>
              <a:buAutoNum type="arabicPeriod"/>
              <a:defRPr/>
            </a:pPr>
            <a:r>
              <a:rPr lang="en-GB" sz="1800" b="0" u="none" dirty="0">
                <a:latin typeface="Arial Narrow" pitchFamily="34" charset="0"/>
              </a:rPr>
              <a:t>If P(x) =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 + 1 is the modulus then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 + 1 = 0, </a:t>
            </a:r>
          </a:p>
          <a:p>
            <a:pPr marL="457200" indent="-457200" defTabSz="762000">
              <a:defRPr/>
            </a:pPr>
            <a:r>
              <a:rPr lang="en-GB" sz="1800" b="0" u="none" dirty="0">
                <a:latin typeface="Arial Narrow" pitchFamily="34" charset="0"/>
              </a:rPr>
              <a:t>         thus  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=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 x + 1. The exponents of </a:t>
            </a:r>
            <a:r>
              <a:rPr lang="en-GB" sz="1800" u="none" dirty="0">
                <a:latin typeface="Arial Narrow" pitchFamily="34" charset="0"/>
              </a:rPr>
              <a:t>x</a:t>
            </a:r>
            <a:r>
              <a:rPr lang="en-GB" sz="1800" b="0" u="none" dirty="0">
                <a:latin typeface="Arial Narrow" pitchFamily="34" charset="0"/>
              </a:rPr>
              <a:t> in GF(2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) are: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 = x              </a:t>
            </a:r>
            <a:r>
              <a:rPr lang="en-GB" sz="1800" b="0" u="none" dirty="0">
                <a:latin typeface="Arial Narrow" pitchFamily="34" charset="0"/>
              </a:rPr>
              <a:t>			         	0010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u="none" dirty="0">
                <a:latin typeface="Arial Narrow" pitchFamily="34" charset="0"/>
              </a:rPr>
              <a:t>             </a:t>
            </a:r>
            <a:r>
              <a:rPr lang="en-GB" sz="1800" b="0" u="none" dirty="0">
                <a:latin typeface="Arial Narrow" pitchFamily="34" charset="0"/>
              </a:rPr>
              <a:t>			         	0100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3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            </a:t>
            </a:r>
            <a:r>
              <a:rPr lang="en-GB" sz="1800" b="0" u="none" dirty="0">
                <a:latin typeface="Arial Narrow" pitchFamily="34" charset="0"/>
              </a:rPr>
              <a:t>			         	1000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4 </a:t>
            </a:r>
            <a:r>
              <a:rPr lang="en-GB" sz="1800" u="none" dirty="0">
                <a:latin typeface="Arial Narrow" pitchFamily="34" charset="0"/>
              </a:rPr>
              <a:t>= x + 1</a:t>
            </a:r>
            <a:r>
              <a:rPr lang="en-GB" sz="1800" b="0" u="none" dirty="0">
                <a:latin typeface="Arial Narrow" pitchFamily="34" charset="0"/>
              </a:rPr>
              <a:t>       			         	0011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5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u="none" dirty="0">
                <a:latin typeface="Arial Narrow" pitchFamily="34" charset="0"/>
              </a:rPr>
              <a:t> + x        </a:t>
            </a:r>
            <a:r>
              <a:rPr lang="en-GB" sz="1800" b="0" u="none" dirty="0">
                <a:latin typeface="Arial Narrow" pitchFamily="34" charset="0"/>
              </a:rPr>
              <a:t>		         	               0110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6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 (x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x)</a:t>
            </a:r>
            <a:r>
              <a:rPr lang="en-GB" sz="1800" u="none" dirty="0">
                <a:latin typeface="Arial Narrow" pitchFamily="34" charset="0"/>
              </a:rPr>
              <a:t> 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 +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u="none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		        	1100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7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 (x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) = (x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)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 + x + 1</a:t>
            </a:r>
            <a:r>
              <a:rPr lang="en-GB" sz="1800" b="0" u="none" dirty="0">
                <a:latin typeface="Arial Narrow" pitchFamily="34" charset="0"/>
              </a:rPr>
              <a:t>	               1011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8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+ x = x + 1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+ x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</a:rPr>
              <a:t>+ 1</a:t>
            </a:r>
            <a:r>
              <a:rPr lang="en-GB" sz="1800" b="0" u="none" dirty="0">
                <a:latin typeface="Arial Narrow" pitchFamily="34" charset="0"/>
              </a:rPr>
              <a:t>	               0101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9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 + x</a:t>
            </a:r>
            <a:r>
              <a:rPr lang="en-GB" sz="1800" b="0" u="none" dirty="0">
                <a:latin typeface="Arial Narrow" pitchFamily="34" charset="0"/>
              </a:rPr>
              <a:t> 			         	              1010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10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u="none" dirty="0">
                <a:latin typeface="Arial Narrow" pitchFamily="34" charset="0"/>
              </a:rPr>
              <a:t> + x + 1</a:t>
            </a:r>
            <a:r>
              <a:rPr lang="en-GB" sz="1800" b="0" u="none" dirty="0">
                <a:latin typeface="Arial Narrow" pitchFamily="34" charset="0"/>
              </a:rPr>
              <a:t>		         	0111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11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 +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u="none" dirty="0">
                <a:latin typeface="Arial Narrow" pitchFamily="34" charset="0"/>
              </a:rPr>
              <a:t> + x</a:t>
            </a:r>
            <a:r>
              <a:rPr lang="en-GB" sz="1800" b="0" u="none" dirty="0">
                <a:latin typeface="Arial Narrow" pitchFamily="34" charset="0"/>
              </a:rPr>
              <a:t>			         	1110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12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 +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u="none" dirty="0">
                <a:latin typeface="Arial Narrow" pitchFamily="34" charset="0"/>
              </a:rPr>
              <a:t> + x + 1</a:t>
            </a:r>
            <a:r>
              <a:rPr lang="en-GB" sz="1800" b="0" u="none" dirty="0">
                <a:latin typeface="Arial Narrow" pitchFamily="34" charset="0"/>
              </a:rPr>
              <a:t>	         	1111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13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+ x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 +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u="none" dirty="0">
                <a:latin typeface="Arial Narrow" pitchFamily="34" charset="0"/>
              </a:rPr>
              <a:t> + 1</a:t>
            </a:r>
            <a:r>
              <a:rPr lang="en-GB" sz="1800" b="0" u="none" dirty="0">
                <a:latin typeface="Arial Narrow" pitchFamily="34" charset="0"/>
              </a:rPr>
              <a:t> 	         	1101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14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+ x = x + 1 +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+ x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 + 1</a:t>
            </a:r>
            <a:r>
              <a:rPr lang="en-GB" sz="1800" b="0" u="none" dirty="0">
                <a:latin typeface="Arial Narrow" pitchFamily="34" charset="0"/>
              </a:rPr>
              <a:t> 	1001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15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 x = x + 1 + x </a:t>
            </a:r>
            <a:r>
              <a:rPr lang="en-GB" sz="1800" u="none" dirty="0">
                <a:latin typeface="Arial Narrow" pitchFamily="34" charset="0"/>
              </a:rPr>
              <a:t>= 1 </a:t>
            </a:r>
            <a:r>
              <a:rPr lang="en-GB" sz="1800" b="0" u="none" dirty="0">
                <a:latin typeface="Arial Narrow" pitchFamily="34" charset="0"/>
              </a:rPr>
              <a:t>		         	0001	</a:t>
            </a:r>
            <a:r>
              <a:rPr lang="en-US" sz="1800" b="0" u="none" dirty="0">
                <a:sym typeface="Symbol" pitchFamily="18" charset="2"/>
              </a:rPr>
              <a:t> 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ord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) = 15 </a:t>
            </a:r>
            <a:endParaRPr lang="en-GB" sz="1800" b="0" u="none" dirty="0">
              <a:latin typeface="Arial Narrow" pitchFamily="34" charset="0"/>
            </a:endParaRPr>
          </a:p>
          <a:p>
            <a:pPr marL="457200" indent="-457200" defTabSz="762000">
              <a:defRPr/>
            </a:pPr>
            <a:endParaRPr lang="en-GB" sz="1800" b="0" u="none" dirty="0">
              <a:latin typeface="Arial Narrow" pitchFamily="34" charset="0"/>
            </a:endParaRPr>
          </a:p>
          <a:p>
            <a:pPr marL="457200" indent="-457200" defTabSz="762000">
              <a:buFont typeface="+mj-lt"/>
              <a:buAutoNum type="arabicPeriod" startAt="2"/>
              <a:defRPr/>
            </a:pPr>
            <a:r>
              <a:rPr lang="en-US" sz="1800" b="0" u="none" dirty="0">
                <a:latin typeface="Arial Narrow" pitchFamily="34" charset="0"/>
              </a:rPr>
              <a:t>Possible orders are the divisors of 2</a:t>
            </a:r>
            <a:r>
              <a:rPr lang="en-US" sz="1800" b="0" u="none" baseline="30000" dirty="0">
                <a:latin typeface="Arial Narrow" pitchFamily="34" charset="0"/>
              </a:rPr>
              <a:t>4 </a:t>
            </a:r>
            <a:r>
              <a:rPr lang="en-US" sz="1800" b="0" u="none" dirty="0">
                <a:latin typeface="Arial Narrow" pitchFamily="34" charset="0"/>
              </a:rPr>
              <a:t>– 1 = 15, these are: 1, 3, 5 and 15</a:t>
            </a:r>
            <a:endParaRPr lang="en-GB" sz="1800" b="0" u="none" dirty="0">
              <a:latin typeface="Arial Narrow" pitchFamily="34" charset="0"/>
            </a:endParaRPr>
          </a:p>
          <a:p>
            <a:pPr marL="457200" indent="-457200" defTabSz="762000">
              <a:buFont typeface="+mj-lt"/>
              <a:buAutoNum type="arabicPeriod" startAt="2"/>
              <a:defRPr/>
            </a:pPr>
            <a:endParaRPr lang="en-GB" sz="1800" b="0" u="non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80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51521" y="368778"/>
            <a:ext cx="2398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9-5 cont.: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51521" y="831931"/>
            <a:ext cx="8784976" cy="176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42900" indent="-342900" defTabSz="800633">
              <a:buFont typeface="+mj-lt"/>
              <a:buAutoNum type="arabicPeriod" startAt="3"/>
            </a:pPr>
            <a:r>
              <a:rPr lang="en-US" sz="1800" b="0" u="none" dirty="0">
                <a:latin typeface="Arial Narrow" pitchFamily="34" charset="0"/>
                <a:cs typeface="Arial" charset="0"/>
              </a:rPr>
              <a:t>Checking if the element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 = 1011 =</a:t>
            </a:r>
            <a:r>
              <a:rPr lang="en-GB" sz="1800" b="0" u="none" dirty="0">
                <a:latin typeface="Arial Narrow" pitchFamily="34" charset="0"/>
              </a:rPr>
              <a:t> x</a:t>
            </a:r>
            <a:r>
              <a:rPr lang="en-GB" sz="1800" b="0" u="none" baseline="30000" dirty="0">
                <a:latin typeface="Arial Narrow" pitchFamily="34" charset="0"/>
              </a:rPr>
              <a:t>7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is primitive,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ord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(x) = 15 (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aus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2.) 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                      </a:t>
            </a:r>
          </a:p>
          <a:p>
            <a:pPr eaLnBrk="1" hangingPunct="1"/>
            <a:r>
              <a:rPr lang="en-US" sz="1800" b="0" u="none" dirty="0">
                <a:latin typeface="Arial Narrow" pitchFamily="34" charset="0"/>
                <a:cs typeface="Arial" charset="0"/>
              </a:rPr>
              <a:t>      </a:t>
            </a:r>
            <a:r>
              <a:rPr lang="de-DE" altLang="de-DE" sz="1800" b="0" u="none" dirty="0" err="1">
                <a:latin typeface="Arial Narrow" panose="020B0606020202030204" pitchFamily="34" charset="0"/>
              </a:rPr>
              <a:t>ord</a:t>
            </a:r>
            <a:r>
              <a:rPr lang="de-DE" altLang="de-DE" sz="1800" b="0" u="none" dirty="0">
                <a:latin typeface="Arial Narrow" panose="020B0606020202030204" pitchFamily="34" charset="0"/>
              </a:rPr>
              <a:t>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de-DE" altLang="de-DE" sz="1800" b="0" u="none" dirty="0">
                <a:latin typeface="Arial Narrow" panose="020B0606020202030204" pitchFamily="34" charset="0"/>
              </a:rPr>
              <a:t>) = </a:t>
            </a:r>
            <a:r>
              <a:rPr lang="de-DE" altLang="de-DE" sz="1800" b="0" u="none" dirty="0" err="1">
                <a:latin typeface="Arial Narrow" panose="020B0606020202030204" pitchFamily="34" charset="0"/>
              </a:rPr>
              <a:t>ord</a:t>
            </a:r>
            <a:r>
              <a:rPr lang="de-DE" altLang="de-DE" sz="1800" b="0" u="none" dirty="0">
                <a:latin typeface="Arial Narrow" panose="020B0606020202030204" pitchFamily="34" charset="0"/>
              </a:rPr>
              <a:t>(x</a:t>
            </a:r>
            <a:r>
              <a:rPr lang="de-DE" altLang="de-DE" sz="1800" b="0" u="none" baseline="30000" dirty="0">
                <a:latin typeface="Arial Narrow" panose="020B0606020202030204" pitchFamily="34" charset="0"/>
              </a:rPr>
              <a:t>7</a:t>
            </a:r>
            <a:r>
              <a:rPr lang="de-DE" altLang="de-DE" sz="1800" b="0" u="none" dirty="0">
                <a:latin typeface="Arial Narrow" panose="020B0606020202030204" pitchFamily="34" charset="0"/>
              </a:rPr>
              <a:t>)  =  </a:t>
            </a:r>
            <a:r>
              <a:rPr lang="de-DE" altLang="de-DE" sz="1800" b="0" u="none" dirty="0" err="1">
                <a:latin typeface="Arial Narrow" panose="020B0606020202030204" pitchFamily="34" charset="0"/>
              </a:rPr>
              <a:t>ord</a:t>
            </a:r>
            <a:r>
              <a:rPr lang="de-DE" altLang="de-DE" sz="1800" b="0" u="none" dirty="0">
                <a:latin typeface="Arial Narrow" panose="020B0606020202030204" pitchFamily="34" charset="0"/>
              </a:rPr>
              <a:t>(x) / </a:t>
            </a:r>
            <a:r>
              <a:rPr lang="de-DE" altLang="de-DE" sz="1800" b="0" u="none" dirty="0" err="1">
                <a:latin typeface="Arial Narrow" panose="020B0606020202030204" pitchFamily="34" charset="0"/>
              </a:rPr>
              <a:t>gcd</a:t>
            </a:r>
            <a:r>
              <a:rPr lang="de-DE" altLang="de-DE" sz="1800" b="0" u="none" dirty="0">
                <a:latin typeface="Arial Narrow" panose="020B0606020202030204" pitchFamily="34" charset="0"/>
              </a:rPr>
              <a:t> (</a:t>
            </a:r>
            <a:r>
              <a:rPr lang="de-DE" altLang="de-DE" sz="1800" b="0" u="none" dirty="0" err="1">
                <a:latin typeface="Arial Narrow" panose="020B0606020202030204" pitchFamily="34" charset="0"/>
              </a:rPr>
              <a:t>ord</a:t>
            </a:r>
            <a:r>
              <a:rPr lang="de-DE" altLang="de-DE" sz="1800" b="0" u="none" dirty="0">
                <a:latin typeface="Arial Narrow" panose="020B0606020202030204" pitchFamily="34" charset="0"/>
              </a:rPr>
              <a:t>(x) , 7)  =  15 / </a:t>
            </a:r>
            <a:r>
              <a:rPr lang="de-DE" altLang="de-DE" sz="1800" b="0" u="none" dirty="0" err="1">
                <a:latin typeface="Arial Narrow" panose="020B0606020202030204" pitchFamily="34" charset="0"/>
              </a:rPr>
              <a:t>gcd</a:t>
            </a:r>
            <a:r>
              <a:rPr lang="de-DE" altLang="de-DE" sz="1800" b="0" u="none" dirty="0">
                <a:latin typeface="Arial Narrow" panose="020B0606020202030204" pitchFamily="34" charset="0"/>
              </a:rPr>
              <a:t> (15,7) = 15 / 1 = 15 </a:t>
            </a:r>
          </a:p>
          <a:p>
            <a:pPr eaLnBrk="1" hangingPunct="1"/>
            <a:r>
              <a:rPr lang="de-DE" sz="1800" b="0" u="none" dirty="0">
                <a:latin typeface="Arial Narrow" panose="020B0606020202030204" pitchFamily="34" charset="0"/>
                <a:sym typeface="Symbol" pitchFamily="18" charset="2"/>
              </a:rPr>
              <a:t>      </a:t>
            </a:r>
            <a:r>
              <a:rPr lang="en-US" sz="1800" b="0" u="none" dirty="0"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ord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) = 15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is a primitive element</a:t>
            </a:r>
          </a:p>
          <a:p>
            <a:pPr marL="177800" indent="-177800" defTabSz="762000">
              <a:defRPr/>
            </a:pPr>
            <a:endParaRPr lang="en-AU" sz="1800" u="none" dirty="0">
              <a:latin typeface="Arial Narrow" pitchFamily="34" charset="0"/>
            </a:endParaRPr>
          </a:p>
          <a:p>
            <a:pPr defTabSz="800633"/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51521" y="2594719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285" indent="-360285" defTabSz="800633">
              <a:buFont typeface="+mj-lt"/>
              <a:buAutoNum type="arabicPeriod" startAt="4"/>
            </a:pP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 = 1011 =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7</a:t>
            </a:r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User A:                                                            User B:                        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a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7                                                      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12</a:t>
            </a:r>
          </a:p>
          <a:p>
            <a:pPr defTabSz="762000"/>
            <a:r>
              <a:rPr lang="de-DE" sz="1800" b="0" u="none" dirty="0">
                <a:latin typeface="Arial Narrow" pitchFamily="34" charset="0"/>
                <a:cs typeface="Arial" charset="0"/>
              </a:rPr>
              <a:t> 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a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(x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49 mod 15</a:t>
            </a:r>
            <a:r>
              <a:rPr lang="en-GB" sz="1800" b="0" u="none" dirty="0">
                <a:latin typeface="Arial Narrow" pitchFamily="34" charset="0"/>
              </a:rPr>
              <a:t> = 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= x + 1    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</a:rPr>
              <a:t>b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(x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12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84 mod 15</a:t>
            </a:r>
            <a:r>
              <a:rPr lang="en-GB" sz="1800" b="0" u="none" dirty="0">
                <a:latin typeface="Arial Narrow" pitchFamily="34" charset="0"/>
              </a:rPr>
              <a:t> = x</a:t>
            </a:r>
            <a:r>
              <a:rPr lang="en-GB" sz="1800" b="0" u="none" baseline="30000" dirty="0">
                <a:latin typeface="Arial Narrow" pitchFamily="34" charset="0"/>
              </a:rPr>
              <a:t>9 </a:t>
            </a:r>
            <a:r>
              <a:rPr lang="en-GB" sz="1800" b="0" u="none" dirty="0">
                <a:latin typeface="Arial Narrow" pitchFamily="34" charset="0"/>
              </a:rPr>
              <a:t>=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+ x </a:t>
            </a:r>
          </a:p>
          <a:p>
            <a:pPr defTabSz="762000"/>
            <a:r>
              <a:rPr lang="en-GB" sz="1800" b="0" u="none" dirty="0">
                <a:latin typeface="Arial Narrow" pitchFamily="34" charset="0"/>
              </a:rPr>
              <a:t>             = 0011                                                             = 1010</a:t>
            </a:r>
          </a:p>
          <a:p>
            <a:pPr defTabSz="762000"/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marL="342900" indent="-342900">
              <a:buFont typeface="+mj-lt"/>
              <a:buAutoNum type="arabicPeriod" startAt="4"/>
            </a:pPr>
            <a:endParaRPr lang="de-DE" sz="1800" b="0" u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21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669842" y="1849543"/>
            <a:ext cx="2009913" cy="930303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7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, GF(</a:t>
            </a:r>
            <a:r>
              <a:rPr lang="en-US" sz="1800" b="0" u="none" dirty="0">
                <a:latin typeface="Arial Narrow" pitchFamily="34" charset="0"/>
              </a:rPr>
              <a:t>2</a:t>
            </a:r>
            <a:r>
              <a:rPr lang="en-US" sz="1800" b="0" u="none" baseline="30000" dirty="0">
                <a:latin typeface="Arial Narrow" pitchFamily="34" charset="0"/>
              </a:rPr>
              <a:t>4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</a:t>
            </a:r>
          </a:p>
          <a:p>
            <a:pPr marL="360285" indent="-360285" defTabSz="800633">
              <a:buFont typeface="Symbol" pitchFamily="18" charset="2"/>
              <a:buChar char="a"/>
            </a:pPr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9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15553" y="3019092"/>
            <a:ext cx="5118490" cy="120730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r =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(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7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13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91 </a:t>
            </a:r>
            <a:r>
              <a:rPr lang="de-DE" sz="1800" b="0" u="none" baseline="30000" dirty="0" err="1">
                <a:latin typeface="Arial Narrow" pitchFamily="34" charset="0"/>
                <a:cs typeface="Arial" charset="0"/>
                <a:sym typeface="Symbol" pitchFamily="18" charset="2"/>
              </a:rPr>
              <a:t>mod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 15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= x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M *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R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8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* (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9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13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8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*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117 mod 15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8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*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12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20 mod 15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5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+ x = 0110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34852" y="1471030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0" u="none" dirty="0">
                <a:latin typeface="Arial Narrow" panose="020B0606020202030204" pitchFamily="34" charset="0"/>
              </a:rPr>
              <a:t>Public </a:t>
            </a:r>
            <a:r>
              <a:rPr lang="de-DE" sz="1800" b="0" u="none" dirty="0" err="1">
                <a:latin typeface="Arial Narrow" panose="020B0606020202030204" pitchFamily="34" charset="0"/>
              </a:rPr>
              <a:t>directory</a:t>
            </a:r>
            <a:endParaRPr lang="de-DE" sz="1800" b="0" u="none" dirty="0">
              <a:latin typeface="Arial Narrow" panose="020B0606020202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90567" y="866527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800" b="0" u="none" dirty="0">
                <a:latin typeface="Arial Narrow" panose="020B0606020202030204" pitchFamily="34" charset="0"/>
              </a:rPr>
              <a:t>Encryption: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90567" y="4393351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800" b="0" u="none" dirty="0">
                <a:latin typeface="Arial Narrow" pitchFamily="34" charset="0"/>
              </a:rPr>
              <a:t>Decryption: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04283" y="4897407"/>
            <a:ext cx="3647047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defTabSz="800633"/>
            <a:r>
              <a:rPr lang="en-GB" sz="1800" b="0" u="none" dirty="0">
                <a:latin typeface="Arial Narrow" pitchFamily="34" charset="0"/>
              </a:rPr>
              <a:t>Z</a:t>
            </a:r>
            <a:r>
              <a:rPr lang="en-GB" sz="1800" b="0" u="none" baseline="30000" dirty="0">
                <a:latin typeface="Arial Narrow" pitchFamily="34" charset="0"/>
              </a:rPr>
              <a:t>-1</a:t>
            </a:r>
            <a:r>
              <a:rPr lang="en-GB" sz="1800" b="0" u="none" dirty="0">
                <a:latin typeface="Arial Narrow" pitchFamily="34" charset="0"/>
              </a:rPr>
              <a:t> = r </a:t>
            </a:r>
            <a:r>
              <a:rPr lang="en-GB" sz="1800" b="0" u="none" baseline="30000" dirty="0">
                <a:latin typeface="Arial Narrow" pitchFamily="34" charset="0"/>
              </a:rPr>
              <a:t>-</a:t>
            </a:r>
            <a:r>
              <a:rPr lang="en-GB" sz="1800" b="0" u="none" baseline="30000" dirty="0" err="1">
                <a:latin typeface="Arial Narrow" pitchFamily="34" charset="0"/>
              </a:rPr>
              <a:t>X</a:t>
            </a:r>
            <a:r>
              <a:rPr lang="en-GB" sz="1800" b="0" u="none" baseline="15000" dirty="0" err="1">
                <a:latin typeface="Arial Narrow" pitchFamily="34" charset="0"/>
              </a:rPr>
              <a:t>b</a:t>
            </a:r>
            <a:r>
              <a:rPr lang="en-GB" sz="1800" b="0" u="none" baseline="15000" dirty="0">
                <a:latin typeface="Arial Narrow" pitchFamily="34" charset="0"/>
              </a:rPr>
              <a:t>  </a:t>
            </a:r>
            <a:r>
              <a:rPr lang="en-GB" sz="1800" b="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 </a:t>
            </a:r>
            <a:r>
              <a:rPr lang="en-GB" sz="1800" b="0" u="none" baseline="30000" dirty="0">
                <a:latin typeface="Arial Narrow" pitchFamily="34" charset="0"/>
              </a:rPr>
              <a:t>-12 mod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GB" sz="1800" b="0" u="none" baseline="30000" dirty="0">
                <a:latin typeface="Arial Narrow" pitchFamily="34" charset="0"/>
              </a:rPr>
              <a:t>15</a:t>
            </a:r>
            <a:r>
              <a:rPr lang="en-GB" sz="1800" b="0" u="none" dirty="0">
                <a:latin typeface="Arial Narrow" pitchFamily="34" charset="0"/>
              </a:rPr>
              <a:t>  =</a:t>
            </a:r>
            <a:r>
              <a:rPr lang="en-GB" sz="1800" b="0" u="none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 </a:t>
            </a:r>
            <a:r>
              <a:rPr lang="en-GB" sz="1800" b="0" u="none" baseline="30000" dirty="0">
                <a:latin typeface="Arial Narrow" pitchFamily="34" charset="0"/>
              </a:rPr>
              <a:t>-12+15</a:t>
            </a:r>
            <a:r>
              <a:rPr lang="en-GB" sz="1800" b="0" u="none" dirty="0">
                <a:latin typeface="Arial Narrow" pitchFamily="34" charset="0"/>
              </a:rPr>
              <a:t> =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M = 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-1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5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*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3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8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+ 1 = 0101 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07111" y="1437359"/>
            <a:ext cx="2130606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anose="020B0606020202030204" pitchFamily="34" charset="0"/>
                <a:cs typeface="Arial" charset="0"/>
              </a:rPr>
              <a:t>User A: </a:t>
            </a:r>
          </a:p>
          <a:p>
            <a:pPr marL="360285" indent="-360285" defTabSz="800633"/>
            <a:r>
              <a:rPr lang="en-GB" sz="1800" b="0" u="none" dirty="0">
                <a:latin typeface="Arial Narrow" pitchFamily="34" charset="0"/>
              </a:rPr>
              <a:t>M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0101 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+ 1 = x</a:t>
            </a:r>
            <a:r>
              <a:rPr lang="en-GB" sz="1800" b="0" u="none" baseline="30000" dirty="0">
                <a:latin typeface="Arial Narrow" pitchFamily="34" charset="0"/>
              </a:rPr>
              <a:t>8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</a:t>
            </a:r>
            <a:endParaRPr lang="en-US" sz="1800" b="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880858" y="1199217"/>
            <a:ext cx="1447727" cy="930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User B:  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12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9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(aus 4.)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4536703" y="2018655"/>
            <a:ext cx="2448272" cy="3755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800" b="0" u="none">
              <a:latin typeface="Arial Narrow" panose="020B060602020203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90567" y="423424"/>
            <a:ext cx="2398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9-5 cont.:</a:t>
            </a:r>
          </a:p>
        </p:txBody>
      </p:sp>
    </p:spTree>
    <p:extLst>
      <p:ext uri="{BB962C8B-B14F-4D97-AF65-F5344CB8AC3E}">
        <p14:creationId xmlns:p14="http://schemas.microsoft.com/office/powerpoint/2010/main" val="2566205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0" y="1531367"/>
            <a:ext cx="3503613" cy="11430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47838" y="3668142"/>
            <a:ext cx="9906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86475" y="4276154"/>
            <a:ext cx="1762125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0700" y="4957192"/>
            <a:ext cx="838200" cy="404812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014538" y="3158554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776538" y="2902967"/>
            <a:ext cx="533400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299325" y="3196654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753225" y="2902967"/>
            <a:ext cx="534988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7040563" y="3437954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58119" y="3840788"/>
            <a:ext cx="1524000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(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9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13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  <a:p>
            <a:pPr algn="ctr" defTabSz="760413" eaLnBrk="1" hangingPunct="1"/>
            <a:endParaRPr lang="en-US" sz="1800" u="none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772400" y="4470609"/>
            <a:ext cx="127635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= -12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333466" y="2939438"/>
            <a:ext cx="731568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marL="360285" indent="-360285" defTabSz="800633"/>
            <a:r>
              <a:rPr lang="en-US" sz="1800" u="none" dirty="0">
                <a:latin typeface="Arial Narrow" pitchFamily="34" charset="0"/>
                <a:cs typeface="Arial" charset="0"/>
              </a:rPr>
              <a:t>M =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8</a:t>
            </a:r>
            <a:endParaRPr lang="en-US" sz="180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660777" y="2861671"/>
            <a:ext cx="2605086" cy="64850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8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= M *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endParaRPr lang="en-AU" sz="1800" u="none" baseline="30000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      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8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*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12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20mod15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5</a:t>
            </a:r>
            <a:r>
              <a:rPr lang="de-DE" sz="1800" u="none" dirty="0">
                <a:latin typeface="Arial Narrow" pitchFamily="34" charset="0"/>
                <a:cs typeface="Arial" charset="0"/>
              </a:rPr>
              <a:t> </a:t>
            </a:r>
            <a:endParaRPr lang="en-AU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248400" y="3157467"/>
            <a:ext cx="5048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200900" y="2788556"/>
            <a:ext cx="3096444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M =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8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8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=</a:t>
            </a:r>
            <a:r>
              <a:rPr lang="en-US" sz="1800" u="none" baseline="30000" dirty="0">
                <a:latin typeface="Arial Narrow" pitchFamily="34" charset="0"/>
                <a:cs typeface="Arial" charset="0"/>
              </a:rPr>
              <a:t>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5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*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=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8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128303" y="1535322"/>
            <a:ext cx="3358889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 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de-DE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7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 primitive element in GF(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2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</a:rPr>
              <a:t>4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84344" y="1738777"/>
            <a:ext cx="2820318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A = 7</a:t>
            </a:r>
          </a:p>
          <a:p>
            <a:pPr defTabSz="760413" eaLnBrk="1" hangingPunct="1"/>
            <a:endParaRPr lang="en-AU" sz="1800" u="none" dirty="0"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baseline="-25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= (x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7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)</a:t>
            </a:r>
            <a:r>
              <a:rPr lang="en-GB" sz="1800" u="none" baseline="30000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7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= 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x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</a:rPr>
              <a:t>49 mod 15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 = x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</a:rPr>
              <a:t>4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 </a:t>
            </a:r>
            <a:endParaRPr lang="en-AU" sz="1800" u="none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00900" y="1755210"/>
            <a:ext cx="3096444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B = 12</a:t>
            </a:r>
          </a:p>
          <a:p>
            <a:pPr defTabSz="760413" eaLnBrk="1" hangingPunct="1"/>
            <a:endParaRPr lang="en-US" sz="1800" i="1" u="none" dirty="0">
              <a:latin typeface="Arial Narrow" pitchFamily="34" charset="0"/>
              <a:cs typeface="Arial" charset="0"/>
              <a:sym typeface="Symbol" pitchFamily="18" charset="2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b</a:t>
            </a:r>
            <a:r>
              <a:rPr lang="en-US" sz="1800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(x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7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)</a:t>
            </a:r>
            <a:r>
              <a:rPr lang="en-GB" sz="1800" u="none" baseline="30000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12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= 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x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</a:rPr>
              <a:t>84 mod 15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 = x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</a:rPr>
              <a:t>9</a:t>
            </a:r>
            <a:endParaRPr lang="en-AU" sz="1800" u="none" baseline="30000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828651" y="4228524"/>
            <a:ext cx="2089549" cy="37150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(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AU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7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91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mod15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738438" y="4049142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3043238" y="3439542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295400" y="3971354"/>
            <a:ext cx="4587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2208213" y="4428554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905000" y="4951622"/>
            <a:ext cx="7604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 = 13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62000" y="3656222"/>
            <a:ext cx="763588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endParaRPr lang="en-US" sz="1800" u="none" baseline="-25000" dirty="0">
              <a:solidFill>
                <a:srgbClr val="023DD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657600" y="4026917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733800" y="4695254"/>
            <a:ext cx="23606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791200" y="4380122"/>
            <a:ext cx="22098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r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AU" sz="1800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x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3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883295" y="5481896"/>
            <a:ext cx="3581400" cy="5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Random Generator :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1 ... 2</a:t>
            </a:r>
            <a:r>
              <a:rPr lang="en-US" sz="14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4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-1 </a:t>
            </a:r>
            <a:r>
              <a:rPr lang="en-US" sz="1400" u="none" dirty="0">
                <a:latin typeface="Arial Narrow" pitchFamily="34" charset="0"/>
                <a:cs typeface="Arial" charset="0"/>
              </a:rPr>
              <a:t>, </a:t>
            </a:r>
          </a:p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we select 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13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33400" y="1226567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A sends M  to B     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780213" y="1226567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B receives     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96543" y="1838534"/>
            <a:ext cx="3542671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A = 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x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</a:rPr>
              <a:t>4</a:t>
            </a:r>
            <a:endParaRPr lang="en-US" sz="1800" u="none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3096542" y="2221122"/>
            <a:ext cx="35036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AU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B 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9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               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895600" y="4352354"/>
            <a:ext cx="8382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819400" y="4537284"/>
            <a:ext cx="9144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208213" y="4733354"/>
            <a:ext cx="6873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 flipV="1">
            <a:off x="5473698" y="2397341"/>
            <a:ext cx="1798637" cy="833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V="1">
            <a:off x="2819400" y="2147316"/>
            <a:ext cx="361158" cy="20821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543798" y="5180628"/>
            <a:ext cx="2611065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>
              <a:buFontTx/>
              <a:buChar char="-"/>
            </a:pP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= (</a:t>
            </a:r>
            <a:r>
              <a:rPr lang="en-US" sz="1800" u="none" dirty="0">
                <a:latin typeface="Arial Narrow" pitchFamily="34" charset="0"/>
              </a:rPr>
              <a:t>2</a:t>
            </a:r>
            <a:r>
              <a:rPr lang="en-US" sz="1800" u="none" baseline="30000" dirty="0">
                <a:latin typeface="Arial Narrow" pitchFamily="34" charset="0"/>
              </a:rPr>
              <a:t>4 </a:t>
            </a:r>
            <a:r>
              <a:rPr lang="en-US" sz="1800" u="none" dirty="0">
                <a:latin typeface="Arial Narrow" pitchFamily="34" charset="0"/>
              </a:rPr>
              <a:t>– 1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) – 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endParaRPr lang="en-AU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-12 = (16 – 1) – 12 = 3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3097213" y="3629234"/>
            <a:ext cx="2582070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Z = </a:t>
            </a:r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(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9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13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117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mod15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12</a:t>
            </a:r>
            <a:r>
              <a:rPr lang="en-US" sz="1800" u="none" baseline="16000" dirty="0">
                <a:latin typeface="Arial Narrow" pitchFamily="34" charset="0"/>
                <a:cs typeface="Arial" charset="0"/>
              </a:rPr>
              <a:t> 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V="1">
            <a:off x="3309938" y="3157467"/>
            <a:ext cx="3937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>
            <a:off x="7924800" y="4884167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7973218" y="1993329"/>
            <a:ext cx="360363" cy="409575"/>
          </a:xfrm>
          <a:custGeom>
            <a:avLst/>
            <a:gdLst>
              <a:gd name="T0" fmla="*/ 0 w 952"/>
              <a:gd name="T1" fmla="*/ 0 h 1632"/>
              <a:gd name="T2" fmla="*/ 2147483647 w 952"/>
              <a:gd name="T3" fmla="*/ 2147483647 h 1632"/>
              <a:gd name="T4" fmla="*/ 2147483647 w 952"/>
              <a:gd name="T5" fmla="*/ 2147483647 h 1632"/>
              <a:gd name="T6" fmla="*/ 2147483647 w 952"/>
              <a:gd name="T7" fmla="*/ 2147483647 h 1632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632"/>
              <a:gd name="T14" fmla="*/ 952 w 952"/>
              <a:gd name="T15" fmla="*/ 1632 h 1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632">
                <a:moveTo>
                  <a:pt x="0" y="0"/>
                </a:moveTo>
                <a:cubicBezTo>
                  <a:pt x="264" y="60"/>
                  <a:pt x="528" y="120"/>
                  <a:pt x="672" y="336"/>
                </a:cubicBezTo>
                <a:cubicBezTo>
                  <a:pt x="816" y="552"/>
                  <a:pt x="952" y="1080"/>
                  <a:pt x="864" y="1296"/>
                </a:cubicBezTo>
                <a:cubicBezTo>
                  <a:pt x="776" y="1512"/>
                  <a:pt x="264" y="1576"/>
                  <a:pt x="144" y="1632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89990" tIns="46795" rIns="89990" bIns="46795" anchor="ctr">
            <a:spAutoFit/>
          </a:bodyPr>
          <a:lstStyle/>
          <a:p>
            <a:endParaRPr lang="de-DE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H="1">
            <a:off x="1655763" y="5185792"/>
            <a:ext cx="249237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936" tIns="42607" rIns="81936" bIns="42607" anchor="ctr">
            <a:spAutoFit/>
          </a:bodyPr>
          <a:lstStyle/>
          <a:p>
            <a:endParaRPr lang="de-DE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101683" y="3629233"/>
            <a:ext cx="959642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en-AU" sz="1800" u="none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3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55043" y="130993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9-5 cont.: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078607" y="624383"/>
            <a:ext cx="333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Overview</a:t>
            </a:r>
            <a:r>
              <a:rPr lang="de-DE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Encryption and </a:t>
            </a:r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Decryption</a:t>
            </a:r>
            <a:endParaRPr lang="de-DE" sz="2400" dirty="0">
              <a:solidFill>
                <a:srgbClr val="151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83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17223" y="620190"/>
            <a:ext cx="893383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Problem 9-6</a:t>
            </a:r>
            <a:r>
              <a:rPr lang="en-US" sz="2400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:</a:t>
            </a:r>
            <a:r>
              <a:rPr lang="en-US" sz="24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El-Gamal crypto system is set up </a:t>
            </a:r>
            <a:r>
              <a:rPr lang="en-GB" sz="1800" b="0" u="none" dirty="0">
                <a:latin typeface="Arial Narrow" pitchFamily="34" charset="0"/>
              </a:rPr>
              <a:t>using </a:t>
            </a:r>
            <a:r>
              <a:rPr lang="en-GB" sz="1800" u="none" dirty="0">
                <a:latin typeface="Arial Narrow" pitchFamily="34" charset="0"/>
              </a:rPr>
              <a:t>GF(2</a:t>
            </a:r>
            <a:r>
              <a:rPr lang="en-GB" sz="1800" u="none" baseline="30000" dirty="0">
                <a:latin typeface="Arial Narrow" pitchFamily="34" charset="0"/>
              </a:rPr>
              <a:t>6</a:t>
            </a:r>
            <a:r>
              <a:rPr lang="en-GB" sz="1800" u="none" dirty="0">
                <a:latin typeface="Arial Narrow" pitchFamily="34" charset="0"/>
              </a:rPr>
              <a:t>)</a:t>
            </a:r>
            <a:r>
              <a:rPr lang="en-GB" sz="1800" b="0" u="none" dirty="0">
                <a:latin typeface="Arial Narrow" pitchFamily="34" charset="0"/>
              </a:rPr>
              <a:t>, which is generated by the irreducible</a:t>
            </a:r>
          </a:p>
          <a:p>
            <a:pPr algn="just" eaLnBrk="1" hangingPunct="1"/>
            <a:r>
              <a:rPr lang="en-GB" sz="1800" b="0" u="none" dirty="0">
                <a:latin typeface="Arial Narrow" pitchFamily="34" charset="0"/>
              </a:rPr>
              <a:t>polynomial </a:t>
            </a:r>
            <a:r>
              <a:rPr lang="en-AU" sz="1800" u="none" dirty="0">
                <a:latin typeface="Arial Narrow" pitchFamily="34" charset="0"/>
              </a:rPr>
              <a:t>P(x) = x</a:t>
            </a:r>
            <a:r>
              <a:rPr lang="en-AU" sz="1800" u="none" baseline="30000" dirty="0">
                <a:latin typeface="Arial Narrow" pitchFamily="34" charset="0"/>
              </a:rPr>
              <a:t>6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3</a:t>
            </a:r>
            <a:r>
              <a:rPr lang="en-AU" sz="1800" u="none" dirty="0">
                <a:latin typeface="Arial Narrow" pitchFamily="34" charset="0"/>
              </a:rPr>
              <a:t> + 1 = 1001001</a:t>
            </a:r>
            <a:r>
              <a:rPr lang="en-AU" sz="1800" b="0" u="none" dirty="0">
                <a:latin typeface="Arial Narrow" pitchFamily="34" charset="0"/>
              </a:rPr>
              <a:t>.</a:t>
            </a:r>
          </a:p>
          <a:p>
            <a:pPr algn="just" eaLnBrk="1" hangingPunct="1"/>
            <a:endParaRPr lang="en-US" sz="1800" b="0" u="none" dirty="0">
              <a:latin typeface="Arial Narrow" pitchFamily="34" charset="0"/>
            </a:endParaRP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Compute the exponents of the element δ = x = 000010 as x</a:t>
            </a:r>
            <a:r>
              <a:rPr lang="en-US" sz="1800" b="0" u="none" baseline="30000" dirty="0">
                <a:solidFill>
                  <a:schemeClr val="tx2"/>
                </a:solidFill>
                <a:latin typeface="Arial Narrow" pitchFamily="34" charset="0"/>
              </a:rPr>
              <a:t>i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 mod P(x) for </a:t>
            </a:r>
            <a:r>
              <a:rPr lang="en-US" sz="1800" b="0" u="none" dirty="0" err="1">
                <a:solidFill>
                  <a:schemeClr val="tx2"/>
                </a:solidFill>
                <a:latin typeface="Arial Narrow" pitchFamily="34" charset="0"/>
              </a:rPr>
              <a:t>i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= 1 to 10.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Which multiplicative orders are possible in </a:t>
            </a:r>
            <a:r>
              <a:rPr lang="en-US" sz="1800" u="none" dirty="0">
                <a:solidFill>
                  <a:schemeClr val="tx2"/>
                </a:solidFill>
                <a:latin typeface="Arial Narrow" pitchFamily="34" charset="0"/>
              </a:rPr>
              <a:t>GF(2</a:t>
            </a:r>
            <a:r>
              <a:rPr lang="en-US" sz="1800" u="none" baseline="30000" dirty="0">
                <a:solidFill>
                  <a:schemeClr val="tx2"/>
                </a:solidFill>
                <a:latin typeface="Arial Narrow" pitchFamily="34" charset="0"/>
              </a:rPr>
              <a:t>6</a:t>
            </a:r>
            <a:r>
              <a:rPr lang="en-US" sz="1800" u="none" dirty="0">
                <a:solidFill>
                  <a:schemeClr val="tx2"/>
                </a:solidFill>
                <a:latin typeface="Arial Narrow" pitchFamily="34" charset="0"/>
              </a:rPr>
              <a:t>)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?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Compute the probability that a randomly selected element is primitive in </a:t>
            </a:r>
            <a:r>
              <a:rPr lang="en-US" sz="1800" u="none" dirty="0">
                <a:latin typeface="Arial Narrow" pitchFamily="34" charset="0"/>
              </a:rPr>
              <a:t>GF(</a:t>
            </a:r>
            <a:r>
              <a:rPr lang="en-US" sz="1800" u="none" dirty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1800" u="none" baseline="30000" dirty="0">
                <a:solidFill>
                  <a:schemeClr val="tx2"/>
                </a:solidFill>
                <a:latin typeface="Arial Narrow" pitchFamily="34" charset="0"/>
              </a:rPr>
              <a:t>6</a:t>
            </a:r>
            <a:r>
              <a:rPr lang="en-US" sz="1800" u="none" dirty="0">
                <a:latin typeface="Arial Narrow" pitchFamily="34" charset="0"/>
              </a:rPr>
              <a:t>)</a:t>
            </a:r>
            <a:r>
              <a:rPr lang="en-US" sz="1800" b="0" u="none" dirty="0">
                <a:latin typeface="Arial Narrow" pitchFamily="34" charset="0"/>
              </a:rPr>
              <a:t>.  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GB" sz="1800" b="0" u="none" dirty="0">
                <a:latin typeface="Arial Narrow" pitchFamily="34" charset="0"/>
              </a:rPr>
              <a:t>Check if you can take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 = x + 1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as a primitive element.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User A has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a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22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and User B has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b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10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. Compute the public keys </a:t>
            </a:r>
            <a:r>
              <a:rPr lang="en-US" sz="1800" b="0" u="none" dirty="0" err="1">
                <a:latin typeface="Arial Narrow" pitchFamily="34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and</a:t>
            </a:r>
            <a:r>
              <a:rPr lang="en-US" sz="1800" b="0" u="none" baseline="-25000" dirty="0">
                <a:latin typeface="Arial Narrow" pitchFamily="34" charset="0"/>
              </a:rPr>
              <a:t> </a:t>
            </a:r>
            <a:r>
              <a:rPr lang="en-US" sz="1800" b="0" u="none" dirty="0" err="1">
                <a:latin typeface="Arial Narrow" pitchFamily="34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</a:rPr>
              <a:t>b</a:t>
            </a:r>
            <a:r>
              <a:rPr lang="en-US" sz="1800" b="0" u="none" dirty="0">
                <a:latin typeface="Arial Narrow" pitchFamily="34" charset="0"/>
              </a:rPr>
              <a:t>.</a:t>
            </a:r>
            <a:endParaRPr lang="en-GB" sz="1800" b="0" u="none" dirty="0">
              <a:latin typeface="Arial Narrow" pitchFamily="34" charset="0"/>
            </a:endParaRP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User A encrypts the message </a:t>
            </a:r>
            <a:r>
              <a:rPr lang="en-US" sz="1800" u="none" dirty="0">
                <a:latin typeface="Arial Narrow" pitchFamily="34" charset="0"/>
              </a:rPr>
              <a:t>M </a:t>
            </a:r>
            <a:r>
              <a:rPr lang="en-GB" sz="1800" u="none" dirty="0">
                <a:solidFill>
                  <a:schemeClr val="tx2"/>
                </a:solidFill>
                <a:latin typeface="Arial Narrow" pitchFamily="34" charset="0"/>
              </a:rPr>
              <a:t>= 100100 =</a:t>
            </a:r>
            <a:r>
              <a:rPr lang="en-GB" sz="1800" u="none" dirty="0">
                <a:latin typeface="Arial Narrow" pitchFamily="34" charset="0"/>
              </a:rPr>
              <a:t> x</a:t>
            </a:r>
            <a:r>
              <a:rPr lang="en-GB" sz="1800" u="none" baseline="30000" dirty="0">
                <a:latin typeface="Arial Narrow" pitchFamily="34" charset="0"/>
              </a:rPr>
              <a:t>5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and send it to user B by using the random number </a:t>
            </a:r>
            <a:r>
              <a:rPr lang="en-US" sz="1800" u="none" dirty="0">
                <a:latin typeface="Arial Narrow" pitchFamily="34" charset="0"/>
              </a:rPr>
              <a:t>R = 20</a:t>
            </a:r>
            <a:r>
              <a:rPr lang="en-US" sz="1800" b="0" u="none" dirty="0">
                <a:latin typeface="Arial Narrow" pitchFamily="34" charset="0"/>
              </a:rPr>
              <a:t>. Compute the encrypted message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and r.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Decrypt the cryptogram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on the receiver side B showing all necessary computations therefore.</a:t>
            </a:r>
          </a:p>
        </p:txBody>
      </p:sp>
      <p:sp>
        <p:nvSpPr>
          <p:cNvPr id="2" name="Rechteck 1"/>
          <p:cNvSpPr/>
          <p:nvPr/>
        </p:nvSpPr>
        <p:spPr>
          <a:xfrm>
            <a:off x="796834" y="4106887"/>
            <a:ext cx="5375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AU" sz="1800" u="none" dirty="0">
                <a:latin typeface="Arial Narrow" pitchFamily="34" charset="0"/>
              </a:rPr>
              <a:t>Note: </a:t>
            </a:r>
            <a:r>
              <a:rPr lang="en-AU" sz="1800" b="0" u="none" dirty="0">
                <a:latin typeface="Arial Narrow" pitchFamily="34" charset="0"/>
              </a:rPr>
              <a:t>For the selected P(x), e = 9 this mean </a:t>
            </a:r>
            <a:r>
              <a:rPr lang="en-AU" sz="1800" b="0" u="none" dirty="0" err="1">
                <a:latin typeface="Arial Narrow" pitchFamily="34" charset="0"/>
              </a:rPr>
              <a:t>ord</a:t>
            </a:r>
            <a:r>
              <a:rPr lang="en-AU" sz="1800" b="0" u="none" dirty="0">
                <a:latin typeface="Arial Narrow" pitchFamily="34" charset="0"/>
              </a:rPr>
              <a:t>(x) = 9</a:t>
            </a:r>
          </a:p>
          <a:p>
            <a:pPr defTabSz="762000">
              <a:defRPr/>
            </a:pPr>
            <a:r>
              <a:rPr lang="en-AU" sz="1800" b="0" u="none" dirty="0">
                <a:latin typeface="Arial Narrow" pitchFamily="34" charset="0"/>
              </a:rPr>
              <a:t>(from the table </a:t>
            </a:r>
            <a:r>
              <a:rPr lang="en-US" sz="1800" b="0" u="none" dirty="0">
                <a:latin typeface="Arial Narrow" pitchFamily="34" charset="0"/>
              </a:rPr>
              <a:t>list of all irreducible polynomials over GF(2) )</a:t>
            </a:r>
            <a:endParaRPr lang="en-AU" sz="1800" b="0" u="none" dirty="0">
              <a:latin typeface="Arial Narrow" pitchFamily="34" charset="0"/>
            </a:endParaRPr>
          </a:p>
          <a:p>
            <a:pPr defTabSz="762000">
              <a:defRPr/>
            </a:pPr>
            <a:r>
              <a:rPr lang="en-AU" sz="1800" u="none" dirty="0">
                <a:latin typeface="Arial Narrow" pitchFamily="34" charset="0"/>
              </a:rPr>
              <a:t> </a:t>
            </a:r>
          </a:p>
          <a:p>
            <a:pPr defTabSz="762000">
              <a:defRPr/>
            </a:pPr>
            <a:endParaRPr lang="en-AU" sz="1800" u="non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1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008812" y="4159303"/>
            <a:ext cx="2732137" cy="533400"/>
          </a:xfrm>
          <a:prstGeom prst="rect">
            <a:avLst/>
          </a:prstGeom>
          <a:solidFill>
            <a:srgbClr val="FFFFE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86499" name="Text Box 3"/>
          <p:cNvSpPr txBox="1">
            <a:spLocks noChangeArrowheads="1"/>
          </p:cNvSpPr>
          <p:nvPr/>
        </p:nvSpPr>
        <p:spPr bwMode="auto">
          <a:xfrm>
            <a:off x="2015155" y="650503"/>
            <a:ext cx="64360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>
              <a:defRPr/>
            </a:pPr>
            <a:r>
              <a:rPr lang="en-US" sz="40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ElGamal</a:t>
            </a:r>
            <a:r>
              <a:rPr lang="en-US" sz="40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Signature Scheme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421063" y="2236047"/>
            <a:ext cx="3173412" cy="1127125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84699" y="4911562"/>
            <a:ext cx="445079" cy="386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278063" y="4041927"/>
            <a:ext cx="411321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10993" y="5726236"/>
            <a:ext cx="2436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n-AU" u="none" dirty="0">
                <a:solidFill>
                  <a:srgbClr val="000000"/>
                </a:solidFill>
              </a:rPr>
              <a:t> Signed Message</a:t>
            </a:r>
            <a:endParaRPr lang="en-US" u="none" baseline="30000" dirty="0">
              <a:solidFill>
                <a:srgbClr val="000000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835048" y="3799385"/>
            <a:ext cx="37411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78063" y="4288088"/>
            <a:ext cx="3435349" cy="3715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800" u="none" dirty="0">
                <a:solidFill>
                  <a:srgbClr val="FC0128"/>
                </a:solidFill>
                <a:sym typeface="Symbol" pitchFamily="18" charset="2"/>
              </a:rPr>
              <a:t>k</a:t>
            </a:r>
            <a:r>
              <a:rPr lang="en-AU" sz="1800" b="0" u="none" dirty="0">
                <a:solidFill>
                  <a:srgbClr val="FC0128"/>
                </a:solidFill>
              </a:rPr>
              <a:t> </a:t>
            </a:r>
            <a:r>
              <a:rPr lang="en-AU" sz="1800" u="none" baseline="30000" dirty="0">
                <a:solidFill>
                  <a:srgbClr val="FC0128"/>
                </a:solidFill>
              </a:rPr>
              <a:t>-1</a:t>
            </a:r>
            <a:r>
              <a:rPr lang="en-US" sz="1800" u="none" dirty="0">
                <a:solidFill>
                  <a:srgbClr val="000000"/>
                </a:solidFill>
              </a:rPr>
              <a:t> ( M - </a:t>
            </a:r>
            <a:r>
              <a:rPr lang="en-US" sz="1800" u="none" dirty="0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sz="1800" u="none" dirty="0">
                <a:solidFill>
                  <a:srgbClr val="023DD0"/>
                </a:solidFill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000000"/>
                </a:solidFill>
                <a:sym typeface="Symbol" pitchFamily="18" charset="2"/>
              </a:rPr>
              <a:t>* </a:t>
            </a:r>
            <a:r>
              <a:rPr lang="en-AU" sz="1800" u="none" dirty="0" err="1">
                <a:solidFill>
                  <a:srgbClr val="FC0128"/>
                </a:solidFill>
              </a:rPr>
              <a:t>X</a:t>
            </a:r>
            <a:r>
              <a:rPr lang="en-AU" sz="1800" u="none" baseline="-25000" dirty="0" err="1">
                <a:solidFill>
                  <a:srgbClr val="FC0128"/>
                </a:solidFill>
              </a:rPr>
              <a:t>a</a:t>
            </a:r>
            <a:r>
              <a:rPr lang="en-US" sz="1800" u="none" dirty="0">
                <a:solidFill>
                  <a:srgbClr val="000000"/>
                </a:solidFill>
              </a:rPr>
              <a:t> ) mod (p-1)  =  S</a:t>
            </a:r>
            <a:endParaRPr lang="en-AU" sz="1800" u="none" dirty="0">
              <a:solidFill>
                <a:srgbClr val="000000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008813" y="4784778"/>
            <a:ext cx="2549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u="none" dirty="0">
                <a:solidFill>
                  <a:srgbClr val="000000"/>
                </a:solidFill>
              </a:rPr>
              <a:t>Then M is authentic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648869" y="2328122"/>
            <a:ext cx="246924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762000"/>
            <a:r>
              <a:rPr lang="en-US" sz="1800" u="none" dirty="0">
                <a:solidFill>
                  <a:srgbClr val="023DD0"/>
                </a:solidFill>
                <a:sym typeface="Symbol" pitchFamily="18" charset="2"/>
              </a:rPr>
              <a:t></a:t>
            </a:r>
            <a:r>
              <a:rPr lang="en-US" sz="1800" b="0" u="none" dirty="0">
                <a:solidFill>
                  <a:srgbClr val="000000"/>
                </a:solidFill>
                <a:sym typeface="Symbol" pitchFamily="18" charset="2"/>
              </a:rPr>
              <a:t>  is primitive in </a:t>
            </a:r>
            <a:r>
              <a:rPr lang="en-US" sz="1800" u="none" dirty="0">
                <a:solidFill>
                  <a:srgbClr val="000000"/>
                </a:solidFill>
                <a:sym typeface="Symbol" pitchFamily="18" charset="2"/>
              </a:rPr>
              <a:t>GF(p)</a:t>
            </a:r>
            <a:endParaRPr lang="en-US" sz="1400" u="none" dirty="0">
              <a:solidFill>
                <a:srgbClr val="000000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970609" y="2467040"/>
            <a:ext cx="2286000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defTabSz="762000"/>
            <a:r>
              <a:rPr lang="en-AU" sz="1800" u="none" dirty="0" err="1">
                <a:solidFill>
                  <a:srgbClr val="FC0128"/>
                </a:solidFill>
              </a:rPr>
              <a:t>X</a:t>
            </a:r>
            <a:r>
              <a:rPr lang="en-AU" sz="1800" u="none" baseline="-25000" dirty="0" err="1">
                <a:solidFill>
                  <a:srgbClr val="FC0128"/>
                </a:solidFill>
              </a:rPr>
              <a:t>a</a:t>
            </a:r>
            <a:r>
              <a:rPr lang="en-AU" sz="1800" b="0" u="none" dirty="0">
                <a:solidFill>
                  <a:srgbClr val="000000"/>
                </a:solidFill>
              </a:rPr>
              <a:t> = Secret Key of A</a:t>
            </a:r>
          </a:p>
          <a:p>
            <a:pPr defTabSz="762000"/>
            <a:endParaRPr lang="en-AU" sz="1800" b="0" u="none" dirty="0">
              <a:solidFill>
                <a:srgbClr val="000000"/>
              </a:solidFill>
            </a:endParaRPr>
          </a:p>
          <a:p>
            <a:pPr defTabSz="762000"/>
            <a:r>
              <a:rPr lang="en-US" i="1" u="none" dirty="0">
                <a:solidFill>
                  <a:srgbClr val="023DD0"/>
                </a:solidFill>
                <a:sym typeface="Symbol" pitchFamily="18" charset="2"/>
              </a:rPr>
              <a:t></a:t>
            </a:r>
            <a:r>
              <a:rPr lang="en-AU" b="0" u="none" dirty="0">
                <a:solidFill>
                  <a:srgbClr val="023DD0"/>
                </a:solidFill>
              </a:rPr>
              <a:t> </a:t>
            </a:r>
            <a:r>
              <a:rPr lang="en-AU" u="none" baseline="30000" dirty="0" err="1">
                <a:solidFill>
                  <a:srgbClr val="FC0128"/>
                </a:solidFill>
              </a:rPr>
              <a:t>Xa</a:t>
            </a:r>
            <a:r>
              <a:rPr lang="en-US" i="1" u="none" dirty="0">
                <a:solidFill>
                  <a:srgbClr val="023DD0"/>
                </a:solidFill>
                <a:sym typeface="Symbol" pitchFamily="18" charset="2"/>
              </a:rPr>
              <a:t> = </a:t>
            </a:r>
            <a:r>
              <a:rPr lang="en-US" b="0" i="1" u="none" dirty="0">
                <a:solidFill>
                  <a:srgbClr val="023DD0"/>
                </a:solidFill>
                <a:sym typeface="Symbol" pitchFamily="18" charset="2"/>
              </a:rPr>
              <a:t> </a:t>
            </a:r>
            <a:r>
              <a:rPr lang="en-AU" b="0" u="none" dirty="0" err="1">
                <a:solidFill>
                  <a:srgbClr val="023DD0"/>
                </a:solidFill>
              </a:rPr>
              <a:t>y</a:t>
            </a:r>
            <a:r>
              <a:rPr lang="en-AU" b="0" u="none" baseline="-25000" dirty="0" err="1">
                <a:solidFill>
                  <a:srgbClr val="023DD0"/>
                </a:solidFill>
              </a:rPr>
              <a:t>a</a:t>
            </a:r>
            <a:endParaRPr lang="en-AU" b="0" u="none" baseline="-25000" dirty="0">
              <a:solidFill>
                <a:srgbClr val="023DD0"/>
              </a:solidFill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6629400" y="5336692"/>
            <a:ext cx="0" cy="4047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232447" y="4923765"/>
            <a:ext cx="33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n-US" sz="1800" u="none" dirty="0">
                <a:solidFill>
                  <a:srgbClr val="FC0128"/>
                </a:solidFill>
              </a:rPr>
              <a:t>k</a:t>
            </a:r>
            <a:endParaRPr lang="en-US" sz="1800" u="none" dirty="0">
              <a:solidFill>
                <a:srgbClr val="000000"/>
              </a:solidFill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754063" y="2083647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/>
            <a:r>
              <a:rPr lang="en-US" sz="2400">
                <a:solidFill>
                  <a:srgbClr val="FC0128"/>
                </a:solidFill>
              </a:rPr>
              <a:t>User A signs M     </a:t>
            </a:r>
            <a:endParaRPr lang="en-US" sz="2400" u="none">
              <a:solidFill>
                <a:srgbClr val="FC0128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381875" y="2159847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/>
            <a:r>
              <a:rPr lang="en-US" sz="2400">
                <a:solidFill>
                  <a:srgbClr val="FC0128"/>
                </a:solidFill>
              </a:rPr>
              <a:t>Verifier     </a:t>
            </a:r>
            <a:endParaRPr lang="en-US" sz="2400" u="none">
              <a:solidFill>
                <a:srgbClr val="FC0128"/>
              </a:solidFill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649663" y="2707425"/>
            <a:ext cx="373221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defTabSz="762000"/>
            <a:r>
              <a:rPr lang="en-AU" sz="1800" u="none" dirty="0" err="1">
                <a:solidFill>
                  <a:srgbClr val="023DD0"/>
                </a:solidFill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</a:rPr>
              <a:t>a</a:t>
            </a:r>
            <a:r>
              <a:rPr lang="en-AU" sz="1800" b="0" u="none" dirty="0">
                <a:solidFill>
                  <a:srgbClr val="023DD0"/>
                </a:solidFill>
              </a:rPr>
              <a:t> = </a:t>
            </a:r>
            <a:r>
              <a:rPr lang="en-US" sz="1800" b="0" u="none" dirty="0">
                <a:solidFill>
                  <a:srgbClr val="000000"/>
                </a:solidFill>
              </a:rPr>
              <a:t> public key of A  </a:t>
            </a:r>
            <a:r>
              <a:rPr lang="en-US" sz="2400" b="0" u="none" dirty="0">
                <a:solidFill>
                  <a:srgbClr val="000000"/>
                </a:solidFill>
              </a:rPr>
              <a:t>              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2670391" y="513649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2278063" y="3017171"/>
            <a:ext cx="1293812" cy="15409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334986" y="3859595"/>
            <a:ext cx="500062" cy="284163"/>
            <a:chOff x="807" y="2428"/>
            <a:chExt cx="315" cy="178"/>
          </a:xfrm>
        </p:grpSpPr>
        <p:sp>
          <p:nvSpPr>
            <p:cNvPr id="10282" name="Freeform 21"/>
            <p:cNvSpPr>
              <a:spLocks noEditPoints="1"/>
            </p:cNvSpPr>
            <p:nvPr/>
          </p:nvSpPr>
          <p:spPr bwMode="auto">
            <a:xfrm>
              <a:off x="807" y="2428"/>
              <a:ext cx="315" cy="178"/>
            </a:xfrm>
            <a:custGeom>
              <a:avLst/>
              <a:gdLst>
                <a:gd name="T0" fmla="*/ 0 w 445"/>
                <a:gd name="T1" fmla="*/ 24 h 207"/>
                <a:gd name="T2" fmla="*/ 67 w 445"/>
                <a:gd name="T3" fmla="*/ 0 h 207"/>
                <a:gd name="T4" fmla="*/ 79 w 445"/>
                <a:gd name="T5" fmla="*/ 71 h 207"/>
                <a:gd name="T6" fmla="*/ 11 w 445"/>
                <a:gd name="T7" fmla="*/ 98 h 207"/>
                <a:gd name="T8" fmla="*/ 0 w 445"/>
                <a:gd name="T9" fmla="*/ 24 h 207"/>
                <a:gd name="T10" fmla="*/ 5 w 445"/>
                <a:gd name="T11" fmla="*/ 25 h 207"/>
                <a:gd name="T12" fmla="*/ 41 w 445"/>
                <a:gd name="T13" fmla="*/ 58 h 207"/>
                <a:gd name="T14" fmla="*/ 63 w 445"/>
                <a:gd name="T15" fmla="*/ 4 h 207"/>
                <a:gd name="T16" fmla="*/ 5 w 445"/>
                <a:gd name="T17" fmla="*/ 25 h 207"/>
                <a:gd name="T18" fmla="*/ 4 w 445"/>
                <a:gd name="T19" fmla="*/ 33 h 207"/>
                <a:gd name="T20" fmla="*/ 13 w 445"/>
                <a:gd name="T21" fmla="*/ 89 h 207"/>
                <a:gd name="T22" fmla="*/ 27 w 445"/>
                <a:gd name="T23" fmla="*/ 52 h 207"/>
                <a:gd name="T24" fmla="*/ 4 w 445"/>
                <a:gd name="T25" fmla="*/ 33 h 207"/>
                <a:gd name="T26" fmla="*/ 66 w 445"/>
                <a:gd name="T27" fmla="*/ 9 h 207"/>
                <a:gd name="T28" fmla="*/ 52 w 445"/>
                <a:gd name="T29" fmla="*/ 43 h 207"/>
                <a:gd name="T30" fmla="*/ 75 w 445"/>
                <a:gd name="T31" fmla="*/ 65 h 207"/>
                <a:gd name="T32" fmla="*/ 66 w 445"/>
                <a:gd name="T33" fmla="*/ 9 h 207"/>
                <a:gd name="T34" fmla="*/ 30 w 445"/>
                <a:gd name="T35" fmla="*/ 56 h 207"/>
                <a:gd name="T36" fmla="*/ 16 w 445"/>
                <a:gd name="T37" fmla="*/ 91 h 207"/>
                <a:gd name="T38" fmla="*/ 73 w 445"/>
                <a:gd name="T39" fmla="*/ 69 h 207"/>
                <a:gd name="T40" fmla="*/ 50 w 445"/>
                <a:gd name="T41" fmla="*/ 47 h 207"/>
                <a:gd name="T42" fmla="*/ 43 w 445"/>
                <a:gd name="T43" fmla="*/ 66 h 207"/>
                <a:gd name="T44" fmla="*/ 30 w 445"/>
                <a:gd name="T45" fmla="*/ 56 h 2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5"/>
                <a:gd name="T70" fmla="*/ 0 h 207"/>
                <a:gd name="T71" fmla="*/ 445 w 445"/>
                <a:gd name="T72" fmla="*/ 207 h 2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5" h="207">
                  <a:moveTo>
                    <a:pt x="0" y="51"/>
                  </a:moveTo>
                  <a:lnTo>
                    <a:pt x="377" y="0"/>
                  </a:lnTo>
                  <a:lnTo>
                    <a:pt x="445" y="152"/>
                  </a:lnTo>
                  <a:lnTo>
                    <a:pt x="67" y="207"/>
                  </a:lnTo>
                  <a:lnTo>
                    <a:pt x="0" y="51"/>
                  </a:lnTo>
                  <a:close/>
                  <a:moveTo>
                    <a:pt x="28" y="55"/>
                  </a:moveTo>
                  <a:lnTo>
                    <a:pt x="231" y="124"/>
                  </a:lnTo>
                  <a:lnTo>
                    <a:pt x="355" y="9"/>
                  </a:lnTo>
                  <a:lnTo>
                    <a:pt x="28" y="55"/>
                  </a:lnTo>
                  <a:close/>
                  <a:moveTo>
                    <a:pt x="22" y="69"/>
                  </a:moveTo>
                  <a:lnTo>
                    <a:pt x="73" y="188"/>
                  </a:lnTo>
                  <a:lnTo>
                    <a:pt x="152" y="110"/>
                  </a:lnTo>
                  <a:lnTo>
                    <a:pt x="22" y="69"/>
                  </a:lnTo>
                  <a:close/>
                  <a:moveTo>
                    <a:pt x="372" y="19"/>
                  </a:moveTo>
                  <a:lnTo>
                    <a:pt x="293" y="92"/>
                  </a:lnTo>
                  <a:lnTo>
                    <a:pt x="422" y="138"/>
                  </a:lnTo>
                  <a:lnTo>
                    <a:pt x="372" y="19"/>
                  </a:lnTo>
                  <a:close/>
                  <a:moveTo>
                    <a:pt x="169" y="119"/>
                  </a:moveTo>
                  <a:lnTo>
                    <a:pt x="90" y="193"/>
                  </a:lnTo>
                  <a:lnTo>
                    <a:pt x="411" y="147"/>
                  </a:lnTo>
                  <a:lnTo>
                    <a:pt x="281" y="101"/>
                  </a:lnTo>
                  <a:lnTo>
                    <a:pt x="242" y="142"/>
                  </a:lnTo>
                  <a:lnTo>
                    <a:pt x="169" y="11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83" name="Freeform 22"/>
            <p:cNvSpPr>
              <a:spLocks/>
            </p:cNvSpPr>
            <p:nvPr/>
          </p:nvSpPr>
          <p:spPr bwMode="auto">
            <a:xfrm>
              <a:off x="807" y="2428"/>
              <a:ext cx="315" cy="178"/>
            </a:xfrm>
            <a:custGeom>
              <a:avLst/>
              <a:gdLst>
                <a:gd name="T0" fmla="*/ 0 w 445"/>
                <a:gd name="T1" fmla="*/ 24 h 207"/>
                <a:gd name="T2" fmla="*/ 67 w 445"/>
                <a:gd name="T3" fmla="*/ 0 h 207"/>
                <a:gd name="T4" fmla="*/ 79 w 445"/>
                <a:gd name="T5" fmla="*/ 71 h 207"/>
                <a:gd name="T6" fmla="*/ 11 w 445"/>
                <a:gd name="T7" fmla="*/ 98 h 207"/>
                <a:gd name="T8" fmla="*/ 0 w 445"/>
                <a:gd name="T9" fmla="*/ 24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"/>
                <a:gd name="T16" fmla="*/ 0 h 207"/>
                <a:gd name="T17" fmla="*/ 445 w 445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" h="207">
                  <a:moveTo>
                    <a:pt x="0" y="51"/>
                  </a:moveTo>
                  <a:lnTo>
                    <a:pt x="377" y="0"/>
                  </a:lnTo>
                  <a:lnTo>
                    <a:pt x="445" y="152"/>
                  </a:lnTo>
                  <a:lnTo>
                    <a:pt x="67" y="207"/>
                  </a:lnTo>
                  <a:lnTo>
                    <a:pt x="0" y="5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84" name="Freeform 23"/>
            <p:cNvSpPr>
              <a:spLocks/>
            </p:cNvSpPr>
            <p:nvPr/>
          </p:nvSpPr>
          <p:spPr bwMode="auto">
            <a:xfrm>
              <a:off x="827" y="2435"/>
              <a:ext cx="231" cy="99"/>
            </a:xfrm>
            <a:custGeom>
              <a:avLst/>
              <a:gdLst>
                <a:gd name="T0" fmla="*/ 0 w 327"/>
                <a:gd name="T1" fmla="*/ 22 h 115"/>
                <a:gd name="T2" fmla="*/ 35 w 327"/>
                <a:gd name="T3" fmla="*/ 54 h 115"/>
                <a:gd name="T4" fmla="*/ 57 w 327"/>
                <a:gd name="T5" fmla="*/ 0 h 115"/>
                <a:gd name="T6" fmla="*/ 0 w 327"/>
                <a:gd name="T7" fmla="*/ 22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7"/>
                <a:gd name="T13" fmla="*/ 0 h 115"/>
                <a:gd name="T14" fmla="*/ 327 w 327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7" h="115">
                  <a:moveTo>
                    <a:pt x="0" y="46"/>
                  </a:moveTo>
                  <a:lnTo>
                    <a:pt x="203" y="115"/>
                  </a:lnTo>
                  <a:lnTo>
                    <a:pt x="327" y="0"/>
                  </a:lnTo>
                  <a:lnTo>
                    <a:pt x="0" y="4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85" name="Freeform 24"/>
            <p:cNvSpPr>
              <a:spLocks/>
            </p:cNvSpPr>
            <p:nvPr/>
          </p:nvSpPr>
          <p:spPr bwMode="auto">
            <a:xfrm>
              <a:off x="823" y="2486"/>
              <a:ext cx="92" cy="103"/>
            </a:xfrm>
            <a:custGeom>
              <a:avLst/>
              <a:gdLst>
                <a:gd name="T0" fmla="*/ 0 w 130"/>
                <a:gd name="T1" fmla="*/ 0 h 119"/>
                <a:gd name="T2" fmla="*/ 9 w 130"/>
                <a:gd name="T3" fmla="*/ 58 h 119"/>
                <a:gd name="T4" fmla="*/ 23 w 130"/>
                <a:gd name="T5" fmla="*/ 20 h 119"/>
                <a:gd name="T6" fmla="*/ 0 w 130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9"/>
                <a:gd name="T14" fmla="*/ 130 w 130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9">
                  <a:moveTo>
                    <a:pt x="0" y="0"/>
                  </a:moveTo>
                  <a:lnTo>
                    <a:pt x="51" y="119"/>
                  </a:lnTo>
                  <a:lnTo>
                    <a:pt x="130" y="41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86" name="Freeform 25"/>
            <p:cNvSpPr>
              <a:spLocks/>
            </p:cNvSpPr>
            <p:nvPr/>
          </p:nvSpPr>
          <p:spPr bwMode="auto">
            <a:xfrm>
              <a:off x="1015" y="2444"/>
              <a:ext cx="91" cy="103"/>
            </a:xfrm>
            <a:custGeom>
              <a:avLst/>
              <a:gdLst>
                <a:gd name="T0" fmla="*/ 14 w 129"/>
                <a:gd name="T1" fmla="*/ 0 h 119"/>
                <a:gd name="T2" fmla="*/ 0 w 129"/>
                <a:gd name="T3" fmla="*/ 36 h 119"/>
                <a:gd name="T4" fmla="*/ 23 w 129"/>
                <a:gd name="T5" fmla="*/ 58 h 119"/>
                <a:gd name="T6" fmla="*/ 14 w 129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19"/>
                <a:gd name="T14" fmla="*/ 129 w 129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19">
                  <a:moveTo>
                    <a:pt x="79" y="0"/>
                  </a:moveTo>
                  <a:lnTo>
                    <a:pt x="0" y="73"/>
                  </a:lnTo>
                  <a:lnTo>
                    <a:pt x="129" y="119"/>
                  </a:lnTo>
                  <a:lnTo>
                    <a:pt x="79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87" name="Freeform 26"/>
            <p:cNvSpPr>
              <a:spLocks/>
            </p:cNvSpPr>
            <p:nvPr/>
          </p:nvSpPr>
          <p:spPr bwMode="auto">
            <a:xfrm>
              <a:off x="871" y="2515"/>
              <a:ext cx="227" cy="79"/>
            </a:xfrm>
            <a:custGeom>
              <a:avLst/>
              <a:gdLst>
                <a:gd name="T0" fmla="*/ 14 w 321"/>
                <a:gd name="T1" fmla="*/ 8 h 92"/>
                <a:gd name="T2" fmla="*/ 0 w 321"/>
                <a:gd name="T3" fmla="*/ 43 h 92"/>
                <a:gd name="T4" fmla="*/ 57 w 321"/>
                <a:gd name="T5" fmla="*/ 21 h 92"/>
                <a:gd name="T6" fmla="*/ 33 w 321"/>
                <a:gd name="T7" fmla="*/ 0 h 92"/>
                <a:gd name="T8" fmla="*/ 27 w 321"/>
                <a:gd name="T9" fmla="*/ 19 h 92"/>
                <a:gd name="T10" fmla="*/ 14 w 321"/>
                <a:gd name="T11" fmla="*/ 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92"/>
                <a:gd name="T20" fmla="*/ 321 w 321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92">
                  <a:moveTo>
                    <a:pt x="79" y="18"/>
                  </a:moveTo>
                  <a:lnTo>
                    <a:pt x="0" y="92"/>
                  </a:lnTo>
                  <a:lnTo>
                    <a:pt x="321" y="46"/>
                  </a:lnTo>
                  <a:lnTo>
                    <a:pt x="191" y="0"/>
                  </a:lnTo>
                  <a:lnTo>
                    <a:pt x="152" y="41"/>
                  </a:lnTo>
                  <a:lnTo>
                    <a:pt x="79" y="18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88" name="Freeform 27"/>
            <p:cNvSpPr>
              <a:spLocks/>
            </p:cNvSpPr>
            <p:nvPr/>
          </p:nvSpPr>
          <p:spPr bwMode="auto">
            <a:xfrm>
              <a:off x="935" y="2459"/>
              <a:ext cx="51" cy="63"/>
            </a:xfrm>
            <a:custGeom>
              <a:avLst/>
              <a:gdLst>
                <a:gd name="T0" fmla="*/ 6 w 73"/>
                <a:gd name="T1" fmla="*/ 22 h 73"/>
                <a:gd name="T2" fmla="*/ 6 w 73"/>
                <a:gd name="T3" fmla="*/ 24 h 73"/>
                <a:gd name="T4" fmla="*/ 2 w 73"/>
                <a:gd name="T5" fmla="*/ 9 h 73"/>
                <a:gd name="T6" fmla="*/ 4 w 73"/>
                <a:gd name="T7" fmla="*/ 34 h 73"/>
                <a:gd name="T8" fmla="*/ 6 w 73"/>
                <a:gd name="T9" fmla="*/ 30 h 73"/>
                <a:gd name="T10" fmla="*/ 6 w 73"/>
                <a:gd name="T11" fmla="*/ 34 h 73"/>
                <a:gd name="T12" fmla="*/ 3 w 73"/>
                <a:gd name="T13" fmla="*/ 35 h 73"/>
                <a:gd name="T14" fmla="*/ 3 w 73"/>
                <a:gd name="T15" fmla="*/ 34 h 73"/>
                <a:gd name="T16" fmla="*/ 4 w 73"/>
                <a:gd name="T17" fmla="*/ 34 h 73"/>
                <a:gd name="T18" fmla="*/ 1 w 73"/>
                <a:gd name="T19" fmla="*/ 9 h 73"/>
                <a:gd name="T20" fmla="*/ 1 w 73"/>
                <a:gd name="T21" fmla="*/ 11 h 73"/>
                <a:gd name="T22" fmla="*/ 0 w 73"/>
                <a:gd name="T23" fmla="*/ 11 h 73"/>
                <a:gd name="T24" fmla="*/ 0 w 73"/>
                <a:gd name="T25" fmla="*/ 9 h 73"/>
                <a:gd name="T26" fmla="*/ 2 w 73"/>
                <a:gd name="T27" fmla="*/ 7 h 73"/>
                <a:gd name="T28" fmla="*/ 6 w 73"/>
                <a:gd name="T29" fmla="*/ 22 h 73"/>
                <a:gd name="T30" fmla="*/ 6 w 73"/>
                <a:gd name="T31" fmla="*/ 3 h 73"/>
                <a:gd name="T32" fmla="*/ 8 w 73"/>
                <a:gd name="T33" fmla="*/ 0 h 73"/>
                <a:gd name="T34" fmla="*/ 9 w 73"/>
                <a:gd name="T35" fmla="*/ 0 h 73"/>
                <a:gd name="T36" fmla="*/ 9 w 73"/>
                <a:gd name="T37" fmla="*/ 3 h 73"/>
                <a:gd name="T38" fmla="*/ 8 w 73"/>
                <a:gd name="T39" fmla="*/ 3 h 73"/>
                <a:gd name="T40" fmla="*/ 12 w 73"/>
                <a:gd name="T41" fmla="*/ 26 h 73"/>
                <a:gd name="T42" fmla="*/ 12 w 73"/>
                <a:gd name="T43" fmla="*/ 26 h 73"/>
                <a:gd name="T44" fmla="*/ 12 w 73"/>
                <a:gd name="T45" fmla="*/ 26 h 73"/>
                <a:gd name="T46" fmla="*/ 9 w 73"/>
                <a:gd name="T47" fmla="*/ 29 h 73"/>
                <a:gd name="T48" fmla="*/ 8 w 73"/>
                <a:gd name="T49" fmla="*/ 29 h 73"/>
                <a:gd name="T50" fmla="*/ 9 w 73"/>
                <a:gd name="T51" fmla="*/ 29 h 73"/>
                <a:gd name="T52" fmla="*/ 10 w 73"/>
                <a:gd name="T53" fmla="*/ 26 h 73"/>
                <a:gd name="T54" fmla="*/ 7 w 73"/>
                <a:gd name="T55" fmla="*/ 4 h 73"/>
                <a:gd name="T56" fmla="*/ 6 w 73"/>
                <a:gd name="T57" fmla="*/ 22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73"/>
                <a:gd name="T89" fmla="*/ 73 w 73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73">
                  <a:moveTo>
                    <a:pt x="39" y="46"/>
                  </a:moveTo>
                  <a:lnTo>
                    <a:pt x="34" y="50"/>
                  </a:lnTo>
                  <a:lnTo>
                    <a:pt x="11" y="18"/>
                  </a:lnTo>
                  <a:lnTo>
                    <a:pt x="23" y="69"/>
                  </a:lnTo>
                  <a:lnTo>
                    <a:pt x="34" y="64"/>
                  </a:lnTo>
                  <a:lnTo>
                    <a:pt x="34" y="69"/>
                  </a:lnTo>
                  <a:lnTo>
                    <a:pt x="17" y="73"/>
                  </a:lnTo>
                  <a:lnTo>
                    <a:pt x="17" y="69"/>
                  </a:lnTo>
                  <a:lnTo>
                    <a:pt x="23" y="69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1" y="14"/>
                  </a:lnTo>
                  <a:lnTo>
                    <a:pt x="39" y="46"/>
                  </a:lnTo>
                  <a:lnTo>
                    <a:pt x="39" y="5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1" y="5"/>
                  </a:lnTo>
                  <a:lnTo>
                    <a:pt x="68" y="55"/>
                  </a:lnTo>
                  <a:lnTo>
                    <a:pt x="73" y="55"/>
                  </a:lnTo>
                  <a:lnTo>
                    <a:pt x="68" y="55"/>
                  </a:lnTo>
                  <a:lnTo>
                    <a:pt x="56" y="60"/>
                  </a:lnTo>
                  <a:lnTo>
                    <a:pt x="51" y="60"/>
                  </a:lnTo>
                  <a:lnTo>
                    <a:pt x="56" y="60"/>
                  </a:lnTo>
                  <a:lnTo>
                    <a:pt x="62" y="55"/>
                  </a:lnTo>
                  <a:lnTo>
                    <a:pt x="45" y="9"/>
                  </a:lnTo>
                  <a:lnTo>
                    <a:pt x="39" y="4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261" name="Text Box 28"/>
          <p:cNvSpPr txBox="1">
            <a:spLocks noChangeArrowheads="1"/>
          </p:cNvSpPr>
          <p:nvPr/>
        </p:nvSpPr>
        <p:spPr bwMode="auto">
          <a:xfrm>
            <a:off x="1230215" y="5539084"/>
            <a:ext cx="2799125" cy="5869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600" u="none" dirty="0">
                <a:solidFill>
                  <a:srgbClr val="FC0128"/>
                </a:solidFill>
                <a:sym typeface="Symbol" pitchFamily="18" charset="2"/>
              </a:rPr>
              <a:t>k</a:t>
            </a:r>
            <a:r>
              <a:rPr lang="en-US" sz="1600" u="none" dirty="0">
                <a:solidFill>
                  <a:srgbClr val="000000"/>
                </a:solidFill>
                <a:sym typeface="Symbol" pitchFamily="18" charset="2"/>
              </a:rPr>
              <a:t> Random unit  in Z</a:t>
            </a:r>
            <a:r>
              <a:rPr lang="en-US" sz="1600" u="none" baseline="-25000" dirty="0">
                <a:solidFill>
                  <a:srgbClr val="000000"/>
                </a:solidFill>
                <a:sym typeface="Symbol" pitchFamily="18" charset="2"/>
              </a:rPr>
              <a:t>p-1</a:t>
            </a:r>
          </a:p>
          <a:p>
            <a:pPr defTabSz="762000"/>
            <a:r>
              <a:rPr lang="de-DE" sz="1600" u="none" dirty="0" err="1">
                <a:solidFill>
                  <a:srgbClr val="000000"/>
                </a:solidFill>
                <a:sym typeface="Symbol" pitchFamily="18" charset="2"/>
              </a:rPr>
              <a:t>That</a:t>
            </a:r>
            <a:r>
              <a:rPr lang="de-DE" sz="1600" u="none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1600" u="none" dirty="0" err="1">
                <a:solidFill>
                  <a:srgbClr val="000000"/>
                </a:solidFill>
                <a:sym typeface="Symbol" pitchFamily="18" charset="2"/>
              </a:rPr>
              <a:t>is</a:t>
            </a:r>
            <a:r>
              <a:rPr lang="de-DE" sz="1600" u="none" dirty="0">
                <a:solidFill>
                  <a:srgbClr val="000000"/>
                </a:solidFill>
                <a:sym typeface="Symbol" pitchFamily="18" charset="2"/>
              </a:rPr>
              <a:t>: </a:t>
            </a:r>
            <a:r>
              <a:rPr lang="de-DE" sz="1600" u="none" dirty="0" err="1">
                <a:solidFill>
                  <a:srgbClr val="000000"/>
                </a:solidFill>
                <a:sym typeface="Symbol" pitchFamily="18" charset="2"/>
              </a:rPr>
              <a:t>gcd</a:t>
            </a:r>
            <a:r>
              <a:rPr lang="de-DE" sz="1600" u="none" dirty="0">
                <a:solidFill>
                  <a:srgbClr val="000000"/>
                </a:solidFill>
                <a:sym typeface="Symbol" pitchFamily="18" charset="2"/>
              </a:rPr>
              <a:t> (k, p-1 ) = 1</a:t>
            </a:r>
            <a:endParaRPr lang="en-US" sz="1600" u="none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0262" name="Rectangle 29"/>
          <p:cNvSpPr>
            <a:spLocks noChangeArrowheads="1"/>
          </p:cNvSpPr>
          <p:nvPr/>
        </p:nvSpPr>
        <p:spPr bwMode="auto">
          <a:xfrm>
            <a:off x="3126184" y="4898365"/>
            <a:ext cx="1842691" cy="47625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63" name="Text Box 30"/>
          <p:cNvSpPr txBox="1">
            <a:spLocks noChangeArrowheads="1"/>
          </p:cNvSpPr>
          <p:nvPr/>
        </p:nvSpPr>
        <p:spPr bwMode="auto">
          <a:xfrm>
            <a:off x="2974499" y="4913110"/>
            <a:ext cx="19812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n-US" sz="1800" u="none" dirty="0">
                <a:sym typeface="Symbol" pitchFamily="18" charset="2"/>
              </a:rPr>
              <a:t></a:t>
            </a:r>
            <a:r>
              <a:rPr lang="en-AU" sz="1800" u="none" baseline="30000" dirty="0">
                <a:solidFill>
                  <a:srgbClr val="FF0000"/>
                </a:solidFill>
              </a:rPr>
              <a:t>k</a:t>
            </a:r>
            <a:r>
              <a:rPr lang="en-US" sz="1800" u="none" dirty="0">
                <a:sym typeface="Symbol" pitchFamily="18" charset="2"/>
              </a:rPr>
              <a:t> =  </a:t>
            </a:r>
            <a:r>
              <a:rPr lang="en-US" sz="1800" u="none" dirty="0">
                <a:solidFill>
                  <a:srgbClr val="000000"/>
                </a:solidFill>
                <a:sym typeface="Symbol" pitchFamily="18" charset="2"/>
              </a:rPr>
              <a:t>r</a:t>
            </a:r>
          </a:p>
        </p:txBody>
      </p:sp>
      <p:sp>
        <p:nvSpPr>
          <p:cNvPr id="10264" name="Text Box 31"/>
          <p:cNvSpPr txBox="1">
            <a:spLocks noChangeArrowheads="1"/>
          </p:cNvSpPr>
          <p:nvPr/>
        </p:nvSpPr>
        <p:spPr bwMode="auto">
          <a:xfrm>
            <a:off x="6403975" y="3813327"/>
            <a:ext cx="381000" cy="147637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</a:rPr>
              <a:t>M</a:t>
            </a:r>
          </a:p>
          <a:p>
            <a:pPr algn="ctr" defTabSz="762000"/>
            <a:endParaRPr lang="en-US" sz="1800" u="none">
              <a:solidFill>
                <a:srgbClr val="000000"/>
              </a:solidFill>
            </a:endParaRPr>
          </a:p>
          <a:p>
            <a:pPr algn="ctr" defTabSz="762000"/>
            <a:r>
              <a:rPr lang="en-US" sz="1800" u="none">
                <a:solidFill>
                  <a:srgbClr val="000000"/>
                </a:solidFill>
              </a:rPr>
              <a:t>S</a:t>
            </a:r>
          </a:p>
          <a:p>
            <a:pPr algn="ctr" defTabSz="762000"/>
            <a:endParaRPr lang="en-US" sz="1800" u="none">
              <a:solidFill>
                <a:srgbClr val="000000"/>
              </a:solidFill>
            </a:endParaRPr>
          </a:p>
          <a:p>
            <a:pPr algn="ctr" defTabSz="762000"/>
            <a:r>
              <a:rPr lang="en-US" sz="1800" u="none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0266" name="Text Box 33"/>
          <p:cNvSpPr txBox="1">
            <a:spLocks noChangeArrowheads="1"/>
          </p:cNvSpPr>
          <p:nvPr/>
        </p:nvSpPr>
        <p:spPr bwMode="auto">
          <a:xfrm>
            <a:off x="7008813" y="4252945"/>
            <a:ext cx="2732136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762000"/>
            <a:r>
              <a:rPr lang="en-US" sz="1800" i="1" u="none" dirty="0">
                <a:solidFill>
                  <a:srgbClr val="000000"/>
                </a:solidFill>
                <a:sym typeface="Symbol" pitchFamily="18" charset="2"/>
              </a:rPr>
              <a:t> </a:t>
            </a:r>
            <a:r>
              <a:rPr lang="en-US" sz="1800" i="1" u="none" baseline="30000" dirty="0">
                <a:solidFill>
                  <a:srgbClr val="000000"/>
                </a:solidFill>
                <a:sym typeface="Symbol" pitchFamily="18" charset="2"/>
              </a:rPr>
              <a:t>M</a:t>
            </a:r>
            <a:r>
              <a:rPr lang="en-US" sz="1800" i="1" u="none" dirty="0">
                <a:solidFill>
                  <a:srgbClr val="000000"/>
                </a:solidFill>
                <a:sym typeface="Symbol" pitchFamily="18" charset="2"/>
              </a:rPr>
              <a:t>    = </a:t>
            </a:r>
            <a:r>
              <a:rPr lang="en-AU" sz="1800" u="none" dirty="0">
                <a:solidFill>
                  <a:srgbClr val="000000"/>
                </a:solidFill>
              </a:rPr>
              <a:t> </a:t>
            </a:r>
            <a:r>
              <a:rPr lang="en-AU" sz="1800" b="0" u="none" dirty="0" err="1">
                <a:solidFill>
                  <a:srgbClr val="000000"/>
                </a:solidFill>
              </a:rPr>
              <a:t>y</a:t>
            </a:r>
            <a:r>
              <a:rPr lang="en-AU" sz="1800" u="none" baseline="-25000" dirty="0" err="1">
                <a:solidFill>
                  <a:srgbClr val="000000"/>
                </a:solidFill>
              </a:rPr>
              <a:t>a</a:t>
            </a:r>
            <a:r>
              <a:rPr lang="en-AU" sz="1800" u="none" baseline="30000" dirty="0" err="1">
                <a:solidFill>
                  <a:srgbClr val="000000"/>
                </a:solidFill>
              </a:rPr>
              <a:t>r</a:t>
            </a:r>
            <a:r>
              <a:rPr lang="en-AU" sz="1800" u="none" baseline="-25000" dirty="0">
                <a:solidFill>
                  <a:srgbClr val="000000"/>
                </a:solidFill>
              </a:rPr>
              <a:t>  </a:t>
            </a:r>
            <a:r>
              <a:rPr lang="en-US" sz="1800" u="none" dirty="0">
                <a:solidFill>
                  <a:srgbClr val="000000"/>
                </a:solidFill>
                <a:sym typeface="Symbol" pitchFamily="18" charset="2"/>
              </a:rPr>
              <a:t>*</a:t>
            </a:r>
            <a:r>
              <a:rPr lang="en-AU" sz="1800" b="0" u="none" dirty="0">
                <a:solidFill>
                  <a:srgbClr val="000000"/>
                </a:solidFill>
              </a:rPr>
              <a:t>  </a:t>
            </a:r>
            <a:r>
              <a:rPr lang="en-AU" sz="1800" u="none" dirty="0">
                <a:solidFill>
                  <a:srgbClr val="000000"/>
                </a:solidFill>
              </a:rPr>
              <a:t>r </a:t>
            </a:r>
            <a:r>
              <a:rPr lang="en-AU" sz="1800" b="0" u="none" baseline="30000" dirty="0">
                <a:solidFill>
                  <a:srgbClr val="000000"/>
                </a:solidFill>
              </a:rPr>
              <a:t>S</a:t>
            </a:r>
            <a:r>
              <a:rPr lang="en-AU" sz="1800" b="0" u="none" dirty="0">
                <a:solidFill>
                  <a:srgbClr val="000000"/>
                </a:solidFill>
              </a:rPr>
              <a:t>    mod p</a:t>
            </a:r>
            <a:endParaRPr lang="en-US" sz="1800" u="none" baseline="30000" dirty="0">
              <a:solidFill>
                <a:srgbClr val="000000"/>
              </a:solidFill>
            </a:endParaRPr>
          </a:p>
        </p:txBody>
      </p:sp>
      <p:sp>
        <p:nvSpPr>
          <p:cNvPr id="10268" name="Text Box 35"/>
          <p:cNvSpPr txBox="1">
            <a:spLocks noChangeArrowheads="1"/>
          </p:cNvSpPr>
          <p:nvPr/>
        </p:nvSpPr>
        <p:spPr bwMode="auto">
          <a:xfrm>
            <a:off x="8044624" y="3468354"/>
            <a:ext cx="33725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u="none" dirty="0">
                <a:solidFill>
                  <a:srgbClr val="000000"/>
                </a:solidFill>
              </a:rPr>
              <a:t>If</a:t>
            </a:r>
          </a:p>
        </p:txBody>
      </p:sp>
      <p:sp>
        <p:nvSpPr>
          <p:cNvPr id="10269" name="Line 36"/>
          <p:cNvSpPr>
            <a:spLocks noChangeShapeType="1"/>
          </p:cNvSpPr>
          <p:nvPr/>
        </p:nvSpPr>
        <p:spPr bwMode="auto">
          <a:xfrm>
            <a:off x="8193088" y="3789515"/>
            <a:ext cx="0" cy="306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71" name="Text Box 38"/>
          <p:cNvSpPr txBox="1">
            <a:spLocks noChangeArrowheads="1"/>
          </p:cNvSpPr>
          <p:nvPr/>
        </p:nvSpPr>
        <p:spPr bwMode="auto">
          <a:xfrm>
            <a:off x="3421063" y="1855047"/>
            <a:ext cx="1760538" cy="366713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defTabSz="762000"/>
            <a:r>
              <a:rPr lang="en-US" sz="1800" b="0" u="none">
                <a:solidFill>
                  <a:srgbClr val="000000"/>
                </a:solidFill>
              </a:rPr>
              <a:t>public directory</a:t>
            </a:r>
            <a:endParaRPr lang="en-US" sz="2400" b="0" u="none">
              <a:solidFill>
                <a:srgbClr val="000000"/>
              </a:solidFill>
            </a:endParaRPr>
          </a:p>
        </p:txBody>
      </p:sp>
      <p:sp>
        <p:nvSpPr>
          <p:cNvPr id="10272" name="Line 39"/>
          <p:cNvSpPr>
            <a:spLocks noChangeShapeType="1"/>
          </p:cNvSpPr>
          <p:nvPr/>
        </p:nvSpPr>
        <p:spPr bwMode="auto">
          <a:xfrm>
            <a:off x="5987085" y="3023522"/>
            <a:ext cx="1616147" cy="147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73" name="Text Box 40"/>
          <p:cNvSpPr txBox="1">
            <a:spLocks noChangeArrowheads="1"/>
          </p:cNvSpPr>
          <p:nvPr/>
        </p:nvSpPr>
        <p:spPr bwMode="auto">
          <a:xfrm>
            <a:off x="7603232" y="2939348"/>
            <a:ext cx="1525786" cy="402291"/>
          </a:xfrm>
          <a:prstGeom prst="rect">
            <a:avLst/>
          </a:prstGeom>
          <a:solidFill>
            <a:srgbClr val="FFFFE5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n-US" u="none" dirty="0">
                <a:sym typeface="Symbol" pitchFamily="18" charset="2"/>
              </a:rPr>
              <a:t>p, </a:t>
            </a:r>
            <a:r>
              <a:rPr lang="en-AU" b="0" u="none" dirty="0"/>
              <a:t>, </a:t>
            </a:r>
            <a:r>
              <a:rPr lang="en-AU" b="0" u="none" dirty="0" err="1"/>
              <a:t>y</a:t>
            </a:r>
            <a:r>
              <a:rPr lang="en-AU" u="none" baseline="-25000" dirty="0" err="1"/>
              <a:t>a</a:t>
            </a:r>
            <a:endParaRPr lang="en-US" u="none" baseline="-25000" dirty="0"/>
          </a:p>
        </p:txBody>
      </p:sp>
      <p:sp>
        <p:nvSpPr>
          <p:cNvPr id="10277" name="Line 44"/>
          <p:cNvSpPr>
            <a:spLocks noChangeShapeType="1"/>
          </p:cNvSpPr>
          <p:nvPr/>
        </p:nvSpPr>
        <p:spPr bwMode="auto">
          <a:xfrm>
            <a:off x="5713413" y="4491190"/>
            <a:ext cx="6953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79" name="Line 46"/>
          <p:cNvSpPr>
            <a:spLocks noChangeShapeType="1"/>
          </p:cNvSpPr>
          <p:nvPr/>
        </p:nvSpPr>
        <p:spPr bwMode="auto">
          <a:xfrm flipV="1">
            <a:off x="4968875" y="5123015"/>
            <a:ext cx="1430338" cy="47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4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7120" y="277753"/>
            <a:ext cx="8640960" cy="665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457200" indent="-457200" defTabSz="762000">
              <a:defRPr/>
            </a:pPr>
            <a:r>
              <a:rPr lang="en-AU" sz="24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Solution 9-6:</a:t>
            </a:r>
          </a:p>
          <a:p>
            <a:pPr marL="457200" indent="-457200" defTabSz="762000">
              <a:defRPr/>
            </a:pPr>
            <a:endParaRPr lang="en-AU" sz="2400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57200" indent="-457200" defTabSz="762000">
              <a:buFont typeface="+mj-lt"/>
              <a:buAutoNum type="arabicPeriod"/>
              <a:defRPr/>
            </a:pPr>
            <a:r>
              <a:rPr lang="en-GB" sz="1800" b="0" u="none" dirty="0">
                <a:latin typeface="Arial Narrow" pitchFamily="34" charset="0"/>
              </a:rPr>
              <a:t>If P(x) =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+ 1 </a:t>
            </a:r>
            <a:r>
              <a:rPr lang="en-GB" sz="1800" b="0" u="none" dirty="0">
                <a:latin typeface="Arial Narrow" pitchFamily="34" charset="0"/>
              </a:rPr>
              <a:t>is the modulus then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+ 1 </a:t>
            </a:r>
            <a:r>
              <a:rPr lang="en-GB" sz="1800" b="0" u="none" dirty="0">
                <a:latin typeface="Arial Narrow" pitchFamily="34" charset="0"/>
              </a:rPr>
              <a:t>= 0, </a:t>
            </a:r>
          </a:p>
          <a:p>
            <a:pPr marL="457200" indent="-457200" defTabSz="762000">
              <a:defRPr/>
            </a:pPr>
            <a:r>
              <a:rPr lang="en-GB" sz="1800" b="0" u="none" dirty="0">
                <a:latin typeface="Arial Narrow" pitchFamily="34" charset="0"/>
              </a:rPr>
              <a:t>         thus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=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+ 1 </a:t>
            </a:r>
            <a:r>
              <a:rPr lang="en-GB" sz="1800" b="0" u="none" dirty="0">
                <a:latin typeface="Arial Narrow" pitchFamily="34" charset="0"/>
              </a:rPr>
              <a:t>. The exponents of </a:t>
            </a:r>
            <a:r>
              <a:rPr lang="en-GB" sz="1800" u="none" dirty="0">
                <a:latin typeface="Arial Narrow" pitchFamily="34" charset="0"/>
              </a:rPr>
              <a:t>x</a:t>
            </a:r>
            <a:r>
              <a:rPr lang="en-GB" sz="1800" b="0" u="none" dirty="0">
                <a:latin typeface="Arial Narrow" pitchFamily="34" charset="0"/>
              </a:rPr>
              <a:t> in GF(2</a:t>
            </a:r>
            <a:r>
              <a:rPr lang="en-GB" sz="1800" b="0" u="none" baseline="30000" dirty="0">
                <a:latin typeface="Arial Narrow" pitchFamily="34" charset="0"/>
              </a:rPr>
              <a:t>6</a:t>
            </a:r>
            <a:r>
              <a:rPr lang="en-GB" sz="1800" b="0" u="none" dirty="0">
                <a:latin typeface="Arial Narrow" pitchFamily="34" charset="0"/>
              </a:rPr>
              <a:t>) are: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 = x              </a:t>
            </a:r>
            <a:r>
              <a:rPr lang="en-GB" sz="1800" b="0" u="none" dirty="0">
                <a:latin typeface="Arial Narrow" pitchFamily="34" charset="0"/>
              </a:rPr>
              <a:t>			         	000010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u="none" dirty="0">
                <a:latin typeface="Arial Narrow" pitchFamily="34" charset="0"/>
              </a:rPr>
              <a:t>             </a:t>
            </a:r>
            <a:r>
              <a:rPr lang="en-GB" sz="1800" b="0" u="none" dirty="0">
                <a:latin typeface="Arial Narrow" pitchFamily="34" charset="0"/>
              </a:rPr>
              <a:t>			         	000100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3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            </a:t>
            </a:r>
            <a:r>
              <a:rPr lang="en-GB" sz="1800" b="0" u="none" dirty="0">
                <a:latin typeface="Arial Narrow" pitchFamily="34" charset="0"/>
              </a:rPr>
              <a:t>			         	001000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4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      			         	               010000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5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		         	                              100000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6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 + 1 </a:t>
            </a:r>
            <a:r>
              <a:rPr lang="en-GB" sz="1800" b="0" u="none" dirty="0">
                <a:latin typeface="Arial Narrow" pitchFamily="34" charset="0"/>
              </a:rPr>
              <a:t>		        	                              001001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7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 (x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+ 1)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4 </a:t>
            </a:r>
            <a:r>
              <a:rPr lang="en-GB" sz="1800" u="none" dirty="0">
                <a:latin typeface="Arial Narrow" pitchFamily="34" charset="0"/>
              </a:rPr>
              <a:t>+ x </a:t>
            </a:r>
            <a:r>
              <a:rPr lang="en-GB" sz="1800" b="0" u="none" dirty="0">
                <a:latin typeface="Arial Narrow" pitchFamily="34" charset="0"/>
              </a:rPr>
              <a:t>	                              010010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8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5</a:t>
            </a:r>
            <a:r>
              <a:rPr lang="en-GB" sz="1800" u="none" dirty="0">
                <a:latin typeface="Arial Narrow" pitchFamily="34" charset="0"/>
              </a:rPr>
              <a:t> +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u="none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	                                                           100100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9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6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=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+ 1 +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</a:rPr>
              <a:t>= 1</a:t>
            </a:r>
            <a:r>
              <a:rPr lang="en-GB" sz="1800" b="0" u="none" dirty="0">
                <a:latin typeface="Arial Narrow" pitchFamily="34" charset="0"/>
              </a:rPr>
              <a:t>			 000001    </a:t>
            </a:r>
            <a:r>
              <a:rPr lang="en-US" sz="1800" b="0" u="none" dirty="0"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ord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) = 9 </a:t>
            </a:r>
            <a:r>
              <a:rPr lang="en-US" sz="1800" b="0" u="none" dirty="0"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x is not primitive </a:t>
            </a:r>
            <a:r>
              <a:rPr lang="en-GB" sz="1800" b="0" u="none" dirty="0">
                <a:latin typeface="Arial Narrow" pitchFamily="34" charset="0"/>
              </a:rPr>
              <a:t>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10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b="0" u="none" dirty="0">
                <a:latin typeface="Arial Narrow" pitchFamily="34" charset="0"/>
              </a:rPr>
              <a:t>		         	                              000010</a:t>
            </a:r>
          </a:p>
          <a:p>
            <a:pPr marL="457200" indent="-457200" defTabSz="762000">
              <a:defRPr/>
            </a:pPr>
            <a:endParaRPr lang="en-GB" sz="1800" b="0" u="none" dirty="0"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800" b="0" u="none" dirty="0">
                <a:latin typeface="Arial Narrow" pitchFamily="34" charset="0"/>
              </a:rPr>
              <a:t>  Possible orders are the divisors of 2</a:t>
            </a:r>
            <a:r>
              <a:rPr lang="en-US" sz="1800" b="0" u="none" baseline="30000" dirty="0">
                <a:latin typeface="Arial Narrow" pitchFamily="34" charset="0"/>
              </a:rPr>
              <a:t>6 </a:t>
            </a:r>
            <a:r>
              <a:rPr lang="en-US" sz="1800" b="0" u="none" dirty="0">
                <a:latin typeface="Arial Narrow" pitchFamily="34" charset="0"/>
              </a:rPr>
              <a:t>– 1 = 63, these are: 1, 3, 7, 9, 21 and 63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800" b="0" u="none" dirty="0"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800" b="0" u="none" dirty="0">
                <a:latin typeface="Arial Narrow" pitchFamily="34" charset="0"/>
                <a:cs typeface="Arial" charset="0"/>
              </a:rPr>
              <a:t>  # of all non-zero elements: </a:t>
            </a:r>
            <a:r>
              <a:rPr lang="en-US" sz="1800" b="0" u="none" dirty="0">
                <a:latin typeface="Arial Narrow" pitchFamily="34" charset="0"/>
              </a:rPr>
              <a:t>2</a:t>
            </a:r>
            <a:r>
              <a:rPr lang="en-US" sz="1800" b="0" u="none" baseline="30000" dirty="0">
                <a:latin typeface="Arial Narrow" pitchFamily="34" charset="0"/>
              </a:rPr>
              <a:t>6 </a:t>
            </a:r>
            <a:r>
              <a:rPr lang="en-US" sz="1800" b="0" u="none" dirty="0">
                <a:latin typeface="Arial Narrow" pitchFamily="34" charset="0"/>
              </a:rPr>
              <a:t>– 1 = 63</a:t>
            </a:r>
          </a:p>
          <a:p>
            <a:r>
              <a:rPr lang="en-US" sz="1800" b="0" u="none" dirty="0">
                <a:latin typeface="Arial Narrow" pitchFamily="34" charset="0"/>
                <a:cs typeface="Arial" charset="0"/>
              </a:rPr>
              <a:t>        # of primitive elements: </a:t>
            </a:r>
            <a:r>
              <a:rPr lang="el-GR" sz="1800" b="0" u="none" dirty="0">
                <a:latin typeface="Arial Narrow" pitchFamily="34" charset="0"/>
                <a:cs typeface="Arial" charset="0"/>
              </a:rPr>
              <a:t>φ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(</a:t>
            </a:r>
            <a:r>
              <a:rPr lang="en-US" sz="1800" b="0" u="none" dirty="0">
                <a:latin typeface="Arial Narrow" pitchFamily="34" charset="0"/>
              </a:rPr>
              <a:t>63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el-GR" sz="1800" b="0" u="none" dirty="0">
                <a:latin typeface="Arial Narrow" pitchFamily="34" charset="0"/>
                <a:cs typeface="Arial" charset="0"/>
              </a:rPr>
              <a:t>φ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(</a:t>
            </a:r>
            <a:r>
              <a:rPr lang="en-US" sz="1800" b="0" u="none" dirty="0">
                <a:latin typeface="Arial Narrow" pitchFamily="34" charset="0"/>
              </a:rPr>
              <a:t>3</a:t>
            </a:r>
            <a:r>
              <a:rPr lang="en-US" sz="1800" b="0" u="none" baseline="30000" dirty="0">
                <a:latin typeface="Arial Narrow" pitchFamily="34" charset="0"/>
              </a:rPr>
              <a:t>2</a:t>
            </a:r>
            <a:r>
              <a:rPr lang="en-US" sz="1800" b="0" u="none" dirty="0">
                <a:latin typeface="Arial Narrow" pitchFamily="34" charset="0"/>
              </a:rPr>
              <a:t> * 7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63 * (1 – 1/3) * (1 – 1/7) = 36</a:t>
            </a:r>
          </a:p>
          <a:p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r>
              <a:rPr lang="en-US" sz="1800" b="0" u="none" dirty="0">
                <a:latin typeface="Arial Narrow" pitchFamily="34" charset="0"/>
                <a:cs typeface="Arial" charset="0"/>
              </a:rPr>
              <a:t>        P(element = primitive) = (36 / 63) * 100 = 57.14%</a:t>
            </a:r>
            <a:endParaRPr lang="en-US" sz="1800" b="0" u="none" dirty="0"/>
          </a:p>
          <a:p>
            <a:pPr marL="342900" indent="-342900">
              <a:buFont typeface="+mj-lt"/>
              <a:buAutoNum type="arabicPeriod" startAt="2"/>
            </a:pPr>
            <a:endParaRPr lang="de-DE" sz="1800" b="0" u="none" dirty="0">
              <a:latin typeface="Arial Narrow" pitchFamily="34" charset="0"/>
            </a:endParaRPr>
          </a:p>
          <a:p>
            <a:pPr marL="457200" indent="-457200" defTabSz="762000">
              <a:buFont typeface="+mj-lt"/>
              <a:buAutoNum type="arabicPeriod" startAt="2"/>
              <a:defRPr/>
            </a:pPr>
            <a:endParaRPr lang="en-GB" sz="1800" b="0" u="none" dirty="0">
              <a:latin typeface="Arial Narrow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829941"/>
              </p:ext>
            </p:extLst>
          </p:nvPr>
        </p:nvGraphicFramePr>
        <p:xfrm>
          <a:off x="4927600" y="2667000"/>
          <a:ext cx="9144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914400" imgH="235080" progId="Equation.DSMT4">
                  <p:embed/>
                </p:oleObj>
              </mc:Choice>
              <mc:Fallback>
                <p:oleObj name="Equation" r:id="rId3" imgW="914400" imgH="23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451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51521" y="368778"/>
            <a:ext cx="2385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9-6 cont.: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51521" y="831931"/>
            <a:ext cx="9373814" cy="3423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42900" indent="-342900" defTabSz="800633">
              <a:buFont typeface="+mj-lt"/>
              <a:buAutoNum type="arabicPeriod" startAt="4"/>
            </a:pPr>
            <a:r>
              <a:rPr lang="en-US" sz="1800" b="0" u="none" dirty="0">
                <a:latin typeface="Arial Narrow" pitchFamily="34" charset="0"/>
                <a:cs typeface="Arial" charset="0"/>
              </a:rPr>
              <a:t>Checking if the element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 = x + 1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is primitive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 </a:t>
            </a:r>
          </a:p>
          <a:p>
            <a:pPr defTabSz="800633"/>
            <a:r>
              <a:rPr lang="en-US" sz="1800" u="none" dirty="0">
                <a:latin typeface="Arial Narrow" pitchFamily="34" charset="0"/>
                <a:cs typeface="Arial" charset="0"/>
              </a:rPr>
              <a:t>       x + 1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                  </a:t>
            </a:r>
          </a:p>
          <a:p>
            <a:pPr marL="177800" indent="-177800" defTabSz="762000">
              <a:defRPr/>
            </a:pPr>
            <a:r>
              <a:rPr lang="en-US" sz="1800" b="0" u="none" dirty="0">
                <a:latin typeface="Arial Narrow" pitchFamily="34" charset="0"/>
                <a:cs typeface="Arial" charset="0"/>
              </a:rPr>
              <a:t>      </a:t>
            </a:r>
            <a:r>
              <a:rPr lang="en-GB" sz="1800" u="none" dirty="0">
                <a:latin typeface="Arial Narrow" pitchFamily="34" charset="0"/>
              </a:rPr>
              <a:t>(x + 1)</a:t>
            </a:r>
            <a:r>
              <a:rPr lang="en-GB" sz="1800" u="none" baseline="30000" dirty="0">
                <a:latin typeface="Arial Narrow" pitchFamily="34" charset="0"/>
              </a:rPr>
              <a:t>3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* (x + 1) = (x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+ 1)(x + 1)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</a:rPr>
              <a:t>+ x + 1</a:t>
            </a:r>
            <a:r>
              <a:rPr lang="en-GB" sz="1800" u="none" baseline="30000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  </a:t>
            </a:r>
          </a:p>
          <a:p>
            <a:pPr marL="177800" indent="-177800" defTabSz="762000">
              <a:defRPr/>
            </a:pPr>
            <a:r>
              <a:rPr lang="en-GB" sz="1800" u="none" dirty="0">
                <a:latin typeface="Arial Narrow" pitchFamily="34" charset="0"/>
                <a:sym typeface="Symbol" pitchFamily="18" charset="2"/>
              </a:rPr>
              <a:t>      (x + 1)</a:t>
            </a:r>
            <a:r>
              <a:rPr lang="en-GB" sz="1800" u="none" baseline="30000" dirty="0">
                <a:latin typeface="Arial Narrow" pitchFamily="34" charset="0"/>
              </a:rPr>
              <a:t>6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 = </a:t>
            </a:r>
            <a:r>
              <a:rPr lang="en-GB" sz="1800" b="0" u="none" dirty="0">
                <a:latin typeface="Arial Narrow" pitchFamily="34" charset="0"/>
              </a:rPr>
              <a:t>((x + 1)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2  </a:t>
            </a:r>
            <a:r>
              <a:rPr lang="en-GB" sz="1800" b="0" u="none" dirty="0">
                <a:latin typeface="Arial Narrow" pitchFamily="34" charset="0"/>
              </a:rPr>
              <a:t>= (x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x + 1)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 = x</a:t>
            </a:r>
            <a:r>
              <a:rPr lang="en-GB" sz="1800" b="0" u="none" baseline="30000" dirty="0">
                <a:latin typeface="Arial Narrow" pitchFamily="34" charset="0"/>
              </a:rPr>
              <a:t>6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+ 1 =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+ 1 + 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+ 1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4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3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endParaRPr lang="en-GB" sz="1800" b="0" u="none" dirty="0">
              <a:latin typeface="Arial Narrow" pitchFamily="34" charset="0"/>
            </a:endParaRPr>
          </a:p>
          <a:p>
            <a:pPr marL="177800" indent="-177800" defTabSz="762000">
              <a:defRPr/>
            </a:pPr>
            <a:r>
              <a:rPr lang="en-GB" sz="1800" b="0" u="none" dirty="0">
                <a:latin typeface="Arial Narrow" pitchFamily="34" charset="0"/>
              </a:rPr>
              <a:t>      </a:t>
            </a:r>
            <a:r>
              <a:rPr lang="en-GB" sz="1800" u="none" dirty="0">
                <a:latin typeface="Arial Narrow" pitchFamily="34" charset="0"/>
              </a:rPr>
              <a:t>(x + 1)</a:t>
            </a:r>
            <a:r>
              <a:rPr lang="en-GB" sz="1800" u="none" baseline="30000" dirty="0">
                <a:latin typeface="Arial Narrow" pitchFamily="34" charset="0"/>
              </a:rPr>
              <a:t>7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6</a:t>
            </a:r>
            <a:r>
              <a:rPr lang="en-GB" sz="1800" b="0" u="none" dirty="0">
                <a:latin typeface="Arial Narrow" pitchFamily="34" charset="0"/>
              </a:rPr>
              <a:t> * (x + 1) = (x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)(x + 1) = 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5</a:t>
            </a:r>
            <a:r>
              <a:rPr lang="en-GB" sz="1800" u="none" dirty="0">
                <a:latin typeface="Arial Narrow" pitchFamily="34" charset="0"/>
              </a:rPr>
              <a:t> + x</a:t>
            </a:r>
            <a:r>
              <a:rPr lang="en-GB" sz="180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</a:t>
            </a:r>
          </a:p>
          <a:p>
            <a:pPr marL="177800" indent="-177800" defTabSz="762000">
              <a:defRPr/>
            </a:pP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     </a:t>
            </a:r>
            <a:r>
              <a:rPr lang="en-GB" sz="1800" u="none" dirty="0">
                <a:latin typeface="Arial Narrow" pitchFamily="34" charset="0"/>
              </a:rPr>
              <a:t>(x + 1)</a:t>
            </a:r>
            <a:r>
              <a:rPr lang="en-GB" sz="1800" u="none" baseline="30000" dirty="0">
                <a:latin typeface="Arial Narrow" pitchFamily="34" charset="0"/>
              </a:rPr>
              <a:t>9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7</a:t>
            </a:r>
            <a:r>
              <a:rPr lang="en-GB" sz="1800" b="0" u="none" dirty="0">
                <a:latin typeface="Arial Narrow" pitchFamily="34" charset="0"/>
              </a:rPr>
              <a:t> * (x + 1)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= (x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)(x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+ 1) = x</a:t>
            </a:r>
            <a:r>
              <a:rPr lang="en-GB" sz="1800" b="0" u="none" baseline="30000" dirty="0">
                <a:latin typeface="Arial Narrow" pitchFamily="34" charset="0"/>
              </a:rPr>
              <a:t>7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=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 + 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5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</a:rPr>
              <a:t>+ x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</a:t>
            </a:r>
          </a:p>
          <a:p>
            <a:pPr marL="177800" indent="-1778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(x + 1)</a:t>
            </a:r>
            <a:r>
              <a:rPr lang="en-GB" sz="1800" u="none" baseline="30000" dirty="0">
                <a:latin typeface="Arial Narrow" pitchFamily="34" charset="0"/>
              </a:rPr>
              <a:t>21 </a:t>
            </a:r>
            <a:r>
              <a:rPr lang="en-GB" sz="1800" u="none" dirty="0">
                <a:latin typeface="Arial Narrow" pitchFamily="34" charset="0"/>
              </a:rPr>
              <a:t>= (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7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= (x</a:t>
            </a:r>
            <a:r>
              <a:rPr lang="en-GB" sz="1800" b="0" u="none" baseline="30000" dirty="0">
                <a:latin typeface="Arial Narrow" pitchFamily="34" charset="0"/>
              </a:rPr>
              <a:t>5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* (x</a:t>
            </a:r>
            <a:r>
              <a:rPr lang="en-GB" sz="1800" b="0" u="none" baseline="30000" dirty="0">
                <a:latin typeface="Arial Narrow" pitchFamily="34" charset="0"/>
              </a:rPr>
              <a:t>5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) = (x</a:t>
            </a:r>
            <a:r>
              <a:rPr lang="en-GB" sz="1800" b="0" u="none" baseline="30000" dirty="0">
                <a:latin typeface="Arial Narrow" pitchFamily="34" charset="0"/>
              </a:rPr>
              <a:t>10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) * (x</a:t>
            </a:r>
            <a:r>
              <a:rPr lang="en-GB" sz="1800" b="0" u="none" baseline="30000" dirty="0">
                <a:latin typeface="Arial Narrow" pitchFamily="34" charset="0"/>
              </a:rPr>
              <a:t>5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) = (x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x) * (x</a:t>
            </a:r>
            <a:r>
              <a:rPr lang="en-GB" sz="1800" b="0" u="none" baseline="30000" dirty="0">
                <a:latin typeface="Arial Narrow" pitchFamily="34" charset="0"/>
              </a:rPr>
              <a:t>5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) =  x</a:t>
            </a:r>
            <a:r>
              <a:rPr lang="en-GB" sz="1800" b="0" u="none" baseline="30000" dirty="0">
                <a:latin typeface="Arial Narrow" pitchFamily="34" charset="0"/>
              </a:rPr>
              <a:t>9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6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6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</a:t>
            </a:r>
          </a:p>
          <a:p>
            <a:pPr marL="177800" indent="-1778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           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 + 1</a:t>
            </a:r>
            <a:r>
              <a:rPr lang="en-GB" sz="1800" u="none" baseline="30000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</a:t>
            </a:r>
          </a:p>
          <a:p>
            <a:pPr marL="177800" indent="-177800" defTabSz="762000">
              <a:defRPr/>
            </a:pPr>
            <a:r>
              <a:rPr lang="en-US" sz="1800" b="0" u="none" dirty="0">
                <a:sym typeface="Symbol" pitchFamily="18" charset="2"/>
              </a:rPr>
              <a:t>      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ord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(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) = 63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is a primitive element</a:t>
            </a:r>
          </a:p>
          <a:p>
            <a:pPr marL="177800" indent="-177800" defTabSz="762000">
              <a:defRPr/>
            </a:pPr>
            <a:endParaRPr lang="en-AU" sz="1800" u="none" dirty="0">
              <a:latin typeface="Arial Narrow" pitchFamily="34" charset="0"/>
            </a:endParaRPr>
          </a:p>
          <a:p>
            <a:pPr defTabSz="800633"/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51521" y="3746847"/>
            <a:ext cx="93738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285" indent="-360285" defTabSz="800633">
              <a:buFont typeface="+mj-lt"/>
              <a:buAutoNum type="arabicPeriod" startAt="5"/>
            </a:pP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 = x + 1</a:t>
            </a:r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User A:                                                                                    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a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22                                                              </a:t>
            </a:r>
          </a:p>
          <a:p>
            <a:pPr defTabSz="762000"/>
            <a:r>
              <a:rPr lang="de-DE" sz="1800" b="0" u="none" dirty="0">
                <a:latin typeface="Arial Narrow" pitchFamily="34" charset="0"/>
                <a:cs typeface="Arial" charset="0"/>
              </a:rPr>
              <a:t>         </a:t>
            </a:r>
            <a:r>
              <a:rPr lang="en-US" sz="1800" b="0" u="none" dirty="0" err="1">
                <a:latin typeface="Arial Narrow" pitchFamily="34" charset="0"/>
                <a:sym typeface="Symbol" pitchFamily="18" charset="2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  <a:sym typeface="Symbol" pitchFamily="18" charset="2"/>
              </a:rPr>
              <a:t>a</a:t>
            </a:r>
            <a:r>
              <a:rPr lang="en-US" sz="1800" b="0" u="none" baseline="-25000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= 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baseline="30000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= (x + 1)</a:t>
            </a:r>
            <a:r>
              <a:rPr lang="en-US" sz="1800" b="0" u="none" baseline="30000" dirty="0">
                <a:latin typeface="Arial Narrow" pitchFamily="34" charset="0"/>
                <a:sym typeface="Symbol" pitchFamily="18" charset="2"/>
              </a:rPr>
              <a:t>22 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= (x + 1)</a:t>
            </a:r>
            <a:r>
              <a:rPr lang="en-US" sz="1800" b="0" u="none" baseline="30000" dirty="0">
                <a:latin typeface="Arial Narrow" pitchFamily="34" charset="0"/>
                <a:sym typeface="Symbol" pitchFamily="18" charset="2"/>
              </a:rPr>
              <a:t>21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 * (x + 1)</a:t>
            </a:r>
            <a:r>
              <a:rPr lang="en-US" sz="1800" b="0" u="none" dirty="0">
                <a:latin typeface="Arial Narrow" pitchFamily="34" charset="0"/>
              </a:rPr>
              <a:t> = (x</a:t>
            </a:r>
            <a:r>
              <a:rPr lang="en-US" sz="1800" b="0" u="none" baseline="30000" dirty="0">
                <a:latin typeface="Arial Narrow" pitchFamily="34" charset="0"/>
              </a:rPr>
              <a:t>3 </a:t>
            </a:r>
            <a:r>
              <a:rPr lang="en-US" sz="1800" b="0" u="none" dirty="0">
                <a:latin typeface="Arial Narrow" pitchFamily="34" charset="0"/>
              </a:rPr>
              <a:t>+ 1)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(x + 1)</a:t>
            </a:r>
            <a:r>
              <a:rPr lang="en-US" sz="1800" b="0" u="none" baseline="30000" dirty="0">
                <a:latin typeface="Arial Narrow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= x</a:t>
            </a:r>
            <a:r>
              <a:rPr lang="en-US" sz="1800" b="0" u="none" baseline="30000" dirty="0">
                <a:latin typeface="Arial Narrow" pitchFamily="34" charset="0"/>
              </a:rPr>
              <a:t>4</a:t>
            </a:r>
            <a:r>
              <a:rPr lang="en-US" sz="1800" b="0" u="none" dirty="0">
                <a:latin typeface="Arial Narrow" pitchFamily="34" charset="0"/>
              </a:rPr>
              <a:t> + x + x</a:t>
            </a:r>
            <a:r>
              <a:rPr lang="en-US" sz="1800" b="0" u="none" baseline="30000" dirty="0">
                <a:latin typeface="Arial Narrow" pitchFamily="34" charset="0"/>
              </a:rPr>
              <a:t>3</a:t>
            </a:r>
            <a:r>
              <a:rPr lang="en-US" sz="1800" b="0" u="none" dirty="0">
                <a:latin typeface="Arial Narrow" pitchFamily="34" charset="0"/>
              </a:rPr>
              <a:t> + 1</a:t>
            </a:r>
            <a:r>
              <a:rPr lang="en-US" sz="1800" b="0" u="none" baseline="30000" dirty="0">
                <a:latin typeface="Arial Narrow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= x</a:t>
            </a:r>
            <a:r>
              <a:rPr lang="en-US" sz="1800" b="0" u="none" baseline="30000" dirty="0">
                <a:latin typeface="Arial Narrow" pitchFamily="34" charset="0"/>
                <a:sym typeface="Symbol" pitchFamily="18" charset="2"/>
              </a:rPr>
              <a:t>4 </a:t>
            </a:r>
            <a:r>
              <a:rPr lang="en-US" sz="1800" b="0" u="none" dirty="0">
                <a:latin typeface="Arial Narrow" pitchFamily="34" charset="0"/>
              </a:rPr>
              <a:t>+ x</a:t>
            </a:r>
            <a:r>
              <a:rPr lang="en-US" sz="1800" b="0" u="none" baseline="30000" dirty="0">
                <a:latin typeface="Arial Narrow" pitchFamily="34" charset="0"/>
                <a:sym typeface="Symbol" pitchFamily="18" charset="2"/>
              </a:rPr>
              <a:t>3 </a:t>
            </a:r>
            <a:r>
              <a:rPr lang="en-US" sz="1800" b="0" u="none" dirty="0">
                <a:latin typeface="Arial Narrow" pitchFamily="34" charset="0"/>
              </a:rPr>
              <a:t>+ x + 1</a:t>
            </a:r>
            <a:r>
              <a:rPr lang="en-US" sz="1800" b="0" u="none" baseline="30000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= 011011</a:t>
            </a:r>
          </a:p>
          <a:p>
            <a:pPr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User B:                                                                                    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10                                                               </a:t>
            </a:r>
          </a:p>
          <a:p>
            <a:pPr defTabSz="762000"/>
            <a:r>
              <a:rPr lang="de-DE" sz="1800" b="0" u="none" dirty="0">
                <a:latin typeface="Arial Narrow" pitchFamily="34" charset="0"/>
                <a:cs typeface="Arial" charset="0"/>
              </a:rPr>
              <a:t>         </a:t>
            </a:r>
            <a:r>
              <a:rPr lang="en-US" sz="1800" b="0" u="none" dirty="0" err="1">
                <a:latin typeface="Arial Narrow" pitchFamily="34" charset="0"/>
                <a:sym typeface="Symbol" pitchFamily="18" charset="2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  <a:sym typeface="Symbol" pitchFamily="18" charset="2"/>
              </a:rPr>
              <a:t>b</a:t>
            </a:r>
            <a:r>
              <a:rPr lang="en-US" sz="1800" b="0" u="none" baseline="-25000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= </a:t>
            </a:r>
            <a:r>
              <a:rPr lang="en-US" sz="1800" b="0" u="none" baseline="30000" dirty="0" err="1">
                <a:latin typeface="Arial Narrow" pitchFamily="34" charset="0"/>
                <a:sym typeface="Symbol" pitchFamily="18" charset="2"/>
              </a:rPr>
              <a:t>Xb</a:t>
            </a:r>
            <a:r>
              <a:rPr lang="en-US" sz="1800" b="0" u="none" baseline="30000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= (x + 1)</a:t>
            </a:r>
            <a:r>
              <a:rPr lang="en-US" sz="1800" b="0" u="none" baseline="30000" dirty="0">
                <a:latin typeface="Arial Narrow" pitchFamily="34" charset="0"/>
                <a:sym typeface="Symbol" pitchFamily="18" charset="2"/>
              </a:rPr>
              <a:t>10 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= </a:t>
            </a:r>
            <a:r>
              <a:rPr lang="en-US" sz="1800" b="0" u="none" dirty="0">
                <a:latin typeface="Arial Narrow" pitchFamily="34" charset="0"/>
              </a:rPr>
              <a:t>(x + 1)</a:t>
            </a:r>
            <a:r>
              <a:rPr lang="en-US" sz="1800" b="0" u="none" baseline="30000" dirty="0">
                <a:latin typeface="Arial Narrow" pitchFamily="34" charset="0"/>
              </a:rPr>
              <a:t>9</a:t>
            </a:r>
            <a:r>
              <a:rPr lang="en-US" sz="1800" b="0" u="none" dirty="0">
                <a:latin typeface="Arial Narrow" pitchFamily="34" charset="0"/>
              </a:rPr>
              <a:t> * (x + 1) = (x</a:t>
            </a:r>
            <a:r>
              <a:rPr lang="en-US" sz="1800" b="0" u="none" baseline="30000" dirty="0">
                <a:latin typeface="Arial Narrow" pitchFamily="34" charset="0"/>
              </a:rPr>
              <a:t>5 </a:t>
            </a:r>
            <a:r>
              <a:rPr lang="en-US" sz="1800" b="0" u="none" dirty="0">
                <a:latin typeface="Arial Narrow" pitchFamily="34" charset="0"/>
              </a:rPr>
              <a:t>+ x</a:t>
            </a:r>
            <a:r>
              <a:rPr lang="en-US" sz="1800" b="0" u="none" baseline="30000" dirty="0">
                <a:latin typeface="Arial Narrow" pitchFamily="34" charset="0"/>
              </a:rPr>
              <a:t>2 </a:t>
            </a:r>
            <a:r>
              <a:rPr lang="en-US" sz="1800" b="0" u="none" dirty="0">
                <a:latin typeface="Arial Narrow" pitchFamily="34" charset="0"/>
              </a:rPr>
              <a:t>+ x)(x + 1) = x</a:t>
            </a:r>
            <a:r>
              <a:rPr lang="en-US" sz="1800" b="0" u="none" baseline="30000" dirty="0">
                <a:latin typeface="Arial Narrow" pitchFamily="34" charset="0"/>
              </a:rPr>
              <a:t>6 </a:t>
            </a:r>
            <a:r>
              <a:rPr lang="en-US" sz="1800" b="0" u="none" dirty="0">
                <a:latin typeface="Arial Narrow" pitchFamily="34" charset="0"/>
              </a:rPr>
              <a:t>+ x</a:t>
            </a:r>
            <a:r>
              <a:rPr lang="en-US" sz="1800" b="0" u="none" baseline="30000" dirty="0">
                <a:latin typeface="Arial Narrow" pitchFamily="34" charset="0"/>
              </a:rPr>
              <a:t>3 </a:t>
            </a:r>
            <a:r>
              <a:rPr lang="en-US" sz="1800" b="0" u="none" dirty="0">
                <a:latin typeface="Arial Narrow" pitchFamily="34" charset="0"/>
              </a:rPr>
              <a:t>+ x</a:t>
            </a:r>
            <a:r>
              <a:rPr lang="en-US" sz="1800" b="0" u="none" baseline="30000" dirty="0">
                <a:latin typeface="Arial Narrow" pitchFamily="34" charset="0"/>
              </a:rPr>
              <a:t>2 </a:t>
            </a:r>
            <a:r>
              <a:rPr lang="en-US" sz="1800" b="0" u="none" dirty="0">
                <a:latin typeface="Arial Narrow" pitchFamily="34" charset="0"/>
              </a:rPr>
              <a:t>+ x</a:t>
            </a:r>
            <a:r>
              <a:rPr lang="en-US" sz="1800" b="0" u="none" baseline="30000" dirty="0">
                <a:latin typeface="Arial Narrow" pitchFamily="34" charset="0"/>
              </a:rPr>
              <a:t>5 </a:t>
            </a:r>
            <a:r>
              <a:rPr lang="en-US" sz="1800" b="0" u="none" dirty="0">
                <a:latin typeface="Arial Narrow" pitchFamily="34" charset="0"/>
              </a:rPr>
              <a:t>+ x</a:t>
            </a:r>
            <a:r>
              <a:rPr lang="en-US" sz="1800" b="0" u="none" baseline="30000" dirty="0">
                <a:latin typeface="Arial Narrow" pitchFamily="34" charset="0"/>
              </a:rPr>
              <a:t>2 </a:t>
            </a:r>
            <a:r>
              <a:rPr lang="en-US" sz="1800" b="0" u="none" dirty="0">
                <a:latin typeface="Arial Narrow" pitchFamily="34" charset="0"/>
              </a:rPr>
              <a:t>+ x = x</a:t>
            </a:r>
            <a:r>
              <a:rPr lang="en-US" sz="1800" b="0" u="none" baseline="30000" dirty="0">
                <a:latin typeface="Arial Narrow" pitchFamily="34" charset="0"/>
              </a:rPr>
              <a:t>3 </a:t>
            </a:r>
            <a:r>
              <a:rPr lang="en-US" sz="1800" b="0" u="none" dirty="0">
                <a:latin typeface="Arial Narrow" pitchFamily="34" charset="0"/>
              </a:rPr>
              <a:t>+ 1 + x</a:t>
            </a:r>
            <a:r>
              <a:rPr lang="en-US" sz="1800" b="0" u="none" baseline="30000" dirty="0">
                <a:latin typeface="Arial Narrow" pitchFamily="34" charset="0"/>
              </a:rPr>
              <a:t>3 </a:t>
            </a:r>
            <a:r>
              <a:rPr lang="en-US" sz="1800" b="0" u="none" dirty="0">
                <a:latin typeface="Arial Narrow" pitchFamily="34" charset="0"/>
              </a:rPr>
              <a:t>+ x</a:t>
            </a:r>
            <a:r>
              <a:rPr lang="en-US" sz="1800" b="0" u="none" baseline="30000" dirty="0">
                <a:latin typeface="Arial Narrow" pitchFamily="34" charset="0"/>
              </a:rPr>
              <a:t>5 </a:t>
            </a:r>
            <a:r>
              <a:rPr lang="en-US" sz="1800" b="0" u="none" dirty="0">
                <a:latin typeface="Arial Narrow" pitchFamily="34" charset="0"/>
              </a:rPr>
              <a:t>+ x </a:t>
            </a:r>
          </a:p>
          <a:p>
            <a:pPr defTabSz="762000"/>
            <a:r>
              <a:rPr lang="en-US" sz="1800" b="0" u="none" dirty="0">
                <a:latin typeface="Arial Narrow" pitchFamily="34" charset="0"/>
              </a:rPr>
              <a:t>              = x</a:t>
            </a:r>
            <a:r>
              <a:rPr lang="en-US" sz="1800" b="0" u="none" baseline="30000" dirty="0">
                <a:latin typeface="Arial Narrow" pitchFamily="34" charset="0"/>
              </a:rPr>
              <a:t>5 </a:t>
            </a:r>
            <a:r>
              <a:rPr lang="en-US" sz="1800" b="0" u="none" dirty="0">
                <a:latin typeface="Arial Narrow" pitchFamily="34" charset="0"/>
              </a:rPr>
              <a:t>+ x + 1 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= 100011</a:t>
            </a:r>
          </a:p>
          <a:p>
            <a:pPr defTabSz="762000"/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defTabSz="762000"/>
            <a:r>
              <a:rPr lang="en-US" sz="1800" b="0" u="none" dirty="0">
                <a:latin typeface="Arial Narrow" pitchFamily="34" charset="0"/>
                <a:cs typeface="Arial" charset="0"/>
              </a:rPr>
              <a:t>  </a:t>
            </a:r>
          </a:p>
          <a:p>
            <a:pPr marL="342900" indent="-342900">
              <a:buFont typeface="+mj-lt"/>
              <a:buAutoNum type="arabicPeriod" startAt="4"/>
            </a:pPr>
            <a:endParaRPr lang="de-DE" sz="1800" b="0" u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48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669842" y="1849543"/>
            <a:ext cx="2009913" cy="930303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 + 1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, GF(</a:t>
            </a:r>
            <a:r>
              <a:rPr lang="en-US" sz="1800" b="0" u="none" dirty="0">
                <a:latin typeface="Arial Narrow" pitchFamily="34" charset="0"/>
              </a:rPr>
              <a:t>2</a:t>
            </a:r>
            <a:r>
              <a:rPr lang="en-US" sz="1800" b="0" u="none" baseline="30000" dirty="0">
                <a:latin typeface="Arial Narrow" pitchFamily="34" charset="0"/>
              </a:rPr>
              <a:t>6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</a:t>
            </a:r>
          </a:p>
          <a:p>
            <a:pPr marL="360285" indent="-360285" defTabSz="800633">
              <a:buFont typeface="Symbol" pitchFamily="18" charset="2"/>
              <a:buChar char="a"/>
            </a:pPr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en-US" sz="1800" b="0" u="none" dirty="0">
                <a:latin typeface="Arial Narrow" pitchFamily="34" charset="0"/>
              </a:rPr>
              <a:t>x</a:t>
            </a:r>
            <a:r>
              <a:rPr lang="en-US" sz="1800" b="0" u="none" baseline="30000" dirty="0">
                <a:latin typeface="Arial Narrow" pitchFamily="34" charset="0"/>
              </a:rPr>
              <a:t>5 </a:t>
            </a:r>
            <a:r>
              <a:rPr lang="en-US" sz="1800" b="0" u="none" dirty="0">
                <a:latin typeface="Arial Narrow" pitchFamily="34" charset="0"/>
              </a:rPr>
              <a:t>+ x + 1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10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36031" y="2948958"/>
            <a:ext cx="5877534" cy="194596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r =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</a:rPr>
              <a:t>20 </a:t>
            </a:r>
            <a:r>
              <a:rPr lang="en-GB" sz="1800" b="0" u="none" dirty="0">
                <a:latin typeface="Arial Narrow" pitchFamily="34" charset="0"/>
              </a:rPr>
              <a:t>= (x + 1)</a:t>
            </a:r>
            <a:r>
              <a:rPr lang="en-GB" sz="1800" b="0" u="none" baseline="30000" dirty="0">
                <a:latin typeface="Arial Narrow" pitchFamily="34" charset="0"/>
              </a:rPr>
              <a:t>20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(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9</a:t>
            </a:r>
            <a:r>
              <a:rPr lang="en-GB" sz="1800" b="0" u="none" dirty="0">
                <a:latin typeface="Arial Narrow" pitchFamily="34" charset="0"/>
              </a:rPr>
              <a:t> * (x + 1))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((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x) * (x + 1))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</a:t>
            </a:r>
          </a:p>
          <a:p>
            <a:pPr marL="360285" indent="-360285" defTabSz="800633"/>
            <a:r>
              <a:rPr lang="en-GB" sz="1800" b="0" u="none" dirty="0">
                <a:latin typeface="Arial Narrow" pitchFamily="34" charset="0"/>
              </a:rPr>
              <a:t>  =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(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6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x)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= (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+ 1 + x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= (x</a:t>
            </a:r>
            <a:r>
              <a:rPr lang="en-GB" sz="1800" b="0" u="none" baseline="30000" dirty="0">
                <a:latin typeface="Arial Narrow" pitchFamily="34" charset="0"/>
              </a:rPr>
              <a:t>5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+ </a:t>
            </a:r>
            <a:r>
              <a:rPr lang="en-GB" sz="1800" b="0" u="none" dirty="0">
                <a:latin typeface="Arial Narrow" pitchFamily="34" charset="0"/>
              </a:rPr>
              <a:t>x +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1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</a:p>
          <a:p>
            <a:pPr marL="360285" indent="-360285" defTabSz="800633"/>
            <a:r>
              <a:rPr lang="en-GB" sz="1800" b="0" u="none" baseline="30000" dirty="0">
                <a:latin typeface="Arial Narrow" pitchFamily="34" charset="0"/>
              </a:rPr>
              <a:t>   </a:t>
            </a:r>
            <a:r>
              <a:rPr lang="en-GB" sz="1800" b="0" u="none" dirty="0">
                <a:latin typeface="Arial Narrow" pitchFamily="34" charset="0"/>
              </a:rPr>
              <a:t>= x</a:t>
            </a:r>
            <a:r>
              <a:rPr lang="en-GB" sz="1800" b="0" u="none" baseline="30000" dirty="0">
                <a:latin typeface="Arial Narrow" pitchFamily="34" charset="0"/>
              </a:rPr>
              <a:t>10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+ 1 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+ x + 1 </a:t>
            </a:r>
            <a:r>
              <a:rPr lang="en-GB" sz="1800" b="0" u="none" dirty="0">
                <a:latin typeface="Arial Narrow" pitchFamily="34" charset="0"/>
              </a:rPr>
              <a:t>= 000111</a:t>
            </a:r>
          </a:p>
          <a:p>
            <a:pPr marL="360285" indent="-360285" defTabSz="800633"/>
            <a:endParaRPr lang="en-GB" sz="1800" b="0" u="none" baseline="30000" dirty="0">
              <a:latin typeface="Arial Narrow" pitchFamily="34" charset="0"/>
            </a:endParaRPr>
          </a:p>
          <a:p>
            <a:pPr marL="360285" indent="-360285" defTabSz="800633"/>
            <a:r>
              <a:rPr lang="en-GB" sz="1800" b="0" u="none" dirty="0">
                <a:latin typeface="Arial Narrow" pitchFamily="34" charset="0"/>
              </a:rPr>
              <a:t>Z = (</a:t>
            </a:r>
            <a:r>
              <a:rPr lang="en-GB" sz="1800" b="0" u="none" dirty="0" err="1">
                <a:latin typeface="Arial Narrow" pitchFamily="34" charset="0"/>
                <a:sym typeface="Symbol" pitchFamily="18" charset="2"/>
              </a:rPr>
              <a:t>Y</a:t>
            </a:r>
            <a:r>
              <a:rPr lang="en-GB" sz="1800" b="0" u="none" baseline="-25000" dirty="0" err="1">
                <a:latin typeface="Arial Narrow" pitchFamily="34" charset="0"/>
                <a:sym typeface="Symbol" pitchFamily="18" charset="2"/>
              </a:rPr>
              <a:t>b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R  </a:t>
            </a:r>
            <a:r>
              <a:rPr lang="en-GB" sz="1800" b="0" u="none" dirty="0">
                <a:latin typeface="Arial Narrow" pitchFamily="34" charset="0"/>
              </a:rPr>
              <a:t>= 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10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20 </a:t>
            </a:r>
            <a:r>
              <a:rPr lang="en-GB" sz="1800" b="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200 mod 63 </a:t>
            </a:r>
            <a:r>
              <a:rPr lang="en-GB" sz="1800" b="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11</a:t>
            </a:r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M * Z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 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* 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11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</a:rPr>
              <a:t>18</a:t>
            </a:r>
            <a:r>
              <a:rPr lang="en-GB" sz="1800" b="0" u="none" dirty="0">
                <a:latin typeface="Arial Narrow" pitchFamily="34" charset="0"/>
              </a:rPr>
              <a:t> = ((x + 1)</a:t>
            </a:r>
            <a:r>
              <a:rPr lang="en-GB" sz="1800" b="0" u="none" baseline="30000" dirty="0">
                <a:latin typeface="Arial Narrow" pitchFamily="34" charset="0"/>
              </a:rPr>
              <a:t>9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= (x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x)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= x</a:t>
            </a:r>
            <a:r>
              <a:rPr lang="en-GB" sz="1800" b="0" u="none" baseline="30000" dirty="0">
                <a:latin typeface="Arial Narrow" pitchFamily="34" charset="0"/>
              </a:rPr>
              <a:t>10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endParaRPr lang="en-GB" sz="1800" b="0" u="none" dirty="0">
              <a:latin typeface="Arial Narrow" pitchFamily="34" charset="0"/>
            </a:endParaRPr>
          </a:p>
          <a:p>
            <a:pPr marL="360285" indent="-360285" defTabSz="800633"/>
            <a:r>
              <a:rPr lang="en-GB" sz="1800" b="0" u="none" dirty="0">
                <a:latin typeface="Arial Narrow" pitchFamily="34" charset="0"/>
              </a:rPr>
              <a:t>     =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+ x = 010110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endParaRPr lang="de-DE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34852" y="1471030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0" u="none" dirty="0">
                <a:latin typeface="Arial Narrow" panose="020B0606020202030204" pitchFamily="34" charset="0"/>
              </a:rPr>
              <a:t>Public </a:t>
            </a:r>
            <a:r>
              <a:rPr lang="de-DE" sz="1800" b="0" u="none" dirty="0" err="1">
                <a:latin typeface="Arial Narrow" panose="020B0606020202030204" pitchFamily="34" charset="0"/>
              </a:rPr>
              <a:t>directory</a:t>
            </a:r>
            <a:endParaRPr lang="de-DE" sz="1800" b="0" u="none" dirty="0">
              <a:latin typeface="Arial Narrow" panose="020B0606020202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90567" y="866527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800" b="0" u="none" dirty="0">
                <a:latin typeface="Arial Narrow" panose="020B0606020202030204" pitchFamily="34" charset="0"/>
              </a:rPr>
              <a:t>Encryption: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85113" y="1403268"/>
            <a:ext cx="2518533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anose="020B0606020202030204" pitchFamily="34" charset="0"/>
                <a:cs typeface="Arial" charset="0"/>
              </a:rPr>
              <a:t>User A: </a:t>
            </a:r>
          </a:p>
          <a:p>
            <a:pPr marL="360285" indent="-360285" defTabSz="800633"/>
            <a:r>
              <a:rPr lang="en-GB" sz="1800" b="0" u="none" dirty="0">
                <a:latin typeface="Arial Narrow" pitchFamily="34" charset="0"/>
              </a:rPr>
              <a:t>M </a:t>
            </a:r>
            <a:r>
              <a:rPr lang="en-GB" sz="1800" b="0" u="none" dirty="0">
                <a:solidFill>
                  <a:schemeClr val="tx2"/>
                </a:solidFill>
                <a:latin typeface="Arial Narrow" pitchFamily="34" charset="0"/>
              </a:rPr>
              <a:t>= 100100 =</a:t>
            </a:r>
            <a:r>
              <a:rPr lang="en-GB" sz="1800" b="0" u="none" dirty="0">
                <a:latin typeface="Arial Narrow" pitchFamily="34" charset="0"/>
              </a:rPr>
              <a:t> 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 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= 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</a:t>
            </a:r>
            <a:r>
              <a:rPr lang="en-GB" sz="1800" b="0" u="none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1800" b="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880858" y="1199217"/>
            <a:ext cx="2566623" cy="930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User B:  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10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en-US" sz="1800" b="0" u="none" dirty="0">
                <a:latin typeface="Arial Narrow" pitchFamily="34" charset="0"/>
              </a:rPr>
              <a:t>x</a:t>
            </a:r>
            <a:r>
              <a:rPr lang="en-US" sz="1800" b="0" u="none" baseline="30000" dirty="0">
                <a:latin typeface="Arial Narrow" pitchFamily="34" charset="0"/>
              </a:rPr>
              <a:t>5 </a:t>
            </a:r>
            <a:r>
              <a:rPr lang="en-US" sz="1800" b="0" u="none" dirty="0">
                <a:latin typeface="Arial Narrow" pitchFamily="34" charset="0"/>
              </a:rPr>
              <a:t>+ x + 1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10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(aus 4.)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4536703" y="2018655"/>
            <a:ext cx="2448272" cy="3755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800" b="0" u="none">
              <a:latin typeface="Arial Narrow" panose="020B060602020203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90567" y="423424"/>
            <a:ext cx="2385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9-6 cont.: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90567" y="5109767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800" b="0" u="none" dirty="0">
                <a:latin typeface="Arial Narrow" pitchFamily="34" charset="0"/>
              </a:rPr>
              <a:t>Decryption: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204283" y="5541815"/>
            <a:ext cx="5174710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defTabSz="800633"/>
            <a:r>
              <a:rPr lang="en-GB" sz="1800" b="0" u="none" dirty="0">
                <a:latin typeface="Arial Narrow" pitchFamily="34" charset="0"/>
              </a:rPr>
              <a:t>Z</a:t>
            </a:r>
            <a:r>
              <a:rPr lang="en-GB" sz="1800" b="0" u="none" baseline="30000" dirty="0">
                <a:latin typeface="Arial Narrow" pitchFamily="34" charset="0"/>
              </a:rPr>
              <a:t>-1</a:t>
            </a:r>
            <a:r>
              <a:rPr lang="en-GB" sz="1800" b="0" u="none" dirty="0">
                <a:latin typeface="Arial Narrow" pitchFamily="34" charset="0"/>
              </a:rPr>
              <a:t> = r </a:t>
            </a:r>
            <a:r>
              <a:rPr lang="en-GB" sz="1800" b="0" u="none" baseline="30000" dirty="0">
                <a:latin typeface="Arial Narrow" pitchFamily="34" charset="0"/>
              </a:rPr>
              <a:t>-</a:t>
            </a:r>
            <a:r>
              <a:rPr lang="en-GB" sz="1800" b="0" u="none" baseline="30000" dirty="0" err="1">
                <a:latin typeface="Arial Narrow" pitchFamily="34" charset="0"/>
              </a:rPr>
              <a:t>X</a:t>
            </a:r>
            <a:r>
              <a:rPr lang="en-GB" sz="1800" b="0" u="none" baseline="15000" dirty="0" err="1">
                <a:latin typeface="Arial Narrow" pitchFamily="34" charset="0"/>
              </a:rPr>
              <a:t>b</a:t>
            </a:r>
            <a:r>
              <a:rPr lang="en-GB" sz="1800" b="0" u="none" baseline="15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</a:rPr>
              <a:t>20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-10</a:t>
            </a:r>
            <a:r>
              <a:rPr lang="en-GB" sz="1800" b="0" u="none" dirty="0">
                <a:latin typeface="Arial Narrow" pitchFamily="34" charset="0"/>
              </a:rPr>
              <a:t>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</a:rPr>
              <a:t>-200 mod 63</a:t>
            </a:r>
            <a:r>
              <a:rPr lang="en-GB" sz="1800" b="0" u="none" dirty="0">
                <a:latin typeface="Arial Narrow" pitchFamily="34" charset="0"/>
              </a:rPr>
              <a:t>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</a:rPr>
              <a:t>-11</a:t>
            </a:r>
            <a:r>
              <a:rPr lang="en-GB" sz="1800" b="0" u="none" dirty="0">
                <a:latin typeface="Arial Narrow" pitchFamily="34" charset="0"/>
              </a:rPr>
              <a:t>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</a:rPr>
              <a:t>52 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M = 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-1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18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* 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52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= </a:t>
            </a:r>
            <a:r>
              <a:rPr lang="en-GB" sz="1800" b="0" u="none" baseline="30000" dirty="0">
                <a:latin typeface="Arial Narrow" pitchFamily="34" charset="0"/>
              </a:rPr>
              <a:t>70 mod 63 </a:t>
            </a:r>
            <a:r>
              <a:rPr lang="en-GB" sz="1800" b="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b="0" u="none" baseline="30000" dirty="0">
                <a:latin typeface="Arial Narrow" pitchFamily="34" charset="0"/>
              </a:rPr>
              <a:t>7</a:t>
            </a:r>
            <a:r>
              <a:rPr lang="en-GB" sz="1800" b="0" u="none" dirty="0">
                <a:latin typeface="Arial Narrow" pitchFamily="34" charset="0"/>
              </a:rPr>
              <a:t> = 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solidFill>
                  <a:schemeClr val="tx2"/>
                </a:solidFill>
                <a:latin typeface="Arial Narrow" pitchFamily="34" charset="0"/>
              </a:rPr>
              <a:t>= 100100</a:t>
            </a:r>
            <a:r>
              <a:rPr lang="en-GB" sz="1800" b="0" u="none" dirty="0">
                <a:latin typeface="Arial Narrow" pitchFamily="34" charset="0"/>
              </a:rPr>
              <a:t> 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36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75670" y="1794812"/>
            <a:ext cx="3503613" cy="11430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75508" y="3931587"/>
            <a:ext cx="9906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14145" y="4539599"/>
            <a:ext cx="1762125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18370" y="5220637"/>
            <a:ext cx="838200" cy="404812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842208" y="3421999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604208" y="3166412"/>
            <a:ext cx="533400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126995" y="3460099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580895" y="3166412"/>
            <a:ext cx="534988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6868233" y="3701399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285789" y="4104233"/>
            <a:ext cx="1524000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(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10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20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  <a:p>
            <a:pPr algn="ctr" defTabSz="760413" eaLnBrk="1" hangingPunct="1"/>
            <a:endParaRPr lang="en-US" sz="1800" u="none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600070" y="4734054"/>
            <a:ext cx="127635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= -10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61136" y="3202883"/>
            <a:ext cx="77164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marL="360285" indent="-360285" defTabSz="800633"/>
            <a:r>
              <a:rPr lang="en-US" sz="1800" u="none" dirty="0">
                <a:latin typeface="Arial Narrow" pitchFamily="34" charset="0"/>
                <a:cs typeface="Arial" charset="0"/>
              </a:rPr>
              <a:t>M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7</a:t>
            </a:r>
            <a:endParaRPr lang="en-US" sz="180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488447" y="3125116"/>
            <a:ext cx="2605086" cy="64850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8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= M *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endParaRPr lang="en-AU" sz="1800" u="none" baseline="30000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      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7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*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11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18</a:t>
            </a:r>
            <a:r>
              <a:rPr lang="de-DE" sz="1800" u="none" dirty="0">
                <a:latin typeface="Arial Narrow" pitchFamily="34" charset="0"/>
                <a:cs typeface="Arial" charset="0"/>
              </a:rPr>
              <a:t> </a:t>
            </a:r>
            <a:endParaRPr lang="en-AU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076070" y="3420912"/>
            <a:ext cx="5048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028570" y="2982918"/>
            <a:ext cx="3096444" cy="3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600" u="none" dirty="0">
                <a:latin typeface="Arial Narrow" pitchFamily="34" charset="0"/>
                <a:cs typeface="Arial" charset="0"/>
              </a:rPr>
              <a:t>M = </a:t>
            </a:r>
            <a:r>
              <a:rPr lang="en-US" sz="16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6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6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=</a:t>
            </a:r>
            <a:r>
              <a:rPr lang="en-US" sz="1600" u="none" baseline="30000" dirty="0">
                <a:latin typeface="Arial Narrow" pitchFamily="34" charset="0"/>
                <a:cs typeface="Arial" charset="0"/>
              </a:rPr>
              <a:t> </a:t>
            </a:r>
            <a:r>
              <a:rPr lang="de-DE" sz="16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600" u="none" baseline="30000" dirty="0">
                <a:latin typeface="Arial Narrow" pitchFamily="34" charset="0"/>
                <a:sym typeface="Symbol" pitchFamily="18" charset="2"/>
              </a:rPr>
              <a:t>18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* </a:t>
            </a:r>
            <a:r>
              <a:rPr lang="de-DE" sz="16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600" u="none" baseline="30000" dirty="0">
                <a:latin typeface="Arial Narrow" pitchFamily="34" charset="0"/>
                <a:sym typeface="Symbol" pitchFamily="18" charset="2"/>
              </a:rPr>
              <a:t>52</a:t>
            </a:r>
            <a:r>
              <a:rPr lang="en-US" sz="160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6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6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70</a:t>
            </a:r>
            <a:r>
              <a:rPr lang="en-AU" sz="16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mod63 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=</a:t>
            </a:r>
            <a:r>
              <a:rPr lang="en-US" sz="1600" u="none" baseline="30000" dirty="0">
                <a:latin typeface="Arial Narrow" pitchFamily="34" charset="0"/>
                <a:cs typeface="Arial" charset="0"/>
              </a:rPr>
              <a:t> </a:t>
            </a:r>
            <a:r>
              <a:rPr lang="de-DE" sz="16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600" u="none" baseline="30000" dirty="0">
                <a:latin typeface="Arial Narrow" pitchFamily="34" charset="0"/>
                <a:sym typeface="Symbol" pitchFamily="18" charset="2"/>
              </a:rPr>
              <a:t>7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824527" y="1798767"/>
            <a:ext cx="3621782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 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x + 1</a:t>
            </a:r>
            <a:r>
              <a:rPr lang="de-DE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 primitive element in GF(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2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</a:rPr>
              <a:t>6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14140" y="1918361"/>
            <a:ext cx="2820318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A = 22</a:t>
            </a:r>
          </a:p>
          <a:p>
            <a:pPr defTabSz="760413" eaLnBrk="1" hangingPunct="1"/>
            <a:endParaRPr lang="en-AU" sz="1800" u="none" dirty="0"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baseline="-25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800" u="none" baseline="30000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22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 </a:t>
            </a:r>
            <a:endParaRPr lang="en-AU" sz="1800" u="none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028570" y="2018655"/>
            <a:ext cx="3096444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B = 10</a:t>
            </a:r>
          </a:p>
          <a:p>
            <a:pPr defTabSz="760413" eaLnBrk="1" hangingPunct="1"/>
            <a:endParaRPr lang="en-US" sz="1800" i="1" u="none" dirty="0">
              <a:latin typeface="Arial Narrow" pitchFamily="34" charset="0"/>
              <a:cs typeface="Arial" charset="0"/>
              <a:sym typeface="Symbol" pitchFamily="18" charset="2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b</a:t>
            </a:r>
            <a:r>
              <a:rPr lang="en-US" sz="1800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800" u="none" baseline="30000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10</a:t>
            </a:r>
            <a:endParaRPr lang="en-AU" sz="1800" u="none" baseline="30000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656321" y="4491969"/>
            <a:ext cx="2089549" cy="37150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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20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566108" y="4312587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2870908" y="3702987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123070" y="4234799"/>
            <a:ext cx="4587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2035883" y="46919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732670" y="5215067"/>
            <a:ext cx="7604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 = 20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89670" y="3919667"/>
            <a:ext cx="763588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endParaRPr lang="en-US" sz="1800" u="none" baseline="-25000" dirty="0">
              <a:solidFill>
                <a:srgbClr val="023DD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485270" y="4290362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561470" y="4958699"/>
            <a:ext cx="23606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618870" y="4643567"/>
            <a:ext cx="22098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r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AU" sz="1800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(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20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53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10965" y="5745341"/>
            <a:ext cx="3581400" cy="5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Random Generator :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=1... 2</a:t>
            </a:r>
            <a:r>
              <a:rPr lang="en-US" sz="14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6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-1 </a:t>
            </a:r>
            <a:r>
              <a:rPr lang="en-US" sz="1400" u="none" dirty="0">
                <a:latin typeface="Arial Narrow" pitchFamily="34" charset="0"/>
                <a:cs typeface="Arial" charset="0"/>
              </a:rPr>
              <a:t>, </a:t>
            </a:r>
          </a:p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we select 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20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41228" y="1388830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A sends M  to B     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607883" y="1490012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B receives     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2924213" y="2101979"/>
            <a:ext cx="3542671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A 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22</a:t>
            </a:r>
            <a:endParaRPr lang="en-US" sz="1800" u="none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2924212" y="2484567"/>
            <a:ext cx="35036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AU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B 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10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               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723270" y="4615799"/>
            <a:ext cx="8382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647070" y="4800729"/>
            <a:ext cx="9144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035883" y="4996799"/>
            <a:ext cx="6873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 flipV="1">
            <a:off x="5301368" y="2660786"/>
            <a:ext cx="1798637" cy="833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V="1">
            <a:off x="1932779" y="2410760"/>
            <a:ext cx="1075449" cy="2326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371468" y="5444073"/>
            <a:ext cx="2611065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>
              <a:buFontTx/>
              <a:buChar char="-"/>
            </a:pP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= (</a:t>
            </a:r>
            <a:r>
              <a:rPr lang="en-US" sz="1800" u="none" dirty="0">
                <a:latin typeface="Arial Narrow" pitchFamily="34" charset="0"/>
              </a:rPr>
              <a:t>2</a:t>
            </a:r>
            <a:r>
              <a:rPr lang="en-US" sz="1800" u="none" baseline="30000" dirty="0">
                <a:latin typeface="Arial Narrow" pitchFamily="34" charset="0"/>
              </a:rPr>
              <a:t>6 </a:t>
            </a:r>
            <a:r>
              <a:rPr lang="en-US" sz="1800" u="none" dirty="0">
                <a:latin typeface="Arial Narrow" pitchFamily="34" charset="0"/>
              </a:rPr>
              <a:t>– 1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) – 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endParaRPr lang="en-AU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-10 = (64 – 1) – 10 = 53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2924883" y="3892679"/>
            <a:ext cx="2582070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Z = </a:t>
            </a:r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(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10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20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200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mod63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11</a:t>
            </a:r>
            <a:r>
              <a:rPr lang="en-US" sz="1800" u="none" baseline="16000" dirty="0">
                <a:latin typeface="Arial Narrow" pitchFamily="34" charset="0"/>
                <a:cs typeface="Arial" charset="0"/>
              </a:rPr>
              <a:t> 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V="1">
            <a:off x="3137608" y="3420912"/>
            <a:ext cx="3937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>
            <a:off x="7752470" y="5147612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7800888" y="2256774"/>
            <a:ext cx="360363" cy="409575"/>
          </a:xfrm>
          <a:custGeom>
            <a:avLst/>
            <a:gdLst>
              <a:gd name="T0" fmla="*/ 0 w 952"/>
              <a:gd name="T1" fmla="*/ 0 h 1632"/>
              <a:gd name="T2" fmla="*/ 2147483647 w 952"/>
              <a:gd name="T3" fmla="*/ 2147483647 h 1632"/>
              <a:gd name="T4" fmla="*/ 2147483647 w 952"/>
              <a:gd name="T5" fmla="*/ 2147483647 h 1632"/>
              <a:gd name="T6" fmla="*/ 2147483647 w 952"/>
              <a:gd name="T7" fmla="*/ 2147483647 h 1632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632"/>
              <a:gd name="T14" fmla="*/ 952 w 952"/>
              <a:gd name="T15" fmla="*/ 1632 h 1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632">
                <a:moveTo>
                  <a:pt x="0" y="0"/>
                </a:moveTo>
                <a:cubicBezTo>
                  <a:pt x="264" y="60"/>
                  <a:pt x="528" y="120"/>
                  <a:pt x="672" y="336"/>
                </a:cubicBezTo>
                <a:cubicBezTo>
                  <a:pt x="816" y="552"/>
                  <a:pt x="952" y="1080"/>
                  <a:pt x="864" y="1296"/>
                </a:cubicBezTo>
                <a:cubicBezTo>
                  <a:pt x="776" y="1512"/>
                  <a:pt x="264" y="1576"/>
                  <a:pt x="144" y="1632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89990" tIns="46795" rIns="89990" bIns="46795" anchor="ctr">
            <a:spAutoFit/>
          </a:bodyPr>
          <a:lstStyle/>
          <a:p>
            <a:endParaRPr lang="de-DE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H="1">
            <a:off x="1483433" y="5449237"/>
            <a:ext cx="249237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936" tIns="42607" rIns="81936" bIns="42607" anchor="ctr">
            <a:spAutoFit/>
          </a:bodyPr>
          <a:lstStyle/>
          <a:p>
            <a:endParaRPr lang="de-DE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6986962" y="3875619"/>
            <a:ext cx="2874961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(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20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53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1060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mod63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52</a:t>
            </a:r>
            <a:r>
              <a:rPr lang="en-US" sz="1800" u="none" baseline="16000" dirty="0">
                <a:latin typeface="Arial Narrow" pitchFamily="34" charset="0"/>
                <a:cs typeface="Arial" charset="0"/>
              </a:rPr>
              <a:t>  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87586" y="186436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9-6 cont.: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2906277" y="887828"/>
            <a:ext cx="333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Overview</a:t>
            </a:r>
            <a:r>
              <a:rPr lang="de-DE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Encryption and </a:t>
            </a:r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Decryption</a:t>
            </a:r>
            <a:endParaRPr lang="de-DE" sz="2400" dirty="0">
              <a:solidFill>
                <a:srgbClr val="151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57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17223" y="362471"/>
            <a:ext cx="893383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Problem 9-7</a:t>
            </a:r>
            <a:r>
              <a:rPr lang="en-US" sz="2400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:</a:t>
            </a:r>
            <a:r>
              <a:rPr lang="en-US" sz="24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El-Gamal crypto system is set up </a:t>
            </a:r>
            <a:r>
              <a:rPr lang="en-GB" sz="1800" b="0" u="none" dirty="0">
                <a:latin typeface="Arial Narrow" pitchFamily="34" charset="0"/>
              </a:rPr>
              <a:t>using </a:t>
            </a:r>
            <a:r>
              <a:rPr lang="en-GB" sz="1800" u="none" dirty="0">
                <a:latin typeface="Arial Narrow" pitchFamily="34" charset="0"/>
              </a:rPr>
              <a:t>GF(2</a:t>
            </a:r>
            <a:r>
              <a:rPr lang="en-GB" sz="1800" u="none" baseline="30000" dirty="0">
                <a:latin typeface="Arial Narrow" pitchFamily="34" charset="0"/>
              </a:rPr>
              <a:t>8</a:t>
            </a:r>
            <a:r>
              <a:rPr lang="en-GB" sz="1800" u="none" dirty="0">
                <a:latin typeface="Arial Narrow" pitchFamily="34" charset="0"/>
              </a:rPr>
              <a:t>)</a:t>
            </a:r>
            <a:r>
              <a:rPr lang="en-GB" sz="1800" b="0" u="none" dirty="0">
                <a:latin typeface="Arial Narrow" pitchFamily="34" charset="0"/>
              </a:rPr>
              <a:t>, which is generated by the irreducible</a:t>
            </a:r>
          </a:p>
          <a:p>
            <a:pPr algn="just" eaLnBrk="1" hangingPunct="1"/>
            <a:r>
              <a:rPr lang="en-GB" sz="1800" b="0" u="none" dirty="0">
                <a:latin typeface="Arial Narrow" pitchFamily="34" charset="0"/>
              </a:rPr>
              <a:t>polynomial </a:t>
            </a:r>
            <a:r>
              <a:rPr lang="en-AU" sz="1800" u="none" dirty="0">
                <a:latin typeface="Arial Narrow" pitchFamily="34" charset="0"/>
              </a:rPr>
              <a:t>P(x) = x</a:t>
            </a:r>
            <a:r>
              <a:rPr lang="en-AU" sz="1800" u="none" baseline="30000" dirty="0">
                <a:latin typeface="Arial Narrow" pitchFamily="34" charset="0"/>
              </a:rPr>
              <a:t>8</a:t>
            </a:r>
            <a:r>
              <a:rPr lang="en-AU" sz="1800" u="none" dirty="0">
                <a:latin typeface="Arial Narrow" pitchFamily="34" charset="0"/>
              </a:rPr>
              <a:t> + x</a:t>
            </a:r>
            <a:r>
              <a:rPr lang="en-AU" sz="1800" u="none" baseline="30000" dirty="0">
                <a:latin typeface="Arial Narrow" pitchFamily="34" charset="0"/>
              </a:rPr>
              <a:t>5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4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3</a:t>
            </a:r>
            <a:r>
              <a:rPr lang="en-AU" sz="1800" u="none" dirty="0">
                <a:latin typeface="Arial Narrow" pitchFamily="34" charset="0"/>
              </a:rPr>
              <a:t> + 1 = 100111001</a:t>
            </a:r>
            <a:r>
              <a:rPr lang="en-AU" sz="1800" b="0" u="none" dirty="0">
                <a:latin typeface="Arial Narrow" pitchFamily="34" charset="0"/>
              </a:rPr>
              <a:t>.</a:t>
            </a:r>
            <a:endParaRPr lang="en-AU" sz="1800" u="none" dirty="0">
              <a:latin typeface="Arial Narrow" pitchFamily="34" charset="0"/>
            </a:endParaRPr>
          </a:p>
          <a:p>
            <a:pPr algn="just" eaLnBrk="1" hangingPunct="1"/>
            <a:endParaRPr lang="en-US" sz="1800" b="0" u="none" dirty="0">
              <a:latin typeface="Arial Narrow" pitchFamily="34" charset="0"/>
            </a:endParaRP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Compute the exponents of the element δ = x = 000010 as x</a:t>
            </a:r>
            <a:r>
              <a:rPr lang="en-US" sz="1800" b="0" u="none" baseline="30000" dirty="0">
                <a:solidFill>
                  <a:schemeClr val="tx2"/>
                </a:solidFill>
                <a:latin typeface="Arial Narrow" pitchFamily="34" charset="0"/>
              </a:rPr>
              <a:t>i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 mod P(x) for </a:t>
            </a:r>
            <a:r>
              <a:rPr lang="en-US" sz="1800" b="0" u="none" dirty="0" err="1">
                <a:solidFill>
                  <a:schemeClr val="tx2"/>
                </a:solidFill>
                <a:latin typeface="Arial Narrow" pitchFamily="34" charset="0"/>
              </a:rPr>
              <a:t>i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= 1 to 17.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Which multiplicative orders are possible in </a:t>
            </a:r>
            <a:r>
              <a:rPr lang="en-US" sz="1800" u="none" dirty="0">
                <a:solidFill>
                  <a:schemeClr val="tx2"/>
                </a:solidFill>
                <a:latin typeface="Arial Narrow" pitchFamily="34" charset="0"/>
              </a:rPr>
              <a:t>GF(2</a:t>
            </a:r>
            <a:r>
              <a:rPr lang="en-US" sz="1800" u="none" baseline="30000" dirty="0">
                <a:solidFill>
                  <a:schemeClr val="tx2"/>
                </a:solidFill>
                <a:latin typeface="Arial Narrow" pitchFamily="34" charset="0"/>
              </a:rPr>
              <a:t>8</a:t>
            </a:r>
            <a:r>
              <a:rPr lang="en-US" sz="1800" u="none" dirty="0">
                <a:solidFill>
                  <a:schemeClr val="tx2"/>
                </a:solidFill>
                <a:latin typeface="Arial Narrow" pitchFamily="34" charset="0"/>
              </a:rPr>
              <a:t>)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</a:rPr>
              <a:t>?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GB" sz="1800" b="0" u="none" dirty="0">
                <a:latin typeface="Arial Narrow" pitchFamily="34" charset="0"/>
              </a:rPr>
              <a:t>Check if you can take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 = 1011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as a primitive element.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User A has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a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101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and User B has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b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42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. Compute the public keys </a:t>
            </a:r>
            <a:r>
              <a:rPr lang="en-US" sz="1800" b="0" u="none" dirty="0" err="1">
                <a:latin typeface="Arial Narrow" pitchFamily="34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and</a:t>
            </a:r>
            <a:r>
              <a:rPr lang="en-US" sz="1800" b="0" u="none" baseline="-25000" dirty="0">
                <a:latin typeface="Arial Narrow" pitchFamily="34" charset="0"/>
              </a:rPr>
              <a:t> </a:t>
            </a:r>
            <a:r>
              <a:rPr lang="en-US" sz="1800" b="0" u="none" dirty="0" err="1">
                <a:latin typeface="Arial Narrow" pitchFamily="34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</a:rPr>
              <a:t>b</a:t>
            </a:r>
            <a:r>
              <a:rPr lang="en-US" sz="1800" b="0" u="none" dirty="0">
                <a:latin typeface="Arial Narrow" pitchFamily="34" charset="0"/>
              </a:rPr>
              <a:t> (the form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is sufficient).</a:t>
            </a:r>
            <a:endParaRPr lang="en-GB" sz="1800" b="0" u="none" dirty="0">
              <a:latin typeface="Arial Narrow" pitchFamily="34" charset="0"/>
            </a:endParaRP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User A encrypts the message </a:t>
            </a:r>
            <a:r>
              <a:rPr lang="en-GB" sz="1800" u="none" dirty="0">
                <a:latin typeface="Arial Narrow" pitchFamily="34" charset="0"/>
              </a:rPr>
              <a:t>M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</a:t>
            </a:r>
            <a:r>
              <a:rPr lang="en-GB" sz="1800" u="none" dirty="0">
                <a:latin typeface="Arial Narrow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and send it to user B by using the random number </a:t>
            </a:r>
            <a:r>
              <a:rPr lang="en-US" sz="1800" u="none" dirty="0">
                <a:latin typeface="Arial Narrow" pitchFamily="34" charset="0"/>
              </a:rPr>
              <a:t>R = 91</a:t>
            </a:r>
            <a:r>
              <a:rPr lang="en-US" sz="1800" b="0" u="none" dirty="0">
                <a:latin typeface="Arial Narrow" pitchFamily="34" charset="0"/>
              </a:rPr>
              <a:t>. Compute the encrypted message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and r (the form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is sufficient).</a:t>
            </a:r>
            <a:r>
              <a:rPr lang="en-US" sz="1800" b="0" u="none" dirty="0">
                <a:latin typeface="Arial Narrow" pitchFamily="34" charset="0"/>
              </a:rPr>
              <a:t>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Decrypt the cryptogram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on the receiver side B showing all necessary computations therefore (the form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is sufficient).</a:t>
            </a:r>
            <a:endParaRPr lang="en-US" sz="1800" b="0" u="none" dirty="0">
              <a:latin typeface="Arial Narrow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95668" y="3889116"/>
            <a:ext cx="53756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AU" sz="1800" u="none" dirty="0">
                <a:latin typeface="Arial Narrow" pitchFamily="34" charset="0"/>
              </a:rPr>
              <a:t>Note: </a:t>
            </a:r>
            <a:r>
              <a:rPr lang="en-AU" sz="1800" b="0" u="none" dirty="0">
                <a:latin typeface="Arial Narrow" pitchFamily="34" charset="0"/>
              </a:rPr>
              <a:t>For the selected P(x), e = 17 this mean </a:t>
            </a:r>
            <a:r>
              <a:rPr lang="en-AU" sz="1800" b="0" u="none" dirty="0" err="1">
                <a:latin typeface="Arial Narrow" pitchFamily="34" charset="0"/>
              </a:rPr>
              <a:t>ord</a:t>
            </a:r>
            <a:r>
              <a:rPr lang="en-AU" sz="1800" b="0" u="none" dirty="0">
                <a:latin typeface="Arial Narrow" pitchFamily="34" charset="0"/>
              </a:rPr>
              <a:t>(x) = 17 (from the table </a:t>
            </a:r>
            <a:r>
              <a:rPr lang="en-US" sz="1800" b="0" u="none" dirty="0">
                <a:latin typeface="Arial Narrow" pitchFamily="34" charset="0"/>
              </a:rPr>
              <a:t>list of all irreducible polynomials over GF(2) )</a:t>
            </a:r>
          </a:p>
          <a:p>
            <a:pPr defTabSz="762000">
              <a:defRPr/>
            </a:pPr>
            <a:endParaRPr lang="en-US" sz="1800" b="0" u="none" dirty="0">
              <a:latin typeface="Arial Narrow" pitchFamily="34" charset="0"/>
            </a:endParaRPr>
          </a:p>
          <a:p>
            <a:pPr defTabSz="762000">
              <a:defRPr/>
            </a:pPr>
            <a:r>
              <a:rPr lang="en-AU" sz="1800" u="none" dirty="0">
                <a:latin typeface="Arial Narrow" pitchFamily="34" charset="0"/>
              </a:rPr>
              <a:t>Helping computations :</a:t>
            </a:r>
          </a:p>
          <a:p>
            <a:pPr defTabSz="762000">
              <a:defRPr/>
            </a:pPr>
            <a:r>
              <a:rPr lang="en-AU" sz="1800" b="0" u="none" dirty="0">
                <a:latin typeface="Arial Narrow" pitchFamily="34" charset="0"/>
              </a:rPr>
              <a:t>(x + 1)</a:t>
            </a:r>
            <a:r>
              <a:rPr lang="en-AU" sz="1800" b="0" u="none" baseline="30000" dirty="0">
                <a:latin typeface="Arial Narrow" pitchFamily="34" charset="0"/>
              </a:rPr>
              <a:t>25 </a:t>
            </a:r>
            <a:r>
              <a:rPr lang="en-AU" sz="1800" b="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7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6</a:t>
            </a:r>
            <a:r>
              <a:rPr lang="en-GB" sz="1800" b="0" u="none" dirty="0">
                <a:latin typeface="Arial Narrow" pitchFamily="34" charset="0"/>
              </a:rPr>
              <a:t> + x</a:t>
            </a:r>
          </a:p>
          <a:p>
            <a:pPr defTabSz="762000">
              <a:defRPr/>
            </a:pPr>
            <a:r>
              <a:rPr lang="en-AU" sz="1800" b="0" u="none" dirty="0">
                <a:latin typeface="Arial Narrow" pitchFamily="34" charset="0"/>
              </a:rPr>
              <a:t>(x + 1)</a:t>
            </a:r>
            <a:r>
              <a:rPr lang="en-AU" sz="1800" b="0" u="none" baseline="30000" dirty="0">
                <a:latin typeface="Arial Narrow" pitchFamily="34" charset="0"/>
              </a:rPr>
              <a:t>80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=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6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3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+ 1</a:t>
            </a:r>
            <a:endParaRPr lang="en-GB" sz="1800" b="0" u="none" baseline="30000" dirty="0">
              <a:latin typeface="Arial Narrow" pitchFamily="34" charset="0"/>
              <a:sym typeface="Symbol" pitchFamily="18" charset="2"/>
            </a:endParaRPr>
          </a:p>
          <a:p>
            <a:pPr defTabSz="762000">
              <a:defRPr/>
            </a:pPr>
            <a:endParaRPr lang="en-US" sz="1800" b="0" u="none" dirty="0">
              <a:latin typeface="Arial Narrow" pitchFamily="34" charset="0"/>
            </a:endParaRPr>
          </a:p>
          <a:p>
            <a:pPr defTabSz="762000">
              <a:defRPr/>
            </a:pPr>
            <a:endParaRPr lang="en-US" sz="1800" b="0" u="none" dirty="0">
              <a:latin typeface="Arial Narrow" pitchFamily="34" charset="0"/>
            </a:endParaRPr>
          </a:p>
          <a:p>
            <a:pPr defTabSz="762000">
              <a:defRPr/>
            </a:pPr>
            <a:endParaRPr lang="en-AU" sz="1800" b="0" u="none" dirty="0">
              <a:latin typeface="Arial Narrow" pitchFamily="34" charset="0"/>
            </a:endParaRPr>
          </a:p>
          <a:p>
            <a:pPr defTabSz="762000">
              <a:defRPr/>
            </a:pPr>
            <a:r>
              <a:rPr lang="en-AU" sz="1800" u="none" dirty="0">
                <a:latin typeface="Arial Narrow" pitchFamily="34" charset="0"/>
              </a:rPr>
              <a:t> </a:t>
            </a:r>
          </a:p>
          <a:p>
            <a:pPr defTabSz="762000">
              <a:defRPr/>
            </a:pPr>
            <a:endParaRPr lang="en-AU" sz="1800" u="non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43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6262" y="218455"/>
            <a:ext cx="9793287" cy="609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457200" indent="-457200" defTabSz="762000">
              <a:defRPr/>
            </a:pPr>
            <a:r>
              <a:rPr lang="en-AU" sz="24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Solution 9-7:</a:t>
            </a:r>
          </a:p>
          <a:p>
            <a:pPr marL="457200" indent="-457200" defTabSz="762000">
              <a:defRPr/>
            </a:pPr>
            <a:endParaRPr lang="en-AU" sz="2400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57200" indent="-457200" defTabSz="762000">
              <a:buFont typeface="+mj-lt"/>
              <a:buAutoNum type="arabicPeriod"/>
              <a:defRPr/>
            </a:pPr>
            <a:r>
              <a:rPr lang="en-GB" sz="1800" b="0" u="none" dirty="0">
                <a:latin typeface="Arial Narrow" pitchFamily="34" charset="0"/>
              </a:rPr>
              <a:t>If P(x) =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8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+ 1 </a:t>
            </a:r>
            <a:r>
              <a:rPr lang="en-GB" sz="1800" b="0" u="none" dirty="0">
                <a:latin typeface="Arial Narrow" pitchFamily="34" charset="0"/>
              </a:rPr>
              <a:t>is the modulus then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8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+ 1 </a:t>
            </a:r>
            <a:r>
              <a:rPr lang="en-GB" sz="1800" b="0" u="none" dirty="0">
                <a:latin typeface="Arial Narrow" pitchFamily="34" charset="0"/>
              </a:rPr>
              <a:t>= 0, </a:t>
            </a:r>
          </a:p>
          <a:p>
            <a:pPr marL="457200" indent="-457200" defTabSz="762000">
              <a:defRPr/>
            </a:pPr>
            <a:r>
              <a:rPr lang="en-GB" sz="1800" b="0" u="none" dirty="0">
                <a:latin typeface="Arial Narrow" pitchFamily="34" charset="0"/>
              </a:rPr>
              <a:t>         thus   x</a:t>
            </a:r>
            <a:r>
              <a:rPr lang="en-GB" sz="1800" b="0" u="none" baseline="30000" dirty="0">
                <a:latin typeface="Arial Narrow" pitchFamily="34" charset="0"/>
              </a:rPr>
              <a:t>8 </a:t>
            </a:r>
            <a:r>
              <a:rPr lang="en-GB" sz="1800" b="0" u="none" dirty="0">
                <a:latin typeface="Arial Narrow" pitchFamily="34" charset="0"/>
              </a:rPr>
              <a:t>=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+ 1</a:t>
            </a:r>
            <a:r>
              <a:rPr lang="en-GB" sz="1800" b="0" u="none" dirty="0">
                <a:latin typeface="Arial Narrow" pitchFamily="34" charset="0"/>
              </a:rPr>
              <a:t>. The exponents of </a:t>
            </a:r>
            <a:r>
              <a:rPr lang="en-GB" sz="1800" u="none" dirty="0">
                <a:latin typeface="Arial Narrow" pitchFamily="34" charset="0"/>
              </a:rPr>
              <a:t>x</a:t>
            </a:r>
            <a:r>
              <a:rPr lang="en-GB" sz="1800" b="0" u="none" dirty="0">
                <a:latin typeface="Arial Narrow" pitchFamily="34" charset="0"/>
              </a:rPr>
              <a:t> in GF(2</a:t>
            </a:r>
            <a:r>
              <a:rPr lang="en-GB" sz="1800" b="0" u="none" baseline="30000" dirty="0">
                <a:latin typeface="Arial Narrow" pitchFamily="34" charset="0"/>
              </a:rPr>
              <a:t>8</a:t>
            </a:r>
            <a:r>
              <a:rPr lang="en-GB" sz="1800" b="0" u="none" dirty="0">
                <a:latin typeface="Arial Narrow" pitchFamily="34" charset="0"/>
              </a:rPr>
              <a:t>) are: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 = x						</a:t>
            </a:r>
            <a:r>
              <a:rPr lang="en-GB" sz="1800" b="0" u="none" dirty="0">
                <a:latin typeface="Arial Narrow" pitchFamily="34" charset="0"/>
              </a:rPr>
              <a:t>00000010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2</a:t>
            </a:r>
            <a:r>
              <a:rPr lang="en-GB" sz="1800" u="none" dirty="0">
                <a:latin typeface="Arial Narrow" pitchFamily="34" charset="0"/>
              </a:rPr>
              <a:t>						</a:t>
            </a:r>
            <a:r>
              <a:rPr lang="en-GB" sz="1800" b="0" u="none" dirty="0">
                <a:latin typeface="Arial Narrow" pitchFamily="34" charset="0"/>
              </a:rPr>
              <a:t>00000100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3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</a:t>
            </a:r>
            <a:r>
              <a:rPr lang="en-GB" sz="1800" u="none" dirty="0">
                <a:latin typeface="Arial Narrow" pitchFamily="34" charset="0"/>
              </a:rPr>
              <a:t>						</a:t>
            </a:r>
            <a:r>
              <a:rPr lang="en-GB" sz="1800" b="0" u="none" dirty="0">
                <a:latin typeface="Arial Narrow" pitchFamily="34" charset="0"/>
              </a:rPr>
              <a:t>00001000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4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						00010000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5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5						</a:t>
            </a:r>
            <a:r>
              <a:rPr lang="en-GB" sz="1800" b="0" u="none" dirty="0">
                <a:latin typeface="Arial Narrow" pitchFamily="34" charset="0"/>
              </a:rPr>
              <a:t>00100000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6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6</a:t>
            </a:r>
            <a:r>
              <a:rPr lang="en-GB" sz="1800" u="none" dirty="0">
                <a:latin typeface="Arial Narrow" pitchFamily="34" charset="0"/>
              </a:rPr>
              <a:t>						</a:t>
            </a:r>
            <a:r>
              <a:rPr lang="en-GB" sz="1800" b="0" u="none" dirty="0">
                <a:latin typeface="Arial Narrow" pitchFamily="34" charset="0"/>
              </a:rPr>
              <a:t>01000000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7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7						</a:t>
            </a:r>
            <a:r>
              <a:rPr lang="en-GB" sz="1800" b="0" u="none" dirty="0">
                <a:latin typeface="Arial Narrow" pitchFamily="34" charset="0"/>
              </a:rPr>
              <a:t>10000000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8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u="none" dirty="0">
                <a:latin typeface="Arial Narrow" pitchFamily="34" charset="0"/>
              </a:rPr>
              <a:t>x</a:t>
            </a:r>
            <a:r>
              <a:rPr lang="en-AU" sz="1800" u="none" baseline="30000" dirty="0">
                <a:latin typeface="Arial Narrow" pitchFamily="34" charset="0"/>
              </a:rPr>
              <a:t>5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4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3</a:t>
            </a:r>
            <a:r>
              <a:rPr lang="en-AU" sz="1800" u="none" dirty="0">
                <a:latin typeface="Arial Narrow" pitchFamily="34" charset="0"/>
              </a:rPr>
              <a:t> + 1					</a:t>
            </a:r>
            <a:r>
              <a:rPr lang="en-GB" sz="1800" b="0" u="none" dirty="0">
                <a:latin typeface="Arial Narrow" pitchFamily="34" charset="0"/>
              </a:rPr>
              <a:t>00111001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9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u="none" dirty="0">
                <a:latin typeface="Arial Narrow" pitchFamily="34" charset="0"/>
              </a:rPr>
              <a:t>x</a:t>
            </a:r>
            <a:r>
              <a:rPr lang="en-AU" sz="1800" u="none" baseline="30000" dirty="0">
                <a:latin typeface="Arial Narrow" pitchFamily="34" charset="0"/>
              </a:rPr>
              <a:t>6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5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4</a:t>
            </a:r>
            <a:r>
              <a:rPr lang="en-AU" sz="1800" u="none" dirty="0">
                <a:latin typeface="Arial Narrow" pitchFamily="34" charset="0"/>
              </a:rPr>
              <a:t> + x</a:t>
            </a:r>
            <a:r>
              <a:rPr lang="en-GB" sz="1800" b="0" u="none" dirty="0">
                <a:latin typeface="Arial Narrow" pitchFamily="34" charset="0"/>
              </a:rPr>
              <a:t>					01110010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10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u="none" dirty="0">
                <a:latin typeface="Arial Narrow" pitchFamily="34" charset="0"/>
              </a:rPr>
              <a:t>x</a:t>
            </a:r>
            <a:r>
              <a:rPr lang="en-AU" sz="1800" u="none" baseline="30000" dirty="0">
                <a:latin typeface="Arial Narrow" pitchFamily="34" charset="0"/>
              </a:rPr>
              <a:t>7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6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5</a:t>
            </a:r>
            <a:r>
              <a:rPr lang="en-AU" sz="1800" u="none" dirty="0">
                <a:latin typeface="Arial Narrow" pitchFamily="34" charset="0"/>
              </a:rPr>
              <a:t> + x</a:t>
            </a:r>
            <a:r>
              <a:rPr lang="en-AU" sz="1800" u="none" baseline="30000" dirty="0">
                <a:latin typeface="Arial Narrow" pitchFamily="34" charset="0"/>
              </a:rPr>
              <a:t>2</a:t>
            </a:r>
            <a:r>
              <a:rPr lang="en-AU" sz="1800" u="none" dirty="0">
                <a:latin typeface="Arial Narrow" pitchFamily="34" charset="0"/>
              </a:rPr>
              <a:t>					</a:t>
            </a:r>
            <a:r>
              <a:rPr lang="en-GB" sz="1800" b="0" u="none" dirty="0">
                <a:latin typeface="Arial Narrow" pitchFamily="34" charset="0"/>
              </a:rPr>
              <a:t>11100100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11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8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6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u="none" dirty="0">
                <a:latin typeface="Arial Narrow" pitchFamily="34" charset="0"/>
              </a:rPr>
              <a:t> = x</a:t>
            </a:r>
            <a:r>
              <a:rPr lang="en-AU" sz="1800" u="none" baseline="30000" dirty="0">
                <a:latin typeface="Arial Narrow" pitchFamily="34" charset="0"/>
              </a:rPr>
              <a:t>7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6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5</a:t>
            </a:r>
            <a:r>
              <a:rPr lang="en-AU" sz="1800" u="none" dirty="0">
                <a:latin typeface="Arial Narrow" pitchFamily="34" charset="0"/>
              </a:rPr>
              <a:t> + x</a:t>
            </a:r>
            <a:r>
              <a:rPr lang="en-AU" sz="1800" u="none" baseline="30000" dirty="0">
                <a:latin typeface="Arial Narrow" pitchFamily="34" charset="0"/>
              </a:rPr>
              <a:t>4</a:t>
            </a:r>
            <a:r>
              <a:rPr lang="en-AU" sz="1800" u="none" dirty="0">
                <a:latin typeface="Arial Narrow" pitchFamily="34" charset="0"/>
              </a:rPr>
              <a:t> + 1</a:t>
            </a:r>
            <a:r>
              <a:rPr lang="en-GB" sz="1800" b="0" u="none" dirty="0">
                <a:latin typeface="Arial Narrow" pitchFamily="34" charset="0"/>
              </a:rPr>
              <a:t>		11110001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12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8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6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5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u="none" dirty="0">
                <a:latin typeface="Arial Narrow" pitchFamily="34" charset="0"/>
              </a:rPr>
              <a:t>x</a:t>
            </a:r>
            <a:r>
              <a:rPr lang="en-AU" sz="1800" u="none" baseline="30000" dirty="0">
                <a:latin typeface="Arial Narrow" pitchFamily="34" charset="0"/>
              </a:rPr>
              <a:t>7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6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4</a:t>
            </a:r>
            <a:r>
              <a:rPr lang="en-AU" sz="1800" u="none" dirty="0">
                <a:latin typeface="Arial Narrow" pitchFamily="34" charset="0"/>
              </a:rPr>
              <a:t> + x</a:t>
            </a:r>
            <a:r>
              <a:rPr lang="en-AU" sz="1800" u="none" baseline="30000" dirty="0">
                <a:latin typeface="Arial Narrow" pitchFamily="34" charset="0"/>
              </a:rPr>
              <a:t>3</a:t>
            </a:r>
            <a:r>
              <a:rPr lang="en-AU" sz="1800" u="none" dirty="0">
                <a:latin typeface="Arial Narrow" pitchFamily="34" charset="0"/>
              </a:rPr>
              <a:t> + x + 1	</a:t>
            </a:r>
            <a:r>
              <a:rPr lang="en-GB" sz="1800" b="0" u="none" dirty="0">
                <a:latin typeface="Arial Narrow" pitchFamily="34" charset="0"/>
              </a:rPr>
              <a:t>11011011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13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8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5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4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u="none" dirty="0">
                <a:latin typeface="Arial Narrow" pitchFamily="34" charset="0"/>
              </a:rPr>
              <a:t>x</a:t>
            </a:r>
            <a:r>
              <a:rPr lang="en-AU" sz="1800" u="none" baseline="30000" dirty="0">
                <a:latin typeface="Arial Narrow" pitchFamily="34" charset="0"/>
              </a:rPr>
              <a:t>7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3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2</a:t>
            </a:r>
            <a:r>
              <a:rPr lang="en-AU" sz="1800" u="none" dirty="0">
                <a:latin typeface="Arial Narrow" pitchFamily="34" charset="0"/>
              </a:rPr>
              <a:t> + x + 1</a:t>
            </a:r>
            <a:r>
              <a:rPr lang="en-GB" sz="1800" u="none" dirty="0">
                <a:latin typeface="Arial Narrow" pitchFamily="34" charset="0"/>
              </a:rPr>
              <a:t>	</a:t>
            </a:r>
            <a:r>
              <a:rPr lang="en-GB" sz="1800" b="0" u="none" dirty="0">
                <a:latin typeface="Arial Narrow" pitchFamily="34" charset="0"/>
              </a:rPr>
              <a:t>10001111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14 </a:t>
            </a:r>
            <a:r>
              <a:rPr lang="en-GB" sz="1800" u="none" dirty="0">
                <a:latin typeface="Arial Narrow" pitchFamily="34" charset="0"/>
              </a:rPr>
              <a:t>=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8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u="none" dirty="0">
                <a:latin typeface="Arial Narrow" pitchFamily="34" charset="0"/>
              </a:rPr>
              <a:t>x</a:t>
            </a:r>
            <a:r>
              <a:rPr lang="en-AU" sz="1800" u="none" baseline="30000" dirty="0">
                <a:latin typeface="Arial Narrow" pitchFamily="34" charset="0"/>
              </a:rPr>
              <a:t>5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2 </a:t>
            </a:r>
            <a:r>
              <a:rPr lang="en-AU" sz="1800" u="none" dirty="0">
                <a:latin typeface="Arial Narrow" pitchFamily="34" charset="0"/>
              </a:rPr>
              <a:t>+ x + 1</a:t>
            </a:r>
            <a:r>
              <a:rPr lang="en-GB" sz="1800" u="none" dirty="0">
                <a:latin typeface="Arial Narrow" pitchFamily="34" charset="0"/>
              </a:rPr>
              <a:t>		</a:t>
            </a:r>
            <a:r>
              <a:rPr lang="en-GB" sz="1800" b="0" u="none" dirty="0">
                <a:latin typeface="Arial Narrow" pitchFamily="34" charset="0"/>
              </a:rPr>
              <a:t>00100111	</a:t>
            </a: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15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u="none" dirty="0">
                <a:latin typeface="Arial Narrow" pitchFamily="34" charset="0"/>
              </a:rPr>
              <a:t>x</a:t>
            </a:r>
            <a:r>
              <a:rPr lang="en-AU" sz="1800" u="none" baseline="30000" dirty="0">
                <a:latin typeface="Arial Narrow" pitchFamily="34" charset="0"/>
              </a:rPr>
              <a:t>6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3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2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GB" sz="1800" b="0" u="none" dirty="0">
                <a:latin typeface="Arial Narrow" pitchFamily="34" charset="0"/>
              </a:rPr>
              <a:t>					01001110	</a:t>
            </a:r>
            <a:r>
              <a:rPr lang="en-US" sz="1800" b="0" u="none" dirty="0"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endParaRPr lang="en-GB" sz="1800" b="0" u="none" dirty="0">
              <a:latin typeface="Arial Narrow" pitchFamily="34" charset="0"/>
            </a:endParaRPr>
          </a:p>
          <a:p>
            <a:pPr marL="457200" indent="-457200" defTabSz="762000">
              <a:defRPr/>
            </a:pPr>
            <a:r>
              <a:rPr lang="en-GB" sz="1800" b="0" u="none" dirty="0">
                <a:latin typeface="Arial Narrow" pitchFamily="34" charset="0"/>
              </a:rPr>
              <a:t>         </a:t>
            </a:r>
            <a:r>
              <a:rPr lang="en-GB" sz="1800" u="none" dirty="0">
                <a:latin typeface="Arial Narrow" pitchFamily="34" charset="0"/>
              </a:rPr>
              <a:t>x</a:t>
            </a:r>
            <a:r>
              <a:rPr lang="en-GB" sz="1800" u="none" baseline="30000" dirty="0">
                <a:latin typeface="Arial Narrow" pitchFamily="34" charset="0"/>
              </a:rPr>
              <a:t>16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u="none" dirty="0">
                <a:latin typeface="Arial Narrow" pitchFamily="34" charset="0"/>
              </a:rPr>
              <a:t>x</a:t>
            </a:r>
            <a:r>
              <a:rPr lang="en-AU" sz="1800" u="none" baseline="30000" dirty="0">
                <a:latin typeface="Arial Narrow" pitchFamily="34" charset="0"/>
              </a:rPr>
              <a:t>7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4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3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					10011100</a:t>
            </a:r>
            <a:endParaRPr lang="en-AU" sz="1800" u="none" baseline="30000" dirty="0">
              <a:latin typeface="Arial Narrow" pitchFamily="34" charset="0"/>
            </a:endParaRPr>
          </a:p>
          <a:p>
            <a:pPr marL="457200" indent="-4572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   x</a:t>
            </a:r>
            <a:r>
              <a:rPr lang="en-GB" sz="1800" u="none" baseline="30000" dirty="0">
                <a:latin typeface="Arial Narrow" pitchFamily="34" charset="0"/>
              </a:rPr>
              <a:t>17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8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u="none" dirty="0">
                <a:latin typeface="Arial Narrow" pitchFamily="34" charset="0"/>
              </a:rPr>
              <a:t>1</a:t>
            </a:r>
            <a:r>
              <a:rPr lang="en-GB" sz="1800" b="0" u="none" dirty="0">
                <a:latin typeface="Arial Narrow" pitchFamily="34" charset="0"/>
              </a:rPr>
              <a:t>				00000001      </a:t>
            </a:r>
            <a:r>
              <a:rPr lang="en-US" sz="1800" b="0" u="none" dirty="0"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ord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) = 17 </a:t>
            </a:r>
            <a:r>
              <a:rPr lang="en-US" sz="1800" b="0" u="none" dirty="0"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x is not primitive </a:t>
            </a:r>
            <a:endParaRPr lang="en-AU" sz="1800" u="none" baseline="30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1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309" y="183024"/>
            <a:ext cx="23703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9-7 cont.: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88430" y="644689"/>
            <a:ext cx="10081120" cy="59162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42900" indent="-342900" defTabSz="800633">
              <a:buFont typeface="+mj-lt"/>
              <a:buAutoNum type="arabicPeriod" startAt="2"/>
            </a:pPr>
            <a:r>
              <a:rPr lang="en-US" sz="1800" b="0" u="none" dirty="0">
                <a:latin typeface="Arial Narrow" pitchFamily="34" charset="0"/>
              </a:rPr>
              <a:t>Possible orders are the divisors of 2</a:t>
            </a:r>
            <a:r>
              <a:rPr lang="en-US" sz="1800" b="0" u="none" baseline="30000" dirty="0">
                <a:latin typeface="Arial Narrow" pitchFamily="34" charset="0"/>
              </a:rPr>
              <a:t>8 </a:t>
            </a:r>
            <a:r>
              <a:rPr lang="en-US" sz="1800" b="0" u="none" dirty="0">
                <a:latin typeface="Arial Narrow" pitchFamily="34" charset="0"/>
              </a:rPr>
              <a:t>– 1 = 255, these are: </a:t>
            </a:r>
            <a:r>
              <a:rPr lang="en-AU" sz="1800" b="0" u="none" dirty="0">
                <a:latin typeface="Arial Narrow" pitchFamily="34" charset="0"/>
              </a:rPr>
              <a:t>1, 3, 5, 15, 17, 51, 85 and 255</a:t>
            </a:r>
            <a:endParaRPr lang="en-GB" sz="1800" b="0" u="none" dirty="0">
              <a:latin typeface="Arial Narrow" pitchFamily="34" charset="0"/>
            </a:endParaRPr>
          </a:p>
          <a:p>
            <a:pPr marL="342900" indent="-342900" defTabSz="800633">
              <a:buFont typeface="+mj-lt"/>
              <a:buAutoNum type="arabicPeriod" startAt="2"/>
            </a:pPr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marL="342900" indent="-342900" defTabSz="800633">
              <a:buFont typeface="+mj-lt"/>
              <a:buAutoNum type="arabicPeriod" startAt="2"/>
            </a:pPr>
            <a:r>
              <a:rPr lang="en-US" sz="1800" b="0" u="none" dirty="0">
                <a:latin typeface="Arial Narrow" pitchFamily="34" charset="0"/>
                <a:cs typeface="Arial" charset="0"/>
              </a:rPr>
              <a:t>Checking if the element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 = 00000011 =</a:t>
            </a:r>
            <a:r>
              <a:rPr lang="en-GB" sz="1800" b="0" u="none" dirty="0">
                <a:latin typeface="Arial Narrow" pitchFamily="34" charset="0"/>
              </a:rPr>
              <a:t> x + 1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is primitive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     </a:t>
            </a:r>
          </a:p>
          <a:p>
            <a:pPr defTabSz="762000">
              <a:defRPr/>
            </a:pPr>
            <a:r>
              <a:rPr lang="en-GB" sz="1800" u="none" dirty="0">
                <a:latin typeface="Arial Narrow" pitchFamily="34" charset="0"/>
                <a:sym typeface="Symbol" pitchFamily="18" charset="2"/>
              </a:rPr>
              <a:t>       </a:t>
            </a:r>
            <a:r>
              <a:rPr lang="en-AU" sz="1800" u="none" dirty="0">
                <a:latin typeface="Arial Narrow" pitchFamily="34" charset="0"/>
              </a:rPr>
              <a:t>x + 1 ≠ 1</a:t>
            </a:r>
          </a:p>
          <a:p>
            <a:pPr defTabSz="762000">
              <a:defRPr/>
            </a:pP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    </a:t>
            </a:r>
            <a:r>
              <a:rPr lang="en-AU" sz="1800" b="0" u="none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</a:rPr>
              <a:t>(x + 1)</a:t>
            </a:r>
            <a:r>
              <a:rPr lang="en-GB" sz="1800" u="none" baseline="30000" dirty="0">
                <a:latin typeface="Arial Narrow" pitchFamily="34" charset="0"/>
              </a:rPr>
              <a:t>3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* (x + 1) = (x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+ 1)(x + 1)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3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2 </a:t>
            </a:r>
            <a:r>
              <a:rPr lang="en-GB" sz="1800" u="none" dirty="0">
                <a:latin typeface="Arial Narrow" pitchFamily="34" charset="0"/>
              </a:rPr>
              <a:t>+ x + 1</a:t>
            </a:r>
            <a:r>
              <a:rPr lang="en-GB" sz="1800" u="none" baseline="30000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  </a:t>
            </a:r>
            <a:endParaRPr lang="en-GB" sz="1800" u="none" dirty="0">
              <a:latin typeface="Arial Narrow" pitchFamily="34" charset="0"/>
            </a:endParaRPr>
          </a:p>
          <a:p>
            <a:pPr marL="177800" indent="-1778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(x + 1)</a:t>
            </a:r>
            <a:r>
              <a:rPr lang="en-GB" sz="1800" u="none" baseline="30000" dirty="0">
                <a:latin typeface="Arial Narrow" pitchFamily="34" charset="0"/>
              </a:rPr>
              <a:t>5 </a:t>
            </a:r>
            <a:r>
              <a:rPr lang="en-GB" sz="1800" u="none" dirty="0">
                <a:latin typeface="Arial Narrow" pitchFamily="34" charset="0"/>
              </a:rPr>
              <a:t>=</a:t>
            </a:r>
            <a:r>
              <a:rPr lang="en-GB" sz="1800" b="0" u="none" dirty="0">
                <a:latin typeface="Arial Narrow" pitchFamily="34" charset="0"/>
              </a:rPr>
              <a:t> (x + 1)</a:t>
            </a:r>
            <a:r>
              <a:rPr lang="en-GB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 * (x + 1)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AU" sz="1800" b="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</a:rPr>
              <a:t>(x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+ 1)(x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x + 1) = 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x + 1 </a:t>
            </a:r>
            <a:r>
              <a:rPr lang="en-GB" sz="1800" u="none" dirty="0">
                <a:latin typeface="Arial Narrow" pitchFamily="34" charset="0"/>
              </a:rPr>
              <a:t>= x</a:t>
            </a:r>
            <a:r>
              <a:rPr lang="en-GB" sz="1800" u="none" baseline="30000" dirty="0">
                <a:latin typeface="Arial Narrow" pitchFamily="34" charset="0"/>
              </a:rPr>
              <a:t>5 </a:t>
            </a:r>
            <a:r>
              <a:rPr lang="en-GB" sz="1800" u="none" dirty="0">
                <a:latin typeface="Arial Narrow" pitchFamily="34" charset="0"/>
              </a:rPr>
              <a:t>+ x</a:t>
            </a:r>
            <a:r>
              <a:rPr lang="en-GB" sz="1800" u="none" baseline="30000" dirty="0">
                <a:latin typeface="Arial Narrow" pitchFamily="34" charset="0"/>
              </a:rPr>
              <a:t>4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+ x </a:t>
            </a:r>
            <a:r>
              <a:rPr lang="en-GB" sz="1800" u="none" dirty="0">
                <a:latin typeface="Arial Narrow" pitchFamily="34" charset="0"/>
              </a:rPr>
              <a:t>+ 1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 </a:t>
            </a:r>
            <a:endParaRPr lang="en-GB" sz="1800" u="none" dirty="0">
              <a:latin typeface="Arial Narrow" pitchFamily="34" charset="0"/>
            </a:endParaRPr>
          </a:p>
          <a:p>
            <a:pPr marL="177800" indent="-177800" defTabSz="762000">
              <a:defRPr/>
            </a:pP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     </a:t>
            </a:r>
            <a:r>
              <a:rPr lang="en-GB" sz="1800" u="none" dirty="0">
                <a:latin typeface="Arial Narrow" pitchFamily="34" charset="0"/>
              </a:rPr>
              <a:t>(x + 1)</a:t>
            </a:r>
            <a:r>
              <a:rPr lang="en-GB" sz="1800" u="none" baseline="30000" dirty="0">
                <a:latin typeface="Arial Narrow" pitchFamily="34" charset="0"/>
              </a:rPr>
              <a:t>15</a:t>
            </a:r>
            <a:r>
              <a:rPr lang="en-GB" sz="1800" u="none" dirty="0">
                <a:latin typeface="Arial Narrow" pitchFamily="34" charset="0"/>
              </a:rPr>
              <a:t> = </a:t>
            </a:r>
            <a:r>
              <a:rPr lang="en-GB" sz="1800" b="0" u="none" dirty="0">
                <a:latin typeface="Arial Narrow" pitchFamily="34" charset="0"/>
              </a:rPr>
              <a:t>((x + 1)</a:t>
            </a:r>
            <a:r>
              <a:rPr lang="en-GB" sz="1800" b="0" u="none" baseline="30000" dirty="0">
                <a:latin typeface="Arial Narrow" pitchFamily="34" charset="0"/>
              </a:rPr>
              <a:t>5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= (x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 </a:t>
            </a:r>
            <a:r>
              <a:rPr lang="en-GB" sz="1800" b="0" u="none" dirty="0">
                <a:latin typeface="Arial Narrow" pitchFamily="34" charset="0"/>
              </a:rPr>
              <a:t>+ 1)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* (x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 </a:t>
            </a:r>
            <a:r>
              <a:rPr lang="en-GB" sz="1800" b="0" u="none" dirty="0">
                <a:latin typeface="Arial Narrow" pitchFamily="34" charset="0"/>
              </a:rPr>
              <a:t>+ 1) = (x</a:t>
            </a:r>
            <a:r>
              <a:rPr lang="en-GB" sz="1800" b="0" u="none" baseline="30000" dirty="0">
                <a:latin typeface="Arial Narrow" pitchFamily="34" charset="0"/>
              </a:rPr>
              <a:t>10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8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+ 1) * (x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 </a:t>
            </a:r>
            <a:r>
              <a:rPr lang="en-GB" sz="1800" b="0" u="none" dirty="0">
                <a:latin typeface="Arial Narrow" pitchFamily="34" charset="0"/>
              </a:rPr>
              <a:t>+ 1)</a:t>
            </a:r>
          </a:p>
          <a:p>
            <a:pPr marL="177800" indent="-177800" defTabSz="762000">
              <a:defRPr/>
            </a:pPr>
            <a:r>
              <a:rPr lang="en-GB" sz="1800" b="0" u="none" baseline="30000" dirty="0">
                <a:latin typeface="Arial Narrow" pitchFamily="34" charset="0"/>
              </a:rPr>
              <a:t>                              </a:t>
            </a:r>
            <a:r>
              <a:rPr lang="en-GB" sz="1800" b="0" u="none" dirty="0">
                <a:latin typeface="Arial Narrow" pitchFamily="34" charset="0"/>
              </a:rPr>
              <a:t>= (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5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+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+ 1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+ 1) * (x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 </a:t>
            </a:r>
            <a:r>
              <a:rPr lang="en-GB" sz="1800" b="0" u="none" dirty="0">
                <a:latin typeface="Arial Narrow" pitchFamily="34" charset="0"/>
              </a:rPr>
              <a:t>+ 1) = (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GB" sz="1800" b="0" u="none" dirty="0">
                <a:latin typeface="Arial Narrow" pitchFamily="34" charset="0"/>
              </a:rPr>
              <a:t>) * (x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 </a:t>
            </a:r>
            <a:r>
              <a:rPr lang="en-GB" sz="1800" b="0" u="none" dirty="0">
                <a:latin typeface="Arial Narrow" pitchFamily="34" charset="0"/>
              </a:rPr>
              <a:t>+ 1) </a:t>
            </a:r>
          </a:p>
          <a:p>
            <a:pPr marL="177800" indent="-177800" defTabSz="762000">
              <a:defRPr/>
            </a:pPr>
            <a:r>
              <a:rPr lang="en-AU" sz="1800" b="0" u="none" dirty="0">
                <a:latin typeface="Arial Narrow" pitchFamily="34" charset="0"/>
              </a:rPr>
              <a:t>                    = x</a:t>
            </a:r>
            <a:r>
              <a:rPr lang="en-AU" sz="1800" b="0" u="none" baseline="30000" dirty="0">
                <a:latin typeface="Arial Narrow" pitchFamily="34" charset="0"/>
              </a:rPr>
              <a:t>12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11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8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7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+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11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10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7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9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8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5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+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8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 </a:t>
            </a:r>
          </a:p>
          <a:p>
            <a:pPr marL="177800" indent="-177800" defTabSz="762000">
              <a:defRPr/>
            </a:pPr>
            <a:r>
              <a:rPr lang="en-AU" sz="1800" b="0" u="none" dirty="0">
                <a:latin typeface="Arial Narrow" pitchFamily="34" charset="0"/>
              </a:rPr>
              <a:t>                    = x</a:t>
            </a:r>
            <a:r>
              <a:rPr lang="en-AU" sz="1800" b="0" u="none" baseline="30000" dirty="0">
                <a:latin typeface="Arial Narrow" pitchFamily="34" charset="0"/>
              </a:rPr>
              <a:t>12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10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9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8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6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</a:t>
            </a:r>
          </a:p>
          <a:p>
            <a:pPr marL="177800" indent="-177800" defTabSz="762000">
              <a:defRPr/>
            </a:pPr>
            <a:r>
              <a:rPr lang="en-AU" sz="1800" b="0" u="none" dirty="0">
                <a:latin typeface="Arial Narrow" pitchFamily="34" charset="0"/>
              </a:rPr>
              <a:t>                    = 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x + 1 + 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5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+ 1 + 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6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</a:t>
            </a:r>
          </a:p>
          <a:p>
            <a:pPr marL="177800" indent="-177800" defTabSz="762000">
              <a:defRPr/>
            </a:pPr>
            <a:r>
              <a:rPr lang="en-AU" sz="1800" b="0" u="none" dirty="0">
                <a:latin typeface="Arial Narrow" pitchFamily="34" charset="0"/>
              </a:rPr>
              <a:t>                    </a:t>
            </a:r>
            <a:r>
              <a:rPr lang="en-AU" sz="1800" u="none" dirty="0">
                <a:latin typeface="Arial Narrow" pitchFamily="34" charset="0"/>
              </a:rPr>
              <a:t>= x</a:t>
            </a:r>
            <a:r>
              <a:rPr lang="en-AU" sz="1800" u="none" baseline="30000" dirty="0">
                <a:latin typeface="Arial Narrow" pitchFamily="34" charset="0"/>
              </a:rPr>
              <a:t>7</a:t>
            </a:r>
            <a:r>
              <a:rPr lang="en-AU" sz="1800" u="none" dirty="0">
                <a:latin typeface="Arial Narrow" pitchFamily="34" charset="0"/>
              </a:rPr>
              <a:t> + x</a:t>
            </a:r>
            <a:r>
              <a:rPr lang="en-AU" sz="1800" u="none" baseline="30000" dirty="0">
                <a:latin typeface="Arial Narrow" pitchFamily="34" charset="0"/>
              </a:rPr>
              <a:t>4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3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2</a:t>
            </a:r>
            <a:r>
              <a:rPr lang="en-AU" sz="1800" u="none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  </a:t>
            </a:r>
            <a:r>
              <a:rPr lang="en-AU" sz="1800" u="none" dirty="0">
                <a:latin typeface="Arial Narrow" pitchFamily="34" charset="0"/>
              </a:rPr>
              <a:t> </a:t>
            </a:r>
          </a:p>
          <a:p>
            <a:pPr marL="177800" indent="-1778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(x + 1)</a:t>
            </a:r>
            <a:r>
              <a:rPr lang="en-GB" sz="1800" u="none" baseline="30000" dirty="0">
                <a:latin typeface="Arial Narrow" pitchFamily="34" charset="0"/>
              </a:rPr>
              <a:t>17</a:t>
            </a:r>
            <a:r>
              <a:rPr lang="en-GB" sz="1800" u="none" dirty="0">
                <a:latin typeface="Arial Narrow" pitchFamily="34" charset="0"/>
              </a:rPr>
              <a:t> =</a:t>
            </a:r>
            <a:r>
              <a:rPr lang="en-AU" sz="1800" u="none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15</a:t>
            </a:r>
            <a:r>
              <a:rPr lang="en-GB" sz="1800" b="0" u="none" dirty="0">
                <a:latin typeface="Arial Narrow" pitchFamily="34" charset="0"/>
              </a:rPr>
              <a:t> * (x + 1)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GB" sz="1800" b="0" u="none" dirty="0">
                <a:latin typeface="Arial Narrow" pitchFamily="34" charset="0"/>
              </a:rPr>
              <a:t> =</a:t>
            </a:r>
            <a:r>
              <a:rPr lang="en-AU" sz="1800" b="0" u="none" dirty="0">
                <a:latin typeface="Arial Narrow" pitchFamily="34" charset="0"/>
              </a:rPr>
              <a:t> (x</a:t>
            </a:r>
            <a:r>
              <a:rPr lang="en-AU" sz="1800" b="0" u="none" baseline="30000" dirty="0">
                <a:latin typeface="Arial Narrow" pitchFamily="34" charset="0"/>
              </a:rPr>
              <a:t>7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)</a:t>
            </a:r>
            <a:r>
              <a:rPr lang="en-GB" sz="1800" b="0" u="none" dirty="0">
                <a:latin typeface="Arial Narrow" pitchFamily="34" charset="0"/>
              </a:rPr>
              <a:t>(x</a:t>
            </a:r>
            <a:r>
              <a:rPr lang="en-GB" sz="1800" b="0" u="none" baseline="30000" dirty="0">
                <a:latin typeface="Arial Narrow" pitchFamily="34" charset="0"/>
              </a:rPr>
              <a:t>2 </a:t>
            </a:r>
            <a:r>
              <a:rPr lang="en-GB" sz="1800" b="0" u="none" dirty="0">
                <a:latin typeface="Arial Narrow" pitchFamily="34" charset="0"/>
              </a:rPr>
              <a:t>+ 1)</a:t>
            </a:r>
            <a:r>
              <a:rPr lang="en-AU" sz="1800" b="0" u="none" dirty="0">
                <a:latin typeface="Arial Narrow" pitchFamily="34" charset="0"/>
              </a:rPr>
              <a:t> = x</a:t>
            </a:r>
            <a:r>
              <a:rPr lang="en-AU" sz="1800" b="0" u="none" baseline="30000" dirty="0">
                <a:latin typeface="Arial Narrow" pitchFamily="34" charset="0"/>
              </a:rPr>
              <a:t>9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7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2 </a:t>
            </a:r>
          </a:p>
          <a:p>
            <a:pPr marL="177800" indent="-177800" defTabSz="762000">
              <a:defRPr/>
            </a:pPr>
            <a:r>
              <a:rPr lang="en-AU" sz="1800" b="0" u="none" baseline="30000" dirty="0">
                <a:latin typeface="Arial Narrow" pitchFamily="34" charset="0"/>
              </a:rPr>
              <a:t>                              </a:t>
            </a:r>
            <a:r>
              <a:rPr lang="en-AU" sz="1800" b="0" u="none" dirty="0">
                <a:latin typeface="Arial Narrow" pitchFamily="34" charset="0"/>
              </a:rPr>
              <a:t>=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</a:t>
            </a:r>
            <a:r>
              <a:rPr lang="en-AU" sz="1800" b="0" u="none" dirty="0">
                <a:latin typeface="Arial Narrow" pitchFamily="34" charset="0"/>
              </a:rPr>
              <a:t> + x +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7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4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2 </a:t>
            </a:r>
            <a:r>
              <a:rPr lang="en-AU" sz="1800" u="none" dirty="0">
                <a:latin typeface="Arial Narrow" pitchFamily="34" charset="0"/>
              </a:rPr>
              <a:t>= x</a:t>
            </a:r>
            <a:r>
              <a:rPr lang="en-AU" sz="1800" u="none" baseline="30000" dirty="0">
                <a:latin typeface="Arial Narrow" pitchFamily="34" charset="0"/>
              </a:rPr>
              <a:t>7</a:t>
            </a:r>
            <a:r>
              <a:rPr lang="en-AU" sz="1800" u="none" dirty="0">
                <a:latin typeface="Arial Narrow" pitchFamily="34" charset="0"/>
              </a:rPr>
              <a:t> + x</a:t>
            </a:r>
            <a:r>
              <a:rPr lang="en-AU" sz="1800" u="none" baseline="30000" dirty="0">
                <a:latin typeface="Arial Narrow" pitchFamily="34" charset="0"/>
              </a:rPr>
              <a:t>4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3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2</a:t>
            </a:r>
            <a:r>
              <a:rPr lang="en-AU" sz="1800" u="none" dirty="0">
                <a:latin typeface="Arial Narrow" pitchFamily="34" charset="0"/>
              </a:rPr>
              <a:t> + x</a:t>
            </a:r>
            <a:r>
              <a:rPr lang="en-AU" sz="1800" u="none" baseline="30000" dirty="0">
                <a:latin typeface="Arial Narrow" pitchFamily="34" charset="0"/>
              </a:rPr>
              <a:t>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</a:t>
            </a:r>
            <a:r>
              <a:rPr lang="en-AU" sz="1800" u="none" dirty="0">
                <a:latin typeface="Arial Narrow" pitchFamily="34" charset="0"/>
              </a:rPr>
              <a:t> </a:t>
            </a:r>
          </a:p>
          <a:p>
            <a:pPr marL="177800" indent="-177800" defTabSz="762000">
              <a:defRPr/>
            </a:pPr>
            <a:r>
              <a:rPr lang="en-GB" sz="1800" u="none" dirty="0">
                <a:latin typeface="Arial Narrow" pitchFamily="34" charset="0"/>
              </a:rPr>
              <a:t>      (x + 1)</a:t>
            </a:r>
            <a:r>
              <a:rPr lang="en-GB" sz="1800" u="none" baseline="30000" dirty="0">
                <a:latin typeface="Arial Narrow" pitchFamily="34" charset="0"/>
              </a:rPr>
              <a:t>51</a:t>
            </a:r>
            <a:r>
              <a:rPr lang="en-GB" sz="1800" u="none" dirty="0">
                <a:latin typeface="Arial Narrow" pitchFamily="34" charset="0"/>
              </a:rPr>
              <a:t> = </a:t>
            </a:r>
            <a:r>
              <a:rPr lang="en-GB" sz="1800" b="0" u="none" dirty="0">
                <a:latin typeface="Arial Narrow" pitchFamily="34" charset="0"/>
              </a:rPr>
              <a:t>((x + 1)</a:t>
            </a:r>
            <a:r>
              <a:rPr lang="en-GB" sz="1800" b="0" u="none" baseline="30000" dirty="0">
                <a:latin typeface="Arial Narrow" pitchFamily="34" charset="0"/>
              </a:rPr>
              <a:t>25</a:t>
            </a:r>
            <a:r>
              <a:rPr lang="en-GB" sz="1800" b="0" u="none" dirty="0">
                <a:latin typeface="Arial Narrow" pitchFamily="34" charset="0"/>
              </a:rPr>
              <a:t>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* (x + 1) = (x</a:t>
            </a:r>
            <a:r>
              <a:rPr lang="en-GB" sz="1800" b="0" u="none" baseline="30000" dirty="0">
                <a:latin typeface="Arial Narrow" pitchFamily="34" charset="0"/>
              </a:rPr>
              <a:t>7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6</a:t>
            </a:r>
            <a:r>
              <a:rPr lang="en-GB" sz="1800" b="0" u="none" dirty="0">
                <a:latin typeface="Arial Narrow" pitchFamily="34" charset="0"/>
              </a:rPr>
              <a:t> + x)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* (x + 1) = (x</a:t>
            </a:r>
            <a:r>
              <a:rPr lang="en-GB" sz="1800" b="0" u="none" baseline="30000" dirty="0">
                <a:latin typeface="Arial Narrow" pitchFamily="34" charset="0"/>
              </a:rPr>
              <a:t>14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12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) </a:t>
            </a:r>
            <a:r>
              <a:rPr lang="en-GB" sz="1800" b="0" u="none" dirty="0">
                <a:latin typeface="Arial Narrow" pitchFamily="34" charset="0"/>
              </a:rPr>
              <a:t>* (x + 1) = x</a:t>
            </a:r>
            <a:r>
              <a:rPr lang="en-GB" sz="1800" b="0" u="none" baseline="30000" dirty="0">
                <a:latin typeface="Arial Narrow" pitchFamily="34" charset="0"/>
              </a:rPr>
              <a:t>15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13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14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12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</a:t>
            </a:r>
          </a:p>
          <a:p>
            <a:pPr marL="177800" indent="-177800" defTabSz="762000">
              <a:defRPr/>
            </a:pPr>
            <a:r>
              <a:rPr lang="en-GB" sz="1800" b="0" u="none" baseline="30000" dirty="0">
                <a:latin typeface="Arial Narrow" pitchFamily="34" charset="0"/>
              </a:rPr>
              <a:t>                              </a:t>
            </a:r>
            <a:r>
              <a:rPr lang="en-GB" sz="1800" b="0" u="none" dirty="0">
                <a:latin typeface="Arial Narrow" pitchFamily="34" charset="0"/>
              </a:rPr>
              <a:t>=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2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+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3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 + x + 1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3 </a:t>
            </a:r>
            <a:r>
              <a:rPr lang="en-GB" sz="1800" b="0" u="none" dirty="0">
                <a:latin typeface="Arial Narrow" pitchFamily="34" charset="0"/>
              </a:rPr>
              <a:t>+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5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2 </a:t>
            </a:r>
            <a:r>
              <a:rPr lang="en-AU" sz="1800" b="0" u="none" dirty="0">
                <a:latin typeface="Arial Narrow" pitchFamily="34" charset="0"/>
              </a:rPr>
              <a:t>+ x + 1</a:t>
            </a:r>
            <a:r>
              <a:rPr lang="en-GB" sz="1800" b="0" u="none" baseline="30000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</a:rPr>
              <a:t>+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x + 1</a:t>
            </a:r>
            <a:r>
              <a:rPr lang="en-GB" sz="1800" b="0" u="none" dirty="0">
                <a:latin typeface="Arial Narrow" pitchFamily="34" charset="0"/>
              </a:rPr>
              <a:t> + x</a:t>
            </a:r>
            <a:r>
              <a:rPr lang="en-GB" sz="1800" b="0" u="none" baseline="30000" dirty="0">
                <a:latin typeface="Arial Narrow" pitchFamily="34" charset="0"/>
              </a:rPr>
              <a:t>2      </a:t>
            </a:r>
            <a:r>
              <a:rPr lang="en-AU" sz="1800" b="0" u="none" dirty="0">
                <a:latin typeface="Arial Narrow" pitchFamily="34" charset="0"/>
              </a:rPr>
              <a:t>   </a:t>
            </a:r>
          </a:p>
          <a:p>
            <a:pPr marL="177800" indent="-177800" defTabSz="762000">
              <a:defRPr/>
            </a:pPr>
            <a:r>
              <a:rPr lang="en-GB" sz="1800" b="0" u="none" dirty="0">
                <a:latin typeface="Arial Narrow" pitchFamily="34" charset="0"/>
              </a:rPr>
              <a:t>                   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u="none" dirty="0">
                <a:latin typeface="Arial Narrow" pitchFamily="34" charset="0"/>
              </a:rPr>
              <a:t>x</a:t>
            </a:r>
            <a:r>
              <a:rPr lang="en-AU" sz="1800" u="none" baseline="30000" dirty="0">
                <a:latin typeface="Arial Narrow" pitchFamily="34" charset="0"/>
              </a:rPr>
              <a:t>5 </a:t>
            </a:r>
            <a:r>
              <a:rPr lang="en-AU" sz="1800" u="none" dirty="0">
                <a:latin typeface="Arial Narrow" pitchFamily="34" charset="0"/>
              </a:rPr>
              <a:t>+ x</a:t>
            </a:r>
            <a:r>
              <a:rPr lang="en-AU" sz="1800" u="none" baseline="30000" dirty="0">
                <a:latin typeface="Arial Narrow" pitchFamily="34" charset="0"/>
              </a:rPr>
              <a:t>4</a:t>
            </a:r>
            <a:r>
              <a:rPr lang="en-AU" sz="1800" u="none" dirty="0">
                <a:latin typeface="Arial Narrow" pitchFamily="34" charset="0"/>
              </a:rPr>
              <a:t> + 1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 </a:t>
            </a:r>
          </a:p>
          <a:p>
            <a:pPr marL="177800" indent="-177800" defTabSz="762000">
              <a:defRPr/>
            </a:pPr>
            <a:r>
              <a:rPr lang="en-GB" sz="1800" u="none" dirty="0">
                <a:latin typeface="Arial Narrow" pitchFamily="34" charset="0"/>
                <a:sym typeface="Symbol" pitchFamily="18" charset="2"/>
              </a:rPr>
              <a:t>      </a:t>
            </a:r>
            <a:r>
              <a:rPr lang="en-GB" sz="1800" u="none" dirty="0">
                <a:latin typeface="Arial Narrow" pitchFamily="34" charset="0"/>
              </a:rPr>
              <a:t>(x + 1)</a:t>
            </a:r>
            <a:r>
              <a:rPr lang="en-GB" sz="1800" u="none" baseline="30000" dirty="0">
                <a:latin typeface="Arial Narrow" pitchFamily="34" charset="0"/>
              </a:rPr>
              <a:t>85</a:t>
            </a:r>
            <a:r>
              <a:rPr lang="en-GB" sz="1800" u="none" dirty="0">
                <a:latin typeface="Arial Narrow" pitchFamily="34" charset="0"/>
              </a:rPr>
              <a:t> = </a:t>
            </a:r>
            <a:r>
              <a:rPr lang="en-GB" sz="1800" b="0" u="none" dirty="0">
                <a:latin typeface="Arial Narrow" pitchFamily="34" charset="0"/>
              </a:rPr>
              <a:t>(x + 1)</a:t>
            </a:r>
            <a:r>
              <a:rPr lang="en-GB" sz="1800" b="0" u="none" baseline="30000" dirty="0">
                <a:latin typeface="Arial Narrow" pitchFamily="34" charset="0"/>
              </a:rPr>
              <a:t>80</a:t>
            </a:r>
            <a:r>
              <a:rPr lang="en-GB" sz="1800" b="0" u="none" dirty="0">
                <a:latin typeface="Arial Narrow" pitchFamily="34" charset="0"/>
              </a:rPr>
              <a:t> * (x + 1)</a:t>
            </a:r>
            <a:r>
              <a:rPr lang="en-GB" sz="1800" b="0" u="none" baseline="30000" dirty="0">
                <a:latin typeface="Arial Narrow" pitchFamily="34" charset="0"/>
              </a:rPr>
              <a:t>5</a:t>
            </a:r>
            <a:r>
              <a:rPr lang="en-GB" sz="1800" b="0" u="none" dirty="0">
                <a:latin typeface="Arial Narrow" pitchFamily="34" charset="0"/>
              </a:rPr>
              <a:t> = (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6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3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+ 1)(</a:t>
            </a:r>
            <a:r>
              <a:rPr lang="en-GB" sz="1800" b="0" u="none" dirty="0">
                <a:latin typeface="Arial Narrow" pitchFamily="34" charset="0"/>
              </a:rPr>
              <a:t>x</a:t>
            </a:r>
            <a:r>
              <a:rPr lang="en-GB" sz="1800" b="0" u="none" baseline="30000" dirty="0">
                <a:latin typeface="Arial Narrow" pitchFamily="34" charset="0"/>
              </a:rPr>
              <a:t>5 </a:t>
            </a:r>
            <a:r>
              <a:rPr lang="en-GB" sz="1800" b="0" u="none" dirty="0">
                <a:latin typeface="Arial Narrow" pitchFamily="34" charset="0"/>
              </a:rPr>
              <a:t>+ x</a:t>
            </a:r>
            <a:r>
              <a:rPr lang="en-GB" sz="1800" b="0" u="none" baseline="30000" dirty="0">
                <a:latin typeface="Arial Narrow" pitchFamily="34" charset="0"/>
              </a:rPr>
              <a:t>4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 </a:t>
            </a:r>
            <a:r>
              <a:rPr lang="en-GB" sz="1800" b="0" u="none" dirty="0">
                <a:latin typeface="Arial Narrow" pitchFamily="34" charset="0"/>
              </a:rPr>
              <a:t>+ 1) </a:t>
            </a:r>
          </a:p>
          <a:p>
            <a:pPr marL="177800" indent="-177800" defTabSz="762000">
              <a:defRPr/>
            </a:pPr>
            <a:r>
              <a:rPr lang="en-GB" sz="1800" b="0" u="none" dirty="0">
                <a:latin typeface="Arial Narrow" pitchFamily="34" charset="0"/>
              </a:rPr>
              <a:t>                    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12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11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8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5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11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10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6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8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4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6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3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+ 1 </a:t>
            </a:r>
            <a:r>
              <a:rPr lang="en-GB" sz="1800" b="0" u="none" dirty="0">
                <a:latin typeface="Arial Narrow" pitchFamily="34" charset="0"/>
              </a:rPr>
              <a:t>=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12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10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5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4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3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 + 1</a:t>
            </a:r>
          </a:p>
          <a:p>
            <a:pPr marL="177800" indent="-177800" defTabSz="762000">
              <a:defRPr/>
            </a:pPr>
            <a:r>
              <a:rPr lang="en-GB" sz="1800" b="0" u="none" dirty="0">
                <a:latin typeface="Arial Narrow" pitchFamily="34" charset="0"/>
              </a:rPr>
              <a:t>                    =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4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3</a:t>
            </a:r>
            <a:r>
              <a:rPr lang="en-AU" sz="1800" b="0" u="none" dirty="0">
                <a:latin typeface="Arial Narrow" pitchFamily="34" charset="0"/>
              </a:rPr>
              <a:t> + x + 1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+ </a:t>
            </a:r>
            <a:r>
              <a:rPr lang="en-AU" sz="1800" b="0" u="none" dirty="0">
                <a:latin typeface="Arial Narrow" pitchFamily="34" charset="0"/>
              </a:rPr>
              <a:t>x</a:t>
            </a:r>
            <a:r>
              <a:rPr lang="en-AU" sz="1800" b="0" u="none" baseline="30000" dirty="0">
                <a:latin typeface="Arial Narrow" pitchFamily="34" charset="0"/>
              </a:rPr>
              <a:t>7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6 </a:t>
            </a:r>
            <a:r>
              <a:rPr lang="en-AU" sz="1800" b="0" u="none" dirty="0">
                <a:latin typeface="Arial Narrow" pitchFamily="34" charset="0"/>
              </a:rPr>
              <a:t>+ x</a:t>
            </a:r>
            <a:r>
              <a:rPr lang="en-AU" sz="1800" b="0" u="none" baseline="30000" dirty="0">
                <a:latin typeface="Arial Narrow" pitchFamily="34" charset="0"/>
              </a:rPr>
              <a:t>5</a:t>
            </a:r>
            <a:r>
              <a:rPr lang="en-AU" sz="1800" b="0" u="none" dirty="0">
                <a:latin typeface="Arial Narrow" pitchFamily="34" charset="0"/>
              </a:rPr>
              <a:t> + x</a:t>
            </a:r>
            <a:r>
              <a:rPr lang="en-AU" sz="1800" b="0" u="none" baseline="30000" dirty="0">
                <a:latin typeface="Arial Narrow" pitchFamily="34" charset="0"/>
              </a:rPr>
              <a:t>2</a:t>
            </a:r>
            <a:r>
              <a:rPr lang="en-AU" sz="1800" b="0" u="none" dirty="0">
                <a:latin typeface="Arial Narrow" pitchFamily="34" charset="0"/>
              </a:rPr>
              <a:t>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7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5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4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+ x</a:t>
            </a:r>
            <a:r>
              <a:rPr lang="en-GB" sz="1800" b="0" u="none" baseline="30000" dirty="0">
                <a:latin typeface="Arial Narrow" pitchFamily="34" charset="0"/>
                <a:sym typeface="Symbol" pitchFamily="18" charset="2"/>
              </a:rPr>
              <a:t>3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+ x + 1 </a:t>
            </a:r>
            <a:r>
              <a:rPr lang="en-GB" sz="1800" u="none" dirty="0">
                <a:latin typeface="Arial Narrow" pitchFamily="34" charset="0"/>
              </a:rPr>
              <a:t>= </a:t>
            </a:r>
            <a:r>
              <a:rPr lang="en-AU" sz="1800" u="none" dirty="0">
                <a:latin typeface="Arial Narrow" pitchFamily="34" charset="0"/>
              </a:rPr>
              <a:t>x</a:t>
            </a:r>
            <a:r>
              <a:rPr lang="en-AU" sz="1800" u="none" baseline="30000" dirty="0">
                <a:latin typeface="Arial Narrow" pitchFamily="34" charset="0"/>
              </a:rPr>
              <a:t>7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+ x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2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 1 </a:t>
            </a:r>
          </a:p>
          <a:p>
            <a:pPr marL="177800" indent="-177800" defTabSz="762000">
              <a:defRPr/>
            </a:pPr>
            <a:r>
              <a:rPr lang="en-US" sz="1800" b="0" u="none" dirty="0">
                <a:sym typeface="Symbol" pitchFamily="18" charset="2"/>
              </a:rPr>
              <a:t> 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ord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(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) = 255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is a primitive element</a:t>
            </a:r>
          </a:p>
        </p:txBody>
      </p:sp>
    </p:spTree>
    <p:extLst>
      <p:ext uri="{BB962C8B-B14F-4D97-AF65-F5344CB8AC3E}">
        <p14:creationId xmlns:p14="http://schemas.microsoft.com/office/powerpoint/2010/main" val="308839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753410" y="2631588"/>
            <a:ext cx="2009913" cy="1022636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94563" tIns="49173" rIns="94563" bIns="49173">
            <a:spAutoFit/>
          </a:bodyPr>
          <a:lstStyle/>
          <a:p>
            <a:pPr marL="360285" indent="-360285" defTabSz="800633"/>
            <a:r>
              <a:rPr lang="de-DE" u="none" dirty="0">
                <a:latin typeface="Arial Narrow" pitchFamily="34" charset="0"/>
                <a:cs typeface="Arial" charset="0"/>
              </a:rPr>
              <a:t> </a:t>
            </a:r>
            <a:r>
              <a:rPr lang="en-US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u="none" dirty="0">
                <a:latin typeface="Arial Narrow" pitchFamily="34" charset="0"/>
                <a:cs typeface="Arial" charset="0"/>
              </a:rPr>
              <a:t> = </a:t>
            </a:r>
            <a:r>
              <a:rPr lang="de-DE" u="none" dirty="0">
                <a:latin typeface="Arial Narrow" pitchFamily="34" charset="0"/>
                <a:cs typeface="Arial" charset="0"/>
                <a:sym typeface="Symbol" pitchFamily="18" charset="2"/>
              </a:rPr>
              <a:t>x + 1</a:t>
            </a:r>
            <a:r>
              <a:rPr lang="de-DE" u="none" dirty="0">
                <a:latin typeface="Arial Narrow" pitchFamily="34" charset="0"/>
                <a:cs typeface="Arial" charset="0"/>
              </a:rPr>
              <a:t>, GF(</a:t>
            </a:r>
            <a:r>
              <a:rPr lang="en-US" u="none" dirty="0">
                <a:latin typeface="Arial Narrow" pitchFamily="34" charset="0"/>
              </a:rPr>
              <a:t>2</a:t>
            </a:r>
            <a:r>
              <a:rPr lang="en-US" u="none" baseline="30000" dirty="0">
                <a:latin typeface="Arial Narrow" pitchFamily="34" charset="0"/>
              </a:rPr>
              <a:t>8</a:t>
            </a:r>
            <a:r>
              <a:rPr lang="de-DE" u="none" dirty="0">
                <a:latin typeface="Arial Narrow" pitchFamily="34" charset="0"/>
                <a:cs typeface="Arial" charset="0"/>
              </a:rPr>
              <a:t>)</a:t>
            </a:r>
          </a:p>
          <a:p>
            <a:pPr marL="360285" indent="-360285" defTabSz="800633">
              <a:buFont typeface="Symbol" pitchFamily="18" charset="2"/>
              <a:buChar char="a"/>
            </a:pPr>
            <a:endParaRPr lang="de-DE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de-DE" u="none" dirty="0">
                <a:latin typeface="Arial Narrow" pitchFamily="34" charset="0"/>
                <a:cs typeface="Arial" charset="0"/>
              </a:rPr>
              <a:t>  </a:t>
            </a:r>
            <a:r>
              <a:rPr lang="de-DE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u="none" dirty="0">
                <a:latin typeface="Arial Narrow" pitchFamily="34" charset="0"/>
                <a:cs typeface="Arial" charset="0"/>
              </a:rPr>
              <a:t>= </a:t>
            </a:r>
            <a:r>
              <a:rPr lang="de-DE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42</a:t>
            </a:r>
            <a:r>
              <a:rPr lang="en-US" u="none" baseline="16000" dirty="0">
                <a:latin typeface="Arial Narrow" pitchFamily="34" charset="0"/>
                <a:cs typeface="Arial" charset="0"/>
              </a:rPr>
              <a:t> </a:t>
            </a:r>
            <a:endParaRPr lang="en-US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04283" y="3862582"/>
            <a:ext cx="5118490" cy="120730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r =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91</a:t>
            </a:r>
          </a:p>
          <a:p>
            <a:pPr marL="360285" indent="-360285" defTabSz="800633"/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M *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R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* (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42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91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*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3822 mod 255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*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252</a:t>
            </a:r>
          </a:p>
          <a:p>
            <a:pPr marL="360285" indent="-360285" defTabSz="800633"/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     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256 mod 255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014400" y="2286898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0" u="none" dirty="0">
                <a:latin typeface="Arial Narrow" panose="020B0606020202030204" pitchFamily="34" charset="0"/>
              </a:rPr>
              <a:t>Public </a:t>
            </a:r>
            <a:r>
              <a:rPr lang="de-DE" sz="1800" b="0" u="none" dirty="0" err="1">
                <a:latin typeface="Arial Narrow" panose="020B0606020202030204" pitchFamily="34" charset="0"/>
              </a:rPr>
              <a:t>directory</a:t>
            </a:r>
            <a:endParaRPr lang="de-DE" sz="1800" b="0" u="none" dirty="0">
              <a:latin typeface="Arial Narrow" panose="020B0606020202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90567" y="2152174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800" b="0" u="none" dirty="0">
                <a:latin typeface="Arial Narrow" panose="020B0606020202030204" pitchFamily="34" charset="0"/>
              </a:rPr>
              <a:t>Encryption: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90567" y="5114999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800" b="0" u="none" dirty="0">
                <a:latin typeface="Arial Narrow" pitchFamily="34" charset="0"/>
              </a:rPr>
              <a:t>Decryption: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04283" y="5619055"/>
            <a:ext cx="3595751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defTabSz="800633"/>
            <a:r>
              <a:rPr lang="en-GB" sz="1800" b="0" u="none" dirty="0">
                <a:latin typeface="Arial Narrow" pitchFamily="34" charset="0"/>
              </a:rPr>
              <a:t>Z</a:t>
            </a:r>
            <a:r>
              <a:rPr lang="en-GB" sz="1800" b="0" u="none" baseline="30000" dirty="0">
                <a:latin typeface="Arial Narrow" pitchFamily="34" charset="0"/>
              </a:rPr>
              <a:t>-1</a:t>
            </a:r>
            <a:r>
              <a:rPr lang="en-GB" sz="1800" b="0" u="none" dirty="0">
                <a:latin typeface="Arial Narrow" pitchFamily="34" charset="0"/>
              </a:rPr>
              <a:t> = r </a:t>
            </a:r>
            <a:r>
              <a:rPr lang="en-GB" sz="1800" b="0" u="none" baseline="30000" dirty="0">
                <a:latin typeface="Arial Narrow" pitchFamily="34" charset="0"/>
              </a:rPr>
              <a:t>-</a:t>
            </a:r>
            <a:r>
              <a:rPr lang="en-GB" sz="1800" b="0" u="none" baseline="30000" dirty="0" err="1">
                <a:latin typeface="Arial Narrow" pitchFamily="34" charset="0"/>
              </a:rPr>
              <a:t>X</a:t>
            </a:r>
            <a:r>
              <a:rPr lang="en-GB" sz="1800" b="0" u="none" baseline="15000" dirty="0" err="1">
                <a:latin typeface="Arial Narrow" pitchFamily="34" charset="0"/>
              </a:rPr>
              <a:t>b</a:t>
            </a:r>
            <a:r>
              <a:rPr lang="en-GB" sz="1800" b="0" u="none" baseline="15000" dirty="0">
                <a:latin typeface="Arial Narrow" pitchFamily="34" charset="0"/>
              </a:rPr>
              <a:t>  </a:t>
            </a:r>
            <a:r>
              <a:rPr lang="en-GB" sz="1800" b="0" u="none" dirty="0">
                <a:latin typeface="Arial Narrow" pitchFamily="34" charset="0"/>
              </a:rPr>
              <a:t>= (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91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b="0" u="none" baseline="30000" dirty="0">
                <a:latin typeface="Arial Narrow" pitchFamily="34" charset="0"/>
              </a:rPr>
              <a:t>-42</a:t>
            </a:r>
            <a:r>
              <a:rPr lang="en-GB" sz="1800" b="0" u="none" dirty="0">
                <a:latin typeface="Arial Narrow" pitchFamily="34" charset="0"/>
              </a:rPr>
              <a:t>  =</a:t>
            </a:r>
            <a:r>
              <a:rPr lang="en-GB" sz="1800" b="0" u="none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b="0" u="none" baseline="30000" dirty="0">
                <a:latin typeface="Arial Narrow" pitchFamily="34" charset="0"/>
              </a:rPr>
              <a:t>-3822 mod</a:t>
            </a:r>
            <a:r>
              <a:rPr lang="en-GB" sz="1800" b="0" u="none" dirty="0">
                <a:latin typeface="Arial Narrow" pitchFamily="34" charset="0"/>
              </a:rPr>
              <a:t> </a:t>
            </a:r>
            <a:r>
              <a:rPr lang="en-GB" sz="1800" b="0" u="none" baseline="30000" dirty="0">
                <a:latin typeface="Arial Narrow" pitchFamily="34" charset="0"/>
              </a:rPr>
              <a:t>255 </a:t>
            </a:r>
            <a:r>
              <a:rPr lang="en-GB" sz="1800" b="0" u="none" dirty="0">
                <a:latin typeface="Arial Narrow" pitchFamily="34" charset="0"/>
              </a:rPr>
              <a:t>=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3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M = 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-1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 * 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3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</a:t>
            </a:r>
            <a:endParaRPr lang="en-US" sz="1800" b="0" u="none" dirty="0">
              <a:latin typeface="Arial Narrow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92130" y="2574591"/>
            <a:ext cx="865068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dirty="0">
                <a:latin typeface="Arial Narrow" panose="020B0606020202030204" pitchFamily="34" charset="0"/>
                <a:cs typeface="Arial" charset="0"/>
              </a:rPr>
              <a:t>User A: </a:t>
            </a:r>
          </a:p>
          <a:p>
            <a:pPr marL="360285" indent="-360285" defTabSz="800633"/>
            <a:r>
              <a:rPr lang="en-GB" sz="1800" b="0" u="none" dirty="0">
                <a:latin typeface="Arial Narrow" pitchFamily="34" charset="0"/>
              </a:rPr>
              <a:t>M 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</a:t>
            </a:r>
            <a:r>
              <a:rPr lang="en-GB" sz="1800" b="0" u="none" dirty="0">
                <a:latin typeface="Arial Narrow" pitchFamily="34" charset="0"/>
              </a:rPr>
              <a:t> </a:t>
            </a:r>
            <a:endParaRPr lang="en-US" sz="1800" b="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768280" y="2500079"/>
            <a:ext cx="1569555" cy="930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dirty="0">
                <a:latin typeface="Arial Narrow" pitchFamily="34" charset="0"/>
                <a:cs typeface="Arial" charset="0"/>
              </a:rPr>
              <a:t>User B:  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42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42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(aus 4.)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4824658" y="3278684"/>
            <a:ext cx="1943621" cy="1516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800" b="0" u="none">
              <a:latin typeface="Arial Narrow" panose="020B060602020203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73894" y="293220"/>
            <a:ext cx="2385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9-7 cont.: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80707" y="8820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285" indent="-360285" defTabSz="800633">
              <a:buFont typeface="+mj-lt"/>
              <a:buAutoNum type="arabicPeriod" startAt="4"/>
            </a:pPr>
            <a:r>
              <a:rPr lang="en-GB" sz="1800" b="0" u="none" dirty="0">
                <a:latin typeface="Arial Narrow" pitchFamily="34" charset="0"/>
                <a:sym typeface="Symbol" pitchFamily="18" charset="2"/>
              </a:rPr>
              <a:t> = x + 1</a:t>
            </a:r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User A:                                                            User B:                        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a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101                                                  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42</a:t>
            </a:r>
          </a:p>
          <a:p>
            <a:pPr defTabSz="762000"/>
            <a:r>
              <a:rPr lang="de-DE" sz="1800" b="0" u="none" dirty="0">
                <a:latin typeface="Arial Narrow" pitchFamily="34" charset="0"/>
                <a:cs typeface="Arial" charset="0"/>
              </a:rPr>
              <a:t> 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a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</a:rPr>
              <a:t>a</a:t>
            </a:r>
            <a:r>
              <a:rPr lang="en-GB" sz="1800" b="0" u="none" dirty="0">
                <a:latin typeface="Arial Narrow" pitchFamily="34" charset="0"/>
              </a:rPr>
              <a:t> =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101</a:t>
            </a:r>
            <a:r>
              <a:rPr lang="en-GB" sz="1800" b="0" u="none" dirty="0">
                <a:latin typeface="Arial Narrow" pitchFamily="34" charset="0"/>
              </a:rPr>
              <a:t>           		      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</a:rPr>
              <a:t>b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42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xmlns="" id="{014705EF-D762-4B07-BE86-F6D5DDC3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144" y="3461816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latin typeface="Arial Narrow" pitchFamily="34" charset="0"/>
              </a:rPr>
              <a:t>Encryption:</a:t>
            </a:r>
          </a:p>
        </p:txBody>
      </p:sp>
    </p:spTree>
    <p:extLst>
      <p:ext uri="{BB962C8B-B14F-4D97-AF65-F5344CB8AC3E}">
        <p14:creationId xmlns:p14="http://schemas.microsoft.com/office/powerpoint/2010/main" val="2687218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0" y="1870684"/>
            <a:ext cx="3503613" cy="11430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47838" y="4007459"/>
            <a:ext cx="9906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86475" y="4615471"/>
            <a:ext cx="1762125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0700" y="5296509"/>
            <a:ext cx="838200" cy="404812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014538" y="3497871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776538" y="3242284"/>
            <a:ext cx="533400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299325" y="3535971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753225" y="3242284"/>
            <a:ext cx="534988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7040563" y="3777271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58119" y="4180105"/>
            <a:ext cx="1524000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(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42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91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  <a:p>
            <a:pPr algn="ctr" defTabSz="760413" eaLnBrk="1" hangingPunct="1"/>
            <a:endParaRPr lang="en-US" sz="1800" u="none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772400" y="4809926"/>
            <a:ext cx="127635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= -42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96343" y="3278755"/>
            <a:ext cx="77164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M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600599" y="3200987"/>
            <a:ext cx="2740024" cy="64850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8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= M *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endParaRPr lang="en-AU" sz="1800" u="none" baseline="30000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      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*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252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256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mod255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340623" y="3496784"/>
            <a:ext cx="41260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200900" y="3127873"/>
            <a:ext cx="3096444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M =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8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8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=</a:t>
            </a:r>
            <a:r>
              <a:rPr lang="en-US" sz="1800" u="none" baseline="30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*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4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996857" y="1874639"/>
            <a:ext cx="3621782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 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x + 1</a:t>
            </a:r>
            <a:r>
              <a:rPr lang="de-DE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 primitive element in GF(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2</a:t>
            </a:r>
            <a:r>
              <a:rPr lang="en-GB" sz="1800" u="none" baseline="30000" dirty="0">
                <a:solidFill>
                  <a:srgbClr val="1515F5"/>
                </a:solidFill>
                <a:latin typeface="Arial Narrow" pitchFamily="34" charset="0"/>
              </a:rPr>
              <a:t>8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57827" y="1994884"/>
            <a:ext cx="2820318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A = 101</a:t>
            </a:r>
          </a:p>
          <a:p>
            <a:pPr defTabSz="760413" eaLnBrk="1" hangingPunct="1"/>
            <a:endParaRPr lang="en-AU" sz="1800" u="none" dirty="0"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baseline="-25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  <a:sym typeface="Symbol" pitchFamily="18" charset="2"/>
              </a:rPr>
              <a:t>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101</a:t>
            </a:r>
            <a:r>
              <a:rPr lang="en-GB" sz="1800" u="none" dirty="0">
                <a:solidFill>
                  <a:srgbClr val="1515F5"/>
                </a:solidFill>
                <a:latin typeface="Arial Narrow" pitchFamily="34" charset="0"/>
              </a:rPr>
              <a:t> </a:t>
            </a:r>
            <a:endParaRPr lang="en-AU" sz="1800" u="none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00900" y="2094527"/>
            <a:ext cx="3096444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B = 42</a:t>
            </a:r>
          </a:p>
          <a:p>
            <a:pPr defTabSz="760413" eaLnBrk="1" hangingPunct="1"/>
            <a:endParaRPr lang="en-US" sz="1800" i="1" u="none" dirty="0">
              <a:latin typeface="Arial Narrow" pitchFamily="34" charset="0"/>
              <a:cs typeface="Arial" charset="0"/>
              <a:sym typeface="Symbol" pitchFamily="18" charset="2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b</a:t>
            </a:r>
            <a:r>
              <a:rPr lang="en-US" sz="1800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42</a:t>
            </a:r>
            <a:endParaRPr lang="en-US" sz="1800" u="none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828651" y="4567841"/>
            <a:ext cx="2089549" cy="37150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(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91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91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endParaRPr lang="en-US" sz="180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738438" y="4388459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3043238" y="3778859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295400" y="4310671"/>
            <a:ext cx="4587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2208213" y="4767871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905000" y="5290939"/>
            <a:ext cx="7604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 = 91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62000" y="3995539"/>
            <a:ext cx="763588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endParaRPr lang="en-US" sz="1800" u="none" baseline="-25000" dirty="0">
              <a:solidFill>
                <a:srgbClr val="023DD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657600" y="4366234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733800" y="5034571"/>
            <a:ext cx="23606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791200" y="4719439"/>
            <a:ext cx="22098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r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AU" sz="1800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(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91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213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883295" y="5821213"/>
            <a:ext cx="3581400" cy="5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Random Generator :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1 ... 2</a:t>
            </a:r>
            <a:r>
              <a:rPr lang="en-US" sz="14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6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-1 </a:t>
            </a:r>
            <a:r>
              <a:rPr lang="en-US" sz="1400" u="none" dirty="0">
                <a:latin typeface="Arial Narrow" pitchFamily="34" charset="0"/>
                <a:cs typeface="Arial" charset="0"/>
              </a:rPr>
              <a:t>, </a:t>
            </a:r>
          </a:p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we select 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91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33400" y="1565884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A sends M  to B     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780213" y="1565884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B receives     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96543" y="2177851"/>
            <a:ext cx="3542671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A 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101</a:t>
            </a:r>
            <a:endParaRPr lang="en-US" sz="1800" u="none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3096542" y="2560439"/>
            <a:ext cx="35036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AU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B 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42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               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895600" y="4691671"/>
            <a:ext cx="8382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819400" y="4876601"/>
            <a:ext cx="9144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208213" y="5072671"/>
            <a:ext cx="6873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 flipV="1">
            <a:off x="5473698" y="2736658"/>
            <a:ext cx="1798637" cy="833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V="1">
            <a:off x="2208213" y="2486633"/>
            <a:ext cx="972345" cy="1945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543798" y="5519945"/>
            <a:ext cx="2611065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>
              <a:buFontTx/>
              <a:buChar char="-"/>
            </a:pP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= (</a:t>
            </a:r>
            <a:r>
              <a:rPr lang="en-US" sz="1800" u="none" dirty="0">
                <a:latin typeface="Arial Narrow" pitchFamily="34" charset="0"/>
              </a:rPr>
              <a:t>2</a:t>
            </a:r>
            <a:r>
              <a:rPr lang="en-US" sz="1800" u="none" baseline="30000" dirty="0">
                <a:latin typeface="Arial Narrow" pitchFamily="34" charset="0"/>
              </a:rPr>
              <a:t>8 </a:t>
            </a:r>
            <a:r>
              <a:rPr lang="en-US" sz="1800" u="none" dirty="0">
                <a:latin typeface="Arial Narrow" pitchFamily="34" charset="0"/>
              </a:rPr>
              <a:t>– 1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) – 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endParaRPr lang="en-AU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-12 = (256 – 1) – 42 = 213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3097212" y="3968551"/>
            <a:ext cx="2820987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Z = </a:t>
            </a:r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(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42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91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3822mod255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252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3309939" y="3496783"/>
            <a:ext cx="347661" cy="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>
            <a:off x="7924800" y="5223484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7973218" y="2332646"/>
            <a:ext cx="360363" cy="409575"/>
          </a:xfrm>
          <a:custGeom>
            <a:avLst/>
            <a:gdLst>
              <a:gd name="T0" fmla="*/ 0 w 952"/>
              <a:gd name="T1" fmla="*/ 0 h 1632"/>
              <a:gd name="T2" fmla="*/ 2147483647 w 952"/>
              <a:gd name="T3" fmla="*/ 2147483647 h 1632"/>
              <a:gd name="T4" fmla="*/ 2147483647 w 952"/>
              <a:gd name="T5" fmla="*/ 2147483647 h 1632"/>
              <a:gd name="T6" fmla="*/ 2147483647 w 952"/>
              <a:gd name="T7" fmla="*/ 2147483647 h 1632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632"/>
              <a:gd name="T14" fmla="*/ 952 w 952"/>
              <a:gd name="T15" fmla="*/ 1632 h 1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632">
                <a:moveTo>
                  <a:pt x="0" y="0"/>
                </a:moveTo>
                <a:cubicBezTo>
                  <a:pt x="264" y="60"/>
                  <a:pt x="528" y="120"/>
                  <a:pt x="672" y="336"/>
                </a:cubicBezTo>
                <a:cubicBezTo>
                  <a:pt x="816" y="552"/>
                  <a:pt x="952" y="1080"/>
                  <a:pt x="864" y="1296"/>
                </a:cubicBezTo>
                <a:cubicBezTo>
                  <a:pt x="776" y="1512"/>
                  <a:pt x="264" y="1576"/>
                  <a:pt x="144" y="1632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89990" tIns="46795" rIns="89990" bIns="46795" anchor="ctr">
            <a:spAutoFit/>
          </a:bodyPr>
          <a:lstStyle/>
          <a:p>
            <a:endParaRPr lang="de-DE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H="1">
            <a:off x="1655763" y="5525109"/>
            <a:ext cx="249237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936" tIns="42607" rIns="81936" bIns="42607" anchor="ctr">
            <a:spAutoFit/>
          </a:bodyPr>
          <a:lstStyle/>
          <a:p>
            <a:endParaRPr lang="de-DE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101682" y="3968550"/>
            <a:ext cx="2883693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(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91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)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213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19383</a:t>
            </a:r>
            <a:r>
              <a:rPr lang="en-AU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mod255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</a:t>
            </a:r>
            <a:r>
              <a:rPr lang="de-DE" sz="180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3</a:t>
            </a:r>
            <a:r>
              <a:rPr lang="en-US" sz="1800" u="none" baseline="16000" dirty="0">
                <a:latin typeface="Arial Narrow" pitchFamily="34" charset="0"/>
                <a:cs typeface="Arial" charset="0"/>
              </a:rPr>
              <a:t> 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611268" y="274376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9-7 cont.: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062263" y="939673"/>
            <a:ext cx="333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Overview</a:t>
            </a:r>
            <a:r>
              <a:rPr lang="de-DE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Encryption and </a:t>
            </a:r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Decryption</a:t>
            </a:r>
            <a:endParaRPr lang="de-DE" sz="2400" dirty="0">
              <a:solidFill>
                <a:srgbClr val="151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23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82" name="Text Box 6"/>
          <p:cNvSpPr txBox="1">
            <a:spLocks noChangeArrowheads="1"/>
          </p:cNvSpPr>
          <p:nvPr/>
        </p:nvSpPr>
        <p:spPr bwMode="auto">
          <a:xfrm>
            <a:off x="936625" y="1946275"/>
            <a:ext cx="8783638" cy="212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0" marR="0" lvl="0" indent="0" algn="ct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Arial" charset="0"/>
              </a:rPr>
              <a:t>Online ad-hoc </a:t>
            </a:r>
          </a:p>
          <a:p>
            <a:pPr marL="0" marR="0" lvl="0" indent="0" algn="ct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Arial" charset="0"/>
              </a:rPr>
              <a:t>Interactive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Arial" charset="0"/>
              </a:rPr>
              <a:t>Examples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9219" name="Line 28"/>
          <p:cNvSpPr>
            <a:spLocks noChangeShapeType="1"/>
          </p:cNvSpPr>
          <p:nvPr/>
        </p:nvSpPr>
        <p:spPr bwMode="auto">
          <a:xfrm>
            <a:off x="3657600" y="4560888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57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82" name="Text Box 6"/>
          <p:cNvSpPr txBox="1">
            <a:spLocks noChangeArrowheads="1"/>
          </p:cNvSpPr>
          <p:nvPr/>
        </p:nvSpPr>
        <p:spPr bwMode="auto">
          <a:xfrm>
            <a:off x="936625" y="1803400"/>
            <a:ext cx="87836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>
              <a:defRPr/>
            </a:pPr>
            <a:r>
              <a:rPr lang="en-US" sz="6000" u="none" dirty="0" err="1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ElGamal</a:t>
            </a:r>
            <a:r>
              <a:rPr lang="en-US" sz="60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Secrecy-System</a:t>
            </a:r>
          </a:p>
          <a:p>
            <a:pPr algn="ctr" defTabSz="760413" eaLnBrk="1" hangingPunct="1">
              <a:defRPr/>
            </a:pPr>
            <a:r>
              <a:rPr lang="en-US" sz="60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Over GF (p)</a:t>
            </a:r>
            <a:r>
              <a:rPr lang="en-US" sz="60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4099" name="Line 28"/>
          <p:cNvSpPr>
            <a:spLocks noChangeShapeType="1"/>
          </p:cNvSpPr>
          <p:nvPr/>
        </p:nvSpPr>
        <p:spPr bwMode="auto">
          <a:xfrm>
            <a:off x="3657600" y="4560888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481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36C60AA-4695-478E-9CC6-C9319E996E4F}"/>
              </a:ext>
            </a:extLst>
          </p:cNvPr>
          <p:cNvSpPr/>
          <p:nvPr/>
        </p:nvSpPr>
        <p:spPr>
          <a:xfrm>
            <a:off x="750365" y="714007"/>
            <a:ext cx="89344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El-Gamal crypto system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is set up, use the element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=35 as a public element and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compute the DH public keys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  <a:r>
              <a:rPr kumimoji="0" lang="en-US" sz="16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 Y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for users A and B having the secret keys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16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=21 und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16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=29.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1- Generate a prime number by using Pocklington Theorem: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/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63DAF2EE-6A91-4CB9-8F33-E5A9FD56133F}"/>
              </a:ext>
            </a:extLst>
          </p:cNvPr>
          <p:cNvSpPr/>
          <p:nvPr/>
        </p:nvSpPr>
        <p:spPr>
          <a:xfrm>
            <a:off x="792288" y="1849219"/>
            <a:ext cx="89344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 = FR + 1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 =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+ 1 =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83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F = 41 and R = 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83 is a prime if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all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the following conditions hold 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f: select a =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( 1 &lt; a &lt; 83 )  remark a is an integer prime to N</a:t>
            </a:r>
          </a:p>
          <a:p>
            <a:pPr marL="45720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</a:p>
          <a:p>
            <a:pPr marL="45720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n-1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≡ 1 (mod n) </a:t>
            </a:r>
          </a:p>
          <a:p>
            <a:pPr marL="45720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83-1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= 1   mod 83 ( or in Z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83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  is true</a:t>
            </a:r>
          </a:p>
          <a:p>
            <a:pPr marL="45720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gcd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(a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(n-1)/qi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1, n) = 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</a:p>
          <a:p>
            <a:pPr marL="45720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gcd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(83-1)/ 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– 1 , 83)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gcd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– 1 , 83)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gcd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(4,83) = 1  is true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3.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 = 41 &gt;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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83   =&gt;    41 &gt; 9.11   is true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As all conditions hold, =&gt; p=83 is for sure a prime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8EC731-F48B-4117-8B5C-0828DA3B8279}"/>
              </a:ext>
            </a:extLst>
          </p:cNvPr>
          <p:cNvSpPr/>
          <p:nvPr/>
        </p:nvSpPr>
        <p:spPr>
          <a:xfrm>
            <a:off x="792287" y="190787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Online Tutorial 1. </a:t>
            </a:r>
            <a:r>
              <a:rPr kumimoji="0" lang="de-DE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30.03.2021: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403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46564524-928F-4E1F-A34A-20E8E65D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320" y="1051470"/>
            <a:ext cx="3503613" cy="11430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xmlns="" id="{50C1997C-D654-46DA-828E-EC6AC3E6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049" y="1064152"/>
            <a:ext cx="3092811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  primitive element in GF(83)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23DD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xmlns="" id="{CE1CE144-A129-490F-A05E-CC64C2E86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88" y="1357867"/>
            <a:ext cx="2286000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</a:t>
            </a:r>
            <a:r>
              <a:rPr kumimoji="0" lang="en-AU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21 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n-AU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Xa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= 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35</a:t>
            </a:r>
            <a:r>
              <a:rPr kumimoji="0" lang="de-DE" alt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21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83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xmlns="" id="{66C133E5-2C49-4EFE-844C-6527F80C2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150" y="1513820"/>
            <a:ext cx="2195512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</a:t>
            </a:r>
            <a:r>
              <a:rPr kumimoji="0" lang="en-AU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 29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n-AU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Xb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35</a:t>
            </a:r>
            <a:r>
              <a:rPr kumimoji="0" lang="en-US" alt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29 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mod 83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xmlns="" id="{58F02236-2439-46B3-9612-45D47D0C9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27" y="967263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User A signs M     </a:t>
            </a: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xmlns="" id="{9566EE73-4EF9-4202-BCED-5AA406983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101" y="1110787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Verifier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xmlns="" id="{A16BDC7B-40CA-4FAC-BD2C-17EA4421C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720" y="1368952"/>
            <a:ext cx="289401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n-AU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=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52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xmlns="" id="{DB92345B-AC98-4545-9E46-0DBC9EA2E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720" y="1749952"/>
            <a:ext cx="311467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n-AU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80              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C19BEF9E-4679-450B-AAB6-B4BCE5E7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917" y="3173330"/>
            <a:ext cx="3503612" cy="1360610"/>
          </a:xfrm>
          <a:prstGeom prst="rect">
            <a:avLst/>
          </a:prstGeom>
          <a:solidFill>
            <a:srgbClr val="FFFFE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t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α</a:t>
            </a:r>
            <a:r>
              <a:rPr kumimoji="0" lang="en-US" sz="1600" b="1" i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mod p   = 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(</a:t>
            </a:r>
            <a:r>
              <a:rPr kumimoji="0" lang="en-A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  <a:r>
              <a:rPr kumimoji="0" lang="en-AU" sz="1600" b="1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AU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</a:t>
            </a:r>
            <a:r>
              <a:rPr kumimoji="0" lang="en-AU" sz="16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.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r </a:t>
            </a:r>
            <a:r>
              <a:rPr kumimoji="0" lang="en-AU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mod 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(35)</a:t>
            </a:r>
            <a:r>
              <a:rPr kumimoji="0" lang="en-AU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60 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mod 83 = (52)</a:t>
            </a:r>
            <a:r>
              <a:rPr kumimoji="0" lang="en-AU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73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(73)</a:t>
            </a:r>
            <a:r>
              <a:rPr kumimoji="0" lang="en-AU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55 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mod 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   69 = 69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=&gt; That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is  M is authentic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E811CFC9-FF1D-4120-8B57-70F54D45D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675" y="4276166"/>
            <a:ext cx="507897" cy="241269"/>
          </a:xfrm>
          <a:prstGeom prst="rect">
            <a:avLst/>
          </a:prstGeom>
          <a:solidFill>
            <a:srgbClr val="FFFFFF"/>
          </a:solidFill>
          <a:ln w="19050">
            <a:solidFill>
              <a:srgbClr val="FC0128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xmlns="" id="{EB3F3416-C593-4216-A108-F402E3541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2620" y="3036310"/>
            <a:ext cx="3404771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AF820FBC-E58D-40DE-BF9D-22DD8D1C8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766" y="5033356"/>
            <a:ext cx="2017107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Signed Message S</a:t>
            </a:r>
            <a:r>
              <a:rPr kumimoji="0" lang="en-AU" sz="1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</a:t>
            </a:r>
            <a:endParaRPr kumimoji="0" lang="en-US" sz="1200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5A2383B1-C394-4E65-B027-4502E38AE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244" y="3237050"/>
            <a:ext cx="3404771" cy="64851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k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AU" sz="1800" b="1" i="0" u="none" strike="noStrike" kern="0" cap="none" spc="0" normalizeH="0" baseline="3000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-1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( M -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. </a:t>
            </a:r>
            <a:r>
              <a:rPr kumimoji="0" lang="en-A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AU" sz="1800" b="1" i="0" u="none" strike="noStrike" kern="0" cap="none" spc="0" normalizeH="0" baseline="-25000" noProof="0" dirty="0" err="1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) mod (N-1)  =  S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73(60-73.21) mod 82 = 55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xmlns="" id="{B7761D45-6FBD-490F-B885-8115E9B41A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7931" y="4098001"/>
            <a:ext cx="0" cy="25177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D823547E-5DCD-45FB-A8B9-6E1FEDF1F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442" y="4276166"/>
            <a:ext cx="50789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 = 9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xmlns="" id="{8B0F3C62-8C46-4C0C-8E4F-AD5FAF7B1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0804" y="4417087"/>
            <a:ext cx="37845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xmlns="" id="{64C4C58D-6828-4B47-B7A2-D3F9AF4D3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12" y="4569676"/>
            <a:ext cx="1494814" cy="46384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k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Random unit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in Z</a:t>
            </a:r>
            <a:r>
              <a:rPr kumimoji="0" lang="en-US" sz="1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N-1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xmlns="" id="{9DEB5392-9426-4282-B7E1-3A2215EC4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104" y="4139028"/>
            <a:ext cx="1525314" cy="570709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xmlns="" id="{6E4D0571-64A2-4C1E-9426-4F5645EEC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541" y="4106463"/>
            <a:ext cx="1639967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AU" sz="18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mod 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=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r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35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9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mod 83 = 73</a:t>
            </a:r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xmlns="" id="{A449C014-31AF-45AA-983D-1515F55B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524" y="2767959"/>
            <a:ext cx="606181" cy="1941173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 = 60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 = 55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 = 73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2" name="Line 44">
            <a:extLst>
              <a:ext uri="{FF2B5EF4-FFF2-40B4-BE49-F238E27FC236}">
                <a16:creationId xmlns:a16="http://schemas.microsoft.com/office/drawing/2014/main" xmlns="" id="{B31639E4-4392-4D96-9920-98FE9CDA3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9710" y="3572094"/>
            <a:ext cx="57556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46">
            <a:extLst>
              <a:ext uri="{FF2B5EF4-FFF2-40B4-BE49-F238E27FC236}">
                <a16:creationId xmlns:a16="http://schemas.microsoft.com/office/drawing/2014/main" xmlns="" id="{80630A65-4134-4BA0-8807-78479B1419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3408" y="4408705"/>
            <a:ext cx="1183983" cy="29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Rectangle 112">
            <a:extLst>
              <a:ext uri="{FF2B5EF4-FFF2-40B4-BE49-F238E27FC236}">
                <a16:creationId xmlns:a16="http://schemas.microsoft.com/office/drawing/2014/main" xmlns="" id="{221188EB-490B-454C-8AFF-58200DACC612}"/>
              </a:ext>
            </a:extLst>
          </p:cNvPr>
          <p:cNvSpPr/>
          <p:nvPr/>
        </p:nvSpPr>
        <p:spPr>
          <a:xfrm>
            <a:off x="794014" y="2501395"/>
            <a:ext cx="3364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Message to be signed by A: M = 60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Tabelle 2">
            <a:extLst>
              <a:ext uri="{FF2B5EF4-FFF2-40B4-BE49-F238E27FC236}">
                <a16:creationId xmlns:a16="http://schemas.microsoft.com/office/drawing/2014/main" xmlns="" id="{F80625C8-95A3-48FE-BC0C-A341CF6ED74C}"/>
              </a:ext>
            </a:extLst>
          </p:cNvPr>
          <p:cNvGraphicFramePr>
            <a:graphicFrameLocks noGrp="1"/>
          </p:cNvGraphicFramePr>
          <p:nvPr/>
        </p:nvGraphicFramePr>
        <p:xfrm>
          <a:off x="795771" y="5406991"/>
          <a:ext cx="8012113" cy="90868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137388145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80878232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64442199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901762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315746118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xmlns="" val="23127646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393814652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xmlns="" val="13492371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3144982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60615963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590135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381587278"/>
                    </a:ext>
                  </a:extLst>
                </a:gridCol>
              </a:tblGrid>
              <a:tr h="212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q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INVERSE VALUE = B2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GCD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170495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917297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INVERSE=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GCD=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85969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0658252"/>
                  </a:ext>
                </a:extLst>
              </a:tr>
            </a:tbl>
          </a:graphicData>
        </a:graphic>
      </p:graphicFrame>
      <p:sp>
        <p:nvSpPr>
          <p:cNvPr id="26" name="Rechteck 3">
            <a:extLst>
              <a:ext uri="{FF2B5EF4-FFF2-40B4-BE49-F238E27FC236}">
                <a16:creationId xmlns:a16="http://schemas.microsoft.com/office/drawing/2014/main" xmlns="" id="{9EFB7127-40FF-4E30-8AFC-822C138B61E3}"/>
              </a:ext>
            </a:extLst>
          </p:cNvPr>
          <p:cNvSpPr/>
          <p:nvPr/>
        </p:nvSpPr>
        <p:spPr>
          <a:xfrm>
            <a:off x="648271" y="243027"/>
            <a:ext cx="7694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3- Compute and verify the Signature S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according to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ElGamal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signature scheme 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for the same message M=60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523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63936AA3-1A7A-47D6-903C-5AD38606DB22}"/>
              </a:ext>
            </a:extLst>
          </p:cNvPr>
          <p:cNvSpPr/>
          <p:nvPr/>
        </p:nvSpPr>
        <p:spPr>
          <a:xfrm>
            <a:off x="468304" y="288443"/>
            <a:ext cx="8978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2- Compute the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ElGamal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cryptogram CA using GF(83)  for the message M=60 sent from A to B 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using a random R=9.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14813F-0201-49DC-AED9-A8A281A92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453" y="1344170"/>
            <a:ext cx="3503613" cy="11430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559A18-8CAB-4CA4-B296-46A89F5FD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023" y="3853482"/>
            <a:ext cx="9906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CFED2C-B3A2-4F85-9E08-DAC12F4D9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510" y="4601211"/>
            <a:ext cx="2884418" cy="762000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3856C0-6AD7-4655-B400-9DB445439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885" y="5142533"/>
            <a:ext cx="838200" cy="404813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xmlns="" id="{B5AE0052-1026-4BEF-911D-0475B3B1A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2145" y="2960069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xmlns="" id="{0F653461-4D38-484F-B70A-8104B3B2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145" y="2715770"/>
            <a:ext cx="533400" cy="534988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xmlns="" id="{CEDBD951-03B0-47CA-9CD0-8AA109538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2932" y="2998169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xmlns="" id="{296A00B3-A09E-49CB-A926-0E208AEEE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832" y="2715770"/>
            <a:ext cx="533400" cy="534988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F6E45124-DFFF-4DB1-8B0B-9B8E36A98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123" y="4032464"/>
            <a:ext cx="9906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n-AU" sz="18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)</a:t>
            </a:r>
            <a:r>
              <a:rPr kumimoji="0" lang="en-AU" sz="1800" b="0" i="0" u="none" strike="noStrike" kern="1200" cap="none" spc="0" normalizeH="0" baseline="3000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</a:t>
            </a: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2A5E1C6C-1EB8-473F-8A78-E1AA2E5C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551" y="2758615"/>
            <a:ext cx="33885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B5A40029-4D0B-442B-B559-C1533F54C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355" y="2818762"/>
            <a:ext cx="3161741" cy="3715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 = M.Z mod P=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60.71 mod 83= 27</a:t>
            </a: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xmlns="" id="{87EB90EE-53E3-473E-9058-90ED81FC1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1008" y="3006106"/>
            <a:ext cx="898525" cy="63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xmlns="" id="{57134E17-2995-4258-AC82-ABE6BD3C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859" y="2672485"/>
            <a:ext cx="66207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xmlns="" id="{AF50E219-E69D-42FB-8289-BBADD20CE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182" y="1356852"/>
            <a:ext cx="3092811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  primitive element in GF(83)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23DD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xmlns="" id="{7501FDBD-6B58-43A2-99C9-B971EF81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35" y="1563419"/>
            <a:ext cx="22860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</a:t>
            </a:r>
            <a:r>
              <a:rPr kumimoji="0" lang="en-AU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=21 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n-AU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Xa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= 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35</a:t>
            </a:r>
            <a:r>
              <a:rPr kumimoji="0" lang="de-DE" alt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21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83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xmlns="" id="{078C5301-18BF-474D-AB71-88D1D631F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744" y="1808458"/>
            <a:ext cx="219551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Xb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 29</a:t>
            </a:r>
          </a:p>
          <a:p>
            <a:pPr marL="0" marR="0" lvl="0" indent="0" algn="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n-AU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β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Xb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35</a:t>
            </a:r>
            <a:r>
              <a:rPr kumimoji="0" lang="en-US" alt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29 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mod 83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xmlns="" id="{32568EE5-4907-4227-8123-0D7B6E8F0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185" y="4439552"/>
            <a:ext cx="2874803" cy="3715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r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 p =(35)</a:t>
            </a:r>
            <a:r>
              <a:rPr kumimoji="0" lang="en-A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 83=73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xmlns="" id="{A5830509-0B2C-405F-BAE0-EA0A0D8CD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623" y="4234482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xmlns="" id="{3A389B18-3B31-4E9B-93D3-A6015D23A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3423" y="3296776"/>
            <a:ext cx="12341" cy="9377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xmlns="" id="{800C1F46-E59B-413A-A2C1-5A0C93A38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585" y="4156695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Line 25">
            <a:extLst>
              <a:ext uri="{FF2B5EF4-FFF2-40B4-BE49-F238E27FC236}">
                <a16:creationId xmlns:a16="http://schemas.microsoft.com/office/drawing/2014/main" xmlns="" id="{12FF856A-7E82-41F8-B62C-760897616C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9985" y="4613895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xmlns="" id="{3A7EEE13-618C-4B89-8F2F-368B6DCA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011" y="5145689"/>
            <a:ext cx="33337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xmlns="" id="{E0C1A5F2-462B-43F5-A1AB-195B31C2C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85" y="3850289"/>
            <a:ext cx="7620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n-AU" sz="1800" b="0" i="0" u="none" strike="noStrike" kern="1200" cap="none" spc="0" normalizeH="0" baseline="-25000" noProof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</a:t>
            </a: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023DD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6" name="Line 28">
            <a:extLst>
              <a:ext uri="{FF2B5EF4-FFF2-40B4-BE49-F238E27FC236}">
                <a16:creationId xmlns:a16="http://schemas.microsoft.com/office/drawing/2014/main" xmlns="" id="{09A29093-EE80-47B6-84CD-A291100DF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185" y="4686920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7" name="Line 29">
            <a:extLst>
              <a:ext uri="{FF2B5EF4-FFF2-40B4-BE49-F238E27FC236}">
                <a16:creationId xmlns:a16="http://schemas.microsoft.com/office/drawing/2014/main" xmlns="" id="{7BFB910C-702A-4559-A01B-F3810EAFD8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3986" y="4876778"/>
            <a:ext cx="3127022" cy="308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xmlns="" id="{EECF1A46-19D9-4D51-B9D1-D6781D5D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206" y="4767371"/>
            <a:ext cx="276848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Z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-1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=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r)</a:t>
            </a:r>
            <a:r>
              <a:rPr kumimoji="0" lang="en-A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</a:t>
            </a:r>
            <a:r>
              <a:rPr kumimoji="0" lang="en-AU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Xb</a:t>
            </a:r>
            <a:r>
              <a:rPr kumimoji="0" lang="en-A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73</a:t>
            </a:r>
            <a:r>
              <a:rPr kumimoji="0" lang="en-A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53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 83</a:t>
            </a:r>
            <a:r>
              <a:rPr kumimoji="0" lang="en-A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 76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xmlns="" id="{A99C99E3-32A5-415F-B897-7213A038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36" y="5268833"/>
            <a:ext cx="885295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 9</a:t>
            </a:r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xmlns="" id="{21C9C3E8-6434-48D9-8B77-D8EEAD92B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732" y="1247852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User B receives     </a:t>
            </a: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xmlns="" id="{5CA999AA-0188-42F1-A2C1-F8B224F27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853" y="1661652"/>
            <a:ext cx="289401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n-AU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=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52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xmlns="" id="{840F84E6-BB3C-4A1B-94EA-E5EF1947E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853" y="2042652"/>
            <a:ext cx="311467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n-AU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80               </a:t>
            </a: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xmlns="" id="{43CD4576-AA54-4421-B75A-6EB48B7D7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85" y="4537695"/>
            <a:ext cx="8382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xmlns="" id="{78A31BA0-55EC-47F7-AB3B-19E44622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585" y="4732939"/>
            <a:ext cx="9144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AU" sz="1800" b="0" i="0" u="none" strike="noStrike" kern="1200" cap="none" spc="0" normalizeH="0" baseline="3000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Line 38">
            <a:extLst>
              <a:ext uri="{FF2B5EF4-FFF2-40B4-BE49-F238E27FC236}">
                <a16:creationId xmlns:a16="http://schemas.microsoft.com/office/drawing/2014/main" xmlns="" id="{4A51EE2B-DFBF-482F-B750-741B475BB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9985" y="4918695"/>
            <a:ext cx="685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xmlns="" id="{23512D77-8BAF-4F73-8A6D-A851FB73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146" y="5364333"/>
            <a:ext cx="288441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+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</a:t>
            </a:r>
            <a:r>
              <a:rPr kumimoji="0" lang="en-AU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-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Xb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+ p-1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</a:t>
            </a:r>
            <a:r>
              <a:rPr kumimoji="0" lang="en-AU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 -29 + 82= 53</a:t>
            </a:r>
          </a:p>
        </p:txBody>
      </p:sp>
      <p:sp>
        <p:nvSpPr>
          <p:cNvPr id="37" name="Text Box 43">
            <a:extLst>
              <a:ext uri="{FF2B5EF4-FFF2-40B4-BE49-F238E27FC236}">
                <a16:creationId xmlns:a16="http://schemas.microsoft.com/office/drawing/2014/main" xmlns="" id="{76C891AB-807B-4763-8D75-84E20FA6E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532" y="3618286"/>
            <a:ext cx="3393637" cy="37151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Z =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(Y</a:t>
            </a:r>
            <a:r>
              <a:rPr kumimoji="0" lang="en-AU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kumimoji="0" lang="en-A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 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 (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80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kumimoji="0" lang="en-A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 83</a:t>
            </a:r>
            <a:r>
              <a:rPr kumimoji="0" lang="en-A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=71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8" name="Line 48">
            <a:extLst>
              <a:ext uri="{FF2B5EF4-FFF2-40B4-BE49-F238E27FC236}">
                <a16:creationId xmlns:a16="http://schemas.microsoft.com/office/drawing/2014/main" xmlns="" id="{9F87E0EC-19F6-44EA-BC64-18C118A1A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245" y="2998169"/>
            <a:ext cx="563562" cy="63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9" name="Rectangle 112">
            <a:extLst>
              <a:ext uri="{FF2B5EF4-FFF2-40B4-BE49-F238E27FC236}">
                <a16:creationId xmlns:a16="http://schemas.microsoft.com/office/drawing/2014/main" xmlns="" id="{0DE329DA-50AA-4830-BDC9-A2EEF3F9AC4A}"/>
              </a:ext>
            </a:extLst>
          </p:cNvPr>
          <p:cNvSpPr/>
          <p:nvPr/>
        </p:nvSpPr>
        <p:spPr>
          <a:xfrm>
            <a:off x="1575666" y="2608696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 = 60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xmlns="" id="{63B65269-DA27-4274-94CF-454FA85D99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73531" y="3296775"/>
            <a:ext cx="18957" cy="131711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xmlns="" id="{2C564542-20FC-4388-B054-B617990BE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530" y="3141128"/>
            <a:ext cx="2085715" cy="58695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=C .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Z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itchFamily="18" charset="2"/>
              </a:rPr>
              <a:t>-1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=27.76 mod 83 = 60</a:t>
            </a:r>
            <a:r>
              <a:rPr kumimoji="0" lang="en-AU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 M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xmlns="" id="{FAD23880-5B3F-4C7C-8F56-C016D65E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93" y="1040884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User A sends M  to B     </a:t>
            </a:r>
          </a:p>
        </p:txBody>
      </p:sp>
    </p:spTree>
    <p:extLst>
      <p:ext uri="{BB962C8B-B14F-4D97-AF65-F5344CB8AC3E}">
        <p14:creationId xmlns:p14="http://schemas.microsoft.com/office/powerpoint/2010/main" val="2628889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46188" y="609600"/>
          <a:ext cx="4370387" cy="580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Photo Editor Photo" r:id="rId4" imgW="12733333" imgH="19742857" progId="">
                  <p:embed/>
                </p:oleObj>
              </mc:Choice>
              <mc:Fallback>
                <p:oleObj name="Photo Editor Photo" r:id="rId4" imgW="12733333" imgH="19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609600"/>
                        <a:ext cx="4370387" cy="580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776913" y="609600"/>
          <a:ext cx="4016375" cy="580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Photo Editor Photo" r:id="rId6" imgW="12695238" imgH="19723810" progId="">
                  <p:embed/>
                </p:oleObj>
              </mc:Choice>
              <mc:Fallback>
                <p:oleObj name="Photo Editor Photo" r:id="rId6" imgW="12695238" imgH="197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609600"/>
                        <a:ext cx="4016375" cy="580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4255" y="133978"/>
            <a:ext cx="8508012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dirty="0"/>
              <a:t>Annex: List of all irreducible Polynomials over GF(2) up to degree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654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786990"/>
              </p:ext>
            </p:extLst>
          </p:nvPr>
        </p:nvGraphicFramePr>
        <p:xfrm>
          <a:off x="1080319" y="1874639"/>
          <a:ext cx="6264696" cy="389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3" imgW="4715256" imgH="2929128" progId="">
                  <p:embed/>
                </p:oleObj>
              </mc:Choice>
              <mc:Fallback>
                <p:oleObj name="VISIO" r:id="rId3" imgW="4715256" imgH="29291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319" y="1874639"/>
                        <a:ext cx="6264696" cy="3890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64401" y="1276350"/>
            <a:ext cx="4670166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Annex: Some factorizations 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1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57391" y="288076"/>
            <a:ext cx="893383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Aft>
                <a:spcPts val="0"/>
              </a:spcAft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Problem 9-1</a:t>
            </a:r>
            <a:r>
              <a:rPr lang="en-US" sz="2400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:</a:t>
            </a:r>
            <a:r>
              <a:rPr lang="en-US" sz="24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El-Gamal crypto system is set up using the prime number  </a:t>
            </a:r>
            <a:r>
              <a:rPr lang="en-US" sz="1800" u="none" dirty="0">
                <a:latin typeface="Arial Narrow" pitchFamily="34" charset="0"/>
              </a:rPr>
              <a:t>N = 2 * 19 * 11 + 1 = 419 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sz="1800" b="0" u="none" dirty="0">
                <a:latin typeface="Arial Narrow" pitchFamily="34" charset="0"/>
              </a:rPr>
              <a:t>generated by applying Pocklington’s Theorem, where </a:t>
            </a:r>
            <a:r>
              <a:rPr lang="en-US" sz="1800" u="none" dirty="0">
                <a:latin typeface="Arial Narrow" pitchFamily="34" charset="0"/>
              </a:rPr>
              <a:t>19</a:t>
            </a:r>
            <a:r>
              <a:rPr lang="en-US" sz="1800" b="0" u="none" dirty="0">
                <a:latin typeface="Arial Narrow" pitchFamily="34" charset="0"/>
              </a:rPr>
              <a:t> and </a:t>
            </a:r>
            <a:r>
              <a:rPr lang="en-US" sz="1800" u="none" dirty="0">
                <a:latin typeface="Arial Narrow" pitchFamily="34" charset="0"/>
              </a:rPr>
              <a:t>11</a:t>
            </a:r>
            <a:r>
              <a:rPr lang="en-US" sz="1800" b="0" u="none" dirty="0">
                <a:latin typeface="Arial Narrow" pitchFamily="34" charset="0"/>
              </a:rPr>
              <a:t> are two primes.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Prove that N is a prime according to Pocklington’s Theorem.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Compute the probability that a randomly selected element is primitive in </a:t>
            </a:r>
            <a:r>
              <a:rPr lang="en-US" sz="1800" u="none" dirty="0">
                <a:latin typeface="Arial Narrow" pitchFamily="34" charset="0"/>
              </a:rPr>
              <a:t>GF(419)</a:t>
            </a:r>
            <a:r>
              <a:rPr lang="en-US" sz="1800" b="0" u="none" dirty="0">
                <a:latin typeface="Arial Narrow" pitchFamily="34" charset="0"/>
              </a:rPr>
              <a:t>. 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Find a primitive element in </a:t>
            </a:r>
            <a:r>
              <a:rPr lang="en-US" sz="1800" u="none" dirty="0">
                <a:latin typeface="Arial Narrow" pitchFamily="34" charset="0"/>
              </a:rPr>
              <a:t>GF(419) </a:t>
            </a:r>
            <a:r>
              <a:rPr lang="en-US" sz="1800" b="0" u="none" dirty="0">
                <a:latin typeface="Arial Narrow" pitchFamily="34" charset="0"/>
              </a:rPr>
              <a:t>and use it as a public element in El-Gamal public key system. 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User A encrypts the message </a:t>
            </a:r>
            <a:r>
              <a:rPr lang="en-US" sz="1800" u="none" dirty="0">
                <a:latin typeface="Arial Narrow" pitchFamily="34" charset="0"/>
              </a:rPr>
              <a:t>M = 21 </a:t>
            </a:r>
            <a:r>
              <a:rPr lang="en-US" sz="1800" b="0" u="none" dirty="0">
                <a:latin typeface="Arial Narrow" pitchFamily="34" charset="0"/>
              </a:rPr>
              <a:t>and send it to user B who has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b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80 </a:t>
            </a:r>
            <a:r>
              <a:rPr lang="en-US" sz="1800" b="0" u="none" dirty="0">
                <a:latin typeface="Arial Narrow" pitchFamily="34" charset="0"/>
              </a:rPr>
              <a:t>by using the random number </a:t>
            </a:r>
            <a:r>
              <a:rPr lang="en-US" sz="1800" u="none" dirty="0">
                <a:latin typeface="Arial Narrow" pitchFamily="34" charset="0"/>
              </a:rPr>
              <a:t>R = 13</a:t>
            </a:r>
            <a:r>
              <a:rPr lang="en-US" sz="1800" b="0" u="none" dirty="0">
                <a:latin typeface="Arial Narrow" pitchFamily="34" charset="0"/>
              </a:rPr>
              <a:t>. Compute B’s public key </a:t>
            </a:r>
            <a:r>
              <a:rPr lang="en-US" sz="1800" b="0" u="none" dirty="0" err="1">
                <a:latin typeface="Arial Narrow" pitchFamily="34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</a:rPr>
              <a:t>b</a:t>
            </a:r>
            <a:r>
              <a:rPr lang="en-US" sz="1800" b="0" u="none" dirty="0">
                <a:latin typeface="Arial Narrow" pitchFamily="34" charset="0"/>
              </a:rPr>
              <a:t> and the encrypted message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and r.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Decrypt the cryptogram C</a:t>
            </a:r>
            <a:r>
              <a:rPr lang="en-US" sz="1800" b="0" u="none" baseline="-25000" dirty="0">
                <a:latin typeface="Arial Narrow" pitchFamily="34" charset="0"/>
              </a:rPr>
              <a:t>a</a:t>
            </a:r>
            <a:r>
              <a:rPr lang="en-US" sz="1800" b="0" u="none" dirty="0">
                <a:latin typeface="Arial Narrow" pitchFamily="34" charset="0"/>
              </a:rPr>
              <a:t> on the receiver side B showing all therefore necessary computations.</a:t>
            </a:r>
          </a:p>
          <a:p>
            <a:pPr marL="360285" indent="-360285" algn="just" eaLnBrk="1" hangingPunct="1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Let user A having the secret key </a:t>
            </a:r>
            <a:r>
              <a:rPr lang="en-US" sz="1800" u="none" dirty="0" err="1">
                <a:latin typeface="Arial Narrow" pitchFamily="34" charset="0"/>
              </a:rPr>
              <a:t>X</a:t>
            </a:r>
            <a:r>
              <a:rPr lang="en-US" sz="1800" u="none" baseline="-25000" dirty="0" err="1">
                <a:latin typeface="Arial Narrow" pitchFamily="34" charset="0"/>
              </a:rPr>
              <a:t>a</a:t>
            </a:r>
            <a:r>
              <a:rPr lang="en-US" sz="1800" u="none" baseline="-25000" dirty="0">
                <a:latin typeface="Arial Narrow" pitchFamily="34" charset="0"/>
              </a:rPr>
              <a:t> </a:t>
            </a:r>
            <a:r>
              <a:rPr lang="en-US" sz="1800" u="none" dirty="0">
                <a:latin typeface="Arial Narrow" pitchFamily="34" charset="0"/>
              </a:rPr>
              <a:t>= 133 </a:t>
            </a:r>
            <a:r>
              <a:rPr lang="en-US" sz="1800" b="0" u="none" dirty="0">
                <a:latin typeface="Arial Narrow" pitchFamily="34" charset="0"/>
              </a:rPr>
              <a:t>compute his Signature S</a:t>
            </a:r>
            <a:r>
              <a:rPr lang="en-US" sz="1800" b="0" u="none" baseline="-25000" dirty="0">
                <a:latin typeface="Arial Narrow" pitchFamily="34" charset="0"/>
              </a:rPr>
              <a:t>a  </a:t>
            </a:r>
            <a:r>
              <a:rPr lang="en-US" sz="1800" b="0" u="none" dirty="0">
                <a:latin typeface="Arial Narrow" pitchFamily="34" charset="0"/>
              </a:rPr>
              <a:t>according to El-Gamal signature scheme shown below for the same message </a:t>
            </a:r>
            <a:r>
              <a:rPr lang="en-US" sz="1800" u="none" dirty="0">
                <a:latin typeface="Arial Narrow" pitchFamily="34" charset="0"/>
              </a:rPr>
              <a:t>M = 21</a:t>
            </a:r>
            <a:r>
              <a:rPr lang="en-US" sz="1800" b="0" u="none" dirty="0">
                <a:latin typeface="Arial Narrow" pitchFamily="34" charset="0"/>
              </a:rPr>
              <a:t>. Select one adequate k from the following list </a:t>
            </a:r>
          </a:p>
          <a:p>
            <a:pPr marL="0" indent="0" algn="just" eaLnBrk="1" hangingPunct="1"/>
            <a:r>
              <a:rPr lang="en-US" sz="1800" b="0" u="none" dirty="0">
                <a:latin typeface="Arial Narrow" pitchFamily="34" charset="0"/>
              </a:rPr>
              <a:t>       </a:t>
            </a:r>
            <a:r>
              <a:rPr lang="en-US" sz="1800" u="none" dirty="0">
                <a:latin typeface="Arial Narrow" pitchFamily="34" charset="0"/>
              </a:rPr>
              <a:t>(k = 22, 38, 15)</a:t>
            </a:r>
            <a:r>
              <a:rPr lang="en-US" sz="1800" b="0" u="none" dirty="0">
                <a:latin typeface="Arial Narrow" pitchFamily="34" charset="0"/>
              </a:rPr>
              <a:t>.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6809954" y="5049598"/>
            <a:ext cx="2376215" cy="348596"/>
          </a:xfrm>
          <a:prstGeom prst="rect">
            <a:avLst/>
          </a:prstGeom>
          <a:solidFill>
            <a:srgbClr val="FFFFE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600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689591" y="3792679"/>
            <a:ext cx="2760004" cy="736618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601037" y="5541227"/>
            <a:ext cx="387098" cy="252434"/>
          </a:xfrm>
          <a:prstGeom prst="rect">
            <a:avLst/>
          </a:prstGeom>
          <a:solidFill>
            <a:srgbClr val="FFFFFF"/>
          </a:solidFill>
          <a:ln w="19050">
            <a:solidFill>
              <a:srgbClr val="FC0128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>
            <a:off x="2710680" y="4881077"/>
            <a:ext cx="357737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547113" y="6122181"/>
            <a:ext cx="2119363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u="none" kern="0" dirty="0">
                <a:solidFill>
                  <a:srgbClr val="000000"/>
                </a:solidFill>
                <a:latin typeface="Arial Narrow" pitchFamily="34" charset="0"/>
              </a:rPr>
              <a:t> Signed Message S</a:t>
            </a:r>
            <a:r>
              <a:rPr lang="en-AU" sz="1400" u="none" kern="0" baseline="-25000" dirty="0">
                <a:solidFill>
                  <a:srgbClr val="000000"/>
                </a:solidFill>
                <a:latin typeface="Arial Narrow" pitchFamily="34" charset="0"/>
              </a:rPr>
              <a:t>a</a:t>
            </a:r>
            <a:endParaRPr lang="en-US" sz="1400" u="none" kern="0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2351186" y="4768574"/>
            <a:ext cx="314405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M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2809053" y="5057503"/>
            <a:ext cx="2848369" cy="34552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rgbClr val="FC0128"/>
                </a:solidFill>
                <a:latin typeface="Arial Narrow" pitchFamily="34" charset="0"/>
                <a:sym typeface="Symbol" pitchFamily="18" charset="2"/>
              </a:rPr>
              <a:t>k</a:t>
            </a:r>
            <a:r>
              <a:rPr lang="en-AU" sz="1600" u="none" kern="0" dirty="0">
                <a:solidFill>
                  <a:srgbClr val="FC0128"/>
                </a:solidFill>
                <a:latin typeface="Arial Narrow" pitchFamily="34" charset="0"/>
              </a:rPr>
              <a:t> </a:t>
            </a:r>
            <a:r>
              <a:rPr lang="en-AU" sz="1600" u="none" kern="0" baseline="30000" dirty="0">
                <a:solidFill>
                  <a:srgbClr val="FC0128"/>
                </a:solidFill>
                <a:latin typeface="Arial Narrow" pitchFamily="34" charset="0"/>
              </a:rPr>
              <a:t>-1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( M –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r</a:t>
            </a:r>
            <a:r>
              <a:rPr lang="en-US" sz="1600" u="none" kern="0" dirty="0">
                <a:solidFill>
                  <a:srgbClr val="023DD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* </a:t>
            </a:r>
            <a:r>
              <a:rPr lang="en-AU" sz="1600" u="none" kern="0" dirty="0" err="1">
                <a:solidFill>
                  <a:srgbClr val="FC0128"/>
                </a:solidFill>
                <a:latin typeface="Arial Narrow" pitchFamily="34" charset="0"/>
              </a:rPr>
              <a:t>X</a:t>
            </a:r>
            <a:r>
              <a:rPr lang="en-AU" sz="1600" u="none" kern="0" baseline="-25000" dirty="0" err="1">
                <a:solidFill>
                  <a:srgbClr val="FC0128"/>
                </a:solidFill>
                <a:latin typeface="Arial Narrow" pitchFamily="34" charset="0"/>
              </a:rPr>
              <a:t>a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) mod (N-1)  =  S</a:t>
            </a:r>
            <a:endParaRPr lang="en-AU" sz="1600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7133872" y="5430679"/>
            <a:ext cx="1569556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Then M is authentic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3926972" y="3792699"/>
            <a:ext cx="2011984" cy="35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latin typeface="Arial Narrow" pitchFamily="34" charset="0"/>
                <a:sym typeface="Symbol" pitchFamily="18" charset="2"/>
              </a:rPr>
              <a:t>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is primitive in GF(N</a:t>
            </a:r>
            <a:r>
              <a:rPr lang="en-US" sz="168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)</a:t>
            </a:r>
            <a:endParaRPr lang="en-US" sz="1261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701393" y="3942126"/>
            <a:ext cx="1988198" cy="74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u="none" kern="0" dirty="0" err="1">
                <a:latin typeface="Arial Narrow" pitchFamily="34" charset="0"/>
              </a:rPr>
              <a:t>X</a:t>
            </a:r>
            <a:r>
              <a:rPr lang="en-AU" sz="1400" u="none" kern="0" baseline="-25000" dirty="0" err="1">
                <a:latin typeface="Arial Narrow" pitchFamily="34" charset="0"/>
              </a:rPr>
              <a:t>a</a:t>
            </a:r>
            <a:r>
              <a:rPr lang="en-AU" sz="1400" u="none" kern="0" dirty="0">
                <a:latin typeface="Arial Narrow" pitchFamily="34" charset="0"/>
              </a:rPr>
              <a:t> = Secret Key of A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400" u="none" kern="0" dirty="0">
              <a:latin typeface="Arial Narrow" pitchFamily="34" charset="0"/>
            </a:endParaRP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AU" sz="1400" u="none" kern="0" dirty="0">
                <a:latin typeface="Arial Narrow" pitchFamily="34" charset="0"/>
              </a:rPr>
              <a:t> </a:t>
            </a:r>
            <a:r>
              <a:rPr lang="en-AU" sz="1400" u="none" kern="0" baseline="30000" dirty="0" err="1">
                <a:latin typeface="Arial Narrow" pitchFamily="34" charset="0"/>
              </a:rPr>
              <a:t>Xa</a:t>
            </a:r>
            <a:r>
              <a:rPr lang="en-US" sz="1400" u="none" kern="0" dirty="0">
                <a:latin typeface="Arial Narrow" pitchFamily="34" charset="0"/>
                <a:sym typeface="Symbol" pitchFamily="18" charset="2"/>
              </a:rPr>
              <a:t> = </a:t>
            </a:r>
            <a:r>
              <a:rPr lang="en-AU" sz="1400" u="none" kern="0" dirty="0" err="1">
                <a:latin typeface="Arial Narrow" pitchFamily="34" charset="0"/>
              </a:rPr>
              <a:t>y</a:t>
            </a:r>
            <a:r>
              <a:rPr lang="en-AU" sz="1400" u="none" kern="0" baseline="-25000" dirty="0" err="1">
                <a:latin typeface="Arial Narrow" pitchFamily="34" charset="0"/>
              </a:rPr>
              <a:t>a</a:t>
            </a:r>
            <a:endParaRPr lang="en-AU" sz="1400" u="none" kern="0" baseline="-25000" dirty="0">
              <a:latin typeface="Arial Narrow" pitchFamily="34" charset="0"/>
            </a:endParaRPr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 flipV="1">
            <a:off x="6479969" y="5894184"/>
            <a:ext cx="0" cy="26454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2649613" y="5511657"/>
            <a:ext cx="289945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FC0128"/>
                </a:solidFill>
                <a:latin typeface="Arial Narrow" pitchFamily="34" charset="0"/>
              </a:rPr>
              <a:t>k</a:t>
            </a: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1370027" y="3618534"/>
            <a:ext cx="2319563" cy="35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C0128"/>
                </a:solidFill>
                <a:latin typeface="Arial Narrow" pitchFamily="34" charset="0"/>
              </a:rPr>
              <a:t>User A signs M     </a:t>
            </a: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7189645" y="3693079"/>
            <a:ext cx="14580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C0128"/>
                </a:solidFill>
                <a:latin typeface="Arial Narrow" pitchFamily="34" charset="0"/>
              </a:rPr>
              <a:t>Verifier </a:t>
            </a:r>
            <a:r>
              <a:rPr lang="en-US" sz="1600" u="none" kern="0" dirty="0">
                <a:solidFill>
                  <a:srgbClr val="FC0128"/>
                </a:solidFill>
                <a:latin typeface="Arial Narrow" pitchFamily="34" charset="0"/>
              </a:rPr>
              <a:t>    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3797282" y="4104835"/>
            <a:ext cx="3246008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u="none" kern="0" dirty="0" err="1"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latin typeface="Arial Narrow" pitchFamily="34" charset="0"/>
              </a:rPr>
              <a:t>a</a:t>
            </a:r>
            <a:r>
              <a:rPr lang="en-AU" sz="1600" u="none" kern="0" dirty="0">
                <a:latin typeface="Arial Narrow" pitchFamily="34" charset="0"/>
              </a:rPr>
              <a:t> </a:t>
            </a:r>
            <a:r>
              <a:rPr lang="en-AU" sz="1600" u="none" kern="0" dirty="0">
                <a:solidFill>
                  <a:srgbClr val="023DD0"/>
                </a:solidFill>
                <a:latin typeface="Arial Narrow" pitchFamily="34" charset="0"/>
              </a:rPr>
              <a:t>=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public key of A                </a:t>
            </a: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3036710" y="5688225"/>
            <a:ext cx="3976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2" name="Line 19"/>
          <p:cNvSpPr>
            <a:spLocks noChangeShapeType="1"/>
          </p:cNvSpPr>
          <p:nvPr/>
        </p:nvSpPr>
        <p:spPr bwMode="auto">
          <a:xfrm flipV="1">
            <a:off x="2601036" y="4303172"/>
            <a:ext cx="1219720" cy="22612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63" name="Group 20"/>
          <p:cNvGrpSpPr>
            <a:grpSpLocks/>
          </p:cNvGrpSpPr>
          <p:nvPr/>
        </p:nvGrpSpPr>
        <p:grpSpPr bwMode="auto">
          <a:xfrm>
            <a:off x="1854275" y="4806451"/>
            <a:ext cx="434918" cy="185711"/>
            <a:chOff x="807" y="2428"/>
            <a:chExt cx="315" cy="178"/>
          </a:xfrm>
        </p:grpSpPr>
        <p:sp>
          <p:nvSpPr>
            <p:cNvPr id="64" name="Freeform 21"/>
            <p:cNvSpPr>
              <a:spLocks noEditPoints="1"/>
            </p:cNvSpPr>
            <p:nvPr/>
          </p:nvSpPr>
          <p:spPr bwMode="auto">
            <a:xfrm>
              <a:off x="807" y="2428"/>
              <a:ext cx="315" cy="178"/>
            </a:xfrm>
            <a:custGeom>
              <a:avLst/>
              <a:gdLst>
                <a:gd name="T0" fmla="*/ 0 w 445"/>
                <a:gd name="T1" fmla="*/ 24 h 207"/>
                <a:gd name="T2" fmla="*/ 67 w 445"/>
                <a:gd name="T3" fmla="*/ 0 h 207"/>
                <a:gd name="T4" fmla="*/ 79 w 445"/>
                <a:gd name="T5" fmla="*/ 71 h 207"/>
                <a:gd name="T6" fmla="*/ 11 w 445"/>
                <a:gd name="T7" fmla="*/ 98 h 207"/>
                <a:gd name="T8" fmla="*/ 0 w 445"/>
                <a:gd name="T9" fmla="*/ 24 h 207"/>
                <a:gd name="T10" fmla="*/ 5 w 445"/>
                <a:gd name="T11" fmla="*/ 25 h 207"/>
                <a:gd name="T12" fmla="*/ 41 w 445"/>
                <a:gd name="T13" fmla="*/ 58 h 207"/>
                <a:gd name="T14" fmla="*/ 63 w 445"/>
                <a:gd name="T15" fmla="*/ 4 h 207"/>
                <a:gd name="T16" fmla="*/ 5 w 445"/>
                <a:gd name="T17" fmla="*/ 25 h 207"/>
                <a:gd name="T18" fmla="*/ 4 w 445"/>
                <a:gd name="T19" fmla="*/ 33 h 207"/>
                <a:gd name="T20" fmla="*/ 13 w 445"/>
                <a:gd name="T21" fmla="*/ 89 h 207"/>
                <a:gd name="T22" fmla="*/ 27 w 445"/>
                <a:gd name="T23" fmla="*/ 52 h 207"/>
                <a:gd name="T24" fmla="*/ 4 w 445"/>
                <a:gd name="T25" fmla="*/ 33 h 207"/>
                <a:gd name="T26" fmla="*/ 66 w 445"/>
                <a:gd name="T27" fmla="*/ 9 h 207"/>
                <a:gd name="T28" fmla="*/ 52 w 445"/>
                <a:gd name="T29" fmla="*/ 43 h 207"/>
                <a:gd name="T30" fmla="*/ 75 w 445"/>
                <a:gd name="T31" fmla="*/ 65 h 207"/>
                <a:gd name="T32" fmla="*/ 66 w 445"/>
                <a:gd name="T33" fmla="*/ 9 h 207"/>
                <a:gd name="T34" fmla="*/ 30 w 445"/>
                <a:gd name="T35" fmla="*/ 56 h 207"/>
                <a:gd name="T36" fmla="*/ 16 w 445"/>
                <a:gd name="T37" fmla="*/ 91 h 207"/>
                <a:gd name="T38" fmla="*/ 73 w 445"/>
                <a:gd name="T39" fmla="*/ 69 h 207"/>
                <a:gd name="T40" fmla="*/ 50 w 445"/>
                <a:gd name="T41" fmla="*/ 47 h 207"/>
                <a:gd name="T42" fmla="*/ 43 w 445"/>
                <a:gd name="T43" fmla="*/ 66 h 207"/>
                <a:gd name="T44" fmla="*/ 30 w 445"/>
                <a:gd name="T45" fmla="*/ 56 h 2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5"/>
                <a:gd name="T70" fmla="*/ 0 h 207"/>
                <a:gd name="T71" fmla="*/ 445 w 445"/>
                <a:gd name="T72" fmla="*/ 207 h 2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5" h="207">
                  <a:moveTo>
                    <a:pt x="0" y="51"/>
                  </a:moveTo>
                  <a:lnTo>
                    <a:pt x="377" y="0"/>
                  </a:lnTo>
                  <a:lnTo>
                    <a:pt x="445" y="152"/>
                  </a:lnTo>
                  <a:lnTo>
                    <a:pt x="67" y="207"/>
                  </a:lnTo>
                  <a:lnTo>
                    <a:pt x="0" y="51"/>
                  </a:lnTo>
                  <a:close/>
                  <a:moveTo>
                    <a:pt x="28" y="55"/>
                  </a:moveTo>
                  <a:lnTo>
                    <a:pt x="231" y="124"/>
                  </a:lnTo>
                  <a:lnTo>
                    <a:pt x="355" y="9"/>
                  </a:lnTo>
                  <a:lnTo>
                    <a:pt x="28" y="55"/>
                  </a:lnTo>
                  <a:close/>
                  <a:moveTo>
                    <a:pt x="22" y="69"/>
                  </a:moveTo>
                  <a:lnTo>
                    <a:pt x="73" y="188"/>
                  </a:lnTo>
                  <a:lnTo>
                    <a:pt x="152" y="110"/>
                  </a:lnTo>
                  <a:lnTo>
                    <a:pt x="22" y="69"/>
                  </a:lnTo>
                  <a:close/>
                  <a:moveTo>
                    <a:pt x="372" y="19"/>
                  </a:moveTo>
                  <a:lnTo>
                    <a:pt x="293" y="92"/>
                  </a:lnTo>
                  <a:lnTo>
                    <a:pt x="422" y="138"/>
                  </a:lnTo>
                  <a:lnTo>
                    <a:pt x="372" y="19"/>
                  </a:lnTo>
                  <a:close/>
                  <a:moveTo>
                    <a:pt x="169" y="119"/>
                  </a:moveTo>
                  <a:lnTo>
                    <a:pt x="90" y="193"/>
                  </a:lnTo>
                  <a:lnTo>
                    <a:pt x="411" y="147"/>
                  </a:lnTo>
                  <a:lnTo>
                    <a:pt x="281" y="101"/>
                  </a:lnTo>
                  <a:lnTo>
                    <a:pt x="242" y="142"/>
                  </a:lnTo>
                  <a:lnTo>
                    <a:pt x="169" y="11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5" name="Freeform 22"/>
            <p:cNvSpPr>
              <a:spLocks/>
            </p:cNvSpPr>
            <p:nvPr/>
          </p:nvSpPr>
          <p:spPr bwMode="auto">
            <a:xfrm>
              <a:off x="807" y="2428"/>
              <a:ext cx="315" cy="178"/>
            </a:xfrm>
            <a:custGeom>
              <a:avLst/>
              <a:gdLst>
                <a:gd name="T0" fmla="*/ 0 w 445"/>
                <a:gd name="T1" fmla="*/ 24 h 207"/>
                <a:gd name="T2" fmla="*/ 67 w 445"/>
                <a:gd name="T3" fmla="*/ 0 h 207"/>
                <a:gd name="T4" fmla="*/ 79 w 445"/>
                <a:gd name="T5" fmla="*/ 71 h 207"/>
                <a:gd name="T6" fmla="*/ 11 w 445"/>
                <a:gd name="T7" fmla="*/ 98 h 207"/>
                <a:gd name="T8" fmla="*/ 0 w 445"/>
                <a:gd name="T9" fmla="*/ 24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"/>
                <a:gd name="T16" fmla="*/ 0 h 207"/>
                <a:gd name="T17" fmla="*/ 445 w 445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" h="207">
                  <a:moveTo>
                    <a:pt x="0" y="51"/>
                  </a:moveTo>
                  <a:lnTo>
                    <a:pt x="377" y="0"/>
                  </a:lnTo>
                  <a:lnTo>
                    <a:pt x="445" y="152"/>
                  </a:lnTo>
                  <a:lnTo>
                    <a:pt x="67" y="207"/>
                  </a:lnTo>
                  <a:lnTo>
                    <a:pt x="0" y="5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6" name="Freeform 23"/>
            <p:cNvSpPr>
              <a:spLocks/>
            </p:cNvSpPr>
            <p:nvPr/>
          </p:nvSpPr>
          <p:spPr bwMode="auto">
            <a:xfrm>
              <a:off x="827" y="2435"/>
              <a:ext cx="231" cy="99"/>
            </a:xfrm>
            <a:custGeom>
              <a:avLst/>
              <a:gdLst>
                <a:gd name="T0" fmla="*/ 0 w 327"/>
                <a:gd name="T1" fmla="*/ 22 h 115"/>
                <a:gd name="T2" fmla="*/ 35 w 327"/>
                <a:gd name="T3" fmla="*/ 54 h 115"/>
                <a:gd name="T4" fmla="*/ 57 w 327"/>
                <a:gd name="T5" fmla="*/ 0 h 115"/>
                <a:gd name="T6" fmla="*/ 0 w 327"/>
                <a:gd name="T7" fmla="*/ 22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7"/>
                <a:gd name="T13" fmla="*/ 0 h 115"/>
                <a:gd name="T14" fmla="*/ 327 w 327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7" h="115">
                  <a:moveTo>
                    <a:pt x="0" y="46"/>
                  </a:moveTo>
                  <a:lnTo>
                    <a:pt x="203" y="115"/>
                  </a:lnTo>
                  <a:lnTo>
                    <a:pt x="327" y="0"/>
                  </a:lnTo>
                  <a:lnTo>
                    <a:pt x="0" y="4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auto">
            <a:xfrm>
              <a:off x="823" y="2486"/>
              <a:ext cx="92" cy="103"/>
            </a:xfrm>
            <a:custGeom>
              <a:avLst/>
              <a:gdLst>
                <a:gd name="T0" fmla="*/ 0 w 130"/>
                <a:gd name="T1" fmla="*/ 0 h 119"/>
                <a:gd name="T2" fmla="*/ 9 w 130"/>
                <a:gd name="T3" fmla="*/ 58 h 119"/>
                <a:gd name="T4" fmla="*/ 23 w 130"/>
                <a:gd name="T5" fmla="*/ 20 h 119"/>
                <a:gd name="T6" fmla="*/ 0 w 130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9"/>
                <a:gd name="T14" fmla="*/ 130 w 130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9">
                  <a:moveTo>
                    <a:pt x="0" y="0"/>
                  </a:moveTo>
                  <a:lnTo>
                    <a:pt x="51" y="119"/>
                  </a:lnTo>
                  <a:lnTo>
                    <a:pt x="130" y="41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8" name="Freeform 25"/>
            <p:cNvSpPr>
              <a:spLocks/>
            </p:cNvSpPr>
            <p:nvPr/>
          </p:nvSpPr>
          <p:spPr bwMode="auto">
            <a:xfrm>
              <a:off x="1015" y="2444"/>
              <a:ext cx="91" cy="103"/>
            </a:xfrm>
            <a:custGeom>
              <a:avLst/>
              <a:gdLst>
                <a:gd name="T0" fmla="*/ 14 w 129"/>
                <a:gd name="T1" fmla="*/ 0 h 119"/>
                <a:gd name="T2" fmla="*/ 0 w 129"/>
                <a:gd name="T3" fmla="*/ 36 h 119"/>
                <a:gd name="T4" fmla="*/ 23 w 129"/>
                <a:gd name="T5" fmla="*/ 58 h 119"/>
                <a:gd name="T6" fmla="*/ 14 w 129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19"/>
                <a:gd name="T14" fmla="*/ 129 w 129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19">
                  <a:moveTo>
                    <a:pt x="79" y="0"/>
                  </a:moveTo>
                  <a:lnTo>
                    <a:pt x="0" y="73"/>
                  </a:lnTo>
                  <a:lnTo>
                    <a:pt x="129" y="119"/>
                  </a:lnTo>
                  <a:lnTo>
                    <a:pt x="79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auto">
            <a:xfrm>
              <a:off x="871" y="2515"/>
              <a:ext cx="227" cy="79"/>
            </a:xfrm>
            <a:custGeom>
              <a:avLst/>
              <a:gdLst>
                <a:gd name="T0" fmla="*/ 14 w 321"/>
                <a:gd name="T1" fmla="*/ 8 h 92"/>
                <a:gd name="T2" fmla="*/ 0 w 321"/>
                <a:gd name="T3" fmla="*/ 43 h 92"/>
                <a:gd name="T4" fmla="*/ 57 w 321"/>
                <a:gd name="T5" fmla="*/ 21 h 92"/>
                <a:gd name="T6" fmla="*/ 33 w 321"/>
                <a:gd name="T7" fmla="*/ 0 h 92"/>
                <a:gd name="T8" fmla="*/ 27 w 321"/>
                <a:gd name="T9" fmla="*/ 19 h 92"/>
                <a:gd name="T10" fmla="*/ 14 w 321"/>
                <a:gd name="T11" fmla="*/ 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92"/>
                <a:gd name="T20" fmla="*/ 321 w 321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92">
                  <a:moveTo>
                    <a:pt x="79" y="18"/>
                  </a:moveTo>
                  <a:lnTo>
                    <a:pt x="0" y="92"/>
                  </a:lnTo>
                  <a:lnTo>
                    <a:pt x="321" y="46"/>
                  </a:lnTo>
                  <a:lnTo>
                    <a:pt x="191" y="0"/>
                  </a:lnTo>
                  <a:lnTo>
                    <a:pt x="152" y="41"/>
                  </a:lnTo>
                  <a:lnTo>
                    <a:pt x="79" y="18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70" name="Freeform 27"/>
            <p:cNvSpPr>
              <a:spLocks/>
            </p:cNvSpPr>
            <p:nvPr/>
          </p:nvSpPr>
          <p:spPr bwMode="auto">
            <a:xfrm>
              <a:off x="935" y="2459"/>
              <a:ext cx="51" cy="63"/>
            </a:xfrm>
            <a:custGeom>
              <a:avLst/>
              <a:gdLst>
                <a:gd name="T0" fmla="*/ 6 w 73"/>
                <a:gd name="T1" fmla="*/ 22 h 73"/>
                <a:gd name="T2" fmla="*/ 6 w 73"/>
                <a:gd name="T3" fmla="*/ 24 h 73"/>
                <a:gd name="T4" fmla="*/ 2 w 73"/>
                <a:gd name="T5" fmla="*/ 9 h 73"/>
                <a:gd name="T6" fmla="*/ 4 w 73"/>
                <a:gd name="T7" fmla="*/ 34 h 73"/>
                <a:gd name="T8" fmla="*/ 6 w 73"/>
                <a:gd name="T9" fmla="*/ 30 h 73"/>
                <a:gd name="T10" fmla="*/ 6 w 73"/>
                <a:gd name="T11" fmla="*/ 34 h 73"/>
                <a:gd name="T12" fmla="*/ 3 w 73"/>
                <a:gd name="T13" fmla="*/ 35 h 73"/>
                <a:gd name="T14" fmla="*/ 3 w 73"/>
                <a:gd name="T15" fmla="*/ 34 h 73"/>
                <a:gd name="T16" fmla="*/ 4 w 73"/>
                <a:gd name="T17" fmla="*/ 34 h 73"/>
                <a:gd name="T18" fmla="*/ 1 w 73"/>
                <a:gd name="T19" fmla="*/ 9 h 73"/>
                <a:gd name="T20" fmla="*/ 1 w 73"/>
                <a:gd name="T21" fmla="*/ 11 h 73"/>
                <a:gd name="T22" fmla="*/ 0 w 73"/>
                <a:gd name="T23" fmla="*/ 11 h 73"/>
                <a:gd name="T24" fmla="*/ 0 w 73"/>
                <a:gd name="T25" fmla="*/ 9 h 73"/>
                <a:gd name="T26" fmla="*/ 2 w 73"/>
                <a:gd name="T27" fmla="*/ 7 h 73"/>
                <a:gd name="T28" fmla="*/ 6 w 73"/>
                <a:gd name="T29" fmla="*/ 22 h 73"/>
                <a:gd name="T30" fmla="*/ 6 w 73"/>
                <a:gd name="T31" fmla="*/ 3 h 73"/>
                <a:gd name="T32" fmla="*/ 8 w 73"/>
                <a:gd name="T33" fmla="*/ 0 h 73"/>
                <a:gd name="T34" fmla="*/ 9 w 73"/>
                <a:gd name="T35" fmla="*/ 0 h 73"/>
                <a:gd name="T36" fmla="*/ 9 w 73"/>
                <a:gd name="T37" fmla="*/ 3 h 73"/>
                <a:gd name="T38" fmla="*/ 8 w 73"/>
                <a:gd name="T39" fmla="*/ 3 h 73"/>
                <a:gd name="T40" fmla="*/ 12 w 73"/>
                <a:gd name="T41" fmla="*/ 26 h 73"/>
                <a:gd name="T42" fmla="*/ 12 w 73"/>
                <a:gd name="T43" fmla="*/ 26 h 73"/>
                <a:gd name="T44" fmla="*/ 12 w 73"/>
                <a:gd name="T45" fmla="*/ 26 h 73"/>
                <a:gd name="T46" fmla="*/ 9 w 73"/>
                <a:gd name="T47" fmla="*/ 29 h 73"/>
                <a:gd name="T48" fmla="*/ 8 w 73"/>
                <a:gd name="T49" fmla="*/ 29 h 73"/>
                <a:gd name="T50" fmla="*/ 9 w 73"/>
                <a:gd name="T51" fmla="*/ 29 h 73"/>
                <a:gd name="T52" fmla="*/ 10 w 73"/>
                <a:gd name="T53" fmla="*/ 26 h 73"/>
                <a:gd name="T54" fmla="*/ 7 w 73"/>
                <a:gd name="T55" fmla="*/ 4 h 73"/>
                <a:gd name="T56" fmla="*/ 6 w 73"/>
                <a:gd name="T57" fmla="*/ 22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73"/>
                <a:gd name="T89" fmla="*/ 73 w 73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73">
                  <a:moveTo>
                    <a:pt x="39" y="46"/>
                  </a:moveTo>
                  <a:lnTo>
                    <a:pt x="34" y="50"/>
                  </a:lnTo>
                  <a:lnTo>
                    <a:pt x="11" y="18"/>
                  </a:lnTo>
                  <a:lnTo>
                    <a:pt x="23" y="69"/>
                  </a:lnTo>
                  <a:lnTo>
                    <a:pt x="34" y="64"/>
                  </a:lnTo>
                  <a:lnTo>
                    <a:pt x="34" y="69"/>
                  </a:lnTo>
                  <a:lnTo>
                    <a:pt x="17" y="73"/>
                  </a:lnTo>
                  <a:lnTo>
                    <a:pt x="17" y="69"/>
                  </a:lnTo>
                  <a:lnTo>
                    <a:pt x="23" y="69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1" y="14"/>
                  </a:lnTo>
                  <a:lnTo>
                    <a:pt x="39" y="46"/>
                  </a:lnTo>
                  <a:lnTo>
                    <a:pt x="39" y="5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1" y="5"/>
                  </a:lnTo>
                  <a:lnTo>
                    <a:pt x="68" y="55"/>
                  </a:lnTo>
                  <a:lnTo>
                    <a:pt x="73" y="55"/>
                  </a:lnTo>
                  <a:lnTo>
                    <a:pt x="68" y="55"/>
                  </a:lnTo>
                  <a:lnTo>
                    <a:pt x="56" y="60"/>
                  </a:lnTo>
                  <a:lnTo>
                    <a:pt x="51" y="60"/>
                  </a:lnTo>
                  <a:lnTo>
                    <a:pt x="56" y="60"/>
                  </a:lnTo>
                  <a:lnTo>
                    <a:pt x="62" y="55"/>
                  </a:lnTo>
                  <a:lnTo>
                    <a:pt x="45" y="9"/>
                  </a:lnTo>
                  <a:lnTo>
                    <a:pt x="39" y="4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71" name="Text Box 28"/>
          <p:cNvSpPr txBox="1">
            <a:spLocks noChangeArrowheads="1"/>
          </p:cNvSpPr>
          <p:nvPr/>
        </p:nvSpPr>
        <p:spPr bwMode="auto">
          <a:xfrm>
            <a:off x="1719451" y="5917045"/>
            <a:ext cx="1723099" cy="31475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FC0128"/>
                </a:solidFill>
                <a:latin typeface="Arial Narrow" pitchFamily="34" charset="0"/>
                <a:sym typeface="Symbol" pitchFamily="18" charset="2"/>
              </a:rPr>
              <a:t>k</a:t>
            </a: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Random unit in Z</a:t>
            </a:r>
            <a:r>
              <a:rPr lang="en-US" sz="1400" u="none" kern="0" baseline="-2500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N-1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3433127" y="5532602"/>
            <a:ext cx="1602639" cy="311247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3301202" y="5490872"/>
            <a:ext cx="1723104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</a:t>
            </a:r>
            <a:r>
              <a:rPr lang="en-AU" sz="1600" u="none" kern="0" baseline="30000" dirty="0">
                <a:solidFill>
                  <a:srgbClr val="FF0000"/>
                </a:solidFill>
                <a:latin typeface="Arial Narrow" pitchFamily="34" charset="0"/>
              </a:rPr>
              <a:t>k</a:t>
            </a: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 =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r</a:t>
            </a: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6292390" y="4717660"/>
            <a:ext cx="314405" cy="1176524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M</a:t>
            </a: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S</a:t>
            </a: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75" name="Text Box 33"/>
          <p:cNvSpPr txBox="1">
            <a:spLocks noChangeArrowheads="1"/>
          </p:cNvSpPr>
          <p:nvPr/>
        </p:nvSpPr>
        <p:spPr bwMode="auto">
          <a:xfrm>
            <a:off x="7008232" y="5059428"/>
            <a:ext cx="2132210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 </a:t>
            </a:r>
            <a:r>
              <a:rPr lang="en-US" sz="1600" i="1" u="none" kern="0" baseline="3000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M</a:t>
            </a:r>
            <a:r>
              <a:rPr lang="en-US" sz="1600" i="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   = 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AU" sz="1600" u="none" kern="0" dirty="0" err="1">
                <a:solidFill>
                  <a:srgbClr val="000000"/>
                </a:solidFill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solidFill>
                  <a:srgbClr val="000000"/>
                </a:solidFill>
                <a:latin typeface="Arial Narrow" pitchFamily="34" charset="0"/>
              </a:rPr>
              <a:t>a</a:t>
            </a:r>
            <a:r>
              <a:rPr lang="en-AU" sz="1600" u="none" kern="0" baseline="30000" dirty="0" err="1">
                <a:solidFill>
                  <a:srgbClr val="000000"/>
                </a:solidFill>
                <a:latin typeface="Arial Narrow" pitchFamily="34" charset="0"/>
              </a:rPr>
              <a:t>r</a:t>
            </a:r>
            <a:r>
              <a:rPr lang="en-AU" sz="1600" u="none" kern="0" baseline="-25000" dirty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*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r </a:t>
            </a:r>
            <a:r>
              <a:rPr lang="en-AU" sz="1600" u="none" kern="0" baseline="30000" dirty="0">
                <a:solidFill>
                  <a:srgbClr val="000000"/>
                </a:solidFill>
                <a:latin typeface="Arial Narrow" pitchFamily="34" charset="0"/>
              </a:rPr>
              <a:t>S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   mod N</a:t>
            </a:r>
            <a:endParaRPr lang="en-US" sz="1600" u="none" kern="0" baseline="30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6" name="Text Box 35"/>
          <p:cNvSpPr txBox="1">
            <a:spLocks noChangeArrowheads="1"/>
          </p:cNvSpPr>
          <p:nvPr/>
        </p:nvSpPr>
        <p:spPr bwMode="auto">
          <a:xfrm>
            <a:off x="7719053" y="4577908"/>
            <a:ext cx="276870" cy="30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1" u="none" kern="0" dirty="0">
                <a:solidFill>
                  <a:srgbClr val="000000"/>
                </a:solidFill>
                <a:latin typeface="Arial Narrow" pitchFamily="34" charset="0"/>
              </a:rPr>
              <a:t>If</a:t>
            </a:r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>
            <a:off x="7839952" y="4807928"/>
            <a:ext cx="0" cy="2002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8" name="Text Box 38"/>
          <p:cNvSpPr txBox="1">
            <a:spLocks noChangeArrowheads="1"/>
          </p:cNvSpPr>
          <p:nvPr/>
        </p:nvSpPr>
        <p:spPr bwMode="auto">
          <a:xfrm>
            <a:off x="3689590" y="3458815"/>
            <a:ext cx="1531189" cy="314750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public directory</a:t>
            </a:r>
            <a:endParaRPr lang="en-US" sz="1800" u="none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Line 39"/>
          <p:cNvSpPr>
            <a:spLocks noChangeShapeType="1"/>
          </p:cNvSpPr>
          <p:nvPr/>
        </p:nvSpPr>
        <p:spPr bwMode="auto">
          <a:xfrm>
            <a:off x="5921331" y="4307322"/>
            <a:ext cx="1405607" cy="965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7326938" y="4211003"/>
            <a:ext cx="1327019" cy="345528"/>
          </a:xfrm>
          <a:prstGeom prst="rect">
            <a:avLst/>
          </a:prstGeom>
          <a:solidFill>
            <a:srgbClr val="FFFFE5"/>
          </a:solidFill>
          <a:ln w="9525">
            <a:noFill/>
            <a:miter lim="800000"/>
            <a:headEnd/>
            <a:tailEnd/>
          </a:ln>
        </p:spPr>
        <p:txBody>
          <a:bodyPr wrap="squar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p, </a:t>
            </a:r>
            <a:r>
              <a:rPr lang="en-AU" sz="1600" u="none" kern="0" dirty="0">
                <a:solidFill>
                  <a:sysClr val="windowText" lastClr="000000"/>
                </a:solidFill>
                <a:latin typeface="Arial Narrow" pitchFamily="34" charset="0"/>
              </a:rPr>
              <a:t>, </a:t>
            </a:r>
            <a:r>
              <a:rPr lang="en-AU" sz="1600" u="none" kern="0" dirty="0" err="1">
                <a:solidFill>
                  <a:sysClr val="windowText" lastClr="000000"/>
                </a:solidFill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solidFill>
                  <a:sysClr val="windowText" lastClr="000000"/>
                </a:solidFill>
                <a:latin typeface="Arial Narrow" pitchFamily="34" charset="0"/>
              </a:rPr>
              <a:t>a</a:t>
            </a:r>
            <a:endParaRPr lang="en-US" sz="1600" u="none" kern="0" baseline="-250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5683311" y="5266498"/>
            <a:ext cx="60474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2" name="Line 46"/>
          <p:cNvSpPr>
            <a:spLocks noChangeShapeType="1"/>
          </p:cNvSpPr>
          <p:nvPr/>
        </p:nvSpPr>
        <p:spPr bwMode="auto">
          <a:xfrm flipV="1">
            <a:off x="5035766" y="5679419"/>
            <a:ext cx="1244004" cy="31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9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30658" y="192435"/>
            <a:ext cx="171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9-1: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30658" y="651883"/>
            <a:ext cx="9051803" cy="2669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42900" indent="-342900" defTabSz="800633">
              <a:buFont typeface="+mj-lt"/>
              <a:buAutoNum type="arabicPeriod"/>
            </a:pPr>
            <a:r>
              <a:rPr lang="en-US" sz="1800" b="0" u="none" dirty="0">
                <a:latin typeface="Arial Narrow" pitchFamily="34" charset="0"/>
                <a:cs typeface="Arial" charset="0"/>
              </a:rPr>
              <a:t>N = R * F + 1=</a:t>
            </a:r>
            <a:r>
              <a:rPr lang="en-US" sz="1800" b="0" u="none" dirty="0">
                <a:latin typeface="Arial Narrow" pitchFamily="34" charset="0"/>
              </a:rPr>
              <a:t> 2 * 19 * 11 + 1 = 419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, F = 19 * 11 and R = 2.   p1 = 19, p2 = 11   Is 419 a prime?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 Proof:   We select a = 2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             1.  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gcd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(a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(N-1)/ p1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– 1 , N) =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gcd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(2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22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– 1 , 419) = 1  is true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	         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gcd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(a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(N-1)/ p2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– 1 , N) =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gcd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(2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38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– 1 , 419) = 1  is true</a:t>
            </a:r>
          </a:p>
          <a:p>
            <a:pPr defTabSz="800633"/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defTabSz="800633">
              <a:spcAft>
                <a:spcPts val="600"/>
              </a:spcAft>
            </a:pPr>
            <a:r>
              <a:rPr lang="en-US" sz="1800" b="0" u="none" dirty="0">
                <a:latin typeface="Arial Narrow" pitchFamily="34" charset="0"/>
                <a:cs typeface="Arial" charset="0"/>
              </a:rPr>
              <a:t>                    2.   a 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N-1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1 (mod N)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Wingdings" pitchFamily="2" charset="2"/>
              </a:rPr>
              <a:t>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419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1 (mod 419)  is true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              3.</a:t>
            </a:r>
            <a:r>
              <a:rPr lang="en-US" sz="1800" b="0" u="none" baseline="-25000" dirty="0">
                <a:latin typeface="Arial Narrow" pitchFamily="34" charset="0"/>
                <a:cs typeface="Arial" charset="0"/>
              </a:rPr>
              <a:t>    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F &gt;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N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                         11 * 19 &gt; 419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20.46  =&gt;   209 &gt; 20.46  is true  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             As all conditions 1, 2 and 3 are true 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  419 is prime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64072" y="4251427"/>
            <a:ext cx="8784976" cy="2315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800" b="0" u="none" dirty="0">
                <a:latin typeface="Arial Narrow" pitchFamily="34" charset="0"/>
              </a:rPr>
              <a:t>Possible orders are the divisors of 419 – 1 = 418</a:t>
            </a:r>
          </a:p>
          <a:p>
            <a:pPr marL="280222" indent="-280222"/>
            <a:r>
              <a:rPr lang="en-US" sz="1800" b="0" u="none" dirty="0">
                <a:latin typeface="Arial Narrow" pitchFamily="34" charset="0"/>
              </a:rPr>
              <a:t>      These are:     1, 2, 11, 19, 22, 38, 209 and 418</a:t>
            </a:r>
            <a:endParaRPr lang="de-DE" sz="1800" b="0" u="none" dirty="0">
              <a:latin typeface="Arial Narrow" pitchFamily="34" charset="0"/>
            </a:endParaRPr>
          </a:p>
          <a:p>
            <a:pPr marL="280222" indent="-280222"/>
            <a:endParaRPr lang="en-US" sz="1800" b="0" u="none" dirty="0">
              <a:latin typeface="Arial Narrow" pitchFamily="34" charset="0"/>
              <a:cs typeface="Arial" charset="0"/>
            </a:endParaRP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Checking if the element 2 is primitive                              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1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419 ≠ 1,          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22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419 ≠ 1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2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 mod 419 ≠ 1,          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38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 419 ≠ 1                       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11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419 ≠  1,         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209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419 ≠ 1   </a:t>
            </a:r>
            <a:r>
              <a:rPr lang="en-US" sz="1800" b="0" u="none" dirty="0"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Ord(2) = 418 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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  2 is primitive element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      2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19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419 ≠ 1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64072" y="3321124"/>
            <a:ext cx="7727844" cy="93030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4563" tIns="49173" rIns="94563" bIns="49173">
            <a:spAutoFit/>
          </a:bodyPr>
          <a:lstStyle/>
          <a:p>
            <a:pPr marL="342900" indent="-342900" algn="l">
              <a:buFont typeface="+mj-lt"/>
              <a:buAutoNum type="arabicPeriod" startAt="2"/>
            </a:pPr>
            <a:r>
              <a:rPr lang="en-US" sz="1800" b="0" u="none" dirty="0">
                <a:latin typeface="Arial Narrow" pitchFamily="34" charset="0"/>
                <a:cs typeface="Arial" charset="0"/>
              </a:rPr>
              <a:t># of all non-zero elements</a:t>
            </a:r>
            <a:r>
              <a:rPr lang="en-US" sz="1800" b="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:      419 – 1 = 418</a:t>
            </a:r>
            <a:endParaRPr lang="en-US" sz="1800" b="0" u="none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algn="l"/>
            <a:r>
              <a:rPr lang="en-US" sz="1800" b="0" u="none" dirty="0">
                <a:latin typeface="Arial Narrow" pitchFamily="34" charset="0"/>
                <a:cs typeface="Arial" charset="0"/>
              </a:rPr>
              <a:t>      #  of primitive elements:     </a:t>
            </a:r>
            <a:r>
              <a:rPr lang="el-GR" sz="1800" b="0" u="none" dirty="0">
                <a:latin typeface="Arial Narrow" pitchFamily="34" charset="0"/>
                <a:cs typeface="Arial" charset="0"/>
              </a:rPr>
              <a:t>φ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(418)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el-GR" sz="1800" b="0" u="none" dirty="0">
                <a:latin typeface="Arial Narrow" pitchFamily="34" charset="0"/>
                <a:cs typeface="Arial" charset="0"/>
              </a:rPr>
              <a:t>φ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(2 * 11 * 19)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(2 – 1) * (11 – 1) * (19 – 1) = 180</a:t>
            </a:r>
          </a:p>
          <a:p>
            <a:pPr algn="l"/>
            <a:r>
              <a:rPr lang="en-US" sz="1800" b="0" u="none" dirty="0">
                <a:latin typeface="Arial Narrow" pitchFamily="34" charset="0"/>
                <a:cs typeface="Arial" charset="0"/>
              </a:rPr>
              <a:t>      P( element=primitive ) = (180 / 418) * 100 = 43.06%</a:t>
            </a:r>
            <a:endParaRPr lang="en-US" sz="1800" b="0" u="none" dirty="0"/>
          </a:p>
        </p:txBody>
      </p:sp>
    </p:spTree>
    <p:extLst>
      <p:ext uri="{BB962C8B-B14F-4D97-AF65-F5344CB8AC3E}">
        <p14:creationId xmlns:p14="http://schemas.microsoft.com/office/powerpoint/2010/main" val="155429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480919" y="1745681"/>
            <a:ext cx="3235076" cy="930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User B:  </a:t>
            </a:r>
          </a:p>
          <a:p>
            <a:pPr marL="360285" indent="-360285" defTabSz="800633"/>
            <a:r>
              <a:rPr lang="de-DE" sz="1800" b="0" u="none" dirty="0" err="1">
                <a:latin typeface="Arial Narrow" pitchFamily="34" charset="0"/>
                <a:cs typeface="Arial" charset="0"/>
              </a:rPr>
              <a:t>X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80</a:t>
            </a: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b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</a:rPr>
              <a:t>b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N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2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80</a:t>
            </a:r>
            <a:r>
              <a:rPr lang="en-US" sz="1800" b="0" u="none" baseline="16000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419 = 375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58607" y="1727085"/>
            <a:ext cx="865068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anose="020B0606020202030204" pitchFamily="34" charset="0"/>
                <a:cs typeface="Arial" charset="0"/>
              </a:rPr>
              <a:t>User A: </a:t>
            </a:r>
          </a:p>
          <a:p>
            <a:pPr marL="360285" indent="-360285" defTabSz="800633"/>
            <a:r>
              <a:rPr lang="en-US" sz="1800" b="0" u="none" dirty="0">
                <a:latin typeface="Arial Narrow" panose="020B0606020202030204" pitchFamily="34" charset="0"/>
                <a:cs typeface="Arial" charset="0"/>
              </a:rPr>
              <a:t>M = 21</a:t>
            </a:r>
            <a:endParaRPr lang="en-US" sz="1800" b="0" u="none" baseline="30000" dirty="0">
              <a:latin typeface="Arial Narrow" pitchFamily="34" charset="0"/>
              <a:cs typeface="Arial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723058" y="2067135"/>
            <a:ext cx="2009913" cy="930303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94563" tIns="49173" rIns="94563" bIns="49173">
            <a:spAutoFit/>
          </a:bodyPr>
          <a:lstStyle/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= 2, GF(419)</a:t>
            </a:r>
          </a:p>
          <a:p>
            <a:pPr marL="360285" indent="-360285" defTabSz="800633">
              <a:buFont typeface="Symbol" pitchFamily="18" charset="2"/>
              <a:buChar char="a"/>
            </a:pPr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de-DE" sz="1800" b="0" u="none" dirty="0">
                <a:latin typeface="Arial Narrow" pitchFamily="34" charset="0"/>
                <a:cs typeface="Arial" charset="0"/>
              </a:rPr>
              <a:t> 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de-DE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-25000" dirty="0">
                <a:latin typeface="Arial Narrow" pitchFamily="34" charset="0"/>
                <a:cs typeface="Arial" charset="0"/>
              </a:rPr>
              <a:t> 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= 375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855806" y="3262142"/>
            <a:ext cx="3744416" cy="93030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 lIns="94563" tIns="49173" rIns="94563" bIns="49173">
            <a:spAutoFit/>
          </a:bodyPr>
          <a:lstStyle/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r =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de-DE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de-DE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= 2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13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mod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419 = 231</a:t>
            </a:r>
          </a:p>
          <a:p>
            <a:pPr marL="360285" indent="-360285" defTabSz="800633"/>
            <a:endParaRPr lang="de-DE" sz="1800" b="0" u="none" dirty="0">
              <a:latin typeface="Arial Narrow" pitchFamily="34" charset="0"/>
              <a:cs typeface="Arial" charset="0"/>
            </a:endParaRPr>
          </a:p>
          <a:p>
            <a:pPr marL="360285" indent="-360285"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M * </a:t>
            </a:r>
            <a:r>
              <a:rPr lang="en-US" sz="1800" b="0" u="none" dirty="0" err="1">
                <a:latin typeface="Arial Narrow" pitchFamily="34" charset="0"/>
                <a:cs typeface="Arial" charset="0"/>
              </a:rPr>
              <a:t>Y</a:t>
            </a:r>
            <a:r>
              <a:rPr lang="en-US" sz="1800" b="0" u="none" baseline="-25000" dirty="0" err="1">
                <a:latin typeface="Arial Narrow" pitchFamily="34" charset="0"/>
                <a:cs typeface="Arial" charset="0"/>
              </a:rPr>
              <a:t>b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R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= (21 * 375</a:t>
            </a:r>
            <a:r>
              <a:rPr lang="de-DE" sz="1800" b="0" u="none" baseline="30000" dirty="0">
                <a:latin typeface="Arial Narrow" pitchFamily="34" charset="0"/>
                <a:cs typeface="Arial" charset="0"/>
              </a:rPr>
              <a:t>13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) </a:t>
            </a:r>
            <a:r>
              <a:rPr lang="de-DE" sz="1800" b="0" u="none" dirty="0" err="1">
                <a:latin typeface="Arial Narrow" pitchFamily="34" charset="0"/>
                <a:cs typeface="Arial" charset="0"/>
              </a:rPr>
              <a:t>mod</a:t>
            </a:r>
            <a:r>
              <a:rPr lang="de-DE" sz="1800" b="0" u="none" dirty="0">
                <a:latin typeface="Arial Narrow" pitchFamily="34" charset="0"/>
                <a:cs typeface="Arial" charset="0"/>
              </a:rPr>
              <a:t> 419 = 91</a:t>
            </a:r>
            <a:endParaRPr lang="en-US" sz="1800" b="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88068" y="1688622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0" u="none" dirty="0">
                <a:latin typeface="Arial Narrow" panose="020B0606020202030204" pitchFamily="34" charset="0"/>
              </a:rPr>
              <a:t>Public </a:t>
            </a:r>
            <a:r>
              <a:rPr lang="de-DE" sz="1800" b="0" u="none" dirty="0" err="1">
                <a:latin typeface="Arial Narrow" panose="020B0606020202030204" pitchFamily="34" charset="0"/>
              </a:rPr>
              <a:t>directory</a:t>
            </a:r>
            <a:endParaRPr lang="de-DE" sz="1800" b="0" u="none" dirty="0">
              <a:latin typeface="Arial Narrow" panose="020B060602020203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43783" y="1084119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800" b="0" u="none" dirty="0">
                <a:latin typeface="Arial Narrow" panose="020B0606020202030204" pitchFamily="34" charset="0"/>
              </a:rPr>
              <a:t>Encryption: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>
            <a:off x="4688199" y="2561568"/>
            <a:ext cx="1792720" cy="26470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800" b="0" u="none">
              <a:latin typeface="Arial Narrow" panose="020B0606020202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43783" y="4610943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800" b="0" u="none" dirty="0">
                <a:latin typeface="Arial Narrow" pitchFamily="34" charset="0"/>
              </a:rPr>
              <a:t>Decryption: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57499" y="5114999"/>
            <a:ext cx="5330200" cy="653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563" tIns="49173" rIns="94563" bIns="49173">
            <a:spAutoFit/>
          </a:bodyPr>
          <a:lstStyle/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r 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-</a:t>
            </a:r>
            <a:r>
              <a:rPr lang="en-US" sz="1800" b="0" u="none" baseline="30000" dirty="0" err="1">
                <a:latin typeface="Arial Narrow" pitchFamily="34" charset="0"/>
                <a:cs typeface="Arial" charset="0"/>
                <a:sym typeface="Symbol" pitchFamily="18" charset="2"/>
              </a:rPr>
              <a:t>X</a:t>
            </a:r>
            <a:r>
              <a:rPr lang="en-US" sz="1800" b="0" u="none" baseline="16000" dirty="0" err="1">
                <a:latin typeface="Arial Narrow" pitchFamily="34" charset="0"/>
                <a:cs typeface="Arial" charset="0"/>
                <a:sym typeface="Symbol" pitchFamily="18" charset="2"/>
              </a:rPr>
              <a:t>b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 = 231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-80 mod 418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419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231</a:t>
            </a:r>
            <a:r>
              <a:rPr lang="en-US" sz="1800" b="0" u="none" baseline="30000" dirty="0">
                <a:latin typeface="Arial Narrow" pitchFamily="34" charset="0"/>
                <a:cs typeface="Arial" charset="0"/>
                <a:sym typeface="Symbol" pitchFamily="18" charset="2"/>
              </a:rPr>
              <a:t>-80+418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mod 419 = 387</a:t>
            </a:r>
          </a:p>
          <a:p>
            <a:pPr defTabSz="800633"/>
            <a:r>
              <a:rPr lang="en-US" sz="1800" b="0" u="none" dirty="0">
                <a:latin typeface="Arial Narrow" pitchFamily="34" charset="0"/>
                <a:cs typeface="Arial" charset="0"/>
              </a:rPr>
              <a:t>M = C</a:t>
            </a:r>
            <a:r>
              <a:rPr lang="en-US" sz="1800" b="0" u="none" baseline="-14000" dirty="0">
                <a:latin typeface="Arial Narrow" pitchFamily="34" charset="0"/>
                <a:cs typeface="Arial" charset="0"/>
              </a:rPr>
              <a:t>a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800" b="0" u="none" baseline="30000" dirty="0">
                <a:latin typeface="Arial Narrow" pitchFamily="34" charset="0"/>
                <a:cs typeface="Arial" charset="0"/>
              </a:rPr>
              <a:t>-1 </a:t>
            </a:r>
            <a:r>
              <a:rPr lang="en-US" sz="1800" b="0" u="none" dirty="0">
                <a:latin typeface="Arial Narrow" pitchFamily="34" charset="0"/>
                <a:cs typeface="Arial" charset="0"/>
                <a:sym typeface="Symbol" pitchFamily="18" charset="2"/>
              </a:rPr>
              <a:t>= 91 * 387 </a:t>
            </a:r>
            <a:r>
              <a:rPr lang="en-US" sz="1800" b="0" u="none" dirty="0">
                <a:latin typeface="Arial Narrow" pitchFamily="34" charset="0"/>
                <a:cs typeface="Arial" charset="0"/>
              </a:rPr>
              <a:t>mod 419 = 21 </a:t>
            </a:r>
          </a:p>
        </p:txBody>
      </p:sp>
      <p:sp>
        <p:nvSpPr>
          <p:cNvPr id="13" name="Rechteck 12"/>
          <p:cNvSpPr/>
          <p:nvPr/>
        </p:nvSpPr>
        <p:spPr>
          <a:xfrm>
            <a:off x="943783" y="471850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9-1 cont.:</a:t>
            </a:r>
          </a:p>
        </p:txBody>
      </p:sp>
    </p:spTree>
    <p:extLst>
      <p:ext uri="{BB962C8B-B14F-4D97-AF65-F5344CB8AC3E}">
        <p14:creationId xmlns:p14="http://schemas.microsoft.com/office/powerpoint/2010/main" val="21386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18471" y="1863215"/>
            <a:ext cx="3503613" cy="11430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18309" y="3999990"/>
            <a:ext cx="9906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56946" y="4608002"/>
            <a:ext cx="1762125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61171" y="5289040"/>
            <a:ext cx="838200" cy="404812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085009" y="3490402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847009" y="3234815"/>
            <a:ext cx="533400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369796" y="3528502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823696" y="3234815"/>
            <a:ext cx="534988" cy="53498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0413" eaLnBrk="1" hangingPunct="1"/>
            <a:r>
              <a:rPr lang="en-US" sz="1800" u="none">
                <a:latin typeface="Arial Narrow" pitchFamily="34" charset="0"/>
                <a:cs typeface="Arial" charset="0"/>
              </a:rPr>
              <a:t>X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7111034" y="3769802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856409" y="4163101"/>
            <a:ext cx="990600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375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13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  <a:p>
            <a:pPr algn="ctr" defTabSz="760413" eaLnBrk="1" hangingPunct="1"/>
            <a:endParaRPr lang="en-US" sz="1800" u="none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842871" y="4802457"/>
            <a:ext cx="127635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= -80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403937" y="3271286"/>
            <a:ext cx="766834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M = 21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731248" y="3193519"/>
            <a:ext cx="2605086" cy="64850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8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dirty="0">
                <a:latin typeface="Arial Narrow" pitchFamily="34" charset="0"/>
                <a:cs typeface="Arial" charset="0"/>
              </a:rPr>
              <a:t> = M *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Z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mod 419 </a:t>
            </a:r>
            <a:endParaRPr lang="en-AU" sz="1800" u="none" baseline="30000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      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 21 * </a:t>
            </a:r>
            <a:r>
              <a:rPr lang="en-US" sz="1800" i="1" u="none" dirty="0">
                <a:latin typeface="Arial Narrow" pitchFamily="34" charset="0"/>
                <a:cs typeface="Arial" charset="0"/>
                <a:sym typeface="Symbol" pitchFamily="18" charset="2"/>
              </a:rPr>
              <a:t>144 mod 419 = 91</a:t>
            </a:r>
            <a:endParaRPr lang="en-AU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318871" y="3489315"/>
            <a:ext cx="5048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149078" y="1867170"/>
            <a:ext cx="3458277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 = 2 = primitive element in GF(419)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54815" y="2070625"/>
            <a:ext cx="2820318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A = 133</a:t>
            </a:r>
          </a:p>
          <a:p>
            <a:pPr defTabSz="760413" eaLnBrk="1" hangingPunct="1"/>
            <a:endParaRPr lang="en-AU" sz="1800" u="none" dirty="0"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800" u="none" baseline="-25000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 </a:t>
            </a:r>
            <a:r>
              <a:rPr lang="en-AU" sz="18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133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mod 419 = 267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71371" y="2087058"/>
            <a:ext cx="2808411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= secret key of B = 80</a:t>
            </a:r>
          </a:p>
          <a:p>
            <a:pPr defTabSz="760413" eaLnBrk="1" hangingPunct="1"/>
            <a:endParaRPr lang="en-US" sz="1800" i="1" u="none" dirty="0">
              <a:latin typeface="Arial Narrow" pitchFamily="34" charset="0"/>
              <a:cs typeface="Arial" charset="0"/>
              <a:sym typeface="Symbol" pitchFamily="18" charset="2"/>
            </a:endParaRPr>
          </a:p>
          <a:p>
            <a:pPr defTabSz="760413" eaLnBrk="1" hangingPunct="1"/>
            <a:r>
              <a:rPr lang="en-US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Y</a:t>
            </a:r>
            <a:r>
              <a:rPr lang="en-US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b</a:t>
            </a:r>
            <a:r>
              <a:rPr lang="en-US" sz="1800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de-DE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US" sz="1800" u="none" baseline="30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X</a:t>
            </a:r>
            <a:r>
              <a:rPr lang="en-US" sz="1800" u="none" baseline="1600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US" sz="1800" u="none" baseline="16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US" sz="1800" i="1" u="none" dirty="0">
                <a:solidFill>
                  <a:srgbClr val="1515F5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 </a:t>
            </a:r>
            <a:r>
              <a:rPr lang="en-AU" sz="1800" u="none" baseline="30000" dirty="0">
                <a:solidFill>
                  <a:srgbClr val="FF000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80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mod 419 = 375 </a:t>
            </a:r>
            <a:endParaRPr lang="en-AU" sz="1800" u="none" baseline="30000" dirty="0">
              <a:solidFill>
                <a:srgbClr val="1515F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880471" y="4610370"/>
            <a:ext cx="2110151" cy="37150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r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=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2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13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mod 419 = 231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808909" y="438099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3113709" y="377139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365871" y="4303202"/>
            <a:ext cx="4587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2278684" y="4760402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975471" y="5283470"/>
            <a:ext cx="7604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 = 13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832471" y="3988070"/>
            <a:ext cx="763588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endParaRPr lang="en-US" sz="1800" u="none" baseline="-25000" dirty="0">
              <a:solidFill>
                <a:srgbClr val="023DD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728071" y="4358765"/>
            <a:ext cx="685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804271" y="5027102"/>
            <a:ext cx="23606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861671" y="4711970"/>
            <a:ext cx="22098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 r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en-AU" sz="1800" u="none" baseline="30000" dirty="0" err="1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Xb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=</a:t>
            </a:r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231</a:t>
            </a:r>
            <a:r>
              <a:rPr lang="en-US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338</a:t>
            </a:r>
            <a:endParaRPr lang="en-US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984871" y="5813744"/>
            <a:ext cx="3581400" cy="5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Random Generator :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1 ... P-1 </a:t>
            </a:r>
            <a:r>
              <a:rPr lang="en-US" sz="1400" u="none" dirty="0">
                <a:latin typeface="Arial Narrow" pitchFamily="34" charset="0"/>
                <a:cs typeface="Arial" charset="0"/>
              </a:rPr>
              <a:t>, </a:t>
            </a:r>
          </a:p>
          <a:p>
            <a:pPr defTabSz="760413" eaLnBrk="1" hangingPunct="1"/>
            <a:r>
              <a:rPr lang="en-US" sz="1400" u="none" dirty="0">
                <a:latin typeface="Arial Narrow" pitchFamily="34" charset="0"/>
                <a:cs typeface="Arial" charset="0"/>
              </a:rPr>
              <a:t>we select  </a:t>
            </a:r>
            <a:r>
              <a:rPr lang="en-US" sz="1400" u="none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 = 13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603871" y="1558415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A sends M  to B     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850684" y="1558415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0413" eaLnBrk="1" hangingPunct="1"/>
            <a:r>
              <a:rPr lang="en-US" sz="1800" u="none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User B receives     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167014" y="2170382"/>
            <a:ext cx="3542671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 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A = 267                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3167013" y="2552970"/>
            <a:ext cx="3503613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AU" sz="1800" u="none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Y</a:t>
            </a:r>
            <a:r>
              <a:rPr lang="en-AU" sz="1800" u="none" baseline="-25000" dirty="0" err="1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AU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= </a:t>
            </a:r>
            <a:r>
              <a:rPr lang="en-US" sz="1800" u="none" dirty="0">
                <a:solidFill>
                  <a:srgbClr val="1515F5"/>
                </a:solidFill>
                <a:latin typeface="Arial Narrow" pitchFamily="34" charset="0"/>
                <a:cs typeface="Arial" charset="0"/>
              </a:rPr>
              <a:t>public key of B = 375                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966071" y="4684202"/>
            <a:ext cx="838200" cy="762000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990" tIns="46795" rIns="89990" bIns="46795" anchor="ctr"/>
          <a:lstStyle/>
          <a:p>
            <a:pPr defTabSz="1004888" eaLnBrk="1" hangingPunct="1"/>
            <a:endParaRPr lang="en-US" u="none">
              <a:latin typeface="Calibri" pitchFamily="34" charset="0"/>
              <a:cs typeface="Arial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889871" y="4869132"/>
            <a:ext cx="914400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AU" sz="1800" u="none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R</a:t>
            </a:r>
            <a:endParaRPr lang="en-US" sz="1800" u="none" baseline="30000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278684" y="5065202"/>
            <a:ext cx="6873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 flipV="1">
            <a:off x="5544169" y="2729189"/>
            <a:ext cx="1798637" cy="833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V="1">
            <a:off x="2889871" y="2479164"/>
            <a:ext cx="361158" cy="20821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614270" y="5512476"/>
            <a:ext cx="2537520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>
              <a:buFontTx/>
              <a:buChar char="-"/>
            </a:pP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 = (p – 1) – </a:t>
            </a:r>
            <a:r>
              <a:rPr lang="en-US" sz="1800" u="none" dirty="0" err="1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1800" u="none" baseline="-250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endParaRPr lang="en-AU" sz="1800" u="none" dirty="0">
              <a:solidFill>
                <a:schemeClr val="hlink"/>
              </a:solidFill>
              <a:latin typeface="Arial Narrow" pitchFamily="34" charset="0"/>
              <a:cs typeface="Arial" charset="0"/>
            </a:endParaRPr>
          </a:p>
          <a:p>
            <a:pPr defTabSz="760413" eaLnBrk="1" hangingPunct="1"/>
            <a:r>
              <a:rPr lang="en-AU" sz="1800" u="none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-80 = (419 – 1) – 80 = 338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3167683" y="3961082"/>
            <a:ext cx="2376487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Z = </a:t>
            </a:r>
            <a:r>
              <a:rPr lang="en-US" sz="1800" u="none" dirty="0">
                <a:solidFill>
                  <a:srgbClr val="023DD0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375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13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mod 419 = 144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V="1">
            <a:off x="3380409" y="3489315"/>
            <a:ext cx="3937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>
            <a:off x="7995271" y="5216015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1936" tIns="42607" rIns="81936" bIns="42607" anchor="ctr"/>
          <a:lstStyle/>
          <a:p>
            <a:endParaRPr lang="de-DE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8043689" y="2325177"/>
            <a:ext cx="360363" cy="409575"/>
          </a:xfrm>
          <a:custGeom>
            <a:avLst/>
            <a:gdLst>
              <a:gd name="T0" fmla="*/ 0 w 952"/>
              <a:gd name="T1" fmla="*/ 0 h 1632"/>
              <a:gd name="T2" fmla="*/ 2147483647 w 952"/>
              <a:gd name="T3" fmla="*/ 2147483647 h 1632"/>
              <a:gd name="T4" fmla="*/ 2147483647 w 952"/>
              <a:gd name="T5" fmla="*/ 2147483647 h 1632"/>
              <a:gd name="T6" fmla="*/ 2147483647 w 952"/>
              <a:gd name="T7" fmla="*/ 2147483647 h 1632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632"/>
              <a:gd name="T14" fmla="*/ 952 w 952"/>
              <a:gd name="T15" fmla="*/ 1632 h 1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632">
                <a:moveTo>
                  <a:pt x="0" y="0"/>
                </a:moveTo>
                <a:cubicBezTo>
                  <a:pt x="264" y="60"/>
                  <a:pt x="528" y="120"/>
                  <a:pt x="672" y="336"/>
                </a:cubicBezTo>
                <a:cubicBezTo>
                  <a:pt x="816" y="552"/>
                  <a:pt x="952" y="1080"/>
                  <a:pt x="864" y="1296"/>
                </a:cubicBezTo>
                <a:cubicBezTo>
                  <a:pt x="776" y="1512"/>
                  <a:pt x="264" y="1576"/>
                  <a:pt x="144" y="1632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89990" tIns="46795" rIns="89990" bIns="46795" anchor="ctr">
            <a:spAutoFit/>
          </a:bodyPr>
          <a:lstStyle/>
          <a:p>
            <a:endParaRPr lang="de-DE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H="1">
            <a:off x="1726234" y="5517640"/>
            <a:ext cx="249237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936" tIns="42607" rIns="81936" bIns="42607" anchor="ctr">
            <a:spAutoFit/>
          </a:bodyPr>
          <a:lstStyle/>
          <a:p>
            <a:endParaRPr lang="de-DE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163990" y="3961082"/>
            <a:ext cx="2531494" cy="371503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0413" eaLnBrk="1" hangingPunct="1"/>
            <a:r>
              <a:rPr lang="en-US" sz="1800" u="none" dirty="0">
                <a:latin typeface="Arial Narrow" pitchFamily="34" charset="0"/>
                <a:cs typeface="Arial" charset="0"/>
              </a:rPr>
              <a:t>Z</a:t>
            </a:r>
            <a:r>
              <a:rPr lang="en-US" sz="18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800" u="none" dirty="0">
                <a:latin typeface="Arial Narrow" pitchFamily="34" charset="0"/>
                <a:cs typeface="Arial" charset="0"/>
                <a:sym typeface="Symbol" pitchFamily="18" charset="2"/>
              </a:rPr>
              <a:t> = 231 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338</a:t>
            </a:r>
            <a:r>
              <a:rPr lang="en-AU" sz="1800" u="none" baseline="30000" dirty="0">
                <a:solidFill>
                  <a:schemeClr val="hlink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AU" sz="1800" u="none" dirty="0">
                <a:latin typeface="Arial Narrow" pitchFamily="34" charset="0"/>
                <a:cs typeface="Arial" charset="0"/>
              </a:rPr>
              <a:t>mod 419 = 387</a:t>
            </a:r>
            <a:endParaRPr lang="en-US" sz="1800" u="none" dirty="0">
              <a:latin typeface="Arial Narrow" pitchFamily="34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862758" y="371650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9-1 cont.: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149078" y="956231"/>
            <a:ext cx="333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Overview</a:t>
            </a:r>
            <a:r>
              <a:rPr lang="de-DE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Encryption and </a:t>
            </a:r>
            <a:r>
              <a:rPr lang="de-DE" sz="2400" dirty="0" err="1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Decryption</a:t>
            </a:r>
            <a:endParaRPr lang="de-DE" sz="2400" dirty="0">
              <a:solidFill>
                <a:srgbClr val="151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7271371" y="3135793"/>
            <a:ext cx="2953964" cy="3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0413" eaLnBrk="1" hangingPunct="1"/>
            <a:r>
              <a:rPr lang="en-US" sz="1600" u="none" dirty="0">
                <a:latin typeface="Arial Narrow" pitchFamily="34" charset="0"/>
                <a:cs typeface="Arial" charset="0"/>
              </a:rPr>
              <a:t>M = </a:t>
            </a:r>
            <a:r>
              <a:rPr lang="en-US" sz="1600" i="1" u="none" dirty="0">
                <a:latin typeface="Arial Narrow" pitchFamily="34" charset="0"/>
                <a:cs typeface="Arial" charset="0"/>
                <a:sym typeface="Symbol" pitchFamily="18" charset="2"/>
              </a:rPr>
              <a:t>C</a:t>
            </a:r>
            <a:r>
              <a:rPr lang="en-US" sz="1600" i="1" u="none" baseline="-25000" dirty="0">
                <a:latin typeface="Arial Narrow" pitchFamily="34" charset="0"/>
                <a:cs typeface="Arial" charset="0"/>
                <a:sym typeface="Symbol" pitchFamily="18" charset="2"/>
              </a:rPr>
              <a:t>a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* Z</a:t>
            </a:r>
            <a:r>
              <a:rPr lang="en-US" sz="1600" u="none" baseline="30000" dirty="0">
                <a:latin typeface="Arial Narrow" pitchFamily="34" charset="0"/>
                <a:cs typeface="Arial" charset="0"/>
              </a:rPr>
              <a:t>-1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 =</a:t>
            </a:r>
            <a:r>
              <a:rPr lang="en-US" sz="1600" u="none" baseline="30000" dirty="0">
                <a:latin typeface="Arial Narrow" pitchFamily="34" charset="0"/>
                <a:cs typeface="Arial" charset="0"/>
              </a:rPr>
              <a:t> </a:t>
            </a:r>
            <a:r>
              <a:rPr lang="en-US" sz="1600" u="none" dirty="0">
                <a:latin typeface="Arial Narrow" pitchFamily="34" charset="0"/>
                <a:cs typeface="Arial" charset="0"/>
              </a:rPr>
              <a:t>91 * 387 mod 419 = 21</a:t>
            </a:r>
          </a:p>
        </p:txBody>
      </p:sp>
    </p:spTree>
    <p:extLst>
      <p:ext uri="{BB962C8B-B14F-4D97-AF65-F5344CB8AC3E}">
        <p14:creationId xmlns:p14="http://schemas.microsoft.com/office/powerpoint/2010/main" val="100527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870" y="192157"/>
            <a:ext cx="8742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Solution 9-1 cont.:</a:t>
            </a:r>
            <a:endParaRPr lang="en-US" sz="1800" b="0" u="none" dirty="0">
              <a:latin typeface="Arial Narrow" pitchFamily="34" charset="0"/>
            </a:endParaRPr>
          </a:p>
          <a:p>
            <a:pPr algn="just"/>
            <a:endParaRPr lang="en-US" sz="1800" b="0" u="none" dirty="0">
              <a:latin typeface="Arial Narrow" pitchFamily="34" charset="0"/>
            </a:endParaRPr>
          </a:p>
          <a:p>
            <a:pPr algn="just"/>
            <a:r>
              <a:rPr lang="en-US" sz="1800" b="0" u="none" dirty="0">
                <a:latin typeface="Arial Narrow" pitchFamily="34" charset="0"/>
              </a:rPr>
              <a:t>6. 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167104" y="3747860"/>
            <a:ext cx="501451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1800" b="0" u="none" dirty="0">
                <a:latin typeface="Arial Narrow" pitchFamily="34" charset="0"/>
              </a:rPr>
              <a:t>k has to be invertible mod N-1, N-1 = 418</a:t>
            </a:r>
          </a:p>
          <a:p>
            <a:pPr algn="l"/>
            <a:r>
              <a:rPr lang="de-DE" sz="1800" b="0" u="none" dirty="0">
                <a:latin typeface="Arial Narrow" pitchFamily="34" charset="0"/>
              </a:rPr>
              <a:t>gcd [ k, N-1 ] = 1  =&gt; </a:t>
            </a:r>
            <a:r>
              <a:rPr lang="de-DE" sz="1800" b="0" u="none" dirty="0" err="1">
                <a:latin typeface="Arial Narrow" pitchFamily="34" charset="0"/>
              </a:rPr>
              <a:t>select</a:t>
            </a:r>
            <a:r>
              <a:rPr lang="de-DE" sz="1800" b="0" u="none" dirty="0">
                <a:latin typeface="Arial Narrow" pitchFamily="34" charset="0"/>
              </a:rPr>
              <a:t> 15 as </a:t>
            </a:r>
            <a:r>
              <a:rPr lang="de-DE" sz="1800" b="0" u="none" dirty="0" err="1">
                <a:latin typeface="Arial Narrow" pitchFamily="34" charset="0"/>
              </a:rPr>
              <a:t>gcd</a:t>
            </a:r>
            <a:r>
              <a:rPr lang="de-DE" sz="1800" b="0" u="none" dirty="0">
                <a:latin typeface="Arial Narrow" pitchFamily="34" charset="0"/>
              </a:rPr>
              <a:t> (418,15) = 1</a:t>
            </a:r>
          </a:p>
          <a:p>
            <a:pPr lvl="0" algn="l"/>
            <a:r>
              <a:rPr lang="de-DE" sz="1800" b="0" u="none" dirty="0">
                <a:latin typeface="Arial Narrow" pitchFamily="34" charset="0"/>
              </a:rPr>
              <a:t>k = 15, </a:t>
            </a:r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k </a:t>
            </a:r>
            <a:r>
              <a:rPr lang="en-AU" sz="1800" b="0" u="none" kern="0" baseline="30000" dirty="0">
                <a:latin typeface="Arial Narrow" pitchFamily="34" charset="0"/>
              </a:rPr>
              <a:t>-1</a:t>
            </a:r>
            <a:r>
              <a:rPr lang="en-US" sz="1800" b="0" u="none" kern="0" dirty="0">
                <a:latin typeface="Arial Narrow" pitchFamily="34" charset="0"/>
              </a:rPr>
              <a:t> = 15</a:t>
            </a:r>
            <a:r>
              <a:rPr lang="de-DE" sz="1800" b="0" u="none" baseline="30000" dirty="0">
                <a:latin typeface="Arial Narrow" pitchFamily="34" charset="0"/>
              </a:rPr>
              <a:t>-1 </a:t>
            </a:r>
            <a:r>
              <a:rPr lang="de-DE" sz="1800" b="0" u="none" dirty="0">
                <a:latin typeface="Arial Narrow" pitchFamily="34" charset="0"/>
              </a:rPr>
              <a:t>= -195 </a:t>
            </a:r>
            <a:r>
              <a:rPr lang="de-DE" sz="1800" b="0" u="none" dirty="0" err="1">
                <a:latin typeface="Arial Narrow" pitchFamily="34" charset="0"/>
              </a:rPr>
              <a:t>mod</a:t>
            </a:r>
            <a:r>
              <a:rPr lang="de-DE" sz="1800" b="0" u="none" dirty="0">
                <a:latin typeface="Arial Narrow" pitchFamily="34" charset="0"/>
              </a:rPr>
              <a:t> 418 = 223 (</a:t>
            </a:r>
            <a:r>
              <a:rPr lang="de-DE" sz="1800" b="0" u="none" dirty="0" err="1">
                <a:latin typeface="Arial Narrow" pitchFamily="34" charset="0"/>
              </a:rPr>
              <a:t>see</a:t>
            </a:r>
            <a:r>
              <a:rPr lang="de-DE" sz="1800" b="0" u="none" dirty="0">
                <a:latin typeface="Arial Narrow" pitchFamily="34" charset="0"/>
              </a:rPr>
              <a:t> table below)</a:t>
            </a:r>
          </a:p>
          <a:p>
            <a:pPr lvl="0" algn="l"/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r = </a:t>
            </a:r>
            <a:r>
              <a:rPr lang="en-AU" sz="1800" b="0" u="none" kern="0" baseline="30000" dirty="0">
                <a:latin typeface="Arial Narrow" pitchFamily="34" charset="0"/>
              </a:rPr>
              <a:t>k</a:t>
            </a:r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 = 2</a:t>
            </a:r>
            <a:r>
              <a:rPr lang="en-US" sz="1800" b="0" u="none" kern="0" baseline="30000" dirty="0">
                <a:latin typeface="Arial Narrow" pitchFamily="34" charset="0"/>
                <a:sym typeface="Symbol" pitchFamily="18" charset="2"/>
              </a:rPr>
              <a:t>15 </a:t>
            </a:r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mod 419 = 86</a:t>
            </a:r>
          </a:p>
          <a:p>
            <a:pPr lvl="0" algn="l"/>
            <a:endParaRPr lang="de-DE" sz="1800" b="0" u="none" baseline="30000" dirty="0">
              <a:latin typeface="Arial Narrow" pitchFamily="34" charset="0"/>
            </a:endParaRP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S = k </a:t>
            </a:r>
            <a:r>
              <a:rPr lang="en-AU" sz="1800" b="0" u="none" kern="0" baseline="30000" dirty="0">
                <a:latin typeface="Arial Narrow" pitchFamily="34" charset="0"/>
              </a:rPr>
              <a:t>-1</a:t>
            </a:r>
            <a:r>
              <a:rPr lang="en-US" sz="1800" b="0" u="none" kern="0" dirty="0">
                <a:latin typeface="Arial Narrow" pitchFamily="34" charset="0"/>
              </a:rPr>
              <a:t> ( M – </a:t>
            </a:r>
            <a:r>
              <a:rPr lang="en-US" sz="1800" b="0" u="none" kern="0" dirty="0">
                <a:latin typeface="Arial Narrow" pitchFamily="34" charset="0"/>
                <a:sym typeface="Symbol" pitchFamily="18" charset="2"/>
              </a:rPr>
              <a:t>r * </a:t>
            </a:r>
            <a:r>
              <a:rPr lang="en-AU" sz="1800" b="0" u="none" kern="0" dirty="0" err="1">
                <a:latin typeface="Arial Narrow" pitchFamily="34" charset="0"/>
              </a:rPr>
              <a:t>X</a:t>
            </a:r>
            <a:r>
              <a:rPr lang="en-AU" sz="1800" b="0" u="none" kern="0" baseline="-25000" dirty="0" err="1">
                <a:latin typeface="Arial Narrow" pitchFamily="34" charset="0"/>
              </a:rPr>
              <a:t>a</a:t>
            </a:r>
            <a:r>
              <a:rPr lang="en-US" sz="1800" b="0" u="none" kern="0" dirty="0">
                <a:latin typeface="Arial Narrow" pitchFamily="34" charset="0"/>
              </a:rPr>
              <a:t> ) mod (N-1)   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u="none" kern="0" dirty="0">
                <a:latin typeface="Arial Narrow" pitchFamily="34" charset="0"/>
              </a:rPr>
              <a:t>    = 15</a:t>
            </a:r>
            <a:r>
              <a:rPr lang="de-DE" sz="1800" b="0" u="none" kern="0" baseline="30000" dirty="0">
                <a:latin typeface="Arial Narrow" pitchFamily="34" charset="0"/>
              </a:rPr>
              <a:t>-1</a:t>
            </a:r>
            <a:r>
              <a:rPr lang="de-DE" sz="1800" b="0" u="none" kern="0" dirty="0">
                <a:latin typeface="Arial Narrow" pitchFamily="34" charset="0"/>
              </a:rPr>
              <a:t>(21 – 86 * 133) </a:t>
            </a:r>
            <a:r>
              <a:rPr lang="de-DE" sz="1800" b="0" u="none" kern="0" dirty="0" err="1">
                <a:latin typeface="Arial Narrow" pitchFamily="34" charset="0"/>
              </a:rPr>
              <a:t>mod</a:t>
            </a:r>
            <a:r>
              <a:rPr lang="de-DE" sz="1800" b="0" u="none" kern="0" dirty="0">
                <a:latin typeface="Arial Narrow" pitchFamily="34" charset="0"/>
              </a:rPr>
              <a:t> 418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u="none" kern="0" dirty="0">
                <a:latin typeface="Arial Narrow" pitchFamily="34" charset="0"/>
              </a:rPr>
              <a:t>    = 223 (21 – 11438) </a:t>
            </a:r>
            <a:r>
              <a:rPr lang="de-DE" sz="1800" b="0" u="none" kern="0" dirty="0" err="1">
                <a:latin typeface="Arial Narrow" pitchFamily="34" charset="0"/>
              </a:rPr>
              <a:t>mod</a:t>
            </a:r>
            <a:r>
              <a:rPr lang="de-DE" sz="1800" b="0" u="none" kern="0" dirty="0">
                <a:latin typeface="Arial Narrow" pitchFamily="34" charset="0"/>
              </a:rPr>
              <a:t> 418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u="none" kern="0" dirty="0">
                <a:latin typeface="Arial Narrow" pitchFamily="34" charset="0"/>
              </a:rPr>
              <a:t>    = -2545991 </a:t>
            </a:r>
            <a:r>
              <a:rPr lang="de-DE" sz="1800" b="0" u="none" kern="0" dirty="0" err="1">
                <a:latin typeface="Arial Narrow" pitchFamily="34" charset="0"/>
              </a:rPr>
              <a:t>mod</a:t>
            </a:r>
            <a:r>
              <a:rPr lang="de-DE" sz="1800" b="0" u="none" kern="0" dirty="0">
                <a:latin typeface="Arial Narrow" pitchFamily="34" charset="0"/>
              </a:rPr>
              <a:t> 418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u="none" kern="0" dirty="0">
                <a:latin typeface="Arial Narrow" pitchFamily="34" charset="0"/>
              </a:rPr>
              <a:t> S = 47</a:t>
            </a:r>
            <a:endParaRPr lang="en-AU" sz="1800" b="0" u="none" kern="0" dirty="0">
              <a:latin typeface="Arial Narrow" pitchFamily="34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98332"/>
              </p:ext>
            </p:extLst>
          </p:nvPr>
        </p:nvGraphicFramePr>
        <p:xfrm>
          <a:off x="5220779" y="4950932"/>
          <a:ext cx="4284476" cy="125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4924531" imgH="1409593" progId="Excel.Sheet.8">
                  <p:embed/>
                </p:oleObj>
              </mc:Choice>
              <mc:Fallback>
                <p:oleObj name="Worksheet" r:id="rId4" imgW="4924531" imgH="140959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779" y="4950932"/>
                        <a:ext cx="4284476" cy="1254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6809954" y="2313294"/>
            <a:ext cx="2376215" cy="348596"/>
          </a:xfrm>
          <a:prstGeom prst="rect">
            <a:avLst/>
          </a:prstGeom>
          <a:solidFill>
            <a:srgbClr val="FFFFE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600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0" name="Rectangle 46"/>
          <p:cNvSpPr>
            <a:spLocks noChangeArrowheads="1"/>
          </p:cNvSpPr>
          <p:nvPr/>
        </p:nvSpPr>
        <p:spPr bwMode="auto">
          <a:xfrm>
            <a:off x="3689591" y="1056375"/>
            <a:ext cx="2760004" cy="736618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1" name="Rectangle 47"/>
          <p:cNvSpPr>
            <a:spLocks noChangeArrowheads="1"/>
          </p:cNvSpPr>
          <p:nvPr/>
        </p:nvSpPr>
        <p:spPr bwMode="auto">
          <a:xfrm>
            <a:off x="2601037" y="2804923"/>
            <a:ext cx="387098" cy="252434"/>
          </a:xfrm>
          <a:prstGeom prst="rect">
            <a:avLst/>
          </a:prstGeom>
          <a:solidFill>
            <a:srgbClr val="FFFFFF"/>
          </a:solidFill>
          <a:ln w="19050">
            <a:solidFill>
              <a:srgbClr val="FC0128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2" name="Line 6"/>
          <p:cNvSpPr>
            <a:spLocks noChangeShapeType="1"/>
          </p:cNvSpPr>
          <p:nvPr/>
        </p:nvSpPr>
        <p:spPr bwMode="auto">
          <a:xfrm>
            <a:off x="2710680" y="2179298"/>
            <a:ext cx="357737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5389910" y="3491661"/>
            <a:ext cx="2119363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u="none" kern="0" dirty="0">
                <a:solidFill>
                  <a:srgbClr val="000000"/>
                </a:solidFill>
                <a:latin typeface="Arial Narrow" pitchFamily="34" charset="0"/>
              </a:rPr>
              <a:t> Signed Message S</a:t>
            </a:r>
            <a:r>
              <a:rPr lang="en-AU" sz="1400" u="none" kern="0" baseline="-25000" dirty="0">
                <a:solidFill>
                  <a:srgbClr val="000000"/>
                </a:solidFill>
                <a:latin typeface="Arial Narrow" pitchFamily="34" charset="0"/>
              </a:rPr>
              <a:t>a</a:t>
            </a:r>
            <a:endParaRPr lang="en-US" sz="1400" u="none" kern="0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2400408" y="2011361"/>
            <a:ext cx="314405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M</a:t>
            </a: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2832774" y="2330206"/>
            <a:ext cx="2848369" cy="34552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rgbClr val="FC0128"/>
                </a:solidFill>
                <a:latin typeface="Arial Narrow" pitchFamily="34" charset="0"/>
                <a:sym typeface="Symbol" pitchFamily="18" charset="2"/>
              </a:rPr>
              <a:t>k</a:t>
            </a:r>
            <a:r>
              <a:rPr lang="en-AU" sz="1600" u="none" kern="0" dirty="0">
                <a:solidFill>
                  <a:srgbClr val="FC0128"/>
                </a:solidFill>
                <a:latin typeface="Arial Narrow" pitchFamily="34" charset="0"/>
              </a:rPr>
              <a:t> </a:t>
            </a:r>
            <a:r>
              <a:rPr lang="en-AU" sz="1600" u="none" kern="0" baseline="30000" dirty="0">
                <a:solidFill>
                  <a:srgbClr val="FC0128"/>
                </a:solidFill>
                <a:latin typeface="Arial Narrow" pitchFamily="34" charset="0"/>
              </a:rPr>
              <a:t>-1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( M –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r</a:t>
            </a:r>
            <a:r>
              <a:rPr lang="en-US" sz="1600" u="none" kern="0" dirty="0">
                <a:solidFill>
                  <a:srgbClr val="023DD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* </a:t>
            </a:r>
            <a:r>
              <a:rPr lang="en-AU" sz="1600" u="none" kern="0" dirty="0" err="1">
                <a:solidFill>
                  <a:srgbClr val="FC0128"/>
                </a:solidFill>
                <a:latin typeface="Arial Narrow" pitchFamily="34" charset="0"/>
              </a:rPr>
              <a:t>X</a:t>
            </a:r>
            <a:r>
              <a:rPr lang="en-AU" sz="1600" u="none" kern="0" baseline="-25000" dirty="0" err="1">
                <a:solidFill>
                  <a:srgbClr val="FC0128"/>
                </a:solidFill>
                <a:latin typeface="Arial Narrow" pitchFamily="34" charset="0"/>
              </a:rPr>
              <a:t>a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) mod (N-1)  =  S</a:t>
            </a:r>
            <a:endParaRPr lang="en-AU" sz="1600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7133872" y="2694375"/>
            <a:ext cx="1569556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Then M is authentic</a:t>
            </a: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3926972" y="1056395"/>
            <a:ext cx="2011984" cy="35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latin typeface="Arial Narrow" pitchFamily="34" charset="0"/>
                <a:sym typeface="Symbol" pitchFamily="18" charset="2"/>
              </a:rPr>
              <a:t>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is primitive in GF(N</a:t>
            </a:r>
            <a:r>
              <a:rPr lang="en-US" sz="168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)</a:t>
            </a:r>
            <a:endParaRPr lang="en-US" sz="1261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8" name="Text Box 12"/>
          <p:cNvSpPr txBox="1">
            <a:spLocks noChangeArrowheads="1"/>
          </p:cNvSpPr>
          <p:nvPr/>
        </p:nvSpPr>
        <p:spPr bwMode="auto">
          <a:xfrm>
            <a:off x="1884929" y="1155633"/>
            <a:ext cx="1988198" cy="74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u="none" kern="0" dirty="0" err="1">
                <a:latin typeface="Arial Narrow" pitchFamily="34" charset="0"/>
              </a:rPr>
              <a:t>X</a:t>
            </a:r>
            <a:r>
              <a:rPr lang="en-AU" sz="1400" u="none" kern="0" baseline="-25000" dirty="0" err="1">
                <a:latin typeface="Arial Narrow" pitchFamily="34" charset="0"/>
              </a:rPr>
              <a:t>a</a:t>
            </a:r>
            <a:r>
              <a:rPr lang="en-AU" sz="1400" u="none" kern="0" dirty="0">
                <a:latin typeface="Arial Narrow" pitchFamily="34" charset="0"/>
              </a:rPr>
              <a:t> = Secret Key of A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400" u="none" kern="0" dirty="0">
              <a:latin typeface="Arial Narrow" pitchFamily="34" charset="0"/>
            </a:endParaRP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AU" sz="1400" u="none" kern="0" dirty="0">
                <a:latin typeface="Arial Narrow" pitchFamily="34" charset="0"/>
              </a:rPr>
              <a:t> </a:t>
            </a:r>
            <a:r>
              <a:rPr lang="en-AU" sz="1400" u="none" kern="0" baseline="30000" dirty="0" err="1">
                <a:latin typeface="Arial Narrow" pitchFamily="34" charset="0"/>
              </a:rPr>
              <a:t>Xa</a:t>
            </a:r>
            <a:r>
              <a:rPr lang="en-US" sz="1400" u="none" kern="0" dirty="0">
                <a:latin typeface="Arial Narrow" pitchFamily="34" charset="0"/>
                <a:sym typeface="Symbol" pitchFamily="18" charset="2"/>
              </a:rPr>
              <a:t> = </a:t>
            </a:r>
            <a:r>
              <a:rPr lang="en-AU" sz="1400" u="none" kern="0" dirty="0" err="1">
                <a:latin typeface="Arial Narrow" pitchFamily="34" charset="0"/>
              </a:rPr>
              <a:t>y</a:t>
            </a:r>
            <a:r>
              <a:rPr lang="en-AU" sz="1400" u="none" kern="0" baseline="-25000" dirty="0" err="1">
                <a:latin typeface="Arial Narrow" pitchFamily="34" charset="0"/>
              </a:rPr>
              <a:t>a</a:t>
            </a:r>
            <a:endParaRPr lang="en-AU" sz="1400" u="none" kern="0" baseline="-25000" dirty="0">
              <a:latin typeface="Arial Narrow" pitchFamily="34" charset="0"/>
            </a:endParaRPr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 flipV="1">
            <a:off x="6449592" y="3223657"/>
            <a:ext cx="0" cy="26454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2649613" y="2775353"/>
            <a:ext cx="289945" cy="3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FC0128"/>
                </a:solidFill>
                <a:latin typeface="Arial Narrow" pitchFamily="34" charset="0"/>
              </a:rPr>
              <a:t>k</a:t>
            </a: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1370027" y="832318"/>
            <a:ext cx="2319563" cy="35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C0128"/>
                </a:solidFill>
                <a:latin typeface="Arial Narrow" pitchFamily="34" charset="0"/>
              </a:rPr>
              <a:t>User A signs M     </a:t>
            </a: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7189645" y="956775"/>
            <a:ext cx="14580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C0128"/>
                </a:solidFill>
                <a:latin typeface="Arial Narrow" pitchFamily="34" charset="0"/>
              </a:rPr>
              <a:t>Verifier </a:t>
            </a:r>
            <a:r>
              <a:rPr lang="en-US" sz="1600" u="none" kern="0" dirty="0">
                <a:solidFill>
                  <a:srgbClr val="FC0128"/>
                </a:solidFill>
                <a:latin typeface="Arial Narrow" pitchFamily="34" charset="0"/>
              </a:rPr>
              <a:t>    </a:t>
            </a:r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3797282" y="1368531"/>
            <a:ext cx="3246008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u="none" kern="0" dirty="0" err="1"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latin typeface="Arial Narrow" pitchFamily="34" charset="0"/>
              </a:rPr>
              <a:t>a</a:t>
            </a:r>
            <a:r>
              <a:rPr lang="en-AU" sz="1600" u="none" kern="0" dirty="0">
                <a:latin typeface="Arial Narrow" pitchFamily="34" charset="0"/>
              </a:rPr>
              <a:t> </a:t>
            </a:r>
            <a:r>
              <a:rPr lang="en-AU" sz="1600" u="none" kern="0" dirty="0">
                <a:solidFill>
                  <a:srgbClr val="023DD0"/>
                </a:solidFill>
                <a:latin typeface="Arial Narrow" pitchFamily="34" charset="0"/>
              </a:rPr>
              <a:t>=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</a:rPr>
              <a:t> public key of A                </a:t>
            </a:r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>
            <a:off x="3036710" y="2951921"/>
            <a:ext cx="3976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 flipV="1">
            <a:off x="2782719" y="1617857"/>
            <a:ext cx="1110076" cy="1767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96" name="Group 20"/>
          <p:cNvGrpSpPr>
            <a:grpSpLocks/>
          </p:cNvGrpSpPr>
          <p:nvPr/>
        </p:nvGrpSpPr>
        <p:grpSpPr bwMode="auto">
          <a:xfrm>
            <a:off x="1960001" y="2086688"/>
            <a:ext cx="434918" cy="185711"/>
            <a:chOff x="807" y="2428"/>
            <a:chExt cx="315" cy="178"/>
          </a:xfrm>
        </p:grpSpPr>
        <p:sp>
          <p:nvSpPr>
            <p:cNvPr id="97" name="Freeform 21"/>
            <p:cNvSpPr>
              <a:spLocks noEditPoints="1"/>
            </p:cNvSpPr>
            <p:nvPr/>
          </p:nvSpPr>
          <p:spPr bwMode="auto">
            <a:xfrm>
              <a:off x="807" y="2428"/>
              <a:ext cx="315" cy="178"/>
            </a:xfrm>
            <a:custGeom>
              <a:avLst/>
              <a:gdLst>
                <a:gd name="T0" fmla="*/ 0 w 445"/>
                <a:gd name="T1" fmla="*/ 24 h 207"/>
                <a:gd name="T2" fmla="*/ 67 w 445"/>
                <a:gd name="T3" fmla="*/ 0 h 207"/>
                <a:gd name="T4" fmla="*/ 79 w 445"/>
                <a:gd name="T5" fmla="*/ 71 h 207"/>
                <a:gd name="T6" fmla="*/ 11 w 445"/>
                <a:gd name="T7" fmla="*/ 98 h 207"/>
                <a:gd name="T8" fmla="*/ 0 w 445"/>
                <a:gd name="T9" fmla="*/ 24 h 207"/>
                <a:gd name="T10" fmla="*/ 5 w 445"/>
                <a:gd name="T11" fmla="*/ 25 h 207"/>
                <a:gd name="T12" fmla="*/ 41 w 445"/>
                <a:gd name="T13" fmla="*/ 58 h 207"/>
                <a:gd name="T14" fmla="*/ 63 w 445"/>
                <a:gd name="T15" fmla="*/ 4 h 207"/>
                <a:gd name="T16" fmla="*/ 5 w 445"/>
                <a:gd name="T17" fmla="*/ 25 h 207"/>
                <a:gd name="T18" fmla="*/ 4 w 445"/>
                <a:gd name="T19" fmla="*/ 33 h 207"/>
                <a:gd name="T20" fmla="*/ 13 w 445"/>
                <a:gd name="T21" fmla="*/ 89 h 207"/>
                <a:gd name="T22" fmla="*/ 27 w 445"/>
                <a:gd name="T23" fmla="*/ 52 h 207"/>
                <a:gd name="T24" fmla="*/ 4 w 445"/>
                <a:gd name="T25" fmla="*/ 33 h 207"/>
                <a:gd name="T26" fmla="*/ 66 w 445"/>
                <a:gd name="T27" fmla="*/ 9 h 207"/>
                <a:gd name="T28" fmla="*/ 52 w 445"/>
                <a:gd name="T29" fmla="*/ 43 h 207"/>
                <a:gd name="T30" fmla="*/ 75 w 445"/>
                <a:gd name="T31" fmla="*/ 65 h 207"/>
                <a:gd name="T32" fmla="*/ 66 w 445"/>
                <a:gd name="T33" fmla="*/ 9 h 207"/>
                <a:gd name="T34" fmla="*/ 30 w 445"/>
                <a:gd name="T35" fmla="*/ 56 h 207"/>
                <a:gd name="T36" fmla="*/ 16 w 445"/>
                <a:gd name="T37" fmla="*/ 91 h 207"/>
                <a:gd name="T38" fmla="*/ 73 w 445"/>
                <a:gd name="T39" fmla="*/ 69 h 207"/>
                <a:gd name="T40" fmla="*/ 50 w 445"/>
                <a:gd name="T41" fmla="*/ 47 h 207"/>
                <a:gd name="T42" fmla="*/ 43 w 445"/>
                <a:gd name="T43" fmla="*/ 66 h 207"/>
                <a:gd name="T44" fmla="*/ 30 w 445"/>
                <a:gd name="T45" fmla="*/ 56 h 2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5"/>
                <a:gd name="T70" fmla="*/ 0 h 207"/>
                <a:gd name="T71" fmla="*/ 445 w 445"/>
                <a:gd name="T72" fmla="*/ 207 h 2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5" h="207">
                  <a:moveTo>
                    <a:pt x="0" y="51"/>
                  </a:moveTo>
                  <a:lnTo>
                    <a:pt x="377" y="0"/>
                  </a:lnTo>
                  <a:lnTo>
                    <a:pt x="445" y="152"/>
                  </a:lnTo>
                  <a:lnTo>
                    <a:pt x="67" y="207"/>
                  </a:lnTo>
                  <a:lnTo>
                    <a:pt x="0" y="51"/>
                  </a:lnTo>
                  <a:close/>
                  <a:moveTo>
                    <a:pt x="28" y="55"/>
                  </a:moveTo>
                  <a:lnTo>
                    <a:pt x="231" y="124"/>
                  </a:lnTo>
                  <a:lnTo>
                    <a:pt x="355" y="9"/>
                  </a:lnTo>
                  <a:lnTo>
                    <a:pt x="28" y="55"/>
                  </a:lnTo>
                  <a:close/>
                  <a:moveTo>
                    <a:pt x="22" y="69"/>
                  </a:moveTo>
                  <a:lnTo>
                    <a:pt x="73" y="188"/>
                  </a:lnTo>
                  <a:lnTo>
                    <a:pt x="152" y="110"/>
                  </a:lnTo>
                  <a:lnTo>
                    <a:pt x="22" y="69"/>
                  </a:lnTo>
                  <a:close/>
                  <a:moveTo>
                    <a:pt x="372" y="19"/>
                  </a:moveTo>
                  <a:lnTo>
                    <a:pt x="293" y="92"/>
                  </a:lnTo>
                  <a:lnTo>
                    <a:pt x="422" y="138"/>
                  </a:lnTo>
                  <a:lnTo>
                    <a:pt x="372" y="19"/>
                  </a:lnTo>
                  <a:close/>
                  <a:moveTo>
                    <a:pt x="169" y="119"/>
                  </a:moveTo>
                  <a:lnTo>
                    <a:pt x="90" y="193"/>
                  </a:lnTo>
                  <a:lnTo>
                    <a:pt x="411" y="147"/>
                  </a:lnTo>
                  <a:lnTo>
                    <a:pt x="281" y="101"/>
                  </a:lnTo>
                  <a:lnTo>
                    <a:pt x="242" y="142"/>
                  </a:lnTo>
                  <a:lnTo>
                    <a:pt x="169" y="11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8" name="Freeform 22"/>
            <p:cNvSpPr>
              <a:spLocks/>
            </p:cNvSpPr>
            <p:nvPr/>
          </p:nvSpPr>
          <p:spPr bwMode="auto">
            <a:xfrm>
              <a:off x="807" y="2428"/>
              <a:ext cx="315" cy="178"/>
            </a:xfrm>
            <a:custGeom>
              <a:avLst/>
              <a:gdLst>
                <a:gd name="T0" fmla="*/ 0 w 445"/>
                <a:gd name="T1" fmla="*/ 24 h 207"/>
                <a:gd name="T2" fmla="*/ 67 w 445"/>
                <a:gd name="T3" fmla="*/ 0 h 207"/>
                <a:gd name="T4" fmla="*/ 79 w 445"/>
                <a:gd name="T5" fmla="*/ 71 h 207"/>
                <a:gd name="T6" fmla="*/ 11 w 445"/>
                <a:gd name="T7" fmla="*/ 98 h 207"/>
                <a:gd name="T8" fmla="*/ 0 w 445"/>
                <a:gd name="T9" fmla="*/ 24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"/>
                <a:gd name="T16" fmla="*/ 0 h 207"/>
                <a:gd name="T17" fmla="*/ 445 w 445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" h="207">
                  <a:moveTo>
                    <a:pt x="0" y="51"/>
                  </a:moveTo>
                  <a:lnTo>
                    <a:pt x="377" y="0"/>
                  </a:lnTo>
                  <a:lnTo>
                    <a:pt x="445" y="152"/>
                  </a:lnTo>
                  <a:lnTo>
                    <a:pt x="67" y="207"/>
                  </a:lnTo>
                  <a:lnTo>
                    <a:pt x="0" y="5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9" name="Freeform 23"/>
            <p:cNvSpPr>
              <a:spLocks/>
            </p:cNvSpPr>
            <p:nvPr/>
          </p:nvSpPr>
          <p:spPr bwMode="auto">
            <a:xfrm>
              <a:off x="827" y="2435"/>
              <a:ext cx="231" cy="99"/>
            </a:xfrm>
            <a:custGeom>
              <a:avLst/>
              <a:gdLst>
                <a:gd name="T0" fmla="*/ 0 w 327"/>
                <a:gd name="T1" fmla="*/ 22 h 115"/>
                <a:gd name="T2" fmla="*/ 35 w 327"/>
                <a:gd name="T3" fmla="*/ 54 h 115"/>
                <a:gd name="T4" fmla="*/ 57 w 327"/>
                <a:gd name="T5" fmla="*/ 0 h 115"/>
                <a:gd name="T6" fmla="*/ 0 w 327"/>
                <a:gd name="T7" fmla="*/ 22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7"/>
                <a:gd name="T13" fmla="*/ 0 h 115"/>
                <a:gd name="T14" fmla="*/ 327 w 327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7" h="115">
                  <a:moveTo>
                    <a:pt x="0" y="46"/>
                  </a:moveTo>
                  <a:lnTo>
                    <a:pt x="203" y="115"/>
                  </a:lnTo>
                  <a:lnTo>
                    <a:pt x="327" y="0"/>
                  </a:lnTo>
                  <a:lnTo>
                    <a:pt x="0" y="4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0" name="Freeform 24"/>
            <p:cNvSpPr>
              <a:spLocks/>
            </p:cNvSpPr>
            <p:nvPr/>
          </p:nvSpPr>
          <p:spPr bwMode="auto">
            <a:xfrm>
              <a:off x="823" y="2486"/>
              <a:ext cx="92" cy="103"/>
            </a:xfrm>
            <a:custGeom>
              <a:avLst/>
              <a:gdLst>
                <a:gd name="T0" fmla="*/ 0 w 130"/>
                <a:gd name="T1" fmla="*/ 0 h 119"/>
                <a:gd name="T2" fmla="*/ 9 w 130"/>
                <a:gd name="T3" fmla="*/ 58 h 119"/>
                <a:gd name="T4" fmla="*/ 23 w 130"/>
                <a:gd name="T5" fmla="*/ 20 h 119"/>
                <a:gd name="T6" fmla="*/ 0 w 130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9"/>
                <a:gd name="T14" fmla="*/ 130 w 130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9">
                  <a:moveTo>
                    <a:pt x="0" y="0"/>
                  </a:moveTo>
                  <a:lnTo>
                    <a:pt x="51" y="119"/>
                  </a:lnTo>
                  <a:lnTo>
                    <a:pt x="130" y="41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1" name="Freeform 25"/>
            <p:cNvSpPr>
              <a:spLocks/>
            </p:cNvSpPr>
            <p:nvPr/>
          </p:nvSpPr>
          <p:spPr bwMode="auto">
            <a:xfrm>
              <a:off x="1015" y="2444"/>
              <a:ext cx="91" cy="103"/>
            </a:xfrm>
            <a:custGeom>
              <a:avLst/>
              <a:gdLst>
                <a:gd name="T0" fmla="*/ 14 w 129"/>
                <a:gd name="T1" fmla="*/ 0 h 119"/>
                <a:gd name="T2" fmla="*/ 0 w 129"/>
                <a:gd name="T3" fmla="*/ 36 h 119"/>
                <a:gd name="T4" fmla="*/ 23 w 129"/>
                <a:gd name="T5" fmla="*/ 58 h 119"/>
                <a:gd name="T6" fmla="*/ 14 w 129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19"/>
                <a:gd name="T14" fmla="*/ 129 w 129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19">
                  <a:moveTo>
                    <a:pt x="79" y="0"/>
                  </a:moveTo>
                  <a:lnTo>
                    <a:pt x="0" y="73"/>
                  </a:lnTo>
                  <a:lnTo>
                    <a:pt x="129" y="119"/>
                  </a:lnTo>
                  <a:lnTo>
                    <a:pt x="79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2" name="Freeform 26"/>
            <p:cNvSpPr>
              <a:spLocks/>
            </p:cNvSpPr>
            <p:nvPr/>
          </p:nvSpPr>
          <p:spPr bwMode="auto">
            <a:xfrm>
              <a:off x="871" y="2515"/>
              <a:ext cx="227" cy="79"/>
            </a:xfrm>
            <a:custGeom>
              <a:avLst/>
              <a:gdLst>
                <a:gd name="T0" fmla="*/ 14 w 321"/>
                <a:gd name="T1" fmla="*/ 8 h 92"/>
                <a:gd name="T2" fmla="*/ 0 w 321"/>
                <a:gd name="T3" fmla="*/ 43 h 92"/>
                <a:gd name="T4" fmla="*/ 57 w 321"/>
                <a:gd name="T5" fmla="*/ 21 h 92"/>
                <a:gd name="T6" fmla="*/ 33 w 321"/>
                <a:gd name="T7" fmla="*/ 0 h 92"/>
                <a:gd name="T8" fmla="*/ 27 w 321"/>
                <a:gd name="T9" fmla="*/ 19 h 92"/>
                <a:gd name="T10" fmla="*/ 14 w 321"/>
                <a:gd name="T11" fmla="*/ 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92"/>
                <a:gd name="T20" fmla="*/ 321 w 321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92">
                  <a:moveTo>
                    <a:pt x="79" y="18"/>
                  </a:moveTo>
                  <a:lnTo>
                    <a:pt x="0" y="92"/>
                  </a:lnTo>
                  <a:lnTo>
                    <a:pt x="321" y="46"/>
                  </a:lnTo>
                  <a:lnTo>
                    <a:pt x="191" y="0"/>
                  </a:lnTo>
                  <a:lnTo>
                    <a:pt x="152" y="41"/>
                  </a:lnTo>
                  <a:lnTo>
                    <a:pt x="79" y="18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3" name="Freeform 27"/>
            <p:cNvSpPr>
              <a:spLocks/>
            </p:cNvSpPr>
            <p:nvPr/>
          </p:nvSpPr>
          <p:spPr bwMode="auto">
            <a:xfrm>
              <a:off x="935" y="2459"/>
              <a:ext cx="51" cy="63"/>
            </a:xfrm>
            <a:custGeom>
              <a:avLst/>
              <a:gdLst>
                <a:gd name="T0" fmla="*/ 6 w 73"/>
                <a:gd name="T1" fmla="*/ 22 h 73"/>
                <a:gd name="T2" fmla="*/ 6 w 73"/>
                <a:gd name="T3" fmla="*/ 24 h 73"/>
                <a:gd name="T4" fmla="*/ 2 w 73"/>
                <a:gd name="T5" fmla="*/ 9 h 73"/>
                <a:gd name="T6" fmla="*/ 4 w 73"/>
                <a:gd name="T7" fmla="*/ 34 h 73"/>
                <a:gd name="T8" fmla="*/ 6 w 73"/>
                <a:gd name="T9" fmla="*/ 30 h 73"/>
                <a:gd name="T10" fmla="*/ 6 w 73"/>
                <a:gd name="T11" fmla="*/ 34 h 73"/>
                <a:gd name="T12" fmla="*/ 3 w 73"/>
                <a:gd name="T13" fmla="*/ 35 h 73"/>
                <a:gd name="T14" fmla="*/ 3 w 73"/>
                <a:gd name="T15" fmla="*/ 34 h 73"/>
                <a:gd name="T16" fmla="*/ 4 w 73"/>
                <a:gd name="T17" fmla="*/ 34 h 73"/>
                <a:gd name="T18" fmla="*/ 1 w 73"/>
                <a:gd name="T19" fmla="*/ 9 h 73"/>
                <a:gd name="T20" fmla="*/ 1 w 73"/>
                <a:gd name="T21" fmla="*/ 11 h 73"/>
                <a:gd name="T22" fmla="*/ 0 w 73"/>
                <a:gd name="T23" fmla="*/ 11 h 73"/>
                <a:gd name="T24" fmla="*/ 0 w 73"/>
                <a:gd name="T25" fmla="*/ 9 h 73"/>
                <a:gd name="T26" fmla="*/ 2 w 73"/>
                <a:gd name="T27" fmla="*/ 7 h 73"/>
                <a:gd name="T28" fmla="*/ 6 w 73"/>
                <a:gd name="T29" fmla="*/ 22 h 73"/>
                <a:gd name="T30" fmla="*/ 6 w 73"/>
                <a:gd name="T31" fmla="*/ 3 h 73"/>
                <a:gd name="T32" fmla="*/ 8 w 73"/>
                <a:gd name="T33" fmla="*/ 0 h 73"/>
                <a:gd name="T34" fmla="*/ 9 w 73"/>
                <a:gd name="T35" fmla="*/ 0 h 73"/>
                <a:gd name="T36" fmla="*/ 9 w 73"/>
                <a:gd name="T37" fmla="*/ 3 h 73"/>
                <a:gd name="T38" fmla="*/ 8 w 73"/>
                <a:gd name="T39" fmla="*/ 3 h 73"/>
                <a:gd name="T40" fmla="*/ 12 w 73"/>
                <a:gd name="T41" fmla="*/ 26 h 73"/>
                <a:gd name="T42" fmla="*/ 12 w 73"/>
                <a:gd name="T43" fmla="*/ 26 h 73"/>
                <a:gd name="T44" fmla="*/ 12 w 73"/>
                <a:gd name="T45" fmla="*/ 26 h 73"/>
                <a:gd name="T46" fmla="*/ 9 w 73"/>
                <a:gd name="T47" fmla="*/ 29 h 73"/>
                <a:gd name="T48" fmla="*/ 8 w 73"/>
                <a:gd name="T49" fmla="*/ 29 h 73"/>
                <a:gd name="T50" fmla="*/ 9 w 73"/>
                <a:gd name="T51" fmla="*/ 29 h 73"/>
                <a:gd name="T52" fmla="*/ 10 w 73"/>
                <a:gd name="T53" fmla="*/ 26 h 73"/>
                <a:gd name="T54" fmla="*/ 7 w 73"/>
                <a:gd name="T55" fmla="*/ 4 h 73"/>
                <a:gd name="T56" fmla="*/ 6 w 73"/>
                <a:gd name="T57" fmla="*/ 22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73"/>
                <a:gd name="T89" fmla="*/ 73 w 73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73">
                  <a:moveTo>
                    <a:pt x="39" y="46"/>
                  </a:moveTo>
                  <a:lnTo>
                    <a:pt x="34" y="50"/>
                  </a:lnTo>
                  <a:lnTo>
                    <a:pt x="11" y="18"/>
                  </a:lnTo>
                  <a:lnTo>
                    <a:pt x="23" y="69"/>
                  </a:lnTo>
                  <a:lnTo>
                    <a:pt x="34" y="64"/>
                  </a:lnTo>
                  <a:lnTo>
                    <a:pt x="34" y="69"/>
                  </a:lnTo>
                  <a:lnTo>
                    <a:pt x="17" y="73"/>
                  </a:lnTo>
                  <a:lnTo>
                    <a:pt x="17" y="69"/>
                  </a:lnTo>
                  <a:lnTo>
                    <a:pt x="23" y="69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1" y="14"/>
                  </a:lnTo>
                  <a:lnTo>
                    <a:pt x="39" y="46"/>
                  </a:lnTo>
                  <a:lnTo>
                    <a:pt x="39" y="5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1" y="5"/>
                  </a:lnTo>
                  <a:lnTo>
                    <a:pt x="68" y="55"/>
                  </a:lnTo>
                  <a:lnTo>
                    <a:pt x="73" y="55"/>
                  </a:lnTo>
                  <a:lnTo>
                    <a:pt x="68" y="55"/>
                  </a:lnTo>
                  <a:lnTo>
                    <a:pt x="56" y="60"/>
                  </a:lnTo>
                  <a:lnTo>
                    <a:pt x="51" y="60"/>
                  </a:lnTo>
                  <a:lnTo>
                    <a:pt x="56" y="60"/>
                  </a:lnTo>
                  <a:lnTo>
                    <a:pt x="62" y="55"/>
                  </a:lnTo>
                  <a:lnTo>
                    <a:pt x="45" y="9"/>
                  </a:lnTo>
                  <a:lnTo>
                    <a:pt x="39" y="4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607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61" u="none" ker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04" name="Text Box 28"/>
          <p:cNvSpPr txBox="1">
            <a:spLocks noChangeArrowheads="1"/>
          </p:cNvSpPr>
          <p:nvPr/>
        </p:nvSpPr>
        <p:spPr bwMode="auto">
          <a:xfrm>
            <a:off x="1767164" y="3090831"/>
            <a:ext cx="1570593" cy="530194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FC0128"/>
                </a:solidFill>
                <a:latin typeface="Arial Narrow" pitchFamily="34" charset="0"/>
                <a:sym typeface="Symbol" pitchFamily="18" charset="2"/>
              </a:rPr>
              <a:t>k</a:t>
            </a: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Random unit</a:t>
            </a:r>
          </a:p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in Z</a:t>
            </a:r>
            <a:r>
              <a:rPr lang="en-US" sz="1400" u="none" kern="0" baseline="-2500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N-1</a:t>
            </a:r>
          </a:p>
        </p:txBody>
      </p:sp>
      <p:sp>
        <p:nvSpPr>
          <p:cNvPr id="105" name="Rectangle 71"/>
          <p:cNvSpPr>
            <a:spLocks noChangeArrowheads="1"/>
          </p:cNvSpPr>
          <p:nvPr/>
        </p:nvSpPr>
        <p:spPr bwMode="auto">
          <a:xfrm>
            <a:off x="3433127" y="2796298"/>
            <a:ext cx="1602639" cy="311247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6" name="Text Box 30"/>
          <p:cNvSpPr txBox="1">
            <a:spLocks noChangeArrowheads="1"/>
          </p:cNvSpPr>
          <p:nvPr/>
        </p:nvSpPr>
        <p:spPr bwMode="auto">
          <a:xfrm>
            <a:off x="3301202" y="2754568"/>
            <a:ext cx="1723104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</a:t>
            </a:r>
            <a:r>
              <a:rPr lang="en-AU" sz="1600" u="none" kern="0" baseline="30000" dirty="0">
                <a:solidFill>
                  <a:srgbClr val="FF0000"/>
                </a:solidFill>
                <a:latin typeface="Arial Narrow" pitchFamily="34" charset="0"/>
              </a:rPr>
              <a:t>k</a:t>
            </a: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 =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r</a:t>
            </a: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6292390" y="1981356"/>
            <a:ext cx="314405" cy="1176524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M</a:t>
            </a: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S</a:t>
            </a: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none" kern="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108" name="Text Box 33"/>
          <p:cNvSpPr txBox="1">
            <a:spLocks noChangeArrowheads="1"/>
          </p:cNvSpPr>
          <p:nvPr/>
        </p:nvSpPr>
        <p:spPr bwMode="auto">
          <a:xfrm>
            <a:off x="7008232" y="2323124"/>
            <a:ext cx="2132210" cy="34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 </a:t>
            </a:r>
            <a:r>
              <a:rPr lang="en-US" sz="1600" i="1" u="none" kern="0" baseline="3000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M</a:t>
            </a:r>
            <a:r>
              <a:rPr lang="en-US" sz="1600" i="1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   = 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AU" sz="1600" u="none" kern="0" dirty="0" err="1">
                <a:solidFill>
                  <a:srgbClr val="000000"/>
                </a:solidFill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solidFill>
                  <a:srgbClr val="000000"/>
                </a:solidFill>
                <a:latin typeface="Arial Narrow" pitchFamily="34" charset="0"/>
              </a:rPr>
              <a:t>a</a:t>
            </a:r>
            <a:r>
              <a:rPr lang="en-AU" sz="1600" u="none" kern="0" baseline="30000" dirty="0" err="1">
                <a:solidFill>
                  <a:srgbClr val="000000"/>
                </a:solidFill>
                <a:latin typeface="Arial Narrow" pitchFamily="34" charset="0"/>
              </a:rPr>
              <a:t>r</a:t>
            </a:r>
            <a:r>
              <a:rPr lang="en-AU" sz="1600" u="none" kern="0" baseline="-25000" dirty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600" u="none" kern="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*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r </a:t>
            </a:r>
            <a:r>
              <a:rPr lang="en-AU" sz="1600" u="none" kern="0" baseline="30000" dirty="0">
                <a:solidFill>
                  <a:srgbClr val="000000"/>
                </a:solidFill>
                <a:latin typeface="Arial Narrow" pitchFamily="34" charset="0"/>
              </a:rPr>
              <a:t>S</a:t>
            </a:r>
            <a:r>
              <a:rPr lang="en-AU" sz="1600" u="none" kern="0" dirty="0">
                <a:solidFill>
                  <a:srgbClr val="000000"/>
                </a:solidFill>
                <a:latin typeface="Arial Narrow" pitchFamily="34" charset="0"/>
              </a:rPr>
              <a:t>    mod N</a:t>
            </a:r>
            <a:endParaRPr lang="en-US" sz="1600" u="none" kern="0" baseline="30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9" name="Text Box 35"/>
          <p:cNvSpPr txBox="1">
            <a:spLocks noChangeArrowheads="1"/>
          </p:cNvSpPr>
          <p:nvPr/>
        </p:nvSpPr>
        <p:spPr bwMode="auto">
          <a:xfrm>
            <a:off x="7719053" y="1841604"/>
            <a:ext cx="276870" cy="30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1" u="none" kern="0" dirty="0">
                <a:solidFill>
                  <a:srgbClr val="000000"/>
                </a:solidFill>
                <a:latin typeface="Arial Narrow" pitchFamily="34" charset="0"/>
              </a:rPr>
              <a:t>If</a:t>
            </a:r>
          </a:p>
        </p:txBody>
      </p:sp>
      <p:sp>
        <p:nvSpPr>
          <p:cNvPr id="110" name="Line 36"/>
          <p:cNvSpPr>
            <a:spLocks noChangeShapeType="1"/>
          </p:cNvSpPr>
          <p:nvPr/>
        </p:nvSpPr>
        <p:spPr bwMode="auto">
          <a:xfrm>
            <a:off x="7839952" y="2071624"/>
            <a:ext cx="0" cy="2002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1" name="Text Box 38"/>
          <p:cNvSpPr txBox="1">
            <a:spLocks noChangeArrowheads="1"/>
          </p:cNvSpPr>
          <p:nvPr/>
        </p:nvSpPr>
        <p:spPr bwMode="auto">
          <a:xfrm>
            <a:off x="3689590" y="722511"/>
            <a:ext cx="1531189" cy="314750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lIns="94563" tIns="49173" rIns="94563" bIns="49173" anchor="ctr">
            <a:spAutoFit/>
          </a:bodyPr>
          <a:lstStyle/>
          <a:p>
            <a:pPr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public directory</a:t>
            </a:r>
            <a:endParaRPr lang="en-US" sz="1800" u="none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Line 39"/>
          <p:cNvSpPr>
            <a:spLocks noChangeShapeType="1"/>
          </p:cNvSpPr>
          <p:nvPr/>
        </p:nvSpPr>
        <p:spPr bwMode="auto">
          <a:xfrm>
            <a:off x="5921331" y="1571018"/>
            <a:ext cx="1405607" cy="965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3" name="Text Box 40"/>
          <p:cNvSpPr txBox="1">
            <a:spLocks noChangeArrowheads="1"/>
          </p:cNvSpPr>
          <p:nvPr/>
        </p:nvSpPr>
        <p:spPr bwMode="auto">
          <a:xfrm>
            <a:off x="7326938" y="1474699"/>
            <a:ext cx="1327019" cy="345528"/>
          </a:xfrm>
          <a:prstGeom prst="rect">
            <a:avLst/>
          </a:prstGeom>
          <a:solidFill>
            <a:srgbClr val="FFFFE5"/>
          </a:solidFill>
          <a:ln w="9525">
            <a:noFill/>
            <a:miter lim="800000"/>
            <a:headEnd/>
            <a:tailEnd/>
          </a:ln>
        </p:spPr>
        <p:txBody>
          <a:bodyPr wrap="square" lIns="94563" tIns="49173" rIns="94563" bIns="49173" anchor="ctr">
            <a:spAutoFit/>
          </a:bodyPr>
          <a:lstStyle/>
          <a:p>
            <a:pPr algn="ctr" defTabSz="800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kern="0" dirty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N, </a:t>
            </a:r>
            <a:r>
              <a:rPr lang="en-AU" sz="1600" u="none" kern="0" dirty="0">
                <a:solidFill>
                  <a:sysClr val="windowText" lastClr="000000"/>
                </a:solidFill>
                <a:latin typeface="Arial Narrow" pitchFamily="34" charset="0"/>
              </a:rPr>
              <a:t>, </a:t>
            </a:r>
            <a:r>
              <a:rPr lang="en-AU" sz="1600" u="none" kern="0" dirty="0" err="1">
                <a:solidFill>
                  <a:sysClr val="windowText" lastClr="000000"/>
                </a:solidFill>
                <a:latin typeface="Arial Narrow" pitchFamily="34" charset="0"/>
              </a:rPr>
              <a:t>y</a:t>
            </a:r>
            <a:r>
              <a:rPr lang="en-AU" sz="1600" u="none" kern="0" baseline="-25000" dirty="0" err="1">
                <a:solidFill>
                  <a:sysClr val="windowText" lastClr="000000"/>
                </a:solidFill>
                <a:latin typeface="Arial Narrow" pitchFamily="34" charset="0"/>
              </a:rPr>
              <a:t>a</a:t>
            </a:r>
            <a:endParaRPr lang="en-US" sz="1600" u="none" kern="0" baseline="-250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5683311" y="2530194"/>
            <a:ext cx="60474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5" name="Line 46"/>
          <p:cNvSpPr>
            <a:spLocks noChangeShapeType="1"/>
          </p:cNvSpPr>
          <p:nvPr/>
        </p:nvSpPr>
        <p:spPr bwMode="auto">
          <a:xfrm flipV="1">
            <a:off x="5035766" y="2943115"/>
            <a:ext cx="1244004" cy="31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4563" tIns="49173" rIns="94563" bIns="49173" anchor="ctr"/>
          <a:lstStyle/>
          <a:p>
            <a:pPr defTabSz="9607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61" u="none" ker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01862"/>
      </p:ext>
    </p:extLst>
  </p:cSld>
  <p:clrMapOvr>
    <a:masterClrMapping/>
  </p:clrMapOvr>
</p:sld>
</file>

<file path=ppt/theme/theme1.xml><?xml version="1.0" encoding="utf-8"?>
<a:theme xmlns:a="http://schemas.openxmlformats.org/drawingml/2006/main" name="bosch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sch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sch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7334</Words>
  <Application>Microsoft Office PowerPoint</Application>
  <PresentationFormat>Benutzerdefiniert</PresentationFormat>
  <Paragraphs>1001</Paragraphs>
  <Slides>44</Slides>
  <Notes>24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44</vt:i4>
      </vt:variant>
    </vt:vector>
  </HeadingPairs>
  <TitlesOfParts>
    <vt:vector size="49" baseType="lpstr">
      <vt:lpstr>bosch</vt:lpstr>
      <vt:lpstr>Worksheet</vt:lpstr>
      <vt:lpstr>Equation</vt:lpstr>
      <vt:lpstr>Photo Editor Photo</vt:lpstr>
      <vt:lpstr>VISIO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</dc:title>
  <dc:creator>sander</dc:creator>
  <cp:lastModifiedBy>Wael Adi</cp:lastModifiedBy>
  <cp:revision>805</cp:revision>
  <cp:lastPrinted>2015-11-05T16:59:30Z</cp:lastPrinted>
  <dcterms:created xsi:type="dcterms:W3CDTF">1996-03-01T13:14:56Z</dcterms:created>
  <dcterms:modified xsi:type="dcterms:W3CDTF">2023-05-16T22:55:01Z</dcterms:modified>
</cp:coreProperties>
</file>