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</p:sldIdLst>
  <p:sldSz cx="10369550" cy="7205663"/>
  <p:notesSz cx="6781800" cy="99187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936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5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i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BEA6D"/>
    <a:srgbClr val="FFEBEB"/>
    <a:srgbClr val="89FF89"/>
    <a:srgbClr val="FFFFE5"/>
    <a:srgbClr val="FFFFEF"/>
    <a:srgbClr val="1515F5"/>
    <a:srgbClr val="FFB3FF"/>
    <a:srgbClr val="FF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>
        <p:scale>
          <a:sx n="55" d="100"/>
          <a:sy n="55" d="100"/>
        </p:scale>
        <p:origin x="-1194" y="24"/>
      </p:cViewPr>
      <p:guideLst>
        <p:guide orient="horz" pos="3936"/>
        <p:guide pos="60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06" y="-90"/>
      </p:cViewPr>
      <p:guideLst>
        <p:guide orient="horz" pos="3125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236A4C79-1143-4E0C-9799-8EDDA49FAD2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8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FA21CDB3-DDC7-4AA1-A7F1-339EFE3E5039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24400"/>
            <a:ext cx="4972050" cy="44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0" tIns="45964" rIns="91930" bIns="45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1488" y="568325"/>
            <a:ext cx="5834062" cy="4054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620961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8E12A-2E29-47A5-9CF5-A3444E75AFBC}" type="slidenum">
              <a:rPr lang="en-GB"/>
              <a:pPr/>
              <a:t>1</a:t>
            </a:fld>
            <a:endParaRPr lang="en-GB"/>
          </a:p>
        </p:txBody>
      </p:sp>
      <p:sp>
        <p:nvSpPr>
          <p:cNvPr id="119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47C36A-8C9F-4D8C-B5ED-81B902C534C6}" type="slidenum">
              <a:rPr lang="de-DE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de-DE">
              <a:cs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35013" y="738188"/>
            <a:ext cx="5330825" cy="3705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464" y="4691063"/>
            <a:ext cx="4986337" cy="4446587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de-DE"/>
              <a:t>MH: Unterscheidet sich der Font auf dieser Folie absichtlich von den anderen?</a:t>
            </a:r>
          </a:p>
        </p:txBody>
      </p:sp>
    </p:spTree>
    <p:extLst>
      <p:ext uri="{BB962C8B-B14F-4D97-AF65-F5344CB8AC3E}">
        <p14:creationId xmlns:p14="http://schemas.microsoft.com/office/powerpoint/2010/main" val="37595716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19629" y="9408344"/>
            <a:ext cx="2979634" cy="454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4" rIns="91406" bIns="45704" anchor="b"/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46DE9038-36AE-4F74-A75B-1F9BEC2D720F}" type="slidenum">
              <a:rPr lang="de-DE" sz="1200"/>
              <a:pPr algn="r" eaLnBrk="1" hangingPunct="1"/>
              <a:t>11</a:t>
            </a:fld>
            <a:endParaRPr lang="de-DE" sz="1200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745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352B30-61FB-40A8-AA99-52E246191B5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74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E6C29A-C8F4-4B7A-AC10-6CD9E24847F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98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E6C29A-C8F4-4B7A-AC10-6CD9E24847F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17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92B339-6022-4419-A5B2-1D49B9E7A3CC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6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47B088-EB1C-40D2-9238-BCB4499CA3D1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48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F9B567-AE6D-4A30-89A2-F5358158E07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10000" y="9448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5" tIns="45708" rIns="91415" bIns="45708" anchor="b"/>
          <a:lstStyle/>
          <a:p>
            <a:pPr algn="r" eaLnBrk="1" hangingPunct="1"/>
            <a:fld id="{8932B736-5B02-4BC9-B7F2-0E6A666BBD31}" type="slidenum">
              <a:rPr lang="de-DE" sz="1200" b="0" u="none">
                <a:latin typeface="Times New Roman" pitchFamily="18" charset="0"/>
              </a:rPr>
              <a:pPr algn="r" eaLnBrk="1" hangingPunct="1"/>
              <a:t>7</a:t>
            </a:fld>
            <a:endParaRPr lang="de-DE" sz="1200" b="0" u="none">
              <a:latin typeface="Times New Roman" pitchFamily="18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7550" y="742950"/>
            <a:ext cx="5349875" cy="3719513"/>
          </a:xfrm>
          <a:ln/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1700"/>
            <a:ext cx="4972050" cy="4464050"/>
          </a:xfrm>
          <a:noFill/>
          <a:ln/>
        </p:spPr>
        <p:txBody>
          <a:bodyPr lIns="91415" tIns="45708" rIns="91415" bIns="45708"/>
          <a:lstStyle/>
          <a:p>
            <a:pPr defTabSz="914400"/>
            <a:r>
              <a:rPr lang="en-US"/>
              <a:t>MH: Unterscheidet sich der Font auf dieser Folie absichtlich von den anderen?</a:t>
            </a:r>
          </a:p>
        </p:txBody>
      </p:sp>
    </p:spTree>
    <p:extLst>
      <p:ext uri="{BB962C8B-B14F-4D97-AF65-F5344CB8AC3E}">
        <p14:creationId xmlns:p14="http://schemas.microsoft.com/office/powerpoint/2010/main" val="2211358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DE8F0C-5C89-4136-8E3B-ABFB1527D746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21507" name="Rectangle 7"/>
          <p:cNvSpPr txBox="1">
            <a:spLocks noGrp="1" noChangeArrowheads="1"/>
          </p:cNvSpPr>
          <p:nvPr/>
        </p:nvSpPr>
        <p:spPr bwMode="auto">
          <a:xfrm>
            <a:off x="3810000" y="9448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5" tIns="45708" rIns="91415" bIns="45708" anchor="b"/>
          <a:lstStyle/>
          <a:p>
            <a:pPr algn="r" eaLnBrk="1" hangingPunct="1"/>
            <a:fld id="{25B0F3E8-8C29-446E-A320-135F368916ED}" type="slidenum">
              <a:rPr lang="de-DE" sz="1200" b="0" u="none">
                <a:latin typeface="Times New Roman" pitchFamily="18" charset="0"/>
              </a:rPr>
              <a:pPr algn="r" eaLnBrk="1" hangingPunct="1"/>
              <a:t>8</a:t>
            </a:fld>
            <a:endParaRPr lang="de-DE" sz="1200" b="0" u="none">
              <a:latin typeface="Times New Roman" pitchFamily="18" charset="0"/>
            </a:endParaRP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4850" y="762000"/>
            <a:ext cx="5372100" cy="3733800"/>
          </a:xfrm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24400"/>
            <a:ext cx="4953000" cy="4419600"/>
          </a:xfrm>
          <a:noFill/>
          <a:ln/>
        </p:spPr>
        <p:txBody>
          <a:bodyPr lIns="91415" tIns="45708" rIns="91415" bIns="45708"/>
          <a:lstStyle/>
          <a:p>
            <a:pPr defTabSz="91440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81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1A48B8-6DC3-47CD-AC47-318FCF1BA7C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22531" name="Rectangle 7"/>
          <p:cNvSpPr txBox="1">
            <a:spLocks noGrp="1" noChangeArrowheads="1"/>
          </p:cNvSpPr>
          <p:nvPr/>
        </p:nvSpPr>
        <p:spPr bwMode="auto">
          <a:xfrm>
            <a:off x="3810000" y="9448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5" tIns="45708" rIns="91415" bIns="45708" anchor="b"/>
          <a:lstStyle/>
          <a:p>
            <a:pPr algn="r" eaLnBrk="1" hangingPunct="1"/>
            <a:fld id="{7BDA87F1-5434-47DF-B2DA-EB5E1C4C755A}" type="slidenum">
              <a:rPr lang="de-DE" sz="1200" b="0" u="none">
                <a:latin typeface="Times New Roman" pitchFamily="18" charset="0"/>
              </a:rPr>
              <a:pPr algn="r" eaLnBrk="1" hangingPunct="1"/>
              <a:t>9</a:t>
            </a:fld>
            <a:endParaRPr lang="de-DE" sz="1200" b="0" u="none">
              <a:latin typeface="Times New Roman" pitchFamily="18" charset="0"/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4850" y="762000"/>
            <a:ext cx="5372100" cy="3733800"/>
          </a:xfrm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24400"/>
            <a:ext cx="4953000" cy="4419600"/>
          </a:xfrm>
          <a:noFill/>
          <a:ln/>
        </p:spPr>
        <p:txBody>
          <a:bodyPr lIns="91415" tIns="45708" rIns="91415" bIns="45708"/>
          <a:lstStyle/>
          <a:p>
            <a:pPr defTabSz="91440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481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18477" y="6678583"/>
            <a:ext cx="2419562" cy="38363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Wednesday April, 6th  2011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2930" y="6678583"/>
            <a:ext cx="3283691" cy="38363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511" y="6678583"/>
            <a:ext cx="2419562" cy="38363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7AF4D-5C09-4F3C-9BE8-A95775AAE42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7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440613" y="6683375"/>
            <a:ext cx="2357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331" tIns="55794" rIns="113331" bIns="55794">
            <a:spAutoFit/>
          </a:bodyPr>
          <a:lstStyle/>
          <a:p>
            <a:pPr algn="r"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Page :  </a:t>
            </a:r>
            <a:fld id="{86C36744-7167-400A-AFA1-1FC68E718614}" type="slidenum"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pPr algn="r" defTabSz="938213"/>
              <a:t>‹Nr.›</a:t>
            </a:fld>
            <a:endParaRPr lang="en-GB" sz="1200" u="none">
              <a:solidFill>
                <a:srgbClr val="000000"/>
              </a:solidFill>
              <a:latin typeface="Arial Narrow" pitchFamily="34" charset="0"/>
            </a:endParaRPr>
          </a:p>
          <a:p>
            <a:pPr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                               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1780838" y="6867525"/>
            <a:ext cx="6540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331" tIns="55794" rIns="113331" bIns="55794">
            <a:spAutoFit/>
          </a:bodyPr>
          <a:lstStyle/>
          <a:p>
            <a:pPr algn="r" defTabSz="938213"/>
            <a:r>
              <a:rPr lang="en-GB" sz="700" b="0" u="none">
                <a:solidFill>
                  <a:srgbClr val="000000"/>
                </a:solidFill>
              </a:rPr>
              <a:t>bfolieq.drw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V="1">
            <a:off x="885411" y="6710891"/>
            <a:ext cx="8763000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50" name="Text Box 26"/>
          <p:cNvSpPr txBox="1">
            <a:spLocks noChangeArrowheads="1"/>
          </p:cNvSpPr>
          <p:nvPr userDrawn="1"/>
        </p:nvSpPr>
        <p:spPr bwMode="auto">
          <a:xfrm>
            <a:off x="1152525" y="4683125"/>
            <a:ext cx="5111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GB" sz="1000" i="1" u="none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1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</p:sldLayoutIdLst>
  <p:hf sldNum="0" hdr="0"/>
  <p:txStyles>
    <p:titleStyle>
      <a:lvl1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6238" indent="-376238" algn="l" defTabSz="83661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5975" indent="-3143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557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57363" indent="-2508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590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5pPr>
      <a:lvl6pPr marL="27162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31734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6306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40878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81" name="Text Box 153"/>
          <p:cNvSpPr txBox="1">
            <a:spLocks noChangeArrowheads="1"/>
          </p:cNvSpPr>
          <p:nvPr/>
        </p:nvSpPr>
        <p:spPr bwMode="auto">
          <a:xfrm>
            <a:off x="725862" y="362471"/>
            <a:ext cx="891782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 to Cryptology</a:t>
            </a:r>
            <a:endParaRPr lang="en-US" sz="44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en-US" sz="28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en-US" sz="24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09.05.2023</a:t>
            </a:r>
            <a:r>
              <a:rPr lang="en-US" sz="16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, </a:t>
            </a:r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v43</a:t>
            </a:r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Text Box 152"/>
          <p:cNvSpPr txBox="1">
            <a:spLocks noChangeArrowheads="1"/>
          </p:cNvSpPr>
          <p:nvPr/>
        </p:nvSpPr>
        <p:spPr bwMode="auto">
          <a:xfrm>
            <a:off x="2160354" y="3372158"/>
            <a:ext cx="5848822" cy="8947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defTabSz="762000">
              <a:defRPr/>
            </a:pPr>
            <a:r>
              <a:rPr lang="en-US" sz="28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Tutorial-08</a:t>
            </a:r>
            <a:endParaRPr lang="en-US" sz="28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>
              <a:defRPr/>
            </a:pPr>
            <a:r>
              <a:rPr lang="en-US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RSA Public-Key Secrecy and Signature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01252" y="480378"/>
            <a:ext cx="9380067" cy="96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3558" indent="-100079" algn="just" defTabSz="663859"/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8-5:</a:t>
            </a:r>
            <a:r>
              <a:rPr lang="en-US" sz="2400" u="none" dirty="0">
                <a:solidFill>
                  <a:srgbClr val="1515F5"/>
                </a:solidFill>
                <a:latin typeface="Arial Narrow" pitchFamily="34" charset="0"/>
              </a:rPr>
              <a:t> </a:t>
            </a:r>
            <a:r>
              <a:rPr lang="en-US" altLang="de-DE" sz="1800" b="0" u="none" dirty="0">
                <a:latin typeface="Arial Narrow" pitchFamily="34" charset="0"/>
              </a:rPr>
              <a:t>Assume having a setup of RSA cryptosystem with two peers Alice (A) and Bob (B) having 			the secret prime number pairs (11,23) and (31,7) respectively.</a:t>
            </a:r>
          </a:p>
          <a:p>
            <a:pPr marL="283558" indent="-100079" algn="just" defTabSz="663859"/>
            <a:endParaRPr lang="en-US" altLang="de-DE" sz="1471" dirty="0">
              <a:latin typeface="Arial Narrow" pitchFamily="34" charset="0"/>
            </a:endParaRP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864295" y="1226567"/>
            <a:ext cx="8280920" cy="558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3558" indent="-283558" algn="just" defTabSz="663859"/>
            <a:r>
              <a:rPr lang="en-US" altLang="de-DE" sz="1800" b="0" u="none" dirty="0">
                <a:latin typeface="Arial Narrow" pitchFamily="34" charset="0"/>
              </a:rPr>
              <a:t>1.  Choose the appropriate open keys E</a:t>
            </a:r>
            <a:r>
              <a:rPr lang="en-US" altLang="de-DE" sz="1800" b="0" u="none" baseline="-25000" dirty="0">
                <a:latin typeface="Arial Narrow" pitchFamily="34" charset="0"/>
              </a:rPr>
              <a:t>A</a:t>
            </a:r>
            <a:r>
              <a:rPr lang="en-US" altLang="de-DE" sz="1800" b="0" u="none" dirty="0">
                <a:latin typeface="Arial Narrow" pitchFamily="34" charset="0"/>
              </a:rPr>
              <a:t> and E</a:t>
            </a:r>
            <a:r>
              <a:rPr lang="en-US" altLang="de-DE" sz="1800" b="0" u="none" baseline="-25000" dirty="0">
                <a:latin typeface="Arial Narrow" pitchFamily="34" charset="0"/>
              </a:rPr>
              <a:t>B </a:t>
            </a:r>
            <a:r>
              <a:rPr lang="en-US" altLang="de-DE" sz="1800" b="0" u="none" dirty="0">
                <a:latin typeface="Arial Narrow" pitchFamily="34" charset="0"/>
              </a:rPr>
              <a:t>from the following lists. List (A ) = {</a:t>
            </a:r>
            <a:r>
              <a:rPr lang="en-US" sz="1800" b="0" u="none" dirty="0">
                <a:latin typeface="Arial Narrow" pitchFamily="34" charset="0"/>
              </a:rPr>
              <a:t>11, 220, 37</a:t>
            </a:r>
            <a:r>
              <a:rPr lang="en-US" altLang="de-DE" sz="1800" b="0" u="none" dirty="0">
                <a:latin typeface="Arial Narrow" pitchFamily="34" charset="0"/>
              </a:rPr>
              <a:t>}  and list (B) = {</a:t>
            </a:r>
            <a:r>
              <a:rPr lang="en-US" sz="1800" b="0" u="none" dirty="0">
                <a:latin typeface="Arial Narrow" pitchFamily="34" charset="0"/>
              </a:rPr>
              <a:t>9,22,11</a:t>
            </a:r>
            <a:r>
              <a:rPr lang="en-US" altLang="de-DE" sz="1800" b="0" u="none" dirty="0">
                <a:latin typeface="Arial Narrow" pitchFamily="34" charset="0"/>
              </a:rPr>
              <a:t>}  respectively. Compute the corresponding secret keys D</a:t>
            </a:r>
            <a:r>
              <a:rPr lang="en-US" altLang="de-DE" sz="1800" b="0" u="none" baseline="-25000" dirty="0">
                <a:latin typeface="Arial Narrow" pitchFamily="34" charset="0"/>
              </a:rPr>
              <a:t>A</a:t>
            </a:r>
            <a:r>
              <a:rPr lang="en-US" altLang="de-DE" sz="1800" b="0" u="none" dirty="0">
                <a:latin typeface="Arial Narrow" pitchFamily="34" charset="0"/>
              </a:rPr>
              <a:t> and D</a:t>
            </a:r>
            <a:r>
              <a:rPr lang="en-US" altLang="de-DE" sz="1800" b="0" u="none" baseline="-25000" dirty="0">
                <a:latin typeface="Arial Narrow" pitchFamily="34" charset="0"/>
              </a:rPr>
              <a:t>B </a:t>
            </a:r>
            <a:r>
              <a:rPr lang="en-US" altLang="de-DE" sz="1800" b="0" u="none" dirty="0">
                <a:latin typeface="Arial Narrow" pitchFamily="34" charset="0"/>
              </a:rPr>
              <a:t> respectively. </a:t>
            </a:r>
          </a:p>
          <a:p>
            <a:pPr marL="283558" indent="-283558" algn="just" defTabSz="663859"/>
            <a:r>
              <a:rPr lang="en-US" altLang="de-DE" sz="1800" b="0" u="none" dirty="0">
                <a:latin typeface="Arial Narrow" pitchFamily="34" charset="0"/>
              </a:rPr>
              <a:t>									         	</a:t>
            </a:r>
          </a:p>
          <a:p>
            <a:pPr marL="283558" indent="-283558" algn="just" defTabSz="663859">
              <a:buFontTx/>
              <a:buAutoNum type="arabicPeriod" startAt="2"/>
            </a:pPr>
            <a:r>
              <a:rPr lang="en-US" altLang="de-DE" sz="1800" b="0" u="none" dirty="0">
                <a:latin typeface="Arial Narrow" pitchFamily="34" charset="0"/>
              </a:rPr>
              <a:t>Bob enciphers the message M = 12 which should be sent to Alice as the cryptogram  C</a:t>
            </a:r>
            <a:r>
              <a:rPr lang="en-US" altLang="de-DE" sz="1800" b="0" u="none" baseline="-25000" dirty="0">
                <a:latin typeface="Arial Narrow" pitchFamily="34" charset="0"/>
              </a:rPr>
              <a:t>B</a:t>
            </a:r>
            <a:r>
              <a:rPr lang="en-US" altLang="de-DE" sz="1800" b="0" u="none" dirty="0">
                <a:latin typeface="Arial Narrow" pitchFamily="34" charset="0"/>
              </a:rPr>
              <a:t>. In a further step Bob signs M</a:t>
            </a:r>
            <a:r>
              <a:rPr lang="en-US" altLang="de-DE" sz="1800" b="0" u="none" baseline="30000" dirty="0">
                <a:latin typeface="Arial Narrow" pitchFamily="34" charset="0"/>
              </a:rPr>
              <a:t>3</a:t>
            </a:r>
            <a:r>
              <a:rPr lang="en-US" altLang="de-DE" sz="1800" b="0" u="none" dirty="0">
                <a:latin typeface="Arial Narrow" pitchFamily="34" charset="0"/>
              </a:rPr>
              <a:t> to generate the signature S</a:t>
            </a:r>
            <a:r>
              <a:rPr lang="en-US" altLang="de-DE" sz="1800" b="0" u="none" baseline="-25000" dirty="0">
                <a:latin typeface="Arial Narrow" pitchFamily="34" charset="0"/>
              </a:rPr>
              <a:t>B</a:t>
            </a:r>
            <a:r>
              <a:rPr lang="en-US" altLang="de-DE" sz="1800" b="0" u="none" dirty="0">
                <a:latin typeface="Arial Narrow" pitchFamily="34" charset="0"/>
              </a:rPr>
              <a:t>  and sends it to Alice. Calculate C</a:t>
            </a:r>
            <a:r>
              <a:rPr lang="en-US" altLang="de-DE" sz="1800" b="0" u="none" baseline="-25000" dirty="0">
                <a:latin typeface="Arial Narrow" pitchFamily="34" charset="0"/>
              </a:rPr>
              <a:t>B  </a:t>
            </a:r>
            <a:r>
              <a:rPr lang="en-US" altLang="de-DE" sz="1800" b="0" u="none" dirty="0">
                <a:latin typeface="Arial Narrow" pitchFamily="34" charset="0"/>
              </a:rPr>
              <a:t> and S</a:t>
            </a:r>
            <a:r>
              <a:rPr lang="en-US" altLang="de-DE" sz="1800" b="0" u="none" baseline="-25000" dirty="0">
                <a:latin typeface="Arial Narrow" pitchFamily="34" charset="0"/>
              </a:rPr>
              <a:t>B </a:t>
            </a:r>
            <a:r>
              <a:rPr lang="en-US" altLang="de-DE" sz="1800" b="0" u="none" dirty="0">
                <a:latin typeface="Arial Narrow" pitchFamily="34" charset="0"/>
              </a:rPr>
              <a:t>. </a:t>
            </a:r>
          </a:p>
          <a:p>
            <a:pPr marL="283558" indent="-283558" algn="just" defTabSz="663859"/>
            <a:r>
              <a:rPr lang="en-US" altLang="de-DE" sz="1800" b="0" u="none" dirty="0">
                <a:latin typeface="Arial Narrow" pitchFamily="34" charset="0"/>
              </a:rPr>
              <a:t>							</a:t>
            </a:r>
          </a:p>
          <a:p>
            <a:pPr marL="283558" indent="-283558" algn="just" defTabSz="663859">
              <a:buFontTx/>
              <a:buAutoNum type="arabicPeriod" startAt="3"/>
            </a:pPr>
            <a:r>
              <a:rPr lang="en-US" altLang="de-DE" sz="1800" b="0" u="none" dirty="0">
                <a:latin typeface="Arial Narrow" pitchFamily="34" charset="0"/>
              </a:rPr>
              <a:t>Decipher the cryptogram C</a:t>
            </a:r>
            <a:r>
              <a:rPr lang="en-US" altLang="de-DE" sz="1800" b="0" u="none" baseline="-25000" dirty="0">
                <a:latin typeface="Arial Narrow" pitchFamily="34" charset="0"/>
              </a:rPr>
              <a:t>B</a:t>
            </a:r>
            <a:r>
              <a:rPr lang="en-US" altLang="de-DE" sz="1800" b="0" u="none" dirty="0">
                <a:latin typeface="Arial Narrow" pitchFamily="34" charset="0"/>
              </a:rPr>
              <a:t> on Alice´s side.  </a:t>
            </a:r>
          </a:p>
          <a:p>
            <a:pPr marL="283558" indent="-283558" algn="just" defTabSz="663859">
              <a:buFontTx/>
              <a:buAutoNum type="arabicPeriod" startAt="3"/>
            </a:pPr>
            <a:endParaRPr lang="en-US" altLang="de-DE" sz="1800" b="0" u="none" dirty="0">
              <a:latin typeface="Arial Narrow" pitchFamily="34" charset="0"/>
            </a:endParaRPr>
          </a:p>
          <a:p>
            <a:pPr marL="283558" indent="-283558" algn="just" defTabSz="663859">
              <a:buFontTx/>
              <a:buAutoNum type="arabicPeriod" startAt="3"/>
            </a:pPr>
            <a:r>
              <a:rPr lang="en-US" altLang="de-DE" sz="1800" b="0" u="none" dirty="0">
                <a:latin typeface="Arial Narrow" pitchFamily="34" charset="0"/>
              </a:rPr>
              <a:t>Verify the signature  S</a:t>
            </a:r>
            <a:r>
              <a:rPr lang="en-US" altLang="de-DE" sz="1800" b="0" u="none" baseline="-25000" dirty="0">
                <a:latin typeface="Arial Narrow" pitchFamily="34" charset="0"/>
              </a:rPr>
              <a:t>B</a:t>
            </a:r>
            <a:r>
              <a:rPr lang="en-US" altLang="de-DE" sz="1800" b="0" u="none" dirty="0">
                <a:latin typeface="Arial Narrow" pitchFamily="34" charset="0"/>
              </a:rPr>
              <a:t> on Alice’s side.</a:t>
            </a:r>
          </a:p>
          <a:p>
            <a:pPr marL="283558" indent="-283558" algn="just" defTabSz="663859">
              <a:buFontTx/>
              <a:buAutoNum type="arabicPeriod" startAt="3"/>
            </a:pPr>
            <a:endParaRPr lang="en-US" altLang="de-DE" sz="1800" b="0" u="none" dirty="0">
              <a:latin typeface="Arial Narrow" pitchFamily="34" charset="0"/>
            </a:endParaRPr>
          </a:p>
          <a:p>
            <a:pPr marL="283558" indent="-283558" algn="just" defTabSz="663859">
              <a:buFontTx/>
              <a:buAutoNum type="arabicPeriod" startAt="3"/>
            </a:pPr>
            <a:r>
              <a:rPr lang="en-US" altLang="de-DE" sz="1800" b="0" u="none" dirty="0">
                <a:latin typeface="Arial Narrow" pitchFamily="34" charset="0"/>
              </a:rPr>
              <a:t>Alice signs the value </a:t>
            </a:r>
            <a:r>
              <a:rPr lang="en-US" altLang="de-DE" sz="1800" b="0" i="1" u="none" dirty="0">
                <a:latin typeface="Arial Narrow" pitchFamily="34" charset="0"/>
              </a:rPr>
              <a:t>M</a:t>
            </a:r>
            <a:r>
              <a:rPr lang="en-US" altLang="de-DE" sz="1800" b="0" i="1" u="none" baseline="30000" dirty="0">
                <a:latin typeface="Arial Narrow" pitchFamily="34" charset="0"/>
              </a:rPr>
              <a:t>3</a:t>
            </a:r>
            <a:r>
              <a:rPr lang="en-US" altLang="de-DE" sz="1800" b="0" i="1" u="none" dirty="0">
                <a:latin typeface="Arial Narrow" pitchFamily="34" charset="0"/>
              </a:rPr>
              <a:t> mod N</a:t>
            </a:r>
            <a:r>
              <a:rPr lang="en-US" altLang="de-DE" sz="1800" b="0" i="1" u="none" baseline="-25000" dirty="0">
                <a:latin typeface="Arial Narrow" pitchFamily="34" charset="0"/>
              </a:rPr>
              <a:t>A</a:t>
            </a:r>
            <a:r>
              <a:rPr lang="en-US" altLang="de-DE" sz="1800" b="0" i="1" u="none" dirty="0">
                <a:latin typeface="Arial Narrow" pitchFamily="34" charset="0"/>
              </a:rPr>
              <a:t> </a:t>
            </a:r>
            <a:r>
              <a:rPr lang="en-US" altLang="de-DE" sz="1800" b="0" u="none" dirty="0">
                <a:latin typeface="Arial Narrow" pitchFamily="34" charset="0"/>
              </a:rPr>
              <a:t>and sends her signature S</a:t>
            </a:r>
            <a:r>
              <a:rPr lang="en-US" altLang="de-DE" sz="1800" b="0" u="none" baseline="-25000" dirty="0">
                <a:latin typeface="Arial Narrow" pitchFamily="34" charset="0"/>
              </a:rPr>
              <a:t>A  </a:t>
            </a:r>
            <a:r>
              <a:rPr lang="en-US" altLang="de-DE" sz="1800" b="0" u="none" dirty="0">
                <a:latin typeface="Arial Narrow" pitchFamily="34" charset="0"/>
              </a:rPr>
              <a:t>back</a:t>
            </a:r>
            <a:r>
              <a:rPr lang="en-US" altLang="de-DE" sz="1800" b="0" u="none" baseline="-25000" dirty="0">
                <a:latin typeface="Arial Narrow" pitchFamily="34" charset="0"/>
              </a:rPr>
              <a:t>  </a:t>
            </a:r>
            <a:r>
              <a:rPr lang="en-US" altLang="de-DE" sz="1800" b="0" u="none" dirty="0">
                <a:latin typeface="Arial Narrow" pitchFamily="34" charset="0"/>
              </a:rPr>
              <a:t>to Bob. Calculate the signature S</a:t>
            </a:r>
            <a:r>
              <a:rPr lang="en-US" altLang="de-DE" sz="1800" b="0" u="none" baseline="-25000" dirty="0">
                <a:latin typeface="Arial Narrow" pitchFamily="34" charset="0"/>
              </a:rPr>
              <a:t>A</a:t>
            </a:r>
            <a:r>
              <a:rPr lang="en-US" altLang="de-DE" sz="1800" b="0" u="none" dirty="0">
                <a:latin typeface="Arial Narrow" pitchFamily="34" charset="0"/>
              </a:rPr>
              <a:t>. Verify S</a:t>
            </a:r>
            <a:r>
              <a:rPr lang="en-US" altLang="de-DE" sz="1800" b="0" u="none" baseline="-25000" dirty="0">
                <a:latin typeface="Arial Narrow" pitchFamily="34" charset="0"/>
              </a:rPr>
              <a:t>A  </a:t>
            </a:r>
            <a:r>
              <a:rPr lang="en-US" altLang="de-DE" sz="1800" b="0" u="none" dirty="0">
                <a:latin typeface="Arial Narrow" pitchFamily="34" charset="0"/>
              </a:rPr>
              <a:t>on Bob’s side.  </a:t>
            </a:r>
          </a:p>
          <a:p>
            <a:pPr marL="283558" indent="-283558" algn="just" defTabSz="663859">
              <a:buFontTx/>
              <a:buAutoNum type="arabicPeriod" startAt="3"/>
            </a:pPr>
            <a:endParaRPr lang="en-US" altLang="de-DE" sz="1800" b="0" u="none" dirty="0">
              <a:latin typeface="Arial Narrow" pitchFamily="34" charset="0"/>
            </a:endParaRPr>
          </a:p>
          <a:p>
            <a:pPr marL="283558" indent="-283558" algn="just" defTabSz="663859">
              <a:buFontTx/>
              <a:buAutoNum type="arabicPeriod" startAt="3"/>
            </a:pPr>
            <a:r>
              <a:rPr lang="en-US" altLang="de-DE" sz="1800" b="0" u="none" dirty="0">
                <a:latin typeface="Arial Narrow" pitchFamily="34" charset="0"/>
              </a:rPr>
              <a:t>How many public key pairs are selectable for Alice and how many for Bob.</a:t>
            </a:r>
          </a:p>
          <a:p>
            <a:pPr marL="283558" indent="-283558" algn="just" defTabSz="663859">
              <a:buFontTx/>
              <a:buAutoNum type="arabicPeriod" startAt="3"/>
            </a:pPr>
            <a:endParaRPr lang="en-US" altLang="de-DE" sz="1800" b="0" u="none" dirty="0">
              <a:latin typeface="Arial Narrow" pitchFamily="34" charset="0"/>
            </a:endParaRPr>
          </a:p>
          <a:p>
            <a:pPr marL="283558" indent="-283558" algn="just" defTabSz="663859">
              <a:buFontTx/>
              <a:buAutoNum type="arabicPeriod" startAt="3"/>
            </a:pPr>
            <a:r>
              <a:rPr lang="en-US" altLang="de-DE" sz="1800" b="0" u="none" dirty="0">
                <a:latin typeface="Arial Narrow" pitchFamily="34" charset="0"/>
              </a:rPr>
              <a:t>Why is the system not secure if M is signed instead of M</a:t>
            </a:r>
            <a:r>
              <a:rPr lang="en-US" altLang="de-DE" sz="1800" b="0" u="none" baseline="30000" dirty="0">
                <a:latin typeface="Arial Narrow" pitchFamily="34" charset="0"/>
              </a:rPr>
              <a:t>3  </a:t>
            </a:r>
            <a:r>
              <a:rPr lang="en-US" altLang="de-DE" sz="1800" b="0" u="none" dirty="0">
                <a:latin typeface="Arial Narrow" pitchFamily="34" charset="0"/>
              </a:rPr>
              <a:t>?</a:t>
            </a:r>
          </a:p>
          <a:p>
            <a:pPr marL="283558" indent="-283558" algn="just" defTabSz="663859"/>
            <a:r>
              <a:rPr lang="en-US" altLang="de-DE" sz="1800" b="0" u="none" dirty="0">
                <a:latin typeface="Arial Narrow" pitchFamily="34" charset="0"/>
              </a:rPr>
              <a:t>										        	</a:t>
            </a:r>
            <a:r>
              <a:rPr lang="en-US" altLang="de-DE" sz="1471" dirty="0">
                <a:latin typeface="Arial Narrow" pitchFamily="34" charset="0"/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550657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054820" y="421189"/>
            <a:ext cx="17123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8-5: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91166" y="909354"/>
            <a:ext cx="516789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de-DE" sz="1800" b="0" u="none" dirty="0">
                <a:latin typeface="Arial Narrow" pitchFamily="34" charset="0"/>
              </a:rPr>
              <a:t>Set </a:t>
            </a:r>
            <a:r>
              <a:rPr lang="de-DE" sz="1800" b="0" u="none" dirty="0" err="1">
                <a:latin typeface="Arial Narrow" pitchFamily="34" charset="0"/>
              </a:rPr>
              <a:t>up</a:t>
            </a:r>
            <a:r>
              <a:rPr lang="de-DE" sz="1800" b="0" u="none" dirty="0">
                <a:latin typeface="Arial Narrow" pitchFamily="34" charset="0"/>
              </a:rPr>
              <a:t> Alice</a:t>
            </a:r>
          </a:p>
          <a:p>
            <a:pPr algn="l"/>
            <a:r>
              <a:rPr lang="de-DE" sz="1800" b="0" u="none" dirty="0">
                <a:latin typeface="Arial Narrow" pitchFamily="34" charset="0"/>
              </a:rPr>
              <a:t>       N</a:t>
            </a:r>
            <a:r>
              <a:rPr lang="de-DE" sz="1800" b="0" u="none" baseline="-25000" dirty="0">
                <a:latin typeface="Arial Narrow" pitchFamily="34" charset="0"/>
              </a:rPr>
              <a:t>A</a:t>
            </a:r>
            <a:r>
              <a:rPr lang="de-DE" sz="1800" b="0" u="none" dirty="0">
                <a:latin typeface="Arial Narrow" pitchFamily="34" charset="0"/>
              </a:rPr>
              <a:t> = 11 * 23 = 253, </a:t>
            </a:r>
            <a:r>
              <a:rPr lang="el-GR" sz="1800" b="0" u="none" dirty="0">
                <a:latin typeface="Arial Narrow" pitchFamily="34" charset="0"/>
              </a:rPr>
              <a:t>φ</a:t>
            </a:r>
            <a:r>
              <a:rPr lang="de-DE" sz="1800" b="0" u="none" dirty="0">
                <a:latin typeface="Arial Narrow" pitchFamily="34" charset="0"/>
              </a:rPr>
              <a:t> (N</a:t>
            </a:r>
            <a:r>
              <a:rPr lang="de-DE" sz="1800" b="0" u="none" baseline="-25000" dirty="0">
                <a:latin typeface="Arial Narrow" pitchFamily="34" charset="0"/>
              </a:rPr>
              <a:t>A</a:t>
            </a:r>
            <a:r>
              <a:rPr lang="de-DE" sz="1800" b="0" u="none" dirty="0">
                <a:latin typeface="Arial Narrow" pitchFamily="34" charset="0"/>
              </a:rPr>
              <a:t> ) = (11-1)(23-1) = 220</a:t>
            </a:r>
          </a:p>
          <a:p>
            <a:pPr algn="l"/>
            <a:r>
              <a:rPr lang="de-DE" sz="1800" b="0" u="none" dirty="0">
                <a:latin typeface="Arial Narrow" pitchFamily="34" charset="0"/>
              </a:rPr>
              <a:t>       </a:t>
            </a:r>
            <a:r>
              <a:rPr lang="de-DE" sz="1800" b="0" u="none" dirty="0" err="1">
                <a:latin typeface="Arial Narrow" pitchFamily="34" charset="0"/>
              </a:rPr>
              <a:t>gcd</a:t>
            </a:r>
            <a:r>
              <a:rPr lang="de-DE" sz="1800" b="0" u="none" dirty="0">
                <a:latin typeface="Arial Narrow" pitchFamily="34" charset="0"/>
              </a:rPr>
              <a:t> [ E</a:t>
            </a:r>
            <a:r>
              <a:rPr lang="de-DE" sz="1800" b="0" u="none" baseline="-25000" dirty="0">
                <a:latin typeface="Arial Narrow" pitchFamily="34" charset="0"/>
              </a:rPr>
              <a:t>A</a:t>
            </a:r>
            <a:r>
              <a:rPr lang="de-DE" sz="1800" b="0" u="none" dirty="0">
                <a:latin typeface="Arial Narrow" pitchFamily="34" charset="0"/>
              </a:rPr>
              <a:t>, </a:t>
            </a:r>
            <a:r>
              <a:rPr lang="el-GR" sz="1800" b="0" u="none" dirty="0">
                <a:latin typeface="Arial Narrow" pitchFamily="34" charset="0"/>
              </a:rPr>
              <a:t>φ</a:t>
            </a:r>
            <a:r>
              <a:rPr lang="de-DE" sz="1800" b="0" u="none" dirty="0">
                <a:latin typeface="Arial Narrow" pitchFamily="34" charset="0"/>
              </a:rPr>
              <a:t> (N</a:t>
            </a:r>
            <a:r>
              <a:rPr lang="de-DE" sz="1800" b="0" u="none" baseline="-25000" dirty="0">
                <a:latin typeface="Arial Narrow" pitchFamily="34" charset="0"/>
              </a:rPr>
              <a:t>A</a:t>
            </a:r>
            <a:r>
              <a:rPr lang="de-DE" sz="1800" b="0" u="none" dirty="0">
                <a:latin typeface="Arial Narrow" pitchFamily="34" charset="0"/>
              </a:rPr>
              <a:t> ) ] = 1  =&gt; </a:t>
            </a:r>
            <a:r>
              <a:rPr lang="de-DE" sz="1800" b="0" u="none" dirty="0" err="1">
                <a:latin typeface="Arial Narrow" pitchFamily="34" charset="0"/>
              </a:rPr>
              <a:t>select</a:t>
            </a:r>
            <a:r>
              <a:rPr lang="de-DE" sz="1800" b="0" u="none" dirty="0">
                <a:latin typeface="Arial Narrow" pitchFamily="34" charset="0"/>
              </a:rPr>
              <a:t> 37 as </a:t>
            </a:r>
            <a:r>
              <a:rPr lang="de-DE" sz="1800" b="0" u="none" dirty="0" err="1">
                <a:latin typeface="Arial Narrow" pitchFamily="34" charset="0"/>
              </a:rPr>
              <a:t>gcd</a:t>
            </a:r>
            <a:r>
              <a:rPr lang="de-DE" sz="1800" b="0" u="none" dirty="0">
                <a:latin typeface="Arial Narrow" pitchFamily="34" charset="0"/>
              </a:rPr>
              <a:t> (220,37) = 1</a:t>
            </a:r>
          </a:p>
          <a:p>
            <a:pPr algn="l"/>
            <a:r>
              <a:rPr lang="de-DE" sz="1800" b="0" u="none" dirty="0">
                <a:latin typeface="Arial Narrow" pitchFamily="34" charset="0"/>
              </a:rPr>
              <a:t>       </a:t>
            </a:r>
            <a:r>
              <a:rPr lang="de-DE" sz="1800" u="none" dirty="0">
                <a:latin typeface="Arial Narrow" pitchFamily="34" charset="0"/>
              </a:rPr>
              <a:t>E</a:t>
            </a:r>
            <a:r>
              <a:rPr lang="de-DE" sz="1800" u="none" baseline="-25000" dirty="0">
                <a:latin typeface="Arial Narrow" pitchFamily="34" charset="0"/>
              </a:rPr>
              <a:t>A</a:t>
            </a:r>
            <a:r>
              <a:rPr lang="de-DE" sz="1800" u="none" dirty="0">
                <a:latin typeface="Arial Narrow" pitchFamily="34" charset="0"/>
              </a:rPr>
              <a:t> = 37</a:t>
            </a:r>
          </a:p>
          <a:p>
            <a:pPr algn="l"/>
            <a:r>
              <a:rPr lang="de-DE" sz="1800" u="none" dirty="0">
                <a:latin typeface="Arial Narrow" pitchFamily="34" charset="0"/>
              </a:rPr>
              <a:t>       D</a:t>
            </a:r>
            <a:r>
              <a:rPr lang="de-DE" sz="1800" u="none" baseline="-25000" dirty="0">
                <a:latin typeface="Arial Narrow" pitchFamily="34" charset="0"/>
              </a:rPr>
              <a:t>A</a:t>
            </a:r>
            <a:r>
              <a:rPr lang="de-DE" sz="1800" u="none" dirty="0">
                <a:latin typeface="Arial Narrow" pitchFamily="34" charset="0"/>
              </a:rPr>
              <a:t> = -107 </a:t>
            </a:r>
            <a:r>
              <a:rPr lang="de-DE" sz="1800" u="none" dirty="0" err="1">
                <a:latin typeface="Arial Narrow" pitchFamily="34" charset="0"/>
              </a:rPr>
              <a:t>mod</a:t>
            </a:r>
            <a:r>
              <a:rPr lang="de-DE" sz="1800" u="none" dirty="0">
                <a:latin typeface="Arial Narrow" pitchFamily="34" charset="0"/>
              </a:rPr>
              <a:t> 220 = 113 </a:t>
            </a:r>
            <a:r>
              <a:rPr lang="de-DE" sz="1800" b="0" u="none" dirty="0">
                <a:latin typeface="Arial Narrow" pitchFamily="34" charset="0"/>
              </a:rPr>
              <a:t>(</a:t>
            </a:r>
            <a:r>
              <a:rPr lang="de-DE" sz="1800" b="0" u="none" dirty="0" err="1">
                <a:latin typeface="Arial Narrow" pitchFamily="34" charset="0"/>
              </a:rPr>
              <a:t>see</a:t>
            </a:r>
            <a:r>
              <a:rPr lang="de-DE" sz="1800" b="0" u="none" dirty="0">
                <a:latin typeface="Arial Narrow" pitchFamily="34" charset="0"/>
              </a:rPr>
              <a:t> computation below)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5873926" y="2413182"/>
            <a:ext cx="3744885" cy="314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4563" tIns="49173" rIns="94563" bIns="49173">
            <a:spAutoFit/>
          </a:bodyPr>
          <a:lstStyle/>
          <a:p>
            <a:pPr defTabSz="800633"/>
            <a:r>
              <a:rPr lang="en-US" sz="1400" u="none" dirty="0">
                <a:latin typeface="Arial Narrow" pitchFamily="34" charset="0"/>
                <a:cs typeface="Arial" charset="0"/>
              </a:rPr>
              <a:t>D</a:t>
            </a:r>
            <a:r>
              <a:rPr lang="en-US" sz="1400" u="none" baseline="-25000" dirty="0">
                <a:latin typeface="Arial Narrow" pitchFamily="34" charset="0"/>
                <a:cs typeface="Arial" charset="0"/>
              </a:rPr>
              <a:t>A</a:t>
            </a:r>
            <a:r>
              <a:rPr lang="en-US" sz="1400" u="none" dirty="0">
                <a:latin typeface="Arial Narrow" pitchFamily="34" charset="0"/>
                <a:cs typeface="Arial" charset="0"/>
              </a:rPr>
              <a:t> = 37 </a:t>
            </a:r>
            <a:r>
              <a:rPr lang="en-US" sz="1400" u="none" baseline="30000" dirty="0">
                <a:latin typeface="Arial Narrow" pitchFamily="34" charset="0"/>
                <a:cs typeface="Arial" charset="0"/>
              </a:rPr>
              <a:t>-1 </a:t>
            </a:r>
            <a:r>
              <a:rPr lang="en-US" sz="1400" u="none" dirty="0">
                <a:latin typeface="Arial Narrow" pitchFamily="34" charset="0"/>
                <a:cs typeface="Arial" charset="0"/>
              </a:rPr>
              <a:t>mod 220 = -107+220 = 113</a:t>
            </a:r>
            <a:endParaRPr lang="en-US" sz="1400" u="none" baseline="30000" dirty="0">
              <a:latin typeface="Arial Narrow" pitchFamily="34" charset="0"/>
              <a:cs typeface="Arial" charset="0"/>
            </a:endParaRPr>
          </a:p>
        </p:txBody>
      </p:sp>
      <p:sp>
        <p:nvSpPr>
          <p:cNvPr id="7" name="Text Box 112"/>
          <p:cNvSpPr txBox="1">
            <a:spLocks noChangeArrowheads="1"/>
          </p:cNvSpPr>
          <p:nvPr/>
        </p:nvSpPr>
        <p:spPr bwMode="auto">
          <a:xfrm>
            <a:off x="1091166" y="3913903"/>
            <a:ext cx="510383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      Set 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</a:rPr>
              <a:t>up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Bob</a:t>
            </a:r>
          </a:p>
          <a:p>
            <a:pPr algn="l"/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      N</a:t>
            </a:r>
            <a:r>
              <a:rPr lang="de-DE" sz="1800" b="0" u="none" baseline="-25000" dirty="0">
                <a:solidFill>
                  <a:schemeClr val="tx2"/>
                </a:solidFill>
                <a:latin typeface="Arial Narrow" pitchFamily="34" charset="0"/>
              </a:rPr>
              <a:t>B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= 31 * 7 = 217 , </a:t>
            </a:r>
            <a:r>
              <a:rPr lang="el-GR" sz="1800" b="0" u="none" dirty="0">
                <a:solidFill>
                  <a:schemeClr val="tx2"/>
                </a:solidFill>
                <a:latin typeface="Arial Narrow" pitchFamily="34" charset="0"/>
              </a:rPr>
              <a:t>φ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(N</a:t>
            </a:r>
            <a:r>
              <a:rPr lang="de-DE" sz="1800" b="0" u="none" baseline="-25000" dirty="0">
                <a:solidFill>
                  <a:schemeClr val="tx2"/>
                </a:solidFill>
                <a:latin typeface="Arial Narrow" pitchFamily="34" charset="0"/>
              </a:rPr>
              <a:t>B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) = (31-1)(7-1) = 180</a:t>
            </a:r>
          </a:p>
          <a:p>
            <a:pPr algn="l"/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      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</a:rPr>
              <a:t>gcd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(E</a:t>
            </a:r>
            <a:r>
              <a:rPr lang="de-DE" sz="1800" b="0" u="none" baseline="-25000" dirty="0">
                <a:solidFill>
                  <a:schemeClr val="tx2"/>
                </a:solidFill>
                <a:latin typeface="Arial Narrow" pitchFamily="34" charset="0"/>
              </a:rPr>
              <a:t>B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, </a:t>
            </a:r>
            <a:r>
              <a:rPr lang="el-GR" sz="1800" b="0" u="none" dirty="0">
                <a:solidFill>
                  <a:schemeClr val="tx2"/>
                </a:solidFill>
                <a:latin typeface="Arial Narrow" pitchFamily="34" charset="0"/>
              </a:rPr>
              <a:t>φ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(N</a:t>
            </a:r>
            <a:r>
              <a:rPr lang="de-DE" sz="1800" b="0" u="none" baseline="-25000" dirty="0">
                <a:solidFill>
                  <a:schemeClr val="tx2"/>
                </a:solidFill>
                <a:latin typeface="Arial Narrow" pitchFamily="34" charset="0"/>
              </a:rPr>
              <a:t>B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) ] = 1  =&gt; 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</a:rPr>
              <a:t>select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11 as </a:t>
            </a:r>
            <a:r>
              <a:rPr lang="de-DE" sz="1800" b="0" u="none" dirty="0" err="1">
                <a:solidFill>
                  <a:schemeClr val="tx2"/>
                </a:solidFill>
                <a:latin typeface="Arial Narrow" pitchFamily="34" charset="0"/>
              </a:rPr>
              <a:t>gcd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(180,11) = 1</a:t>
            </a:r>
          </a:p>
          <a:p>
            <a:pPr algn="l"/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       </a:t>
            </a:r>
            <a:r>
              <a:rPr lang="de-DE" sz="1800" u="none" dirty="0">
                <a:solidFill>
                  <a:schemeClr val="tx2"/>
                </a:solidFill>
                <a:latin typeface="Arial Narrow" pitchFamily="34" charset="0"/>
              </a:rPr>
              <a:t>E</a:t>
            </a:r>
            <a:r>
              <a:rPr lang="de-DE" sz="1800" u="none" baseline="-25000" dirty="0">
                <a:solidFill>
                  <a:schemeClr val="tx2"/>
                </a:solidFill>
                <a:latin typeface="Arial Narrow" pitchFamily="34" charset="0"/>
              </a:rPr>
              <a:t>B</a:t>
            </a:r>
            <a:r>
              <a:rPr lang="de-DE" sz="1800" u="none" dirty="0">
                <a:solidFill>
                  <a:schemeClr val="tx2"/>
                </a:solidFill>
                <a:latin typeface="Arial Narrow" pitchFamily="34" charset="0"/>
              </a:rPr>
              <a:t> = 11</a:t>
            </a:r>
          </a:p>
          <a:p>
            <a:pPr algn="l"/>
            <a:r>
              <a:rPr lang="de-DE" sz="1800" u="none" dirty="0">
                <a:solidFill>
                  <a:schemeClr val="tx2"/>
                </a:solidFill>
                <a:latin typeface="Arial Narrow" pitchFamily="34" charset="0"/>
              </a:rPr>
              <a:t>       D</a:t>
            </a:r>
            <a:r>
              <a:rPr lang="de-DE" sz="1800" u="none" baseline="-25000" dirty="0">
                <a:solidFill>
                  <a:schemeClr val="tx2"/>
                </a:solidFill>
                <a:latin typeface="Arial Narrow" pitchFamily="34" charset="0"/>
              </a:rPr>
              <a:t>B</a:t>
            </a:r>
            <a:r>
              <a:rPr lang="de-DE" sz="1800" u="none" dirty="0">
                <a:solidFill>
                  <a:schemeClr val="tx2"/>
                </a:solidFill>
                <a:latin typeface="Arial Narrow" pitchFamily="34" charset="0"/>
              </a:rPr>
              <a:t> = -49 </a:t>
            </a:r>
            <a:r>
              <a:rPr lang="de-DE" sz="1800" u="none" dirty="0" err="1">
                <a:solidFill>
                  <a:schemeClr val="tx2"/>
                </a:solidFill>
                <a:latin typeface="Arial Narrow" pitchFamily="34" charset="0"/>
              </a:rPr>
              <a:t>mod</a:t>
            </a:r>
            <a:r>
              <a:rPr lang="de-DE" sz="1800" u="none" dirty="0">
                <a:solidFill>
                  <a:schemeClr val="tx2"/>
                </a:solidFill>
                <a:latin typeface="Arial Narrow" pitchFamily="34" charset="0"/>
              </a:rPr>
              <a:t> 180 = 131 </a:t>
            </a:r>
            <a:r>
              <a:rPr lang="de-DE" sz="1800" b="0" u="none" dirty="0">
                <a:solidFill>
                  <a:schemeClr val="tx2"/>
                </a:solidFill>
                <a:latin typeface="Arial Narrow" pitchFamily="34" charset="0"/>
              </a:rPr>
              <a:t>(see computation below)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873926" y="5233856"/>
            <a:ext cx="2880320" cy="314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4563" tIns="49173" rIns="94563" bIns="49173">
            <a:spAutoFit/>
          </a:bodyPr>
          <a:lstStyle/>
          <a:p>
            <a:pPr defTabSz="800633"/>
            <a:r>
              <a:rPr lang="en-US" sz="1400" u="none" dirty="0">
                <a:latin typeface="Arial Narrow" pitchFamily="34" charset="0"/>
                <a:cs typeface="Arial" charset="0"/>
              </a:rPr>
              <a:t>D</a:t>
            </a:r>
            <a:r>
              <a:rPr lang="en-US" sz="1400" u="none" baseline="-25000" dirty="0">
                <a:latin typeface="Arial Narrow" pitchFamily="34" charset="0"/>
                <a:cs typeface="Arial" charset="0"/>
              </a:rPr>
              <a:t>B</a:t>
            </a:r>
            <a:r>
              <a:rPr lang="en-US" sz="1400" u="none" dirty="0">
                <a:latin typeface="Arial Narrow" pitchFamily="34" charset="0"/>
                <a:cs typeface="Arial" charset="0"/>
              </a:rPr>
              <a:t> = 11 </a:t>
            </a:r>
            <a:r>
              <a:rPr lang="en-US" sz="1400" u="none" baseline="30000" dirty="0">
                <a:latin typeface="Arial Narrow" pitchFamily="34" charset="0"/>
                <a:cs typeface="Arial" charset="0"/>
              </a:rPr>
              <a:t>-1 </a:t>
            </a:r>
            <a:r>
              <a:rPr lang="en-US" sz="1400" u="none" dirty="0">
                <a:latin typeface="Arial Narrow" pitchFamily="34" charset="0"/>
                <a:cs typeface="Arial" charset="0"/>
              </a:rPr>
              <a:t>mod  180 = -49 + 180 = 131</a:t>
            </a:r>
            <a:endParaRPr lang="en-US" sz="1400" u="none" baseline="30000" dirty="0">
              <a:latin typeface="Arial Narrow" pitchFamily="34" charset="0"/>
              <a:cs typeface="Arial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640929"/>
              </p:ext>
            </p:extLst>
          </p:nvPr>
        </p:nvGraphicFramePr>
        <p:xfrm>
          <a:off x="5007969" y="2738819"/>
          <a:ext cx="4551911" cy="1281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Worksheet" r:id="rId4" imgW="5010110" imgH="1409647" progId="Excel.Sheet.8">
                  <p:embed/>
                </p:oleObj>
              </mc:Choice>
              <mc:Fallback>
                <p:oleObj name="Worksheet" r:id="rId4" imgW="5010110" imgH="140964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7969" y="2738819"/>
                        <a:ext cx="4551911" cy="128100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054654"/>
              </p:ext>
            </p:extLst>
          </p:nvPr>
        </p:nvGraphicFramePr>
        <p:xfrm>
          <a:off x="5208961" y="5547047"/>
          <a:ext cx="4386781" cy="9207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Worksheet" r:id="rId6" imgW="4819785" imgH="1009785" progId="Excel.Sheet.8">
                  <p:embed/>
                </p:oleObj>
              </mc:Choice>
              <mc:Fallback>
                <p:oleObj name="Worksheet" r:id="rId6" imgW="4819785" imgH="100978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8961" y="5547047"/>
                        <a:ext cx="4386781" cy="9207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8789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ext Box 2"/>
          <p:cNvSpPr txBox="1">
            <a:spLocks noChangeArrowheads="1"/>
          </p:cNvSpPr>
          <p:nvPr/>
        </p:nvSpPr>
        <p:spPr bwMode="auto">
          <a:xfrm>
            <a:off x="1097757" y="600097"/>
            <a:ext cx="84016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defTabSz="663859">
              <a:buFont typeface="+mj-lt"/>
              <a:buAutoNum type="arabicPeriod" startAt="2"/>
            </a:pPr>
            <a:r>
              <a:rPr lang="en-US" altLang="de-DE" sz="1800" b="0" u="none" dirty="0">
                <a:latin typeface="Arial Narrow" pitchFamily="34" charset="0"/>
              </a:rPr>
              <a:t>Encryption M = 12 to Alice:                 Signing M</a:t>
            </a:r>
            <a:r>
              <a:rPr lang="en-US" altLang="de-DE" sz="1800" b="0" u="none" baseline="30000" dirty="0">
                <a:latin typeface="Arial Narrow" pitchFamily="34" charset="0"/>
              </a:rPr>
              <a:t>3</a:t>
            </a:r>
            <a:r>
              <a:rPr lang="en-US" altLang="de-DE" sz="1800" b="0" u="none" dirty="0">
                <a:latin typeface="Arial Narrow" pitchFamily="34" charset="0"/>
              </a:rPr>
              <a:t> by Bob:</a:t>
            </a:r>
          </a:p>
          <a:p>
            <a:pPr marL="342900" indent="-342900" algn="just" defTabSz="663859">
              <a:buFont typeface="+mj-lt"/>
              <a:buAutoNum type="arabicPeriod" startAt="2"/>
            </a:pPr>
            <a:endParaRPr lang="en-US" altLang="de-DE" sz="1800" b="0" u="none" dirty="0">
              <a:latin typeface="Arial Narrow" pitchFamily="34" charset="0"/>
            </a:endParaRPr>
          </a:p>
        </p:txBody>
      </p:sp>
      <p:sp>
        <p:nvSpPr>
          <p:cNvPr id="1034" name="Text Box 6"/>
          <p:cNvSpPr txBox="1">
            <a:spLocks noChangeArrowheads="1"/>
          </p:cNvSpPr>
          <p:nvPr/>
        </p:nvSpPr>
        <p:spPr bwMode="auto">
          <a:xfrm>
            <a:off x="1097758" y="2638836"/>
            <a:ext cx="84016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en-US" altLang="de-DE" sz="1800" b="0" u="none" dirty="0">
                <a:latin typeface="Arial Narrow" pitchFamily="34" charset="0"/>
              </a:rPr>
              <a:t>Signature Verification by Alice:</a:t>
            </a:r>
          </a:p>
        </p:txBody>
      </p: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1102365" y="1788511"/>
            <a:ext cx="8676819" cy="62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altLang="de-DE" sz="1800" b="0" u="none" dirty="0" err="1">
                <a:latin typeface="Arial Narrow" pitchFamily="34" charset="0"/>
              </a:rPr>
              <a:t>Decription</a:t>
            </a:r>
            <a:r>
              <a:rPr lang="en-US" altLang="de-DE" sz="1800" b="0" u="none" dirty="0">
                <a:latin typeface="Arial Narrow" pitchFamily="34" charset="0"/>
              </a:rPr>
              <a:t> by Alice:  </a:t>
            </a:r>
          </a:p>
          <a:p>
            <a:pPr marL="280222" indent="-280222"/>
            <a:endParaRPr lang="en-US" altLang="de-DE" sz="1681" dirty="0">
              <a:latin typeface="Arial Narrow" pitchFamily="34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1097757" y="3656735"/>
            <a:ext cx="82247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3558" indent="-283558" algn="just" defTabSz="663859"/>
            <a:r>
              <a:rPr lang="en-US" altLang="de-DE" sz="1800" b="0" u="none" dirty="0">
                <a:solidFill>
                  <a:srgbClr val="000000"/>
                </a:solidFill>
                <a:latin typeface="Arial Narrow" pitchFamily="34" charset="0"/>
              </a:rPr>
              <a:t>5. </a:t>
            </a:r>
            <a:endParaRPr lang="en-US" altLang="de-DE" sz="1800" b="0" u="none" dirty="0">
              <a:latin typeface="Arial Narrow" pitchFamily="34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1436153" y="5362842"/>
            <a:ext cx="888807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800" u="none" dirty="0">
                <a:latin typeface="Arial Narrow" pitchFamily="34" charset="0"/>
              </a:rPr>
              <a:t># </a:t>
            </a:r>
            <a:r>
              <a:rPr lang="de-DE" sz="1800" u="none" dirty="0" err="1">
                <a:latin typeface="Arial Narrow" pitchFamily="34" charset="0"/>
              </a:rPr>
              <a:t>of</a:t>
            </a:r>
            <a:r>
              <a:rPr lang="de-DE" sz="1800" u="none" dirty="0">
                <a:latin typeface="Arial Narrow" pitchFamily="34" charset="0"/>
              </a:rPr>
              <a:t> </a:t>
            </a:r>
            <a:r>
              <a:rPr lang="de-DE" sz="1800" u="none" dirty="0" err="1">
                <a:latin typeface="Arial Narrow" pitchFamily="34" charset="0"/>
              </a:rPr>
              <a:t>keys</a:t>
            </a:r>
            <a:r>
              <a:rPr lang="de-DE" sz="1800" u="none" dirty="0">
                <a:latin typeface="Arial Narrow" pitchFamily="34" charset="0"/>
              </a:rPr>
              <a:t> </a:t>
            </a:r>
            <a:r>
              <a:rPr lang="de-DE" sz="1800" u="none" dirty="0" err="1">
                <a:latin typeface="Arial Narrow" pitchFamily="34" charset="0"/>
              </a:rPr>
              <a:t>for</a:t>
            </a:r>
            <a:r>
              <a:rPr lang="de-DE" sz="1800" u="none" dirty="0">
                <a:latin typeface="Arial Narrow" pitchFamily="34" charset="0"/>
              </a:rPr>
              <a:t> </a:t>
            </a:r>
            <a:r>
              <a:rPr lang="de-DE" sz="1800" u="none" dirty="0" err="1">
                <a:latin typeface="Arial Narrow" pitchFamily="34" charset="0"/>
              </a:rPr>
              <a:t>user</a:t>
            </a:r>
            <a:r>
              <a:rPr lang="de-DE" sz="1800" u="none" dirty="0">
                <a:latin typeface="Arial Narrow" pitchFamily="34" charset="0"/>
              </a:rPr>
              <a:t> A </a:t>
            </a:r>
            <a:r>
              <a:rPr lang="de-DE" sz="1800" b="0" u="none" dirty="0">
                <a:latin typeface="Arial Narrow" pitchFamily="34" charset="0"/>
              </a:rPr>
              <a:t>= </a:t>
            </a:r>
            <a:r>
              <a:rPr lang="el-GR" sz="1800" b="0" u="none" dirty="0">
                <a:latin typeface="Arial Narrow" pitchFamily="34" charset="0"/>
              </a:rPr>
              <a:t>φ</a:t>
            </a:r>
            <a:r>
              <a:rPr lang="de-DE" sz="1800" b="0" u="none" dirty="0">
                <a:latin typeface="Arial Narrow" pitchFamily="34" charset="0"/>
              </a:rPr>
              <a:t> [</a:t>
            </a:r>
            <a:r>
              <a:rPr lang="el-GR" sz="1800" b="0" u="none" dirty="0">
                <a:latin typeface="Arial Narrow" pitchFamily="34" charset="0"/>
              </a:rPr>
              <a:t>φ</a:t>
            </a:r>
            <a:r>
              <a:rPr lang="de-DE" sz="1800" b="0" u="none" dirty="0">
                <a:latin typeface="Arial Narrow" pitchFamily="34" charset="0"/>
              </a:rPr>
              <a:t> (N</a:t>
            </a:r>
            <a:r>
              <a:rPr lang="de-DE" sz="1800" b="0" u="none" baseline="-25000" dirty="0">
                <a:latin typeface="Arial Narrow" pitchFamily="34" charset="0"/>
              </a:rPr>
              <a:t>A</a:t>
            </a:r>
            <a:r>
              <a:rPr lang="de-DE" sz="1800" b="0" u="none" dirty="0">
                <a:latin typeface="Arial Narrow" pitchFamily="34" charset="0"/>
              </a:rPr>
              <a:t> )] = </a:t>
            </a:r>
            <a:r>
              <a:rPr lang="el-GR" sz="1800" b="0" u="none" dirty="0">
                <a:latin typeface="Arial Narrow" pitchFamily="34" charset="0"/>
              </a:rPr>
              <a:t>φ</a:t>
            </a:r>
            <a:r>
              <a:rPr lang="de-DE" sz="1800" b="0" u="none" dirty="0">
                <a:latin typeface="Arial Narrow" pitchFamily="34" charset="0"/>
              </a:rPr>
              <a:t> (220) = </a:t>
            </a:r>
            <a:r>
              <a:rPr lang="el-GR" sz="1800" b="0" u="none" dirty="0">
                <a:latin typeface="Arial Narrow" pitchFamily="34" charset="0"/>
              </a:rPr>
              <a:t>φ</a:t>
            </a:r>
            <a:r>
              <a:rPr lang="de-DE" sz="1800" b="0" u="none" dirty="0">
                <a:latin typeface="Arial Narrow" pitchFamily="34" charset="0"/>
              </a:rPr>
              <a:t> (2</a:t>
            </a:r>
            <a:r>
              <a:rPr lang="de-DE" sz="1800" b="0" u="none" baseline="30000" dirty="0">
                <a:latin typeface="Arial Narrow" pitchFamily="34" charset="0"/>
              </a:rPr>
              <a:t>2 </a:t>
            </a:r>
            <a:r>
              <a:rPr lang="de-DE" sz="1800" b="0" u="none" dirty="0">
                <a:latin typeface="Arial Narrow" pitchFamily="34" charset="0"/>
              </a:rPr>
              <a:t>* 5* 11) = 220(1 – 1/2) (1 – 1/5)(1 – 1/11) </a:t>
            </a:r>
            <a:r>
              <a:rPr lang="de-DE" sz="1800" u="none" dirty="0">
                <a:latin typeface="Arial Narrow" pitchFamily="34" charset="0"/>
              </a:rPr>
              <a:t>= 80 </a:t>
            </a:r>
            <a:r>
              <a:rPr lang="de-DE" sz="1800" u="none" dirty="0" err="1">
                <a:latin typeface="Arial Narrow" pitchFamily="34" charset="0"/>
              </a:rPr>
              <a:t>keys</a:t>
            </a:r>
            <a:endParaRPr lang="de-DE" sz="1800" u="none" dirty="0">
              <a:latin typeface="Arial Narrow" pitchFamily="34" charset="0"/>
            </a:endParaRPr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1429996" y="5774236"/>
            <a:ext cx="88488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sz="1800" u="none" dirty="0">
                <a:latin typeface="Arial Narrow" pitchFamily="34" charset="0"/>
              </a:rPr>
              <a:t># </a:t>
            </a:r>
            <a:r>
              <a:rPr lang="de-DE" sz="1800" u="none" dirty="0" err="1">
                <a:latin typeface="Arial Narrow" pitchFamily="34" charset="0"/>
              </a:rPr>
              <a:t>of</a:t>
            </a:r>
            <a:r>
              <a:rPr lang="de-DE" sz="1800" u="none" dirty="0">
                <a:latin typeface="Arial Narrow" pitchFamily="34" charset="0"/>
              </a:rPr>
              <a:t> </a:t>
            </a:r>
            <a:r>
              <a:rPr lang="de-DE" sz="1800" u="none" dirty="0" err="1">
                <a:latin typeface="Arial Narrow" pitchFamily="34" charset="0"/>
              </a:rPr>
              <a:t>keys</a:t>
            </a:r>
            <a:r>
              <a:rPr lang="de-DE" sz="1800" u="none" dirty="0">
                <a:latin typeface="Arial Narrow" pitchFamily="34" charset="0"/>
              </a:rPr>
              <a:t> </a:t>
            </a:r>
            <a:r>
              <a:rPr lang="de-DE" sz="1800" u="none" dirty="0" err="1">
                <a:latin typeface="Arial Narrow" pitchFamily="34" charset="0"/>
              </a:rPr>
              <a:t>for</a:t>
            </a:r>
            <a:r>
              <a:rPr lang="de-DE" sz="1800" u="none" dirty="0">
                <a:latin typeface="Arial Narrow" pitchFamily="34" charset="0"/>
              </a:rPr>
              <a:t> </a:t>
            </a:r>
            <a:r>
              <a:rPr lang="de-DE" sz="1800" u="none" dirty="0" err="1">
                <a:latin typeface="Arial Narrow" pitchFamily="34" charset="0"/>
              </a:rPr>
              <a:t>user</a:t>
            </a:r>
            <a:r>
              <a:rPr lang="de-DE" sz="1800" u="none" dirty="0">
                <a:latin typeface="Arial Narrow" pitchFamily="34" charset="0"/>
              </a:rPr>
              <a:t> B </a:t>
            </a:r>
            <a:r>
              <a:rPr lang="de-DE" sz="1800" b="0" u="none" dirty="0">
                <a:latin typeface="Arial Narrow" pitchFamily="34" charset="0"/>
              </a:rPr>
              <a:t>= </a:t>
            </a:r>
            <a:r>
              <a:rPr lang="el-GR" sz="1800" b="0" u="none" dirty="0">
                <a:latin typeface="Arial Narrow" pitchFamily="34" charset="0"/>
              </a:rPr>
              <a:t>φ</a:t>
            </a:r>
            <a:r>
              <a:rPr lang="de-DE" sz="1800" b="0" u="none" dirty="0">
                <a:latin typeface="Arial Narrow" pitchFamily="34" charset="0"/>
              </a:rPr>
              <a:t> [</a:t>
            </a:r>
            <a:r>
              <a:rPr lang="el-GR" sz="1800" b="0" u="none" dirty="0">
                <a:latin typeface="Arial Narrow" pitchFamily="34" charset="0"/>
              </a:rPr>
              <a:t>φ</a:t>
            </a:r>
            <a:r>
              <a:rPr lang="de-DE" sz="1800" b="0" u="none" dirty="0">
                <a:latin typeface="Arial Narrow" pitchFamily="34" charset="0"/>
              </a:rPr>
              <a:t> (N</a:t>
            </a:r>
            <a:r>
              <a:rPr lang="de-DE" sz="1800" b="0" u="none" baseline="-25000" dirty="0">
                <a:latin typeface="Arial Narrow" pitchFamily="34" charset="0"/>
              </a:rPr>
              <a:t>B</a:t>
            </a:r>
            <a:r>
              <a:rPr lang="de-DE" sz="1800" b="0" u="none" dirty="0">
                <a:latin typeface="Arial Narrow" pitchFamily="34" charset="0"/>
              </a:rPr>
              <a:t> )] = </a:t>
            </a:r>
            <a:r>
              <a:rPr lang="el-GR" sz="1800" b="0" u="none" dirty="0">
                <a:latin typeface="Arial Narrow" pitchFamily="34" charset="0"/>
              </a:rPr>
              <a:t>φ</a:t>
            </a:r>
            <a:r>
              <a:rPr lang="de-DE" sz="1800" b="0" u="none" dirty="0">
                <a:latin typeface="Arial Narrow" pitchFamily="34" charset="0"/>
              </a:rPr>
              <a:t> (180) = </a:t>
            </a:r>
            <a:r>
              <a:rPr lang="el-GR" sz="1800" b="0" u="none" dirty="0">
                <a:latin typeface="Arial Narrow" pitchFamily="34" charset="0"/>
              </a:rPr>
              <a:t>φ</a:t>
            </a:r>
            <a:r>
              <a:rPr lang="de-DE" sz="1800" b="0" u="none" dirty="0">
                <a:latin typeface="Arial Narrow" pitchFamily="34" charset="0"/>
              </a:rPr>
              <a:t> (2</a:t>
            </a:r>
            <a:r>
              <a:rPr lang="de-DE" sz="1800" b="0" u="none" baseline="30000" dirty="0">
                <a:latin typeface="Arial Narrow" pitchFamily="34" charset="0"/>
              </a:rPr>
              <a:t>2</a:t>
            </a:r>
            <a:r>
              <a:rPr lang="de-DE" sz="1800" b="0" u="none" dirty="0">
                <a:latin typeface="Arial Narrow" pitchFamily="34" charset="0"/>
              </a:rPr>
              <a:t> * 3</a:t>
            </a:r>
            <a:r>
              <a:rPr lang="de-DE" sz="1800" b="0" u="none" baseline="30000" dirty="0">
                <a:latin typeface="Arial Narrow" pitchFamily="34" charset="0"/>
              </a:rPr>
              <a:t>2</a:t>
            </a:r>
            <a:r>
              <a:rPr lang="de-DE" sz="1800" b="0" u="none" dirty="0">
                <a:latin typeface="Arial Narrow" pitchFamily="34" charset="0"/>
              </a:rPr>
              <a:t> * 5)= 180(1 – 1/2) (1 – 1/3) (1 – 1/5) </a:t>
            </a:r>
            <a:r>
              <a:rPr lang="de-DE" sz="1800" u="none" dirty="0">
                <a:latin typeface="Arial Narrow" pitchFamily="34" charset="0"/>
              </a:rPr>
              <a:t>= 48 </a:t>
            </a:r>
            <a:r>
              <a:rPr lang="de-DE" sz="1800" u="none" dirty="0" err="1">
                <a:latin typeface="Arial Narrow" pitchFamily="34" charset="0"/>
              </a:rPr>
              <a:t>keys</a:t>
            </a:r>
            <a:endParaRPr lang="de-DE" sz="1800" u="none" dirty="0">
              <a:latin typeface="Arial Narrow" pitchFamily="34" charset="0"/>
            </a:endParaRPr>
          </a:p>
        </p:txBody>
      </p:sp>
      <p:sp>
        <p:nvSpPr>
          <p:cNvPr id="1040" name="Text Box 13"/>
          <p:cNvSpPr txBox="1">
            <a:spLocks noChangeArrowheads="1"/>
          </p:cNvSpPr>
          <p:nvPr/>
        </p:nvSpPr>
        <p:spPr bwMode="auto">
          <a:xfrm>
            <a:off x="1097757" y="5115477"/>
            <a:ext cx="82247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3558" indent="-283558" algn="just" defTabSz="663859"/>
            <a:r>
              <a:rPr lang="en-US" altLang="de-DE" sz="1800" b="0" u="none" dirty="0">
                <a:solidFill>
                  <a:srgbClr val="000000"/>
                </a:solidFill>
                <a:latin typeface="Arial Narrow" pitchFamily="34" charset="0"/>
              </a:rPr>
              <a:t>6.  </a:t>
            </a:r>
            <a:endParaRPr lang="en-US" altLang="de-DE" sz="2400" b="0" u="none" dirty="0">
              <a:latin typeface="Arial Narrow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429996" y="4340848"/>
            <a:ext cx="73322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de-DE" sz="1800" b="0" u="none" dirty="0">
                <a:latin typeface="Arial Narrow" panose="020B0606020202030204" pitchFamily="34" charset="0"/>
                <a:cs typeface="Times New Roman" panose="02020603050405020304" pitchFamily="18" charset="0"/>
              </a:rPr>
              <a:t>Signature </a:t>
            </a:r>
            <a:r>
              <a:rPr lang="de-DE" sz="1800" b="0" u="none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Verification</a:t>
            </a:r>
            <a:r>
              <a:rPr lang="de-DE" sz="1800" b="0" u="none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  <a:cs typeface="Times New Roman" panose="02020603050405020304" pitchFamily="18" charset="0"/>
              </a:rPr>
              <a:t>by</a:t>
            </a:r>
            <a:r>
              <a:rPr lang="de-DE" sz="1800" b="0" u="none" dirty="0">
                <a:latin typeface="Arial Narrow" panose="020B0606020202030204" pitchFamily="34" charset="0"/>
                <a:cs typeface="Times New Roman" panose="02020603050405020304" pitchFamily="18" charset="0"/>
              </a:rPr>
              <a:t> Bob:</a:t>
            </a:r>
            <a:endParaRPr lang="de-DE" sz="1261" b="0" u="none" dirty="0">
              <a:cs typeface="Times New Roman" panose="020206030504050203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29996" y="4002184"/>
            <a:ext cx="7332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0" u="none" dirty="0" err="1">
                <a:latin typeface="Arial Narrow" panose="020B0606020202030204" pitchFamily="34" charset="0"/>
              </a:rPr>
              <a:t>Signing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en-US" altLang="de-DE" sz="1800" b="0" u="none" dirty="0">
                <a:latin typeface="Arial Narrow" pitchFamily="34" charset="0"/>
              </a:rPr>
              <a:t>M</a:t>
            </a:r>
            <a:r>
              <a:rPr lang="en-US" altLang="de-DE" sz="1800" b="0" u="none" baseline="30000" dirty="0">
                <a:latin typeface="Arial Narrow" pitchFamily="34" charset="0"/>
              </a:rPr>
              <a:t>3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by</a:t>
            </a:r>
            <a:r>
              <a:rPr lang="de-DE" sz="1800" b="0" u="none" dirty="0">
                <a:latin typeface="Arial Narrow" panose="020B0606020202030204" pitchFamily="34" charset="0"/>
              </a:rPr>
              <a:t> Alice:</a:t>
            </a:r>
            <a:endParaRPr lang="de-DE" sz="1800" b="0" u="none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496305"/>
              </p:ext>
            </p:extLst>
          </p:nvPr>
        </p:nvGraphicFramePr>
        <p:xfrm>
          <a:off x="1656383" y="978845"/>
          <a:ext cx="24130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2412720" imgH="698400" progId="Equation.DSMT4">
                  <p:embed/>
                </p:oleObj>
              </mc:Choice>
              <mc:Fallback>
                <p:oleObj name="Equation" r:id="rId3" imgW="241272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6383" y="978845"/>
                        <a:ext cx="24130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626099"/>
              </p:ext>
            </p:extLst>
          </p:nvPr>
        </p:nvGraphicFramePr>
        <p:xfrm>
          <a:off x="4786933" y="978845"/>
          <a:ext cx="30099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3009600" imgH="698400" progId="Equation.DSMT4">
                  <p:embed/>
                </p:oleObj>
              </mc:Choice>
              <mc:Fallback>
                <p:oleObj name="Equation" r:id="rId5" imgW="300960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86933" y="978845"/>
                        <a:ext cx="30099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434754"/>
              </p:ext>
            </p:extLst>
          </p:nvPr>
        </p:nvGraphicFramePr>
        <p:xfrm>
          <a:off x="1656383" y="2215339"/>
          <a:ext cx="46355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4635360" imgH="330120" progId="Equation.DSMT4">
                  <p:embed/>
                </p:oleObj>
              </mc:Choice>
              <mc:Fallback>
                <p:oleObj name="Equation" r:id="rId7" imgW="463536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56383" y="2215339"/>
                        <a:ext cx="46355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970668"/>
              </p:ext>
            </p:extLst>
          </p:nvPr>
        </p:nvGraphicFramePr>
        <p:xfrm>
          <a:off x="1656618" y="3053371"/>
          <a:ext cx="79629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7962840" imgH="698400" progId="Equation.DSMT4">
                  <p:embed/>
                </p:oleObj>
              </mc:Choice>
              <mc:Fallback>
                <p:oleObj name="Equation" r:id="rId9" imgW="796284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56618" y="3053371"/>
                        <a:ext cx="79629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899204"/>
              </p:ext>
            </p:extLst>
          </p:nvPr>
        </p:nvGraphicFramePr>
        <p:xfrm>
          <a:off x="3312567" y="4020895"/>
          <a:ext cx="4775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1" imgW="4775040" imgH="330120" progId="Equation.DSMT4">
                  <p:embed/>
                </p:oleObj>
              </mc:Choice>
              <mc:Fallback>
                <p:oleObj name="Equation" r:id="rId11" imgW="477504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12567" y="4020895"/>
                        <a:ext cx="47752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068772"/>
              </p:ext>
            </p:extLst>
          </p:nvPr>
        </p:nvGraphicFramePr>
        <p:xfrm>
          <a:off x="4080652" y="4430511"/>
          <a:ext cx="5384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3" imgW="5384520" imgH="330120" progId="Equation.DSMT4">
                  <p:embed/>
                </p:oleObj>
              </mc:Choice>
              <mc:Fallback>
                <p:oleObj name="Equation" r:id="rId13" imgW="538452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080652" y="4430511"/>
                        <a:ext cx="53848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362198"/>
              </p:ext>
            </p:extLst>
          </p:nvPr>
        </p:nvGraphicFramePr>
        <p:xfrm>
          <a:off x="1491283" y="4802773"/>
          <a:ext cx="4965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5" imgW="4965480" imgH="330120" progId="Equation.DSMT4">
                  <p:embed/>
                </p:oleObj>
              </mc:Choice>
              <mc:Fallback>
                <p:oleObj name="Equation" r:id="rId15" imgW="496548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491283" y="4802773"/>
                        <a:ext cx="49657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1097757" y="89686"/>
            <a:ext cx="23855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8-5 cont.:</a:t>
            </a:r>
          </a:p>
        </p:txBody>
      </p:sp>
    </p:spTree>
    <p:extLst>
      <p:ext uri="{BB962C8B-B14F-4D97-AF65-F5344CB8AC3E}">
        <p14:creationId xmlns:p14="http://schemas.microsoft.com/office/powerpoint/2010/main" val="2295076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1097757" y="640383"/>
            <a:ext cx="502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3558" indent="-283558" defTabSz="663859"/>
            <a:r>
              <a:rPr lang="en-US" altLang="de-DE" sz="1800" b="0" u="none" dirty="0">
                <a:latin typeface="Arial Narrow" pitchFamily="34" charset="0"/>
              </a:rPr>
              <a:t>7.   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1384729" y="654993"/>
            <a:ext cx="79730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u="none" dirty="0">
                <a:latin typeface="Arial Narrow" panose="020B0606020202030204" pitchFamily="34" charset="0"/>
                <a:cs typeface="Times New Roman" panose="02020603050405020304" pitchFamily="18" charset="0"/>
              </a:rPr>
              <a:t>The system is unsecure as If A or B sign M, as the public key of the sender allows anybody to reveal M, that is M is not kept secret</a:t>
            </a:r>
          </a:p>
          <a:p>
            <a:r>
              <a:rPr lang="en-US" sz="1800" b="0" u="none" dirty="0">
                <a:latin typeface="Arial Narrow" panose="020B0606020202030204" pitchFamily="34" charset="0"/>
                <a:cs typeface="Times New Roman" panose="02020603050405020304" pitchFamily="18" charset="0"/>
              </a:rPr>
              <a:t>Signing an exponentiated version of M makes this kind of attack impossible, because the attacker will get a value that correspond to M</a:t>
            </a:r>
            <a:r>
              <a:rPr lang="en-US" sz="1800" b="0" u="none" baseline="30000" dirty="0">
                <a:latin typeface="Arial Narrow" panose="020B0606020202030204" pitchFamily="34" charset="0"/>
                <a:cs typeface="Times New Roman" panose="02020603050405020304" pitchFamily="18" charset="0"/>
              </a:rPr>
              <a:t>3</a:t>
            </a:r>
            <a:r>
              <a:rPr lang="en-US" sz="1800" b="0" u="none" dirty="0">
                <a:latin typeface="Arial Narrow" panose="020B0606020202030204" pitchFamily="34" charset="0"/>
                <a:cs typeface="Times New Roman" panose="02020603050405020304" pitchFamily="18" charset="0"/>
              </a:rPr>
              <a:t> mod N and there is no algorithm to compute the Cubic root modulo a composite m without factoring N (as in Rabin-lock). That is, if the prime factors p and q  for N are not known then M</a:t>
            </a:r>
            <a:r>
              <a:rPr lang="en-US" sz="1800" b="0" u="none" baseline="30000" dirty="0">
                <a:latin typeface="Arial Narrow" panose="020B0606020202030204" pitchFamily="34" charset="0"/>
                <a:cs typeface="Times New Roman" panose="02020603050405020304" pitchFamily="18" charset="0"/>
              </a:rPr>
              <a:t>3</a:t>
            </a:r>
            <a:r>
              <a:rPr lang="en-US" sz="1800" b="0" u="none" dirty="0">
                <a:latin typeface="Arial Narrow" panose="020B0606020202030204" pitchFamily="34" charset="0"/>
                <a:cs typeface="Times New Roman" panose="02020603050405020304" pitchFamily="18" charset="0"/>
              </a:rPr>
              <a:t> mod N</a:t>
            </a:r>
            <a:r>
              <a:rPr lang="en-US" altLang="de-DE" sz="1800" b="0" u="none" baseline="-25000" dirty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0" u="none" dirty="0">
                <a:latin typeface="Arial Narrow" panose="020B0606020202030204" pitchFamily="34" charset="0"/>
                <a:cs typeface="Times New Roman" panose="02020603050405020304" pitchFamily="18" charset="0"/>
              </a:rPr>
              <a:t> is a one-way function (N = p*q) if p and q are not known.</a:t>
            </a:r>
          </a:p>
          <a:p>
            <a:endParaRPr lang="en-US" sz="1800" b="0" u="none" dirty="0">
              <a:latin typeface="Arial Narrow" panose="020B0606020202030204" pitchFamily="34" charset="0"/>
            </a:endParaRPr>
          </a:p>
        </p:txBody>
      </p:sp>
      <p:graphicFrame>
        <p:nvGraphicFramePr>
          <p:cNvPr id="19" name="Objet 18"/>
          <p:cNvGraphicFramePr>
            <a:graphicFrameLocks noChangeAspect="1"/>
          </p:cNvGraphicFramePr>
          <p:nvPr/>
        </p:nvGraphicFramePr>
        <p:xfrm>
          <a:off x="5162680" y="6844448"/>
          <a:ext cx="253533" cy="18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241200" imgH="177480" progId="Equation.DSMT4">
                  <p:embed/>
                </p:oleObj>
              </mc:Choice>
              <mc:Fallback>
                <p:oleObj name="Equation" r:id="rId3" imgW="2412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680" y="6844448"/>
                        <a:ext cx="253533" cy="186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097757" y="89686"/>
            <a:ext cx="23855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8-5 cont.:</a:t>
            </a:r>
          </a:p>
        </p:txBody>
      </p:sp>
    </p:spTree>
    <p:extLst>
      <p:ext uri="{BB962C8B-B14F-4D97-AF65-F5344CB8AC3E}">
        <p14:creationId xmlns:p14="http://schemas.microsoft.com/office/powerpoint/2010/main" val="167564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62" name="Text Box 2"/>
          <p:cNvSpPr txBox="1">
            <a:spLocks noChangeArrowheads="1"/>
          </p:cNvSpPr>
          <p:nvPr/>
        </p:nvSpPr>
        <p:spPr bwMode="auto">
          <a:xfrm>
            <a:off x="2220913" y="182563"/>
            <a:ext cx="6008687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>
              <a:defRPr/>
            </a:pPr>
            <a:r>
              <a:rPr lang="en-US" sz="2800" u="none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Design Summary for</a:t>
            </a:r>
          </a:p>
          <a:p>
            <a:pPr algn="ctr" defTabSz="762000">
              <a:defRPr/>
            </a:pPr>
            <a:r>
              <a:rPr lang="en-US" sz="2400" u="none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RSA Public Key Secrecy and Signature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495800" y="2698750"/>
            <a:ext cx="836613" cy="1068388"/>
          </a:xfrm>
          <a:prstGeom prst="rect">
            <a:avLst/>
          </a:prstGeom>
          <a:solidFill>
            <a:srgbClr val="FFFFE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762000"/>
            <a:r>
              <a:rPr lang="en-US" sz="1600">
                <a:solidFill>
                  <a:srgbClr val="023DD0"/>
                </a:solidFill>
                <a:cs typeface="Arial" charset="0"/>
              </a:rPr>
              <a:t>User B</a:t>
            </a:r>
            <a:endParaRPr lang="en-US" sz="1600" b="0" u="none">
              <a:solidFill>
                <a:srgbClr val="023DD0"/>
              </a:solidFill>
              <a:cs typeface="Arial" charset="0"/>
            </a:endParaRPr>
          </a:p>
          <a:p>
            <a:pPr algn="ctr" defTabSz="762000"/>
            <a:r>
              <a:rPr lang="en-US" sz="1600" b="0" u="none">
                <a:solidFill>
                  <a:srgbClr val="023DD0"/>
                </a:solidFill>
                <a:cs typeface="Arial" charset="0"/>
              </a:rPr>
              <a:t>   N</a:t>
            </a:r>
            <a:r>
              <a:rPr lang="en-US" sz="1600" u="none" baseline="-25000">
                <a:solidFill>
                  <a:srgbClr val="023DD0"/>
                </a:solidFill>
                <a:cs typeface="Arial" charset="0"/>
              </a:rPr>
              <a:t>b</a:t>
            </a:r>
            <a:endParaRPr lang="en-US" sz="1600" b="0" u="none" baseline="30000">
              <a:solidFill>
                <a:srgbClr val="023DD0"/>
              </a:solidFill>
              <a:cs typeface="Arial" charset="0"/>
            </a:endParaRPr>
          </a:p>
          <a:p>
            <a:pPr algn="ctr" defTabSz="762000"/>
            <a:r>
              <a:rPr lang="en-US" sz="1600" b="0" u="none">
                <a:solidFill>
                  <a:srgbClr val="023DD0"/>
                </a:solidFill>
                <a:cs typeface="Arial" charset="0"/>
              </a:rPr>
              <a:t>   E</a:t>
            </a:r>
            <a:r>
              <a:rPr lang="en-US" sz="1600" u="none" baseline="-25000">
                <a:solidFill>
                  <a:srgbClr val="023DD0"/>
                </a:solidFill>
                <a:cs typeface="Arial" charset="0"/>
              </a:rPr>
              <a:t>b</a:t>
            </a:r>
          </a:p>
          <a:p>
            <a:pPr algn="ctr" defTabSz="762000"/>
            <a:endParaRPr lang="en-US" sz="1600" u="none">
              <a:cs typeface="Arial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495800" y="1555750"/>
            <a:ext cx="836613" cy="1066800"/>
          </a:xfrm>
          <a:prstGeom prst="rect">
            <a:avLst/>
          </a:prstGeom>
          <a:solidFill>
            <a:srgbClr val="FFFFE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762000"/>
            <a:r>
              <a:rPr lang="en-US" sz="1600">
                <a:solidFill>
                  <a:srgbClr val="023DD0"/>
                </a:solidFill>
                <a:cs typeface="Arial" charset="0"/>
              </a:rPr>
              <a:t>User A</a:t>
            </a:r>
            <a:endParaRPr lang="en-US" sz="1600" b="0" u="none">
              <a:solidFill>
                <a:srgbClr val="023DD0"/>
              </a:solidFill>
              <a:cs typeface="Arial" charset="0"/>
            </a:endParaRPr>
          </a:p>
          <a:p>
            <a:pPr algn="ctr" defTabSz="762000"/>
            <a:r>
              <a:rPr lang="en-US" sz="1600" b="0" u="none">
                <a:solidFill>
                  <a:srgbClr val="023DD0"/>
                </a:solidFill>
                <a:cs typeface="Arial" charset="0"/>
              </a:rPr>
              <a:t>   N</a:t>
            </a:r>
            <a:r>
              <a:rPr lang="en-US" sz="1600" u="none" baseline="-25000">
                <a:solidFill>
                  <a:srgbClr val="023DD0"/>
                </a:solidFill>
                <a:cs typeface="Arial" charset="0"/>
              </a:rPr>
              <a:t>a</a:t>
            </a:r>
          </a:p>
          <a:p>
            <a:pPr algn="ctr" defTabSz="762000"/>
            <a:r>
              <a:rPr lang="en-US" sz="1600" b="0" u="none">
                <a:solidFill>
                  <a:srgbClr val="023DD0"/>
                </a:solidFill>
                <a:cs typeface="Arial" charset="0"/>
              </a:rPr>
              <a:t>   E</a:t>
            </a:r>
            <a:r>
              <a:rPr lang="en-US" sz="1600" u="none" baseline="-25000">
                <a:solidFill>
                  <a:srgbClr val="023DD0"/>
                </a:solidFill>
                <a:cs typeface="Arial" charset="0"/>
              </a:rPr>
              <a:t>a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914400" y="1250950"/>
            <a:ext cx="33528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US" sz="1800" dirty="0">
                <a:solidFill>
                  <a:srgbClr val="023DD0"/>
                </a:solidFill>
                <a:cs typeface="Arial" charset="0"/>
              </a:rPr>
              <a:t>USER A:</a:t>
            </a:r>
            <a:r>
              <a:rPr lang="en-US" sz="1800" u="none" dirty="0">
                <a:cs typeface="Arial" charset="0"/>
              </a:rPr>
              <a:t>	</a:t>
            </a:r>
            <a:r>
              <a:rPr lang="en-US" sz="1800" b="0" u="none" dirty="0">
                <a:cs typeface="Arial" charset="0"/>
              </a:rPr>
              <a:t>		</a:t>
            </a:r>
            <a:r>
              <a:rPr lang="en-AU" sz="1800" b="0" u="none" dirty="0">
                <a:cs typeface="Arial" charset="0"/>
              </a:rPr>
              <a:t>				  </a:t>
            </a:r>
          </a:p>
          <a:p>
            <a:pPr defTabSz="762000"/>
            <a:r>
              <a:rPr lang="en-AU" sz="1800" b="0" u="none" dirty="0">
                <a:cs typeface="Arial" charset="0"/>
              </a:rPr>
              <a:t>N</a:t>
            </a:r>
            <a:r>
              <a:rPr lang="en-AU" sz="1800" u="none" baseline="-25000" dirty="0">
                <a:cs typeface="Arial" charset="0"/>
              </a:rPr>
              <a:t>a</a:t>
            </a:r>
            <a:r>
              <a:rPr lang="en-AU" sz="1800" b="0" u="none" dirty="0">
                <a:cs typeface="Arial" charset="0"/>
              </a:rPr>
              <a:t> = p</a:t>
            </a:r>
            <a:r>
              <a:rPr lang="en-AU" sz="1800" u="none" baseline="-25000" dirty="0">
                <a:cs typeface="Arial" charset="0"/>
              </a:rPr>
              <a:t>a</a:t>
            </a:r>
            <a:r>
              <a:rPr lang="en-AU" sz="1800" b="0" u="none" dirty="0">
                <a:cs typeface="Arial" charset="0"/>
              </a:rPr>
              <a:t> * </a:t>
            </a:r>
            <a:r>
              <a:rPr lang="en-AU" sz="1800" b="0" u="none" dirty="0" err="1">
                <a:cs typeface="Arial" charset="0"/>
              </a:rPr>
              <a:t>q</a:t>
            </a:r>
            <a:r>
              <a:rPr lang="en-AU" sz="1800" u="none" baseline="-25000" dirty="0" err="1">
                <a:cs typeface="Arial" charset="0"/>
              </a:rPr>
              <a:t>a</a:t>
            </a:r>
            <a:r>
              <a:rPr lang="en-AU" sz="1800" b="0" u="none" dirty="0">
                <a:cs typeface="Arial" charset="0"/>
              </a:rPr>
              <a:t>  open modulus of A</a:t>
            </a:r>
          </a:p>
          <a:p>
            <a:pPr defTabSz="762000"/>
            <a:r>
              <a:rPr lang="en-AU" sz="1800" b="0" u="none" dirty="0">
                <a:solidFill>
                  <a:schemeClr val="hlink"/>
                </a:solidFill>
                <a:cs typeface="Arial" charset="0"/>
              </a:rPr>
              <a:t>p</a:t>
            </a:r>
            <a:r>
              <a:rPr lang="en-AU" sz="1800" u="none" baseline="-25000" dirty="0">
                <a:solidFill>
                  <a:schemeClr val="hlink"/>
                </a:solidFill>
                <a:cs typeface="Arial" charset="0"/>
              </a:rPr>
              <a:t>a</a:t>
            </a:r>
            <a:r>
              <a:rPr lang="en-AU" sz="1800" b="0" u="none" dirty="0">
                <a:solidFill>
                  <a:schemeClr val="hlink"/>
                </a:solidFill>
                <a:cs typeface="Arial" charset="0"/>
              </a:rPr>
              <a:t> * </a:t>
            </a:r>
            <a:r>
              <a:rPr lang="en-AU" sz="1800" b="0" u="none" dirty="0" err="1">
                <a:solidFill>
                  <a:schemeClr val="hlink"/>
                </a:solidFill>
                <a:cs typeface="Arial" charset="0"/>
              </a:rPr>
              <a:t>q</a:t>
            </a:r>
            <a:r>
              <a:rPr lang="en-AU" sz="1800" u="none" baseline="-25000" dirty="0" err="1">
                <a:solidFill>
                  <a:schemeClr val="hlink"/>
                </a:solidFill>
                <a:cs typeface="Arial" charset="0"/>
              </a:rPr>
              <a:t>a</a:t>
            </a:r>
            <a:r>
              <a:rPr lang="en-AU" sz="1800" u="none" baseline="-25000" dirty="0">
                <a:cs typeface="Arial" charset="0"/>
              </a:rPr>
              <a:t>   </a:t>
            </a:r>
            <a:r>
              <a:rPr lang="en-AU" sz="1800" b="0" u="none" dirty="0">
                <a:cs typeface="Arial" charset="0"/>
              </a:rPr>
              <a:t>two secret large primes </a:t>
            </a:r>
          </a:p>
          <a:p>
            <a:pPr defTabSz="762000"/>
            <a:r>
              <a:rPr lang="en-US" sz="1800" b="0" u="none" dirty="0">
                <a:solidFill>
                  <a:schemeClr val="tx2"/>
                </a:solidFill>
                <a:cs typeface="Arial" charset="0"/>
                <a:sym typeface="Symbol" pitchFamily="18" charset="2"/>
              </a:rPr>
              <a:t></a:t>
            </a:r>
            <a:r>
              <a:rPr lang="en-US" sz="1800" b="0" u="none" dirty="0">
                <a:cs typeface="Arial" charset="0"/>
              </a:rPr>
              <a:t>(</a:t>
            </a:r>
            <a:r>
              <a:rPr lang="en-AU" sz="1800" b="0" u="none" dirty="0">
                <a:cs typeface="Arial" charset="0"/>
              </a:rPr>
              <a:t>N</a:t>
            </a:r>
            <a:r>
              <a:rPr lang="en-AU" sz="1800" u="none" baseline="-25000" dirty="0">
                <a:cs typeface="Arial" charset="0"/>
              </a:rPr>
              <a:t>a</a:t>
            </a:r>
            <a:r>
              <a:rPr lang="en-US" sz="1800" b="0" u="none" dirty="0">
                <a:cs typeface="Arial" charset="0"/>
              </a:rPr>
              <a:t>) </a:t>
            </a:r>
            <a:r>
              <a:rPr lang="en-AU" sz="1800" b="0" u="none" dirty="0">
                <a:cs typeface="Arial" charset="0"/>
              </a:rPr>
              <a:t>= (p</a:t>
            </a:r>
            <a:r>
              <a:rPr lang="en-AU" sz="1800" u="none" baseline="-25000" dirty="0">
                <a:cs typeface="Arial" charset="0"/>
              </a:rPr>
              <a:t>a</a:t>
            </a:r>
            <a:r>
              <a:rPr lang="en-AU" sz="1800" b="0" u="none" dirty="0">
                <a:cs typeface="Arial" charset="0"/>
              </a:rPr>
              <a:t>-1)*(</a:t>
            </a:r>
            <a:r>
              <a:rPr lang="en-AU" sz="1800" b="0" u="none" dirty="0" err="1">
                <a:cs typeface="Arial" charset="0"/>
              </a:rPr>
              <a:t>q</a:t>
            </a:r>
            <a:r>
              <a:rPr lang="en-AU" sz="1800" u="none" baseline="-25000" dirty="0" err="1">
                <a:cs typeface="Arial" charset="0"/>
              </a:rPr>
              <a:t>a</a:t>
            </a:r>
            <a:r>
              <a:rPr lang="en-AU" sz="1800" b="0" u="none" dirty="0">
                <a:cs typeface="Arial" charset="0"/>
              </a:rPr>
              <a:t> -1)</a:t>
            </a:r>
          </a:p>
          <a:p>
            <a:pPr defTabSz="762000"/>
            <a:endParaRPr lang="en-AU" sz="1800" b="0" u="none" dirty="0">
              <a:cs typeface="Arial" charset="0"/>
            </a:endParaRPr>
          </a:p>
          <a:p>
            <a:pPr defTabSz="762000"/>
            <a:r>
              <a:rPr lang="en-AU" sz="1800" b="0" u="none" dirty="0" err="1">
                <a:cs typeface="Arial" charset="0"/>
              </a:rPr>
              <a:t>E</a:t>
            </a:r>
            <a:r>
              <a:rPr lang="en-AU" sz="1800" u="none" baseline="-25000" dirty="0" err="1">
                <a:cs typeface="Arial" charset="0"/>
              </a:rPr>
              <a:t>a</a:t>
            </a:r>
            <a:r>
              <a:rPr lang="en-AU" sz="1800" b="0" u="none" dirty="0">
                <a:cs typeface="Arial" charset="0"/>
              </a:rPr>
              <a:t> = open Encryption key of A</a:t>
            </a:r>
          </a:p>
          <a:p>
            <a:pPr defTabSz="762000"/>
            <a:r>
              <a:rPr lang="en-AU" sz="1800" b="0" u="none" dirty="0">
                <a:solidFill>
                  <a:schemeClr val="hlink"/>
                </a:solidFill>
                <a:cs typeface="Arial" charset="0"/>
              </a:rPr>
              <a:t>D</a:t>
            </a:r>
            <a:r>
              <a:rPr lang="en-AU" sz="1800" u="none" baseline="-25000" dirty="0">
                <a:solidFill>
                  <a:schemeClr val="hlink"/>
                </a:solidFill>
                <a:cs typeface="Arial" charset="0"/>
              </a:rPr>
              <a:t>a</a:t>
            </a:r>
            <a:r>
              <a:rPr lang="en-AU" sz="1800" b="0" u="none" dirty="0">
                <a:cs typeface="Arial" charset="0"/>
              </a:rPr>
              <a:t> =  E</a:t>
            </a:r>
            <a:r>
              <a:rPr lang="en-AU" sz="1800" u="none" baseline="-25000" dirty="0">
                <a:cs typeface="Arial" charset="0"/>
              </a:rPr>
              <a:t>a</a:t>
            </a:r>
            <a:r>
              <a:rPr lang="en-AU" sz="1800" b="0" u="none" baseline="30000" dirty="0">
                <a:cs typeface="Arial" charset="0"/>
              </a:rPr>
              <a:t>-1</a:t>
            </a:r>
            <a:r>
              <a:rPr lang="en-AU" sz="1800" b="0" u="none" dirty="0">
                <a:cs typeface="Arial" charset="0"/>
              </a:rPr>
              <a:t>    [mod </a:t>
            </a:r>
            <a:r>
              <a:rPr lang="en-US" sz="1800" b="0" u="none" dirty="0">
                <a:solidFill>
                  <a:schemeClr val="tx2"/>
                </a:solidFill>
                <a:cs typeface="Arial" charset="0"/>
                <a:sym typeface="Symbol" pitchFamily="18" charset="2"/>
              </a:rPr>
              <a:t></a:t>
            </a:r>
            <a:r>
              <a:rPr lang="en-US" sz="1800" b="0" u="none" dirty="0">
                <a:cs typeface="Arial" charset="0"/>
              </a:rPr>
              <a:t>(</a:t>
            </a:r>
            <a:r>
              <a:rPr lang="en-AU" sz="1800" b="0" u="none" dirty="0">
                <a:cs typeface="Arial" charset="0"/>
              </a:rPr>
              <a:t>N</a:t>
            </a:r>
            <a:r>
              <a:rPr lang="en-AU" sz="1800" u="none" baseline="-25000" dirty="0">
                <a:cs typeface="Arial" charset="0"/>
              </a:rPr>
              <a:t>a</a:t>
            </a:r>
            <a:r>
              <a:rPr lang="en-US" sz="1800" b="0" u="none" dirty="0">
                <a:cs typeface="Arial" charset="0"/>
              </a:rPr>
              <a:t>) ]</a:t>
            </a:r>
          </a:p>
          <a:p>
            <a:pPr defTabSz="762000"/>
            <a:r>
              <a:rPr lang="en-US" sz="1800" b="0" u="none" dirty="0">
                <a:cs typeface="Arial" charset="0"/>
              </a:rPr>
              <a:t>                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475413" y="1301750"/>
            <a:ext cx="3506787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US" sz="1800" dirty="0">
                <a:solidFill>
                  <a:srgbClr val="023DD0"/>
                </a:solidFill>
                <a:cs typeface="Arial" charset="0"/>
              </a:rPr>
              <a:t>USER B:</a:t>
            </a:r>
            <a:r>
              <a:rPr lang="en-US" sz="1800" u="none" dirty="0">
                <a:cs typeface="Arial" charset="0"/>
              </a:rPr>
              <a:t>	</a:t>
            </a:r>
            <a:r>
              <a:rPr lang="en-US" sz="1800" b="0" u="none" dirty="0">
                <a:cs typeface="Arial" charset="0"/>
              </a:rPr>
              <a:t>						  </a:t>
            </a:r>
          </a:p>
          <a:p>
            <a:pPr defTabSz="762000"/>
            <a:r>
              <a:rPr lang="en-BZ" sz="1800" b="0" u="none" dirty="0" err="1">
                <a:cs typeface="Arial" charset="0"/>
              </a:rPr>
              <a:t>N</a:t>
            </a:r>
            <a:r>
              <a:rPr lang="en-BZ" sz="1800" u="none" baseline="-25000" dirty="0" err="1">
                <a:cs typeface="Arial" charset="0"/>
              </a:rPr>
              <a:t>b</a:t>
            </a:r>
            <a:r>
              <a:rPr lang="en-BZ" sz="1800" b="0" u="none" dirty="0">
                <a:cs typeface="Arial" charset="0"/>
              </a:rPr>
              <a:t> = </a:t>
            </a:r>
            <a:r>
              <a:rPr lang="en-BZ" sz="1800" b="0" u="none" dirty="0" err="1">
                <a:cs typeface="Arial" charset="0"/>
              </a:rPr>
              <a:t>p</a:t>
            </a:r>
            <a:r>
              <a:rPr lang="en-BZ" sz="1800" u="none" baseline="-25000" dirty="0" err="1">
                <a:cs typeface="Arial" charset="0"/>
              </a:rPr>
              <a:t>b</a:t>
            </a:r>
            <a:r>
              <a:rPr lang="en-BZ" sz="1800" b="0" u="none" dirty="0">
                <a:cs typeface="Arial" charset="0"/>
              </a:rPr>
              <a:t> * </a:t>
            </a:r>
            <a:r>
              <a:rPr lang="en-BZ" sz="1800" b="0" u="none" dirty="0" err="1">
                <a:cs typeface="Arial" charset="0"/>
              </a:rPr>
              <a:t>q</a:t>
            </a:r>
            <a:r>
              <a:rPr lang="en-BZ" sz="1800" u="none" baseline="-25000" dirty="0" err="1">
                <a:cs typeface="Arial" charset="0"/>
              </a:rPr>
              <a:t>b</a:t>
            </a:r>
            <a:r>
              <a:rPr lang="en-BZ" sz="1800" b="0" u="none" dirty="0">
                <a:cs typeface="Arial" charset="0"/>
              </a:rPr>
              <a:t>  open modulus of B</a:t>
            </a:r>
          </a:p>
          <a:p>
            <a:pPr defTabSz="762000"/>
            <a:r>
              <a:rPr lang="en-BZ" sz="1800" b="0" u="none" dirty="0" err="1">
                <a:solidFill>
                  <a:schemeClr val="hlink"/>
                </a:solidFill>
                <a:cs typeface="Arial" charset="0"/>
              </a:rPr>
              <a:t>p</a:t>
            </a:r>
            <a:r>
              <a:rPr lang="en-BZ" sz="1800" u="none" baseline="-25000" dirty="0" err="1">
                <a:solidFill>
                  <a:schemeClr val="hlink"/>
                </a:solidFill>
                <a:cs typeface="Arial" charset="0"/>
              </a:rPr>
              <a:t>b</a:t>
            </a:r>
            <a:r>
              <a:rPr lang="en-BZ" sz="1800" b="0" u="none" dirty="0">
                <a:solidFill>
                  <a:schemeClr val="hlink"/>
                </a:solidFill>
                <a:cs typeface="Arial" charset="0"/>
              </a:rPr>
              <a:t> * </a:t>
            </a:r>
            <a:r>
              <a:rPr lang="en-BZ" sz="1800" b="0" u="none" dirty="0" err="1">
                <a:solidFill>
                  <a:schemeClr val="hlink"/>
                </a:solidFill>
                <a:cs typeface="Arial" charset="0"/>
              </a:rPr>
              <a:t>q</a:t>
            </a:r>
            <a:r>
              <a:rPr lang="en-BZ" sz="1800" u="none" baseline="-25000" dirty="0" err="1">
                <a:solidFill>
                  <a:schemeClr val="hlink"/>
                </a:solidFill>
                <a:cs typeface="Arial" charset="0"/>
              </a:rPr>
              <a:t>b</a:t>
            </a:r>
            <a:r>
              <a:rPr lang="en-BZ" sz="1800" u="none" baseline="-25000" dirty="0">
                <a:cs typeface="Arial" charset="0"/>
              </a:rPr>
              <a:t>   </a:t>
            </a:r>
            <a:r>
              <a:rPr lang="en-BZ" sz="1800" b="0" u="none" dirty="0">
                <a:cs typeface="Arial" charset="0"/>
              </a:rPr>
              <a:t>two secret large primes </a:t>
            </a:r>
          </a:p>
          <a:p>
            <a:pPr defTabSz="762000"/>
            <a:r>
              <a:rPr lang="en-US" sz="1800" b="0" u="none" dirty="0">
                <a:solidFill>
                  <a:schemeClr val="tx2"/>
                </a:solidFill>
                <a:cs typeface="Arial" charset="0"/>
                <a:sym typeface="Symbol" pitchFamily="18" charset="2"/>
              </a:rPr>
              <a:t></a:t>
            </a:r>
            <a:r>
              <a:rPr lang="en-US" sz="1800" b="0" u="none" dirty="0">
                <a:cs typeface="Arial" charset="0"/>
              </a:rPr>
              <a:t>(</a:t>
            </a:r>
            <a:r>
              <a:rPr lang="en-AU" sz="1800" b="0" u="none" dirty="0" err="1">
                <a:cs typeface="Arial" charset="0"/>
              </a:rPr>
              <a:t>N</a:t>
            </a:r>
            <a:r>
              <a:rPr lang="en-AU" sz="1800" u="none" baseline="-25000" dirty="0" err="1">
                <a:cs typeface="Arial" charset="0"/>
              </a:rPr>
              <a:t>b</a:t>
            </a:r>
            <a:r>
              <a:rPr lang="en-US" sz="1800" b="0" u="none" dirty="0">
                <a:cs typeface="Arial" charset="0"/>
              </a:rPr>
              <a:t>)</a:t>
            </a:r>
            <a:r>
              <a:rPr lang="en-BZ" sz="1800" b="0" u="none" dirty="0">
                <a:cs typeface="Arial" charset="0"/>
              </a:rPr>
              <a:t> = (p</a:t>
            </a:r>
            <a:r>
              <a:rPr lang="en-BZ" sz="1800" u="none" baseline="-25000" dirty="0">
                <a:cs typeface="Arial" charset="0"/>
              </a:rPr>
              <a:t>b</a:t>
            </a:r>
            <a:r>
              <a:rPr lang="en-BZ" sz="1800" b="0" u="none" dirty="0">
                <a:cs typeface="Arial" charset="0"/>
              </a:rPr>
              <a:t>-1)*(</a:t>
            </a:r>
            <a:r>
              <a:rPr lang="en-BZ" sz="1800" b="0" u="none" dirty="0" err="1">
                <a:cs typeface="Arial" charset="0"/>
              </a:rPr>
              <a:t>q</a:t>
            </a:r>
            <a:r>
              <a:rPr lang="en-BZ" sz="1800" u="none" baseline="-25000" dirty="0" err="1">
                <a:cs typeface="Arial" charset="0"/>
              </a:rPr>
              <a:t>b</a:t>
            </a:r>
            <a:r>
              <a:rPr lang="en-BZ" sz="1800" b="0" u="none" dirty="0">
                <a:cs typeface="Arial" charset="0"/>
              </a:rPr>
              <a:t> -1)</a:t>
            </a:r>
          </a:p>
          <a:p>
            <a:pPr defTabSz="762000"/>
            <a:endParaRPr lang="en-BZ" sz="1800" b="0" u="none" dirty="0">
              <a:cs typeface="Arial" charset="0"/>
            </a:endParaRPr>
          </a:p>
          <a:p>
            <a:pPr defTabSz="762000"/>
            <a:r>
              <a:rPr lang="en-BZ" sz="1800" b="0" u="none" dirty="0" err="1">
                <a:cs typeface="Arial" charset="0"/>
              </a:rPr>
              <a:t>E</a:t>
            </a:r>
            <a:r>
              <a:rPr lang="en-BZ" sz="1800" u="none" baseline="-25000" dirty="0" err="1">
                <a:cs typeface="Arial" charset="0"/>
              </a:rPr>
              <a:t>b</a:t>
            </a:r>
            <a:r>
              <a:rPr lang="en-BZ" sz="1800" b="0" u="none" dirty="0">
                <a:cs typeface="Arial" charset="0"/>
              </a:rPr>
              <a:t> = open Encryption key of B</a:t>
            </a:r>
          </a:p>
          <a:p>
            <a:pPr defTabSz="762000"/>
            <a:r>
              <a:rPr lang="en-BZ" sz="1800" b="0" u="none" dirty="0">
                <a:solidFill>
                  <a:schemeClr val="hlink"/>
                </a:solidFill>
                <a:cs typeface="Arial" charset="0"/>
              </a:rPr>
              <a:t>D</a:t>
            </a:r>
            <a:r>
              <a:rPr lang="en-BZ" sz="1800" u="none" baseline="-25000" dirty="0">
                <a:solidFill>
                  <a:schemeClr val="hlink"/>
                </a:solidFill>
                <a:cs typeface="Arial" charset="0"/>
              </a:rPr>
              <a:t>b</a:t>
            </a:r>
            <a:r>
              <a:rPr lang="en-BZ" sz="1800" b="0" u="none" dirty="0">
                <a:cs typeface="Arial" charset="0"/>
              </a:rPr>
              <a:t> =  E</a:t>
            </a:r>
            <a:r>
              <a:rPr lang="en-BZ" sz="1800" u="none" baseline="-25000" dirty="0">
                <a:cs typeface="Arial" charset="0"/>
              </a:rPr>
              <a:t>b</a:t>
            </a:r>
            <a:r>
              <a:rPr lang="en-BZ" sz="1800" b="0" u="none" baseline="30000" dirty="0">
                <a:cs typeface="Arial" charset="0"/>
              </a:rPr>
              <a:t>-1</a:t>
            </a:r>
            <a:r>
              <a:rPr lang="en-BZ" sz="1800" b="0" u="none" dirty="0">
                <a:cs typeface="Arial" charset="0"/>
              </a:rPr>
              <a:t>    </a:t>
            </a:r>
            <a:r>
              <a:rPr lang="en-AU" sz="1800" b="0" u="none" dirty="0">
                <a:cs typeface="Arial" charset="0"/>
              </a:rPr>
              <a:t>[mod </a:t>
            </a:r>
            <a:r>
              <a:rPr lang="en-US" sz="1800" b="0" u="none" dirty="0">
                <a:solidFill>
                  <a:schemeClr val="tx2"/>
                </a:solidFill>
                <a:cs typeface="Arial" charset="0"/>
                <a:sym typeface="Symbol" pitchFamily="18" charset="2"/>
              </a:rPr>
              <a:t></a:t>
            </a:r>
            <a:r>
              <a:rPr lang="en-US" sz="1800" b="0" u="none" dirty="0">
                <a:cs typeface="Arial" charset="0"/>
              </a:rPr>
              <a:t>(</a:t>
            </a:r>
            <a:r>
              <a:rPr lang="en-AU" sz="1800" b="0" u="none" dirty="0" err="1">
                <a:cs typeface="Arial" charset="0"/>
              </a:rPr>
              <a:t>N</a:t>
            </a:r>
            <a:r>
              <a:rPr lang="en-AU" sz="1800" u="none" baseline="-25000" dirty="0" err="1">
                <a:cs typeface="Arial" charset="0"/>
              </a:rPr>
              <a:t>b</a:t>
            </a:r>
            <a:r>
              <a:rPr lang="en-US" sz="1800" b="0" u="none" dirty="0">
                <a:cs typeface="Arial" charset="0"/>
              </a:rPr>
              <a:t>) ]</a:t>
            </a:r>
            <a:endParaRPr lang="en-US" sz="1800" b="0" u="none" baseline="-25000" dirty="0">
              <a:cs typeface="Arial" charset="0"/>
            </a:endParaRPr>
          </a:p>
          <a:p>
            <a:pPr algn="ctr" defTabSz="762000"/>
            <a:r>
              <a:rPr lang="en-US" sz="1800" b="0" u="none" dirty="0">
                <a:cs typeface="Arial" charset="0"/>
              </a:rPr>
              <a:t>  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962400" y="1066800"/>
            <a:ext cx="2513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JM" u="none">
                <a:solidFill>
                  <a:srgbClr val="023DD0"/>
                </a:solidFill>
                <a:cs typeface="Arial" charset="0"/>
              </a:rPr>
              <a:t>Open directory</a:t>
            </a:r>
            <a:endParaRPr lang="en-US" u="none" baseline="30000">
              <a:solidFill>
                <a:srgbClr val="023DD0"/>
              </a:solidFill>
              <a:cs typeface="Arial" charset="0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267200" y="1981200"/>
            <a:ext cx="53340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V="1">
            <a:off x="1219200" y="2362200"/>
            <a:ext cx="3581400" cy="6429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H="1">
            <a:off x="5181600" y="2089150"/>
            <a:ext cx="1370013" cy="10366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5181600" y="3233738"/>
            <a:ext cx="1293813" cy="196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979488" y="3946525"/>
            <a:ext cx="1817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>
                <a:cs typeface="Arial" charset="0"/>
              </a:rPr>
              <a:t>A sends to B:</a:t>
            </a:r>
            <a:endParaRPr lang="en-US" u="none">
              <a:cs typeface="Arial" charset="0"/>
            </a:endParaRPr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4343400" y="4724400"/>
            <a:ext cx="5334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468938" y="4402138"/>
            <a:ext cx="412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BZ" sz="1600" b="0" u="none">
                <a:solidFill>
                  <a:schemeClr val="hlink"/>
                </a:solidFill>
                <a:cs typeface="Arial" charset="0"/>
              </a:rPr>
              <a:t>D</a:t>
            </a:r>
            <a:r>
              <a:rPr lang="en-BZ" sz="1600" u="none" baseline="-25000">
                <a:solidFill>
                  <a:schemeClr val="hlink"/>
                </a:solidFill>
                <a:cs typeface="Arial" charset="0"/>
              </a:rPr>
              <a:t>b</a:t>
            </a:r>
            <a:endParaRPr lang="en-US" sz="1600" u="none" baseline="-25000">
              <a:solidFill>
                <a:schemeClr val="hlink"/>
              </a:solidFill>
              <a:cs typeface="Arial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066800" y="3352800"/>
            <a:ext cx="5103813" cy="1908175"/>
            <a:chOff x="576" y="2565"/>
            <a:chExt cx="3215" cy="1562"/>
          </a:xfrm>
        </p:grpSpPr>
        <p:sp>
          <p:nvSpPr>
            <p:cNvPr id="4132" name="Text Box 16"/>
            <p:cNvSpPr txBox="1">
              <a:spLocks noChangeArrowheads="1"/>
            </p:cNvSpPr>
            <p:nvPr/>
          </p:nvSpPr>
          <p:spPr bwMode="auto">
            <a:xfrm>
              <a:off x="576" y="3552"/>
              <a:ext cx="3215" cy="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/>
              <a:r>
                <a:rPr lang="en-US" b="0" u="none" dirty="0">
                  <a:cs typeface="Arial" charset="0"/>
                </a:rPr>
                <a:t>Y = </a:t>
              </a:r>
              <a:r>
                <a:rPr lang="en-US" u="none" dirty="0">
                  <a:solidFill>
                    <a:schemeClr val="accent2"/>
                  </a:solidFill>
                  <a:cs typeface="Arial" charset="0"/>
                </a:rPr>
                <a:t>M</a:t>
              </a:r>
              <a:r>
                <a:rPr lang="en-US" sz="1600" b="0" u="none" dirty="0">
                  <a:solidFill>
                    <a:srgbClr val="023DD0"/>
                  </a:solidFill>
                  <a:cs typeface="Arial" charset="0"/>
                </a:rPr>
                <a:t>         </a:t>
              </a:r>
              <a:r>
                <a:rPr lang="en-US" b="0" u="none" dirty="0">
                  <a:cs typeface="Arial" charset="0"/>
                </a:rPr>
                <a:t>mod </a:t>
              </a:r>
              <a:r>
                <a:rPr lang="en-US" b="0" u="none" dirty="0" err="1">
                  <a:cs typeface="Arial" charset="0"/>
                </a:rPr>
                <a:t>N</a:t>
              </a:r>
              <a:r>
                <a:rPr lang="en-US" b="0" u="none" baseline="-25000" dirty="0" err="1">
                  <a:cs typeface="Arial" charset="0"/>
                </a:rPr>
                <a:t>b</a:t>
              </a:r>
              <a:endParaRPr lang="en-US" b="0" u="none" baseline="-25000" dirty="0">
                <a:cs typeface="Arial" charset="0"/>
              </a:endParaRPr>
            </a:p>
            <a:p>
              <a:pPr defTabSz="762000"/>
              <a:r>
                <a:rPr lang="en-US" b="0" u="none" baseline="-25000" dirty="0">
                  <a:cs typeface="Arial" charset="0"/>
                </a:rPr>
                <a:t>     </a:t>
              </a:r>
              <a:r>
                <a:rPr lang="en-US" u="none" dirty="0">
                  <a:cs typeface="Arial" charset="0"/>
                </a:rPr>
                <a:t>(</a:t>
              </a:r>
              <a:r>
                <a:rPr lang="en-BZ" u="none" dirty="0">
                  <a:cs typeface="Arial" charset="0"/>
                </a:rPr>
                <a:t>Encrypt)</a:t>
              </a:r>
            </a:p>
          </p:txBody>
        </p:sp>
        <p:sp>
          <p:nvSpPr>
            <p:cNvPr id="4133" name="Text Box 17"/>
            <p:cNvSpPr txBox="1">
              <a:spLocks noChangeArrowheads="1"/>
            </p:cNvSpPr>
            <p:nvPr/>
          </p:nvSpPr>
          <p:spPr bwMode="auto">
            <a:xfrm>
              <a:off x="997" y="3484"/>
              <a:ext cx="289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 defTabSz="762000"/>
              <a:r>
                <a:rPr lang="en-US" sz="1600" b="0" u="none">
                  <a:solidFill>
                    <a:srgbClr val="023DD0"/>
                  </a:solidFill>
                  <a:cs typeface="Arial" charset="0"/>
                </a:rPr>
                <a:t> E</a:t>
              </a:r>
              <a:r>
                <a:rPr lang="en-US" sz="1600" u="none" baseline="-25000">
                  <a:solidFill>
                    <a:srgbClr val="023DD0"/>
                  </a:solidFill>
                  <a:cs typeface="Arial" charset="0"/>
                </a:rPr>
                <a:t>b</a:t>
              </a:r>
            </a:p>
          </p:txBody>
        </p:sp>
        <p:sp>
          <p:nvSpPr>
            <p:cNvPr id="4134" name="Line 18"/>
            <p:cNvSpPr>
              <a:spLocks noChangeShapeType="1"/>
            </p:cNvSpPr>
            <p:nvPr/>
          </p:nvSpPr>
          <p:spPr bwMode="auto">
            <a:xfrm flipH="1">
              <a:off x="1200" y="2565"/>
              <a:ext cx="1776" cy="108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lIns="90000" tIns="46800" rIns="90000" bIns="46800" anchor="ctr"/>
            <a:lstStyle/>
            <a:p>
              <a:endParaRPr lang="de-DE"/>
            </a:p>
          </p:txBody>
        </p:sp>
      </p:grpSp>
      <p:sp>
        <p:nvSpPr>
          <p:cNvPr id="4112" name="Line 19"/>
          <p:cNvSpPr>
            <a:spLocks noChangeShapeType="1"/>
          </p:cNvSpPr>
          <p:nvPr/>
        </p:nvSpPr>
        <p:spPr bwMode="auto">
          <a:xfrm flipH="1">
            <a:off x="5715000" y="3505200"/>
            <a:ext cx="836613" cy="83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/>
          </a:p>
        </p:txBody>
      </p:sp>
      <p:sp>
        <p:nvSpPr>
          <p:cNvPr id="4113" name="Text Box 20"/>
          <p:cNvSpPr txBox="1">
            <a:spLocks noChangeArrowheads="1"/>
          </p:cNvSpPr>
          <p:nvPr/>
        </p:nvSpPr>
        <p:spPr bwMode="auto">
          <a:xfrm>
            <a:off x="6626226" y="3531404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AU" sz="1800" b="0" u="none">
                <a:solidFill>
                  <a:srgbClr val="1515F5"/>
                </a:solidFill>
                <a:cs typeface="Arial" charset="0"/>
              </a:rPr>
              <a:t>gcd [ E</a:t>
            </a:r>
            <a:r>
              <a:rPr lang="en-AU" sz="1800" u="none" baseline="-25000">
                <a:solidFill>
                  <a:srgbClr val="1515F5"/>
                </a:solidFill>
                <a:cs typeface="Arial" charset="0"/>
              </a:rPr>
              <a:t>b</a:t>
            </a:r>
            <a:r>
              <a:rPr lang="en-AU" sz="1800" b="0" u="none">
                <a:solidFill>
                  <a:srgbClr val="1515F5"/>
                </a:solidFill>
                <a:cs typeface="Arial" charset="0"/>
              </a:rPr>
              <a:t> , </a:t>
            </a:r>
            <a:r>
              <a:rPr lang="en-US" sz="1800" b="0" u="none">
                <a:solidFill>
                  <a:srgbClr val="1515F5"/>
                </a:solidFill>
                <a:cs typeface="Arial" charset="0"/>
                <a:sym typeface="Symbol" pitchFamily="18" charset="2"/>
              </a:rPr>
              <a:t></a:t>
            </a:r>
            <a:r>
              <a:rPr lang="en-US" sz="1800" b="0" u="none">
                <a:solidFill>
                  <a:srgbClr val="1515F5"/>
                </a:solidFill>
                <a:cs typeface="Arial" charset="0"/>
              </a:rPr>
              <a:t>(</a:t>
            </a:r>
            <a:r>
              <a:rPr lang="en-AU" sz="1800" b="0" u="none">
                <a:solidFill>
                  <a:srgbClr val="1515F5"/>
                </a:solidFill>
                <a:cs typeface="Arial" charset="0"/>
              </a:rPr>
              <a:t>N</a:t>
            </a:r>
            <a:r>
              <a:rPr lang="en-AU" sz="1800" u="none" baseline="-25000">
                <a:solidFill>
                  <a:srgbClr val="1515F5"/>
                </a:solidFill>
                <a:cs typeface="Arial" charset="0"/>
              </a:rPr>
              <a:t>b</a:t>
            </a:r>
            <a:r>
              <a:rPr lang="en-US" sz="1800" b="0" u="none">
                <a:solidFill>
                  <a:srgbClr val="1515F5"/>
                </a:solidFill>
                <a:cs typeface="Arial" charset="0"/>
              </a:rPr>
              <a:t>) </a:t>
            </a:r>
            <a:r>
              <a:rPr lang="en-AU" sz="1800" b="0" u="none">
                <a:solidFill>
                  <a:srgbClr val="1515F5"/>
                </a:solidFill>
                <a:cs typeface="Arial" charset="0"/>
              </a:rPr>
              <a:t>] = 1</a:t>
            </a:r>
            <a:endParaRPr lang="en-US" sz="1800" b="0" u="none">
              <a:solidFill>
                <a:srgbClr val="1515F5"/>
              </a:solidFill>
              <a:cs typeface="Arial" charset="0"/>
            </a:endParaRPr>
          </a:p>
        </p:txBody>
      </p:sp>
      <p:sp>
        <p:nvSpPr>
          <p:cNvPr id="4114" name="Text Box 21"/>
          <p:cNvSpPr txBox="1">
            <a:spLocks noChangeArrowheads="1"/>
          </p:cNvSpPr>
          <p:nvPr/>
        </p:nvSpPr>
        <p:spPr bwMode="auto">
          <a:xfrm>
            <a:off x="914400" y="3505200"/>
            <a:ext cx="2362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AU" sz="1800" b="0" u="none">
                <a:solidFill>
                  <a:srgbClr val="1515F5"/>
                </a:solidFill>
                <a:cs typeface="Arial" charset="0"/>
              </a:rPr>
              <a:t>gcd [E</a:t>
            </a:r>
            <a:r>
              <a:rPr lang="en-AU" sz="1800" u="none" baseline="-25000">
                <a:solidFill>
                  <a:srgbClr val="1515F5"/>
                </a:solidFill>
                <a:cs typeface="Arial" charset="0"/>
              </a:rPr>
              <a:t>a</a:t>
            </a:r>
            <a:r>
              <a:rPr lang="en-AU" sz="1800" b="0" u="none">
                <a:solidFill>
                  <a:srgbClr val="1515F5"/>
                </a:solidFill>
                <a:cs typeface="Arial" charset="0"/>
              </a:rPr>
              <a:t> , </a:t>
            </a:r>
            <a:r>
              <a:rPr lang="en-US" sz="1800" b="0" u="none">
                <a:solidFill>
                  <a:srgbClr val="1515F5"/>
                </a:solidFill>
                <a:cs typeface="Arial" charset="0"/>
                <a:sym typeface="Symbol" pitchFamily="18" charset="2"/>
              </a:rPr>
              <a:t></a:t>
            </a:r>
            <a:r>
              <a:rPr lang="en-US" sz="1800" b="0" u="none">
                <a:solidFill>
                  <a:srgbClr val="1515F5"/>
                </a:solidFill>
                <a:cs typeface="Arial" charset="0"/>
              </a:rPr>
              <a:t>(</a:t>
            </a:r>
            <a:r>
              <a:rPr lang="en-AU" sz="1800" b="0" u="none">
                <a:solidFill>
                  <a:srgbClr val="1515F5"/>
                </a:solidFill>
                <a:cs typeface="Arial" charset="0"/>
              </a:rPr>
              <a:t>N</a:t>
            </a:r>
            <a:r>
              <a:rPr lang="en-AU" sz="1800" u="none" baseline="-25000">
                <a:solidFill>
                  <a:srgbClr val="1515F5"/>
                </a:solidFill>
                <a:cs typeface="Arial" charset="0"/>
              </a:rPr>
              <a:t>a</a:t>
            </a:r>
            <a:r>
              <a:rPr lang="en-US" sz="1800" b="0" u="none">
                <a:solidFill>
                  <a:srgbClr val="1515F5"/>
                </a:solidFill>
                <a:cs typeface="Arial" charset="0"/>
              </a:rPr>
              <a:t>) </a:t>
            </a:r>
            <a:r>
              <a:rPr lang="en-AU" sz="1800" b="0" u="none">
                <a:solidFill>
                  <a:srgbClr val="1515F5"/>
                </a:solidFill>
                <a:cs typeface="Arial" charset="0"/>
              </a:rPr>
              <a:t>] = 1</a:t>
            </a:r>
            <a:endParaRPr lang="en-US" sz="1800" b="0" u="none">
              <a:solidFill>
                <a:srgbClr val="1515F5"/>
              </a:solidFill>
              <a:cs typeface="Arial" charset="0"/>
            </a:endParaRPr>
          </a:p>
        </p:txBody>
      </p:sp>
      <p:sp>
        <p:nvSpPr>
          <p:cNvPr id="4115" name="Text Box 22"/>
          <p:cNvSpPr txBox="1">
            <a:spLocks noChangeArrowheads="1"/>
          </p:cNvSpPr>
          <p:nvPr/>
        </p:nvSpPr>
        <p:spPr bwMode="auto">
          <a:xfrm>
            <a:off x="5253038" y="4556125"/>
            <a:ext cx="3508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BZ" b="0" u="none">
                <a:cs typeface="Arial" charset="0"/>
              </a:rPr>
              <a:t>Y</a:t>
            </a:r>
            <a:endParaRPr lang="en-US" sz="1000" u="none">
              <a:cs typeface="Arial" charset="0"/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741989" y="4371978"/>
            <a:ext cx="2579688" cy="1042988"/>
            <a:chOff x="3650" y="3475"/>
            <a:chExt cx="1625" cy="657"/>
          </a:xfrm>
        </p:grpSpPr>
        <p:sp>
          <p:nvSpPr>
            <p:cNvPr id="4130" name="Text Box 24"/>
            <p:cNvSpPr txBox="1">
              <a:spLocks noChangeArrowheads="1"/>
            </p:cNvSpPr>
            <p:nvPr/>
          </p:nvSpPr>
          <p:spPr bwMode="auto">
            <a:xfrm>
              <a:off x="3813" y="3475"/>
              <a:ext cx="50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 defTabSz="762000"/>
              <a:r>
                <a:rPr lang="en-BZ" sz="1600" b="0" u="none">
                  <a:solidFill>
                    <a:schemeClr val="hlink"/>
                  </a:solidFill>
                  <a:cs typeface="Arial" charset="0"/>
                </a:rPr>
                <a:t> </a:t>
              </a:r>
              <a:r>
                <a:rPr lang="en-US" sz="1600" b="0" u="none">
                  <a:solidFill>
                    <a:srgbClr val="023DD0"/>
                  </a:solidFill>
                  <a:cs typeface="Arial" charset="0"/>
                </a:rPr>
                <a:t> E</a:t>
              </a:r>
              <a:r>
                <a:rPr lang="en-US" sz="1600" u="none" baseline="-25000">
                  <a:solidFill>
                    <a:srgbClr val="023DD0"/>
                  </a:solidFill>
                  <a:cs typeface="Arial" charset="0"/>
                </a:rPr>
                <a:t>b</a:t>
              </a:r>
              <a:r>
                <a:rPr lang="en-BZ" sz="1600" b="0" u="none">
                  <a:solidFill>
                    <a:schemeClr val="hlink"/>
                  </a:solidFill>
                  <a:cs typeface="Arial" charset="0"/>
                </a:rPr>
                <a:t> D</a:t>
              </a:r>
              <a:r>
                <a:rPr lang="en-BZ" sz="1600" u="none" baseline="-25000">
                  <a:solidFill>
                    <a:schemeClr val="hlink"/>
                  </a:solidFill>
                  <a:cs typeface="Arial" charset="0"/>
                </a:rPr>
                <a:t>b</a:t>
              </a:r>
              <a:endParaRPr lang="en-US" sz="1600" u="none" baseline="-25000">
                <a:solidFill>
                  <a:schemeClr val="hlink"/>
                </a:solidFill>
                <a:cs typeface="Arial" charset="0"/>
              </a:endParaRPr>
            </a:p>
          </p:txBody>
        </p:sp>
        <p:sp>
          <p:nvSpPr>
            <p:cNvPr id="4131" name="Text Box 25"/>
            <p:cNvSpPr txBox="1">
              <a:spLocks noChangeArrowheads="1"/>
            </p:cNvSpPr>
            <p:nvPr/>
          </p:nvSpPr>
          <p:spPr bwMode="auto">
            <a:xfrm>
              <a:off x="3650" y="3588"/>
              <a:ext cx="1625" cy="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 defTabSz="762000"/>
              <a:r>
                <a:rPr lang="en-BZ" b="0" u="none" dirty="0">
                  <a:cs typeface="Arial" charset="0"/>
                </a:rPr>
                <a:t>= </a:t>
              </a:r>
              <a:r>
                <a:rPr lang="en-US" u="none" dirty="0">
                  <a:solidFill>
                    <a:schemeClr val="accent2"/>
                  </a:solidFill>
                  <a:cs typeface="Arial" charset="0"/>
                </a:rPr>
                <a:t>M</a:t>
              </a:r>
              <a:r>
                <a:rPr lang="en-US" b="0" u="none" dirty="0">
                  <a:cs typeface="Arial" charset="0"/>
                </a:rPr>
                <a:t>     </a:t>
              </a:r>
              <a:r>
                <a:rPr lang="en-BZ" b="0" u="none" dirty="0">
                  <a:cs typeface="Arial" charset="0"/>
                </a:rPr>
                <a:t>    mod </a:t>
              </a:r>
              <a:r>
                <a:rPr lang="en-BZ" b="0" u="none" dirty="0" err="1">
                  <a:cs typeface="Arial" charset="0"/>
                </a:rPr>
                <a:t>N</a:t>
              </a:r>
              <a:r>
                <a:rPr lang="en-BZ" b="0" u="none" baseline="-25000" dirty="0" err="1">
                  <a:cs typeface="Arial" charset="0"/>
                </a:rPr>
                <a:t>b</a:t>
              </a:r>
              <a:r>
                <a:rPr lang="en-BZ" b="0" u="none" baseline="-25000" dirty="0">
                  <a:cs typeface="Arial" charset="0"/>
                </a:rPr>
                <a:t> </a:t>
              </a:r>
              <a:r>
                <a:rPr lang="en-BZ" b="0" u="none" dirty="0">
                  <a:cs typeface="Arial" charset="0"/>
                </a:rPr>
                <a:t>= </a:t>
              </a:r>
              <a:r>
                <a:rPr lang="en-BZ" u="none" dirty="0">
                  <a:solidFill>
                    <a:schemeClr val="accent2"/>
                  </a:solidFill>
                  <a:cs typeface="Arial" charset="0"/>
                </a:rPr>
                <a:t>M</a:t>
              </a:r>
              <a:endParaRPr lang="en-BZ" u="none" dirty="0">
                <a:cs typeface="Arial" charset="0"/>
              </a:endParaRPr>
            </a:p>
            <a:p>
              <a:pPr algn="ctr" defTabSz="762000"/>
              <a:r>
                <a:rPr lang="en-BZ" b="0" u="none" dirty="0">
                  <a:cs typeface="Arial" charset="0"/>
                </a:rPr>
                <a:t>   </a:t>
              </a:r>
              <a:r>
                <a:rPr lang="en-BZ" u="none" dirty="0">
                  <a:cs typeface="Arial" charset="0"/>
                </a:rPr>
                <a:t>(Decrypt)</a:t>
              </a:r>
            </a:p>
            <a:p>
              <a:pPr algn="ctr" defTabSz="762000"/>
              <a:endParaRPr lang="en-US" sz="1000" u="none" dirty="0">
                <a:cs typeface="Arial" charset="0"/>
              </a:endParaRP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92163" y="5259388"/>
            <a:ext cx="8728076" cy="1306512"/>
            <a:chOff x="528" y="3350"/>
            <a:chExt cx="5498" cy="823"/>
          </a:xfrm>
        </p:grpSpPr>
        <p:sp>
          <p:nvSpPr>
            <p:cNvPr id="4119" name="Text Box 27"/>
            <p:cNvSpPr txBox="1">
              <a:spLocks noChangeArrowheads="1"/>
            </p:cNvSpPr>
            <p:nvPr/>
          </p:nvSpPr>
          <p:spPr bwMode="auto">
            <a:xfrm>
              <a:off x="528" y="3350"/>
              <a:ext cx="216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 defTabSz="762000"/>
              <a:r>
                <a:rPr lang="en-US">
                  <a:cs typeface="Arial" charset="0"/>
                </a:rPr>
                <a:t>A signs Document M for B:</a:t>
              </a:r>
              <a:endParaRPr lang="en-US" u="none">
                <a:cs typeface="Arial" charset="0"/>
              </a:endParaRPr>
            </a:p>
          </p:txBody>
        </p:sp>
        <p:sp>
          <p:nvSpPr>
            <p:cNvPr id="4120" name="Text Box 28"/>
            <p:cNvSpPr txBox="1">
              <a:spLocks noChangeArrowheads="1"/>
            </p:cNvSpPr>
            <p:nvPr/>
          </p:nvSpPr>
          <p:spPr bwMode="auto">
            <a:xfrm>
              <a:off x="558" y="3629"/>
              <a:ext cx="5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/>
              <a:r>
                <a:rPr lang="en-US" b="0" u="none">
                  <a:cs typeface="Arial" charset="0"/>
                </a:rPr>
                <a:t>M</a:t>
              </a:r>
              <a:endParaRPr lang="en-BZ" b="0" u="none">
                <a:cs typeface="Arial" charset="0"/>
              </a:endParaRPr>
            </a:p>
          </p:txBody>
        </p:sp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2116" y="3577"/>
              <a:ext cx="988" cy="480"/>
              <a:chOff x="2230" y="3549"/>
              <a:chExt cx="988" cy="480"/>
            </a:xfrm>
          </p:grpSpPr>
          <p:sp>
            <p:nvSpPr>
              <p:cNvPr id="4128" name="Line 30"/>
              <p:cNvSpPr>
                <a:spLocks noChangeShapeType="1"/>
              </p:cNvSpPr>
              <p:nvPr/>
            </p:nvSpPr>
            <p:spPr bwMode="auto">
              <a:xfrm>
                <a:off x="2352" y="3792"/>
                <a:ext cx="768" cy="0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4129" name="Text Box 31"/>
              <p:cNvSpPr txBox="1">
                <a:spLocks noChangeArrowheads="1"/>
              </p:cNvSpPr>
              <p:nvPr/>
            </p:nvSpPr>
            <p:spPr bwMode="auto">
              <a:xfrm>
                <a:off x="2230" y="3549"/>
                <a:ext cx="988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000" tIns="46800" rIns="90000" bIns="46800" anchor="ctr">
                <a:spAutoFit/>
              </a:bodyPr>
              <a:lstStyle/>
              <a:p>
                <a:pPr algn="ctr" defTabSz="762000">
                  <a:lnSpc>
                    <a:spcPct val="120000"/>
                  </a:lnSpc>
                </a:pPr>
                <a:r>
                  <a:rPr lang="en-US" sz="1800" u="none">
                    <a:solidFill>
                      <a:schemeClr val="accent2"/>
                    </a:solidFill>
                    <a:cs typeface="Arial" charset="0"/>
                  </a:rPr>
                  <a:t>(M,S)</a:t>
                </a:r>
              </a:p>
              <a:p>
                <a:pPr algn="ctr" defTabSz="762000">
                  <a:lnSpc>
                    <a:spcPct val="160000"/>
                  </a:lnSpc>
                </a:pPr>
                <a:r>
                  <a:rPr lang="en-US" sz="1400" u="none">
                    <a:solidFill>
                      <a:schemeClr val="accent2"/>
                    </a:solidFill>
                    <a:cs typeface="Arial" charset="0"/>
                  </a:rPr>
                  <a:t>Signed Message</a:t>
                </a:r>
              </a:p>
            </p:txBody>
          </p:sp>
        </p:grpSp>
        <p:sp>
          <p:nvSpPr>
            <p:cNvPr id="4122" name="Text Box 32"/>
            <p:cNvSpPr txBox="1">
              <a:spLocks noChangeArrowheads="1"/>
            </p:cNvSpPr>
            <p:nvPr/>
          </p:nvSpPr>
          <p:spPr bwMode="auto">
            <a:xfrm>
              <a:off x="3168" y="3696"/>
              <a:ext cx="22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algn="ctr" defTabSz="762000"/>
              <a:r>
                <a:rPr lang="en-BZ" u="none">
                  <a:solidFill>
                    <a:schemeClr val="accent2"/>
                  </a:solidFill>
                  <a:cs typeface="Arial" charset="0"/>
                </a:rPr>
                <a:t>S</a:t>
              </a:r>
              <a:endParaRPr lang="en-BZ" u="none">
                <a:cs typeface="Arial" charset="0"/>
              </a:endParaRPr>
            </a:p>
          </p:txBody>
        </p:sp>
        <p:sp>
          <p:nvSpPr>
            <p:cNvPr id="4123" name="Text Box 33"/>
            <p:cNvSpPr txBox="1">
              <a:spLocks noChangeArrowheads="1"/>
            </p:cNvSpPr>
            <p:nvPr/>
          </p:nvSpPr>
          <p:spPr bwMode="auto">
            <a:xfrm>
              <a:off x="3569" y="3571"/>
              <a:ext cx="56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defTabSz="762000"/>
              <a:r>
                <a:rPr lang="en-BZ" sz="1600" b="0" u="none">
                  <a:solidFill>
                    <a:schemeClr val="hlink"/>
                  </a:solidFill>
                  <a:cs typeface="Arial" charset="0"/>
                </a:rPr>
                <a:t> </a:t>
              </a:r>
              <a:r>
                <a:rPr lang="en-US" sz="1600" b="0" u="none">
                  <a:solidFill>
                    <a:srgbClr val="023DD0"/>
                  </a:solidFill>
                  <a:cs typeface="Arial" charset="0"/>
                </a:rPr>
                <a:t>   </a:t>
              </a:r>
              <a:r>
                <a:rPr lang="en-US" sz="1600" b="0" u="none">
                  <a:solidFill>
                    <a:schemeClr val="hlink"/>
                  </a:solidFill>
                  <a:cs typeface="Arial" charset="0"/>
                </a:rPr>
                <a:t>D</a:t>
              </a:r>
              <a:r>
                <a:rPr lang="en-US" sz="1600" u="none" baseline="-25000">
                  <a:solidFill>
                    <a:schemeClr val="hlink"/>
                  </a:solidFill>
                  <a:cs typeface="Arial" charset="0"/>
                </a:rPr>
                <a:t>a</a:t>
              </a:r>
              <a:r>
                <a:rPr lang="en-BZ" sz="1600" b="0" u="none">
                  <a:solidFill>
                    <a:schemeClr val="hlink"/>
                  </a:solidFill>
                  <a:cs typeface="Arial" charset="0"/>
                </a:rPr>
                <a:t> </a:t>
              </a:r>
              <a:r>
                <a:rPr lang="en-BZ" sz="1600" b="0" u="none">
                  <a:solidFill>
                    <a:srgbClr val="023DD0"/>
                  </a:solidFill>
                  <a:cs typeface="Arial" charset="0"/>
                </a:rPr>
                <a:t>E</a:t>
              </a:r>
              <a:r>
                <a:rPr lang="en-BZ" sz="1600" u="none" baseline="-25000">
                  <a:solidFill>
                    <a:srgbClr val="023DD0"/>
                  </a:solidFill>
                  <a:cs typeface="Arial" charset="0"/>
                </a:rPr>
                <a:t>a</a:t>
              </a:r>
              <a:endParaRPr lang="en-US" sz="1600" u="none" baseline="-25000">
                <a:solidFill>
                  <a:schemeClr val="hlink"/>
                </a:solidFill>
                <a:cs typeface="Arial" charset="0"/>
              </a:endParaRPr>
            </a:p>
          </p:txBody>
        </p:sp>
        <p:sp>
          <p:nvSpPr>
            <p:cNvPr id="4124" name="Text Box 34"/>
            <p:cNvSpPr txBox="1">
              <a:spLocks noChangeArrowheads="1"/>
            </p:cNvSpPr>
            <p:nvPr/>
          </p:nvSpPr>
          <p:spPr bwMode="auto">
            <a:xfrm>
              <a:off x="3288" y="3684"/>
              <a:ext cx="2738" cy="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/>
            <a:p>
              <a:pPr defTabSz="762000"/>
              <a:r>
                <a:rPr lang="en-BZ" b="0" u="none" dirty="0">
                  <a:cs typeface="Arial" charset="0"/>
                </a:rPr>
                <a:t>   = </a:t>
              </a:r>
              <a:r>
                <a:rPr lang="en-US" b="0" u="none" dirty="0">
                  <a:solidFill>
                    <a:schemeClr val="tx2"/>
                  </a:solidFill>
                  <a:cs typeface="Arial" charset="0"/>
                </a:rPr>
                <a:t>M</a:t>
              </a:r>
              <a:r>
                <a:rPr lang="en-US" b="0" u="none" dirty="0">
                  <a:cs typeface="Arial" charset="0"/>
                </a:rPr>
                <a:t>     </a:t>
              </a:r>
              <a:r>
                <a:rPr lang="en-BZ" b="0" u="none" dirty="0">
                  <a:cs typeface="Arial" charset="0"/>
                </a:rPr>
                <a:t>   mod </a:t>
              </a:r>
              <a:r>
                <a:rPr lang="en-BZ" b="0" u="none" dirty="0">
                  <a:solidFill>
                    <a:srgbClr val="0E52FC"/>
                  </a:solidFill>
                  <a:cs typeface="Arial" charset="0"/>
                </a:rPr>
                <a:t>N</a:t>
              </a:r>
              <a:r>
                <a:rPr lang="en-BZ" b="0" u="none" baseline="-25000" dirty="0">
                  <a:solidFill>
                    <a:srgbClr val="0E52FC"/>
                  </a:solidFill>
                  <a:cs typeface="Arial" charset="0"/>
                </a:rPr>
                <a:t>a </a:t>
              </a:r>
              <a:r>
                <a:rPr lang="en-BZ" b="0" u="none" dirty="0">
                  <a:cs typeface="Arial" charset="0"/>
                </a:rPr>
                <a:t>= </a:t>
              </a:r>
              <a:r>
                <a:rPr lang="en-BZ" b="0" u="none" dirty="0">
                  <a:solidFill>
                    <a:schemeClr val="tx2"/>
                  </a:solidFill>
                  <a:cs typeface="Arial" charset="0"/>
                </a:rPr>
                <a:t>M´</a:t>
              </a:r>
              <a:r>
                <a:rPr lang="en-BZ" b="0" u="none" dirty="0">
                  <a:cs typeface="Arial" charset="0"/>
                </a:rPr>
                <a:t> </a:t>
              </a:r>
              <a:r>
                <a:rPr lang="en-BZ" sz="1600" u="none" dirty="0">
                  <a:cs typeface="Arial" charset="0"/>
                </a:rPr>
                <a:t>(</a:t>
              </a:r>
              <a:r>
                <a:rPr lang="en-BZ" sz="1600" u="none" dirty="0">
                  <a:solidFill>
                    <a:schemeClr val="tx2"/>
                  </a:solidFill>
                  <a:cs typeface="Arial" charset="0"/>
                </a:rPr>
                <a:t>Verify M´= M)?</a:t>
              </a:r>
            </a:p>
            <a:p>
              <a:pPr defTabSz="762000"/>
              <a:endParaRPr lang="en-US" sz="1000" u="none" dirty="0">
                <a:cs typeface="Arial" charset="0"/>
              </a:endParaRPr>
            </a:p>
          </p:txBody>
        </p:sp>
        <p:sp>
          <p:nvSpPr>
            <p:cNvPr id="4125" name="Text Box 35"/>
            <p:cNvSpPr txBox="1">
              <a:spLocks noChangeArrowheads="1"/>
            </p:cNvSpPr>
            <p:nvPr/>
          </p:nvSpPr>
          <p:spPr bwMode="auto">
            <a:xfrm>
              <a:off x="990" y="3658"/>
              <a:ext cx="9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defTabSz="762000"/>
              <a:r>
                <a:rPr lang="en-US" b="0" u="none">
                  <a:cs typeface="Arial" charset="0"/>
                </a:rPr>
                <a:t>mod N</a:t>
              </a:r>
              <a:r>
                <a:rPr lang="en-US" b="0" u="none" baseline="-25000">
                  <a:cs typeface="Arial" charset="0"/>
                </a:rPr>
                <a:t>a </a:t>
              </a:r>
              <a:r>
                <a:rPr lang="en-US" b="0" u="none">
                  <a:cs typeface="Arial" charset="0"/>
                </a:rPr>
                <a:t>= </a:t>
              </a:r>
              <a:r>
                <a:rPr lang="en-US" u="none">
                  <a:cs typeface="Arial" charset="0"/>
                </a:rPr>
                <a:t>S</a:t>
              </a:r>
              <a:endParaRPr lang="en-GB" u="none">
                <a:cs typeface="Arial" charset="0"/>
              </a:endParaRPr>
            </a:p>
          </p:txBody>
        </p:sp>
        <p:sp>
          <p:nvSpPr>
            <p:cNvPr id="4126" name="Text Box 36"/>
            <p:cNvSpPr txBox="1">
              <a:spLocks noChangeArrowheads="1"/>
            </p:cNvSpPr>
            <p:nvPr/>
          </p:nvSpPr>
          <p:spPr bwMode="auto">
            <a:xfrm>
              <a:off x="3822" y="3981"/>
              <a:ext cx="1895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defTabSz="762000"/>
              <a:r>
                <a:rPr lang="de-DE" sz="1400"/>
                <a:t>If M´= M then the signature is true</a:t>
              </a:r>
              <a:endParaRPr lang="en-GB" sz="1400"/>
            </a:p>
          </p:txBody>
        </p:sp>
        <p:sp>
          <p:nvSpPr>
            <p:cNvPr id="4127" name="Text Box 37"/>
            <p:cNvSpPr txBox="1">
              <a:spLocks noChangeArrowheads="1"/>
            </p:cNvSpPr>
            <p:nvPr/>
          </p:nvSpPr>
          <p:spPr bwMode="auto">
            <a:xfrm>
              <a:off x="689" y="3561"/>
              <a:ext cx="271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defTabSz="762000"/>
              <a:r>
                <a:rPr lang="en-AU" sz="1800" b="0" u="none">
                  <a:solidFill>
                    <a:schemeClr val="hlink"/>
                  </a:solidFill>
                  <a:cs typeface="Arial" charset="0"/>
                </a:rPr>
                <a:t>D</a:t>
              </a:r>
              <a:r>
                <a:rPr lang="en-AU" sz="1800" u="none" baseline="-25000">
                  <a:solidFill>
                    <a:schemeClr val="hlink"/>
                  </a:solidFill>
                  <a:cs typeface="Arial" charset="0"/>
                </a:rPr>
                <a:t>a</a:t>
              </a:r>
              <a:endParaRPr lang="en-GB" sz="1800" u="none" baseline="-25000">
                <a:solidFill>
                  <a:schemeClr val="hlink"/>
                </a:solidFill>
                <a:cs typeface="Arial" charset="0"/>
              </a:endParaRPr>
            </a:p>
          </p:txBody>
        </p:sp>
      </p:grpSp>
      <p:sp>
        <p:nvSpPr>
          <p:cNvPr id="4118" name="Text Box 38"/>
          <p:cNvSpPr txBox="1">
            <a:spLocks noChangeArrowheads="1"/>
          </p:cNvSpPr>
          <p:nvPr/>
        </p:nvSpPr>
        <p:spPr bwMode="auto">
          <a:xfrm>
            <a:off x="5167313" y="5699125"/>
            <a:ext cx="3937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en-BZ" sz="1600" b="0" u="none">
                <a:solidFill>
                  <a:srgbClr val="023DD0"/>
                </a:solidFill>
                <a:cs typeface="Arial" charset="0"/>
              </a:rPr>
              <a:t>E</a:t>
            </a:r>
            <a:r>
              <a:rPr lang="en-BZ" sz="1600" u="none" baseline="-25000">
                <a:solidFill>
                  <a:srgbClr val="023DD0"/>
                </a:solidFill>
                <a:cs typeface="Arial" charset="0"/>
              </a:rPr>
              <a:t>a</a:t>
            </a:r>
            <a:endParaRPr lang="en-US" sz="1600" u="none" baseline="-25000">
              <a:solidFill>
                <a:srgbClr val="023DD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010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838200" y="1981200"/>
            <a:ext cx="2133600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457200" indent="-457200" defTabSz="762000"/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Solution 8-1:</a:t>
            </a:r>
            <a:r>
              <a:rPr lang="en-US" sz="18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</a:t>
            </a:r>
            <a:endParaRPr lang="en-US" u="none" dirty="0">
              <a:solidFill>
                <a:srgbClr val="1515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sym typeface="Symbol" pitchFamily="18" charset="2"/>
            </a:endParaRPr>
          </a:p>
        </p:txBody>
      </p:sp>
      <p:sp>
        <p:nvSpPr>
          <p:cNvPr id="1374211" name="Text Box 3"/>
          <p:cNvSpPr txBox="1">
            <a:spLocks noChangeArrowheads="1"/>
          </p:cNvSpPr>
          <p:nvPr/>
        </p:nvSpPr>
        <p:spPr bwMode="auto">
          <a:xfrm>
            <a:off x="762000" y="235249"/>
            <a:ext cx="9372600" cy="184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marL="457200" indent="-457200" defTabSz="762000">
              <a:defRPr/>
            </a:pPr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8-1:</a:t>
            </a:r>
            <a:r>
              <a:rPr lang="en-AU" sz="1800" b="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Set up an RSA Public-key directory for two users A and B using the prime numbers 7,3 and 11,3 respectively. </a:t>
            </a: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</a:rPr>
              <a:t>Use the open keys 5, 3 for A and B respectively.</a:t>
            </a:r>
            <a:endParaRPr lang="en-US" sz="180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User A Encrypts the message M = 6 to get the cryptogram Y</a:t>
            </a:r>
            <a:r>
              <a:rPr lang="en-US" sz="1800" b="0" u="none" baseline="-25000" dirty="0">
                <a:solidFill>
                  <a:srgbClr val="000000"/>
                </a:solidFill>
                <a:latin typeface="Arial Narrow" pitchFamily="34" charset="0"/>
              </a:rPr>
              <a:t>A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and singes Y</a:t>
            </a:r>
            <a:r>
              <a:rPr lang="en-US" sz="1800" b="0" u="none" baseline="-25000" dirty="0">
                <a:solidFill>
                  <a:srgbClr val="000000"/>
                </a:solidFill>
                <a:latin typeface="Arial Narrow" pitchFamily="34" charset="0"/>
              </a:rPr>
              <a:t>A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to generate S</a:t>
            </a:r>
            <a:r>
              <a:rPr lang="en-US" sz="1800" b="0" u="none" baseline="-25000" dirty="0">
                <a:solidFill>
                  <a:srgbClr val="000000"/>
                </a:solidFill>
                <a:latin typeface="Arial Narrow" pitchFamily="34" charset="0"/>
              </a:rPr>
              <a:t>A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and</a:t>
            </a:r>
            <a:r>
              <a:rPr lang="en-US" sz="1800" b="0" u="none" baseline="-25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sends both cryptogram Y</a:t>
            </a:r>
            <a:r>
              <a:rPr lang="en-US" sz="1800" b="0" u="none" baseline="-25000" dirty="0">
                <a:solidFill>
                  <a:srgbClr val="000000"/>
                </a:solidFill>
                <a:latin typeface="Arial Narrow" pitchFamily="34" charset="0"/>
              </a:rPr>
              <a:t>A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and signature S</a:t>
            </a:r>
            <a:r>
              <a:rPr lang="en-US" sz="1800" b="0" u="none" baseline="-25000" dirty="0">
                <a:solidFill>
                  <a:srgbClr val="000000"/>
                </a:solidFill>
                <a:latin typeface="Arial Narrow" pitchFamily="34" charset="0"/>
              </a:rPr>
              <a:t>A</a:t>
            </a: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 to B. 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</a:rPr>
              <a:t>Let user B verify the signature of A  and decrypt the message. </a:t>
            </a:r>
            <a:endParaRPr lang="de-DE" sz="1800" b="0" u="none" dirty="0">
              <a:solidFill>
                <a:srgbClr val="000000"/>
              </a:solidFill>
              <a:latin typeface="Arial Narrow" pitchFamily="34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36303" y="2378695"/>
            <a:ext cx="8837613" cy="2686050"/>
            <a:chOff x="624" y="1488"/>
            <a:chExt cx="5567" cy="1692"/>
          </a:xfrm>
        </p:grpSpPr>
        <p:sp>
          <p:nvSpPr>
            <p:cNvPr id="5129" name="Rectangle 5"/>
            <p:cNvSpPr>
              <a:spLocks noChangeArrowheads="1"/>
            </p:cNvSpPr>
            <p:nvPr/>
          </p:nvSpPr>
          <p:spPr bwMode="auto">
            <a:xfrm>
              <a:off x="2880" y="2516"/>
              <a:ext cx="527" cy="664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en-US" sz="1400" dirty="0">
                  <a:solidFill>
                    <a:srgbClr val="023DD0"/>
                  </a:solidFill>
                  <a:cs typeface="Arial" charset="0"/>
                </a:rPr>
                <a:t>User B</a:t>
              </a:r>
              <a:endParaRPr lang="en-US" sz="1400" b="0" u="none" dirty="0">
                <a:solidFill>
                  <a:srgbClr val="023DD0"/>
                </a:solidFill>
                <a:cs typeface="Arial" charset="0"/>
              </a:endParaRPr>
            </a:p>
            <a:p>
              <a:pPr algn="ctr" defTabSz="762000"/>
              <a:r>
                <a:rPr lang="en-US" sz="1400" b="0" u="none" dirty="0">
                  <a:solidFill>
                    <a:srgbClr val="023DD0"/>
                  </a:solidFill>
                  <a:cs typeface="Arial" charset="0"/>
                </a:rPr>
                <a:t>   </a:t>
              </a:r>
              <a:r>
                <a:rPr lang="en-US" sz="1400" b="0" u="none" dirty="0" err="1">
                  <a:solidFill>
                    <a:srgbClr val="023DD0"/>
                  </a:solidFill>
                  <a:cs typeface="Arial" charset="0"/>
                </a:rPr>
                <a:t>N</a:t>
              </a:r>
              <a:r>
                <a:rPr lang="en-US" sz="1400" u="none" baseline="-25000" dirty="0" err="1">
                  <a:solidFill>
                    <a:srgbClr val="023DD0"/>
                  </a:solidFill>
                  <a:cs typeface="Arial" charset="0"/>
                </a:rPr>
                <a:t>b</a:t>
              </a:r>
              <a:r>
                <a:rPr lang="en-US" sz="1400" u="none" baseline="-25000" dirty="0">
                  <a:solidFill>
                    <a:srgbClr val="023DD0"/>
                  </a:solidFill>
                  <a:cs typeface="Arial" charset="0"/>
                </a:rPr>
                <a:t> </a:t>
              </a:r>
              <a:r>
                <a:rPr lang="en-US" sz="1400" u="none" dirty="0">
                  <a:solidFill>
                    <a:srgbClr val="023DD0"/>
                  </a:solidFill>
                  <a:cs typeface="Arial" charset="0"/>
                </a:rPr>
                <a:t>= 33</a:t>
              </a:r>
              <a:endParaRPr lang="en-US" sz="1400" b="0" u="none" dirty="0">
                <a:solidFill>
                  <a:srgbClr val="023DD0"/>
                </a:solidFill>
                <a:cs typeface="Arial" charset="0"/>
              </a:endParaRPr>
            </a:p>
            <a:p>
              <a:pPr algn="ctr" defTabSz="762000"/>
              <a:r>
                <a:rPr lang="en-US" sz="1400" b="0" u="none" dirty="0">
                  <a:solidFill>
                    <a:srgbClr val="023DD0"/>
                  </a:solidFill>
                  <a:cs typeface="Arial" charset="0"/>
                </a:rPr>
                <a:t>  </a:t>
              </a:r>
              <a:r>
                <a:rPr lang="en-US" sz="1400" b="0" u="none" dirty="0" err="1">
                  <a:solidFill>
                    <a:srgbClr val="023DD0"/>
                  </a:solidFill>
                  <a:cs typeface="Arial" charset="0"/>
                </a:rPr>
                <a:t>E</a:t>
              </a:r>
              <a:r>
                <a:rPr lang="en-US" sz="1400" u="none" baseline="-25000" dirty="0" err="1">
                  <a:solidFill>
                    <a:srgbClr val="023DD0"/>
                  </a:solidFill>
                  <a:cs typeface="Arial" charset="0"/>
                </a:rPr>
                <a:t>b</a:t>
              </a:r>
              <a:r>
                <a:rPr lang="en-US" sz="1400" u="none" baseline="-25000" dirty="0">
                  <a:solidFill>
                    <a:srgbClr val="023DD0"/>
                  </a:solidFill>
                  <a:cs typeface="Arial" charset="0"/>
                </a:rPr>
                <a:t> </a:t>
              </a:r>
              <a:r>
                <a:rPr lang="en-US" sz="1400" u="none" dirty="0">
                  <a:solidFill>
                    <a:srgbClr val="023DD0"/>
                  </a:solidFill>
                  <a:cs typeface="Arial" charset="0"/>
                </a:rPr>
                <a:t>= 3</a:t>
              </a:r>
              <a:endParaRPr lang="en-US" sz="1400" u="none" dirty="0">
                <a:cs typeface="Arial" charset="0"/>
              </a:endParaRPr>
            </a:p>
          </p:txBody>
        </p:sp>
        <p:sp>
          <p:nvSpPr>
            <p:cNvPr id="5130" name="Rectangle 6"/>
            <p:cNvSpPr>
              <a:spLocks noChangeArrowheads="1"/>
            </p:cNvSpPr>
            <p:nvPr/>
          </p:nvSpPr>
          <p:spPr bwMode="auto">
            <a:xfrm>
              <a:off x="2880" y="1796"/>
              <a:ext cx="527" cy="663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en-US" sz="1400" dirty="0">
                  <a:solidFill>
                    <a:srgbClr val="023DD0"/>
                  </a:solidFill>
                  <a:cs typeface="Arial" charset="0"/>
                </a:rPr>
                <a:t>User A</a:t>
              </a:r>
              <a:endParaRPr lang="en-US" sz="1400" b="0" u="none" dirty="0">
                <a:solidFill>
                  <a:srgbClr val="023DD0"/>
                </a:solidFill>
                <a:cs typeface="Arial" charset="0"/>
              </a:endParaRPr>
            </a:p>
            <a:p>
              <a:pPr algn="ctr" defTabSz="762000"/>
              <a:r>
                <a:rPr lang="en-US" sz="1400" b="0" u="none" dirty="0">
                  <a:solidFill>
                    <a:srgbClr val="023DD0"/>
                  </a:solidFill>
                  <a:cs typeface="Arial" charset="0"/>
                </a:rPr>
                <a:t>   N</a:t>
              </a:r>
              <a:r>
                <a:rPr lang="en-US" sz="1400" u="none" baseline="-25000" dirty="0">
                  <a:solidFill>
                    <a:srgbClr val="023DD0"/>
                  </a:solidFill>
                  <a:cs typeface="Arial" charset="0"/>
                </a:rPr>
                <a:t>a </a:t>
              </a:r>
              <a:r>
                <a:rPr lang="en-US" sz="1400" u="none" dirty="0">
                  <a:solidFill>
                    <a:srgbClr val="023DD0"/>
                  </a:solidFill>
                  <a:cs typeface="Arial" charset="0"/>
                </a:rPr>
                <a:t>= 21</a:t>
              </a:r>
            </a:p>
            <a:p>
              <a:pPr algn="ctr" defTabSz="762000"/>
              <a:r>
                <a:rPr lang="en-US" sz="1400" b="0" u="none" dirty="0">
                  <a:solidFill>
                    <a:srgbClr val="023DD0"/>
                  </a:solidFill>
                  <a:cs typeface="Arial" charset="0"/>
                </a:rPr>
                <a:t>  </a:t>
              </a:r>
              <a:r>
                <a:rPr lang="en-US" sz="1400" b="0" u="none" dirty="0" err="1">
                  <a:solidFill>
                    <a:srgbClr val="023DD0"/>
                  </a:solidFill>
                  <a:cs typeface="Arial" charset="0"/>
                </a:rPr>
                <a:t>E</a:t>
              </a:r>
              <a:r>
                <a:rPr lang="en-US" sz="1400" u="none" baseline="-25000" dirty="0" err="1">
                  <a:solidFill>
                    <a:srgbClr val="023DD0"/>
                  </a:solidFill>
                  <a:cs typeface="Arial" charset="0"/>
                </a:rPr>
                <a:t>a</a:t>
              </a:r>
              <a:r>
                <a:rPr lang="en-US" sz="1400" u="none" baseline="-25000" dirty="0">
                  <a:solidFill>
                    <a:srgbClr val="023DD0"/>
                  </a:solidFill>
                  <a:cs typeface="Arial" charset="0"/>
                </a:rPr>
                <a:t> </a:t>
              </a:r>
              <a:r>
                <a:rPr lang="en-US" sz="1400" u="none" dirty="0">
                  <a:solidFill>
                    <a:srgbClr val="023DD0"/>
                  </a:solidFill>
                  <a:cs typeface="Arial" charset="0"/>
                </a:rPr>
                <a:t>= 5</a:t>
              </a:r>
            </a:p>
          </p:txBody>
        </p:sp>
        <p:sp>
          <p:nvSpPr>
            <p:cNvPr id="5131" name="Text Box 7"/>
            <p:cNvSpPr txBox="1">
              <a:spLocks noChangeArrowheads="1"/>
            </p:cNvSpPr>
            <p:nvPr/>
          </p:nvSpPr>
          <p:spPr bwMode="auto">
            <a:xfrm>
              <a:off x="624" y="1629"/>
              <a:ext cx="2208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/>
              <a:r>
                <a:rPr lang="en-US" sz="1400" dirty="0">
                  <a:solidFill>
                    <a:srgbClr val="023DD0"/>
                  </a:solidFill>
                  <a:cs typeface="Arial" charset="0"/>
                </a:rPr>
                <a:t>USER A:</a:t>
              </a:r>
              <a:r>
                <a:rPr lang="en-US" sz="1400" u="none" dirty="0">
                  <a:cs typeface="Arial" charset="0"/>
                </a:rPr>
                <a:t>	</a:t>
              </a:r>
              <a:r>
                <a:rPr lang="en-US" sz="1400" b="0" u="none" dirty="0">
                  <a:cs typeface="Arial" charset="0"/>
                </a:rPr>
                <a:t>		</a:t>
              </a:r>
              <a:r>
                <a:rPr lang="en-AU" sz="1400" b="0" u="none" dirty="0">
                  <a:cs typeface="Arial" charset="0"/>
                </a:rPr>
                <a:t>				  </a:t>
              </a:r>
            </a:p>
            <a:p>
              <a:pPr defTabSz="762000"/>
              <a:r>
                <a:rPr lang="en-AU" sz="1400" b="0" u="none" dirty="0">
                  <a:cs typeface="Arial" charset="0"/>
                </a:rPr>
                <a:t>N</a:t>
              </a:r>
              <a:r>
                <a:rPr lang="en-AU" sz="1400" u="none" baseline="-25000" dirty="0">
                  <a:cs typeface="Arial" charset="0"/>
                </a:rPr>
                <a:t>a</a:t>
              </a:r>
              <a:r>
                <a:rPr lang="en-AU" sz="1400" b="0" u="none" dirty="0">
                  <a:cs typeface="Arial" charset="0"/>
                </a:rPr>
                <a:t> = p</a:t>
              </a:r>
              <a:r>
                <a:rPr lang="en-AU" sz="1400" u="none" baseline="-25000" dirty="0">
                  <a:cs typeface="Arial" charset="0"/>
                </a:rPr>
                <a:t>a</a:t>
              </a:r>
              <a:r>
                <a:rPr lang="en-AU" sz="1400" b="0" u="none" dirty="0">
                  <a:cs typeface="Arial" charset="0"/>
                </a:rPr>
                <a:t> * </a:t>
              </a:r>
              <a:r>
                <a:rPr lang="en-AU" sz="1400" b="0" u="none" dirty="0" err="1">
                  <a:cs typeface="Arial" charset="0"/>
                </a:rPr>
                <a:t>q</a:t>
              </a:r>
              <a:r>
                <a:rPr lang="en-AU" sz="1400" u="none" baseline="-25000" dirty="0" err="1">
                  <a:cs typeface="Arial" charset="0"/>
                </a:rPr>
                <a:t>a</a:t>
              </a:r>
              <a:r>
                <a:rPr lang="en-AU" sz="1400" b="0" u="none" dirty="0">
                  <a:cs typeface="Arial" charset="0"/>
                </a:rPr>
                <a:t> = 7*3 = </a:t>
              </a:r>
              <a:r>
                <a:rPr lang="en-AU" sz="1400" u="none" dirty="0">
                  <a:cs typeface="Arial" charset="0"/>
                </a:rPr>
                <a:t>21</a:t>
              </a:r>
              <a:r>
                <a:rPr lang="en-AU" sz="1400" b="0" u="none" dirty="0">
                  <a:cs typeface="Arial" charset="0"/>
                </a:rPr>
                <a:t> open modulus of A</a:t>
              </a:r>
            </a:p>
            <a:p>
              <a:pPr defTabSz="762000"/>
              <a:r>
                <a:rPr lang="en-AU" sz="1400" b="0" u="none" dirty="0">
                  <a:solidFill>
                    <a:schemeClr val="hlink"/>
                  </a:solidFill>
                  <a:cs typeface="Arial" charset="0"/>
                </a:rPr>
                <a:t>p</a:t>
              </a:r>
              <a:r>
                <a:rPr lang="en-AU" sz="1400" u="none" baseline="-25000" dirty="0">
                  <a:solidFill>
                    <a:schemeClr val="hlink"/>
                  </a:solidFill>
                  <a:cs typeface="Arial" charset="0"/>
                </a:rPr>
                <a:t>a</a:t>
              </a:r>
              <a:r>
                <a:rPr lang="en-AU" sz="1400" b="0" u="none" dirty="0">
                  <a:solidFill>
                    <a:schemeClr val="hlink"/>
                  </a:solidFill>
                  <a:cs typeface="Arial" charset="0"/>
                </a:rPr>
                <a:t> * </a:t>
              </a:r>
              <a:r>
                <a:rPr lang="en-AU" sz="1400" b="0" u="none" dirty="0" err="1">
                  <a:solidFill>
                    <a:schemeClr val="hlink"/>
                  </a:solidFill>
                  <a:cs typeface="Arial" charset="0"/>
                </a:rPr>
                <a:t>q</a:t>
              </a:r>
              <a:r>
                <a:rPr lang="en-AU" sz="1400" u="none" baseline="-25000" dirty="0" err="1">
                  <a:solidFill>
                    <a:schemeClr val="hlink"/>
                  </a:solidFill>
                  <a:cs typeface="Arial" charset="0"/>
                </a:rPr>
                <a:t>a</a:t>
              </a:r>
              <a:r>
                <a:rPr lang="en-AU" sz="1400" u="none" baseline="-25000" dirty="0">
                  <a:cs typeface="Arial" charset="0"/>
                </a:rPr>
                <a:t> </a:t>
              </a:r>
              <a:r>
                <a:rPr lang="en-AU" sz="1400" u="none" dirty="0">
                  <a:cs typeface="Arial" charset="0"/>
                </a:rPr>
                <a:t>= 7, 3</a:t>
              </a:r>
              <a:r>
                <a:rPr lang="en-AU" sz="1400" u="none" baseline="-25000" dirty="0">
                  <a:cs typeface="Arial" charset="0"/>
                </a:rPr>
                <a:t>  </a:t>
              </a:r>
              <a:r>
                <a:rPr lang="en-AU" sz="1400" b="0" u="none" dirty="0">
                  <a:cs typeface="Arial" charset="0"/>
                </a:rPr>
                <a:t>two secret primes </a:t>
              </a:r>
            </a:p>
            <a:p>
              <a:pPr defTabSz="762000"/>
              <a:r>
                <a:rPr lang="en-US" sz="1400" b="0" u="none" dirty="0">
                  <a:solidFill>
                    <a:schemeClr val="tx2"/>
                  </a:solidFill>
                  <a:cs typeface="Arial" charset="0"/>
                  <a:sym typeface="Symbol" pitchFamily="18" charset="2"/>
                </a:rPr>
                <a:t></a:t>
              </a:r>
              <a:r>
                <a:rPr lang="en-US" sz="1400" b="0" u="none" dirty="0">
                  <a:cs typeface="Arial" charset="0"/>
                </a:rPr>
                <a:t>(</a:t>
              </a:r>
              <a:r>
                <a:rPr lang="en-AU" sz="1400" b="0" u="none" dirty="0">
                  <a:cs typeface="Arial" charset="0"/>
                </a:rPr>
                <a:t>N</a:t>
              </a:r>
              <a:r>
                <a:rPr lang="en-AU" sz="1400" u="none" baseline="-25000" dirty="0">
                  <a:cs typeface="Arial" charset="0"/>
                </a:rPr>
                <a:t>a</a:t>
              </a:r>
              <a:r>
                <a:rPr lang="en-US" sz="1400" b="0" u="none" dirty="0">
                  <a:cs typeface="Arial" charset="0"/>
                </a:rPr>
                <a:t>) </a:t>
              </a:r>
              <a:r>
                <a:rPr lang="en-AU" sz="1400" b="0" u="none" dirty="0">
                  <a:cs typeface="Arial" charset="0"/>
                </a:rPr>
                <a:t>= (p</a:t>
              </a:r>
              <a:r>
                <a:rPr lang="en-AU" sz="1400" u="none" baseline="-25000" dirty="0">
                  <a:cs typeface="Arial" charset="0"/>
                </a:rPr>
                <a:t>a</a:t>
              </a:r>
              <a:r>
                <a:rPr lang="en-AU" sz="1400" b="0" u="none" dirty="0">
                  <a:cs typeface="Arial" charset="0"/>
                </a:rPr>
                <a:t>-1)*(q</a:t>
              </a:r>
              <a:r>
                <a:rPr lang="en-AU" sz="1400" u="none" baseline="-25000" dirty="0">
                  <a:cs typeface="Arial" charset="0"/>
                </a:rPr>
                <a:t>a</a:t>
              </a:r>
              <a:r>
                <a:rPr lang="en-AU" sz="1400" b="0" u="none" dirty="0">
                  <a:cs typeface="Arial" charset="0"/>
                </a:rPr>
                <a:t>-1) = (7-1)(3-1) = 12</a:t>
              </a:r>
            </a:p>
            <a:p>
              <a:pPr defTabSz="762000"/>
              <a:endParaRPr lang="en-AU" sz="1400" b="0" u="none" dirty="0">
                <a:cs typeface="Arial" charset="0"/>
              </a:endParaRPr>
            </a:p>
            <a:p>
              <a:pPr defTabSz="762000"/>
              <a:r>
                <a:rPr lang="en-AU" sz="1400" b="0" u="none" dirty="0" err="1">
                  <a:cs typeface="Arial" charset="0"/>
                </a:rPr>
                <a:t>E</a:t>
              </a:r>
              <a:r>
                <a:rPr lang="en-AU" sz="1400" u="none" baseline="-25000" dirty="0" err="1">
                  <a:cs typeface="Arial" charset="0"/>
                </a:rPr>
                <a:t>a</a:t>
              </a:r>
              <a:r>
                <a:rPr lang="en-AU" sz="1400" b="0" u="none" dirty="0">
                  <a:cs typeface="Arial" charset="0"/>
                </a:rPr>
                <a:t> = open Encryption key of A = 5</a:t>
              </a:r>
            </a:p>
            <a:p>
              <a:pPr defTabSz="762000"/>
              <a:r>
                <a:rPr lang="en-AU" sz="1400" b="0" u="none" dirty="0">
                  <a:solidFill>
                    <a:schemeClr val="hlink"/>
                  </a:solidFill>
                  <a:cs typeface="Arial" charset="0"/>
                </a:rPr>
                <a:t>D</a:t>
              </a:r>
              <a:r>
                <a:rPr lang="en-AU" sz="1400" u="none" baseline="-25000" dirty="0">
                  <a:solidFill>
                    <a:schemeClr val="hlink"/>
                  </a:solidFill>
                  <a:cs typeface="Arial" charset="0"/>
                </a:rPr>
                <a:t>a</a:t>
              </a:r>
              <a:r>
                <a:rPr lang="en-AU" sz="1400" b="0" u="none" dirty="0">
                  <a:cs typeface="Arial" charset="0"/>
                </a:rPr>
                <a:t> =  E</a:t>
              </a:r>
              <a:r>
                <a:rPr lang="en-AU" sz="1400" u="none" baseline="-25000" dirty="0">
                  <a:cs typeface="Arial" charset="0"/>
                </a:rPr>
                <a:t>a</a:t>
              </a:r>
              <a:r>
                <a:rPr lang="en-AU" sz="1400" b="0" u="none" baseline="30000" dirty="0">
                  <a:cs typeface="Arial" charset="0"/>
                </a:rPr>
                <a:t>-1</a:t>
              </a:r>
              <a:r>
                <a:rPr lang="en-AU" sz="1400" b="0" u="none" dirty="0">
                  <a:cs typeface="Arial" charset="0"/>
                </a:rPr>
                <a:t>    [mod </a:t>
              </a:r>
              <a:r>
                <a:rPr lang="en-US" sz="1400" b="0" u="none" dirty="0">
                  <a:solidFill>
                    <a:schemeClr val="tx2"/>
                  </a:solidFill>
                  <a:cs typeface="Arial" charset="0"/>
                  <a:sym typeface="Symbol" pitchFamily="18" charset="2"/>
                </a:rPr>
                <a:t></a:t>
              </a:r>
              <a:r>
                <a:rPr lang="en-US" sz="1400" b="0" u="none" dirty="0">
                  <a:cs typeface="Arial" charset="0"/>
                </a:rPr>
                <a:t>(</a:t>
              </a:r>
              <a:r>
                <a:rPr lang="en-AU" sz="1400" b="0" u="none" dirty="0">
                  <a:cs typeface="Arial" charset="0"/>
                </a:rPr>
                <a:t>N</a:t>
              </a:r>
              <a:r>
                <a:rPr lang="en-AU" sz="1400" u="none" baseline="-25000" dirty="0">
                  <a:cs typeface="Arial" charset="0"/>
                </a:rPr>
                <a:t>a</a:t>
              </a:r>
              <a:r>
                <a:rPr lang="en-US" sz="1400" b="0" u="none" dirty="0">
                  <a:cs typeface="Arial" charset="0"/>
                </a:rPr>
                <a:t>) ] = 5</a:t>
              </a:r>
              <a:r>
                <a:rPr lang="en-US" sz="1400" b="0" u="none" baseline="30000" dirty="0">
                  <a:cs typeface="Arial" charset="0"/>
                </a:rPr>
                <a:t>-1</a:t>
              </a:r>
              <a:r>
                <a:rPr lang="en-US" sz="1400" b="0" u="none" dirty="0">
                  <a:cs typeface="Arial" charset="0"/>
                </a:rPr>
                <a:t> mod 12 = </a:t>
              </a:r>
              <a:r>
                <a:rPr lang="en-US" sz="1400" u="none" dirty="0">
                  <a:solidFill>
                    <a:schemeClr val="hlink"/>
                  </a:solidFill>
                  <a:cs typeface="Arial" charset="0"/>
                </a:rPr>
                <a:t>5</a:t>
              </a:r>
            </a:p>
            <a:p>
              <a:pPr defTabSz="762000"/>
              <a:r>
                <a:rPr lang="en-US" sz="1400" b="0" u="none" dirty="0">
                  <a:cs typeface="Arial" charset="0"/>
                </a:rPr>
                <a:t>                </a:t>
              </a:r>
            </a:p>
          </p:txBody>
        </p:sp>
        <p:sp>
          <p:nvSpPr>
            <p:cNvPr id="5132" name="Text Box 8"/>
            <p:cNvSpPr txBox="1">
              <a:spLocks noChangeArrowheads="1"/>
            </p:cNvSpPr>
            <p:nvPr/>
          </p:nvSpPr>
          <p:spPr bwMode="auto">
            <a:xfrm>
              <a:off x="3887" y="1664"/>
              <a:ext cx="2304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/>
              <a:r>
                <a:rPr lang="en-US" sz="1400" dirty="0">
                  <a:solidFill>
                    <a:srgbClr val="023DD0"/>
                  </a:solidFill>
                  <a:cs typeface="Arial" charset="0"/>
                </a:rPr>
                <a:t>USER B:</a:t>
              </a:r>
              <a:r>
                <a:rPr lang="en-US" sz="1400" u="none" dirty="0">
                  <a:cs typeface="Arial" charset="0"/>
                </a:rPr>
                <a:t>	</a:t>
              </a:r>
              <a:r>
                <a:rPr lang="en-US" sz="1400" b="0" u="none" dirty="0">
                  <a:cs typeface="Arial" charset="0"/>
                </a:rPr>
                <a:t>						  </a:t>
              </a:r>
            </a:p>
            <a:p>
              <a:pPr defTabSz="762000"/>
              <a:r>
                <a:rPr lang="en-BZ" sz="1400" b="0" u="none" dirty="0" err="1">
                  <a:cs typeface="Arial" charset="0"/>
                </a:rPr>
                <a:t>N</a:t>
              </a:r>
              <a:r>
                <a:rPr lang="en-BZ" sz="1400" u="none" baseline="-25000" dirty="0" err="1">
                  <a:cs typeface="Arial" charset="0"/>
                </a:rPr>
                <a:t>b</a:t>
              </a:r>
              <a:r>
                <a:rPr lang="en-BZ" sz="1400" b="0" u="none" dirty="0">
                  <a:cs typeface="Arial" charset="0"/>
                </a:rPr>
                <a:t> = </a:t>
              </a:r>
              <a:r>
                <a:rPr lang="en-BZ" sz="1400" b="0" u="none" dirty="0" err="1">
                  <a:cs typeface="Arial" charset="0"/>
                </a:rPr>
                <a:t>p</a:t>
              </a:r>
              <a:r>
                <a:rPr lang="en-BZ" sz="1400" u="none" baseline="-25000" dirty="0" err="1">
                  <a:cs typeface="Arial" charset="0"/>
                </a:rPr>
                <a:t>b</a:t>
              </a:r>
              <a:r>
                <a:rPr lang="en-BZ" sz="1400" b="0" u="none" dirty="0">
                  <a:cs typeface="Arial" charset="0"/>
                </a:rPr>
                <a:t> * </a:t>
              </a:r>
              <a:r>
                <a:rPr lang="en-BZ" sz="1400" b="0" u="none" dirty="0" err="1">
                  <a:cs typeface="Arial" charset="0"/>
                </a:rPr>
                <a:t>q</a:t>
              </a:r>
              <a:r>
                <a:rPr lang="en-BZ" sz="1400" u="none" baseline="-25000" dirty="0" err="1">
                  <a:cs typeface="Arial" charset="0"/>
                </a:rPr>
                <a:t>b</a:t>
              </a:r>
              <a:r>
                <a:rPr lang="en-BZ" sz="1400" b="0" u="none" dirty="0">
                  <a:cs typeface="Arial" charset="0"/>
                </a:rPr>
                <a:t> = 11*3 = </a:t>
              </a:r>
              <a:r>
                <a:rPr lang="en-BZ" sz="1400" u="none" dirty="0">
                  <a:cs typeface="Arial" charset="0"/>
                </a:rPr>
                <a:t>33</a:t>
              </a:r>
              <a:r>
                <a:rPr lang="en-BZ" sz="1400" b="0" u="none" dirty="0">
                  <a:cs typeface="Arial" charset="0"/>
                </a:rPr>
                <a:t> open modulus of B</a:t>
              </a:r>
            </a:p>
            <a:p>
              <a:pPr defTabSz="762000"/>
              <a:r>
                <a:rPr lang="en-BZ" sz="1400" b="0" u="none" dirty="0" err="1">
                  <a:solidFill>
                    <a:schemeClr val="hlink"/>
                  </a:solidFill>
                  <a:cs typeface="Arial" charset="0"/>
                </a:rPr>
                <a:t>p</a:t>
              </a:r>
              <a:r>
                <a:rPr lang="en-BZ" sz="1400" u="none" baseline="-25000" dirty="0" err="1">
                  <a:solidFill>
                    <a:schemeClr val="hlink"/>
                  </a:solidFill>
                  <a:cs typeface="Arial" charset="0"/>
                </a:rPr>
                <a:t>b</a:t>
              </a:r>
              <a:r>
                <a:rPr lang="en-BZ" sz="1400" b="0" u="none" dirty="0">
                  <a:solidFill>
                    <a:schemeClr val="hlink"/>
                  </a:solidFill>
                  <a:cs typeface="Arial" charset="0"/>
                </a:rPr>
                <a:t> * </a:t>
              </a:r>
              <a:r>
                <a:rPr lang="en-BZ" sz="1400" b="0" u="none" dirty="0" err="1">
                  <a:solidFill>
                    <a:schemeClr val="hlink"/>
                  </a:solidFill>
                  <a:cs typeface="Arial" charset="0"/>
                </a:rPr>
                <a:t>q</a:t>
              </a:r>
              <a:r>
                <a:rPr lang="en-BZ" sz="1400" u="none" baseline="-25000" dirty="0" err="1">
                  <a:solidFill>
                    <a:schemeClr val="hlink"/>
                  </a:solidFill>
                  <a:cs typeface="Arial" charset="0"/>
                </a:rPr>
                <a:t>b</a:t>
              </a:r>
              <a:r>
                <a:rPr lang="en-BZ" sz="1400" u="none" baseline="-25000" dirty="0">
                  <a:cs typeface="Arial" charset="0"/>
                </a:rPr>
                <a:t>  </a:t>
              </a:r>
              <a:r>
                <a:rPr lang="en-BZ" sz="1400" u="none" dirty="0">
                  <a:cs typeface="Arial" charset="0"/>
                </a:rPr>
                <a:t>= 11,3 </a:t>
              </a:r>
              <a:r>
                <a:rPr lang="en-BZ" sz="1400" u="none" baseline="-25000" dirty="0">
                  <a:cs typeface="Arial" charset="0"/>
                </a:rPr>
                <a:t> </a:t>
              </a:r>
              <a:r>
                <a:rPr lang="en-BZ" sz="1400" b="0" u="none" dirty="0">
                  <a:cs typeface="Arial" charset="0"/>
                </a:rPr>
                <a:t>two secret large primes </a:t>
              </a:r>
            </a:p>
            <a:p>
              <a:pPr defTabSz="762000"/>
              <a:r>
                <a:rPr lang="en-US" sz="1400" b="0" u="none" dirty="0">
                  <a:solidFill>
                    <a:schemeClr val="tx2"/>
                  </a:solidFill>
                  <a:cs typeface="Arial" charset="0"/>
                  <a:sym typeface="Symbol" pitchFamily="18" charset="2"/>
                </a:rPr>
                <a:t></a:t>
              </a:r>
              <a:r>
                <a:rPr lang="en-US" sz="1400" b="0" u="none" dirty="0">
                  <a:cs typeface="Arial" charset="0"/>
                </a:rPr>
                <a:t>(</a:t>
              </a:r>
              <a:r>
                <a:rPr lang="en-AU" sz="1400" b="0" u="none" dirty="0" err="1">
                  <a:cs typeface="Arial" charset="0"/>
                </a:rPr>
                <a:t>N</a:t>
              </a:r>
              <a:r>
                <a:rPr lang="en-AU" sz="1400" u="none" baseline="-25000" dirty="0" err="1">
                  <a:cs typeface="Arial" charset="0"/>
                </a:rPr>
                <a:t>b</a:t>
              </a:r>
              <a:r>
                <a:rPr lang="en-US" sz="1400" b="0" u="none" dirty="0">
                  <a:cs typeface="Arial" charset="0"/>
                </a:rPr>
                <a:t>)</a:t>
              </a:r>
              <a:r>
                <a:rPr lang="en-BZ" sz="1400" b="0" u="none" dirty="0">
                  <a:cs typeface="Arial" charset="0"/>
                </a:rPr>
                <a:t> = (p</a:t>
              </a:r>
              <a:r>
                <a:rPr lang="en-BZ" sz="1400" u="none" baseline="-25000" dirty="0">
                  <a:cs typeface="Arial" charset="0"/>
                </a:rPr>
                <a:t>b</a:t>
              </a:r>
              <a:r>
                <a:rPr lang="en-BZ" sz="1400" b="0" u="none" dirty="0">
                  <a:cs typeface="Arial" charset="0"/>
                </a:rPr>
                <a:t>-1)*(q</a:t>
              </a:r>
              <a:r>
                <a:rPr lang="en-BZ" sz="1400" u="none" baseline="-25000" dirty="0">
                  <a:cs typeface="Arial" charset="0"/>
                </a:rPr>
                <a:t>b</a:t>
              </a:r>
              <a:r>
                <a:rPr lang="en-BZ" sz="1400" b="0" u="none" dirty="0">
                  <a:cs typeface="Arial" charset="0"/>
                </a:rPr>
                <a:t>-1) = (3-1)(11-1) = 20</a:t>
              </a:r>
            </a:p>
            <a:p>
              <a:pPr defTabSz="762000"/>
              <a:endParaRPr lang="en-BZ" sz="1400" b="0" u="none" dirty="0">
                <a:cs typeface="Arial" charset="0"/>
              </a:endParaRPr>
            </a:p>
            <a:p>
              <a:pPr defTabSz="762000"/>
              <a:r>
                <a:rPr lang="en-BZ" sz="1400" b="0" u="none" dirty="0" err="1">
                  <a:cs typeface="Arial" charset="0"/>
                </a:rPr>
                <a:t>E</a:t>
              </a:r>
              <a:r>
                <a:rPr lang="en-BZ" sz="1400" u="none" baseline="-25000" dirty="0" err="1">
                  <a:cs typeface="Arial" charset="0"/>
                </a:rPr>
                <a:t>b</a:t>
              </a:r>
              <a:r>
                <a:rPr lang="en-BZ" sz="1400" b="0" u="none" dirty="0">
                  <a:cs typeface="Arial" charset="0"/>
                </a:rPr>
                <a:t> = open Encryption key of B = 3</a:t>
              </a:r>
            </a:p>
            <a:p>
              <a:pPr defTabSz="762000"/>
              <a:r>
                <a:rPr lang="en-BZ" sz="1400" b="0" u="none" dirty="0">
                  <a:solidFill>
                    <a:schemeClr val="hlink"/>
                  </a:solidFill>
                  <a:cs typeface="Arial" charset="0"/>
                </a:rPr>
                <a:t>D</a:t>
              </a:r>
              <a:r>
                <a:rPr lang="en-BZ" sz="1400" u="none" baseline="-25000" dirty="0">
                  <a:solidFill>
                    <a:schemeClr val="hlink"/>
                  </a:solidFill>
                  <a:cs typeface="Arial" charset="0"/>
                </a:rPr>
                <a:t>b</a:t>
              </a:r>
              <a:r>
                <a:rPr lang="en-BZ" sz="1400" b="0" u="none" dirty="0">
                  <a:cs typeface="Arial" charset="0"/>
                </a:rPr>
                <a:t> =  E</a:t>
              </a:r>
              <a:r>
                <a:rPr lang="en-BZ" sz="1400" u="none" baseline="-25000" dirty="0">
                  <a:cs typeface="Arial" charset="0"/>
                </a:rPr>
                <a:t>b</a:t>
              </a:r>
              <a:r>
                <a:rPr lang="en-BZ" sz="1400" b="0" u="none" baseline="30000" dirty="0">
                  <a:cs typeface="Arial" charset="0"/>
                </a:rPr>
                <a:t>-1</a:t>
              </a:r>
              <a:r>
                <a:rPr lang="en-BZ" sz="1400" b="0" u="none" dirty="0">
                  <a:cs typeface="Arial" charset="0"/>
                </a:rPr>
                <a:t>    </a:t>
              </a:r>
              <a:r>
                <a:rPr lang="en-AU" sz="1400" b="0" u="none" dirty="0">
                  <a:cs typeface="Arial" charset="0"/>
                </a:rPr>
                <a:t>[mod </a:t>
              </a:r>
              <a:r>
                <a:rPr lang="en-US" sz="1400" b="0" u="none" dirty="0">
                  <a:solidFill>
                    <a:schemeClr val="tx2"/>
                  </a:solidFill>
                  <a:cs typeface="Arial" charset="0"/>
                  <a:sym typeface="Symbol" pitchFamily="18" charset="2"/>
                </a:rPr>
                <a:t></a:t>
              </a:r>
              <a:r>
                <a:rPr lang="en-US" sz="1400" b="0" u="none" dirty="0">
                  <a:cs typeface="Arial" charset="0"/>
                </a:rPr>
                <a:t>(</a:t>
              </a:r>
              <a:r>
                <a:rPr lang="en-AU" sz="1400" b="0" u="none" dirty="0" err="1">
                  <a:cs typeface="Arial" charset="0"/>
                </a:rPr>
                <a:t>N</a:t>
              </a:r>
              <a:r>
                <a:rPr lang="en-AU" sz="1400" u="none" baseline="-25000" dirty="0" err="1">
                  <a:cs typeface="Arial" charset="0"/>
                </a:rPr>
                <a:t>b</a:t>
              </a:r>
              <a:r>
                <a:rPr lang="en-US" sz="1400" b="0" u="none" dirty="0">
                  <a:cs typeface="Arial" charset="0"/>
                </a:rPr>
                <a:t>) ] = 3</a:t>
              </a:r>
              <a:r>
                <a:rPr lang="en-US" sz="1400" b="0" u="none" baseline="30000" dirty="0">
                  <a:cs typeface="Arial" charset="0"/>
                </a:rPr>
                <a:t>-1</a:t>
              </a:r>
              <a:r>
                <a:rPr lang="en-US" sz="1400" b="0" u="none" dirty="0">
                  <a:cs typeface="Arial" charset="0"/>
                </a:rPr>
                <a:t> mod 20 = </a:t>
              </a:r>
              <a:r>
                <a:rPr lang="en-US" sz="1400" b="0" u="none" dirty="0">
                  <a:solidFill>
                    <a:srgbClr val="FF0000"/>
                  </a:solidFill>
                  <a:cs typeface="Arial" charset="0"/>
                </a:rPr>
                <a:t>7</a:t>
              </a:r>
              <a:endParaRPr lang="en-US" sz="1400" b="0" u="none" baseline="-25000" dirty="0">
                <a:solidFill>
                  <a:srgbClr val="FF0000"/>
                </a:solidFill>
                <a:cs typeface="Arial" charset="0"/>
              </a:endParaRPr>
            </a:p>
            <a:p>
              <a:pPr algn="ctr" defTabSz="762000"/>
              <a:r>
                <a:rPr lang="en-US" sz="1400" b="0" u="none" dirty="0">
                  <a:cs typeface="Arial" charset="0"/>
                </a:rPr>
                <a:t>  </a:t>
              </a:r>
            </a:p>
          </p:txBody>
        </p:sp>
        <p:sp>
          <p:nvSpPr>
            <p:cNvPr id="5133" name="Text Box 9"/>
            <p:cNvSpPr txBox="1">
              <a:spLocks noChangeArrowheads="1"/>
            </p:cNvSpPr>
            <p:nvPr/>
          </p:nvSpPr>
          <p:spPr bwMode="auto">
            <a:xfrm>
              <a:off x="2544" y="1488"/>
              <a:ext cx="15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/>
              <a:r>
                <a:rPr lang="en-JM" sz="1600" u="none">
                  <a:solidFill>
                    <a:srgbClr val="023DD0"/>
                  </a:solidFill>
                  <a:cs typeface="Arial" charset="0"/>
                </a:rPr>
                <a:t>Open directory</a:t>
              </a:r>
              <a:endParaRPr lang="en-US" sz="1600" u="none" baseline="30000">
                <a:solidFill>
                  <a:srgbClr val="023DD0"/>
                </a:solidFill>
                <a:cs typeface="Arial" charset="0"/>
              </a:endParaRPr>
            </a:p>
          </p:txBody>
        </p:sp>
        <p:sp>
          <p:nvSpPr>
            <p:cNvPr id="5134" name="Line 10"/>
            <p:cNvSpPr>
              <a:spLocks noChangeShapeType="1"/>
            </p:cNvSpPr>
            <p:nvPr/>
          </p:nvSpPr>
          <p:spPr bwMode="auto">
            <a:xfrm>
              <a:off x="2544" y="2064"/>
              <a:ext cx="432" cy="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35" name="Line 11"/>
            <p:cNvSpPr>
              <a:spLocks noChangeShapeType="1"/>
            </p:cNvSpPr>
            <p:nvPr/>
          </p:nvSpPr>
          <p:spPr bwMode="auto">
            <a:xfrm flipV="1">
              <a:off x="2496" y="2304"/>
              <a:ext cx="480" cy="1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36" name="Line 12"/>
            <p:cNvSpPr>
              <a:spLocks noChangeShapeType="1"/>
            </p:cNvSpPr>
            <p:nvPr/>
          </p:nvSpPr>
          <p:spPr bwMode="auto">
            <a:xfrm flipH="1">
              <a:off x="3345" y="2064"/>
              <a:ext cx="591" cy="7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37" name="Line 13"/>
            <p:cNvSpPr>
              <a:spLocks noChangeShapeType="1"/>
            </p:cNvSpPr>
            <p:nvPr/>
          </p:nvSpPr>
          <p:spPr bwMode="auto">
            <a:xfrm flipH="1">
              <a:off x="3312" y="2592"/>
              <a:ext cx="624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38" name="Text Box 14"/>
            <p:cNvSpPr txBox="1">
              <a:spLocks noChangeArrowheads="1"/>
            </p:cNvSpPr>
            <p:nvPr/>
          </p:nvSpPr>
          <p:spPr bwMode="auto">
            <a:xfrm>
              <a:off x="3984" y="2880"/>
              <a:ext cx="14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/>
              <a:r>
                <a:rPr lang="en-AU" sz="1400" b="0" u="none" dirty="0" err="1">
                  <a:solidFill>
                    <a:srgbClr val="1515F5"/>
                  </a:solidFill>
                  <a:cs typeface="Arial" charset="0"/>
                </a:rPr>
                <a:t>gcd</a:t>
              </a:r>
              <a:r>
                <a:rPr lang="en-AU" sz="1400" b="0" u="none" dirty="0">
                  <a:solidFill>
                    <a:srgbClr val="1515F5"/>
                  </a:solidFill>
                  <a:cs typeface="Arial" charset="0"/>
                </a:rPr>
                <a:t> [ </a:t>
              </a:r>
              <a:r>
                <a:rPr lang="en-AU" sz="1400" b="0" u="none" dirty="0" err="1">
                  <a:solidFill>
                    <a:srgbClr val="1515F5"/>
                  </a:solidFill>
                  <a:cs typeface="Arial" charset="0"/>
                </a:rPr>
                <a:t>E</a:t>
              </a:r>
              <a:r>
                <a:rPr lang="en-AU" sz="1400" u="none" baseline="-25000" dirty="0" err="1">
                  <a:solidFill>
                    <a:srgbClr val="1515F5"/>
                  </a:solidFill>
                  <a:cs typeface="Arial" charset="0"/>
                </a:rPr>
                <a:t>b</a:t>
              </a:r>
              <a:r>
                <a:rPr lang="en-AU" sz="1400" b="0" u="none" dirty="0">
                  <a:solidFill>
                    <a:srgbClr val="1515F5"/>
                  </a:solidFill>
                  <a:cs typeface="Arial" charset="0"/>
                </a:rPr>
                <a:t> , </a:t>
              </a:r>
              <a:r>
                <a:rPr lang="en-US" sz="1400" b="0" u="none" dirty="0">
                  <a:solidFill>
                    <a:srgbClr val="1515F5"/>
                  </a:solidFill>
                  <a:cs typeface="Arial" charset="0"/>
                  <a:sym typeface="Symbol" pitchFamily="18" charset="2"/>
                </a:rPr>
                <a:t></a:t>
              </a:r>
              <a:r>
                <a:rPr lang="en-US" sz="1400" b="0" u="none" dirty="0">
                  <a:solidFill>
                    <a:srgbClr val="1515F5"/>
                  </a:solidFill>
                  <a:cs typeface="Arial" charset="0"/>
                </a:rPr>
                <a:t>(</a:t>
              </a:r>
              <a:r>
                <a:rPr lang="en-AU" sz="1400" b="0" u="none" dirty="0" err="1">
                  <a:solidFill>
                    <a:srgbClr val="1515F5"/>
                  </a:solidFill>
                  <a:cs typeface="Arial" charset="0"/>
                </a:rPr>
                <a:t>N</a:t>
              </a:r>
              <a:r>
                <a:rPr lang="en-AU" sz="1400" u="none" baseline="-25000" dirty="0" err="1">
                  <a:solidFill>
                    <a:srgbClr val="1515F5"/>
                  </a:solidFill>
                  <a:cs typeface="Arial" charset="0"/>
                </a:rPr>
                <a:t>b</a:t>
              </a:r>
              <a:r>
                <a:rPr lang="en-US" sz="1400" b="0" u="none" dirty="0">
                  <a:solidFill>
                    <a:srgbClr val="1515F5"/>
                  </a:solidFill>
                  <a:cs typeface="Arial" charset="0"/>
                </a:rPr>
                <a:t>)</a:t>
              </a:r>
              <a:r>
                <a:rPr lang="en-AU" sz="1400" b="0" u="none" dirty="0">
                  <a:solidFill>
                    <a:srgbClr val="1515F5"/>
                  </a:solidFill>
                  <a:cs typeface="Arial" charset="0"/>
                </a:rPr>
                <a:t>] = 1,</a:t>
              </a:r>
              <a:endParaRPr lang="en-US" sz="1400" b="0" u="none" dirty="0">
                <a:solidFill>
                  <a:srgbClr val="1515F5"/>
                </a:solidFill>
                <a:cs typeface="Arial" charset="0"/>
              </a:endParaRPr>
            </a:p>
          </p:txBody>
        </p:sp>
        <p:sp>
          <p:nvSpPr>
            <p:cNvPr id="5139" name="Text Box 15"/>
            <p:cNvSpPr txBox="1">
              <a:spLocks noChangeArrowheads="1"/>
            </p:cNvSpPr>
            <p:nvPr/>
          </p:nvSpPr>
          <p:spPr bwMode="auto">
            <a:xfrm>
              <a:off x="624" y="2832"/>
              <a:ext cx="14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/>
              <a:r>
                <a:rPr lang="en-AU" sz="1400" b="0" u="none" dirty="0" err="1">
                  <a:solidFill>
                    <a:srgbClr val="1515F5"/>
                  </a:solidFill>
                  <a:cs typeface="Arial" charset="0"/>
                </a:rPr>
                <a:t>gcd</a:t>
              </a:r>
              <a:r>
                <a:rPr lang="en-AU" sz="1400" b="0" u="none" dirty="0">
                  <a:solidFill>
                    <a:srgbClr val="1515F5"/>
                  </a:solidFill>
                  <a:cs typeface="Arial" charset="0"/>
                </a:rPr>
                <a:t> [E</a:t>
              </a:r>
              <a:r>
                <a:rPr lang="en-AU" sz="1400" u="none" baseline="-25000" dirty="0">
                  <a:solidFill>
                    <a:srgbClr val="1515F5"/>
                  </a:solidFill>
                  <a:cs typeface="Arial" charset="0"/>
                </a:rPr>
                <a:t>a</a:t>
              </a:r>
              <a:r>
                <a:rPr lang="en-AU" sz="1400" b="0" u="none" dirty="0">
                  <a:solidFill>
                    <a:srgbClr val="1515F5"/>
                  </a:solidFill>
                  <a:cs typeface="Arial" charset="0"/>
                </a:rPr>
                <a:t> , </a:t>
              </a:r>
              <a:r>
                <a:rPr lang="en-US" sz="1400" b="0" u="none" dirty="0">
                  <a:solidFill>
                    <a:srgbClr val="1515F5"/>
                  </a:solidFill>
                  <a:cs typeface="Arial" charset="0"/>
                  <a:sym typeface="Symbol" pitchFamily="18" charset="2"/>
                </a:rPr>
                <a:t></a:t>
              </a:r>
              <a:r>
                <a:rPr lang="en-US" sz="1400" b="0" u="none" dirty="0">
                  <a:solidFill>
                    <a:srgbClr val="1515F5"/>
                  </a:solidFill>
                  <a:cs typeface="Arial" charset="0"/>
                </a:rPr>
                <a:t>(</a:t>
              </a:r>
              <a:r>
                <a:rPr lang="en-AU" sz="1400" b="0" u="none" dirty="0">
                  <a:solidFill>
                    <a:srgbClr val="1515F5"/>
                  </a:solidFill>
                  <a:cs typeface="Arial" charset="0"/>
                </a:rPr>
                <a:t>N</a:t>
              </a:r>
              <a:r>
                <a:rPr lang="en-AU" sz="1400" u="none" baseline="-25000" dirty="0">
                  <a:solidFill>
                    <a:srgbClr val="1515F5"/>
                  </a:solidFill>
                  <a:cs typeface="Arial" charset="0"/>
                </a:rPr>
                <a:t>a</a:t>
              </a:r>
              <a:r>
                <a:rPr lang="en-US" sz="1400" b="0" u="none" dirty="0">
                  <a:solidFill>
                    <a:srgbClr val="1515F5"/>
                  </a:solidFill>
                  <a:cs typeface="Arial" charset="0"/>
                </a:rPr>
                <a:t>)</a:t>
              </a:r>
              <a:r>
                <a:rPr lang="en-AU" sz="1400" b="0" u="none" dirty="0">
                  <a:solidFill>
                    <a:srgbClr val="1515F5"/>
                  </a:solidFill>
                  <a:cs typeface="Arial" charset="0"/>
                </a:rPr>
                <a:t>] = 1, </a:t>
              </a:r>
              <a:endParaRPr lang="en-US" sz="1400" b="0" u="none" dirty="0">
                <a:solidFill>
                  <a:srgbClr val="1515F5"/>
                </a:solidFill>
                <a:cs typeface="Arial" charset="0"/>
              </a:endParaRP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1713" y="2832"/>
              <a:ext cx="14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/>
              <a:r>
                <a:rPr lang="en-AU" sz="1400" b="0" u="none" dirty="0" err="1">
                  <a:solidFill>
                    <a:srgbClr val="1515F5"/>
                  </a:solidFill>
                  <a:cs typeface="Arial" charset="0"/>
                </a:rPr>
                <a:t>gcd</a:t>
              </a:r>
              <a:r>
                <a:rPr lang="en-AU" sz="1400" b="0" u="none" dirty="0">
                  <a:solidFill>
                    <a:srgbClr val="1515F5"/>
                  </a:solidFill>
                  <a:cs typeface="Arial" charset="0"/>
                </a:rPr>
                <a:t> [5,12] = 1</a:t>
              </a:r>
              <a:endParaRPr lang="en-US" sz="1400" b="0" u="none" dirty="0">
                <a:solidFill>
                  <a:srgbClr val="1515F5"/>
                </a:solidFill>
                <a:cs typeface="Arial" charset="0"/>
              </a:endParaRPr>
            </a:p>
          </p:txBody>
        </p:sp>
      </p:grpSp>
      <p:sp>
        <p:nvSpPr>
          <p:cNvPr id="5125" name="Text Box 16"/>
          <p:cNvSpPr txBox="1">
            <a:spLocks noChangeArrowheads="1"/>
          </p:cNvSpPr>
          <p:nvPr/>
        </p:nvSpPr>
        <p:spPr bwMode="auto">
          <a:xfrm>
            <a:off x="762000" y="5093305"/>
            <a:ext cx="8398110" cy="648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marL="342900" indent="-342900" defTabSz="762000">
              <a:buFont typeface="+mj-lt"/>
              <a:buAutoNum type="arabicPeriod" startAt="2"/>
            </a:pPr>
            <a:r>
              <a:rPr lang="de-DE" sz="1800" b="0" u="none" dirty="0">
                <a:latin typeface="Arial Narrow" panose="020B0606020202030204" pitchFamily="34" charset="0"/>
              </a:rPr>
              <a:t>Encryption M = 6 to B: </a:t>
            </a:r>
            <a:r>
              <a:rPr lang="de-DE" sz="1800" u="none" dirty="0">
                <a:latin typeface="Arial Narrow" panose="020B0606020202030204" pitchFamily="34" charset="0"/>
              </a:rPr>
              <a:t>Y</a:t>
            </a:r>
            <a:r>
              <a:rPr lang="de-DE" sz="1800" u="none" baseline="-25000" dirty="0">
                <a:latin typeface="Arial Narrow" panose="020B0606020202030204" pitchFamily="34" charset="0"/>
              </a:rPr>
              <a:t>A</a:t>
            </a:r>
            <a:r>
              <a:rPr lang="de-DE" sz="1800" b="0" u="none" dirty="0">
                <a:latin typeface="Arial Narrow" panose="020B0606020202030204" pitchFamily="34" charset="0"/>
              </a:rPr>
              <a:t> = </a:t>
            </a:r>
            <a:r>
              <a:rPr lang="de-DE" sz="1800" b="0" u="none" dirty="0" err="1">
                <a:latin typeface="Arial Narrow" panose="020B0606020202030204" pitchFamily="34" charset="0"/>
              </a:rPr>
              <a:t>M</a:t>
            </a:r>
            <a:r>
              <a:rPr lang="de-DE" sz="1800" b="0" u="none" baseline="30000" dirty="0" err="1">
                <a:latin typeface="Arial Narrow" panose="020B0606020202030204" pitchFamily="34" charset="0"/>
              </a:rPr>
              <a:t>Eb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mod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N</a:t>
            </a:r>
            <a:r>
              <a:rPr lang="de-DE" sz="1800" b="0" u="none" baseline="-25000" dirty="0" err="1">
                <a:latin typeface="Arial Narrow" panose="020B0606020202030204" pitchFamily="34" charset="0"/>
              </a:rPr>
              <a:t>b</a:t>
            </a:r>
            <a:r>
              <a:rPr lang="de-DE" sz="1800" b="0" u="none" baseline="-25000" dirty="0">
                <a:latin typeface="Arial Narrow" panose="020B0606020202030204" pitchFamily="34" charset="0"/>
              </a:rPr>
              <a:t> </a:t>
            </a:r>
            <a:r>
              <a:rPr lang="de-DE" sz="1800" b="0" u="none" dirty="0">
                <a:latin typeface="Arial Narrow" panose="020B0606020202030204" pitchFamily="34" charset="0"/>
              </a:rPr>
              <a:t>= (6)</a:t>
            </a:r>
            <a:r>
              <a:rPr lang="de-DE" sz="1800" b="0" u="none" baseline="30000" dirty="0">
                <a:latin typeface="Arial Narrow" panose="020B0606020202030204" pitchFamily="34" charset="0"/>
              </a:rPr>
              <a:t>3 </a:t>
            </a:r>
            <a:r>
              <a:rPr lang="de-DE" sz="1800" b="0" u="none" dirty="0" err="1">
                <a:latin typeface="Arial Narrow" panose="020B0606020202030204" pitchFamily="34" charset="0"/>
              </a:rPr>
              <a:t>mod</a:t>
            </a:r>
            <a:r>
              <a:rPr lang="de-DE" sz="1800" b="0" u="none" dirty="0">
                <a:latin typeface="Arial Narrow" panose="020B0606020202030204" pitchFamily="34" charset="0"/>
              </a:rPr>
              <a:t> 33 </a:t>
            </a:r>
            <a:r>
              <a:rPr lang="de-DE" sz="1800" u="none" dirty="0">
                <a:latin typeface="Arial Narrow" panose="020B0606020202030204" pitchFamily="34" charset="0"/>
              </a:rPr>
              <a:t>=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u="none" dirty="0">
                <a:latin typeface="Arial Narrow" panose="020B0606020202030204" pitchFamily="34" charset="0"/>
              </a:rPr>
              <a:t>18</a:t>
            </a:r>
            <a:r>
              <a:rPr lang="de-DE" sz="1800" b="0" u="none" dirty="0">
                <a:latin typeface="Arial Narrow" panose="020B0606020202030204" pitchFamily="34" charset="0"/>
              </a:rPr>
              <a:t>  </a:t>
            </a:r>
          </a:p>
          <a:p>
            <a:pPr defTabSz="762000"/>
            <a:r>
              <a:rPr lang="de-DE" sz="1800" b="0" u="none" dirty="0">
                <a:latin typeface="Arial Narrow" panose="020B0606020202030204" pitchFamily="34" charset="0"/>
              </a:rPr>
              <a:t>      </a:t>
            </a:r>
            <a:r>
              <a:rPr lang="de-DE" sz="1800" b="0" u="none" dirty="0" err="1">
                <a:latin typeface="Arial Narrow" panose="020B0606020202030204" pitchFamily="34" charset="0"/>
              </a:rPr>
              <a:t>Signing</a:t>
            </a:r>
            <a:r>
              <a:rPr lang="de-DE" sz="1800" b="0" u="none" dirty="0">
                <a:latin typeface="Arial Narrow" panose="020B0606020202030204" pitchFamily="34" charset="0"/>
              </a:rPr>
              <a:t> M = 6 </a:t>
            </a:r>
            <a:r>
              <a:rPr lang="de-DE" sz="1800" b="0" u="none" dirty="0" err="1">
                <a:latin typeface="Arial Narrow" panose="020B0606020202030204" pitchFamily="34" charset="0"/>
              </a:rPr>
              <a:t>by</a:t>
            </a:r>
            <a:r>
              <a:rPr lang="de-DE" sz="1800" b="0" u="none" dirty="0">
                <a:latin typeface="Arial Narrow" panose="020B0606020202030204" pitchFamily="34" charset="0"/>
              </a:rPr>
              <a:t> A:  </a:t>
            </a:r>
            <a:r>
              <a:rPr lang="de-DE" sz="1800" u="none" dirty="0">
                <a:latin typeface="Arial Narrow" panose="020B0606020202030204" pitchFamily="34" charset="0"/>
              </a:rPr>
              <a:t>S</a:t>
            </a:r>
            <a:r>
              <a:rPr lang="de-DE" sz="1800" u="none" baseline="-25000" dirty="0">
                <a:latin typeface="Arial Narrow" panose="020B0606020202030204" pitchFamily="34" charset="0"/>
              </a:rPr>
              <a:t>A</a:t>
            </a:r>
            <a:r>
              <a:rPr lang="de-DE" sz="1800" b="0" u="none" dirty="0">
                <a:latin typeface="Arial Narrow" panose="020B0606020202030204" pitchFamily="34" charset="0"/>
              </a:rPr>
              <a:t> = (Y</a:t>
            </a:r>
            <a:r>
              <a:rPr lang="de-DE" sz="1800" b="0" u="none" baseline="-25000" dirty="0">
                <a:latin typeface="Arial Narrow" panose="020B0606020202030204" pitchFamily="34" charset="0"/>
              </a:rPr>
              <a:t>A</a:t>
            </a:r>
            <a:r>
              <a:rPr lang="de-DE" sz="1800" b="0" u="none" dirty="0">
                <a:latin typeface="Arial Narrow" panose="020B0606020202030204" pitchFamily="34" charset="0"/>
              </a:rPr>
              <a:t>)</a:t>
            </a:r>
            <a:r>
              <a:rPr lang="de-DE" sz="1800" b="0" u="none" baseline="30000" dirty="0">
                <a:latin typeface="Arial Narrow" panose="020B0606020202030204" pitchFamily="34" charset="0"/>
              </a:rPr>
              <a:t>Da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mod</a:t>
            </a:r>
            <a:r>
              <a:rPr lang="de-DE" sz="1800" b="0" u="none" dirty="0">
                <a:latin typeface="Arial Narrow" panose="020B0606020202030204" pitchFamily="34" charset="0"/>
              </a:rPr>
              <a:t> 21 = (18)</a:t>
            </a:r>
            <a:r>
              <a:rPr lang="de-DE" sz="1800" b="0" u="none" baseline="30000" dirty="0">
                <a:latin typeface="Arial Narrow" panose="020B0606020202030204" pitchFamily="34" charset="0"/>
              </a:rPr>
              <a:t>5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mod</a:t>
            </a:r>
            <a:r>
              <a:rPr lang="de-DE" sz="1800" b="0" u="none" dirty="0">
                <a:latin typeface="Arial Narrow" panose="020B0606020202030204" pitchFamily="34" charset="0"/>
              </a:rPr>
              <a:t> 21 </a:t>
            </a:r>
            <a:r>
              <a:rPr lang="de-DE" sz="1800" u="none" dirty="0">
                <a:latin typeface="Arial Narrow" panose="020B0606020202030204" pitchFamily="34" charset="0"/>
              </a:rPr>
              <a:t>=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u="none" dirty="0">
                <a:latin typeface="Arial Narrow" panose="020B0606020202030204" pitchFamily="34" charset="0"/>
              </a:rPr>
              <a:t>9</a:t>
            </a:r>
            <a:r>
              <a:rPr lang="de-DE" sz="1800" b="0" u="none" dirty="0">
                <a:latin typeface="Arial Narrow" panose="020B0606020202030204" pitchFamily="34" charset="0"/>
              </a:rPr>
              <a:t>   =&gt;  (Y</a:t>
            </a:r>
            <a:r>
              <a:rPr lang="de-DE" sz="1800" b="0" u="none" baseline="-25000" dirty="0">
                <a:latin typeface="Arial Narrow" panose="020B0606020202030204" pitchFamily="34" charset="0"/>
              </a:rPr>
              <a:t>A</a:t>
            </a:r>
            <a:r>
              <a:rPr lang="de-DE" sz="1800" b="0" u="none" dirty="0">
                <a:latin typeface="Arial Narrow" panose="020B0606020202030204" pitchFamily="34" charset="0"/>
              </a:rPr>
              <a:t>, S</a:t>
            </a:r>
            <a:r>
              <a:rPr lang="de-DE" sz="1800" b="0" u="none" baseline="-25000" dirty="0">
                <a:latin typeface="Arial Narrow" panose="020B0606020202030204" pitchFamily="34" charset="0"/>
              </a:rPr>
              <a:t>A</a:t>
            </a:r>
            <a:r>
              <a:rPr lang="de-DE" sz="1800" b="0" u="none" dirty="0">
                <a:latin typeface="Arial Narrow" panose="020B0606020202030204" pitchFamily="34" charset="0"/>
              </a:rPr>
              <a:t>) = (18,9) is </a:t>
            </a:r>
            <a:r>
              <a:rPr lang="de-DE" sz="1800" b="0" u="none" dirty="0" err="1">
                <a:latin typeface="Arial Narrow" panose="020B0606020202030204" pitchFamily="34" charset="0"/>
              </a:rPr>
              <a:t>sent</a:t>
            </a:r>
            <a:r>
              <a:rPr lang="de-DE" sz="1800" b="0" u="none" dirty="0">
                <a:latin typeface="Arial Narrow" panose="020B0606020202030204" pitchFamily="34" charset="0"/>
              </a:rPr>
              <a:t> to B </a:t>
            </a:r>
            <a:endParaRPr lang="en-GB" sz="1800" b="0" u="none" dirty="0">
              <a:latin typeface="Arial Narrow" panose="020B0606020202030204" pitchFamily="34" charset="0"/>
            </a:endParaRPr>
          </a:p>
        </p:txBody>
      </p:sp>
      <p:sp>
        <p:nvSpPr>
          <p:cNvPr id="5126" name="Line 17"/>
          <p:cNvSpPr>
            <a:spLocks noChangeShapeType="1"/>
          </p:cNvSpPr>
          <p:nvPr/>
        </p:nvSpPr>
        <p:spPr bwMode="auto">
          <a:xfrm>
            <a:off x="5239223" y="4610965"/>
            <a:ext cx="291305" cy="54426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5127" name="Line 18"/>
          <p:cNvSpPr>
            <a:spLocks noChangeShapeType="1"/>
          </p:cNvSpPr>
          <p:nvPr/>
        </p:nvSpPr>
        <p:spPr bwMode="auto">
          <a:xfrm flipH="1">
            <a:off x="4968751" y="4817095"/>
            <a:ext cx="134740" cy="338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5128" name="Text Box 19"/>
          <p:cNvSpPr txBox="1">
            <a:spLocks noChangeArrowheads="1"/>
          </p:cNvSpPr>
          <p:nvPr/>
        </p:nvSpPr>
        <p:spPr bwMode="auto">
          <a:xfrm>
            <a:off x="762000" y="5841187"/>
            <a:ext cx="7901885" cy="648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marL="342900" indent="-342900" defTabSz="762000">
              <a:buFont typeface="+mj-lt"/>
              <a:buAutoNum type="arabicPeriod" startAt="3"/>
            </a:pPr>
            <a:r>
              <a:rPr lang="de-DE" sz="1800" b="0" u="none" dirty="0" err="1">
                <a:latin typeface="Arial Narrow" panose="020B0606020202030204" pitchFamily="34" charset="0"/>
              </a:rPr>
              <a:t>Sinature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verification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by</a:t>
            </a:r>
            <a:r>
              <a:rPr lang="de-DE" sz="1800" b="0" u="none" dirty="0">
                <a:latin typeface="Arial Narrow" panose="020B0606020202030204" pitchFamily="34" charset="0"/>
              </a:rPr>
              <a:t> B: </a:t>
            </a:r>
            <a:r>
              <a:rPr lang="de-DE" sz="1800" u="none" dirty="0">
                <a:latin typeface="Arial Narrow" panose="020B0606020202030204" pitchFamily="34" charset="0"/>
              </a:rPr>
              <a:t>Y</a:t>
            </a:r>
            <a:r>
              <a:rPr lang="de-DE" sz="1800" u="none" baseline="-25000" dirty="0">
                <a:latin typeface="Arial Narrow" panose="020B0606020202030204" pitchFamily="34" charset="0"/>
              </a:rPr>
              <a:t>A</a:t>
            </a:r>
            <a:r>
              <a:rPr lang="de-DE" sz="1800" b="0" u="none" dirty="0">
                <a:latin typeface="Arial Narrow" panose="020B0606020202030204" pitchFamily="34" charset="0"/>
              </a:rPr>
              <a:t> = (S</a:t>
            </a:r>
            <a:r>
              <a:rPr lang="de-DE" sz="1800" b="0" u="none" baseline="-25000" dirty="0">
                <a:latin typeface="Arial Narrow" panose="020B0606020202030204" pitchFamily="34" charset="0"/>
              </a:rPr>
              <a:t>A</a:t>
            </a:r>
            <a:r>
              <a:rPr lang="de-DE" sz="1800" b="0" u="none" dirty="0">
                <a:latin typeface="Arial Narrow" panose="020B0606020202030204" pitchFamily="34" charset="0"/>
              </a:rPr>
              <a:t>)</a:t>
            </a:r>
            <a:r>
              <a:rPr lang="de-DE" sz="1800" b="0" u="none" baseline="30000" dirty="0" err="1">
                <a:latin typeface="Arial Narrow" panose="020B0606020202030204" pitchFamily="34" charset="0"/>
              </a:rPr>
              <a:t>Ea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mod</a:t>
            </a:r>
            <a:r>
              <a:rPr lang="de-DE" sz="1800" b="0" u="none" dirty="0">
                <a:latin typeface="Arial Narrow" panose="020B0606020202030204" pitchFamily="34" charset="0"/>
              </a:rPr>
              <a:t> 21 = (9)</a:t>
            </a:r>
            <a:r>
              <a:rPr lang="de-DE" sz="1800" b="0" u="none" baseline="30000" dirty="0">
                <a:latin typeface="Arial Narrow" panose="020B0606020202030204" pitchFamily="34" charset="0"/>
              </a:rPr>
              <a:t>5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mod</a:t>
            </a:r>
            <a:r>
              <a:rPr lang="de-DE" sz="1800" b="0" u="none" dirty="0">
                <a:latin typeface="Arial Narrow" panose="020B0606020202030204" pitchFamily="34" charset="0"/>
              </a:rPr>
              <a:t> 21</a:t>
            </a:r>
            <a:r>
              <a:rPr lang="de-DE" sz="1800" u="none" dirty="0">
                <a:latin typeface="Arial Narrow" panose="020B0606020202030204" pitchFamily="34" charset="0"/>
              </a:rPr>
              <a:t> = 18 = Y</a:t>
            </a:r>
            <a:r>
              <a:rPr lang="de-DE" sz="1800" u="none" baseline="-25000" dirty="0">
                <a:latin typeface="Arial Narrow" panose="020B0606020202030204" pitchFamily="34" charset="0"/>
              </a:rPr>
              <a:t>A</a:t>
            </a:r>
            <a:r>
              <a:rPr lang="de-DE" sz="180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>
                <a:latin typeface="Arial Narrow" panose="020B0606020202030204" pitchFamily="34" charset="0"/>
              </a:rPr>
              <a:t>=&gt; </a:t>
            </a:r>
            <a:r>
              <a:rPr lang="de-DE" sz="1800" u="none" dirty="0">
                <a:latin typeface="Arial Narrow" panose="020B0606020202030204" pitchFamily="34" charset="0"/>
              </a:rPr>
              <a:t>A is </a:t>
            </a:r>
            <a:r>
              <a:rPr lang="de-DE" sz="1800" u="none" dirty="0" err="1">
                <a:latin typeface="Arial Narrow" panose="020B0606020202030204" pitchFamily="34" charset="0"/>
              </a:rPr>
              <a:t>authentic</a:t>
            </a:r>
            <a:endParaRPr lang="de-DE" sz="1800" u="none" dirty="0">
              <a:latin typeface="Arial Narrow" panose="020B0606020202030204" pitchFamily="34" charset="0"/>
            </a:endParaRPr>
          </a:p>
          <a:p>
            <a:pPr defTabSz="762000"/>
            <a:r>
              <a:rPr lang="de-DE" sz="1800" b="0" u="none" dirty="0">
                <a:latin typeface="Arial Narrow" panose="020B0606020202030204" pitchFamily="34" charset="0"/>
              </a:rPr>
              <a:t>       </a:t>
            </a:r>
            <a:r>
              <a:rPr lang="de-DE" sz="1800" b="0" u="none" dirty="0" err="1">
                <a:latin typeface="Arial Narrow" panose="020B0606020202030204" pitchFamily="34" charset="0"/>
              </a:rPr>
              <a:t>Decryption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by</a:t>
            </a:r>
            <a:r>
              <a:rPr lang="de-DE" sz="1800" b="0" u="none" dirty="0">
                <a:latin typeface="Arial Narrow" panose="020B0606020202030204" pitchFamily="34" charset="0"/>
              </a:rPr>
              <a:t> B:  </a:t>
            </a:r>
            <a:r>
              <a:rPr lang="de-DE" sz="1800" u="none" dirty="0">
                <a:latin typeface="Arial Narrow" panose="020B0606020202030204" pitchFamily="34" charset="0"/>
              </a:rPr>
              <a:t>M</a:t>
            </a:r>
            <a:r>
              <a:rPr lang="de-DE" sz="1800" b="0" u="none" dirty="0">
                <a:latin typeface="Arial Narrow" panose="020B0606020202030204" pitchFamily="34" charset="0"/>
              </a:rPr>
              <a:t> = </a:t>
            </a:r>
            <a:r>
              <a:rPr lang="de-DE" sz="1800" b="0" u="none" dirty="0" err="1">
                <a:latin typeface="Arial Narrow" panose="020B0606020202030204" pitchFamily="34" charset="0"/>
              </a:rPr>
              <a:t>Y</a:t>
            </a:r>
            <a:r>
              <a:rPr lang="de-DE" sz="1800" b="0" u="none" baseline="-25000" dirty="0" err="1">
                <a:latin typeface="Arial Narrow" panose="020B0606020202030204" pitchFamily="34" charset="0"/>
              </a:rPr>
              <a:t>A</a:t>
            </a:r>
            <a:r>
              <a:rPr lang="de-DE" sz="1800" b="0" u="none" baseline="30000" dirty="0" err="1">
                <a:latin typeface="Arial Narrow" panose="020B0606020202030204" pitchFamily="34" charset="0"/>
              </a:rPr>
              <a:t>Db</a:t>
            </a:r>
            <a:r>
              <a:rPr lang="de-DE" sz="1800" b="0" u="none" dirty="0">
                <a:latin typeface="Arial Narrow" panose="020B0606020202030204" pitchFamily="34" charset="0"/>
              </a:rPr>
              <a:t> = (18)</a:t>
            </a:r>
            <a:r>
              <a:rPr lang="de-DE" sz="1800" b="0" u="none" baseline="30000" dirty="0">
                <a:latin typeface="Arial Narrow" panose="020B0606020202030204" pitchFamily="34" charset="0"/>
              </a:rPr>
              <a:t>7 </a:t>
            </a:r>
            <a:r>
              <a:rPr lang="de-DE" sz="1800" b="0" u="none" dirty="0" err="1">
                <a:latin typeface="Arial Narrow" panose="020B0606020202030204" pitchFamily="34" charset="0"/>
              </a:rPr>
              <a:t>mod</a:t>
            </a:r>
            <a:r>
              <a:rPr lang="de-DE" sz="1800" b="0" u="none" dirty="0">
                <a:latin typeface="Arial Narrow" panose="020B0606020202030204" pitchFamily="34" charset="0"/>
              </a:rPr>
              <a:t> 33 </a:t>
            </a:r>
            <a:r>
              <a:rPr lang="de-DE" sz="1800" u="none" dirty="0">
                <a:latin typeface="Arial Narrow" panose="020B0606020202030204" pitchFamily="34" charset="0"/>
              </a:rPr>
              <a:t>=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u="none" dirty="0">
                <a:latin typeface="Arial Narrow" panose="020B0606020202030204" pitchFamily="34" charset="0"/>
              </a:rPr>
              <a:t>6</a:t>
            </a:r>
            <a:r>
              <a:rPr lang="de-DE" sz="1800" b="0" u="none" dirty="0">
                <a:latin typeface="Arial Narrow" panose="020B0606020202030204" pitchFamily="34" charset="0"/>
              </a:rPr>
              <a:t>  </a:t>
            </a:r>
            <a:endParaRPr lang="en-GB" sz="1800" b="0" u="none" dirty="0">
              <a:latin typeface="Arial Narrow" panose="020B0606020202030204" pitchFamily="34" charset="0"/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8151491" y="458738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AU" sz="1400" b="0" u="none" dirty="0" err="1">
                <a:solidFill>
                  <a:srgbClr val="1515F5"/>
                </a:solidFill>
                <a:cs typeface="Arial" charset="0"/>
              </a:rPr>
              <a:t>gcd</a:t>
            </a:r>
            <a:r>
              <a:rPr lang="en-AU" sz="1400" b="0" u="none" dirty="0">
                <a:solidFill>
                  <a:srgbClr val="1515F5"/>
                </a:solidFill>
                <a:cs typeface="Arial" charset="0"/>
              </a:rPr>
              <a:t> [3,20] = 1</a:t>
            </a:r>
            <a:endParaRPr lang="en-US" sz="1400" b="0" u="none" dirty="0">
              <a:solidFill>
                <a:srgbClr val="1515F5"/>
              </a:solidFill>
              <a:cs typeface="Arial" charset="0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838200" y="2364713"/>
            <a:ext cx="16639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indent="-457200" defTabSz="762000">
              <a:buFont typeface="+mj-lt"/>
              <a:buAutoNum type="arabicPeriod"/>
            </a:pP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</a:rPr>
              <a:t>System set up</a:t>
            </a:r>
            <a:endParaRPr lang="en-GB" sz="1800" b="0" dirty="0"/>
          </a:p>
        </p:txBody>
      </p:sp>
    </p:spTree>
    <p:extLst>
      <p:ext uri="{BB962C8B-B14F-4D97-AF65-F5344CB8AC3E}">
        <p14:creationId xmlns:p14="http://schemas.microsoft.com/office/powerpoint/2010/main" val="2218595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35694" y="2583236"/>
            <a:ext cx="2133600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457200" indent="-457200" defTabSz="762000"/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Solution 8-2:</a:t>
            </a:r>
            <a:r>
              <a:rPr lang="en-US" sz="18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  </a:t>
            </a:r>
            <a:endParaRPr lang="en-US" u="none" dirty="0">
              <a:solidFill>
                <a:srgbClr val="1515F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sym typeface="Symbol" pitchFamily="18" charset="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20416" y="3018958"/>
            <a:ext cx="8837613" cy="2686050"/>
            <a:chOff x="624" y="1488"/>
            <a:chExt cx="5567" cy="1692"/>
          </a:xfrm>
        </p:grpSpPr>
        <p:sp>
          <p:nvSpPr>
            <p:cNvPr id="5129" name="Rectangle 5"/>
            <p:cNvSpPr>
              <a:spLocks noChangeArrowheads="1"/>
            </p:cNvSpPr>
            <p:nvPr/>
          </p:nvSpPr>
          <p:spPr bwMode="auto">
            <a:xfrm>
              <a:off x="2880" y="2516"/>
              <a:ext cx="527" cy="664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en-US" sz="1400" dirty="0">
                  <a:solidFill>
                    <a:srgbClr val="023DD0"/>
                  </a:solidFill>
                  <a:cs typeface="Arial" charset="0"/>
                </a:rPr>
                <a:t>User B</a:t>
              </a:r>
              <a:endParaRPr lang="en-US" sz="1400" b="0" u="none" dirty="0">
                <a:solidFill>
                  <a:srgbClr val="023DD0"/>
                </a:solidFill>
                <a:cs typeface="Arial" charset="0"/>
              </a:endParaRPr>
            </a:p>
            <a:p>
              <a:pPr algn="ctr" defTabSz="762000"/>
              <a:r>
                <a:rPr lang="en-US" sz="1400" b="0" u="none" dirty="0">
                  <a:solidFill>
                    <a:srgbClr val="023DD0"/>
                  </a:solidFill>
                  <a:cs typeface="Arial" charset="0"/>
                </a:rPr>
                <a:t>   </a:t>
              </a:r>
              <a:r>
                <a:rPr lang="en-US" sz="1400" b="0" u="none" dirty="0" err="1">
                  <a:solidFill>
                    <a:srgbClr val="023DD0"/>
                  </a:solidFill>
                  <a:cs typeface="Arial" charset="0"/>
                </a:rPr>
                <a:t>N</a:t>
              </a:r>
              <a:r>
                <a:rPr lang="en-US" sz="1400" u="none" baseline="-25000" dirty="0" err="1">
                  <a:solidFill>
                    <a:srgbClr val="023DD0"/>
                  </a:solidFill>
                  <a:cs typeface="Arial" charset="0"/>
                </a:rPr>
                <a:t>b</a:t>
              </a:r>
              <a:r>
                <a:rPr lang="en-US" sz="1400" u="none" baseline="-25000" dirty="0">
                  <a:solidFill>
                    <a:srgbClr val="023DD0"/>
                  </a:solidFill>
                  <a:cs typeface="Arial" charset="0"/>
                </a:rPr>
                <a:t> </a:t>
              </a:r>
              <a:r>
                <a:rPr lang="en-US" sz="1400" u="none" dirty="0">
                  <a:solidFill>
                    <a:srgbClr val="023DD0"/>
                  </a:solidFill>
                  <a:cs typeface="Arial" charset="0"/>
                </a:rPr>
                <a:t>= 69</a:t>
              </a:r>
              <a:endParaRPr lang="en-US" sz="1400" b="0" u="none" dirty="0">
                <a:solidFill>
                  <a:srgbClr val="023DD0"/>
                </a:solidFill>
                <a:cs typeface="Arial" charset="0"/>
              </a:endParaRPr>
            </a:p>
            <a:p>
              <a:pPr algn="ctr" defTabSz="762000"/>
              <a:r>
                <a:rPr lang="en-US" sz="1400" b="0" u="none" dirty="0">
                  <a:solidFill>
                    <a:srgbClr val="023DD0"/>
                  </a:solidFill>
                  <a:cs typeface="Arial" charset="0"/>
                </a:rPr>
                <a:t>  </a:t>
              </a:r>
              <a:r>
                <a:rPr lang="en-US" sz="1400" b="0" u="none" dirty="0" err="1">
                  <a:solidFill>
                    <a:srgbClr val="023DD0"/>
                  </a:solidFill>
                  <a:cs typeface="Arial" charset="0"/>
                </a:rPr>
                <a:t>E</a:t>
              </a:r>
              <a:r>
                <a:rPr lang="en-US" sz="1400" u="none" baseline="-25000" dirty="0" err="1">
                  <a:solidFill>
                    <a:srgbClr val="023DD0"/>
                  </a:solidFill>
                  <a:cs typeface="Arial" charset="0"/>
                </a:rPr>
                <a:t>b</a:t>
              </a:r>
              <a:r>
                <a:rPr lang="en-US" sz="1400" u="none" dirty="0">
                  <a:solidFill>
                    <a:srgbClr val="023DD0"/>
                  </a:solidFill>
                  <a:cs typeface="Arial" charset="0"/>
                </a:rPr>
                <a:t>= 5</a:t>
              </a:r>
              <a:endParaRPr lang="en-US" sz="1400" u="none" dirty="0">
                <a:cs typeface="Arial" charset="0"/>
              </a:endParaRPr>
            </a:p>
          </p:txBody>
        </p:sp>
        <p:sp>
          <p:nvSpPr>
            <p:cNvPr id="5130" name="Rectangle 6"/>
            <p:cNvSpPr>
              <a:spLocks noChangeArrowheads="1"/>
            </p:cNvSpPr>
            <p:nvPr/>
          </p:nvSpPr>
          <p:spPr bwMode="auto">
            <a:xfrm>
              <a:off x="2880" y="1796"/>
              <a:ext cx="527" cy="663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90000" tIns="46800" rIns="90000" bIns="46800" anchor="ctr"/>
            <a:lstStyle/>
            <a:p>
              <a:pPr algn="ctr" defTabSz="762000"/>
              <a:r>
                <a:rPr lang="en-US" sz="1400" dirty="0">
                  <a:solidFill>
                    <a:srgbClr val="023DD0"/>
                  </a:solidFill>
                  <a:cs typeface="Arial" charset="0"/>
                </a:rPr>
                <a:t>User A</a:t>
              </a:r>
              <a:endParaRPr lang="en-US" sz="1400" b="0" u="none" dirty="0">
                <a:solidFill>
                  <a:srgbClr val="023DD0"/>
                </a:solidFill>
                <a:cs typeface="Arial" charset="0"/>
              </a:endParaRPr>
            </a:p>
            <a:p>
              <a:pPr algn="ctr" defTabSz="762000"/>
              <a:r>
                <a:rPr lang="en-US" sz="1400" b="0" u="none" dirty="0">
                  <a:solidFill>
                    <a:srgbClr val="023DD0"/>
                  </a:solidFill>
                  <a:cs typeface="Arial" charset="0"/>
                </a:rPr>
                <a:t>   N</a:t>
              </a:r>
              <a:r>
                <a:rPr lang="en-US" sz="1400" u="none" baseline="-25000" dirty="0">
                  <a:solidFill>
                    <a:srgbClr val="023DD0"/>
                  </a:solidFill>
                  <a:cs typeface="Arial" charset="0"/>
                </a:rPr>
                <a:t>a </a:t>
              </a:r>
              <a:r>
                <a:rPr lang="en-US" sz="1400" u="none" dirty="0">
                  <a:solidFill>
                    <a:srgbClr val="023DD0"/>
                  </a:solidFill>
                  <a:cs typeface="Arial" charset="0"/>
                </a:rPr>
                <a:t>= 55</a:t>
              </a:r>
            </a:p>
            <a:p>
              <a:pPr algn="ctr" defTabSz="762000"/>
              <a:r>
                <a:rPr lang="en-US" sz="1400" b="0" u="none" dirty="0">
                  <a:solidFill>
                    <a:srgbClr val="023DD0"/>
                  </a:solidFill>
                  <a:cs typeface="Arial" charset="0"/>
                </a:rPr>
                <a:t>  </a:t>
              </a:r>
              <a:r>
                <a:rPr lang="en-US" sz="1400" b="0" u="none" dirty="0" err="1">
                  <a:solidFill>
                    <a:srgbClr val="023DD0"/>
                  </a:solidFill>
                  <a:cs typeface="Arial" charset="0"/>
                </a:rPr>
                <a:t>E</a:t>
              </a:r>
              <a:r>
                <a:rPr lang="en-US" sz="1400" u="none" baseline="-25000" dirty="0" err="1">
                  <a:solidFill>
                    <a:srgbClr val="023DD0"/>
                  </a:solidFill>
                  <a:cs typeface="Arial" charset="0"/>
                </a:rPr>
                <a:t>a</a:t>
              </a:r>
              <a:r>
                <a:rPr lang="en-US" sz="1400" u="none" dirty="0">
                  <a:solidFill>
                    <a:srgbClr val="023DD0"/>
                  </a:solidFill>
                  <a:cs typeface="Arial" charset="0"/>
                </a:rPr>
                <a:t>= 7</a:t>
              </a:r>
            </a:p>
          </p:txBody>
        </p:sp>
        <p:sp>
          <p:nvSpPr>
            <p:cNvPr id="5131" name="Text Box 7"/>
            <p:cNvSpPr txBox="1">
              <a:spLocks noChangeArrowheads="1"/>
            </p:cNvSpPr>
            <p:nvPr/>
          </p:nvSpPr>
          <p:spPr bwMode="auto">
            <a:xfrm>
              <a:off x="624" y="1629"/>
              <a:ext cx="2255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762000"/>
              <a:r>
                <a:rPr lang="en-US" sz="1400" dirty="0">
                  <a:solidFill>
                    <a:srgbClr val="023DD0"/>
                  </a:solidFill>
                  <a:cs typeface="Arial" charset="0"/>
                </a:rPr>
                <a:t>USER A:</a:t>
              </a:r>
              <a:r>
                <a:rPr lang="en-US" sz="1400" u="none" dirty="0">
                  <a:cs typeface="Arial" charset="0"/>
                </a:rPr>
                <a:t>	</a:t>
              </a:r>
              <a:r>
                <a:rPr lang="en-US" sz="1400" b="0" u="none" dirty="0">
                  <a:cs typeface="Arial" charset="0"/>
                </a:rPr>
                <a:t>		</a:t>
              </a:r>
              <a:r>
                <a:rPr lang="en-AU" sz="1400" b="0" u="none" dirty="0">
                  <a:cs typeface="Arial" charset="0"/>
                </a:rPr>
                <a:t>				  </a:t>
              </a:r>
            </a:p>
            <a:p>
              <a:pPr defTabSz="762000"/>
              <a:r>
                <a:rPr lang="en-AU" sz="1400" b="0" u="none" dirty="0">
                  <a:cs typeface="Arial" charset="0"/>
                </a:rPr>
                <a:t>N</a:t>
              </a:r>
              <a:r>
                <a:rPr lang="en-AU" sz="1400" u="none" baseline="-25000" dirty="0">
                  <a:cs typeface="Arial" charset="0"/>
                </a:rPr>
                <a:t>a</a:t>
              </a:r>
              <a:r>
                <a:rPr lang="en-AU" sz="1400" b="0" u="none" dirty="0">
                  <a:cs typeface="Arial" charset="0"/>
                </a:rPr>
                <a:t> = p</a:t>
              </a:r>
              <a:r>
                <a:rPr lang="en-AU" sz="1400" u="none" baseline="-25000" dirty="0">
                  <a:cs typeface="Arial" charset="0"/>
                </a:rPr>
                <a:t>a</a:t>
              </a:r>
              <a:r>
                <a:rPr lang="en-AU" sz="1400" b="0" u="none" dirty="0">
                  <a:cs typeface="Arial" charset="0"/>
                </a:rPr>
                <a:t> * </a:t>
              </a:r>
              <a:r>
                <a:rPr lang="en-AU" sz="1400" b="0" u="none" dirty="0" err="1">
                  <a:cs typeface="Arial" charset="0"/>
                </a:rPr>
                <a:t>q</a:t>
              </a:r>
              <a:r>
                <a:rPr lang="en-AU" sz="1400" u="none" baseline="-25000" dirty="0" err="1">
                  <a:cs typeface="Arial" charset="0"/>
                </a:rPr>
                <a:t>a</a:t>
              </a:r>
              <a:r>
                <a:rPr lang="en-AU" sz="1400" b="0" u="none" dirty="0">
                  <a:cs typeface="Arial" charset="0"/>
                </a:rPr>
                <a:t> = 11*5 = </a:t>
              </a:r>
              <a:r>
                <a:rPr lang="en-AU" sz="1400" u="none" dirty="0">
                  <a:cs typeface="Arial" charset="0"/>
                </a:rPr>
                <a:t>55</a:t>
              </a:r>
              <a:r>
                <a:rPr lang="en-AU" sz="1400" b="0" u="none" dirty="0">
                  <a:cs typeface="Arial" charset="0"/>
                </a:rPr>
                <a:t> open modulus of A</a:t>
              </a:r>
            </a:p>
            <a:p>
              <a:pPr defTabSz="762000"/>
              <a:r>
                <a:rPr lang="en-AU" sz="1400" b="0" u="none" dirty="0">
                  <a:solidFill>
                    <a:schemeClr val="hlink"/>
                  </a:solidFill>
                  <a:cs typeface="Arial" charset="0"/>
                </a:rPr>
                <a:t>p</a:t>
              </a:r>
              <a:r>
                <a:rPr lang="en-AU" sz="1400" u="none" baseline="-25000" dirty="0">
                  <a:solidFill>
                    <a:schemeClr val="hlink"/>
                  </a:solidFill>
                  <a:cs typeface="Arial" charset="0"/>
                </a:rPr>
                <a:t>a</a:t>
              </a:r>
              <a:r>
                <a:rPr lang="en-AU" sz="1400" b="0" u="none" dirty="0">
                  <a:solidFill>
                    <a:schemeClr val="hlink"/>
                  </a:solidFill>
                  <a:cs typeface="Arial" charset="0"/>
                </a:rPr>
                <a:t> * </a:t>
              </a:r>
              <a:r>
                <a:rPr lang="en-AU" sz="1400" b="0" u="none" dirty="0" err="1">
                  <a:solidFill>
                    <a:schemeClr val="hlink"/>
                  </a:solidFill>
                  <a:cs typeface="Arial" charset="0"/>
                </a:rPr>
                <a:t>q</a:t>
              </a:r>
              <a:r>
                <a:rPr lang="en-AU" sz="1400" u="none" baseline="-25000" dirty="0" err="1">
                  <a:solidFill>
                    <a:schemeClr val="hlink"/>
                  </a:solidFill>
                  <a:cs typeface="Arial" charset="0"/>
                </a:rPr>
                <a:t>a</a:t>
              </a:r>
              <a:r>
                <a:rPr lang="en-AU" sz="1400" u="none" baseline="-25000" dirty="0">
                  <a:cs typeface="Arial" charset="0"/>
                </a:rPr>
                <a:t> </a:t>
              </a:r>
              <a:r>
                <a:rPr lang="en-AU" sz="1400" u="none" dirty="0">
                  <a:cs typeface="Arial" charset="0"/>
                </a:rPr>
                <a:t>= 11, 5</a:t>
              </a:r>
              <a:r>
                <a:rPr lang="en-AU" sz="1400" u="none" baseline="-25000" dirty="0">
                  <a:cs typeface="Arial" charset="0"/>
                </a:rPr>
                <a:t>  </a:t>
              </a:r>
              <a:r>
                <a:rPr lang="en-AU" sz="1400" b="0" u="none" dirty="0">
                  <a:cs typeface="Arial" charset="0"/>
                </a:rPr>
                <a:t>two secret primes </a:t>
              </a:r>
            </a:p>
            <a:p>
              <a:pPr defTabSz="762000"/>
              <a:r>
                <a:rPr lang="en-US" sz="1400" b="0" u="none" dirty="0">
                  <a:solidFill>
                    <a:schemeClr val="tx2"/>
                  </a:solidFill>
                  <a:cs typeface="Arial" charset="0"/>
                  <a:sym typeface="Symbol" pitchFamily="18" charset="2"/>
                </a:rPr>
                <a:t></a:t>
              </a:r>
              <a:r>
                <a:rPr lang="en-US" sz="1400" b="0" u="none" dirty="0">
                  <a:cs typeface="Arial" charset="0"/>
                </a:rPr>
                <a:t>(</a:t>
              </a:r>
              <a:r>
                <a:rPr lang="en-AU" sz="1400" b="0" u="none" dirty="0">
                  <a:cs typeface="Arial" charset="0"/>
                </a:rPr>
                <a:t>N</a:t>
              </a:r>
              <a:r>
                <a:rPr lang="en-AU" sz="1400" u="none" baseline="-25000" dirty="0">
                  <a:cs typeface="Arial" charset="0"/>
                </a:rPr>
                <a:t>a</a:t>
              </a:r>
              <a:r>
                <a:rPr lang="en-US" sz="1400" b="0" u="none" dirty="0">
                  <a:cs typeface="Arial" charset="0"/>
                </a:rPr>
                <a:t>) </a:t>
              </a:r>
              <a:r>
                <a:rPr lang="en-AU" sz="1400" b="0" u="none" dirty="0">
                  <a:cs typeface="Arial" charset="0"/>
                </a:rPr>
                <a:t>= (p</a:t>
              </a:r>
              <a:r>
                <a:rPr lang="en-AU" sz="1400" u="none" baseline="-25000" dirty="0">
                  <a:cs typeface="Arial" charset="0"/>
                </a:rPr>
                <a:t>a</a:t>
              </a:r>
              <a:r>
                <a:rPr lang="en-AU" sz="1400" b="0" u="none" dirty="0">
                  <a:cs typeface="Arial" charset="0"/>
                </a:rPr>
                <a:t>-1)*(q</a:t>
              </a:r>
              <a:r>
                <a:rPr lang="en-AU" sz="1400" u="none" baseline="-25000" dirty="0">
                  <a:cs typeface="Arial" charset="0"/>
                </a:rPr>
                <a:t>a</a:t>
              </a:r>
              <a:r>
                <a:rPr lang="en-AU" sz="1400" b="0" u="none" dirty="0">
                  <a:cs typeface="Arial" charset="0"/>
                </a:rPr>
                <a:t>-1) = (11-1)(5-1) = 40</a:t>
              </a:r>
            </a:p>
            <a:p>
              <a:pPr defTabSz="762000"/>
              <a:endParaRPr lang="en-AU" sz="1400" b="0" u="none" dirty="0">
                <a:cs typeface="Arial" charset="0"/>
              </a:endParaRPr>
            </a:p>
            <a:p>
              <a:pPr defTabSz="762000"/>
              <a:r>
                <a:rPr lang="en-AU" sz="1400" b="0" u="none" dirty="0" err="1">
                  <a:cs typeface="Arial" charset="0"/>
                </a:rPr>
                <a:t>E</a:t>
              </a:r>
              <a:r>
                <a:rPr lang="en-AU" sz="1400" u="none" baseline="-25000" dirty="0" err="1">
                  <a:cs typeface="Arial" charset="0"/>
                </a:rPr>
                <a:t>a</a:t>
              </a:r>
              <a:r>
                <a:rPr lang="en-AU" sz="1400" b="0" u="none" dirty="0">
                  <a:cs typeface="Arial" charset="0"/>
                </a:rPr>
                <a:t> = open Encryption key of A = 7</a:t>
              </a:r>
            </a:p>
            <a:p>
              <a:pPr defTabSz="762000"/>
              <a:r>
                <a:rPr lang="en-AU" sz="1400" b="0" u="none" dirty="0">
                  <a:solidFill>
                    <a:schemeClr val="hlink"/>
                  </a:solidFill>
                  <a:cs typeface="Arial" charset="0"/>
                </a:rPr>
                <a:t>D</a:t>
              </a:r>
              <a:r>
                <a:rPr lang="en-AU" sz="1400" u="none" baseline="-25000" dirty="0">
                  <a:solidFill>
                    <a:schemeClr val="hlink"/>
                  </a:solidFill>
                  <a:cs typeface="Arial" charset="0"/>
                </a:rPr>
                <a:t>a</a:t>
              </a:r>
              <a:r>
                <a:rPr lang="en-AU" sz="1400" b="0" u="none" dirty="0">
                  <a:cs typeface="Arial" charset="0"/>
                </a:rPr>
                <a:t> =  E</a:t>
              </a:r>
              <a:r>
                <a:rPr lang="en-AU" sz="1400" u="none" baseline="-25000" dirty="0">
                  <a:cs typeface="Arial" charset="0"/>
                </a:rPr>
                <a:t>a</a:t>
              </a:r>
              <a:r>
                <a:rPr lang="en-AU" sz="1400" b="0" u="none" baseline="30000" dirty="0">
                  <a:cs typeface="Arial" charset="0"/>
                </a:rPr>
                <a:t>-1</a:t>
              </a:r>
              <a:r>
                <a:rPr lang="en-AU" sz="1400" b="0" u="none" dirty="0">
                  <a:cs typeface="Arial" charset="0"/>
                </a:rPr>
                <a:t>    [mod </a:t>
              </a:r>
              <a:r>
                <a:rPr lang="en-US" sz="1400" b="0" u="none" dirty="0">
                  <a:solidFill>
                    <a:schemeClr val="tx2"/>
                  </a:solidFill>
                  <a:cs typeface="Arial" charset="0"/>
                  <a:sym typeface="Symbol" pitchFamily="18" charset="2"/>
                </a:rPr>
                <a:t></a:t>
              </a:r>
              <a:r>
                <a:rPr lang="en-US" sz="1400" b="0" u="none" dirty="0">
                  <a:cs typeface="Arial" charset="0"/>
                </a:rPr>
                <a:t>(</a:t>
              </a:r>
              <a:r>
                <a:rPr lang="en-AU" sz="1400" b="0" u="none" dirty="0">
                  <a:cs typeface="Arial" charset="0"/>
                </a:rPr>
                <a:t>N</a:t>
              </a:r>
              <a:r>
                <a:rPr lang="en-AU" sz="1400" u="none" baseline="-25000" dirty="0">
                  <a:cs typeface="Arial" charset="0"/>
                </a:rPr>
                <a:t>a</a:t>
              </a:r>
              <a:r>
                <a:rPr lang="en-US" sz="1400" b="0" u="none" dirty="0">
                  <a:cs typeface="Arial" charset="0"/>
                </a:rPr>
                <a:t>) ] = 7</a:t>
              </a:r>
              <a:r>
                <a:rPr lang="en-US" sz="1400" b="0" u="none" baseline="30000" dirty="0">
                  <a:cs typeface="Arial" charset="0"/>
                </a:rPr>
                <a:t>-1</a:t>
              </a:r>
              <a:r>
                <a:rPr lang="en-US" sz="1400" b="0" u="none" dirty="0">
                  <a:cs typeface="Arial" charset="0"/>
                </a:rPr>
                <a:t> mod 40 = </a:t>
              </a:r>
              <a:r>
                <a:rPr lang="en-US" sz="1400" u="none" dirty="0">
                  <a:solidFill>
                    <a:schemeClr val="hlink"/>
                  </a:solidFill>
                  <a:cs typeface="Arial" charset="0"/>
                </a:rPr>
                <a:t>23</a:t>
              </a:r>
            </a:p>
            <a:p>
              <a:pPr defTabSz="762000"/>
              <a:r>
                <a:rPr lang="en-US" sz="1400" b="0" u="none" dirty="0">
                  <a:cs typeface="Arial" charset="0"/>
                </a:rPr>
                <a:t>                </a:t>
              </a:r>
            </a:p>
          </p:txBody>
        </p:sp>
        <p:sp>
          <p:nvSpPr>
            <p:cNvPr id="5132" name="Text Box 8"/>
            <p:cNvSpPr txBox="1">
              <a:spLocks noChangeArrowheads="1"/>
            </p:cNvSpPr>
            <p:nvPr/>
          </p:nvSpPr>
          <p:spPr bwMode="auto">
            <a:xfrm>
              <a:off x="3887" y="1664"/>
              <a:ext cx="2304" cy="1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/>
              <a:r>
                <a:rPr lang="en-US" sz="1400" dirty="0">
                  <a:solidFill>
                    <a:srgbClr val="023DD0"/>
                  </a:solidFill>
                  <a:cs typeface="Arial" charset="0"/>
                </a:rPr>
                <a:t>USER B:</a:t>
              </a:r>
              <a:r>
                <a:rPr lang="en-US" sz="1400" u="none" dirty="0">
                  <a:cs typeface="Arial" charset="0"/>
                </a:rPr>
                <a:t>	</a:t>
              </a:r>
              <a:r>
                <a:rPr lang="en-US" sz="1400" b="0" u="none" dirty="0">
                  <a:cs typeface="Arial" charset="0"/>
                </a:rPr>
                <a:t>						  </a:t>
              </a:r>
            </a:p>
            <a:p>
              <a:pPr defTabSz="762000"/>
              <a:r>
                <a:rPr lang="en-BZ" sz="1400" b="0" u="none" dirty="0" err="1">
                  <a:cs typeface="Arial" charset="0"/>
                </a:rPr>
                <a:t>N</a:t>
              </a:r>
              <a:r>
                <a:rPr lang="en-BZ" sz="1400" u="none" baseline="-25000" dirty="0" err="1">
                  <a:cs typeface="Arial" charset="0"/>
                </a:rPr>
                <a:t>b</a:t>
              </a:r>
              <a:r>
                <a:rPr lang="en-BZ" sz="1400" b="0" u="none" dirty="0">
                  <a:cs typeface="Arial" charset="0"/>
                </a:rPr>
                <a:t> = </a:t>
              </a:r>
              <a:r>
                <a:rPr lang="en-BZ" sz="1400" b="0" u="none" dirty="0" err="1">
                  <a:cs typeface="Arial" charset="0"/>
                </a:rPr>
                <a:t>p</a:t>
              </a:r>
              <a:r>
                <a:rPr lang="en-BZ" sz="1400" u="none" baseline="-25000" dirty="0" err="1">
                  <a:cs typeface="Arial" charset="0"/>
                </a:rPr>
                <a:t>b</a:t>
              </a:r>
              <a:r>
                <a:rPr lang="en-BZ" sz="1400" b="0" u="none" dirty="0">
                  <a:cs typeface="Arial" charset="0"/>
                </a:rPr>
                <a:t> * </a:t>
              </a:r>
              <a:r>
                <a:rPr lang="en-BZ" sz="1400" b="0" u="none" dirty="0" err="1">
                  <a:cs typeface="Arial" charset="0"/>
                </a:rPr>
                <a:t>q</a:t>
              </a:r>
              <a:r>
                <a:rPr lang="en-BZ" sz="1400" u="none" baseline="-25000" dirty="0" err="1">
                  <a:cs typeface="Arial" charset="0"/>
                </a:rPr>
                <a:t>b</a:t>
              </a:r>
              <a:r>
                <a:rPr lang="en-BZ" sz="1400" b="0" u="none" dirty="0">
                  <a:cs typeface="Arial" charset="0"/>
                </a:rPr>
                <a:t> = 23*3 = </a:t>
              </a:r>
              <a:r>
                <a:rPr lang="en-BZ" sz="1400" u="none" dirty="0">
                  <a:cs typeface="Arial" charset="0"/>
                </a:rPr>
                <a:t>69</a:t>
              </a:r>
              <a:r>
                <a:rPr lang="en-BZ" sz="1400" b="0" u="none" dirty="0">
                  <a:cs typeface="Arial" charset="0"/>
                </a:rPr>
                <a:t> open modulus of B</a:t>
              </a:r>
            </a:p>
            <a:p>
              <a:pPr defTabSz="762000"/>
              <a:r>
                <a:rPr lang="en-BZ" sz="1400" b="0" u="none" dirty="0" err="1">
                  <a:solidFill>
                    <a:schemeClr val="hlink"/>
                  </a:solidFill>
                  <a:cs typeface="Arial" charset="0"/>
                </a:rPr>
                <a:t>p</a:t>
              </a:r>
              <a:r>
                <a:rPr lang="en-BZ" sz="1400" u="none" baseline="-25000" dirty="0" err="1">
                  <a:solidFill>
                    <a:schemeClr val="hlink"/>
                  </a:solidFill>
                  <a:cs typeface="Arial" charset="0"/>
                </a:rPr>
                <a:t>b</a:t>
              </a:r>
              <a:r>
                <a:rPr lang="en-BZ" sz="1400" b="0" u="none" dirty="0">
                  <a:solidFill>
                    <a:schemeClr val="hlink"/>
                  </a:solidFill>
                  <a:cs typeface="Arial" charset="0"/>
                </a:rPr>
                <a:t> * </a:t>
              </a:r>
              <a:r>
                <a:rPr lang="en-BZ" sz="1400" b="0" u="none" dirty="0" err="1">
                  <a:solidFill>
                    <a:schemeClr val="hlink"/>
                  </a:solidFill>
                  <a:cs typeface="Arial" charset="0"/>
                </a:rPr>
                <a:t>q</a:t>
              </a:r>
              <a:r>
                <a:rPr lang="en-BZ" sz="1400" u="none" baseline="-25000" dirty="0" err="1">
                  <a:solidFill>
                    <a:schemeClr val="hlink"/>
                  </a:solidFill>
                  <a:cs typeface="Arial" charset="0"/>
                </a:rPr>
                <a:t>b</a:t>
              </a:r>
              <a:r>
                <a:rPr lang="en-BZ" sz="1400" u="none" baseline="-25000" dirty="0">
                  <a:cs typeface="Arial" charset="0"/>
                </a:rPr>
                <a:t>  </a:t>
              </a:r>
              <a:r>
                <a:rPr lang="en-BZ" sz="1400" u="none" dirty="0">
                  <a:cs typeface="Arial" charset="0"/>
                </a:rPr>
                <a:t>= 23,3 </a:t>
              </a:r>
              <a:r>
                <a:rPr lang="en-BZ" sz="1400" u="none" baseline="-25000" dirty="0">
                  <a:cs typeface="Arial" charset="0"/>
                </a:rPr>
                <a:t> </a:t>
              </a:r>
              <a:r>
                <a:rPr lang="en-BZ" sz="1400" b="0" u="none" dirty="0">
                  <a:cs typeface="Arial" charset="0"/>
                </a:rPr>
                <a:t>two secret large primes </a:t>
              </a:r>
            </a:p>
            <a:p>
              <a:pPr defTabSz="762000"/>
              <a:r>
                <a:rPr lang="en-US" sz="1400" b="0" u="none" dirty="0">
                  <a:solidFill>
                    <a:schemeClr val="tx2"/>
                  </a:solidFill>
                  <a:cs typeface="Arial" charset="0"/>
                  <a:sym typeface="Symbol" pitchFamily="18" charset="2"/>
                </a:rPr>
                <a:t></a:t>
              </a:r>
              <a:r>
                <a:rPr lang="en-US" sz="1400" b="0" u="none" dirty="0">
                  <a:cs typeface="Arial" charset="0"/>
                </a:rPr>
                <a:t>(</a:t>
              </a:r>
              <a:r>
                <a:rPr lang="en-AU" sz="1400" b="0" u="none" dirty="0" err="1">
                  <a:cs typeface="Arial" charset="0"/>
                </a:rPr>
                <a:t>N</a:t>
              </a:r>
              <a:r>
                <a:rPr lang="en-AU" sz="1400" u="none" baseline="-25000" dirty="0" err="1">
                  <a:cs typeface="Arial" charset="0"/>
                </a:rPr>
                <a:t>b</a:t>
              </a:r>
              <a:r>
                <a:rPr lang="en-US" sz="1400" b="0" u="none" dirty="0">
                  <a:cs typeface="Arial" charset="0"/>
                </a:rPr>
                <a:t>)</a:t>
              </a:r>
              <a:r>
                <a:rPr lang="en-BZ" sz="1400" b="0" u="none" dirty="0">
                  <a:cs typeface="Arial" charset="0"/>
                </a:rPr>
                <a:t> = (p</a:t>
              </a:r>
              <a:r>
                <a:rPr lang="en-BZ" sz="1400" u="none" baseline="-25000" dirty="0">
                  <a:cs typeface="Arial" charset="0"/>
                </a:rPr>
                <a:t>b</a:t>
              </a:r>
              <a:r>
                <a:rPr lang="en-BZ" sz="1400" b="0" u="none" dirty="0">
                  <a:cs typeface="Arial" charset="0"/>
                </a:rPr>
                <a:t>-1)*(q</a:t>
              </a:r>
              <a:r>
                <a:rPr lang="en-BZ" sz="1400" u="none" baseline="-25000" dirty="0">
                  <a:cs typeface="Arial" charset="0"/>
                </a:rPr>
                <a:t>b</a:t>
              </a:r>
              <a:r>
                <a:rPr lang="en-BZ" sz="1400" b="0" u="none" dirty="0">
                  <a:cs typeface="Arial" charset="0"/>
                </a:rPr>
                <a:t>-1) = (23-1)(3-1) = 44</a:t>
              </a:r>
            </a:p>
            <a:p>
              <a:pPr defTabSz="762000"/>
              <a:endParaRPr lang="en-BZ" sz="1400" b="0" u="none" dirty="0">
                <a:cs typeface="Arial" charset="0"/>
              </a:endParaRPr>
            </a:p>
            <a:p>
              <a:pPr defTabSz="762000"/>
              <a:r>
                <a:rPr lang="en-BZ" sz="1400" b="0" u="none" dirty="0" err="1">
                  <a:cs typeface="Arial" charset="0"/>
                </a:rPr>
                <a:t>E</a:t>
              </a:r>
              <a:r>
                <a:rPr lang="en-BZ" sz="1400" u="none" baseline="-25000" dirty="0" err="1">
                  <a:cs typeface="Arial" charset="0"/>
                </a:rPr>
                <a:t>b</a:t>
              </a:r>
              <a:r>
                <a:rPr lang="en-BZ" sz="1400" b="0" u="none" dirty="0">
                  <a:cs typeface="Arial" charset="0"/>
                </a:rPr>
                <a:t> = open Encryption key of B = 5</a:t>
              </a:r>
            </a:p>
            <a:p>
              <a:pPr defTabSz="762000"/>
              <a:r>
                <a:rPr lang="en-BZ" sz="1400" b="0" u="none" dirty="0">
                  <a:solidFill>
                    <a:schemeClr val="hlink"/>
                  </a:solidFill>
                  <a:cs typeface="Arial" charset="0"/>
                </a:rPr>
                <a:t>D</a:t>
              </a:r>
              <a:r>
                <a:rPr lang="en-BZ" sz="1400" u="none" baseline="-25000" dirty="0">
                  <a:solidFill>
                    <a:schemeClr val="hlink"/>
                  </a:solidFill>
                  <a:cs typeface="Arial" charset="0"/>
                </a:rPr>
                <a:t>b</a:t>
              </a:r>
              <a:r>
                <a:rPr lang="en-BZ" sz="1400" b="0" u="none" dirty="0">
                  <a:cs typeface="Arial" charset="0"/>
                </a:rPr>
                <a:t> =  E</a:t>
              </a:r>
              <a:r>
                <a:rPr lang="en-BZ" sz="1400" u="none" baseline="-25000" dirty="0">
                  <a:cs typeface="Arial" charset="0"/>
                </a:rPr>
                <a:t>b</a:t>
              </a:r>
              <a:r>
                <a:rPr lang="en-BZ" sz="1400" b="0" u="none" baseline="30000" dirty="0">
                  <a:cs typeface="Arial" charset="0"/>
                </a:rPr>
                <a:t>-1</a:t>
              </a:r>
              <a:r>
                <a:rPr lang="en-BZ" sz="1400" b="0" u="none" dirty="0">
                  <a:cs typeface="Arial" charset="0"/>
                </a:rPr>
                <a:t>    </a:t>
              </a:r>
              <a:r>
                <a:rPr lang="en-AU" sz="1400" b="0" u="none" dirty="0">
                  <a:cs typeface="Arial" charset="0"/>
                </a:rPr>
                <a:t>[mod </a:t>
              </a:r>
              <a:r>
                <a:rPr lang="en-US" sz="1400" b="0" u="none" dirty="0">
                  <a:solidFill>
                    <a:schemeClr val="tx2"/>
                  </a:solidFill>
                  <a:cs typeface="Arial" charset="0"/>
                  <a:sym typeface="Symbol" pitchFamily="18" charset="2"/>
                </a:rPr>
                <a:t></a:t>
              </a:r>
              <a:r>
                <a:rPr lang="en-US" sz="1400" b="0" u="none" dirty="0">
                  <a:cs typeface="Arial" charset="0"/>
                </a:rPr>
                <a:t>(</a:t>
              </a:r>
              <a:r>
                <a:rPr lang="en-AU" sz="1400" b="0" u="none" dirty="0" err="1">
                  <a:cs typeface="Arial" charset="0"/>
                </a:rPr>
                <a:t>N</a:t>
              </a:r>
              <a:r>
                <a:rPr lang="en-AU" sz="1400" u="none" baseline="-25000" dirty="0" err="1">
                  <a:cs typeface="Arial" charset="0"/>
                </a:rPr>
                <a:t>b</a:t>
              </a:r>
              <a:r>
                <a:rPr lang="en-US" sz="1400" b="0" u="none" dirty="0">
                  <a:cs typeface="Arial" charset="0"/>
                </a:rPr>
                <a:t>) ] = 5</a:t>
              </a:r>
              <a:r>
                <a:rPr lang="en-US" sz="1400" b="0" u="none" baseline="30000" dirty="0">
                  <a:cs typeface="Arial" charset="0"/>
                </a:rPr>
                <a:t>-1</a:t>
              </a:r>
              <a:r>
                <a:rPr lang="en-US" sz="1400" b="0" u="none" dirty="0">
                  <a:cs typeface="Arial" charset="0"/>
                </a:rPr>
                <a:t> mod 44 =</a:t>
              </a:r>
              <a:r>
                <a:rPr lang="en-US" sz="1400" b="0" u="none" dirty="0">
                  <a:solidFill>
                    <a:srgbClr val="FF0000"/>
                  </a:solidFill>
                  <a:cs typeface="Arial" charset="0"/>
                </a:rPr>
                <a:t> 9</a:t>
              </a:r>
              <a:endParaRPr lang="en-US" sz="1400" b="0" u="none" baseline="-25000" dirty="0">
                <a:solidFill>
                  <a:srgbClr val="FF0000"/>
                </a:solidFill>
                <a:cs typeface="Arial" charset="0"/>
              </a:endParaRPr>
            </a:p>
            <a:p>
              <a:pPr algn="ctr" defTabSz="762000"/>
              <a:r>
                <a:rPr lang="en-US" sz="1400" b="0" u="none" dirty="0">
                  <a:cs typeface="Arial" charset="0"/>
                </a:rPr>
                <a:t>  </a:t>
              </a:r>
            </a:p>
          </p:txBody>
        </p:sp>
        <p:sp>
          <p:nvSpPr>
            <p:cNvPr id="5133" name="Text Box 9"/>
            <p:cNvSpPr txBox="1">
              <a:spLocks noChangeArrowheads="1"/>
            </p:cNvSpPr>
            <p:nvPr/>
          </p:nvSpPr>
          <p:spPr bwMode="auto">
            <a:xfrm>
              <a:off x="2544" y="1488"/>
              <a:ext cx="158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/>
              <a:r>
                <a:rPr lang="en-JM" sz="1600" u="none">
                  <a:solidFill>
                    <a:srgbClr val="023DD0"/>
                  </a:solidFill>
                  <a:cs typeface="Arial" charset="0"/>
                </a:rPr>
                <a:t>Open directory</a:t>
              </a:r>
              <a:endParaRPr lang="en-US" sz="1600" u="none" baseline="30000">
                <a:solidFill>
                  <a:srgbClr val="023DD0"/>
                </a:solidFill>
                <a:cs typeface="Arial" charset="0"/>
              </a:endParaRPr>
            </a:p>
          </p:txBody>
        </p:sp>
        <p:sp>
          <p:nvSpPr>
            <p:cNvPr id="5134" name="Line 10"/>
            <p:cNvSpPr>
              <a:spLocks noChangeShapeType="1"/>
            </p:cNvSpPr>
            <p:nvPr/>
          </p:nvSpPr>
          <p:spPr bwMode="auto">
            <a:xfrm>
              <a:off x="2544" y="2064"/>
              <a:ext cx="432" cy="4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35" name="Line 11"/>
            <p:cNvSpPr>
              <a:spLocks noChangeShapeType="1"/>
            </p:cNvSpPr>
            <p:nvPr/>
          </p:nvSpPr>
          <p:spPr bwMode="auto">
            <a:xfrm flipV="1">
              <a:off x="2496" y="2304"/>
              <a:ext cx="480" cy="14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36" name="Line 12"/>
            <p:cNvSpPr>
              <a:spLocks noChangeShapeType="1"/>
            </p:cNvSpPr>
            <p:nvPr/>
          </p:nvSpPr>
          <p:spPr bwMode="auto">
            <a:xfrm flipH="1">
              <a:off x="3360" y="2064"/>
              <a:ext cx="576" cy="8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37" name="Line 13"/>
            <p:cNvSpPr>
              <a:spLocks noChangeShapeType="1"/>
            </p:cNvSpPr>
            <p:nvPr/>
          </p:nvSpPr>
          <p:spPr bwMode="auto">
            <a:xfrm flipH="1">
              <a:off x="3312" y="2592"/>
              <a:ext cx="624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5138" name="Text Box 14"/>
            <p:cNvSpPr txBox="1">
              <a:spLocks noChangeArrowheads="1"/>
            </p:cNvSpPr>
            <p:nvPr/>
          </p:nvSpPr>
          <p:spPr bwMode="auto">
            <a:xfrm>
              <a:off x="3984" y="2880"/>
              <a:ext cx="14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/>
              <a:r>
                <a:rPr lang="en-AU" sz="1400" b="0" u="none" dirty="0" err="1">
                  <a:solidFill>
                    <a:srgbClr val="1515F5"/>
                  </a:solidFill>
                  <a:cs typeface="Arial" charset="0"/>
                </a:rPr>
                <a:t>gcd</a:t>
              </a:r>
              <a:r>
                <a:rPr lang="en-AU" sz="1400" b="0" u="none" dirty="0">
                  <a:solidFill>
                    <a:srgbClr val="1515F5"/>
                  </a:solidFill>
                  <a:cs typeface="Arial" charset="0"/>
                </a:rPr>
                <a:t> [ </a:t>
              </a:r>
              <a:r>
                <a:rPr lang="en-AU" sz="1400" b="0" u="none" dirty="0" err="1">
                  <a:solidFill>
                    <a:srgbClr val="1515F5"/>
                  </a:solidFill>
                  <a:cs typeface="Arial" charset="0"/>
                </a:rPr>
                <a:t>E</a:t>
              </a:r>
              <a:r>
                <a:rPr lang="en-AU" sz="1400" u="none" baseline="-25000" dirty="0" err="1">
                  <a:solidFill>
                    <a:srgbClr val="1515F5"/>
                  </a:solidFill>
                  <a:cs typeface="Arial" charset="0"/>
                </a:rPr>
                <a:t>b</a:t>
              </a:r>
              <a:r>
                <a:rPr lang="en-AU" sz="1400" b="0" u="none" dirty="0">
                  <a:solidFill>
                    <a:srgbClr val="1515F5"/>
                  </a:solidFill>
                  <a:cs typeface="Arial" charset="0"/>
                </a:rPr>
                <a:t> , </a:t>
              </a:r>
              <a:r>
                <a:rPr lang="en-US" sz="1400" b="0" u="none" dirty="0">
                  <a:solidFill>
                    <a:srgbClr val="1515F5"/>
                  </a:solidFill>
                  <a:cs typeface="Arial" charset="0"/>
                  <a:sym typeface="Symbol" pitchFamily="18" charset="2"/>
                </a:rPr>
                <a:t></a:t>
              </a:r>
              <a:r>
                <a:rPr lang="en-US" sz="1400" b="0" u="none" dirty="0">
                  <a:solidFill>
                    <a:srgbClr val="1515F5"/>
                  </a:solidFill>
                  <a:cs typeface="Arial" charset="0"/>
                </a:rPr>
                <a:t>(</a:t>
              </a:r>
              <a:r>
                <a:rPr lang="en-AU" sz="1400" b="0" u="none" dirty="0" err="1">
                  <a:solidFill>
                    <a:srgbClr val="1515F5"/>
                  </a:solidFill>
                  <a:cs typeface="Arial" charset="0"/>
                </a:rPr>
                <a:t>N</a:t>
              </a:r>
              <a:r>
                <a:rPr lang="en-AU" sz="1400" u="none" baseline="-25000" dirty="0" err="1">
                  <a:solidFill>
                    <a:srgbClr val="1515F5"/>
                  </a:solidFill>
                  <a:cs typeface="Arial" charset="0"/>
                </a:rPr>
                <a:t>b</a:t>
              </a:r>
              <a:r>
                <a:rPr lang="en-US" sz="1400" b="0" u="none" dirty="0">
                  <a:solidFill>
                    <a:srgbClr val="1515F5"/>
                  </a:solidFill>
                  <a:cs typeface="Arial" charset="0"/>
                </a:rPr>
                <a:t>)</a:t>
              </a:r>
              <a:r>
                <a:rPr lang="en-AU" sz="1400" b="0" u="none" dirty="0">
                  <a:solidFill>
                    <a:srgbClr val="1515F5"/>
                  </a:solidFill>
                  <a:cs typeface="Arial" charset="0"/>
                </a:rPr>
                <a:t>] = 1,</a:t>
              </a:r>
              <a:endParaRPr lang="en-US" sz="1400" b="0" u="none" dirty="0">
                <a:solidFill>
                  <a:srgbClr val="1515F5"/>
                </a:solidFill>
                <a:cs typeface="Arial" charset="0"/>
              </a:endParaRPr>
            </a:p>
          </p:txBody>
        </p:sp>
        <p:sp>
          <p:nvSpPr>
            <p:cNvPr id="5139" name="Text Box 15"/>
            <p:cNvSpPr txBox="1">
              <a:spLocks noChangeArrowheads="1"/>
            </p:cNvSpPr>
            <p:nvPr/>
          </p:nvSpPr>
          <p:spPr bwMode="auto">
            <a:xfrm>
              <a:off x="624" y="2832"/>
              <a:ext cx="14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/>
              <a:r>
                <a:rPr lang="en-AU" sz="1400" b="0" u="none" dirty="0" err="1">
                  <a:solidFill>
                    <a:srgbClr val="1515F5"/>
                  </a:solidFill>
                  <a:cs typeface="Arial" charset="0"/>
                </a:rPr>
                <a:t>gcd</a:t>
              </a:r>
              <a:r>
                <a:rPr lang="en-AU" sz="1400" b="0" u="none" dirty="0">
                  <a:solidFill>
                    <a:srgbClr val="1515F5"/>
                  </a:solidFill>
                  <a:cs typeface="Arial" charset="0"/>
                </a:rPr>
                <a:t> [E</a:t>
              </a:r>
              <a:r>
                <a:rPr lang="en-AU" sz="1400" u="none" baseline="-25000" dirty="0">
                  <a:solidFill>
                    <a:srgbClr val="1515F5"/>
                  </a:solidFill>
                  <a:cs typeface="Arial" charset="0"/>
                </a:rPr>
                <a:t>a</a:t>
              </a:r>
              <a:r>
                <a:rPr lang="en-AU" sz="1400" b="0" u="none" dirty="0">
                  <a:solidFill>
                    <a:srgbClr val="1515F5"/>
                  </a:solidFill>
                  <a:cs typeface="Arial" charset="0"/>
                </a:rPr>
                <a:t> , </a:t>
              </a:r>
              <a:r>
                <a:rPr lang="en-US" sz="1400" b="0" u="none" dirty="0">
                  <a:solidFill>
                    <a:srgbClr val="1515F5"/>
                  </a:solidFill>
                  <a:cs typeface="Arial" charset="0"/>
                  <a:sym typeface="Symbol" pitchFamily="18" charset="2"/>
                </a:rPr>
                <a:t></a:t>
              </a:r>
              <a:r>
                <a:rPr lang="en-US" sz="1400" b="0" u="none" dirty="0">
                  <a:solidFill>
                    <a:srgbClr val="1515F5"/>
                  </a:solidFill>
                  <a:cs typeface="Arial" charset="0"/>
                </a:rPr>
                <a:t>(</a:t>
              </a:r>
              <a:r>
                <a:rPr lang="en-AU" sz="1400" b="0" u="none" dirty="0">
                  <a:solidFill>
                    <a:srgbClr val="1515F5"/>
                  </a:solidFill>
                  <a:cs typeface="Arial" charset="0"/>
                </a:rPr>
                <a:t>N</a:t>
              </a:r>
              <a:r>
                <a:rPr lang="en-AU" sz="1400" u="none" baseline="-25000" dirty="0">
                  <a:solidFill>
                    <a:srgbClr val="1515F5"/>
                  </a:solidFill>
                  <a:cs typeface="Arial" charset="0"/>
                </a:rPr>
                <a:t>a</a:t>
              </a:r>
              <a:r>
                <a:rPr lang="en-US" sz="1400" b="0" u="none" dirty="0">
                  <a:solidFill>
                    <a:srgbClr val="1515F5"/>
                  </a:solidFill>
                  <a:cs typeface="Arial" charset="0"/>
                </a:rPr>
                <a:t>)</a:t>
              </a:r>
              <a:r>
                <a:rPr lang="en-AU" sz="1400" b="0" u="none" dirty="0">
                  <a:solidFill>
                    <a:srgbClr val="1515F5"/>
                  </a:solidFill>
                  <a:cs typeface="Arial" charset="0"/>
                </a:rPr>
                <a:t>] = 1, </a:t>
              </a:r>
              <a:endParaRPr lang="en-US" sz="1400" b="0" u="none" dirty="0">
                <a:solidFill>
                  <a:srgbClr val="1515F5"/>
                </a:solidFill>
                <a:cs typeface="Arial" charset="0"/>
              </a:endParaRP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1713" y="2832"/>
              <a:ext cx="14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762000"/>
              <a:r>
                <a:rPr lang="en-AU" sz="1400" b="0" u="none" dirty="0" err="1">
                  <a:solidFill>
                    <a:srgbClr val="1515F5"/>
                  </a:solidFill>
                  <a:cs typeface="Arial" charset="0"/>
                </a:rPr>
                <a:t>gcd</a:t>
              </a:r>
              <a:r>
                <a:rPr lang="en-AU" sz="1400" b="0" u="none" dirty="0">
                  <a:solidFill>
                    <a:srgbClr val="1515F5"/>
                  </a:solidFill>
                  <a:cs typeface="Arial" charset="0"/>
                </a:rPr>
                <a:t> [7,40] = 1</a:t>
              </a:r>
              <a:endParaRPr lang="en-US" sz="1400" b="0" u="none" dirty="0">
                <a:solidFill>
                  <a:srgbClr val="1515F5"/>
                </a:solidFill>
                <a:cs typeface="Arial" charset="0"/>
              </a:endParaRPr>
            </a:p>
          </p:txBody>
        </p:sp>
      </p:grpSp>
      <p:sp>
        <p:nvSpPr>
          <p:cNvPr id="5126" name="Line 17"/>
          <p:cNvSpPr>
            <a:spLocks noChangeShapeType="1"/>
          </p:cNvSpPr>
          <p:nvPr/>
        </p:nvSpPr>
        <p:spPr bwMode="auto">
          <a:xfrm>
            <a:off x="5208808" y="5258390"/>
            <a:ext cx="291305" cy="54426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5127" name="Line 18"/>
          <p:cNvSpPr>
            <a:spLocks noChangeShapeType="1"/>
          </p:cNvSpPr>
          <p:nvPr/>
        </p:nvSpPr>
        <p:spPr bwMode="auto">
          <a:xfrm flipH="1">
            <a:off x="4938419" y="5492553"/>
            <a:ext cx="101599" cy="31010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7906223" y="5203358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/>
            <a:r>
              <a:rPr lang="en-AU" sz="1400" b="0" u="none" dirty="0" err="1">
                <a:solidFill>
                  <a:srgbClr val="1515F5"/>
                </a:solidFill>
                <a:cs typeface="Arial" charset="0"/>
              </a:rPr>
              <a:t>gcd</a:t>
            </a:r>
            <a:r>
              <a:rPr lang="en-AU" sz="1400" b="0" u="none" dirty="0">
                <a:solidFill>
                  <a:srgbClr val="1515F5"/>
                </a:solidFill>
                <a:cs typeface="Arial" charset="0"/>
              </a:rPr>
              <a:t> [5,44] = 1</a:t>
            </a:r>
            <a:endParaRPr lang="en-US" sz="1400" b="0" u="none" dirty="0">
              <a:solidFill>
                <a:srgbClr val="1515F5"/>
              </a:solidFill>
              <a:cs typeface="Arial" charset="0"/>
            </a:endParaRP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818829" y="3016055"/>
            <a:ext cx="16639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indent="-457200" defTabSz="762000">
              <a:buFont typeface="+mj-lt"/>
              <a:buAutoNum type="arabicPeriod"/>
            </a:pP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</a:rPr>
              <a:t>System set up</a:t>
            </a:r>
            <a:endParaRPr lang="en-GB" sz="1800" b="0" dirty="0"/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735694" y="58603"/>
            <a:ext cx="8569325" cy="29260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457200" indent="-457200" defTabSz="762000">
              <a:defRPr/>
            </a:pPr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8-2:</a:t>
            </a:r>
            <a:endParaRPr lang="en-US" sz="2400" b="0" dirty="0">
              <a:solidFill>
                <a:srgbClr val="000000"/>
              </a:solidFill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</a:rPr>
              <a:t>Set up an RSA Public-key directory for two users A and B using the prime numbers 11,5 and 23,3 respectively. Use the open keys 7, 5 for A and B respectively.</a:t>
            </a:r>
            <a:endParaRPr lang="en-GB" sz="1800" b="0" u="none" dirty="0">
              <a:latin typeface="Arial Narrow" pitchFamily="34" charset="0"/>
              <a:cs typeface="Times New Roman" pitchFamily="18" charset="0"/>
            </a:endParaRPr>
          </a:p>
          <a:p>
            <a:pPr marL="457200" indent="-457200" defTabSz="762000">
              <a:buFontTx/>
              <a:buAutoNum type="arabicPeriod" startAt="2"/>
              <a:defRPr/>
            </a:pP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</a:rPr>
              <a:t>User A encrypts the message M = 2 to send the cryptogram Y</a:t>
            </a:r>
            <a:r>
              <a:rPr lang="en-GB" sz="1800" b="0" u="none" baseline="-30000" dirty="0">
                <a:solidFill>
                  <a:srgbClr val="000000"/>
                </a:solidFill>
                <a:latin typeface="Arial Narrow" pitchFamily="34" charset="0"/>
              </a:rPr>
              <a:t>A</a:t>
            </a: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</a:rPr>
              <a:t>  to B and signs M to generate his signature S</a:t>
            </a:r>
            <a:r>
              <a:rPr lang="en-GB" sz="1800" b="0" u="none" baseline="-30000" dirty="0">
                <a:solidFill>
                  <a:srgbClr val="000000"/>
                </a:solidFill>
                <a:latin typeface="Arial Narrow" pitchFamily="34" charset="0"/>
              </a:rPr>
              <a:t>A</a:t>
            </a: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</a:rPr>
              <a:t> . Compute Y</a:t>
            </a:r>
            <a:r>
              <a:rPr lang="en-GB" sz="1800" b="0" u="none" baseline="-30000" dirty="0">
                <a:solidFill>
                  <a:srgbClr val="000000"/>
                </a:solidFill>
                <a:latin typeface="Arial Narrow" pitchFamily="34" charset="0"/>
              </a:rPr>
              <a:t>A</a:t>
            </a: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</a:rPr>
              <a:t> and S</a:t>
            </a:r>
            <a:r>
              <a:rPr lang="en-GB" sz="1800" b="0" u="none" baseline="-30000" dirty="0">
                <a:solidFill>
                  <a:srgbClr val="000000"/>
                </a:solidFill>
                <a:latin typeface="Arial Narrow" pitchFamily="34" charset="0"/>
              </a:rPr>
              <a:t>A</a:t>
            </a: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</a:rPr>
              <a:t> sent to B.</a:t>
            </a:r>
          </a:p>
          <a:p>
            <a:pPr marL="457200" indent="-457200" defTabSz="762000">
              <a:buAutoNum type="arabicPeriod" startAt="3"/>
              <a:defRPr/>
            </a:pP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Decrypt the message at user’s B site and verify user A ‘s signature S</a:t>
            </a:r>
            <a:r>
              <a:rPr lang="en-GB" sz="1800" b="0" u="none" baseline="-30000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A</a:t>
            </a: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 defTabSz="762000">
              <a:defRPr/>
            </a:pP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         </a:t>
            </a: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</a:rPr>
              <a:t>User B signs the received message and sends it back to A. Compute his signature S</a:t>
            </a:r>
            <a:r>
              <a:rPr lang="en-GB" sz="1800" b="0" u="none" baseline="-30000" dirty="0">
                <a:solidFill>
                  <a:srgbClr val="000000"/>
                </a:solidFill>
                <a:latin typeface="Arial Narrow" pitchFamily="34" charset="0"/>
              </a:rPr>
              <a:t>B</a:t>
            </a: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</a:rPr>
              <a:t>.</a:t>
            </a:r>
          </a:p>
          <a:p>
            <a:pPr marL="457200" indent="-457200" defTabSz="762000">
              <a:buFontTx/>
              <a:buAutoNum type="arabicPeriod" startAt="4"/>
              <a:defRPr/>
            </a:pP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</a:rPr>
              <a:t>In 2, M can be revealed  by any other user by decrypting S</a:t>
            </a:r>
            <a:r>
              <a:rPr lang="en-GB" sz="1800" b="0" u="none" baseline="-30000" dirty="0">
                <a:solidFill>
                  <a:srgbClr val="000000"/>
                </a:solidFill>
                <a:latin typeface="Arial Narrow" pitchFamily="34" charset="0"/>
              </a:rPr>
              <a:t>A </a:t>
            </a: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</a:rPr>
              <a:t>using the open key E</a:t>
            </a:r>
            <a:r>
              <a:rPr lang="en-GB" sz="1800" b="0" u="none" baseline="-25000" dirty="0">
                <a:solidFill>
                  <a:srgbClr val="000000"/>
                </a:solidFill>
                <a:latin typeface="Arial Narrow" pitchFamily="34" charset="0"/>
              </a:rPr>
              <a:t>a</a:t>
            </a:r>
            <a:r>
              <a:rPr lang="en-GB" sz="1800" b="0" u="none" dirty="0">
                <a:solidFill>
                  <a:srgbClr val="000000"/>
                </a:solidFill>
                <a:latin typeface="Arial Narrow" pitchFamily="34" charset="0"/>
              </a:rPr>
              <a:t>. Propose a possible solution to counteract that possibility and keep M secret.</a:t>
            </a:r>
            <a:endParaRPr lang="en-US" sz="1800" b="0" u="none" dirty="0">
              <a:solidFill>
                <a:srgbClr val="000000"/>
              </a:solidFill>
              <a:latin typeface="Arial Narrow" pitchFamily="34" charset="0"/>
            </a:endParaRPr>
          </a:p>
          <a:p>
            <a:pPr marL="457200" indent="-457200" defTabSz="762000">
              <a:defRPr/>
            </a:pPr>
            <a:endParaRPr lang="en-GB" sz="1600" b="0" u="none" dirty="0">
              <a:latin typeface="Arial Narrow" pitchFamily="34" charset="0"/>
            </a:endParaRPr>
          </a:p>
        </p:txBody>
      </p:sp>
      <p:sp>
        <p:nvSpPr>
          <p:cNvPr id="24" name="Text Box 16"/>
          <p:cNvSpPr txBox="1">
            <a:spLocks noChangeArrowheads="1"/>
          </p:cNvSpPr>
          <p:nvPr/>
        </p:nvSpPr>
        <p:spPr bwMode="auto">
          <a:xfrm>
            <a:off x="769696" y="5740203"/>
            <a:ext cx="8398110" cy="648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marL="342900" indent="-342900" defTabSz="762000">
              <a:buFont typeface="+mj-lt"/>
              <a:buAutoNum type="arabicPeriod" startAt="2"/>
            </a:pPr>
            <a:r>
              <a:rPr lang="de-DE" sz="1800" b="0" u="none" dirty="0">
                <a:latin typeface="Arial Narrow" panose="020B0606020202030204" pitchFamily="34" charset="0"/>
              </a:rPr>
              <a:t>Encryption M = 2 to B: </a:t>
            </a:r>
            <a:r>
              <a:rPr lang="de-DE" sz="1800" u="none" dirty="0">
                <a:latin typeface="Arial Narrow" panose="020B0606020202030204" pitchFamily="34" charset="0"/>
              </a:rPr>
              <a:t>Y</a:t>
            </a:r>
            <a:r>
              <a:rPr lang="de-DE" sz="1800" u="none" baseline="-25000" dirty="0">
                <a:latin typeface="Arial Narrow" panose="020B0606020202030204" pitchFamily="34" charset="0"/>
              </a:rPr>
              <a:t>A</a:t>
            </a:r>
            <a:r>
              <a:rPr lang="de-DE" sz="1800" b="0" u="none" dirty="0">
                <a:latin typeface="Arial Narrow" panose="020B0606020202030204" pitchFamily="34" charset="0"/>
              </a:rPr>
              <a:t> = </a:t>
            </a:r>
            <a:r>
              <a:rPr lang="de-DE" sz="1800" b="0" u="none" dirty="0" err="1">
                <a:latin typeface="Arial Narrow" panose="020B0606020202030204" pitchFamily="34" charset="0"/>
              </a:rPr>
              <a:t>M</a:t>
            </a:r>
            <a:r>
              <a:rPr lang="de-DE" sz="1800" b="0" u="none" baseline="30000" dirty="0" err="1">
                <a:latin typeface="Arial Narrow" panose="020B0606020202030204" pitchFamily="34" charset="0"/>
              </a:rPr>
              <a:t>Eb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mod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N</a:t>
            </a:r>
            <a:r>
              <a:rPr lang="de-DE" sz="1800" b="0" u="none" baseline="-25000" dirty="0" err="1">
                <a:latin typeface="Arial Narrow" panose="020B0606020202030204" pitchFamily="34" charset="0"/>
              </a:rPr>
              <a:t>b</a:t>
            </a:r>
            <a:r>
              <a:rPr lang="de-DE" sz="1800" b="0" u="none" baseline="-25000" dirty="0">
                <a:latin typeface="Arial Narrow" panose="020B0606020202030204" pitchFamily="34" charset="0"/>
              </a:rPr>
              <a:t> </a:t>
            </a:r>
            <a:r>
              <a:rPr lang="de-DE" sz="1800" b="0" u="none" dirty="0">
                <a:latin typeface="Arial Narrow" panose="020B0606020202030204" pitchFamily="34" charset="0"/>
              </a:rPr>
              <a:t>= (2)</a:t>
            </a:r>
            <a:r>
              <a:rPr lang="de-DE" sz="1800" b="0" u="none" baseline="30000" dirty="0">
                <a:latin typeface="Arial Narrow" panose="020B0606020202030204" pitchFamily="34" charset="0"/>
              </a:rPr>
              <a:t>5 </a:t>
            </a:r>
            <a:r>
              <a:rPr lang="de-DE" sz="1800" b="0" u="none" dirty="0" err="1">
                <a:latin typeface="Arial Narrow" panose="020B0606020202030204" pitchFamily="34" charset="0"/>
              </a:rPr>
              <a:t>mod</a:t>
            </a:r>
            <a:r>
              <a:rPr lang="de-DE" sz="1800" b="0" u="none" dirty="0">
                <a:latin typeface="Arial Narrow" panose="020B0606020202030204" pitchFamily="34" charset="0"/>
              </a:rPr>
              <a:t> 69 </a:t>
            </a:r>
            <a:r>
              <a:rPr lang="de-DE" sz="1800" u="none" dirty="0">
                <a:latin typeface="Arial Narrow" panose="020B0606020202030204" pitchFamily="34" charset="0"/>
              </a:rPr>
              <a:t>= 32  </a:t>
            </a:r>
          </a:p>
          <a:p>
            <a:pPr defTabSz="762000"/>
            <a:r>
              <a:rPr lang="de-DE" sz="1800" b="0" u="none" dirty="0">
                <a:latin typeface="Arial Narrow" panose="020B0606020202030204" pitchFamily="34" charset="0"/>
              </a:rPr>
              <a:t>      </a:t>
            </a:r>
            <a:r>
              <a:rPr lang="de-DE" sz="1800" b="0" u="none" dirty="0" err="1">
                <a:latin typeface="Arial Narrow" panose="020B0606020202030204" pitchFamily="34" charset="0"/>
              </a:rPr>
              <a:t>Signing</a:t>
            </a:r>
            <a:r>
              <a:rPr lang="de-DE" sz="1800" b="0" u="none" dirty="0">
                <a:latin typeface="Arial Narrow" panose="020B0606020202030204" pitchFamily="34" charset="0"/>
              </a:rPr>
              <a:t> M = 2 </a:t>
            </a:r>
            <a:r>
              <a:rPr lang="de-DE" sz="1800" b="0" u="none" dirty="0" err="1">
                <a:latin typeface="Arial Narrow" panose="020B0606020202030204" pitchFamily="34" charset="0"/>
              </a:rPr>
              <a:t>by</a:t>
            </a:r>
            <a:r>
              <a:rPr lang="de-DE" sz="1800" b="0" u="none" dirty="0">
                <a:latin typeface="Arial Narrow" panose="020B0606020202030204" pitchFamily="34" charset="0"/>
              </a:rPr>
              <a:t> A:  </a:t>
            </a:r>
            <a:r>
              <a:rPr lang="de-DE" sz="1800" u="none" dirty="0">
                <a:latin typeface="Arial Narrow" panose="020B0606020202030204" pitchFamily="34" charset="0"/>
              </a:rPr>
              <a:t>S</a:t>
            </a:r>
            <a:r>
              <a:rPr lang="de-DE" sz="1800" u="none" baseline="-25000" dirty="0">
                <a:latin typeface="Arial Narrow" panose="020B0606020202030204" pitchFamily="34" charset="0"/>
              </a:rPr>
              <a:t>A</a:t>
            </a:r>
            <a:r>
              <a:rPr lang="de-DE" sz="1800" b="0" u="none" dirty="0">
                <a:latin typeface="Arial Narrow" panose="020B0606020202030204" pitchFamily="34" charset="0"/>
              </a:rPr>
              <a:t> = (M)</a:t>
            </a:r>
            <a:r>
              <a:rPr lang="de-DE" sz="1800" b="0" u="none" baseline="30000" dirty="0">
                <a:latin typeface="Arial Narrow" panose="020B0606020202030204" pitchFamily="34" charset="0"/>
              </a:rPr>
              <a:t>Da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mod</a:t>
            </a:r>
            <a:r>
              <a:rPr lang="de-DE" sz="1800" b="0" u="none" dirty="0">
                <a:latin typeface="Arial Narrow" panose="020B0606020202030204" pitchFamily="34" charset="0"/>
              </a:rPr>
              <a:t> 55 = (2)</a:t>
            </a:r>
            <a:r>
              <a:rPr lang="de-DE" sz="1800" b="0" u="none" baseline="30000" dirty="0">
                <a:latin typeface="Arial Narrow" panose="020B0606020202030204" pitchFamily="34" charset="0"/>
              </a:rPr>
              <a:t>23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mod</a:t>
            </a:r>
            <a:r>
              <a:rPr lang="de-DE" sz="1800" b="0" u="none" dirty="0">
                <a:latin typeface="Arial Narrow" panose="020B0606020202030204" pitchFamily="34" charset="0"/>
              </a:rPr>
              <a:t> 55 </a:t>
            </a:r>
            <a:r>
              <a:rPr lang="de-DE" sz="1800" u="none" dirty="0">
                <a:latin typeface="Arial Narrow" panose="020B0606020202030204" pitchFamily="34" charset="0"/>
              </a:rPr>
              <a:t>= 8   </a:t>
            </a:r>
            <a:r>
              <a:rPr lang="de-DE" sz="1800" b="0" u="none" dirty="0">
                <a:latin typeface="Arial Narrow" panose="020B0606020202030204" pitchFamily="34" charset="0"/>
              </a:rPr>
              <a:t>=&gt;  (Y</a:t>
            </a:r>
            <a:r>
              <a:rPr lang="de-DE" sz="1800" b="0" u="none" baseline="-25000" dirty="0">
                <a:latin typeface="Arial Narrow" panose="020B0606020202030204" pitchFamily="34" charset="0"/>
              </a:rPr>
              <a:t>A</a:t>
            </a:r>
            <a:r>
              <a:rPr lang="de-DE" sz="1800" b="0" u="none" dirty="0">
                <a:latin typeface="Arial Narrow" panose="020B0606020202030204" pitchFamily="34" charset="0"/>
              </a:rPr>
              <a:t>, S</a:t>
            </a:r>
            <a:r>
              <a:rPr lang="de-DE" sz="1800" b="0" u="none" baseline="-25000" dirty="0">
                <a:latin typeface="Arial Narrow" panose="020B0606020202030204" pitchFamily="34" charset="0"/>
              </a:rPr>
              <a:t>A</a:t>
            </a:r>
            <a:r>
              <a:rPr lang="de-DE" sz="1800" b="0" u="none" dirty="0">
                <a:latin typeface="Arial Narrow" panose="020B0606020202030204" pitchFamily="34" charset="0"/>
              </a:rPr>
              <a:t>) = (32,8) is </a:t>
            </a:r>
            <a:r>
              <a:rPr lang="de-DE" sz="1800" b="0" u="none" dirty="0" err="1">
                <a:latin typeface="Arial Narrow" panose="020B0606020202030204" pitchFamily="34" charset="0"/>
              </a:rPr>
              <a:t>sent</a:t>
            </a:r>
            <a:r>
              <a:rPr lang="de-DE" sz="1800" b="0" u="none" dirty="0">
                <a:latin typeface="Arial Narrow" panose="020B0606020202030204" pitchFamily="34" charset="0"/>
              </a:rPr>
              <a:t> to B </a:t>
            </a:r>
            <a:endParaRPr lang="en-GB" sz="1800" b="0" u="none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025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898775" y="1887538"/>
            <a:ext cx="10369550" cy="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de-DE"/>
          </a:p>
        </p:txBody>
      </p:sp>
      <p:sp>
        <p:nvSpPr>
          <p:cNvPr id="7394" name="Text Box 226"/>
          <p:cNvSpPr txBox="1">
            <a:spLocks noChangeArrowheads="1"/>
          </p:cNvSpPr>
          <p:nvPr/>
        </p:nvSpPr>
        <p:spPr bwMode="auto">
          <a:xfrm>
            <a:off x="684557" y="2666287"/>
            <a:ext cx="7920038" cy="648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en-US" sz="1800" b="0" u="none" dirty="0">
                <a:latin typeface="Arial Narrow" pitchFamily="34" charset="0"/>
              </a:rPr>
              <a:t>One possibility is to encrypt S</a:t>
            </a:r>
            <a:r>
              <a:rPr lang="en-US" sz="1800" b="0" u="none" baseline="-25000" dirty="0">
                <a:latin typeface="Arial Narrow" pitchFamily="34" charset="0"/>
              </a:rPr>
              <a:t>a</a:t>
            </a:r>
            <a:r>
              <a:rPr lang="en-US" sz="1800" b="0" u="none" dirty="0">
                <a:latin typeface="Arial Narrow" pitchFamily="34" charset="0"/>
              </a:rPr>
              <a:t> as well using E</a:t>
            </a:r>
            <a:r>
              <a:rPr lang="en-US" sz="1800" b="0" u="none" baseline="-25000" dirty="0">
                <a:latin typeface="Arial Narrow" pitchFamily="34" charset="0"/>
              </a:rPr>
              <a:t>b</a:t>
            </a:r>
            <a:r>
              <a:rPr lang="en-US" sz="1800" b="0" u="none" dirty="0">
                <a:latin typeface="Arial Narrow" pitchFamily="34" charset="0"/>
              </a:rPr>
              <a:t>. That is  </a:t>
            </a:r>
            <a:r>
              <a:rPr lang="en-US" sz="1800" b="0" u="none" dirty="0" err="1">
                <a:latin typeface="Arial Narrow" pitchFamily="34" charset="0"/>
              </a:rPr>
              <a:t>Y</a:t>
            </a:r>
            <a:r>
              <a:rPr lang="en-US" sz="1800" b="0" u="none" baseline="-25000" dirty="0" err="1">
                <a:latin typeface="Arial Narrow" pitchFamily="34" charset="0"/>
              </a:rPr>
              <a:t>Sa</a:t>
            </a:r>
            <a:r>
              <a:rPr lang="en-US" sz="1800" b="0" u="none" baseline="-25000" dirty="0">
                <a:latin typeface="Arial Narrow" pitchFamily="34" charset="0"/>
              </a:rPr>
              <a:t> </a:t>
            </a:r>
            <a:r>
              <a:rPr lang="en-US" sz="1800" b="0" u="none" dirty="0">
                <a:latin typeface="Arial Narrow" pitchFamily="34" charset="0"/>
              </a:rPr>
              <a:t>= (S</a:t>
            </a:r>
            <a:r>
              <a:rPr lang="en-US" sz="1800" b="0" u="none" baseline="-25000" dirty="0">
                <a:latin typeface="Arial Narrow" pitchFamily="34" charset="0"/>
              </a:rPr>
              <a:t>a</a:t>
            </a:r>
            <a:r>
              <a:rPr lang="en-US" sz="1800" b="0" u="none" dirty="0">
                <a:latin typeface="Arial Narrow" pitchFamily="34" charset="0"/>
              </a:rPr>
              <a:t>)</a:t>
            </a:r>
            <a:r>
              <a:rPr lang="en-US" sz="1800" b="0" u="none" baseline="30000" dirty="0" err="1">
                <a:latin typeface="Arial Narrow" pitchFamily="34" charset="0"/>
              </a:rPr>
              <a:t>Eb</a:t>
            </a:r>
            <a:r>
              <a:rPr lang="en-US" sz="1800" b="0" u="none" dirty="0">
                <a:latin typeface="Arial Narrow" pitchFamily="34" charset="0"/>
              </a:rPr>
              <a:t> = 8</a:t>
            </a:r>
            <a:r>
              <a:rPr lang="en-US" sz="1800" b="0" u="none" baseline="30000" dirty="0">
                <a:latin typeface="Arial Narrow" pitchFamily="34" charset="0"/>
              </a:rPr>
              <a:t>5</a:t>
            </a:r>
            <a:r>
              <a:rPr lang="en-US" sz="1800" b="0" u="none" dirty="0">
                <a:latin typeface="Arial Narrow" pitchFamily="34" charset="0"/>
              </a:rPr>
              <a:t>  mod 69 = 13. User B can then decrypt </a:t>
            </a:r>
            <a:r>
              <a:rPr lang="en-US" sz="1800" b="0" u="none" dirty="0" err="1">
                <a:latin typeface="Arial Narrow" pitchFamily="34" charset="0"/>
              </a:rPr>
              <a:t>Y</a:t>
            </a:r>
            <a:r>
              <a:rPr lang="en-US" sz="1800" b="0" u="none" baseline="-25000" dirty="0" err="1">
                <a:latin typeface="Arial Narrow" pitchFamily="34" charset="0"/>
              </a:rPr>
              <a:t>Sa</a:t>
            </a:r>
            <a:r>
              <a:rPr lang="en-US" sz="1800" b="0" u="none" dirty="0">
                <a:latin typeface="Arial Narrow" pitchFamily="34" charset="0"/>
              </a:rPr>
              <a:t> to get the signature and then check it..</a:t>
            </a:r>
          </a:p>
        </p:txBody>
      </p:sp>
      <p:sp>
        <p:nvSpPr>
          <p:cNvPr id="225" name="Text Box 19"/>
          <p:cNvSpPr txBox="1">
            <a:spLocks noChangeArrowheads="1"/>
          </p:cNvSpPr>
          <p:nvPr/>
        </p:nvSpPr>
        <p:spPr bwMode="auto">
          <a:xfrm>
            <a:off x="684557" y="1123576"/>
            <a:ext cx="7717026" cy="9255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marL="342900" indent="-342900" defTabSz="762000">
              <a:buFont typeface="+mj-lt"/>
              <a:buAutoNum type="arabicPeriod" startAt="3"/>
            </a:pPr>
            <a:r>
              <a:rPr lang="de-DE" sz="1800" b="0" u="none" dirty="0" err="1">
                <a:latin typeface="Arial Narrow" panose="020B0606020202030204" pitchFamily="34" charset="0"/>
              </a:rPr>
              <a:t>Decryption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by</a:t>
            </a:r>
            <a:r>
              <a:rPr lang="de-DE" sz="1800" b="0" u="none" dirty="0">
                <a:latin typeface="Arial Narrow" panose="020B0606020202030204" pitchFamily="34" charset="0"/>
              </a:rPr>
              <a:t> B:  </a:t>
            </a:r>
            <a:r>
              <a:rPr lang="de-DE" sz="1800" u="none" dirty="0">
                <a:latin typeface="Arial Narrow" panose="020B0606020202030204" pitchFamily="34" charset="0"/>
              </a:rPr>
              <a:t>M</a:t>
            </a:r>
            <a:r>
              <a:rPr lang="de-DE" sz="1800" b="0" u="none" dirty="0">
                <a:latin typeface="Arial Narrow" panose="020B0606020202030204" pitchFamily="34" charset="0"/>
              </a:rPr>
              <a:t> = </a:t>
            </a:r>
            <a:r>
              <a:rPr lang="de-DE" sz="1800" b="0" u="none" dirty="0" err="1">
                <a:latin typeface="Arial Narrow" panose="020B0606020202030204" pitchFamily="34" charset="0"/>
              </a:rPr>
              <a:t>Y</a:t>
            </a:r>
            <a:r>
              <a:rPr lang="de-DE" sz="1800" b="0" u="none" baseline="-25000" dirty="0" err="1">
                <a:latin typeface="Arial Narrow" panose="020B0606020202030204" pitchFamily="34" charset="0"/>
              </a:rPr>
              <a:t>A</a:t>
            </a:r>
            <a:r>
              <a:rPr lang="de-DE" sz="1800" b="0" u="none" baseline="30000" dirty="0" err="1">
                <a:latin typeface="Arial Narrow" panose="020B0606020202030204" pitchFamily="34" charset="0"/>
              </a:rPr>
              <a:t>Db</a:t>
            </a:r>
            <a:r>
              <a:rPr lang="de-DE" sz="1800" b="0" u="none" dirty="0">
                <a:latin typeface="Arial Narrow" panose="020B0606020202030204" pitchFamily="34" charset="0"/>
              </a:rPr>
              <a:t> = (32)</a:t>
            </a:r>
            <a:r>
              <a:rPr lang="de-DE" sz="1800" b="0" u="none" baseline="30000" dirty="0">
                <a:latin typeface="Arial Narrow" panose="020B0606020202030204" pitchFamily="34" charset="0"/>
              </a:rPr>
              <a:t>9 </a:t>
            </a:r>
            <a:r>
              <a:rPr lang="de-DE" sz="1800" b="0" u="none" dirty="0" err="1">
                <a:latin typeface="Arial Narrow" panose="020B0606020202030204" pitchFamily="34" charset="0"/>
              </a:rPr>
              <a:t>mod</a:t>
            </a:r>
            <a:r>
              <a:rPr lang="de-DE" sz="1800" b="0" u="none" dirty="0">
                <a:latin typeface="Arial Narrow" panose="020B0606020202030204" pitchFamily="34" charset="0"/>
              </a:rPr>
              <a:t> 69 </a:t>
            </a:r>
            <a:r>
              <a:rPr lang="de-DE" sz="1800" u="none" dirty="0">
                <a:latin typeface="Arial Narrow" panose="020B0606020202030204" pitchFamily="34" charset="0"/>
              </a:rPr>
              <a:t>= 2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</a:p>
          <a:p>
            <a:pPr defTabSz="762000"/>
            <a:r>
              <a:rPr lang="de-DE" sz="1800" b="0" u="none" dirty="0">
                <a:latin typeface="Arial Narrow" panose="020B0606020202030204" pitchFamily="34" charset="0"/>
              </a:rPr>
              <a:t>      </a:t>
            </a:r>
            <a:r>
              <a:rPr lang="de-DE" sz="1800" b="0" u="none" dirty="0" err="1">
                <a:latin typeface="Arial Narrow" panose="020B0606020202030204" pitchFamily="34" charset="0"/>
              </a:rPr>
              <a:t>Sinature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verification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by</a:t>
            </a:r>
            <a:r>
              <a:rPr lang="de-DE" sz="1800" b="0" u="none" dirty="0">
                <a:latin typeface="Arial Narrow" panose="020B0606020202030204" pitchFamily="34" charset="0"/>
              </a:rPr>
              <a:t> B:</a:t>
            </a:r>
            <a:r>
              <a:rPr lang="de-DE" sz="1800" u="none" dirty="0">
                <a:latin typeface="Arial Narrow" panose="020B0606020202030204" pitchFamily="34" charset="0"/>
              </a:rPr>
              <a:t> M </a:t>
            </a:r>
            <a:r>
              <a:rPr lang="de-DE" sz="1800" b="0" u="none" dirty="0">
                <a:latin typeface="Arial Narrow" panose="020B0606020202030204" pitchFamily="34" charset="0"/>
              </a:rPr>
              <a:t>= (S</a:t>
            </a:r>
            <a:r>
              <a:rPr lang="de-DE" sz="1800" b="0" u="none" baseline="-25000" dirty="0">
                <a:latin typeface="Arial Narrow" panose="020B0606020202030204" pitchFamily="34" charset="0"/>
              </a:rPr>
              <a:t>A</a:t>
            </a:r>
            <a:r>
              <a:rPr lang="de-DE" sz="1800" b="0" u="none" dirty="0">
                <a:latin typeface="Arial Narrow" panose="020B0606020202030204" pitchFamily="34" charset="0"/>
              </a:rPr>
              <a:t>)</a:t>
            </a:r>
            <a:r>
              <a:rPr lang="de-DE" sz="1800" b="0" u="none" baseline="30000" dirty="0" err="1">
                <a:latin typeface="Arial Narrow" panose="020B0606020202030204" pitchFamily="34" charset="0"/>
              </a:rPr>
              <a:t>Ea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mod</a:t>
            </a:r>
            <a:r>
              <a:rPr lang="de-DE" sz="1800" b="0" u="none" dirty="0">
                <a:latin typeface="Arial Narrow" panose="020B0606020202030204" pitchFamily="34" charset="0"/>
              </a:rPr>
              <a:t> 55 = (8)</a:t>
            </a:r>
            <a:r>
              <a:rPr lang="de-DE" sz="1800" b="0" u="none" baseline="30000" dirty="0">
                <a:latin typeface="Arial Narrow" panose="020B0606020202030204" pitchFamily="34" charset="0"/>
              </a:rPr>
              <a:t>7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mod</a:t>
            </a:r>
            <a:r>
              <a:rPr lang="de-DE" sz="1800" b="0" u="none" dirty="0">
                <a:latin typeface="Arial Narrow" panose="020B0606020202030204" pitchFamily="34" charset="0"/>
              </a:rPr>
              <a:t> 55 = </a:t>
            </a:r>
            <a:r>
              <a:rPr lang="de-DE" sz="1800" u="none" dirty="0">
                <a:latin typeface="Arial Narrow" panose="020B0606020202030204" pitchFamily="34" charset="0"/>
              </a:rPr>
              <a:t>2 = M </a:t>
            </a:r>
            <a:r>
              <a:rPr lang="de-DE" sz="1800" b="0" u="none" dirty="0">
                <a:latin typeface="Arial Narrow" panose="020B0606020202030204" pitchFamily="34" charset="0"/>
              </a:rPr>
              <a:t>=&gt; </a:t>
            </a:r>
            <a:r>
              <a:rPr lang="de-DE" sz="1800" u="none" dirty="0">
                <a:latin typeface="Arial Narrow" panose="020B0606020202030204" pitchFamily="34" charset="0"/>
              </a:rPr>
              <a:t>A is </a:t>
            </a:r>
            <a:r>
              <a:rPr lang="de-DE" sz="1800" u="none" dirty="0" err="1">
                <a:latin typeface="Arial Narrow" panose="020B0606020202030204" pitchFamily="34" charset="0"/>
              </a:rPr>
              <a:t>authentic</a:t>
            </a:r>
            <a:endParaRPr lang="de-DE" sz="1800" u="none" dirty="0">
              <a:latin typeface="Arial Narrow" panose="020B0606020202030204" pitchFamily="34" charset="0"/>
            </a:endParaRPr>
          </a:p>
          <a:p>
            <a:pPr defTabSz="762000"/>
            <a:r>
              <a:rPr lang="de-DE" sz="1800" b="0" u="none" dirty="0">
                <a:latin typeface="Arial Narrow" panose="020B0606020202030204" pitchFamily="34" charset="0"/>
              </a:rPr>
              <a:t>       </a:t>
            </a:r>
            <a:endParaRPr lang="en-GB" sz="1800" b="0" u="none" dirty="0">
              <a:latin typeface="Arial Narrow" panose="020B060602020203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684557" y="506382"/>
            <a:ext cx="2385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defTabSz="762000">
              <a:defRPr/>
            </a:pPr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8-2 cont.:</a:t>
            </a:r>
          </a:p>
        </p:txBody>
      </p:sp>
      <p:sp>
        <p:nvSpPr>
          <p:cNvPr id="227" name="Text Box 16"/>
          <p:cNvSpPr txBox="1">
            <a:spLocks noChangeArrowheads="1"/>
          </p:cNvSpPr>
          <p:nvPr/>
        </p:nvSpPr>
        <p:spPr bwMode="auto">
          <a:xfrm>
            <a:off x="1021604" y="1881191"/>
            <a:ext cx="7409762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defTabSz="762000"/>
            <a:r>
              <a:rPr lang="de-DE" sz="1800" b="0" u="none" dirty="0" err="1">
                <a:latin typeface="Arial Narrow" panose="020B0606020202030204" pitchFamily="34" charset="0"/>
              </a:rPr>
              <a:t>Signing</a:t>
            </a:r>
            <a:r>
              <a:rPr lang="de-DE" sz="1800" b="0" u="none" dirty="0">
                <a:latin typeface="Arial Narrow" panose="020B0606020202030204" pitchFamily="34" charset="0"/>
              </a:rPr>
              <a:t> M = 2 </a:t>
            </a:r>
            <a:r>
              <a:rPr lang="de-DE" sz="1800" b="0" u="none" dirty="0" err="1">
                <a:latin typeface="Arial Narrow" panose="020B0606020202030204" pitchFamily="34" charset="0"/>
              </a:rPr>
              <a:t>by</a:t>
            </a:r>
            <a:r>
              <a:rPr lang="de-DE" sz="1800" b="0" u="none" dirty="0">
                <a:latin typeface="Arial Narrow" panose="020B0606020202030204" pitchFamily="34" charset="0"/>
              </a:rPr>
              <a:t> B:  </a:t>
            </a:r>
            <a:r>
              <a:rPr lang="de-DE" sz="1800" u="none" dirty="0">
                <a:latin typeface="Arial Narrow" panose="020B0606020202030204" pitchFamily="34" charset="0"/>
              </a:rPr>
              <a:t>S</a:t>
            </a:r>
            <a:r>
              <a:rPr lang="de-DE" sz="1800" u="none" baseline="-25000" dirty="0">
                <a:latin typeface="Arial Narrow" panose="020B0606020202030204" pitchFamily="34" charset="0"/>
              </a:rPr>
              <a:t>B</a:t>
            </a:r>
            <a:r>
              <a:rPr lang="de-DE" sz="1800" b="0" u="none" dirty="0">
                <a:latin typeface="Arial Narrow" panose="020B0606020202030204" pitchFamily="34" charset="0"/>
              </a:rPr>
              <a:t> = (M)</a:t>
            </a:r>
            <a:r>
              <a:rPr lang="de-DE" sz="1800" b="0" u="none" baseline="30000" dirty="0">
                <a:latin typeface="Arial Narrow" panose="020B0606020202030204" pitchFamily="34" charset="0"/>
              </a:rPr>
              <a:t>Db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mod</a:t>
            </a:r>
            <a:r>
              <a:rPr lang="de-DE" sz="1800" b="0" u="none" dirty="0">
                <a:latin typeface="Arial Narrow" panose="020B0606020202030204" pitchFamily="34" charset="0"/>
              </a:rPr>
              <a:t> 69 = (2)</a:t>
            </a:r>
            <a:r>
              <a:rPr lang="de-DE" sz="1800" b="0" u="none" baseline="30000" dirty="0">
                <a:latin typeface="Arial Narrow" panose="020B0606020202030204" pitchFamily="34" charset="0"/>
              </a:rPr>
              <a:t>9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mod</a:t>
            </a:r>
            <a:r>
              <a:rPr lang="de-DE" sz="1800" b="0" u="none" dirty="0">
                <a:latin typeface="Arial Narrow" panose="020B0606020202030204" pitchFamily="34" charset="0"/>
              </a:rPr>
              <a:t> 69 </a:t>
            </a:r>
            <a:r>
              <a:rPr lang="de-DE" sz="1800" u="none" dirty="0">
                <a:latin typeface="Arial Narrow" panose="020B0606020202030204" pitchFamily="34" charset="0"/>
              </a:rPr>
              <a:t>= 29   </a:t>
            </a:r>
            <a:r>
              <a:rPr lang="de-DE" sz="1800" b="0" u="none" dirty="0">
                <a:latin typeface="Arial Narrow" panose="020B0606020202030204" pitchFamily="34" charset="0"/>
              </a:rPr>
              <a:t>=&gt;  (S</a:t>
            </a:r>
            <a:r>
              <a:rPr lang="de-DE" sz="1800" b="0" u="none" baseline="-25000" dirty="0">
                <a:latin typeface="Arial Narrow" panose="020B0606020202030204" pitchFamily="34" charset="0"/>
              </a:rPr>
              <a:t>B</a:t>
            </a:r>
            <a:r>
              <a:rPr lang="de-DE" sz="1800" b="0" u="none" dirty="0">
                <a:latin typeface="Arial Narrow" panose="020B0606020202030204" pitchFamily="34" charset="0"/>
              </a:rPr>
              <a:t>) = 29 is </a:t>
            </a:r>
            <a:r>
              <a:rPr lang="de-DE" sz="1800" b="0" u="none" dirty="0" err="1">
                <a:latin typeface="Arial Narrow" panose="020B0606020202030204" pitchFamily="34" charset="0"/>
              </a:rPr>
              <a:t>sent</a:t>
            </a:r>
            <a:r>
              <a:rPr lang="de-DE" sz="1800" b="0" u="none" dirty="0">
                <a:latin typeface="Arial Narrow" panose="020B0606020202030204" pitchFamily="34" charset="0"/>
              </a:rPr>
              <a:t> to A </a:t>
            </a:r>
            <a:endParaRPr lang="en-GB" sz="1800" b="0" u="none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147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0354" name="Text Box 2"/>
          <p:cNvSpPr txBox="1">
            <a:spLocks noChangeArrowheads="1"/>
          </p:cNvSpPr>
          <p:nvPr/>
        </p:nvSpPr>
        <p:spPr bwMode="auto">
          <a:xfrm>
            <a:off x="648271" y="74439"/>
            <a:ext cx="9433048" cy="2402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457200" indent="-457200" defTabSz="762000">
              <a:defRPr/>
            </a:pPr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8-3:</a:t>
            </a:r>
          </a:p>
          <a:p>
            <a:pPr marL="457200" indent="-457200" defTabSz="762000">
              <a:defRPr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A RSA system using the public modulus m = 1243. The public encryption key was 27.</a:t>
            </a:r>
          </a:p>
          <a:p>
            <a:pPr marL="457200" indent="-457200" defTabSz="762000">
              <a:defRPr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It was possible through a security gap in the computer operating system to find out that Euler function is 1120. </a:t>
            </a:r>
          </a:p>
          <a:p>
            <a:pPr marL="457200" indent="-457200" defTabSz="762000">
              <a:defRPr/>
            </a:pPr>
            <a:endParaRPr lang="en-US" sz="1800" b="0" u="none" dirty="0">
              <a:solidFill>
                <a:srgbClr val="000000"/>
              </a:solidFill>
              <a:latin typeface="Arial Narrow" pitchFamily="34" charset="0"/>
              <a:cs typeface="Times New Roman" pitchFamily="18" charset="0"/>
            </a:endParaRP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Compute the two prime factors p and q of m</a:t>
            </a:r>
          </a:p>
          <a:p>
            <a:pPr marL="457200" indent="-457200" defTabSz="762000">
              <a:buFontTx/>
              <a:buAutoNum type="arabicPeriod"/>
              <a:defRPr/>
            </a:pPr>
            <a:r>
              <a:rPr lang="en-US" sz="1800" b="0" u="none" dirty="0">
                <a:solidFill>
                  <a:srgbClr val="000000"/>
                </a:solidFill>
                <a:latin typeface="Arial Narrow" pitchFamily="34" charset="0"/>
                <a:cs typeface="Times New Roman" pitchFamily="18" charset="0"/>
              </a:rPr>
              <a:t>Break the system and decrypt a received cryptogram Y = 7</a:t>
            </a:r>
          </a:p>
          <a:p>
            <a:pPr marL="457200" indent="-457200" defTabSz="762000">
              <a:buFontTx/>
              <a:buAutoNum type="arabicPeriod"/>
              <a:defRPr/>
            </a:pPr>
            <a:endParaRPr lang="en-GB" b="0" u="none" dirty="0">
              <a:solidFill>
                <a:srgbClr val="000000"/>
              </a:solidFill>
              <a:latin typeface="Arial Narrow" pitchFamily="34" charset="0"/>
              <a:cs typeface="Times New Roman" pitchFamily="18" charset="0"/>
            </a:endParaRPr>
          </a:p>
          <a:p>
            <a:pPr marL="457200" indent="-457200" defTabSz="762000">
              <a:defRPr/>
            </a:pPr>
            <a:endParaRPr lang="en-GB" sz="1600" b="0" u="none" dirty="0">
              <a:latin typeface="Arial Narrow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48271" y="2394477"/>
            <a:ext cx="8763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>
              <a:buFontTx/>
              <a:buAutoNum type="arabicPeriod"/>
            </a:pPr>
            <a:r>
              <a:rPr lang="en-US" sz="1800" b="0" u="none" dirty="0">
                <a:solidFill>
                  <a:schemeClr val="tx2"/>
                </a:solidFill>
                <a:latin typeface="Arial Narrow" panose="020B0606020202030204" pitchFamily="34" charset="0"/>
                <a:cs typeface="Arial" charset="0"/>
                <a:sym typeface="Symbol" pitchFamily="18" charset="2"/>
              </a:rPr>
              <a:t></a:t>
            </a:r>
            <a:r>
              <a:rPr lang="en-US" sz="1800" b="0" u="none" dirty="0">
                <a:latin typeface="Arial Narrow" panose="020B0606020202030204" pitchFamily="34" charset="0"/>
              </a:rPr>
              <a:t>(</a:t>
            </a:r>
            <a:r>
              <a:rPr lang="en-AU" sz="1800" b="0" u="none" dirty="0">
                <a:latin typeface="Arial Narrow" panose="020B0606020202030204" pitchFamily="34" charset="0"/>
              </a:rPr>
              <a:t>m</a:t>
            </a:r>
            <a:r>
              <a:rPr lang="en-US" sz="1800" b="0" u="none" dirty="0">
                <a:latin typeface="Arial Narrow" panose="020B0606020202030204" pitchFamily="34" charset="0"/>
              </a:rPr>
              <a:t>) = (p -1)(q -1) = m-p-q+ </a:t>
            </a:r>
            <a:r>
              <a:rPr lang="en-US" sz="1800" u="none" dirty="0">
                <a:latin typeface="Arial Narrow" panose="020B0606020202030204" pitchFamily="34" charset="0"/>
                <a:sym typeface="Symbol" pitchFamily="18" charset="2"/>
              </a:rPr>
              <a:t></a:t>
            </a:r>
            <a:r>
              <a:rPr lang="en-US" sz="1800" b="0" u="none" dirty="0">
                <a:latin typeface="Arial Narrow" panose="020B0606020202030204" pitchFamily="34" charset="0"/>
                <a:sym typeface="Symbol" pitchFamily="18" charset="2"/>
              </a:rPr>
              <a:t>    s =  (p + q)  =  m - </a:t>
            </a:r>
            <a:r>
              <a:rPr lang="en-US" sz="1800" b="0" u="none" dirty="0">
                <a:solidFill>
                  <a:schemeClr val="tx2"/>
                </a:solidFill>
                <a:latin typeface="Arial Narrow" panose="020B0606020202030204" pitchFamily="34" charset="0"/>
                <a:cs typeface="Arial" charset="0"/>
                <a:sym typeface="Symbol" pitchFamily="18" charset="2"/>
              </a:rPr>
              <a:t></a:t>
            </a:r>
            <a:r>
              <a:rPr lang="en-US" sz="1800" b="0" u="none" dirty="0">
                <a:latin typeface="Arial Narrow" panose="020B0606020202030204" pitchFamily="34" charset="0"/>
              </a:rPr>
              <a:t>(</a:t>
            </a:r>
            <a:r>
              <a:rPr lang="en-AU" sz="1800" b="0" u="none" dirty="0">
                <a:latin typeface="Arial Narrow" panose="020B0606020202030204" pitchFamily="34" charset="0"/>
              </a:rPr>
              <a:t>m</a:t>
            </a:r>
            <a:r>
              <a:rPr lang="en-US" sz="1800" b="0" u="none" dirty="0">
                <a:latin typeface="Arial Narrow" panose="020B0606020202030204" pitchFamily="34" charset="0"/>
              </a:rPr>
              <a:t>) + 1</a:t>
            </a:r>
          </a:p>
          <a:p>
            <a:pPr marL="457200" indent="-457200" defTabSz="762000"/>
            <a:r>
              <a:rPr lang="en-US" sz="1800" b="0" u="none" dirty="0">
                <a:latin typeface="Arial Narrow" panose="020B0606020202030204" pitchFamily="34" charset="0"/>
              </a:rPr>
              <a:t>                                                               s = 1243-1120+1 = </a:t>
            </a:r>
            <a:r>
              <a:rPr lang="en-US" sz="1800" u="none" dirty="0">
                <a:latin typeface="Arial Narrow" panose="020B0606020202030204" pitchFamily="34" charset="0"/>
              </a:rPr>
              <a:t>124 </a:t>
            </a:r>
          </a:p>
          <a:p>
            <a:pPr marL="457200" indent="-457200" defTabSz="762000"/>
            <a:r>
              <a:rPr lang="en-AU" sz="1800" b="0" u="none" dirty="0">
                <a:latin typeface="Arial Narrow" panose="020B0606020202030204" pitchFamily="34" charset="0"/>
              </a:rPr>
              <a:t>                                                              m = p * q = </a:t>
            </a:r>
            <a:r>
              <a:rPr lang="en-US" sz="1800" u="none" dirty="0">
                <a:latin typeface="Arial Narrow" panose="020B0606020202030204" pitchFamily="34" charset="0"/>
              </a:rPr>
              <a:t>1243</a:t>
            </a:r>
            <a:endParaRPr lang="en-AU" sz="1800" u="none" baseline="-25000" dirty="0">
              <a:latin typeface="Arial Narrow" panose="020B0606020202030204" pitchFamily="34" charset="0"/>
            </a:endParaRPr>
          </a:p>
          <a:p>
            <a:pPr marL="457200" indent="-457200" defTabSz="762000"/>
            <a:r>
              <a:rPr lang="en-US" sz="1800" b="0" u="none" dirty="0">
                <a:latin typeface="Arial Narrow" panose="020B0606020202030204" pitchFamily="34" charset="0"/>
                <a:sym typeface="Symbol" pitchFamily="18" charset="2"/>
              </a:rPr>
              <a:t>         </a:t>
            </a:r>
          </a:p>
          <a:p>
            <a:pPr marL="457200" indent="-457200" defTabSz="762000"/>
            <a:r>
              <a:rPr lang="en-US" sz="1800" b="0" u="none" dirty="0">
                <a:latin typeface="Arial Narrow" panose="020B0606020202030204" pitchFamily="34" charset="0"/>
                <a:sym typeface="Symbol" pitchFamily="18" charset="2"/>
              </a:rPr>
              <a:t>p or q   =  ( s   </a:t>
            </a:r>
            <a:r>
              <a:rPr lang="en-AU" sz="1800" b="0" u="none" dirty="0">
                <a:latin typeface="Arial Narrow" panose="020B0606020202030204" pitchFamily="34" charset="0"/>
              </a:rPr>
              <a:t>s</a:t>
            </a:r>
            <a:r>
              <a:rPr lang="en-AU" sz="1800" b="0" u="none" baseline="30000" dirty="0">
                <a:latin typeface="Arial Narrow" panose="020B0606020202030204" pitchFamily="34" charset="0"/>
              </a:rPr>
              <a:t>2</a:t>
            </a:r>
            <a:r>
              <a:rPr lang="en-AU" sz="1800" b="0" u="none" dirty="0">
                <a:latin typeface="Arial Narrow" panose="020B0606020202030204" pitchFamily="34" charset="0"/>
              </a:rPr>
              <a:t> - 4 m ) / 2  =  ( 124   </a:t>
            </a:r>
            <a:r>
              <a:rPr lang="en-AU" sz="1800" b="0" dirty="0">
                <a:latin typeface="Arial Narrow" panose="020B0606020202030204" pitchFamily="34" charset="0"/>
              </a:rPr>
              <a:t>+</a:t>
            </a:r>
            <a:r>
              <a:rPr lang="en-AU" sz="1800" b="0" u="none" dirty="0">
                <a:latin typeface="Arial Narrow" panose="020B0606020202030204" pitchFamily="34" charset="0"/>
              </a:rPr>
              <a:t>  </a:t>
            </a:r>
            <a:r>
              <a:rPr lang="en-US" sz="1800" b="0" u="none" dirty="0">
                <a:latin typeface="Arial Narrow" panose="020B0606020202030204" pitchFamily="34" charset="0"/>
                <a:sym typeface="Symbol" pitchFamily="18" charset="2"/>
              </a:rPr>
              <a:t> </a:t>
            </a:r>
            <a:r>
              <a:rPr lang="en-AU" sz="1800" b="0" u="none" dirty="0">
                <a:latin typeface="Arial Narrow" panose="020B0606020202030204" pitchFamily="34" charset="0"/>
              </a:rPr>
              <a:t>124</a:t>
            </a:r>
            <a:r>
              <a:rPr lang="en-AU" sz="1800" b="0" u="none" baseline="30000" dirty="0">
                <a:latin typeface="Arial Narrow" panose="020B0606020202030204" pitchFamily="34" charset="0"/>
              </a:rPr>
              <a:t>2</a:t>
            </a:r>
            <a:r>
              <a:rPr lang="en-AU" sz="1800" b="0" u="none" dirty="0">
                <a:latin typeface="Arial Narrow" panose="020B0606020202030204" pitchFamily="34" charset="0"/>
              </a:rPr>
              <a:t> - 4 x 1243 )   / 2</a:t>
            </a:r>
          </a:p>
          <a:p>
            <a:pPr marL="457200" indent="-457200" defTabSz="762000">
              <a:buFont typeface="Symbol" pitchFamily="18" charset="2"/>
              <a:buNone/>
            </a:pPr>
            <a:endParaRPr lang="en-AU" sz="1800" b="0" u="none" dirty="0">
              <a:latin typeface="Arial Narrow" panose="020B0606020202030204" pitchFamily="34" charset="0"/>
            </a:endParaRPr>
          </a:p>
          <a:p>
            <a:pPr marL="457200" indent="-457200" defTabSz="762000">
              <a:buFont typeface="Symbol" pitchFamily="18" charset="2"/>
              <a:buChar char="Þ"/>
            </a:pPr>
            <a:r>
              <a:rPr lang="en-US" sz="1800" u="none" dirty="0">
                <a:latin typeface="Arial Narrow" panose="020B0606020202030204" pitchFamily="34" charset="0"/>
              </a:rPr>
              <a:t>     p = 113,   q = 11</a:t>
            </a:r>
          </a:p>
          <a:p>
            <a:pPr marL="457200" indent="-457200" defTabSz="762000">
              <a:buFont typeface="Symbol" pitchFamily="18" charset="2"/>
              <a:buChar char="Þ"/>
            </a:pPr>
            <a:endParaRPr lang="en-US" sz="1800" u="none" dirty="0">
              <a:latin typeface="Arial Narrow" panose="020B0606020202030204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48271" y="1859685"/>
            <a:ext cx="1709420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defTabSz="762000">
              <a:defRPr/>
            </a:pPr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8-3:</a:t>
            </a:r>
            <a:endParaRPr lang="en-GB" dirty="0">
              <a:solidFill>
                <a:srgbClr val="1515F5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48271" y="4394919"/>
            <a:ext cx="6589794" cy="203350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marL="457200" indent="-457200" defTabSz="762000"/>
            <a:r>
              <a:rPr lang="de-DE" sz="1800" b="0" u="none" dirty="0">
                <a:latin typeface="Arial Narrow" panose="020B0606020202030204" pitchFamily="34" charset="0"/>
              </a:rPr>
              <a:t>2.      </a:t>
            </a:r>
            <a:r>
              <a:rPr lang="de-DE" sz="1800" b="0" u="none" dirty="0" err="1">
                <a:latin typeface="Arial Narrow" panose="020B0606020202030204" pitchFamily="34" charset="0"/>
              </a:rPr>
              <a:t>Decryption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if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the</a:t>
            </a:r>
            <a:r>
              <a:rPr lang="de-DE" sz="1800" b="0" u="none" dirty="0">
                <a:latin typeface="Arial Narrow" panose="020B0606020202030204" pitchFamily="34" charset="0"/>
              </a:rPr>
              <a:t> open </a:t>
            </a:r>
            <a:r>
              <a:rPr lang="de-DE" sz="1800" b="0" u="none" dirty="0" err="1">
                <a:latin typeface="Arial Narrow" panose="020B0606020202030204" pitchFamily="34" charset="0"/>
              </a:rPr>
              <a:t>encryption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key</a:t>
            </a:r>
            <a:r>
              <a:rPr lang="de-DE" sz="1800" b="0" u="none" dirty="0">
                <a:latin typeface="Arial Narrow" panose="020B0606020202030204" pitchFamily="34" charset="0"/>
              </a:rPr>
              <a:t> E = 27: </a:t>
            </a:r>
          </a:p>
          <a:p>
            <a:pPr marL="457200" indent="-457200" defTabSz="762000"/>
            <a:r>
              <a:rPr lang="de-DE" sz="1800" b="0" u="none" dirty="0">
                <a:latin typeface="Arial Narrow" panose="020B0606020202030204" pitchFamily="34" charset="0"/>
              </a:rPr>
              <a:t>         D = E</a:t>
            </a:r>
            <a:r>
              <a:rPr lang="de-DE" sz="1800" b="0" u="none" baseline="30000" dirty="0">
                <a:latin typeface="Arial Narrow" panose="020B0606020202030204" pitchFamily="34" charset="0"/>
              </a:rPr>
              <a:t>-1</a:t>
            </a:r>
            <a:r>
              <a:rPr lang="de-DE" sz="1800" b="0" u="none" dirty="0">
                <a:latin typeface="Arial Narrow" panose="020B0606020202030204" pitchFamily="34" charset="0"/>
              </a:rPr>
              <a:t>  </a:t>
            </a:r>
            <a:r>
              <a:rPr lang="de-DE" sz="1800" b="0" u="none" dirty="0" err="1">
                <a:latin typeface="Arial Narrow" panose="020B0606020202030204" pitchFamily="34" charset="0"/>
              </a:rPr>
              <a:t>mod</a:t>
            </a:r>
            <a:r>
              <a:rPr lang="de-DE" sz="1800" b="0" u="none" dirty="0">
                <a:latin typeface="Arial Narrow" panose="020B0606020202030204" pitchFamily="34" charset="0"/>
              </a:rPr>
              <a:t> </a:t>
            </a:r>
            <a:r>
              <a:rPr lang="en-US" sz="1800" b="0" u="none" dirty="0">
                <a:solidFill>
                  <a:schemeClr val="tx2"/>
                </a:solidFill>
                <a:latin typeface="Arial Narrow" panose="020B0606020202030204" pitchFamily="34" charset="0"/>
                <a:cs typeface="Arial" charset="0"/>
                <a:sym typeface="Symbol" pitchFamily="18" charset="2"/>
              </a:rPr>
              <a:t></a:t>
            </a:r>
            <a:r>
              <a:rPr lang="en-US" sz="1800" b="0" u="none" dirty="0">
                <a:latin typeface="Arial Narrow" panose="020B0606020202030204" pitchFamily="34" charset="0"/>
              </a:rPr>
              <a:t>(</a:t>
            </a:r>
            <a:r>
              <a:rPr lang="en-AU" sz="1800" b="0" u="none" dirty="0">
                <a:latin typeface="Arial Narrow" panose="020B0606020202030204" pitchFamily="34" charset="0"/>
              </a:rPr>
              <a:t>m</a:t>
            </a:r>
            <a:r>
              <a:rPr lang="en-US" sz="1800" b="0" u="none" dirty="0">
                <a:latin typeface="Arial Narrow" panose="020B0606020202030204" pitchFamily="34" charset="0"/>
              </a:rPr>
              <a:t>)  </a:t>
            </a:r>
          </a:p>
          <a:p>
            <a:pPr marL="457200" indent="-457200" defTabSz="762000"/>
            <a:r>
              <a:rPr lang="en-US" sz="1800" b="0" u="none" dirty="0">
                <a:latin typeface="Arial Narrow" panose="020B0606020202030204" pitchFamily="34" charset="0"/>
              </a:rPr>
              <a:t>        that is </a:t>
            </a:r>
            <a:r>
              <a:rPr lang="de-DE" sz="1800" u="none" dirty="0">
                <a:latin typeface="Arial Narrow" panose="020B0606020202030204" pitchFamily="34" charset="0"/>
              </a:rPr>
              <a:t>D = 27</a:t>
            </a:r>
            <a:r>
              <a:rPr lang="de-DE" sz="1800" u="none" baseline="30000" dirty="0">
                <a:latin typeface="Arial Narrow" panose="020B0606020202030204" pitchFamily="34" charset="0"/>
              </a:rPr>
              <a:t>-1 </a:t>
            </a:r>
            <a:r>
              <a:rPr lang="de-DE" sz="1800" u="none" dirty="0">
                <a:latin typeface="Arial Narrow" panose="020B0606020202030204" pitchFamily="34" charset="0"/>
              </a:rPr>
              <a:t>(</a:t>
            </a:r>
            <a:r>
              <a:rPr lang="de-DE" sz="1800" u="none" dirty="0" err="1">
                <a:latin typeface="Arial Narrow" panose="020B0606020202030204" pitchFamily="34" charset="0"/>
              </a:rPr>
              <a:t>mod</a:t>
            </a:r>
            <a:r>
              <a:rPr lang="de-DE" sz="1800" u="none" dirty="0">
                <a:latin typeface="Arial Narrow" panose="020B0606020202030204" pitchFamily="34" charset="0"/>
              </a:rPr>
              <a:t> 1120) = 83    </a:t>
            </a:r>
          </a:p>
          <a:p>
            <a:pPr marL="457200" indent="-457200" defTabSz="762000"/>
            <a:r>
              <a:rPr lang="de-DE" sz="1800" u="none" dirty="0">
                <a:latin typeface="Arial Narrow" panose="020B0606020202030204" pitchFamily="34" charset="0"/>
              </a:rPr>
              <a:t>        [27</a:t>
            </a:r>
            <a:r>
              <a:rPr lang="de-DE" sz="1800" u="none" baseline="30000" dirty="0">
                <a:latin typeface="Arial Narrow" panose="020B0606020202030204" pitchFamily="34" charset="0"/>
              </a:rPr>
              <a:t>-1</a:t>
            </a:r>
            <a:r>
              <a:rPr lang="de-DE" sz="1800" u="none" dirty="0">
                <a:latin typeface="Arial Narrow" panose="020B0606020202030204" pitchFamily="34" charset="0"/>
              </a:rPr>
              <a:t> is </a:t>
            </a:r>
            <a:r>
              <a:rPr lang="de-DE" sz="1800" u="none" dirty="0" err="1">
                <a:latin typeface="Arial Narrow" panose="020B0606020202030204" pitchFamily="34" charset="0"/>
              </a:rPr>
              <a:t>computed</a:t>
            </a:r>
            <a:r>
              <a:rPr lang="de-DE" sz="1800" u="none" dirty="0">
                <a:latin typeface="Arial Narrow" panose="020B0606020202030204" pitchFamily="34" charset="0"/>
              </a:rPr>
              <a:t> </a:t>
            </a:r>
            <a:r>
              <a:rPr lang="de-DE" sz="1800" u="none" dirty="0" err="1">
                <a:latin typeface="Arial Narrow" panose="020B0606020202030204" pitchFamily="34" charset="0"/>
              </a:rPr>
              <a:t>by</a:t>
            </a:r>
            <a:r>
              <a:rPr lang="de-DE" sz="1800" u="none" dirty="0">
                <a:latin typeface="Arial Narrow" panose="020B0606020202030204" pitchFamily="34" charset="0"/>
              </a:rPr>
              <a:t> </a:t>
            </a:r>
            <a:r>
              <a:rPr lang="de-DE" sz="1800" u="none" dirty="0" err="1">
                <a:latin typeface="Arial Narrow" panose="020B0606020202030204" pitchFamily="34" charset="0"/>
              </a:rPr>
              <a:t>the</a:t>
            </a:r>
            <a:r>
              <a:rPr lang="de-DE" sz="1800" u="none" dirty="0">
                <a:latin typeface="Arial Narrow" panose="020B0606020202030204" pitchFamily="34" charset="0"/>
              </a:rPr>
              <a:t> </a:t>
            </a:r>
            <a:r>
              <a:rPr lang="de-DE" sz="1800" u="none" dirty="0" err="1">
                <a:latin typeface="Arial Narrow" panose="020B0606020202030204" pitchFamily="34" charset="0"/>
              </a:rPr>
              <a:t>extended</a:t>
            </a:r>
            <a:r>
              <a:rPr lang="de-DE" sz="1800" u="none" dirty="0">
                <a:latin typeface="Arial Narrow" panose="020B0606020202030204" pitchFamily="34" charset="0"/>
              </a:rPr>
              <a:t> </a:t>
            </a:r>
            <a:r>
              <a:rPr lang="de-DE" sz="1800" u="none" dirty="0" err="1">
                <a:latin typeface="Arial Narrow" panose="020B0606020202030204" pitchFamily="34" charset="0"/>
              </a:rPr>
              <a:t>gcd</a:t>
            </a:r>
            <a:r>
              <a:rPr lang="de-DE" sz="1800" u="none" dirty="0">
                <a:latin typeface="Arial Narrow" panose="020B0606020202030204" pitchFamily="34" charset="0"/>
              </a:rPr>
              <a:t> </a:t>
            </a:r>
            <a:r>
              <a:rPr lang="de-DE" sz="1800" u="none" dirty="0" err="1">
                <a:latin typeface="Arial Narrow" panose="020B0606020202030204" pitchFamily="34" charset="0"/>
              </a:rPr>
              <a:t>algorithm</a:t>
            </a:r>
            <a:r>
              <a:rPr lang="de-DE" sz="1800" u="none" dirty="0">
                <a:latin typeface="Arial Narrow" panose="020B0606020202030204" pitchFamily="34" charset="0"/>
              </a:rPr>
              <a:t> </a:t>
            </a:r>
            <a:r>
              <a:rPr lang="de-DE" sz="1800" u="none" dirty="0" err="1">
                <a:latin typeface="Arial Narrow" panose="020B0606020202030204" pitchFamily="34" charset="0"/>
              </a:rPr>
              <a:t>gcd</a:t>
            </a:r>
            <a:r>
              <a:rPr lang="de-DE" sz="1800" u="none" dirty="0">
                <a:latin typeface="Arial Narrow" panose="020B0606020202030204" pitchFamily="34" charset="0"/>
              </a:rPr>
              <a:t>(1120,27) = 1 ]</a:t>
            </a:r>
          </a:p>
          <a:p>
            <a:pPr marL="457200" indent="-457200" defTabSz="762000"/>
            <a:r>
              <a:rPr lang="de-DE" sz="1800" b="0" u="none" dirty="0">
                <a:latin typeface="Arial Narrow" panose="020B0606020202030204" pitchFamily="34" charset="0"/>
              </a:rPr>
              <a:t>         =&gt; </a:t>
            </a:r>
            <a:r>
              <a:rPr lang="de-DE" sz="1800" u="none" dirty="0">
                <a:latin typeface="Arial Narrow" panose="020B0606020202030204" pitchFamily="34" charset="0"/>
              </a:rPr>
              <a:t>27</a:t>
            </a:r>
            <a:r>
              <a:rPr lang="de-DE" sz="1800" u="none" baseline="30000" dirty="0">
                <a:latin typeface="Arial Narrow" panose="020B0606020202030204" pitchFamily="34" charset="0"/>
              </a:rPr>
              <a:t>-1</a:t>
            </a:r>
            <a:r>
              <a:rPr lang="de-DE" sz="1800" u="none" dirty="0">
                <a:latin typeface="Arial Narrow" panose="020B0606020202030204" pitchFamily="34" charset="0"/>
              </a:rPr>
              <a:t> = 83 </a:t>
            </a:r>
            <a:endParaRPr lang="en-US" sz="1800" u="none" dirty="0">
              <a:solidFill>
                <a:schemeClr val="tx2"/>
              </a:solidFill>
              <a:latin typeface="Arial Narrow" panose="020B0606020202030204" pitchFamily="34" charset="0"/>
              <a:cs typeface="Arial" charset="0"/>
              <a:sym typeface="Symbol" pitchFamily="18" charset="2"/>
            </a:endParaRPr>
          </a:p>
          <a:p>
            <a:pPr marL="457200" indent="-457200" defTabSz="762000"/>
            <a:r>
              <a:rPr lang="en-US" sz="1800" b="0" u="none" dirty="0">
                <a:solidFill>
                  <a:schemeClr val="tx2"/>
                </a:solidFill>
                <a:latin typeface="Arial Narrow" panose="020B0606020202030204" pitchFamily="34" charset="0"/>
                <a:cs typeface="Arial" charset="0"/>
                <a:sym typeface="Symbol" pitchFamily="18" charset="2"/>
              </a:rPr>
              <a:t> </a:t>
            </a:r>
            <a:endParaRPr lang="de-DE" sz="1800" u="none" dirty="0">
              <a:latin typeface="Arial Narrow" panose="020B0606020202030204" pitchFamily="34" charset="0"/>
            </a:endParaRPr>
          </a:p>
          <a:p>
            <a:pPr marL="457200" indent="-457200" defTabSz="762000"/>
            <a:r>
              <a:rPr lang="de-DE" sz="1800" b="0" u="none" dirty="0">
                <a:latin typeface="Arial Narrow" panose="020B0606020202030204" pitchFamily="34" charset="0"/>
              </a:rPr>
              <a:t>	</a:t>
            </a:r>
            <a:r>
              <a:rPr lang="de-DE" sz="1800" u="none" dirty="0">
                <a:latin typeface="Arial Narrow" panose="020B0606020202030204" pitchFamily="34" charset="0"/>
              </a:rPr>
              <a:t>M</a:t>
            </a:r>
            <a:r>
              <a:rPr lang="de-DE" sz="1800" b="0" u="none" dirty="0">
                <a:latin typeface="Arial Narrow" panose="020B0606020202030204" pitchFamily="34" charset="0"/>
              </a:rPr>
              <a:t> = Y</a:t>
            </a:r>
            <a:r>
              <a:rPr lang="de-DE" sz="1800" b="0" u="none" baseline="30000" dirty="0">
                <a:latin typeface="Arial Narrow" panose="020B0606020202030204" pitchFamily="34" charset="0"/>
              </a:rPr>
              <a:t>D</a:t>
            </a:r>
            <a:r>
              <a:rPr lang="de-DE" sz="1800" b="0" u="none" dirty="0">
                <a:latin typeface="Arial Narrow" panose="020B0606020202030204" pitchFamily="34" charset="0"/>
              </a:rPr>
              <a:t> = (7)</a:t>
            </a:r>
            <a:r>
              <a:rPr lang="de-DE" sz="1800" b="0" u="none" baseline="30000" dirty="0">
                <a:latin typeface="Arial Narrow" panose="020B0606020202030204" pitchFamily="34" charset="0"/>
              </a:rPr>
              <a:t>83</a:t>
            </a:r>
            <a:r>
              <a:rPr lang="de-DE" sz="1800" b="0" u="none" dirty="0">
                <a:latin typeface="Arial Narrow" panose="020B0606020202030204" pitchFamily="34" charset="0"/>
              </a:rPr>
              <a:t>    </a:t>
            </a:r>
            <a:r>
              <a:rPr lang="de-DE" sz="1800" b="0" u="none" baseline="30000" dirty="0">
                <a:latin typeface="Arial Narrow" panose="020B0606020202030204" pitchFamily="34" charset="0"/>
              </a:rPr>
              <a:t> </a:t>
            </a:r>
            <a:r>
              <a:rPr lang="de-DE" sz="1800" b="0" u="none" dirty="0" err="1">
                <a:latin typeface="Arial Narrow" panose="020B0606020202030204" pitchFamily="34" charset="0"/>
              </a:rPr>
              <a:t>mod</a:t>
            </a:r>
            <a:r>
              <a:rPr lang="de-DE" sz="1800" b="0" u="none" dirty="0">
                <a:latin typeface="Arial Narrow" panose="020B0606020202030204" pitchFamily="34" charset="0"/>
              </a:rPr>
              <a:t> 1243 </a:t>
            </a:r>
            <a:r>
              <a:rPr lang="de-DE" sz="1800" u="none" dirty="0">
                <a:latin typeface="Arial Narrow" panose="020B0606020202030204" pitchFamily="34" charset="0"/>
              </a:rPr>
              <a:t>= 662</a:t>
            </a:r>
            <a:endParaRPr lang="en-GB" sz="1800" u="none" dirty="0">
              <a:latin typeface="Arial Narrow" panose="020B0606020202030204" pitchFamily="34" charset="0"/>
            </a:endParaRP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160440" y="3530823"/>
            <a:ext cx="64807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4464696" y="3530823"/>
            <a:ext cx="12961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0592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450" name="Text Box 2"/>
          <p:cNvSpPr txBox="1">
            <a:spLocks noChangeArrowheads="1"/>
          </p:cNvSpPr>
          <p:nvPr/>
        </p:nvSpPr>
        <p:spPr bwMode="auto">
          <a:xfrm>
            <a:off x="647700" y="722313"/>
            <a:ext cx="9001125" cy="513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429" tIns="50214" rIns="100429" bIns="50214">
            <a:spAutoFit/>
          </a:bodyPr>
          <a:lstStyle/>
          <a:p>
            <a:pPr marL="585788" indent="-585788" defTabSz="1004888" eaLnBrk="1" hangingPunct="1">
              <a:defRPr/>
            </a:pPr>
            <a:r>
              <a:rPr lang="en-AU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Problem 8-4:</a:t>
            </a:r>
            <a:r>
              <a:rPr lang="en-US" sz="1800" u="none" dirty="0">
                <a:solidFill>
                  <a:srgbClr val="1515F5"/>
                </a:solidFill>
                <a:latin typeface="Arial Narrow" pitchFamily="34" charset="0"/>
              </a:rPr>
              <a:t>   </a:t>
            </a:r>
            <a:r>
              <a:rPr lang="en-US" sz="1800" b="0" u="none" dirty="0">
                <a:latin typeface="Arial Narrow" pitchFamily="34" charset="0"/>
              </a:rPr>
              <a:t>A RSA cryptosystem with two users A and B having the secret prime</a:t>
            </a:r>
            <a:br>
              <a:rPr lang="en-US" sz="1800" b="0" u="none" dirty="0">
                <a:latin typeface="Arial Narrow" pitchFamily="34" charset="0"/>
              </a:rPr>
            </a:br>
            <a:r>
              <a:rPr lang="en-US" sz="1800" b="0" u="none" dirty="0">
                <a:latin typeface="Arial Narrow" pitchFamily="34" charset="0"/>
              </a:rPr>
              <a:t>                      number pairs for A: 13 and 7 and for B: 17 and 3 is used.</a:t>
            </a:r>
          </a:p>
          <a:p>
            <a:pPr marL="585788" indent="-585788" defTabSz="1004888" eaLnBrk="1" hangingPunct="1">
              <a:defRPr/>
            </a:pPr>
            <a:endParaRPr lang="en-US" sz="1800" b="0" u="none" dirty="0">
              <a:latin typeface="Arial Narrow" pitchFamily="34" charset="0"/>
            </a:endParaRPr>
          </a:p>
          <a:p>
            <a:pPr marL="585788" indent="-585788" defTabSz="1004888" eaLnBrk="1" hangingPunct="1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Find out the adequate open key of user A from the following list of integers:  [21, 18, 11]. Compute the corresponding secret key for user A.</a:t>
            </a:r>
          </a:p>
          <a:p>
            <a:pPr marL="585788" indent="-585788" defTabSz="1004888" eaLnBrk="1" hangingPunct="1">
              <a:buFontTx/>
              <a:buAutoNum type="arabicPeriod"/>
              <a:defRPr/>
            </a:pPr>
            <a:endParaRPr lang="en-US" sz="1800" b="0" u="none" dirty="0">
              <a:latin typeface="Arial Narrow" pitchFamily="34" charset="0"/>
            </a:endParaRPr>
          </a:p>
          <a:p>
            <a:pPr marL="585788" indent="-585788" defTabSz="1004888" eaLnBrk="1" hangingPunct="1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Find out the adequate open key of user B from the following list of integers:  [26,21,22]. Compute the corresponding secret key for user B. </a:t>
            </a:r>
            <a:br>
              <a:rPr lang="en-US" sz="1800" b="0" u="none" dirty="0">
                <a:latin typeface="Arial Narrow" pitchFamily="34" charset="0"/>
              </a:rPr>
            </a:br>
            <a:endParaRPr lang="en-US" sz="1800" b="0" u="none" dirty="0">
              <a:latin typeface="Arial Narrow" pitchFamily="34" charset="0"/>
            </a:endParaRPr>
          </a:p>
          <a:p>
            <a:pPr marL="585788" indent="-585788" defTabSz="1004888" eaLnBrk="1" hangingPunct="1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User B encrypts the message  M = 3, and send the resulting cryptogram  Y</a:t>
            </a:r>
            <a:r>
              <a:rPr lang="en-US" sz="1800" b="0" u="none" baseline="-25000" dirty="0">
                <a:latin typeface="Arial Narrow" pitchFamily="34" charset="0"/>
              </a:rPr>
              <a:t>A</a:t>
            </a:r>
            <a:r>
              <a:rPr lang="en-US" sz="1800" b="0" u="none" dirty="0">
                <a:latin typeface="Arial Narrow" pitchFamily="34" charset="0"/>
              </a:rPr>
              <a:t> to A. User B then signs the cryptogram  Y</a:t>
            </a:r>
            <a:r>
              <a:rPr lang="en-US" sz="1800" b="0" u="none" baseline="-25000" dirty="0">
                <a:latin typeface="Arial Narrow" pitchFamily="34" charset="0"/>
              </a:rPr>
              <a:t>A</a:t>
            </a:r>
            <a:r>
              <a:rPr lang="en-US" sz="1800" b="0" u="none" dirty="0">
                <a:latin typeface="Arial Narrow" pitchFamily="34" charset="0"/>
              </a:rPr>
              <a:t> and generates the signature S</a:t>
            </a:r>
            <a:r>
              <a:rPr lang="en-US" sz="1800" b="0" u="none" baseline="-25000" dirty="0">
                <a:latin typeface="Arial Narrow" pitchFamily="34" charset="0"/>
              </a:rPr>
              <a:t>B</a:t>
            </a:r>
            <a:r>
              <a:rPr lang="en-US" sz="1800" b="0" u="none" dirty="0">
                <a:latin typeface="Arial Narrow" pitchFamily="34" charset="0"/>
              </a:rPr>
              <a:t>. Compute Y</a:t>
            </a:r>
            <a:r>
              <a:rPr lang="en-US" sz="1800" b="0" u="none" baseline="-25000" dirty="0">
                <a:latin typeface="Arial Narrow" pitchFamily="34" charset="0"/>
              </a:rPr>
              <a:t>A</a:t>
            </a:r>
            <a:r>
              <a:rPr lang="en-US" sz="1800" b="0" u="none" dirty="0">
                <a:latin typeface="Arial Narrow" pitchFamily="34" charset="0"/>
              </a:rPr>
              <a:t> and S</a:t>
            </a:r>
            <a:r>
              <a:rPr lang="en-US" sz="1800" b="0" u="none" baseline="-25000" dirty="0">
                <a:latin typeface="Arial Narrow" pitchFamily="34" charset="0"/>
              </a:rPr>
              <a:t>B</a:t>
            </a:r>
            <a:r>
              <a:rPr lang="en-US" sz="1800" b="0" u="none" dirty="0">
                <a:latin typeface="Arial Narrow" pitchFamily="34" charset="0"/>
              </a:rPr>
              <a:t>.</a:t>
            </a:r>
            <a:br>
              <a:rPr lang="en-US" sz="1800" b="0" u="none" dirty="0">
                <a:latin typeface="Arial Narrow" pitchFamily="34" charset="0"/>
              </a:rPr>
            </a:br>
            <a:endParaRPr lang="en-US" sz="1800" b="0" u="none" dirty="0">
              <a:latin typeface="Arial Narrow" pitchFamily="34" charset="0"/>
            </a:endParaRPr>
          </a:p>
          <a:p>
            <a:pPr marL="585788" indent="-585788" defTabSz="1004888" eaLnBrk="1" hangingPunct="1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Decipher the cryptogram Y</a:t>
            </a:r>
            <a:r>
              <a:rPr lang="en-US" sz="1800" b="0" u="none" baseline="-25000" dirty="0">
                <a:latin typeface="Arial Narrow" pitchFamily="34" charset="0"/>
              </a:rPr>
              <a:t>A</a:t>
            </a:r>
            <a:r>
              <a:rPr lang="en-US" sz="1800" b="0" u="none" dirty="0">
                <a:latin typeface="Arial Narrow" pitchFamily="34" charset="0"/>
              </a:rPr>
              <a:t> on user A’s site and verify the Signature  S</a:t>
            </a:r>
            <a:r>
              <a:rPr lang="en-US" sz="1800" b="0" u="none" baseline="-25000" dirty="0">
                <a:latin typeface="Arial Narrow" pitchFamily="34" charset="0"/>
              </a:rPr>
              <a:t>B</a:t>
            </a:r>
            <a:r>
              <a:rPr lang="en-US" sz="1800" b="0" u="none" dirty="0">
                <a:latin typeface="Arial Narrow" pitchFamily="34" charset="0"/>
              </a:rPr>
              <a:t>.</a:t>
            </a:r>
          </a:p>
          <a:p>
            <a:pPr marL="585788" indent="-585788" defTabSz="1004888" eaLnBrk="1" hangingPunct="1">
              <a:buFontTx/>
              <a:buAutoNum type="arabicPeriod"/>
              <a:defRPr/>
            </a:pPr>
            <a:endParaRPr lang="en-US" sz="1800" b="0" u="none" dirty="0">
              <a:latin typeface="Arial Narrow" pitchFamily="34" charset="0"/>
            </a:endParaRPr>
          </a:p>
          <a:p>
            <a:pPr marL="585788" indent="-585788" defTabSz="1004888" eaLnBrk="1" hangingPunct="1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User A signs the received message M and sends his signature S</a:t>
            </a:r>
            <a:r>
              <a:rPr lang="en-US" sz="1800" b="0" u="none" baseline="-25000" dirty="0">
                <a:latin typeface="Arial Narrow" pitchFamily="34" charset="0"/>
              </a:rPr>
              <a:t>A  </a:t>
            </a:r>
            <a:r>
              <a:rPr lang="en-US" sz="1800" b="0" u="none" dirty="0">
                <a:latin typeface="Arial Narrow" pitchFamily="34" charset="0"/>
              </a:rPr>
              <a:t>back</a:t>
            </a:r>
            <a:r>
              <a:rPr lang="en-US" sz="1800" b="0" u="none" baseline="-25000" dirty="0">
                <a:latin typeface="Arial Narrow" pitchFamily="34" charset="0"/>
              </a:rPr>
              <a:t>  </a:t>
            </a:r>
            <a:r>
              <a:rPr lang="en-US" sz="1800" b="0" u="none" dirty="0">
                <a:latin typeface="Arial Narrow" pitchFamily="34" charset="0"/>
              </a:rPr>
              <a:t>to B. Compute the signature S</a:t>
            </a:r>
            <a:r>
              <a:rPr lang="en-US" sz="1800" b="0" u="none" baseline="-25000" dirty="0">
                <a:latin typeface="Arial Narrow" pitchFamily="34" charset="0"/>
              </a:rPr>
              <a:t>A</a:t>
            </a:r>
            <a:r>
              <a:rPr lang="en-US" sz="1800" b="0" u="none" dirty="0">
                <a:latin typeface="Arial Narrow" pitchFamily="34" charset="0"/>
              </a:rPr>
              <a:t>.</a:t>
            </a:r>
          </a:p>
          <a:p>
            <a:pPr marL="585788" indent="-585788" defTabSz="1004888" eaLnBrk="1" hangingPunct="1">
              <a:buFontTx/>
              <a:buAutoNum type="arabicPeriod"/>
              <a:defRPr/>
            </a:pPr>
            <a:endParaRPr lang="en-US" sz="1800" b="0" u="none" dirty="0">
              <a:latin typeface="Arial Narrow" pitchFamily="34" charset="0"/>
            </a:endParaRPr>
          </a:p>
          <a:p>
            <a:pPr marL="585788" indent="-585788" defTabSz="1004888" eaLnBrk="1" hangingPunct="1">
              <a:buFontTx/>
              <a:buAutoNum type="arabicPeriod"/>
              <a:defRPr/>
            </a:pPr>
            <a:r>
              <a:rPr lang="en-US" sz="1800" b="0" u="none" dirty="0">
                <a:latin typeface="Arial Narrow" pitchFamily="34" charset="0"/>
              </a:rPr>
              <a:t>How many open keys are possible for each user?</a:t>
            </a:r>
          </a:p>
        </p:txBody>
      </p:sp>
    </p:spTree>
    <p:extLst>
      <p:ext uri="{BB962C8B-B14F-4D97-AF65-F5344CB8AC3E}">
        <p14:creationId xmlns:p14="http://schemas.microsoft.com/office/powerpoint/2010/main" val="240809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Text Box 2"/>
          <p:cNvSpPr txBox="1">
            <a:spLocks noChangeArrowheads="1"/>
          </p:cNvSpPr>
          <p:nvPr/>
        </p:nvSpPr>
        <p:spPr bwMode="auto">
          <a:xfrm>
            <a:off x="728609" y="219075"/>
            <a:ext cx="1730481" cy="470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429" tIns="50214" rIns="100429" bIns="50214">
            <a:spAutoFit/>
          </a:bodyPr>
          <a:lstStyle/>
          <a:p>
            <a:pPr algn="ctr" defTabSz="1004888" eaLnBrk="1" hangingPunct="1">
              <a:defRPr/>
            </a:pPr>
            <a:r>
              <a:rPr lang="en-US" sz="24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 8-4: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811213" y="598488"/>
            <a:ext cx="9091612" cy="655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429" tIns="50214" rIns="100429" bIns="50214">
            <a:spAutoFit/>
          </a:bodyPr>
          <a:lstStyle/>
          <a:p>
            <a:pPr marL="100013" indent="295275" defTabSz="196850" eaLnBrk="1" hangingPunct="1">
              <a:buFontTx/>
              <a:buAutoNum type="arabicPeriod"/>
              <a:tabLst>
                <a:tab pos="395288" algn="l"/>
              </a:tabLst>
            </a:pPr>
            <a:r>
              <a:rPr lang="en-US" sz="1800" b="0" u="none" dirty="0">
                <a:latin typeface="Arial Narrow" pitchFamily="34" charset="0"/>
              </a:rPr>
              <a:t>Find out the adequate open key of user A from the following list of integers:  [21, 18, 11]. Compute the corresponding secret key for user A.</a:t>
            </a:r>
            <a:endParaRPr lang="de-DE" sz="1100" b="0" u="none" dirty="0">
              <a:latin typeface="Times New Roman" pitchFamily="18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34324" y="1510178"/>
            <a:ext cx="4682251" cy="1209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429" tIns="50214" rIns="100429" bIns="50214">
            <a:spAutoFit/>
          </a:bodyPr>
          <a:lstStyle/>
          <a:p>
            <a:pPr defTabSz="1004888" eaLnBrk="1" hangingPunct="1"/>
            <a:r>
              <a:rPr lang="de-DE" sz="1800" b="0" u="none" dirty="0">
                <a:latin typeface="Arial Narrow" pitchFamily="34" charset="0"/>
              </a:rPr>
              <a:t>N</a:t>
            </a:r>
            <a:r>
              <a:rPr lang="de-DE" sz="1800" b="0" u="none" baseline="-25000" dirty="0">
                <a:latin typeface="Arial Narrow" pitchFamily="34" charset="0"/>
              </a:rPr>
              <a:t>A</a:t>
            </a:r>
            <a:r>
              <a:rPr lang="de-DE" sz="1800" b="0" u="none" dirty="0">
                <a:latin typeface="Arial Narrow" pitchFamily="34" charset="0"/>
              </a:rPr>
              <a:t> = 13 * 7 = 91 , </a:t>
            </a:r>
            <a:r>
              <a:rPr lang="el-GR" sz="1800" b="0" u="none" dirty="0">
                <a:latin typeface="Arial Narrow" pitchFamily="34" charset="0"/>
              </a:rPr>
              <a:t>φ</a:t>
            </a:r>
            <a:r>
              <a:rPr lang="de-DE" sz="1800" b="0" u="none" dirty="0">
                <a:latin typeface="Arial Narrow" pitchFamily="34" charset="0"/>
              </a:rPr>
              <a:t> (N</a:t>
            </a:r>
            <a:r>
              <a:rPr lang="de-DE" sz="1800" b="0" u="none" baseline="-25000" dirty="0">
                <a:latin typeface="Arial Narrow" pitchFamily="34" charset="0"/>
              </a:rPr>
              <a:t>A</a:t>
            </a:r>
            <a:r>
              <a:rPr lang="de-DE" sz="1800" b="0" u="none" dirty="0">
                <a:latin typeface="Arial Narrow" pitchFamily="34" charset="0"/>
              </a:rPr>
              <a:t>) = (13-1)(7-1) = 72</a:t>
            </a:r>
          </a:p>
          <a:p>
            <a:pPr defTabSz="1004888" eaLnBrk="1" hangingPunct="1"/>
            <a:r>
              <a:rPr lang="de-DE" sz="1800" b="0" u="none" dirty="0" err="1">
                <a:latin typeface="Arial Narrow" pitchFamily="34" charset="0"/>
              </a:rPr>
              <a:t>gcd</a:t>
            </a:r>
            <a:r>
              <a:rPr lang="de-DE" sz="1800" b="0" u="none" dirty="0">
                <a:latin typeface="Arial Narrow" pitchFamily="34" charset="0"/>
              </a:rPr>
              <a:t> [ E</a:t>
            </a:r>
            <a:r>
              <a:rPr lang="de-DE" sz="1800" b="0" u="none" baseline="-25000" dirty="0">
                <a:latin typeface="Arial Narrow" pitchFamily="34" charset="0"/>
              </a:rPr>
              <a:t>A</a:t>
            </a:r>
            <a:r>
              <a:rPr lang="de-DE" sz="1800" b="0" u="none" dirty="0">
                <a:latin typeface="Arial Narrow" pitchFamily="34" charset="0"/>
              </a:rPr>
              <a:t>, </a:t>
            </a:r>
            <a:r>
              <a:rPr lang="el-GR" sz="1800" b="0" u="none" dirty="0">
                <a:latin typeface="Arial Narrow" pitchFamily="34" charset="0"/>
              </a:rPr>
              <a:t>φ</a:t>
            </a:r>
            <a:r>
              <a:rPr lang="de-DE" sz="1800" b="0" u="none" dirty="0">
                <a:latin typeface="Arial Narrow" pitchFamily="34" charset="0"/>
              </a:rPr>
              <a:t> (N</a:t>
            </a:r>
            <a:r>
              <a:rPr lang="de-DE" sz="1800" b="0" u="none" baseline="-25000" dirty="0">
                <a:latin typeface="Arial Narrow" pitchFamily="34" charset="0"/>
              </a:rPr>
              <a:t>A</a:t>
            </a:r>
            <a:r>
              <a:rPr lang="de-DE" sz="1800" b="0" u="none" dirty="0">
                <a:latin typeface="Arial Narrow" pitchFamily="34" charset="0"/>
              </a:rPr>
              <a:t>) ] = 1  =&gt; </a:t>
            </a:r>
            <a:r>
              <a:rPr lang="de-DE" sz="1800" b="0" u="none" dirty="0" err="1">
                <a:latin typeface="Arial Narrow" pitchFamily="34" charset="0"/>
              </a:rPr>
              <a:t>select</a:t>
            </a:r>
            <a:r>
              <a:rPr lang="de-DE" sz="1800" b="0" u="none" dirty="0">
                <a:latin typeface="Arial Narrow" pitchFamily="34" charset="0"/>
              </a:rPr>
              <a:t> 11 </a:t>
            </a:r>
            <a:r>
              <a:rPr lang="de-DE" sz="1800" b="0" u="none" dirty="0" err="1">
                <a:latin typeface="Arial Narrow" pitchFamily="34" charset="0"/>
              </a:rPr>
              <a:t>as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gcd</a:t>
            </a:r>
            <a:r>
              <a:rPr lang="de-DE" sz="1800" b="0" u="none" dirty="0">
                <a:latin typeface="Arial Narrow" pitchFamily="34" charset="0"/>
              </a:rPr>
              <a:t> (72,11) = 1</a:t>
            </a:r>
          </a:p>
          <a:p>
            <a:pPr defTabSz="1004888" eaLnBrk="1" hangingPunct="1"/>
            <a:r>
              <a:rPr lang="de-DE" sz="1800" u="none" dirty="0">
                <a:latin typeface="Arial Narrow" pitchFamily="34" charset="0"/>
              </a:rPr>
              <a:t>E</a:t>
            </a:r>
            <a:r>
              <a:rPr lang="de-DE" sz="1800" u="none" baseline="-25000" dirty="0">
                <a:latin typeface="Arial Narrow" pitchFamily="34" charset="0"/>
              </a:rPr>
              <a:t>A</a:t>
            </a:r>
            <a:r>
              <a:rPr lang="de-DE" sz="1800" u="none" dirty="0">
                <a:latin typeface="Arial Narrow" pitchFamily="34" charset="0"/>
              </a:rPr>
              <a:t> = 11</a:t>
            </a:r>
          </a:p>
          <a:p>
            <a:pPr defTabSz="1004888" eaLnBrk="1" hangingPunct="1"/>
            <a:r>
              <a:rPr lang="de-DE" sz="1800" u="none" dirty="0">
                <a:latin typeface="Arial Narrow" pitchFamily="34" charset="0"/>
              </a:rPr>
              <a:t>D</a:t>
            </a:r>
            <a:r>
              <a:rPr lang="de-DE" sz="1800" u="none" baseline="-25000" dirty="0">
                <a:latin typeface="Arial Narrow" pitchFamily="34" charset="0"/>
              </a:rPr>
              <a:t>A</a:t>
            </a:r>
            <a:r>
              <a:rPr lang="de-DE" sz="1800" u="none" dirty="0">
                <a:latin typeface="Arial Narrow" pitchFamily="34" charset="0"/>
              </a:rPr>
              <a:t> = -13 </a:t>
            </a:r>
            <a:r>
              <a:rPr lang="de-DE" sz="1800" u="none" dirty="0" err="1">
                <a:latin typeface="Arial Narrow" pitchFamily="34" charset="0"/>
              </a:rPr>
              <a:t>mod</a:t>
            </a:r>
            <a:r>
              <a:rPr lang="de-DE" sz="1800" u="none" dirty="0">
                <a:latin typeface="Arial Narrow" pitchFamily="34" charset="0"/>
              </a:rPr>
              <a:t> 72 = 59 </a:t>
            </a:r>
            <a:r>
              <a:rPr lang="de-DE" sz="1800" b="0" u="none" dirty="0">
                <a:latin typeface="Arial Narrow" pitchFamily="34" charset="0"/>
              </a:rPr>
              <a:t>(</a:t>
            </a:r>
            <a:r>
              <a:rPr lang="de-DE" sz="1800" b="0" u="none" dirty="0" err="1">
                <a:latin typeface="Arial Narrow" pitchFamily="34" charset="0"/>
              </a:rPr>
              <a:t>see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computation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below</a:t>
            </a:r>
            <a:r>
              <a:rPr lang="de-DE" sz="1800" b="0" u="none" dirty="0">
                <a:latin typeface="Arial Narrow" pitchFamily="34" charset="0"/>
              </a:rPr>
              <a:t>)</a:t>
            </a:r>
          </a:p>
        </p:txBody>
      </p: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5714396" y="1512633"/>
            <a:ext cx="3236913" cy="3192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8847" tIns="51400" rIns="98847" bIns="51400">
            <a:spAutoFit/>
          </a:bodyPr>
          <a:lstStyle/>
          <a:p>
            <a:pPr defTabSz="836613" eaLnBrk="1" hangingPunct="1"/>
            <a:r>
              <a:rPr lang="en-US" sz="1400" u="none" dirty="0">
                <a:latin typeface="Arial Narrow" pitchFamily="34" charset="0"/>
                <a:cs typeface="Arial" charset="0"/>
              </a:rPr>
              <a:t>D</a:t>
            </a:r>
            <a:r>
              <a:rPr lang="en-US" sz="1400" u="none" baseline="-25000" dirty="0">
                <a:latin typeface="Arial Narrow" pitchFamily="34" charset="0"/>
                <a:cs typeface="Arial" charset="0"/>
              </a:rPr>
              <a:t>A</a:t>
            </a:r>
            <a:r>
              <a:rPr lang="en-US" sz="1400" u="none" dirty="0">
                <a:latin typeface="Arial Narrow" pitchFamily="34" charset="0"/>
                <a:cs typeface="Arial" charset="0"/>
              </a:rPr>
              <a:t> = 11 </a:t>
            </a:r>
            <a:r>
              <a:rPr lang="en-US" sz="1400" u="none" baseline="30000" dirty="0">
                <a:latin typeface="Arial Narrow" pitchFamily="34" charset="0"/>
                <a:cs typeface="Arial" charset="0"/>
              </a:rPr>
              <a:t>-1 </a:t>
            </a:r>
            <a:r>
              <a:rPr lang="en-US" sz="1400" u="none" dirty="0">
                <a:latin typeface="Arial Narrow" pitchFamily="34" charset="0"/>
                <a:cs typeface="Arial" charset="0"/>
              </a:rPr>
              <a:t>mod  72 = - 13 = 72-13 = </a:t>
            </a:r>
            <a:r>
              <a:rPr lang="en-US" sz="1400" dirty="0">
                <a:latin typeface="Arial Narrow" pitchFamily="34" charset="0"/>
                <a:cs typeface="Arial" charset="0"/>
              </a:rPr>
              <a:t>59</a:t>
            </a:r>
            <a:endParaRPr lang="en-US" sz="1400" baseline="30000" dirty="0">
              <a:latin typeface="Arial Narrow" pitchFamily="34" charset="0"/>
              <a:cs typeface="Arial" charset="0"/>
            </a:endParaRPr>
          </a:p>
        </p:txBody>
      </p:sp>
      <p:graphicFrame>
        <p:nvGraphicFramePr>
          <p:cNvPr id="1386617" name="Group 121"/>
          <p:cNvGraphicFramePr>
            <a:graphicFrameLocks noGrp="1"/>
          </p:cNvGraphicFramePr>
          <p:nvPr/>
        </p:nvGraphicFramePr>
        <p:xfrm>
          <a:off x="5734050" y="1846263"/>
          <a:ext cx="3760867" cy="1492740"/>
        </p:xfrm>
        <a:graphic>
          <a:graphicData uri="http://schemas.openxmlformats.org/drawingml/2006/table">
            <a:tbl>
              <a:tblPr/>
              <a:tblGrid>
                <a:gridCol w="5016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78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62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62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111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75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1593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13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13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13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13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-13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1326" name="Text Box 62"/>
          <p:cNvSpPr txBox="1">
            <a:spLocks noChangeArrowheads="1"/>
          </p:cNvSpPr>
          <p:nvPr/>
        </p:nvSpPr>
        <p:spPr bwMode="auto">
          <a:xfrm>
            <a:off x="831850" y="3848100"/>
            <a:ext cx="9537700" cy="655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429" tIns="50214" rIns="100429" bIns="50214">
            <a:spAutoFit/>
          </a:bodyPr>
          <a:lstStyle/>
          <a:p>
            <a:pPr marL="100013" defTabSz="196850" eaLnBrk="1" hangingPunct="1">
              <a:tabLst>
                <a:tab pos="100013" algn="l"/>
              </a:tabLst>
            </a:pPr>
            <a:r>
              <a:rPr lang="en-US" sz="1800" b="0" u="none" dirty="0">
                <a:latin typeface="Arial Narrow" pitchFamily="34" charset="0"/>
              </a:rPr>
              <a:t>2. Find out the adequate open key of user B from the following list of integers: [26,21,22]. </a:t>
            </a:r>
          </a:p>
          <a:p>
            <a:pPr marL="100013" defTabSz="196850" eaLnBrk="1" hangingPunct="1">
              <a:tabLst>
                <a:tab pos="100013" algn="l"/>
              </a:tabLst>
            </a:pPr>
            <a:r>
              <a:rPr lang="en-US" sz="1800" b="0" u="none" dirty="0">
                <a:latin typeface="Arial Narrow" pitchFamily="34" charset="0"/>
              </a:rPr>
              <a:t>    Compute the corresponding secret key for user B.</a:t>
            </a:r>
            <a:endParaRPr lang="de-DE" sz="1800" b="0" u="none" dirty="0">
              <a:latin typeface="Arial Narrow" pitchFamily="34" charset="0"/>
            </a:endParaRPr>
          </a:p>
        </p:txBody>
      </p:sp>
      <p:sp>
        <p:nvSpPr>
          <p:cNvPr id="11327" name="Text Box 63"/>
          <p:cNvSpPr txBox="1">
            <a:spLocks noChangeArrowheads="1"/>
          </p:cNvSpPr>
          <p:nvPr/>
        </p:nvSpPr>
        <p:spPr bwMode="auto">
          <a:xfrm>
            <a:off x="980004" y="4709085"/>
            <a:ext cx="4620696" cy="1209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429" tIns="50214" rIns="100429" bIns="50214">
            <a:spAutoFit/>
          </a:bodyPr>
          <a:lstStyle/>
          <a:p>
            <a:pPr defTabSz="1004888" eaLnBrk="1" hangingPunct="1"/>
            <a:r>
              <a:rPr lang="de-DE" sz="1800" b="0" u="none" dirty="0">
                <a:latin typeface="Arial Narrow" pitchFamily="34" charset="0"/>
              </a:rPr>
              <a:t>N</a:t>
            </a:r>
            <a:r>
              <a:rPr lang="de-DE" sz="1800" b="0" u="none" baseline="-25000" dirty="0">
                <a:latin typeface="Arial Narrow" pitchFamily="34" charset="0"/>
              </a:rPr>
              <a:t>B</a:t>
            </a:r>
            <a:r>
              <a:rPr lang="de-DE" sz="1800" b="0" u="none" dirty="0">
                <a:latin typeface="Arial Narrow" pitchFamily="34" charset="0"/>
              </a:rPr>
              <a:t> = 17 * 3 = 51 , </a:t>
            </a:r>
            <a:r>
              <a:rPr lang="el-GR" sz="1800" b="0" u="none" dirty="0">
                <a:latin typeface="Arial Narrow" pitchFamily="34" charset="0"/>
              </a:rPr>
              <a:t>φ</a:t>
            </a:r>
            <a:r>
              <a:rPr lang="de-DE" sz="1800" b="0" u="none" dirty="0">
                <a:latin typeface="Arial Narrow" pitchFamily="34" charset="0"/>
              </a:rPr>
              <a:t> (N</a:t>
            </a:r>
            <a:r>
              <a:rPr lang="de-DE" sz="1800" b="0" u="none" baseline="-25000" dirty="0">
                <a:latin typeface="Arial Narrow" pitchFamily="34" charset="0"/>
              </a:rPr>
              <a:t>B</a:t>
            </a:r>
            <a:r>
              <a:rPr lang="de-DE" sz="1800" b="0" u="none" dirty="0">
                <a:latin typeface="Arial Narrow" pitchFamily="34" charset="0"/>
              </a:rPr>
              <a:t>) = (17-1)(3-1) = 32</a:t>
            </a:r>
          </a:p>
          <a:p>
            <a:pPr defTabSz="1004888" eaLnBrk="1" hangingPunct="1"/>
            <a:r>
              <a:rPr lang="de-DE" sz="1800" b="0" u="none" dirty="0" err="1">
                <a:latin typeface="Arial Narrow" pitchFamily="34" charset="0"/>
              </a:rPr>
              <a:t>gcd</a:t>
            </a:r>
            <a:r>
              <a:rPr lang="de-DE" sz="1800" b="0" u="none" dirty="0">
                <a:latin typeface="Arial Narrow" pitchFamily="34" charset="0"/>
              </a:rPr>
              <a:t> (E</a:t>
            </a:r>
            <a:r>
              <a:rPr lang="de-DE" sz="1800" b="0" u="none" baseline="-25000" dirty="0">
                <a:latin typeface="Arial Narrow" pitchFamily="34" charset="0"/>
              </a:rPr>
              <a:t>B</a:t>
            </a:r>
            <a:r>
              <a:rPr lang="de-DE" sz="1800" b="0" u="none" dirty="0">
                <a:latin typeface="Arial Narrow" pitchFamily="34" charset="0"/>
              </a:rPr>
              <a:t>, </a:t>
            </a:r>
            <a:r>
              <a:rPr lang="el-GR" sz="1800" b="0" u="none" dirty="0">
                <a:latin typeface="Arial Narrow" pitchFamily="34" charset="0"/>
              </a:rPr>
              <a:t>φ</a:t>
            </a:r>
            <a:r>
              <a:rPr lang="de-DE" sz="1800" b="0" u="none" dirty="0">
                <a:latin typeface="Arial Narrow" pitchFamily="34" charset="0"/>
              </a:rPr>
              <a:t> (N</a:t>
            </a:r>
            <a:r>
              <a:rPr lang="de-DE" sz="1800" b="0" u="none" baseline="-25000" dirty="0">
                <a:latin typeface="Arial Narrow" pitchFamily="34" charset="0"/>
              </a:rPr>
              <a:t>B</a:t>
            </a:r>
            <a:r>
              <a:rPr lang="de-DE" sz="1800" b="0" u="none" dirty="0">
                <a:latin typeface="Arial Narrow" pitchFamily="34" charset="0"/>
              </a:rPr>
              <a:t>) ] =1  =&gt; </a:t>
            </a:r>
            <a:r>
              <a:rPr lang="de-DE" sz="1800" b="0" u="none" dirty="0" err="1">
                <a:latin typeface="Arial Narrow" pitchFamily="34" charset="0"/>
              </a:rPr>
              <a:t>select</a:t>
            </a:r>
            <a:r>
              <a:rPr lang="de-DE" sz="1800" b="0" u="none" dirty="0">
                <a:latin typeface="Arial Narrow" pitchFamily="34" charset="0"/>
              </a:rPr>
              <a:t> 21 </a:t>
            </a:r>
            <a:r>
              <a:rPr lang="de-DE" sz="1800" b="0" u="none" dirty="0" err="1">
                <a:latin typeface="Arial Narrow" pitchFamily="34" charset="0"/>
              </a:rPr>
              <a:t>as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gcd</a:t>
            </a:r>
            <a:r>
              <a:rPr lang="de-DE" sz="1800" b="0" u="none" dirty="0">
                <a:latin typeface="Arial Narrow" pitchFamily="34" charset="0"/>
              </a:rPr>
              <a:t> (32,21) = 1</a:t>
            </a:r>
          </a:p>
          <a:p>
            <a:pPr defTabSz="1004888" eaLnBrk="1" hangingPunct="1"/>
            <a:r>
              <a:rPr lang="de-DE" sz="1800" u="none" dirty="0">
                <a:latin typeface="Arial Narrow" pitchFamily="34" charset="0"/>
              </a:rPr>
              <a:t>E</a:t>
            </a:r>
            <a:r>
              <a:rPr lang="de-DE" sz="1800" u="none" baseline="-25000" dirty="0">
                <a:latin typeface="Arial Narrow" pitchFamily="34" charset="0"/>
              </a:rPr>
              <a:t>B</a:t>
            </a:r>
            <a:r>
              <a:rPr lang="de-DE" sz="1800" u="none" dirty="0">
                <a:latin typeface="Arial Narrow" pitchFamily="34" charset="0"/>
              </a:rPr>
              <a:t> = 21</a:t>
            </a:r>
          </a:p>
          <a:p>
            <a:pPr defTabSz="1004888" eaLnBrk="1" hangingPunct="1"/>
            <a:r>
              <a:rPr lang="de-DE" sz="1800" u="none" dirty="0">
                <a:latin typeface="Arial Narrow" pitchFamily="34" charset="0"/>
              </a:rPr>
              <a:t>D</a:t>
            </a:r>
            <a:r>
              <a:rPr lang="de-DE" sz="1800" u="none" baseline="-25000" dirty="0">
                <a:latin typeface="Arial Narrow" pitchFamily="34" charset="0"/>
              </a:rPr>
              <a:t>B</a:t>
            </a:r>
            <a:r>
              <a:rPr lang="de-DE" sz="1800" u="none" dirty="0">
                <a:latin typeface="Arial Narrow" pitchFamily="34" charset="0"/>
              </a:rPr>
              <a:t> = -3 </a:t>
            </a:r>
            <a:r>
              <a:rPr lang="de-DE" sz="1800" u="none" dirty="0" err="1">
                <a:latin typeface="Arial Narrow" pitchFamily="34" charset="0"/>
              </a:rPr>
              <a:t>mod</a:t>
            </a:r>
            <a:r>
              <a:rPr lang="de-DE" sz="1800" u="none" dirty="0">
                <a:latin typeface="Arial Narrow" pitchFamily="34" charset="0"/>
              </a:rPr>
              <a:t> 32 = 29 </a:t>
            </a:r>
            <a:r>
              <a:rPr lang="de-DE" sz="1800" b="0" u="none" dirty="0">
                <a:latin typeface="Arial Narrow" pitchFamily="34" charset="0"/>
              </a:rPr>
              <a:t>(</a:t>
            </a:r>
            <a:r>
              <a:rPr lang="de-DE" sz="1800" b="0" u="none" dirty="0" err="1">
                <a:latin typeface="Arial Narrow" pitchFamily="34" charset="0"/>
              </a:rPr>
              <a:t>see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computation</a:t>
            </a:r>
            <a:r>
              <a:rPr lang="de-DE" sz="1800" b="0" u="none" dirty="0">
                <a:latin typeface="Arial Narrow" pitchFamily="34" charset="0"/>
              </a:rPr>
              <a:t> </a:t>
            </a:r>
            <a:r>
              <a:rPr lang="de-DE" sz="1800" b="0" u="none" dirty="0" err="1">
                <a:latin typeface="Arial Narrow" pitchFamily="34" charset="0"/>
              </a:rPr>
              <a:t>below</a:t>
            </a:r>
            <a:r>
              <a:rPr lang="de-DE" sz="1800" b="0" u="none" dirty="0">
                <a:latin typeface="Arial Narrow" pitchFamily="34" charset="0"/>
              </a:rPr>
              <a:t>)</a:t>
            </a:r>
          </a:p>
        </p:txBody>
      </p:sp>
      <p:sp>
        <p:nvSpPr>
          <p:cNvPr id="11328" name="Text Box 11"/>
          <p:cNvSpPr txBox="1">
            <a:spLocks noChangeArrowheads="1"/>
          </p:cNvSpPr>
          <p:nvPr/>
        </p:nvSpPr>
        <p:spPr bwMode="auto">
          <a:xfrm>
            <a:off x="5761038" y="4611688"/>
            <a:ext cx="2749550" cy="3192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8847" tIns="51400" rIns="98847" bIns="51400">
            <a:spAutoFit/>
          </a:bodyPr>
          <a:lstStyle/>
          <a:p>
            <a:pPr defTabSz="836613" eaLnBrk="1" hangingPunct="1"/>
            <a:r>
              <a:rPr lang="en-US" sz="1400" u="none" dirty="0">
                <a:latin typeface="Arial Narrow" pitchFamily="34" charset="0"/>
                <a:cs typeface="Arial" charset="0"/>
              </a:rPr>
              <a:t>D</a:t>
            </a:r>
            <a:r>
              <a:rPr lang="en-US" sz="1400" u="none" baseline="-25000" dirty="0">
                <a:latin typeface="Arial Narrow" pitchFamily="34" charset="0"/>
                <a:cs typeface="Arial" charset="0"/>
              </a:rPr>
              <a:t>B</a:t>
            </a:r>
            <a:r>
              <a:rPr lang="en-US" sz="1400" u="none" dirty="0">
                <a:latin typeface="Arial Narrow" pitchFamily="34" charset="0"/>
                <a:cs typeface="Arial" charset="0"/>
              </a:rPr>
              <a:t> = 21 </a:t>
            </a:r>
            <a:r>
              <a:rPr lang="en-US" sz="1400" u="none" baseline="30000" dirty="0">
                <a:latin typeface="Arial Narrow" pitchFamily="34" charset="0"/>
                <a:cs typeface="Arial" charset="0"/>
              </a:rPr>
              <a:t>-1 </a:t>
            </a:r>
            <a:r>
              <a:rPr lang="en-US" sz="1400" u="none" dirty="0">
                <a:latin typeface="Arial Narrow" pitchFamily="34" charset="0"/>
                <a:cs typeface="Arial" charset="0"/>
              </a:rPr>
              <a:t>mod  32 = - 3 = 32-3 = </a:t>
            </a:r>
            <a:r>
              <a:rPr lang="en-US" sz="1400" dirty="0">
                <a:latin typeface="Arial Narrow" pitchFamily="34" charset="0"/>
                <a:cs typeface="Arial" charset="0"/>
              </a:rPr>
              <a:t>29</a:t>
            </a:r>
            <a:endParaRPr lang="en-US" sz="1400" baseline="30000" dirty="0">
              <a:latin typeface="Arial Narrow" pitchFamily="34" charset="0"/>
              <a:cs typeface="Arial" charset="0"/>
            </a:endParaRPr>
          </a:p>
        </p:txBody>
      </p:sp>
      <p:graphicFrame>
        <p:nvGraphicFramePr>
          <p:cNvPr id="1386618" name="Group 122"/>
          <p:cNvGraphicFramePr>
            <a:graphicFrameLocks noGrp="1"/>
          </p:cNvGraphicFramePr>
          <p:nvPr/>
        </p:nvGraphicFramePr>
        <p:xfrm>
          <a:off x="5845175" y="4921250"/>
          <a:ext cx="3759279" cy="1492740"/>
        </p:xfrm>
        <a:graphic>
          <a:graphicData uri="http://schemas.openxmlformats.org/drawingml/2006/table">
            <a:tbl>
              <a:tblPr/>
              <a:tblGrid>
                <a:gridCol w="5016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78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62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625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1753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826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</a:t>
                      </a:r>
                      <a:r>
                        <a:rPr kumimoji="0" lang="en-US" sz="13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</a:t>
                      </a:r>
                      <a:r>
                        <a:rPr kumimoji="0" lang="en-US" sz="13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</a:t>
                      </a:r>
                      <a:r>
                        <a:rPr kumimoji="0" lang="en-US" sz="13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</a:t>
                      </a:r>
                      <a:r>
                        <a:rPr kumimoji="0" lang="en-US" sz="13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32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21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11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21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11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-1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11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-1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-3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10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</a:t>
                      </a:r>
                    </a:p>
                  </a:txBody>
                  <a:tcPr marL="100429" marR="100429" marT="50214" marB="502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937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2"/>
          <p:cNvSpPr txBox="1">
            <a:spLocks noChangeArrowheads="1"/>
          </p:cNvSpPr>
          <p:nvPr/>
        </p:nvSpPr>
        <p:spPr bwMode="auto">
          <a:xfrm>
            <a:off x="820738" y="219075"/>
            <a:ext cx="906780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429" tIns="50214" rIns="100429" bIns="50214">
            <a:spAutoFit/>
          </a:bodyPr>
          <a:lstStyle/>
          <a:p>
            <a:pPr marL="293688" indent="-293688" defTabSz="1004888" eaLnBrk="1" hangingPunct="1"/>
            <a:r>
              <a:rPr lang="en-US" sz="1800" b="0" u="none" dirty="0">
                <a:latin typeface="Arial Narrow" pitchFamily="34" charset="0"/>
              </a:rPr>
              <a:t>3.   User B encrypts the message  M = 3, and send the resulting cryptogram  Y</a:t>
            </a:r>
            <a:r>
              <a:rPr lang="en-US" sz="1800" b="0" u="none" baseline="-25000" dirty="0">
                <a:latin typeface="Arial Narrow" pitchFamily="34" charset="0"/>
              </a:rPr>
              <a:t>A</a:t>
            </a:r>
            <a:r>
              <a:rPr lang="en-US" sz="1800" b="0" u="none" dirty="0">
                <a:latin typeface="Arial Narrow" pitchFamily="34" charset="0"/>
              </a:rPr>
              <a:t> to A. User B then signs the cryptogram  Y</a:t>
            </a:r>
            <a:r>
              <a:rPr lang="en-US" sz="1800" b="0" u="none" baseline="-25000" dirty="0">
                <a:latin typeface="Arial Narrow" pitchFamily="34" charset="0"/>
              </a:rPr>
              <a:t>A</a:t>
            </a:r>
            <a:r>
              <a:rPr lang="en-US" sz="1800" b="0" u="none" dirty="0">
                <a:latin typeface="Arial Narrow" pitchFamily="34" charset="0"/>
              </a:rPr>
              <a:t> and generates the signature S</a:t>
            </a:r>
            <a:r>
              <a:rPr lang="en-US" sz="1800" b="0" u="none" baseline="-25000" dirty="0">
                <a:latin typeface="Arial Narrow" pitchFamily="34" charset="0"/>
              </a:rPr>
              <a:t>B</a:t>
            </a:r>
            <a:r>
              <a:rPr lang="en-US" sz="1800" b="0" u="none" dirty="0">
                <a:latin typeface="Arial Narrow" pitchFamily="34" charset="0"/>
              </a:rPr>
              <a:t>. Compute Y</a:t>
            </a:r>
            <a:r>
              <a:rPr lang="en-US" sz="1800" b="0" u="none" baseline="-25000" dirty="0">
                <a:latin typeface="Arial Narrow" pitchFamily="34" charset="0"/>
              </a:rPr>
              <a:t>A</a:t>
            </a:r>
            <a:r>
              <a:rPr lang="en-US" sz="1800" b="0" u="none" dirty="0">
                <a:latin typeface="Arial Narrow" pitchFamily="34" charset="0"/>
              </a:rPr>
              <a:t> and S</a:t>
            </a:r>
            <a:r>
              <a:rPr lang="en-US" sz="1800" b="0" u="none" baseline="-25000" dirty="0">
                <a:latin typeface="Arial Narrow" pitchFamily="34" charset="0"/>
              </a:rPr>
              <a:t>B</a:t>
            </a:r>
            <a:r>
              <a:rPr lang="en-US" sz="1800" b="0" u="none" dirty="0">
                <a:latin typeface="Arial Narrow" pitchFamily="34" charset="0"/>
              </a:rPr>
              <a:t>.</a:t>
            </a:r>
            <a:br>
              <a:rPr lang="en-US" sz="1800" b="0" u="none" dirty="0">
                <a:latin typeface="Arial Narrow" pitchFamily="34" charset="0"/>
              </a:rPr>
            </a:br>
            <a:endParaRPr lang="de-DE" sz="1800" b="0" u="none" dirty="0">
              <a:latin typeface="Arial Narrow" pitchFamily="34" charset="0"/>
            </a:endParaRP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223963" y="866775"/>
          <a:ext cx="222250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Formel" r:id="rId4" imgW="1346040" imgH="634680" progId="Equation.3">
                  <p:embed/>
                </p:oleObj>
              </mc:Choice>
              <mc:Fallback>
                <p:oleObj name="Formel" r:id="rId4" imgW="134604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866775"/>
                        <a:ext cx="2222500" cy="973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152592"/>
              </p:ext>
            </p:extLst>
          </p:nvPr>
        </p:nvGraphicFramePr>
        <p:xfrm>
          <a:off x="4694238" y="912813"/>
          <a:ext cx="3287712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Formel" r:id="rId6" imgW="2120760" imgH="634680" progId="Equation.3">
                  <p:embed/>
                </p:oleObj>
              </mc:Choice>
              <mc:Fallback>
                <p:oleObj name="Formel" r:id="rId6" imgW="21207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4238" y="912813"/>
                        <a:ext cx="3287712" cy="915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5"/>
          <p:cNvSpPr txBox="1">
            <a:spLocks noChangeArrowheads="1"/>
          </p:cNvSpPr>
          <p:nvPr/>
        </p:nvSpPr>
        <p:spPr bwMode="auto">
          <a:xfrm>
            <a:off x="647700" y="2016125"/>
            <a:ext cx="90678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429" tIns="50214" rIns="100429" bIns="50214">
            <a:spAutoFit/>
          </a:bodyPr>
          <a:lstStyle/>
          <a:p>
            <a:pPr marL="293688" indent="-293688" defTabSz="1004888" eaLnBrk="1" hangingPunct="1"/>
            <a:r>
              <a:rPr lang="en-US" sz="1800" b="0" u="none">
                <a:latin typeface="Arial Narrow" pitchFamily="34" charset="0"/>
              </a:rPr>
              <a:t>4.  Decipher the cryptogram Y</a:t>
            </a:r>
            <a:r>
              <a:rPr lang="en-US" sz="1800" b="0" u="none" baseline="-25000">
                <a:latin typeface="Arial Narrow" pitchFamily="34" charset="0"/>
              </a:rPr>
              <a:t>A</a:t>
            </a:r>
            <a:r>
              <a:rPr lang="en-US" sz="1800" b="0" u="none">
                <a:latin typeface="Arial Narrow" pitchFamily="34" charset="0"/>
              </a:rPr>
              <a:t> on user A’s site and verify the Signature  S</a:t>
            </a:r>
            <a:r>
              <a:rPr lang="en-US" sz="1800" b="0" u="none" baseline="-25000">
                <a:latin typeface="Arial Narrow" pitchFamily="34" charset="0"/>
              </a:rPr>
              <a:t>B</a:t>
            </a:r>
            <a:r>
              <a:rPr lang="en-US" sz="1800" b="0" u="none">
                <a:latin typeface="Arial Narrow" pitchFamily="34" charset="0"/>
              </a:rPr>
              <a:t>.</a:t>
            </a:r>
            <a:endParaRPr lang="de-DE" sz="1800" b="0" u="none">
              <a:latin typeface="Arial Narrow" pitchFamily="34" charset="0"/>
            </a:endParaRPr>
          </a:p>
        </p:txBody>
      </p:sp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1296988" y="2738438"/>
          <a:ext cx="2282825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Formel" r:id="rId8" imgW="1523880" imgH="838080" progId="Equation.3">
                  <p:embed/>
                </p:oleObj>
              </mc:Choice>
              <mc:Fallback>
                <p:oleObj name="Formel" r:id="rId8" imgW="15238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88" y="2738438"/>
                        <a:ext cx="2282825" cy="1166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7"/>
          <p:cNvGraphicFramePr>
            <a:graphicFrameLocks noChangeAspect="1"/>
          </p:cNvGraphicFramePr>
          <p:nvPr/>
        </p:nvGraphicFramePr>
        <p:xfrm>
          <a:off x="4321175" y="2522538"/>
          <a:ext cx="5153025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Formel" r:id="rId10" imgW="3936960" imgH="1346040" progId="Equation.3">
                  <p:embed/>
                </p:oleObj>
              </mc:Choice>
              <mc:Fallback>
                <p:oleObj name="Formel" r:id="rId10" imgW="393696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175" y="2522538"/>
                        <a:ext cx="5153025" cy="163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Text Box 8"/>
          <p:cNvSpPr txBox="1">
            <a:spLocks noChangeArrowheads="1"/>
          </p:cNvSpPr>
          <p:nvPr/>
        </p:nvSpPr>
        <p:spPr bwMode="auto">
          <a:xfrm>
            <a:off x="1296988" y="2378075"/>
            <a:ext cx="1068387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429" tIns="50214" rIns="100429" bIns="50214">
            <a:spAutoFit/>
          </a:bodyPr>
          <a:lstStyle/>
          <a:p>
            <a:pPr algn="ctr" defTabSz="1004888" eaLnBrk="1" hangingPunct="1"/>
            <a:r>
              <a:rPr lang="de-DE" sz="1500">
                <a:latin typeface="Arial Narrow" pitchFamily="34" charset="0"/>
              </a:rPr>
              <a:t>Decryption:</a:t>
            </a:r>
          </a:p>
        </p:txBody>
      </p:sp>
      <p:sp>
        <p:nvSpPr>
          <p:cNvPr id="1034" name="Text Box 9"/>
          <p:cNvSpPr txBox="1">
            <a:spLocks noChangeArrowheads="1"/>
          </p:cNvSpPr>
          <p:nvPr/>
        </p:nvSpPr>
        <p:spPr bwMode="auto">
          <a:xfrm>
            <a:off x="4221163" y="2276475"/>
            <a:ext cx="110331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429" tIns="50214" rIns="100429" bIns="50214">
            <a:spAutoFit/>
          </a:bodyPr>
          <a:lstStyle/>
          <a:p>
            <a:pPr algn="ctr" defTabSz="1004888" eaLnBrk="1" hangingPunct="1"/>
            <a:r>
              <a:rPr lang="de-DE" sz="1500">
                <a:latin typeface="Arial Narrow" pitchFamily="34" charset="0"/>
              </a:rPr>
              <a:t>Verification:</a:t>
            </a:r>
          </a:p>
        </p:txBody>
      </p:sp>
      <p:sp>
        <p:nvSpPr>
          <p:cNvPr id="1035" name="Text Box 10"/>
          <p:cNvSpPr txBox="1">
            <a:spLocks noChangeArrowheads="1"/>
          </p:cNvSpPr>
          <p:nvPr/>
        </p:nvSpPr>
        <p:spPr bwMode="auto">
          <a:xfrm>
            <a:off x="730251" y="4164013"/>
            <a:ext cx="887095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0429" tIns="50214" rIns="100429" bIns="50214">
            <a:spAutoFit/>
          </a:bodyPr>
          <a:lstStyle/>
          <a:p>
            <a:pPr marL="293688" indent="-293688" defTabSz="1004888" eaLnBrk="1" hangingPunct="1"/>
            <a:r>
              <a:rPr lang="en-US" sz="1800" b="0" u="none" dirty="0">
                <a:latin typeface="Arial Narrow" pitchFamily="34" charset="0"/>
              </a:rPr>
              <a:t>5.  User A signs the received message M and sends his signature S</a:t>
            </a:r>
            <a:r>
              <a:rPr lang="en-US" sz="1800" b="0" u="none" baseline="-25000" dirty="0">
                <a:latin typeface="Arial Narrow" pitchFamily="34" charset="0"/>
              </a:rPr>
              <a:t>A  </a:t>
            </a:r>
            <a:r>
              <a:rPr lang="en-US" sz="1800" b="0" u="none" dirty="0">
                <a:latin typeface="Arial Narrow" pitchFamily="34" charset="0"/>
              </a:rPr>
              <a:t>back</a:t>
            </a:r>
            <a:r>
              <a:rPr lang="en-US" sz="1800" b="0" u="none" baseline="-25000" dirty="0">
                <a:latin typeface="Arial Narrow" pitchFamily="34" charset="0"/>
              </a:rPr>
              <a:t>  </a:t>
            </a:r>
            <a:r>
              <a:rPr lang="en-US" sz="1800" b="0" u="none" dirty="0">
                <a:latin typeface="Arial Narrow" pitchFamily="34" charset="0"/>
              </a:rPr>
              <a:t>to B. Compute the signature S</a:t>
            </a:r>
            <a:r>
              <a:rPr lang="en-US" sz="1800" b="0" u="none" baseline="-25000" dirty="0">
                <a:latin typeface="Arial Narrow" pitchFamily="34" charset="0"/>
              </a:rPr>
              <a:t>A</a:t>
            </a:r>
            <a:r>
              <a:rPr lang="en-US" sz="1800" b="0" u="none" dirty="0">
                <a:latin typeface="Arial Narrow" pitchFamily="34" charset="0"/>
              </a:rPr>
              <a:t>.</a:t>
            </a:r>
          </a:p>
          <a:p>
            <a:pPr marL="293688" indent="-293688" defTabSz="1004888" eaLnBrk="1" hangingPunct="1">
              <a:buFontTx/>
              <a:buChar char="•"/>
            </a:pPr>
            <a:endParaRPr lang="en-US" sz="1500" b="0" u="none" dirty="0">
              <a:latin typeface="Arial Narrow" pitchFamily="34" charset="0"/>
            </a:endParaRPr>
          </a:p>
        </p:txBody>
      </p:sp>
      <p:graphicFrame>
        <p:nvGraphicFramePr>
          <p:cNvPr id="103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969302"/>
              </p:ext>
            </p:extLst>
          </p:nvPr>
        </p:nvGraphicFramePr>
        <p:xfrm>
          <a:off x="3263106" y="4603750"/>
          <a:ext cx="2111375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Formel" r:id="rId12" imgW="1473120" imgH="609480" progId="Equation.3">
                  <p:embed/>
                </p:oleObj>
              </mc:Choice>
              <mc:Fallback>
                <p:oleObj name="Formel" r:id="rId12" imgW="14731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106" y="4603750"/>
                        <a:ext cx="2111375" cy="814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790575" y="5440363"/>
            <a:ext cx="4945063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429" tIns="50214" rIns="100429" bIns="50214">
            <a:spAutoFit/>
          </a:bodyPr>
          <a:lstStyle/>
          <a:p>
            <a:pPr marL="293688" indent="-293688" defTabSz="1004888" eaLnBrk="1" hangingPunct="1"/>
            <a:r>
              <a:rPr lang="en-US" sz="1800" b="0" u="none" dirty="0">
                <a:latin typeface="Arial Narrow" pitchFamily="34" charset="0"/>
              </a:rPr>
              <a:t>6.  How many open keys are possible for each user?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1125538" y="5751549"/>
            <a:ext cx="8008482" cy="378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429" tIns="50214" rIns="100429" bIns="50214">
            <a:spAutoFit/>
          </a:bodyPr>
          <a:lstStyle/>
          <a:p>
            <a:pPr defTabSz="1004888" eaLnBrk="1" hangingPunct="1"/>
            <a:r>
              <a:rPr lang="de-DE" sz="1800" u="none" dirty="0">
                <a:latin typeface="Arial Narrow" pitchFamily="34" charset="0"/>
              </a:rPr>
              <a:t># of </a:t>
            </a:r>
            <a:r>
              <a:rPr lang="de-DE" sz="1800" u="none" dirty="0" err="1">
                <a:latin typeface="Arial Narrow" pitchFamily="34" charset="0"/>
              </a:rPr>
              <a:t>keys</a:t>
            </a:r>
            <a:r>
              <a:rPr lang="de-DE" sz="1800" u="none" dirty="0">
                <a:latin typeface="Arial Narrow" pitchFamily="34" charset="0"/>
              </a:rPr>
              <a:t> for </a:t>
            </a:r>
            <a:r>
              <a:rPr lang="de-DE" sz="1800" u="none" dirty="0" err="1">
                <a:latin typeface="Arial Narrow" pitchFamily="34" charset="0"/>
              </a:rPr>
              <a:t>user</a:t>
            </a:r>
            <a:r>
              <a:rPr lang="de-DE" sz="1800" u="none" dirty="0">
                <a:latin typeface="Arial Narrow" pitchFamily="34" charset="0"/>
              </a:rPr>
              <a:t> A</a:t>
            </a:r>
            <a:r>
              <a:rPr lang="de-DE" sz="1800" b="0" u="none" dirty="0">
                <a:latin typeface="Arial Narrow" pitchFamily="34" charset="0"/>
              </a:rPr>
              <a:t> = </a:t>
            </a:r>
            <a:r>
              <a:rPr lang="el-GR" sz="1800" b="0" u="none" dirty="0">
                <a:latin typeface="Arial Narrow" pitchFamily="34" charset="0"/>
              </a:rPr>
              <a:t>φ</a:t>
            </a:r>
            <a:r>
              <a:rPr lang="de-DE" sz="1800" b="0" u="none" dirty="0">
                <a:latin typeface="Arial Narrow" pitchFamily="34" charset="0"/>
              </a:rPr>
              <a:t> [</a:t>
            </a:r>
            <a:r>
              <a:rPr lang="el-GR" sz="1800" b="0" u="none" dirty="0">
                <a:latin typeface="Arial Narrow" pitchFamily="34" charset="0"/>
              </a:rPr>
              <a:t>φ</a:t>
            </a:r>
            <a:r>
              <a:rPr lang="de-DE" sz="1800" b="0" u="none" dirty="0">
                <a:latin typeface="Arial Narrow" pitchFamily="34" charset="0"/>
              </a:rPr>
              <a:t> (N</a:t>
            </a:r>
            <a:r>
              <a:rPr lang="de-DE" sz="1800" b="0" u="none" baseline="-25000" dirty="0">
                <a:latin typeface="Arial Narrow" pitchFamily="34" charset="0"/>
              </a:rPr>
              <a:t>A</a:t>
            </a:r>
            <a:r>
              <a:rPr lang="de-DE" sz="1800" b="0" u="none" dirty="0">
                <a:latin typeface="Arial Narrow" pitchFamily="34" charset="0"/>
              </a:rPr>
              <a:t>)] = </a:t>
            </a:r>
            <a:r>
              <a:rPr lang="el-GR" sz="1800" b="0" u="none" dirty="0">
                <a:latin typeface="Arial Narrow" pitchFamily="34" charset="0"/>
              </a:rPr>
              <a:t>φ</a:t>
            </a:r>
            <a:r>
              <a:rPr lang="de-DE" sz="1800" b="0" u="none" dirty="0">
                <a:latin typeface="Arial Narrow" pitchFamily="34" charset="0"/>
              </a:rPr>
              <a:t> (72) = </a:t>
            </a:r>
            <a:r>
              <a:rPr lang="el-GR" sz="1800" b="0" u="none" dirty="0">
                <a:latin typeface="Arial Narrow" pitchFamily="34" charset="0"/>
              </a:rPr>
              <a:t>φ</a:t>
            </a:r>
            <a:r>
              <a:rPr lang="de-DE" sz="1800" b="0" u="none" dirty="0">
                <a:latin typeface="Arial Narrow" pitchFamily="34" charset="0"/>
              </a:rPr>
              <a:t> (2*2*2*3*3) = 72 (1 -1/2) (1 – 1/3) </a:t>
            </a:r>
            <a:r>
              <a:rPr lang="de-DE" sz="1800" u="none" dirty="0">
                <a:latin typeface="Arial Narrow" pitchFamily="34" charset="0"/>
              </a:rPr>
              <a:t>= 24 </a:t>
            </a:r>
            <a:r>
              <a:rPr lang="de-DE" sz="1800" u="none" dirty="0" err="1">
                <a:latin typeface="Arial Narrow" pitchFamily="34" charset="0"/>
              </a:rPr>
              <a:t>keys</a:t>
            </a:r>
            <a:endParaRPr lang="de-DE" sz="1800" u="none" dirty="0">
              <a:latin typeface="Arial Narrow" pitchFamily="34" charset="0"/>
            </a:endParaRP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1125538" y="6049963"/>
            <a:ext cx="6561933" cy="378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0429" tIns="50214" rIns="100429" bIns="50214">
            <a:spAutoFit/>
          </a:bodyPr>
          <a:lstStyle/>
          <a:p>
            <a:pPr defTabSz="1004888" eaLnBrk="1" hangingPunct="1"/>
            <a:r>
              <a:rPr lang="de-DE" sz="1800" u="none" dirty="0">
                <a:latin typeface="Arial Narrow" pitchFamily="34" charset="0"/>
              </a:rPr>
              <a:t># of </a:t>
            </a:r>
            <a:r>
              <a:rPr lang="de-DE" sz="1800" u="none" dirty="0" err="1">
                <a:latin typeface="Arial Narrow" pitchFamily="34" charset="0"/>
              </a:rPr>
              <a:t>keys</a:t>
            </a:r>
            <a:r>
              <a:rPr lang="de-DE" sz="1800" u="none" dirty="0">
                <a:latin typeface="Arial Narrow" pitchFamily="34" charset="0"/>
              </a:rPr>
              <a:t> for </a:t>
            </a:r>
            <a:r>
              <a:rPr lang="de-DE" sz="1800" u="none" dirty="0" err="1">
                <a:latin typeface="Arial Narrow" pitchFamily="34" charset="0"/>
              </a:rPr>
              <a:t>user</a:t>
            </a:r>
            <a:r>
              <a:rPr lang="de-DE" sz="1800" u="none" dirty="0">
                <a:latin typeface="Arial Narrow" pitchFamily="34" charset="0"/>
              </a:rPr>
              <a:t> B</a:t>
            </a:r>
            <a:r>
              <a:rPr lang="de-DE" sz="1800" b="0" u="none" dirty="0">
                <a:latin typeface="Arial Narrow" pitchFamily="34" charset="0"/>
              </a:rPr>
              <a:t> = </a:t>
            </a:r>
            <a:r>
              <a:rPr lang="el-GR" sz="1800" b="0" u="none" dirty="0">
                <a:latin typeface="Arial Narrow" pitchFamily="34" charset="0"/>
              </a:rPr>
              <a:t>φ</a:t>
            </a:r>
            <a:r>
              <a:rPr lang="de-DE" sz="1800" b="0" u="none" dirty="0">
                <a:latin typeface="Arial Narrow" pitchFamily="34" charset="0"/>
              </a:rPr>
              <a:t> [</a:t>
            </a:r>
            <a:r>
              <a:rPr lang="el-GR" sz="1800" b="0" u="none" dirty="0">
                <a:latin typeface="Arial Narrow" pitchFamily="34" charset="0"/>
              </a:rPr>
              <a:t>φ</a:t>
            </a:r>
            <a:r>
              <a:rPr lang="de-DE" sz="1800" b="0" u="none" dirty="0">
                <a:latin typeface="Arial Narrow" pitchFamily="34" charset="0"/>
              </a:rPr>
              <a:t> (N</a:t>
            </a:r>
            <a:r>
              <a:rPr lang="de-DE" sz="1800" b="0" u="none" baseline="-25000" dirty="0">
                <a:latin typeface="Arial Narrow" pitchFamily="34" charset="0"/>
              </a:rPr>
              <a:t>B</a:t>
            </a:r>
            <a:r>
              <a:rPr lang="de-DE" sz="1800" b="0" u="none" dirty="0">
                <a:latin typeface="Arial Narrow" pitchFamily="34" charset="0"/>
              </a:rPr>
              <a:t>)] = </a:t>
            </a:r>
            <a:r>
              <a:rPr lang="el-GR" sz="1800" b="0" u="none" dirty="0">
                <a:latin typeface="Arial Narrow" pitchFamily="34" charset="0"/>
              </a:rPr>
              <a:t>φ</a:t>
            </a:r>
            <a:r>
              <a:rPr lang="de-DE" sz="1800" b="0" u="none" dirty="0">
                <a:latin typeface="Arial Narrow" pitchFamily="34" charset="0"/>
              </a:rPr>
              <a:t> (32) = </a:t>
            </a:r>
            <a:r>
              <a:rPr lang="el-GR" sz="1800" b="0" u="none" dirty="0">
                <a:latin typeface="Arial Narrow" pitchFamily="34" charset="0"/>
              </a:rPr>
              <a:t>φ</a:t>
            </a:r>
            <a:r>
              <a:rPr lang="de-DE" sz="1800" b="0" u="none" dirty="0">
                <a:latin typeface="Arial Narrow" pitchFamily="34" charset="0"/>
              </a:rPr>
              <a:t> (2</a:t>
            </a:r>
            <a:r>
              <a:rPr lang="de-DE" sz="1800" b="0" u="none" baseline="30000" dirty="0">
                <a:latin typeface="Arial Narrow" pitchFamily="34" charset="0"/>
              </a:rPr>
              <a:t>5</a:t>
            </a:r>
            <a:r>
              <a:rPr lang="de-DE" sz="1800" b="0" u="none" dirty="0">
                <a:latin typeface="Arial Narrow" pitchFamily="34" charset="0"/>
              </a:rPr>
              <a:t>) = 32 (1 -1/2) </a:t>
            </a:r>
            <a:r>
              <a:rPr lang="de-DE" sz="1800" u="none" dirty="0">
                <a:latin typeface="Arial Narrow" pitchFamily="34" charset="0"/>
              </a:rPr>
              <a:t>= 16 </a:t>
            </a:r>
            <a:r>
              <a:rPr lang="de-DE" sz="1800" u="none" dirty="0" err="1">
                <a:latin typeface="Arial Narrow" pitchFamily="34" charset="0"/>
              </a:rPr>
              <a:t>keys</a:t>
            </a:r>
            <a:endParaRPr lang="de-DE" sz="1800" u="non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108105"/>
      </p:ext>
    </p:extLst>
  </p:cSld>
  <p:clrMapOvr>
    <a:masterClrMapping/>
  </p:clrMapOvr>
</p:sld>
</file>

<file path=ppt/theme/theme1.xml><?xml version="1.0" encoding="utf-8"?>
<a:theme xmlns:a="http://schemas.openxmlformats.org/drawingml/2006/main" name="bosch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o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sch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sch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</Pages>
  <Words>1932</Words>
  <Application>Microsoft Office PowerPoint</Application>
  <PresentationFormat>Benutzerdefiniert</PresentationFormat>
  <Paragraphs>313</Paragraphs>
  <Slides>13</Slides>
  <Notes>11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bosch</vt:lpstr>
      <vt:lpstr>Formel</vt:lpstr>
      <vt:lpstr>Worksheet</vt:lpstr>
      <vt:lpstr>Equation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</dc:title>
  <dc:creator>sander</dc:creator>
  <cp:lastModifiedBy>Wael Adi</cp:lastModifiedBy>
  <cp:revision>798</cp:revision>
  <cp:lastPrinted>2015-11-05T16:59:30Z</cp:lastPrinted>
  <dcterms:created xsi:type="dcterms:W3CDTF">1996-03-01T13:14:56Z</dcterms:created>
  <dcterms:modified xsi:type="dcterms:W3CDTF">2023-05-09T21:52:15Z</dcterms:modified>
</cp:coreProperties>
</file>