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55" d="100"/>
          <a:sy n="55" d="100"/>
        </p:scale>
        <p:origin x="-1194" y="-7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24D24-6BC4-4621-A33D-7925E2697D8A}" type="slidenum">
              <a:rPr lang="en-GB" smtClean="0">
                <a:latin typeface="Arial" pitchFamily="34" charset="0"/>
              </a:rPr>
              <a:pPr/>
              <a:t>2</a:t>
            </a:fld>
            <a:endParaRPr lang="en-GB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7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5402B-5BE5-4BD6-A874-7C2192C53C6E}" type="slidenum">
              <a:rPr lang="en-GB" smtClean="0">
                <a:latin typeface="Arial" pitchFamily="34" charset="0"/>
              </a:rPr>
              <a:pPr/>
              <a:t>3</a:t>
            </a:fld>
            <a:endParaRPr lang="en-GB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7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39EC5-D81C-4F65-8CED-87B060444E38}" type="slidenum">
              <a:rPr lang="en-GB" smtClean="0">
                <a:latin typeface="Arial" pitchFamily="34" charset="0"/>
              </a:rPr>
              <a:pPr/>
              <a:t>4</a:t>
            </a:fld>
            <a:endParaRPr lang="en-GB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8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BE335-2050-4389-A44E-19078A9B9A5B}" type="slidenum">
              <a:rPr lang="en-GB" smtClean="0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27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81461-10D3-49FC-BA1D-6C3ED3A12E45}" type="slidenum">
              <a:rPr lang="en-GB" smtClean="0">
                <a:latin typeface="Arial" pitchFamily="34" charset="0"/>
              </a:rPr>
              <a:pPr/>
              <a:t>6</a:t>
            </a:fld>
            <a:endParaRPr lang="en-GB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0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148C8-8163-43CD-9920-2A24C7D6C18F}" type="slidenum">
              <a:rPr lang="en-GB" smtClean="0">
                <a:latin typeface="Arial" pitchFamily="34" charset="0"/>
              </a:rPr>
              <a:pPr/>
              <a:t>7</a:t>
            </a:fld>
            <a:endParaRPr lang="en-GB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45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3B729-33A0-4B7D-AEB4-46D27ADA6353}" type="slidenum">
              <a:rPr lang="en-GB" smtClean="0">
                <a:latin typeface="Arial" pitchFamily="34" charset="0"/>
              </a:rPr>
              <a:pPr/>
              <a:t>12</a:t>
            </a:fld>
            <a:endParaRPr lang="en-GB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6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09.05.2023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v43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951889" y="3458815"/>
            <a:ext cx="4383229" cy="1264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Tutorial-07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de-DE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DH Key-Exchange/Sharing System </a:t>
            </a:r>
          </a:p>
          <a:p>
            <a:pPr algn="ctr" defTabSz="762000">
              <a:defRPr/>
            </a:pPr>
            <a:endParaRPr lang="de-DE" sz="24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12207"/>
              </p:ext>
            </p:extLst>
          </p:nvPr>
        </p:nvGraphicFramePr>
        <p:xfrm>
          <a:off x="1224335" y="738124"/>
          <a:ext cx="3109110" cy="440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958840" imgH="419040" progId="Equation.3">
                  <p:embed/>
                </p:oleObj>
              </mc:Choice>
              <mc:Fallback>
                <p:oleObj name="Equation" r:id="rId3" imgW="295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335" y="738124"/>
                        <a:ext cx="3109110" cy="440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789909" y="1556742"/>
            <a:ext cx="2880320" cy="198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marL="342900" indent="-342900" eaLnBrk="1" hangingPunct="1">
              <a:buFont typeface="+mj-lt"/>
              <a:buAutoNum type="arabicPeriod" startAt="5"/>
            </a:pPr>
            <a:r>
              <a:rPr lang="de-DE" sz="1800" b="0" dirty="0">
                <a:solidFill>
                  <a:srgbClr val="000000"/>
                </a:solidFill>
                <a:latin typeface="Arial Narrow" pitchFamily="34" charset="0"/>
              </a:rPr>
              <a:t>User A:</a:t>
            </a:r>
          </a:p>
          <a:p>
            <a:pPr eaLnBrk="1" hangingPunct="1"/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de-DE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de-DE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42 ,        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mod(x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+1)</a:t>
            </a:r>
          </a:p>
          <a:p>
            <a:pPr marL="280222" indent="-280222" eaLnBrk="1" hangingPunct="1"/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       = ((x+1)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21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  <a:p>
            <a:pPr marL="280222" indent="-280222" eaLnBrk="1" hangingPunct="1"/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               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 + 1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= 001000</a:t>
            </a:r>
          </a:p>
          <a:p>
            <a:pPr marL="280222" indent="-280222" eaLnBrk="1" hangingPunct="1"/>
            <a:endParaRPr lang="de-DE" sz="1471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960639" y="1556742"/>
            <a:ext cx="2467237" cy="120730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4563" tIns="49173" rIns="94563" bIns="49173">
            <a:spAutoFit/>
          </a:bodyPr>
          <a:lstStyle/>
          <a:p>
            <a:pPr marL="280222" indent="-280222" eaLnBrk="1" hangingPunct="1"/>
            <a:r>
              <a:rPr lang="de-DE" sz="1800" b="0" dirty="0">
                <a:solidFill>
                  <a:srgbClr val="000000"/>
                </a:solidFill>
                <a:latin typeface="Arial Narrow" pitchFamily="34" charset="0"/>
              </a:rPr>
              <a:t>Public directory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GF(2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marL="280222" indent="-280222"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δ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x+1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,   P(x)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+ 1</a:t>
            </a:r>
          </a:p>
          <a:p>
            <a:pPr marL="280222" indent="-280222" eaLnBrk="1" hangingPunct="1"/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= 001000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+x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010010</a:t>
            </a:r>
            <a:endParaRPr lang="de-DE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103354" y="3432701"/>
            <a:ext cx="3519584" cy="93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marL="280222" indent="-280222" eaLnBrk="1" hangingPunct="1"/>
            <a:r>
              <a:rPr lang="de-DE" sz="1800" b="0" dirty="0">
                <a:solidFill>
                  <a:srgbClr val="000000"/>
                </a:solidFill>
                <a:latin typeface="Arial Narrow" pitchFamily="34" charset="0"/>
              </a:rPr>
              <a:t>Common secret key for users A and B</a:t>
            </a:r>
          </a:p>
          <a:p>
            <a:pPr marL="280222" indent="-280222" eaLnBrk="1" hangingPunct="1"/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de-DE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42 . 14 </a:t>
            </a:r>
            <a:r>
              <a:rPr lang="de-DE" sz="1800" b="0" u="none" baseline="30000" dirty="0" err="1">
                <a:solidFill>
                  <a:srgbClr val="000000"/>
                </a:solidFill>
                <a:latin typeface="Arial Narrow" pitchFamily="34" charset="0"/>
              </a:rPr>
              <a:t>mod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63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21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de-DE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+ 1 = 001001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789909" y="4538935"/>
            <a:ext cx="5413556" cy="11874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94563" tIns="49173" rIns="94563" bIns="49173">
            <a:spAutoFit/>
          </a:bodyPr>
          <a:lstStyle/>
          <a:p>
            <a:pPr marL="342900" indent="-342900" eaLnBrk="1" hangingPunct="1">
              <a:buFont typeface="+mj-lt"/>
              <a:buAutoNum type="arabicPeriod" startAt="6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# of all non-zero elements: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- 1 = 63</a:t>
            </a:r>
            <a:endParaRPr lang="en-US" b="0" u="none" dirty="0">
              <a:solidFill>
                <a:srgbClr val="FF0000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     #  of elements with order 21: </a:t>
            </a:r>
            <a:r>
              <a:rPr lang="el-GR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φ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(21)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= </a:t>
            </a:r>
            <a:r>
              <a:rPr lang="el-GR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φ (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7 . 3</a:t>
            </a:r>
            <a:r>
              <a:rPr lang="el-GR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) =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6 . 2 = 12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    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Pr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(element’s order=21) = (12 / 63) . 100  = 19.05 %</a:t>
            </a:r>
          </a:p>
          <a:p>
            <a:pPr eaLnBrk="1" hangingPunct="1"/>
            <a:endParaRPr lang="en-US" sz="1471" b="0" u="none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12967" y="1556742"/>
            <a:ext cx="2952947" cy="148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4563" tIns="49173" rIns="94563" bIns="49173">
            <a:spAutoFit/>
          </a:bodyPr>
          <a:lstStyle/>
          <a:p>
            <a:pPr marL="280222" indent="-280222" eaLnBrk="1" hangingPunct="1"/>
            <a:r>
              <a:rPr lang="de-DE" sz="1800" b="0" dirty="0">
                <a:solidFill>
                  <a:srgbClr val="000000"/>
                </a:solidFill>
                <a:latin typeface="Arial Narrow" pitchFamily="34" charset="0"/>
              </a:rPr>
              <a:t>User B:</a:t>
            </a:r>
          </a:p>
          <a:p>
            <a:pPr marL="280222" indent="-280222" eaLnBrk="1" hangingPunct="1"/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de-DE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de-DE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14 ,        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((x+1)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= (x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  <a:p>
            <a:pPr marL="280222" indent="-280222" eaLnBrk="1" hangingPunct="1"/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endParaRPr lang="de-DE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marL="280222" indent="-280222"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= 010010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92287" y="133702"/>
            <a:ext cx="2638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7-4 Cont.:</a:t>
            </a:r>
            <a:r>
              <a:rPr lang="en-US" sz="24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89909" y="771298"/>
            <a:ext cx="57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u="none" dirty="0">
                <a:latin typeface="Arial Narrow" panose="020B0606020202030204" pitchFamily="34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40718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"/>
          <p:cNvSpPr/>
          <p:nvPr/>
        </p:nvSpPr>
        <p:spPr>
          <a:xfrm>
            <a:off x="792287" y="595367"/>
            <a:ext cx="7831608" cy="201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Aft>
                <a:spcPts val="630"/>
              </a:spcAft>
              <a:buFont typeface="+mj-lt"/>
              <a:buAutoNum type="arabicPeriod" startAt="7"/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For any element t,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mode 63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+ 63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t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→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t = 62</a:t>
            </a:r>
          </a:p>
          <a:p>
            <a:pPr eaLnBrk="1" hangingPunct="1">
              <a:spcAft>
                <a:spcPts val="630"/>
              </a:spcAft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9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(1 )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 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Aft>
                <a:spcPts val="630"/>
              </a:spcAft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  <a:p>
            <a:pPr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Verification:</a:t>
            </a:r>
          </a:p>
          <a:p>
            <a:pPr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x .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-1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 .x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9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1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see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1)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Aft>
                <a:spcPts val="630"/>
              </a:spcAft>
            </a:pPr>
            <a:endParaRPr lang="en-US" sz="1471" b="0" u="none" baseline="30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92287" y="133702"/>
            <a:ext cx="2638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7-4 Cont.:</a:t>
            </a:r>
            <a:r>
              <a:rPr lang="en-US" sz="24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47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792163" y="1011238"/>
            <a:ext cx="8077200" cy="36647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Homework:</a:t>
            </a:r>
          </a:p>
          <a:p>
            <a:pPr marL="457200" indent="-457200" defTabSz="762000">
              <a:defRPr/>
            </a:pPr>
            <a:endParaRPr lang="en-US" sz="2400" b="0" u="none" dirty="0">
              <a:solidFill>
                <a:srgbClr val="000000"/>
              </a:solidFill>
              <a:latin typeface="Arial" charset="0"/>
            </a:endParaRPr>
          </a:p>
          <a:p>
            <a:pPr marL="457200" indent="-457200" defTabSz="762000">
              <a:defRPr/>
            </a:pP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 </a:t>
            </a:r>
            <a:r>
              <a:rPr lang="en-GB" sz="1800" b="0" u="none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Diffie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-Hellman public-key exchange system is setup over GF(2</a:t>
            </a:r>
            <a:r>
              <a:rPr lang="en-GB" sz="1800" b="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) using the primitive polynomial P(x) = x</a:t>
            </a:r>
            <a:r>
              <a:rPr lang="en-GB" sz="1800" b="0" u="none" baseline="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4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+  x + 1.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Compute all exponents of x up to 15 and state the corresponding binary patterns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Which one of the following elements is primitive?   0011, 1111.  Select it as the primitive element for DH public directory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What is the probability that a randomly selected element is primitive?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Compute DH common key for two users A and B having </a:t>
            </a:r>
            <a:r>
              <a:rPr lang="en-GB" sz="1800" b="0" u="none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</a:t>
            </a:r>
            <a:r>
              <a:rPr lang="en-GB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11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and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sz="1800" b="0" u="none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Xb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=</a:t>
            </a:r>
            <a:r>
              <a:rPr lang="en-GB" sz="180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7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as secret keys respectively. </a:t>
            </a:r>
          </a:p>
          <a:p>
            <a:pPr marL="457200" indent="-457200" defTabSz="7620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									       (Final exam 2004)</a:t>
            </a:r>
            <a:endParaRPr lang="en-GB" sz="16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GB" sz="16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2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368425" y="290513"/>
            <a:ext cx="740568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32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Design Summary for</a:t>
            </a:r>
          </a:p>
          <a:p>
            <a:pPr algn="ctr" defTabSz="762000">
              <a:defRPr/>
            </a:pP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A Basic </a:t>
            </a:r>
            <a:r>
              <a:rPr lang="en-US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Diffie</a:t>
            </a:r>
            <a:r>
              <a:rPr lang="en-US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-Hellmann (DH) Public Key Exchange System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96075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/>
            <a:r>
              <a:rPr lang="en-US" sz="1600" dirty="0">
                <a:latin typeface="Arial Narrow" pitchFamily="34" charset="0"/>
              </a:rPr>
              <a:t>In case that you have a prime:</a:t>
            </a:r>
            <a:r>
              <a:rPr lang="en-US" sz="1600" u="none" dirty="0">
                <a:latin typeface="Arial Narrow" pitchFamily="34" charset="0"/>
              </a:rPr>
              <a:t> 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</a:pPr>
            <a:r>
              <a:rPr lang="en-AU" sz="1600" b="0" u="none" dirty="0">
                <a:latin typeface="Arial Narrow" pitchFamily="34" charset="0"/>
              </a:rPr>
              <a:t>If you have a prime number </a:t>
            </a:r>
            <a:r>
              <a:rPr lang="en-AU" sz="1600" u="none" dirty="0">
                <a:latin typeface="Arial Narrow" pitchFamily="34" charset="0"/>
              </a:rPr>
              <a:t>p</a:t>
            </a:r>
            <a:r>
              <a:rPr lang="en-AU" sz="1600" b="0" u="none" dirty="0">
                <a:latin typeface="Arial Narrow" pitchFamily="34" charset="0"/>
              </a:rPr>
              <a:t> and you know how to factor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600" b="0" u="none" dirty="0">
                <a:latin typeface="Arial Narrow" pitchFamily="34" charset="0"/>
              </a:rPr>
              <a:t>p)= p1 p2 ..</a:t>
            </a:r>
            <a:r>
              <a:rPr lang="en-AU" sz="1600" b="0" u="none" dirty="0" err="1">
                <a:latin typeface="Arial Narrow" pitchFamily="34" charset="0"/>
              </a:rPr>
              <a:t>pt</a:t>
            </a:r>
            <a:r>
              <a:rPr lang="en-AU" sz="1600" b="0" u="none" dirty="0">
                <a:latin typeface="Arial Narrow" pitchFamily="34" charset="0"/>
              </a:rPr>
              <a:t>, then use the prime p to generate GF(p). </a:t>
            </a:r>
          </a:p>
          <a:p>
            <a:pPr marL="457200" indent="-457200" defTabSz="762000">
              <a:buFontTx/>
              <a:buAutoNum type="arabicPeriod"/>
            </a:pPr>
            <a:r>
              <a:rPr lang="en-AU" sz="1600" b="0" u="none" dirty="0">
                <a:latin typeface="Arial Narrow" pitchFamily="34" charset="0"/>
              </a:rPr>
              <a:t>Find a primitive element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600" b="0" u="none" dirty="0">
                <a:latin typeface="Arial Narrow" pitchFamily="34" charset="0"/>
              </a:rPr>
              <a:t> by checking that 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b="0" u="none" baseline="30000" dirty="0">
                <a:latin typeface="Arial Narrow" pitchFamily="34" charset="0"/>
                <a:sym typeface="Symbol" pitchFamily="18" charset="2"/>
              </a:rPr>
              <a:t>p1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 and </a:t>
            </a:r>
            <a:r>
              <a:rPr lang="en-US" sz="1600" b="0" u="none" baseline="30000" dirty="0">
                <a:latin typeface="Arial Narrow" pitchFamily="34" charset="0"/>
                <a:sym typeface="Symbol" pitchFamily="18" charset="2"/>
              </a:rPr>
              <a:t>p2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1, </a:t>
            </a:r>
            <a:r>
              <a:rPr lang="en-US" sz="1600" b="0" u="none" baseline="30000" dirty="0">
                <a:latin typeface="Arial Narrow" pitchFamily="34" charset="0"/>
                <a:sym typeface="Symbol" pitchFamily="18" charset="2"/>
              </a:rPr>
              <a:t>p1p2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 …..  and </a:t>
            </a:r>
            <a:r>
              <a:rPr lang="en-US" sz="1600" b="0" u="none" baseline="30000" dirty="0" err="1">
                <a:latin typeface="Arial Narrow" pitchFamily="34" charset="0"/>
                <a:sym typeface="Symbol" pitchFamily="18" charset="2"/>
              </a:rPr>
              <a:t>pt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 .  is selected randomly.</a:t>
            </a:r>
          </a:p>
          <a:p>
            <a:pPr marL="457200" indent="-457200" defTabSz="762000"/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3.       Publish GF(p) and  in a public directory. The system is ready for use. The strength of your system is equal to the smallest prime factor of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600" b="0" u="none" dirty="0">
                <a:latin typeface="Arial Narrow" pitchFamily="34" charset="0"/>
              </a:rPr>
              <a:t>p). </a:t>
            </a:r>
            <a:endParaRPr lang="en-US" sz="1600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/>
            <a:endParaRPr lang="en-US" sz="1600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/>
            <a:r>
              <a:rPr lang="en-US" sz="1600" dirty="0">
                <a:latin typeface="Arial Narrow" pitchFamily="34" charset="0"/>
              </a:rPr>
              <a:t>In case that you do not have a prime:</a:t>
            </a:r>
            <a:r>
              <a:rPr lang="en-US" sz="1600" u="none" dirty="0"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</a:pPr>
            <a:r>
              <a:rPr lang="en-AU" sz="1600" b="0" u="none" dirty="0">
                <a:latin typeface="Arial Narrow" pitchFamily="34" charset="0"/>
              </a:rPr>
              <a:t>Select a strong prime number p such that p-1 = 2 q where q is a prime.</a:t>
            </a:r>
          </a:p>
          <a:p>
            <a:pPr marL="457200" indent="-457200" defTabSz="762000"/>
            <a:r>
              <a:rPr lang="en-AU" sz="1600" b="0" u="none" dirty="0">
                <a:latin typeface="Arial Narrow" pitchFamily="34" charset="0"/>
              </a:rPr>
              <a:t>          A possible procedure is to use Pocklington’s Theorem to find such a prime:</a:t>
            </a:r>
          </a:p>
          <a:p>
            <a:pPr marL="457200" indent="-457200" defTabSz="762000"/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en-AU" sz="1600" b="0" u="none" dirty="0">
                <a:latin typeface="Arial Narrow" pitchFamily="34" charset="0"/>
              </a:rPr>
              <a:t>            -  Select </a:t>
            </a:r>
            <a:r>
              <a:rPr lang="en-AU" sz="1600" u="none" dirty="0">
                <a:latin typeface="Arial Narrow" pitchFamily="34" charset="0"/>
              </a:rPr>
              <a:t>N = 2q + 1</a:t>
            </a:r>
            <a:r>
              <a:rPr lang="en-AU" sz="1600" b="0" u="none" dirty="0">
                <a:latin typeface="Arial Narrow" pitchFamily="34" charset="0"/>
              </a:rPr>
              <a:t>  where q is a large prime. Check if the resulting N is prime using Pocklington’s Theorem</a:t>
            </a:r>
          </a:p>
          <a:p>
            <a:pPr marL="457200" indent="-457200" defTabSz="762000"/>
            <a:r>
              <a:rPr lang="en-AU" sz="1600" b="0" u="none" dirty="0">
                <a:latin typeface="Arial Narrow" pitchFamily="34" charset="0"/>
              </a:rPr>
              <a:t>            -  If N is prime, take p=N and generate GF(p)</a:t>
            </a:r>
          </a:p>
          <a:p>
            <a:pPr marL="457200" indent="-457200" defTabSz="762000"/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2"/>
            </a:pPr>
            <a:r>
              <a:rPr lang="en-AU" sz="1600" b="0" u="none" dirty="0">
                <a:latin typeface="Arial Narrow" pitchFamily="34" charset="0"/>
              </a:rPr>
              <a:t>Find a primitive element</a:t>
            </a:r>
            <a:r>
              <a:rPr lang="en-US" sz="1600" b="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in GF(p) by selecting any non-zero random value and checking if its order is p-1. The order of any element in GF(p) is a divisor of p-1=2q. That is the order can be either </a:t>
            </a:r>
            <a:r>
              <a:rPr lang="en-AU" sz="1600" u="none" dirty="0">
                <a:latin typeface="Arial Narrow" pitchFamily="34" charset="0"/>
              </a:rPr>
              <a:t>1, 2, q or 2q</a:t>
            </a:r>
            <a:r>
              <a:rPr lang="en-AU" sz="1600" b="0" u="none" dirty="0">
                <a:latin typeface="Arial Narrow" pitchFamily="34" charset="0"/>
              </a:rPr>
              <a:t>.  If  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b="0" u="none" baseline="30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 and </a:t>
            </a:r>
            <a:r>
              <a:rPr lang="en-US" sz="1600" b="0" u="none" baseline="30000" dirty="0">
                <a:latin typeface="Arial Narrow" pitchFamily="34" charset="0"/>
                <a:sym typeface="Symbol" pitchFamily="18" charset="2"/>
              </a:rPr>
              <a:t>q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 1  then the order of  is 2q and  is a primitive element.  Repeat 2 until you get a primitive element.</a:t>
            </a:r>
          </a:p>
          <a:p>
            <a:pPr marL="457200" indent="-457200" defTabSz="762000"/>
            <a:endParaRPr lang="en-US" sz="1600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/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3.     Publish GF(p) and  in a public directory. The system is ready for use.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0725" y="5932488"/>
            <a:ext cx="64373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/>
              <a:t>The procedure is simillar over the extension field GF(2</a:t>
            </a:r>
            <a:r>
              <a:rPr lang="de-DE" sz="1800" baseline="30000"/>
              <a:t>m</a:t>
            </a:r>
            <a:r>
              <a:rPr lang="de-DE" sz="1800"/>
              <a:t>) !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2946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90600" y="1767187"/>
            <a:ext cx="9158535" cy="2125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7-1:   </a:t>
            </a:r>
          </a:p>
          <a:p>
            <a:pPr marL="457200" indent="-457200" defTabSz="762000"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To find a primitive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in GF(43) we select  randomly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 = 3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and check if it is a primitive element.</a:t>
            </a:r>
          </a:p>
          <a:p>
            <a:pPr marL="457200" indent="-457200" defTabSz="762000"/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       3  is primitive if its order is a divisor of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p) = 43 – 1 = 42 = 2 . 3 . 7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The order of any element is one of these divisors: 1, 2, 3, 7, 6, 14, 21 or 42</a:t>
            </a:r>
          </a:p>
          <a:p>
            <a:pPr marL="457200" indent="-457200" defTabSz="762000"/>
            <a:endParaRPr lang="en-AU" sz="18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</a:t>
            </a:r>
            <a:r>
              <a:rPr lang="en-AU" sz="1800" b="0" dirty="0">
                <a:latin typeface="Arial Narrow" pitchFamily="34" charset="0"/>
              </a:rPr>
              <a:t>Computing the order of 3:</a:t>
            </a:r>
            <a:r>
              <a:rPr lang="en-AU" sz="1800" b="0" u="none" dirty="0">
                <a:latin typeface="Arial Narrow" pitchFamily="34" charset="0"/>
              </a:rPr>
              <a:t>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9  1, 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27  1, 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6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41 = -2  1, 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7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-6  1, 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14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36  1, </a:t>
            </a:r>
          </a:p>
          <a:p>
            <a:pPr marL="457200" indent="-457200" defTabSz="762000"/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       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21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-1  1 =&gt; 3 is a primitive element.</a:t>
            </a:r>
          </a:p>
        </p:txBody>
      </p:sp>
      <p:sp>
        <p:nvSpPr>
          <p:cNvPr id="1374211" name="Text Box 3"/>
          <p:cNvSpPr txBox="1">
            <a:spLocks noChangeArrowheads="1"/>
          </p:cNvSpPr>
          <p:nvPr/>
        </p:nvSpPr>
        <p:spPr bwMode="auto">
          <a:xfrm>
            <a:off x="990600" y="98318"/>
            <a:ext cx="8382000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7-1: </a:t>
            </a:r>
          </a:p>
          <a:p>
            <a:pPr marL="457200" indent="-457200" defTabSz="762000">
              <a:buFont typeface="+mj-lt"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Find a primitive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to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s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et up a DH public-key exchange system using the prime number 43.</a:t>
            </a:r>
          </a:p>
          <a:p>
            <a:pPr marL="457200" indent="-457200" defTabSz="762000">
              <a:buFont typeface="+mj-lt"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Generate DH common key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for two users A and B having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3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7 as secret keys respectively. 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84375" y="4585564"/>
            <a:ext cx="2792413" cy="1479509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800" dirty="0">
                <a:latin typeface="Arial Narrow" pitchFamily="34" charset="0"/>
              </a:rPr>
              <a:t>DH Public </a:t>
            </a:r>
            <a:r>
              <a:rPr lang="de-DE" sz="1800" dirty="0" err="1">
                <a:latin typeface="Arial Narrow" pitchFamily="34" charset="0"/>
              </a:rPr>
              <a:t>directory</a:t>
            </a:r>
            <a:r>
              <a:rPr lang="de-DE" sz="1800" dirty="0">
                <a:latin typeface="Arial Narrow" pitchFamily="34" charset="0"/>
              </a:rPr>
              <a:t>:</a:t>
            </a:r>
          </a:p>
          <a:p>
            <a:pPr defTabSz="762000"/>
            <a:r>
              <a:rPr lang="de-DE" sz="1800" u="none" dirty="0">
                <a:latin typeface="Arial Narrow" pitchFamily="34" charset="0"/>
              </a:rPr>
              <a:t>GF (43)</a:t>
            </a:r>
          </a:p>
          <a:p>
            <a:pPr defTabSz="762000"/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 = 3</a:t>
            </a:r>
          </a:p>
          <a:p>
            <a:pPr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Xa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27</a:t>
            </a:r>
          </a:p>
          <a:p>
            <a:pPr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Xb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7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-6 = 37 </a:t>
            </a:r>
            <a:endParaRPr lang="en-GB" sz="1800" b="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590581" y="4676806"/>
            <a:ext cx="3826986" cy="6485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u="none" dirty="0">
                <a:latin typeface="Arial Narrow" pitchFamily="34" charset="0"/>
              </a:rPr>
              <a:t>Common </a:t>
            </a:r>
            <a:r>
              <a:rPr lang="de-DE" sz="1800" u="none" dirty="0" err="1">
                <a:latin typeface="Arial Narrow" pitchFamily="34" charset="0"/>
              </a:rPr>
              <a:t>key</a:t>
            </a:r>
            <a:r>
              <a:rPr lang="de-DE" sz="1800" u="none" dirty="0">
                <a:latin typeface="Arial Narrow" pitchFamily="34" charset="0"/>
              </a:rPr>
              <a:t> is </a:t>
            </a:r>
            <a:r>
              <a:rPr lang="de-DE" sz="1800" u="none" dirty="0" err="1">
                <a:latin typeface="Arial Narrow" pitchFamily="34" charset="0"/>
              </a:rPr>
              <a:t>Z</a:t>
            </a:r>
            <a:r>
              <a:rPr lang="de-DE" sz="1800" u="none" baseline="-25000" dirty="0" err="1">
                <a:latin typeface="Arial Narrow" pitchFamily="34" charset="0"/>
              </a:rPr>
              <a:t>ab</a:t>
            </a:r>
            <a:r>
              <a:rPr lang="de-DE" sz="1800" u="none" baseline="-25000" dirty="0">
                <a:latin typeface="Arial Narrow" pitchFamily="34" charset="0"/>
              </a:rPr>
              <a:t> </a:t>
            </a:r>
            <a:r>
              <a:rPr lang="de-DE" sz="1800" u="none" dirty="0">
                <a:latin typeface="Arial Narrow" pitchFamily="34" charset="0"/>
              </a:rPr>
              <a:t>= (</a:t>
            </a:r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u="none" baseline="30000" dirty="0" err="1">
                <a:latin typeface="Arial Narrow" pitchFamily="34" charset="0"/>
                <a:sym typeface="Symbol" pitchFamily="18" charset="2"/>
              </a:rPr>
              <a:t>Xa</a:t>
            </a:r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u="none" dirty="0">
                <a:latin typeface="Arial Narrow" pitchFamily="34" charset="0"/>
              </a:rPr>
              <a:t>(</a:t>
            </a:r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u="none" baseline="30000" dirty="0" err="1">
                <a:latin typeface="Arial Narrow" pitchFamily="34" charset="0"/>
                <a:sym typeface="Symbol" pitchFamily="18" charset="2"/>
              </a:rPr>
              <a:t>Xb</a:t>
            </a:r>
            <a:endParaRPr lang="en-US" sz="1800" u="none" dirty="0">
              <a:latin typeface="Arial Narrow" pitchFamily="34" charset="0"/>
              <a:sym typeface="Symbol" pitchFamily="18" charset="2"/>
            </a:endParaRPr>
          </a:p>
          <a:p>
            <a:pPr defTabSz="762000"/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                                                  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u="none" dirty="0">
                <a:latin typeface="Arial Narrow" pitchFamily="34" charset="0"/>
              </a:rPr>
              <a:t>(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 = 3</a:t>
            </a:r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21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 = -1 = 42</a:t>
            </a:r>
            <a:endParaRPr lang="en-GB" sz="180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3672607" y="4970983"/>
            <a:ext cx="1917974" cy="72008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990600" y="399097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u="none" dirty="0">
                <a:latin typeface="Arial Narrow" panose="020B0606020202030204" pitchFamily="34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38022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2514600"/>
            <a:ext cx="8458200" cy="35108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7-2:</a:t>
            </a:r>
            <a:r>
              <a:rPr lang="en-US" sz="18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  <a:p>
            <a:pPr marL="457200" indent="-457200" defTabSz="762000">
              <a:buFont typeface="+mj-lt"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Let us try to check if N= 2 * 23 + 1 = 47 is prime. Using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Pocklington’s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Theorem: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</a:t>
            </a:r>
            <a:r>
              <a:rPr lang="de-DE" sz="1800" b="0" u="none" dirty="0" err="1">
                <a:latin typeface="Arial Narrow" pitchFamily="34" charset="0"/>
              </a:rPr>
              <a:t>If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the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following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conditions</a:t>
            </a:r>
            <a:r>
              <a:rPr lang="de-DE" sz="1800" b="0" u="none" dirty="0">
                <a:latin typeface="Arial Narrow" pitchFamily="34" charset="0"/>
              </a:rPr>
              <a:t> hold </a:t>
            </a:r>
            <a:r>
              <a:rPr lang="de-DE" sz="1800" b="0" u="none" dirty="0" err="1">
                <a:latin typeface="Arial Narrow" pitchFamily="34" charset="0"/>
              </a:rPr>
              <a:t>then</a:t>
            </a:r>
            <a:r>
              <a:rPr lang="de-DE" sz="1800" b="0" u="none" dirty="0">
                <a:latin typeface="Arial Narrow" pitchFamily="34" charset="0"/>
              </a:rPr>
              <a:t> 47 </a:t>
            </a:r>
            <a:r>
              <a:rPr lang="de-DE" sz="1800" b="0" u="none" dirty="0" err="1">
                <a:latin typeface="Arial Narrow" pitchFamily="34" charset="0"/>
              </a:rPr>
              <a:t>is</a:t>
            </a:r>
            <a:r>
              <a:rPr lang="de-DE" sz="1800" b="0" u="none" dirty="0">
                <a:latin typeface="Arial Narrow" pitchFamily="34" charset="0"/>
              </a:rPr>
              <a:t> a prime:</a:t>
            </a:r>
          </a:p>
          <a:p>
            <a:pPr marL="457200" indent="-457200" defTabSz="762000"/>
            <a:r>
              <a:rPr lang="de-DE" sz="1800" b="0" u="none" dirty="0">
                <a:latin typeface="Arial Narrow" pitchFamily="34" charset="0"/>
              </a:rPr>
              <a:t>              1.  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( </a:t>
            </a:r>
            <a:r>
              <a:rPr lang="de-DE" sz="18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de-DE" sz="1800" b="0" u="none" baseline="30000" dirty="0">
                <a:latin typeface="Arial Narrow" pitchFamily="34" charset="0"/>
              </a:rPr>
              <a:t>(47-1)/ 23</a:t>
            </a:r>
            <a:r>
              <a:rPr lang="de-DE" sz="1800" b="0" u="none" dirty="0">
                <a:latin typeface="Arial Narrow" pitchFamily="34" charset="0"/>
              </a:rPr>
              <a:t> – 1 , 47 ) =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( </a:t>
            </a:r>
            <a:r>
              <a:rPr lang="de-DE" sz="18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de-DE" sz="1800" b="0" u="none" baseline="30000" dirty="0">
                <a:latin typeface="Arial Narrow" pitchFamily="34" charset="0"/>
              </a:rPr>
              <a:t>2</a:t>
            </a:r>
            <a:r>
              <a:rPr lang="de-DE" sz="1800" b="0" u="none" dirty="0">
                <a:latin typeface="Arial Narrow" pitchFamily="34" charset="0"/>
              </a:rPr>
              <a:t> – 1 , 47 ) =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(3,47) = 1  =&gt; is </a:t>
            </a:r>
            <a:r>
              <a:rPr lang="de-DE" sz="1800" b="0" u="none" dirty="0" err="1">
                <a:latin typeface="Arial Narrow" pitchFamily="34" charset="0"/>
              </a:rPr>
              <a:t>true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de-DE" sz="1800" b="0" u="none" dirty="0">
                <a:latin typeface="Arial Narrow" pitchFamily="34" charset="0"/>
              </a:rPr>
              <a:t>              2.   </a:t>
            </a:r>
            <a:r>
              <a:rPr lang="de-DE" sz="18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de-DE" sz="1800" b="0" u="none" baseline="30000" dirty="0">
                <a:latin typeface="Arial Narrow" pitchFamily="34" charset="0"/>
              </a:rPr>
              <a:t>47-1</a:t>
            </a:r>
            <a:r>
              <a:rPr lang="de-DE" sz="1800" b="0" u="none" dirty="0">
                <a:latin typeface="Arial Narrow" pitchFamily="34" charset="0"/>
              </a:rPr>
              <a:t> = 1   </a:t>
            </a:r>
            <a:r>
              <a:rPr lang="de-DE" sz="1800" b="0" u="none" dirty="0" err="1">
                <a:latin typeface="Arial Narrow" pitchFamily="34" charset="0"/>
              </a:rPr>
              <a:t>mod</a:t>
            </a:r>
            <a:r>
              <a:rPr lang="de-DE" sz="1800" b="0" u="none" dirty="0">
                <a:latin typeface="Arial Narrow" pitchFamily="34" charset="0"/>
              </a:rPr>
              <a:t> 47 </a:t>
            </a:r>
            <a:r>
              <a:rPr lang="de-DE" sz="1800" b="0" u="none" dirty="0" err="1">
                <a:latin typeface="Arial Narrow" pitchFamily="34" charset="0"/>
              </a:rPr>
              <a:t>or</a:t>
            </a:r>
            <a:r>
              <a:rPr lang="de-DE" sz="1800" b="0" u="none" dirty="0">
                <a:latin typeface="Arial Narrow" pitchFamily="34" charset="0"/>
              </a:rPr>
              <a:t> in Z</a:t>
            </a:r>
            <a:r>
              <a:rPr lang="de-DE" sz="1800" b="0" u="none" baseline="-25000" dirty="0">
                <a:latin typeface="Arial Narrow" pitchFamily="34" charset="0"/>
              </a:rPr>
              <a:t>47</a:t>
            </a:r>
            <a:r>
              <a:rPr lang="de-DE" sz="1800" b="0" u="none" dirty="0">
                <a:latin typeface="Arial Narrow" pitchFamily="34" charset="0"/>
              </a:rPr>
              <a:t>  =&gt; is </a:t>
            </a:r>
            <a:r>
              <a:rPr lang="de-DE" sz="1800" b="0" u="none" dirty="0" err="1">
                <a:latin typeface="Arial Narrow" pitchFamily="34" charset="0"/>
              </a:rPr>
              <a:t>true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de-DE" sz="1800" b="0" u="none" baseline="-25000" dirty="0">
                <a:latin typeface="Arial Narrow" pitchFamily="34" charset="0"/>
              </a:rPr>
              <a:t>                     </a:t>
            </a:r>
            <a:r>
              <a:rPr lang="de-DE" sz="1800" b="0" u="none" dirty="0">
                <a:latin typeface="Arial Narrow" pitchFamily="34" charset="0"/>
              </a:rPr>
              <a:t>3.</a:t>
            </a:r>
            <a:r>
              <a:rPr lang="de-DE" sz="1800" b="0" u="none" baseline="-25000" dirty="0">
                <a:latin typeface="Arial Narrow" pitchFamily="34" charset="0"/>
              </a:rPr>
              <a:t>     </a:t>
            </a:r>
            <a:r>
              <a:rPr lang="de-DE" sz="1800" b="0" u="none" dirty="0">
                <a:latin typeface="Arial Narrow" pitchFamily="34" charset="0"/>
              </a:rPr>
              <a:t>F = 23 &gt; </a:t>
            </a:r>
            <a:r>
              <a:rPr lang="de-DE" sz="1800" b="0" u="none" dirty="0">
                <a:latin typeface="Arial Narrow" pitchFamily="34" charset="0"/>
                <a:sym typeface="Symbol" pitchFamily="18" charset="2"/>
              </a:rPr>
              <a:t></a:t>
            </a:r>
            <a:r>
              <a:rPr lang="de-DE" sz="1800" b="0" u="none" dirty="0">
                <a:latin typeface="Arial Narrow" pitchFamily="34" charset="0"/>
              </a:rPr>
              <a:t>47   =&gt;    23 &gt; 6  =&gt; is </a:t>
            </a:r>
            <a:r>
              <a:rPr lang="de-DE" sz="1800" b="0" u="none" dirty="0" err="1">
                <a:latin typeface="Arial Narrow" pitchFamily="34" charset="0"/>
              </a:rPr>
              <a:t>true</a:t>
            </a:r>
            <a:endParaRPr lang="de-DE" sz="1800" b="0" u="none" dirty="0">
              <a:latin typeface="Arial Narrow" pitchFamily="34" charset="0"/>
            </a:endParaRPr>
          </a:p>
          <a:p>
            <a:pPr marL="457200" indent="-457200" defTabSz="762000"/>
            <a:r>
              <a:rPr lang="de-DE" sz="1800" b="0" u="none" dirty="0">
                <a:latin typeface="Arial Narrow" pitchFamily="34" charset="0"/>
              </a:rPr>
              <a:t>             As all </a:t>
            </a:r>
            <a:r>
              <a:rPr lang="de-DE" sz="1800" b="0" u="none" dirty="0" err="1">
                <a:latin typeface="Arial Narrow" pitchFamily="34" charset="0"/>
              </a:rPr>
              <a:t>conditions</a:t>
            </a:r>
            <a:r>
              <a:rPr lang="de-DE" sz="1800" b="0" u="none" dirty="0">
                <a:latin typeface="Arial Narrow" pitchFamily="34" charset="0"/>
              </a:rPr>
              <a:t> hold, 47 is for </a:t>
            </a:r>
            <a:r>
              <a:rPr lang="de-DE" sz="1800" b="0" u="none" dirty="0" err="1">
                <a:latin typeface="Arial Narrow" pitchFamily="34" charset="0"/>
              </a:rPr>
              <a:t>sure</a:t>
            </a:r>
            <a:r>
              <a:rPr lang="de-DE" sz="1800" b="0" u="none" dirty="0">
                <a:latin typeface="Arial Narrow" pitchFamily="34" charset="0"/>
              </a:rPr>
              <a:t> a prime</a:t>
            </a:r>
          </a:p>
          <a:p>
            <a:pPr marL="457200" indent="-457200" defTabSz="762000">
              <a:buFont typeface="+mj-lt"/>
              <a:buAutoNum type="arabicPeriod" startAt="2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To find a primitive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800" b="0" u="none" dirty="0">
                <a:latin typeface="Arial Narrow" pitchFamily="34" charset="0"/>
              </a:rPr>
              <a:t>in GF(47) we select  randomly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 = 2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and check if it is a   primitive element. 2 is primitive if its order is a divisor of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p) = 47 – 1 = </a:t>
            </a:r>
            <a:r>
              <a:rPr lang="en-AU" sz="1800" u="none" dirty="0">
                <a:latin typeface="Arial Narrow" pitchFamily="34" charset="0"/>
              </a:rPr>
              <a:t>46 </a:t>
            </a:r>
            <a:r>
              <a:rPr lang="en-AU" sz="1800" b="0" u="none" dirty="0">
                <a:latin typeface="Arial Narrow" pitchFamily="34" charset="0"/>
              </a:rPr>
              <a:t>= 2 * 23.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The order of any element is one of the divisors: 1, 2, 23 or 46</a:t>
            </a:r>
          </a:p>
          <a:p>
            <a:pPr marL="457200" indent="-457200" defTabSz="762000"/>
            <a:r>
              <a:rPr lang="en-AU" sz="1800" b="0" u="none" dirty="0">
                <a:latin typeface="Arial Narrow" pitchFamily="34" charset="0"/>
              </a:rPr>
              <a:t>        </a:t>
            </a:r>
            <a:r>
              <a:rPr lang="en-AU" sz="1800" b="0" dirty="0">
                <a:latin typeface="Arial Narrow" pitchFamily="34" charset="0"/>
              </a:rPr>
              <a:t>Computing the order of 2:</a:t>
            </a:r>
            <a:r>
              <a:rPr lang="en-AU" sz="1800" b="0" u="none" dirty="0">
                <a:latin typeface="Arial Narrow" pitchFamily="34" charset="0"/>
              </a:rPr>
              <a:t>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4  1,  2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23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48 = 1  =&gt; 2 is not a primitive element ! Check another element!</a:t>
            </a:r>
          </a:p>
        </p:txBody>
      </p:sp>
      <p:sp>
        <p:nvSpPr>
          <p:cNvPr id="1376259" name="Text Box 3"/>
          <p:cNvSpPr txBox="1">
            <a:spLocks noChangeArrowheads="1"/>
          </p:cNvSpPr>
          <p:nvPr/>
        </p:nvSpPr>
        <p:spPr bwMode="auto">
          <a:xfrm>
            <a:off x="914400" y="384880"/>
            <a:ext cx="8382000" cy="212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7-2:</a:t>
            </a:r>
            <a:r>
              <a:rPr lang="en-AU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Generating one strong prime with the prime 23 (N = 2 * 23 + 1)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Find a primitive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to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s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et up a DH public-key exchange system using the generated strong prime number from exercise 1.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Generate DH common key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for two users A and B having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24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2 as secret keys respectively.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What is the probability that a randomly selected element is a primitive element?</a:t>
            </a:r>
            <a:endParaRPr lang="de-DE" sz="18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260468"/>
            <a:ext cx="9385300" cy="2495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7-2 Cont.:</a:t>
            </a:r>
            <a:r>
              <a:rPr lang="en-US" sz="18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</a:p>
          <a:p>
            <a:pPr marL="457200" indent="-457200" defTabSz="762000"/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</a:t>
            </a:r>
            <a:r>
              <a:rPr lang="en-AU" b="0" u="none" dirty="0">
                <a:latin typeface="Arial Narrow" pitchFamily="34" charset="0"/>
              </a:rPr>
              <a:t> </a:t>
            </a:r>
            <a:r>
              <a:rPr lang="en-AU" sz="1800" b="0" dirty="0">
                <a:latin typeface="Arial Narrow" pitchFamily="34" charset="0"/>
              </a:rPr>
              <a:t>Computing the order of 5:</a:t>
            </a:r>
            <a:r>
              <a:rPr lang="en-AU" sz="1800" b="0" u="none" dirty="0">
                <a:latin typeface="Arial Narrow" pitchFamily="34" charset="0"/>
              </a:rPr>
              <a:t>  </a:t>
            </a:r>
            <a:r>
              <a:rPr lang="en-AU" sz="1800" b="0" u="none" dirty="0">
                <a:highlight>
                  <a:srgbClr val="FFFF00"/>
                </a:highlight>
                <a:latin typeface="Arial Narrow" pitchFamily="34" charset="0"/>
              </a:rPr>
              <a:t>Possible orders are 1, 2, 23 or 46</a:t>
            </a:r>
          </a:p>
          <a:p>
            <a:pPr marL="457200" indent="-457200" defTabSz="762000"/>
            <a:r>
              <a:rPr lang="en-AU" sz="1800" b="0" u="none" dirty="0">
                <a:highlight>
                  <a:srgbClr val="FFFF00"/>
                </a:highlight>
                <a:latin typeface="Arial Narrow" pitchFamily="34" charset="0"/>
              </a:rPr>
              <a:t>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5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1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= 5  1 ,  </a:t>
            </a:r>
            <a:r>
              <a:rPr lang="en-US" sz="1800" b="0" u="none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800" b="0" u="none" baseline="30000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2 </a:t>
            </a:r>
            <a:r>
              <a:rPr lang="en-US" sz="1800" b="0" u="none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= 25  1, 5</a:t>
            </a:r>
            <a:r>
              <a:rPr lang="en-US" sz="1800" b="0" u="none" baseline="30000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23 </a:t>
            </a:r>
            <a:r>
              <a:rPr lang="en-US" sz="1800" b="0" u="none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= 46 = -1  1    (all modulo 47)</a:t>
            </a:r>
          </a:p>
          <a:p>
            <a:pPr marL="457200" indent="-457200" defTabSz="762000"/>
            <a:r>
              <a:rPr lang="en-US" sz="1800" b="0" u="none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      Therefore, the order of 5 must be 46 and 5 is a primitive element.</a:t>
            </a:r>
          </a:p>
          <a:p>
            <a:pPr marL="457200" indent="-457200" defTabSz="762000"/>
            <a:r>
              <a:rPr lang="en-US" sz="1800" b="0" u="none" dirty="0">
                <a:highlight>
                  <a:srgbClr val="FFFF00"/>
                </a:highlight>
                <a:latin typeface="Arial Narrow" pitchFamily="34" charset="0"/>
                <a:sym typeface="Symbol" pitchFamily="18" charset="2"/>
              </a:rPr>
              <a:t>       which may be used in the DH public directory</a:t>
            </a:r>
          </a:p>
          <a:p>
            <a:pPr marL="457200" indent="-457200" defTabSz="762000"/>
            <a:endParaRPr lang="en-US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/>
            <a:endParaRPr lang="en-US" b="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52327" y="2201854"/>
            <a:ext cx="2667000" cy="1479509"/>
          </a:xfrm>
          <a:prstGeom prst="rect">
            <a:avLst/>
          </a:prstGeom>
          <a:solidFill>
            <a:srgbClr val="FFEBE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800" dirty="0">
                <a:latin typeface="Arial Narrow" pitchFamily="34" charset="0"/>
              </a:rPr>
              <a:t>DH Public Directory:</a:t>
            </a:r>
          </a:p>
          <a:p>
            <a:pPr defTabSz="762000"/>
            <a:r>
              <a:rPr lang="de-DE" sz="1800" u="none" dirty="0">
                <a:latin typeface="Arial Narrow" pitchFamily="34" charset="0"/>
              </a:rPr>
              <a:t>GF (47)</a:t>
            </a:r>
          </a:p>
          <a:p>
            <a:pPr defTabSz="762000"/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 = 5</a:t>
            </a:r>
          </a:p>
          <a:p>
            <a:pPr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24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-5 = 42</a:t>
            </a:r>
          </a:p>
          <a:p>
            <a:pPr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25 </a:t>
            </a:r>
            <a:endParaRPr lang="en-GB" sz="1800" b="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4164585"/>
            <a:ext cx="6547966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>
              <a:buFont typeface="+mj-lt"/>
              <a:buAutoNum type="arabicPeriod" startAt="3"/>
            </a:pPr>
            <a:r>
              <a:rPr lang="de-DE" sz="1800" b="0" u="none" dirty="0">
                <a:latin typeface="Arial Narrow" pitchFamily="34" charset="0"/>
              </a:rPr>
              <a:t>Common </a:t>
            </a:r>
            <a:r>
              <a:rPr lang="de-DE" sz="1800" b="0" u="none" dirty="0" err="1">
                <a:latin typeface="Arial Narrow" pitchFamily="34" charset="0"/>
              </a:rPr>
              <a:t>key</a:t>
            </a:r>
            <a:r>
              <a:rPr lang="de-DE" sz="1800" b="0" u="none" dirty="0">
                <a:latin typeface="Arial Narrow" pitchFamily="34" charset="0"/>
              </a:rPr>
              <a:t> is </a:t>
            </a:r>
            <a:r>
              <a:rPr lang="de-DE" sz="1800" u="none" dirty="0" err="1">
                <a:latin typeface="Arial Narrow" pitchFamily="34" charset="0"/>
              </a:rPr>
              <a:t>Z</a:t>
            </a:r>
            <a:r>
              <a:rPr lang="de-DE" sz="1800" u="none" baseline="-25000" dirty="0" err="1">
                <a:latin typeface="Arial Narrow" pitchFamily="34" charset="0"/>
              </a:rPr>
              <a:t>ab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b="0" u="none" dirty="0">
                <a:latin typeface="Arial Narrow" pitchFamily="34" charset="0"/>
              </a:rPr>
              <a:t>= (</a:t>
            </a:r>
            <a:r>
              <a:rPr lang="en-US" sz="1800" b="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b="0" u="none" baseline="30000" dirty="0" err="1">
                <a:latin typeface="Arial Narrow" pitchFamily="34" charset="0"/>
                <a:sym typeface="Symbol" pitchFamily="18" charset="2"/>
              </a:rPr>
              <a:t>Xa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en-US" sz="1800" b="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b="0" u="none" baseline="30000" dirty="0" err="1">
                <a:latin typeface="Arial Narrow" pitchFamily="34" charset="0"/>
                <a:sym typeface="Symbol" pitchFamily="18" charset="2"/>
              </a:rPr>
              <a:t>Xb</a:t>
            </a:r>
            <a:endParaRPr lang="en-US" sz="1800" b="0" u="none" dirty="0">
              <a:latin typeface="Arial Narrow" pitchFamily="34" charset="0"/>
              <a:sym typeface="Symbol" pitchFamily="18" charset="2"/>
            </a:endParaRPr>
          </a:p>
          <a:p>
            <a:pPr defTabSz="762000"/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                                                         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24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)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= 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48 mod 46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= 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48-46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5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=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25</a:t>
            </a:r>
            <a:endParaRPr lang="en-GB" sz="180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664495" y="3458815"/>
            <a:ext cx="504056" cy="792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5178307"/>
            <a:ext cx="6612942" cy="1202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en-US" sz="1800" b="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>
              <a:buFont typeface="+mj-lt"/>
              <a:buAutoNum type="arabicPeriod" startAt="4"/>
            </a:pP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The number of primitive elements is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46) =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2x23) = (2-1)(23-1)= </a:t>
            </a:r>
            <a:r>
              <a:rPr lang="en-AU" sz="1800" u="none" dirty="0">
                <a:latin typeface="Arial Narrow" pitchFamily="34" charset="0"/>
              </a:rPr>
              <a:t>22</a:t>
            </a:r>
          </a:p>
          <a:p>
            <a:pPr defTabSz="762000"/>
            <a:r>
              <a:rPr lang="en-AU" sz="1800" u="none" dirty="0">
                <a:latin typeface="Arial Narrow" pitchFamily="34" charset="0"/>
              </a:rPr>
              <a:t>         </a:t>
            </a:r>
            <a:r>
              <a:rPr lang="en-AU" sz="1800" b="0" u="none" dirty="0">
                <a:latin typeface="Arial Narrow" pitchFamily="34" charset="0"/>
              </a:rPr>
              <a:t>Prob. of having a Primitive element = 22/46 =</a:t>
            </a:r>
            <a:r>
              <a:rPr lang="en-AU" sz="1800" u="none" dirty="0">
                <a:latin typeface="Arial Narrow" pitchFamily="34" charset="0"/>
              </a:rPr>
              <a:t> 47.8%</a:t>
            </a:r>
            <a:endParaRPr lang="en-US" sz="1800" u="none" dirty="0">
              <a:latin typeface="Arial Narrow" pitchFamily="34" charset="0"/>
            </a:endParaRPr>
          </a:p>
          <a:p>
            <a:pPr defTabSz="762000"/>
            <a:endParaRPr lang="en-GB" sz="18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57454" y="3636414"/>
            <a:ext cx="1725450" cy="3715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p) = 47 – 1 = </a:t>
            </a:r>
            <a:r>
              <a:rPr lang="en-AU" sz="1800" u="none" dirty="0">
                <a:latin typeface="Arial Narrow" pitchFamily="34" charset="0"/>
              </a:rPr>
              <a:t>46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680719" y="4007928"/>
            <a:ext cx="1512168" cy="53100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320679" y="2213171"/>
            <a:ext cx="4876954" cy="6485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1800" dirty="0">
                <a:latin typeface="Arial Narrow" panose="020B0606020202030204" pitchFamily="34" charset="0"/>
              </a:rPr>
              <a:t>In General</a:t>
            </a:r>
          </a:p>
          <a:p>
            <a:r>
              <a:rPr lang="de-DE" sz="1800" u="none" dirty="0">
                <a:latin typeface="Arial Narrow" panose="020B0606020202030204" pitchFamily="34" charset="0"/>
              </a:rPr>
              <a:t>The </a:t>
            </a:r>
            <a:r>
              <a:rPr lang="de-DE" sz="1800" u="none" dirty="0" err="1">
                <a:latin typeface="Arial Narrow" panose="020B0606020202030204" pitchFamily="34" charset="0"/>
              </a:rPr>
              <a:t>modulus</a:t>
            </a:r>
            <a:r>
              <a:rPr lang="de-DE" sz="1800" u="none" dirty="0">
                <a:latin typeface="Arial Narrow" panose="020B0606020202030204" pitchFamily="34" charset="0"/>
              </a:rPr>
              <a:t> in </a:t>
            </a:r>
            <a:r>
              <a:rPr lang="de-DE" sz="1800" u="none" dirty="0" err="1">
                <a:latin typeface="Arial Narrow" panose="020B0606020202030204" pitchFamily="34" charset="0"/>
              </a:rPr>
              <a:t>the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exponent</a:t>
            </a:r>
            <a:r>
              <a:rPr lang="de-DE" sz="1800" u="none" dirty="0">
                <a:latin typeface="Arial Narrow" panose="020B0606020202030204" pitchFamily="34" charset="0"/>
              </a:rPr>
              <a:t> is Euler </a:t>
            </a:r>
            <a:r>
              <a:rPr lang="de-DE" sz="1800" u="none" dirty="0" err="1">
                <a:latin typeface="Arial Narrow" panose="020B0606020202030204" pitchFamily="34" charset="0"/>
              </a:rPr>
              <a:t>function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en-AU" sz="1800" b="0" u="none" dirty="0">
                <a:latin typeface="Arial Narrow" panose="020B0606020202030204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anose="020B0606020202030204" pitchFamily="34" charset="0"/>
              </a:rPr>
              <a:t>m)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331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838200" y="660391"/>
            <a:ext cx="8382000" cy="187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7-3:</a:t>
            </a:r>
            <a:r>
              <a:rPr lang="en-AU" b="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Select a irreducible polynomial and a primitive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to set up a DH public-key exchange system over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GF(2</a:t>
            </a:r>
            <a:r>
              <a:rPr lang="en-US" sz="180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n-US" sz="18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Generate DH common key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for two users A and B having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12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4 as secret keys respectively.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What is the probability that a randomly selected element is a primitive element?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2514600"/>
            <a:ext cx="9220200" cy="3233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7-3:</a:t>
            </a:r>
            <a:r>
              <a:rPr lang="en-US" sz="24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1.    Let us select the irreducible polynomial for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as p(x)=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10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This </a:t>
            </a:r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polynomial is also primitive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as its period is 1023 =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– 1 (see table of irreducible polynomials). The order of x is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– 1.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A </a:t>
            </a:r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possible primitive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element is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=x =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0000000010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as its order is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– 1 = 1023 = 3 * 11 * 31. 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Possible elements orders in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are the divisors of 1023 = 1, 3, 11, 31, 33, 93, 341, 1023.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A randomly selected element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is primitive if: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 and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u="none" baseline="30000" dirty="0">
                <a:latin typeface="Arial Narrow" pitchFamily="34" charset="0"/>
                <a:sym typeface="Symbol" pitchFamily="18" charset="2"/>
              </a:rPr>
              <a:t>11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1 and ,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31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1and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33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1and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93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1,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341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1. 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Many other  primitive elements can be selected as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u="none" baseline="30000" dirty="0" err="1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for which </a:t>
            </a:r>
            <a:r>
              <a:rPr lang="en-US" sz="18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(1023,i)=1,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for example: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10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 = 0000001001 </a:t>
            </a:r>
            <a:r>
              <a:rPr lang="fr-FR" sz="1800" b="0" u="none" dirty="0" err="1">
                <a:latin typeface="Arial Narrow" pitchFamily="34" charset="0"/>
                <a:cs typeface="Times New Roman" pitchFamily="18" charset="0"/>
              </a:rPr>
              <a:t>is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a primitive </a:t>
            </a:r>
            <a:r>
              <a:rPr lang="fr-FR" sz="1800" b="0" u="none" dirty="0" err="1">
                <a:latin typeface="Arial Narrow" pitchFamily="34" charset="0"/>
                <a:cs typeface="Times New Roman" pitchFamily="18" charset="0"/>
              </a:rPr>
              <a:t>element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+ 1)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=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 = 0001000001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is also a primitive element </a:t>
            </a:r>
          </a:p>
        </p:txBody>
      </p:sp>
    </p:spTree>
    <p:extLst>
      <p:ext uri="{BB962C8B-B14F-4D97-AF65-F5344CB8AC3E}">
        <p14:creationId xmlns:p14="http://schemas.microsoft.com/office/powerpoint/2010/main" val="150623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8458200" cy="354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7-3 Cont.:</a:t>
            </a:r>
            <a:r>
              <a:rPr lang="en-US" sz="18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  <a:p>
            <a:pPr marL="457200" indent="-457200" defTabSz="76200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        </a:t>
            </a: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endParaRPr lang="en-US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2.     Public keys are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12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(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+ 1)x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</a:t>
            </a:r>
          </a:p>
          <a:p>
            <a:pPr marL="457200" indent="-457200" defTabSz="76200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                     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599" y="1266825"/>
            <a:ext cx="2682007" cy="175650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/>
            <a:r>
              <a:rPr lang="de-DE" sz="1800" dirty="0">
                <a:latin typeface="Arial Narrow" pitchFamily="34" charset="0"/>
              </a:rPr>
              <a:t>DH Public </a:t>
            </a:r>
            <a:r>
              <a:rPr lang="de-DE" sz="1800" dirty="0" err="1">
                <a:latin typeface="Arial Narrow" pitchFamily="34" charset="0"/>
              </a:rPr>
              <a:t>directory</a:t>
            </a:r>
            <a:r>
              <a:rPr lang="de-DE" sz="1800" dirty="0">
                <a:latin typeface="Arial Narrow" pitchFamily="34" charset="0"/>
              </a:rPr>
              <a:t>:</a:t>
            </a:r>
          </a:p>
          <a:p>
            <a:pPr marL="457200" indent="-457200" defTabSz="762000"/>
            <a:r>
              <a:rPr lang="de-DE" sz="1800" u="none" dirty="0">
                <a:latin typeface="Arial Narrow" pitchFamily="34" charset="0"/>
              </a:rPr>
              <a:t>GF (2</a:t>
            </a:r>
            <a:r>
              <a:rPr lang="de-DE" sz="1800" u="none" baseline="30000" dirty="0">
                <a:latin typeface="Arial Narrow" pitchFamily="34" charset="0"/>
              </a:rPr>
              <a:t>10</a:t>
            </a:r>
            <a:r>
              <a:rPr lang="de-DE" sz="1800" u="none" dirty="0">
                <a:latin typeface="Arial Narrow" pitchFamily="34" charset="0"/>
              </a:rPr>
              <a:t>), </a:t>
            </a:r>
            <a:r>
              <a:rPr lang="en-US" sz="1800" u="none" dirty="0">
                <a:solidFill>
                  <a:srgbClr val="000000"/>
                </a:solidFill>
                <a:latin typeface="Arial Narrow" pitchFamily="34" charset="0"/>
              </a:rPr>
              <a:t>p(x) = 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10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800" u="non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+ 1</a:t>
            </a:r>
            <a:endParaRPr lang="en-US" sz="18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/>
            <a:r>
              <a:rPr lang="en-US" sz="1800" u="none" dirty="0">
                <a:latin typeface="Arial Narrow" pitchFamily="34" charset="0"/>
                <a:sym typeface="Symbol" pitchFamily="18" charset="2"/>
              </a:rPr>
              <a:t> = x = 0000000010</a:t>
            </a:r>
          </a:p>
          <a:p>
            <a:pPr marL="457200" indent="-457200" defTabSz="762000"/>
            <a:endParaRPr lang="en-US" sz="1800" u="none" dirty="0">
              <a:latin typeface="Arial Narrow" pitchFamily="34" charset="0"/>
              <a:sym typeface="Symbol" pitchFamily="18" charset="2"/>
            </a:endParaRPr>
          </a:p>
          <a:p>
            <a:pPr marL="457200" indent="-457200"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x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12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</a:t>
            </a:r>
          </a:p>
          <a:p>
            <a:pPr marL="457200" indent="-457200" defTabSz="762000"/>
            <a:r>
              <a:rPr lang="en-US" sz="180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u="none" baseline="-25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x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4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</a:t>
            </a:r>
            <a:endParaRPr lang="en-GB" sz="1800" b="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799" y="4175125"/>
            <a:ext cx="4478015" cy="15102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/>
            <a:r>
              <a:rPr lang="de-DE" b="0" u="none" dirty="0">
                <a:latin typeface="Arial Narrow" pitchFamily="34" charset="0"/>
              </a:rPr>
              <a:t>    </a:t>
            </a:r>
            <a:r>
              <a:rPr lang="de-DE" sz="1800" b="0" u="none" dirty="0">
                <a:latin typeface="Arial Narrow" pitchFamily="34" charset="0"/>
              </a:rPr>
              <a:t>Common </a:t>
            </a:r>
            <a:r>
              <a:rPr lang="de-DE" sz="1800" b="0" u="none" dirty="0" err="1">
                <a:latin typeface="Arial Narrow" pitchFamily="34" charset="0"/>
              </a:rPr>
              <a:t>key</a:t>
            </a:r>
            <a:r>
              <a:rPr lang="de-DE" sz="1800" b="0" u="none" dirty="0">
                <a:latin typeface="Arial Narrow" pitchFamily="34" charset="0"/>
              </a:rPr>
              <a:t> is </a:t>
            </a:r>
            <a:r>
              <a:rPr lang="de-DE" sz="1800" u="none" dirty="0" err="1">
                <a:latin typeface="Arial Narrow" pitchFamily="34" charset="0"/>
              </a:rPr>
              <a:t>Z</a:t>
            </a:r>
            <a:r>
              <a:rPr lang="de-DE" sz="1800" u="none" baseline="-25000" dirty="0" err="1">
                <a:latin typeface="Arial Narrow" pitchFamily="34" charset="0"/>
              </a:rPr>
              <a:t>ab</a:t>
            </a:r>
            <a:r>
              <a:rPr lang="de-DE" sz="1800" u="none" baseline="-25000" dirty="0">
                <a:latin typeface="Arial Narrow" pitchFamily="34" charset="0"/>
              </a:rPr>
              <a:t> </a:t>
            </a:r>
            <a:r>
              <a:rPr lang="de-DE" sz="1800" b="0" u="none" dirty="0">
                <a:latin typeface="Arial Narrow" pitchFamily="34" charset="0"/>
              </a:rPr>
              <a:t>= (</a:t>
            </a:r>
            <a:r>
              <a:rPr lang="en-US" sz="1800" b="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  <a:sym typeface="Symbol" pitchFamily="18" charset="2"/>
              </a:rPr>
              <a:t>b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b="0" u="none" baseline="30000" dirty="0" err="1">
                <a:latin typeface="Arial Narrow" pitchFamily="34" charset="0"/>
                <a:sym typeface="Symbol" pitchFamily="18" charset="2"/>
              </a:rPr>
              <a:t>Xa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en-US" sz="1800" b="0" u="none" dirty="0" err="1">
                <a:latin typeface="Arial Narrow" pitchFamily="34" charset="0"/>
                <a:sym typeface="Symbol" pitchFamily="18" charset="2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b="0" u="none" baseline="30000" dirty="0" err="1">
                <a:latin typeface="Arial Narrow" pitchFamily="34" charset="0"/>
                <a:sym typeface="Symbol" pitchFamily="18" charset="2"/>
              </a:rPr>
              <a:t>Xb</a:t>
            </a:r>
            <a:endParaRPr lang="en-US" sz="1800" b="0" u="none" dirty="0">
              <a:latin typeface="Arial Narrow" pitchFamily="34" charset="0"/>
              <a:sym typeface="Symbol" pitchFamily="18" charset="2"/>
            </a:endParaRPr>
          </a:p>
          <a:p>
            <a:pPr defTabSz="762000"/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                                                   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=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)</a:t>
            </a:r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4</a:t>
            </a:r>
          </a:p>
          <a:p>
            <a:pPr defTabSz="762000"/>
            <a:r>
              <a:rPr lang="en-US" sz="1800" b="0" u="none" baseline="30000" dirty="0">
                <a:latin typeface="Arial Narrow" pitchFamily="34" charset="0"/>
                <a:sym typeface="Symbol" pitchFamily="18" charset="2"/>
              </a:rPr>
              <a:t>                                                   </a:t>
            </a: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  = 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20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8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=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+ 1+ x</a:t>
            </a:r>
            <a:r>
              <a:rPr lang="fr-FR" sz="1800" b="0" u="none" baseline="30000" dirty="0">
                <a:latin typeface="Arial Narrow" pitchFamily="34" charset="0"/>
                <a:cs typeface="Times New Roman" pitchFamily="18" charset="0"/>
              </a:rPr>
              <a:t>8</a:t>
            </a:r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defTabSz="762000"/>
            <a:r>
              <a:rPr lang="fr-FR" sz="1800" b="0" u="none" dirty="0">
                <a:latin typeface="Arial Narrow" pitchFamily="34" charset="0"/>
                <a:cs typeface="Times New Roman" pitchFamily="18" charset="0"/>
              </a:rPr>
              <a:t>                            </a:t>
            </a:r>
            <a:r>
              <a:rPr lang="de-DE" sz="1800" u="none" dirty="0" err="1">
                <a:latin typeface="Arial Narrow" pitchFamily="34" charset="0"/>
              </a:rPr>
              <a:t>Z</a:t>
            </a:r>
            <a:r>
              <a:rPr lang="de-DE" sz="1800" u="none" baseline="-25000" dirty="0" err="1">
                <a:latin typeface="Arial Narrow" pitchFamily="34" charset="0"/>
              </a:rPr>
              <a:t>ab</a:t>
            </a:r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 = 0101000001</a:t>
            </a:r>
          </a:p>
          <a:p>
            <a:pPr defTabSz="762000"/>
            <a:r>
              <a:rPr lang="fr-FR" sz="1800" u="none" dirty="0">
                <a:latin typeface="Arial Narrow" pitchFamily="34" charset="0"/>
                <a:cs typeface="Times New Roman" pitchFamily="18" charset="0"/>
              </a:rPr>
              <a:t>		</a:t>
            </a:r>
            <a:endParaRPr lang="en-GB" sz="1800" u="none" dirty="0">
              <a:highlight>
                <a:srgbClr val="FFFF00"/>
              </a:highligh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800399" y="2882751"/>
            <a:ext cx="942799" cy="13681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5791200"/>
            <a:ext cx="7928622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457200" defTabSz="762000">
              <a:buFont typeface="+mj-lt"/>
              <a:buAutoNum type="arabicPeriod" startAt="3"/>
            </a:pPr>
            <a:r>
              <a:rPr lang="en-US" sz="1800" b="0" u="none" dirty="0">
                <a:latin typeface="Arial Narrow" pitchFamily="34" charset="0"/>
                <a:sym typeface="Symbol" pitchFamily="18" charset="2"/>
              </a:rPr>
              <a:t>The number of primitive elements is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</a:t>
            </a:r>
            <a:r>
              <a:rPr lang="en-AU" sz="1800" b="0" u="none" dirty="0">
                <a:latin typeface="Arial Narrow" pitchFamily="34" charset="0"/>
              </a:rPr>
              <a:t>1023) = </a:t>
            </a:r>
            <a:r>
              <a:rPr lang="en-AU" sz="1800" b="0" u="none" dirty="0">
                <a:latin typeface="Arial Narrow" pitchFamily="34" charset="0"/>
                <a:sym typeface="Symbol" pitchFamily="18" charset="2"/>
              </a:rPr>
              <a:t>(3 * 11 * 31</a:t>
            </a:r>
            <a:r>
              <a:rPr lang="en-AU" sz="1800" b="0" u="none" dirty="0">
                <a:latin typeface="Arial Narrow" pitchFamily="34" charset="0"/>
              </a:rPr>
              <a:t>) = (3-1)(11-1)(31-1) = </a:t>
            </a:r>
            <a:r>
              <a:rPr lang="en-AU" sz="1800" u="none" dirty="0">
                <a:latin typeface="Arial Narrow" pitchFamily="34" charset="0"/>
              </a:rPr>
              <a:t>600</a:t>
            </a:r>
          </a:p>
          <a:p>
            <a:pPr defTabSz="762000"/>
            <a:r>
              <a:rPr lang="en-AU" sz="1800" u="none" dirty="0">
                <a:latin typeface="Arial Narrow" pitchFamily="34" charset="0"/>
              </a:rPr>
              <a:t>        </a:t>
            </a:r>
            <a:r>
              <a:rPr lang="en-AU" sz="1800" b="0" u="none" dirty="0">
                <a:latin typeface="Arial Narrow" pitchFamily="34" charset="0"/>
              </a:rPr>
              <a:t>Prob. of having a Primitive element = 600/1023</a:t>
            </a:r>
            <a:r>
              <a:rPr lang="en-AU" sz="1800" u="none" dirty="0">
                <a:latin typeface="Arial Narrow" pitchFamily="34" charset="0"/>
              </a:rPr>
              <a:t> = 58.6%</a:t>
            </a:r>
            <a:endParaRPr lang="en-US" sz="1800" u="none" dirty="0">
              <a:latin typeface="Arial Narrow" pitchFamily="34" charset="0"/>
            </a:endParaRPr>
          </a:p>
          <a:p>
            <a:pPr defTabSz="762000"/>
            <a:endParaRPr lang="en-GB" sz="1800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1904999" y="2757545"/>
            <a:ext cx="838199" cy="7012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5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8"/>
          <p:cNvSpPr txBox="1">
            <a:spLocks noChangeArrowheads="1"/>
          </p:cNvSpPr>
          <p:nvPr/>
        </p:nvSpPr>
        <p:spPr bwMode="auto">
          <a:xfrm>
            <a:off x="864295" y="290463"/>
            <a:ext cx="841995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7-4:</a:t>
            </a:r>
            <a:endParaRPr lang="en-US" sz="2400" dirty="0">
              <a:solidFill>
                <a:srgbClr val="1515F5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Diffie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-Hellman (DH) public key exchange system uses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deploying the </a:t>
            </a:r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irreducible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Arial Narrow" pitchFamily="34" charset="0"/>
              </a:rPr>
              <a:t>polynomial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p(x)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+ 1.</a:t>
            </a:r>
          </a:p>
          <a:p>
            <a:pPr eaLnBrk="1" hangingPunct="1"/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Aft>
                <a:spcPts val="630"/>
              </a:spcAft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For β = x,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compute β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for i = 1 to 10. What is the multiplicative order of x?</a:t>
            </a:r>
          </a:p>
          <a:p>
            <a:pPr eaLnBrk="1" hangingPunct="1">
              <a:spcAft>
                <a:spcPts val="630"/>
              </a:spcAft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Which multiplicative orders are possible for elements in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)?</a:t>
            </a:r>
          </a:p>
          <a:p>
            <a:pPr marL="0" indent="0" eaLnBrk="1" hangingPunct="1">
              <a:spcAft>
                <a:spcPts val="630"/>
              </a:spcAft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Prove that the element δ= 1+x = 000011 is a primitive element.  </a:t>
            </a:r>
          </a:p>
          <a:p>
            <a:pPr eaLnBrk="1" hangingPunct="1">
              <a:spcAft>
                <a:spcPts val="630"/>
              </a:spcAft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Compute the multiplicative order of δ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14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Aft>
                <a:spcPts val="630"/>
              </a:spcAft>
              <a:buFontTx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Use the element δ as a public element in the above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and compute the DH public keys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the shared secret key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for users A and B having the secret keys 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=42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=14. </a:t>
            </a:r>
          </a:p>
          <a:p>
            <a:pPr marL="0" indent="0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Compute the binary vectors for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</a:rPr>
              <a:t>Z</a:t>
            </a:r>
            <a:r>
              <a:rPr lang="en-US" sz="1800" b="0" u="none" baseline="-25000" dirty="0" err="1">
                <a:solidFill>
                  <a:srgbClr val="000000"/>
                </a:solidFill>
                <a:latin typeface="Arial Narrow" pitchFamily="34" charset="0"/>
              </a:rPr>
              <a:t>ab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by making use of the</a:t>
            </a:r>
          </a:p>
          <a:p>
            <a:pPr marL="0" indent="0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following: δ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, δ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=1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, </a:t>
            </a:r>
          </a:p>
          <a:p>
            <a:pPr marL="568784" indent="-568784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6.       What is the probability of getting an element with order 21 if the element is picked up randomly from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)?. </a:t>
            </a:r>
          </a:p>
          <a:p>
            <a:pPr marL="0" indent="0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7.       For any element α from GF(2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), compute t for which  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α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t  .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0" indent="0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Compute then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-1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mod p(x) using that result. (Hint make use of the results in 1) </a:t>
            </a:r>
          </a:p>
          <a:p>
            <a:pPr marL="0" indent="0" eaLnBrk="1" hangingPunct="1">
              <a:spcAft>
                <a:spcPts val="63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Verify your result.</a:t>
            </a:r>
          </a:p>
        </p:txBody>
      </p:sp>
    </p:spTree>
    <p:extLst>
      <p:ext uri="{BB962C8B-B14F-4D97-AF65-F5344CB8AC3E}">
        <p14:creationId xmlns:p14="http://schemas.microsoft.com/office/powerpoint/2010/main" val="131641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2713" y="100172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7-4:</a:t>
            </a:r>
            <a:r>
              <a:rPr lang="en-US" sz="24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92713" y="546118"/>
            <a:ext cx="4501448" cy="68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4563" tIns="49173" rIns="94563" bIns="49173">
            <a:spAutoFit/>
          </a:bodyPr>
          <a:lstStyle/>
          <a:p>
            <a:pPr marL="457200" indent="-457200" eaLnBrk="1" hangingPunct="1"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P(x)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+ 1 = 0      =&gt;         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+ 1</a:t>
            </a:r>
          </a:p>
          <a:p>
            <a:pPr marL="457200" indent="-457200" eaLnBrk="1" hangingPunct="1">
              <a:buAutoNum type="arabicPeriod"/>
            </a:pPr>
            <a:endParaRPr lang="de-DE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49034" y="888159"/>
            <a:ext cx="5059877" cy="286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</a:t>
            </a:r>
            <a:endParaRPr lang="en-US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 x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8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9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+ 1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1 </a:t>
            </a:r>
            <a:endParaRPr lang="en-US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			 =&gt;  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ord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(x) = 9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88593" y="3752500"/>
            <a:ext cx="4364069" cy="65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marL="342900" indent="-342900" eaLnBrk="1" hangingPunct="1">
              <a:buFont typeface="+mj-lt"/>
              <a:buAutoNum type="arabicPeriod" startAt="2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Possible orders are the divisors of  2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- 1 = 63 Divisors of 63 are:     1,3,7,9,21 and 63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922511" y="4420863"/>
            <a:ext cx="9518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+mj-lt"/>
              <a:buAutoNum type="arabicPeriod" startAt="3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= x+1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≠ 1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=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. (x+1)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+1) . (x+1)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≠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= ((x+1)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. (x+1)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. (x+1)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+1) . (x+1)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     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=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≠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endParaRPr lang="en-US" sz="18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9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=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.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.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+1)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=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≠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1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((x+1)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.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=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.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= (x+x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. (x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 </a:t>
            </a:r>
          </a:p>
          <a:p>
            <a:pPr eaLnBrk="1" hangingPunct="1"/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              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9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+1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≠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1  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Wingdings" pitchFamily="2" charset="2"/>
              </a:rPr>
              <a:t>=&gt;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  <a:sym typeface="Wingdings" pitchFamily="2" charset="2"/>
              </a:rPr>
              <a:t>ord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Wingdings" pitchFamily="2" charset="2"/>
              </a:rPr>
              <a:t>(x+1) = 63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03100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2213</Words>
  <Application>Microsoft Office PowerPoint</Application>
  <PresentationFormat>Benutzerdefiniert</PresentationFormat>
  <Paragraphs>201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bosch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797</cp:revision>
  <cp:lastPrinted>2015-11-05T16:59:30Z</cp:lastPrinted>
  <dcterms:created xsi:type="dcterms:W3CDTF">1996-03-01T13:14:56Z</dcterms:created>
  <dcterms:modified xsi:type="dcterms:W3CDTF">2023-05-09T21:57:20Z</dcterms:modified>
</cp:coreProperties>
</file>