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</p:sldIdLst>
  <p:sldSz cx="10369550" cy="7205663"/>
  <p:notesSz cx="6781800" cy="99187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936">
          <p15:clr>
            <a:srgbClr val="A4A3A4"/>
          </p15:clr>
        </p15:guide>
        <p15:guide id="2" pos="60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5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i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BEA6D"/>
    <a:srgbClr val="FFEBEB"/>
    <a:srgbClr val="89FF89"/>
    <a:srgbClr val="FFFFE5"/>
    <a:srgbClr val="FFFFEF"/>
    <a:srgbClr val="1515F5"/>
    <a:srgbClr val="FFB3FF"/>
    <a:srgbClr val="FF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8" autoAdjust="0"/>
    <p:restoredTop sz="94694" autoAdjust="0"/>
  </p:normalViewPr>
  <p:slideViewPr>
    <p:cSldViewPr>
      <p:cViewPr>
        <p:scale>
          <a:sx n="73" d="100"/>
          <a:sy n="73" d="100"/>
        </p:scale>
        <p:origin x="-612" y="324"/>
      </p:cViewPr>
      <p:guideLst>
        <p:guide orient="horz" pos="3936"/>
        <p:guide pos="60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706" y="-90"/>
      </p:cViewPr>
      <p:guideLst>
        <p:guide orient="horz" pos="3125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938"/>
            <a:ext cx="2938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793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384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48800"/>
            <a:ext cx="293846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fld id="{236A4C79-1143-4E0C-9799-8EDDA49FAD29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788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938"/>
            <a:ext cx="2938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793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384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48800"/>
            <a:ext cx="293846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fld id="{FA21CDB3-DDC7-4AA1-A7F1-339EFE3E5039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24400"/>
            <a:ext cx="4972050" cy="448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0" tIns="45964" rIns="91930" bIns="459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Klicken Sie, um die Formate des Vorlagentextes zu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71488" y="568325"/>
            <a:ext cx="5834062" cy="40544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620961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48E12A-2E29-47A5-9CF5-A3444E75AFBC}" type="slidenum">
              <a:rPr lang="en-GB"/>
              <a:pPr/>
              <a:t>1</a:t>
            </a:fld>
            <a:endParaRPr lang="en-GB"/>
          </a:p>
        </p:txBody>
      </p:sp>
      <p:sp>
        <p:nvSpPr>
          <p:cNvPr id="119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76152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5E5F61-4FB3-4490-AFA0-9199D323B1AF}" type="slidenum">
              <a:rPr kumimoji="0" lang="en-GB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76152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2C0705-BEA1-4115-A21D-CF97A7B3EF4A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75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A34F4E-FD08-4D2A-B6E2-7753910CAB92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71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2C0705-BEA1-4115-A21D-CF97A7B3EF4A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88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A34F4E-FD08-4D2A-B6E2-7753910CAB9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1900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B116A3-D10D-4AE0-B490-770E1DF5FAF9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66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42DDCD-6989-4929-8D56-409197137A90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296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35BF3C-E9F0-4698-B021-8F6E3E6D72FE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3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9113" y="288925"/>
            <a:ext cx="9331325" cy="120015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19200" y="1295400"/>
            <a:ext cx="8231188" cy="42989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954157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7440613" y="6683375"/>
            <a:ext cx="23574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3331" tIns="55794" rIns="113331" bIns="55794">
            <a:spAutoFit/>
          </a:bodyPr>
          <a:lstStyle/>
          <a:p>
            <a:pPr algn="r" defTabSz="938213"/>
            <a:r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t>Page :  </a:t>
            </a:r>
            <a:fld id="{86C36744-7167-400A-AFA1-1FC68E718614}" type="slidenum"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pPr algn="r" defTabSz="938213"/>
              <a:t>‹Nr.›</a:t>
            </a:fld>
            <a:endParaRPr lang="en-GB" sz="1200" u="none">
              <a:solidFill>
                <a:srgbClr val="000000"/>
              </a:solidFill>
              <a:latin typeface="Arial Narrow" pitchFamily="34" charset="0"/>
            </a:endParaRPr>
          </a:p>
          <a:p>
            <a:pPr defTabSz="938213"/>
            <a:r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t>                               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1780838" y="6867525"/>
            <a:ext cx="654050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3331" tIns="55794" rIns="113331" bIns="55794">
            <a:spAutoFit/>
          </a:bodyPr>
          <a:lstStyle/>
          <a:p>
            <a:pPr algn="r" defTabSz="938213"/>
            <a:r>
              <a:rPr lang="en-GB" sz="700" b="0" u="none">
                <a:solidFill>
                  <a:srgbClr val="000000"/>
                </a:solidFill>
              </a:rPr>
              <a:t>bfolieq.drw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 flipV="1">
            <a:off x="885411" y="6710891"/>
            <a:ext cx="8763000" cy="6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50" name="Text Box 26"/>
          <p:cNvSpPr txBox="1">
            <a:spLocks noChangeArrowheads="1"/>
          </p:cNvSpPr>
          <p:nvPr userDrawn="1"/>
        </p:nvSpPr>
        <p:spPr bwMode="auto">
          <a:xfrm>
            <a:off x="1152525" y="4683125"/>
            <a:ext cx="51117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GB" sz="1000" i="1" u="none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sz="1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hf sldNum="0" hdr="0"/>
  <p:txStyles>
    <p:titleStyle>
      <a:lvl1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2pPr>
      <a:lvl3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3pPr>
      <a:lvl4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4pPr>
      <a:lvl5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5pPr>
      <a:lvl6pPr marL="4572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6pPr>
      <a:lvl7pPr marL="9144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7pPr>
      <a:lvl8pPr marL="13716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8pPr>
      <a:lvl9pPr marL="18288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9pPr>
    </p:titleStyle>
    <p:bodyStyle>
      <a:lvl1pPr marL="376238" indent="-376238" algn="l" defTabSz="836613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15975" indent="-314325" algn="l" defTabSz="836613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557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57363" indent="-250825" algn="l" defTabSz="836613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590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5pPr>
      <a:lvl6pPr marL="27162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6pPr>
      <a:lvl7pPr marL="31734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7pPr>
      <a:lvl8pPr marL="36306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8pPr>
      <a:lvl9pPr marL="40878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81" name="Text Box 153"/>
          <p:cNvSpPr txBox="1">
            <a:spLocks noChangeArrowheads="1"/>
          </p:cNvSpPr>
          <p:nvPr/>
        </p:nvSpPr>
        <p:spPr bwMode="auto">
          <a:xfrm>
            <a:off x="725862" y="362471"/>
            <a:ext cx="891782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/>
            <a: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Introduction to Cryptology</a:t>
            </a:r>
            <a:endParaRPr lang="en-US" sz="4400" u="none" dirty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762000"/>
            <a:endParaRPr lang="en-US" sz="2800" u="none" dirty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en-US" sz="2400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r>
              <a:rPr lang="en-US" sz="1600" i="1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03.05.2023</a:t>
            </a:r>
            <a:r>
              <a:rPr lang="en-US" sz="160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, </a:t>
            </a:r>
            <a:r>
              <a:rPr lang="en-US" sz="1600" i="1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v43</a:t>
            </a:r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5" name="Text Box 152"/>
          <p:cNvSpPr txBox="1">
            <a:spLocks noChangeArrowheads="1"/>
          </p:cNvSpPr>
          <p:nvPr/>
        </p:nvSpPr>
        <p:spPr bwMode="auto">
          <a:xfrm>
            <a:off x="2335128" y="3190593"/>
            <a:ext cx="5699294" cy="16333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defTabSz="762000">
              <a:defRPr/>
            </a:pPr>
            <a:r>
              <a:rPr lang="en-US" sz="36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Tutorial-06</a:t>
            </a:r>
            <a:endParaRPr lang="en-US" sz="3600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>
              <a:defRPr/>
            </a:pPr>
            <a:r>
              <a:rPr lang="en-US" sz="32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Secret-Key Ciphers</a:t>
            </a:r>
          </a:p>
          <a:p>
            <a:pPr algn="ctr" defTabSz="762000">
              <a:defRPr/>
            </a:pPr>
            <a:r>
              <a:rPr lang="en-US" sz="32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Stream Ciphers: Design Principles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3"/>
          <p:cNvSpPr>
            <a:spLocks noChangeArrowheads="1"/>
          </p:cNvSpPr>
          <p:nvPr/>
        </p:nvSpPr>
        <p:spPr bwMode="auto">
          <a:xfrm>
            <a:off x="5683250" y="2482850"/>
            <a:ext cx="2955176" cy="603004"/>
          </a:xfrm>
          <a:prstGeom prst="rect">
            <a:avLst/>
          </a:prstGeom>
          <a:solidFill>
            <a:srgbClr val="FFEBEB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129" name="Rectangle 4"/>
          <p:cNvSpPr>
            <a:spLocks noChangeArrowheads="1"/>
          </p:cNvSpPr>
          <p:nvPr/>
        </p:nvSpPr>
        <p:spPr bwMode="auto">
          <a:xfrm>
            <a:off x="5689600" y="1421549"/>
            <a:ext cx="4342485" cy="926364"/>
          </a:xfrm>
          <a:prstGeom prst="rect">
            <a:avLst/>
          </a:prstGeom>
          <a:solidFill>
            <a:srgbClr val="FFEBEB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473544" name="Text Box 8"/>
          <p:cNvSpPr txBox="1">
            <a:spLocks noChangeArrowheads="1"/>
          </p:cNvSpPr>
          <p:nvPr/>
        </p:nvSpPr>
        <p:spPr bwMode="auto">
          <a:xfrm>
            <a:off x="429541" y="287858"/>
            <a:ext cx="9602544" cy="101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5" rIns="91430" bIns="45715">
            <a:spAutoFit/>
          </a:bodyPr>
          <a:lstStyle/>
          <a:p>
            <a:pPr marL="0" marR="0" lvl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23DD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Narrow" pitchFamily="34" charset="0"/>
                <a:ea typeface="+mn-ea"/>
                <a:cs typeface="+mn-cs"/>
              </a:rPr>
              <a:t>A Template for Designing a Running Key Generators</a:t>
            </a:r>
          </a:p>
          <a:p>
            <a:pPr marL="0" marR="0" lvl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Narrow" pitchFamily="34" charset="0"/>
                <a:ea typeface="+mn-ea"/>
                <a:cs typeface="+mn-cs"/>
              </a:rPr>
              <a:t>Non-linear Combination of LFSR Sequences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grpSp>
        <p:nvGrpSpPr>
          <p:cNvPr id="16" name="Gruppieren 15">
            <a:extLst>
              <a:ext uri="{FF2B5EF4-FFF2-40B4-BE49-F238E27FC236}">
                <a16:creationId xmlns="" xmlns:a16="http://schemas.microsoft.com/office/drawing/2014/main" id="{6BB47800-11B2-4D00-8087-CC76B43FA3FF}"/>
              </a:ext>
            </a:extLst>
          </p:cNvPr>
          <p:cNvGrpSpPr/>
          <p:nvPr/>
        </p:nvGrpSpPr>
        <p:grpSpPr>
          <a:xfrm>
            <a:off x="1608137" y="1614582"/>
            <a:ext cx="3576638" cy="713725"/>
            <a:chOff x="1685925" y="1825625"/>
            <a:chExt cx="3576638" cy="713725"/>
          </a:xfrm>
        </p:grpSpPr>
        <p:sp>
          <p:nvSpPr>
            <p:cNvPr id="5130" name="Rectangle 5"/>
            <p:cNvSpPr>
              <a:spLocks noChangeArrowheads="1"/>
            </p:cNvSpPr>
            <p:nvPr/>
          </p:nvSpPr>
          <p:spPr bwMode="auto">
            <a:xfrm>
              <a:off x="4438650" y="2206625"/>
              <a:ext cx="533400" cy="303213"/>
            </a:xfrm>
            <a:prstGeom prst="rect">
              <a:avLst/>
            </a:prstGeom>
            <a:solidFill>
              <a:srgbClr val="FFFFCD"/>
            </a:solidFill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131" name="Rectangle 6"/>
            <p:cNvSpPr>
              <a:spLocks noChangeArrowheads="1"/>
            </p:cNvSpPr>
            <p:nvPr/>
          </p:nvSpPr>
          <p:spPr bwMode="auto">
            <a:xfrm>
              <a:off x="1685925" y="2216150"/>
              <a:ext cx="533400" cy="304800"/>
            </a:xfrm>
            <a:prstGeom prst="rect">
              <a:avLst/>
            </a:prstGeom>
            <a:solidFill>
              <a:srgbClr val="FFFFCD"/>
            </a:solidFill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136" name="Freeform 11"/>
            <p:cNvSpPr>
              <a:spLocks/>
            </p:cNvSpPr>
            <p:nvPr/>
          </p:nvSpPr>
          <p:spPr bwMode="auto">
            <a:xfrm>
              <a:off x="4578350" y="1825625"/>
              <a:ext cx="276225" cy="274638"/>
            </a:xfrm>
            <a:custGeom>
              <a:avLst/>
              <a:gdLst>
                <a:gd name="T0" fmla="*/ 2147483647 w 174"/>
                <a:gd name="T1" fmla="*/ 2147483647 h 173"/>
                <a:gd name="T2" fmla="*/ 2147483647 w 174"/>
                <a:gd name="T3" fmla="*/ 2147483647 h 173"/>
                <a:gd name="T4" fmla="*/ 2147483647 w 174"/>
                <a:gd name="T5" fmla="*/ 2147483647 h 173"/>
                <a:gd name="T6" fmla="*/ 2147483647 w 174"/>
                <a:gd name="T7" fmla="*/ 2147483647 h 173"/>
                <a:gd name="T8" fmla="*/ 2147483647 w 174"/>
                <a:gd name="T9" fmla="*/ 2147483647 h 173"/>
                <a:gd name="T10" fmla="*/ 2147483647 w 174"/>
                <a:gd name="T11" fmla="*/ 2147483647 h 173"/>
                <a:gd name="T12" fmla="*/ 2147483647 w 174"/>
                <a:gd name="T13" fmla="*/ 2147483647 h 173"/>
                <a:gd name="T14" fmla="*/ 2147483647 w 174"/>
                <a:gd name="T15" fmla="*/ 2147483647 h 173"/>
                <a:gd name="T16" fmla="*/ 2147483647 w 174"/>
                <a:gd name="T17" fmla="*/ 2147483647 h 173"/>
                <a:gd name="T18" fmla="*/ 2147483647 w 174"/>
                <a:gd name="T19" fmla="*/ 2147483647 h 173"/>
                <a:gd name="T20" fmla="*/ 2147483647 w 174"/>
                <a:gd name="T21" fmla="*/ 2147483647 h 173"/>
                <a:gd name="T22" fmla="*/ 2147483647 w 174"/>
                <a:gd name="T23" fmla="*/ 2147483647 h 173"/>
                <a:gd name="T24" fmla="*/ 2147483647 w 174"/>
                <a:gd name="T25" fmla="*/ 2147483647 h 173"/>
                <a:gd name="T26" fmla="*/ 2147483647 w 174"/>
                <a:gd name="T27" fmla="*/ 2147483647 h 173"/>
                <a:gd name="T28" fmla="*/ 2147483647 w 174"/>
                <a:gd name="T29" fmla="*/ 2147483647 h 173"/>
                <a:gd name="T30" fmla="*/ 2147483647 w 174"/>
                <a:gd name="T31" fmla="*/ 2147483647 h 173"/>
                <a:gd name="T32" fmla="*/ 2147483647 w 174"/>
                <a:gd name="T33" fmla="*/ 2147483647 h 173"/>
                <a:gd name="T34" fmla="*/ 2147483647 w 174"/>
                <a:gd name="T35" fmla="*/ 2147483647 h 173"/>
                <a:gd name="T36" fmla="*/ 2147483647 w 174"/>
                <a:gd name="T37" fmla="*/ 2147483647 h 173"/>
                <a:gd name="T38" fmla="*/ 2147483647 w 174"/>
                <a:gd name="T39" fmla="*/ 2147483647 h 173"/>
                <a:gd name="T40" fmla="*/ 2147483647 w 174"/>
                <a:gd name="T41" fmla="*/ 2147483647 h 173"/>
                <a:gd name="T42" fmla="*/ 2147483647 w 174"/>
                <a:gd name="T43" fmla="*/ 2147483647 h 173"/>
                <a:gd name="T44" fmla="*/ 2147483647 w 174"/>
                <a:gd name="T45" fmla="*/ 2147483647 h 173"/>
                <a:gd name="T46" fmla="*/ 2147483647 w 174"/>
                <a:gd name="T47" fmla="*/ 2147483647 h 173"/>
                <a:gd name="T48" fmla="*/ 2147483647 w 174"/>
                <a:gd name="T49" fmla="*/ 2147483647 h 173"/>
                <a:gd name="T50" fmla="*/ 2147483647 w 174"/>
                <a:gd name="T51" fmla="*/ 2147483647 h 173"/>
                <a:gd name="T52" fmla="*/ 2147483647 w 174"/>
                <a:gd name="T53" fmla="*/ 2147483647 h 173"/>
                <a:gd name="T54" fmla="*/ 2147483647 w 174"/>
                <a:gd name="T55" fmla="*/ 2147483647 h 173"/>
                <a:gd name="T56" fmla="*/ 2147483647 w 174"/>
                <a:gd name="T57" fmla="*/ 2147483647 h 173"/>
                <a:gd name="T58" fmla="*/ 2147483647 w 174"/>
                <a:gd name="T59" fmla="*/ 2147483647 h 173"/>
                <a:gd name="T60" fmla="*/ 2147483647 w 174"/>
                <a:gd name="T61" fmla="*/ 2147483647 h 173"/>
                <a:gd name="T62" fmla="*/ 2147483647 w 174"/>
                <a:gd name="T63" fmla="*/ 2147483647 h 173"/>
                <a:gd name="T64" fmla="*/ 2147483647 w 174"/>
                <a:gd name="T65" fmla="*/ 0 h 173"/>
                <a:gd name="T66" fmla="*/ 2147483647 w 174"/>
                <a:gd name="T67" fmla="*/ 0 h 173"/>
                <a:gd name="T68" fmla="*/ 2147483647 w 174"/>
                <a:gd name="T69" fmla="*/ 0 h 173"/>
                <a:gd name="T70" fmla="*/ 2147483647 w 174"/>
                <a:gd name="T71" fmla="*/ 2147483647 h 173"/>
                <a:gd name="T72" fmla="*/ 2147483647 w 174"/>
                <a:gd name="T73" fmla="*/ 2147483647 h 173"/>
                <a:gd name="T74" fmla="*/ 2147483647 w 174"/>
                <a:gd name="T75" fmla="*/ 2147483647 h 173"/>
                <a:gd name="T76" fmla="*/ 2147483647 w 174"/>
                <a:gd name="T77" fmla="*/ 2147483647 h 173"/>
                <a:gd name="T78" fmla="*/ 2147483647 w 174"/>
                <a:gd name="T79" fmla="*/ 2147483647 h 173"/>
                <a:gd name="T80" fmla="*/ 2147483647 w 174"/>
                <a:gd name="T81" fmla="*/ 2147483647 h 173"/>
                <a:gd name="T82" fmla="*/ 2147483647 w 174"/>
                <a:gd name="T83" fmla="*/ 2147483647 h 173"/>
                <a:gd name="T84" fmla="*/ 2147483647 w 174"/>
                <a:gd name="T85" fmla="*/ 2147483647 h 173"/>
                <a:gd name="T86" fmla="*/ 2147483647 w 174"/>
                <a:gd name="T87" fmla="*/ 2147483647 h 173"/>
                <a:gd name="T88" fmla="*/ 2147483647 w 174"/>
                <a:gd name="T89" fmla="*/ 2147483647 h 173"/>
                <a:gd name="T90" fmla="*/ 2147483647 w 174"/>
                <a:gd name="T91" fmla="*/ 2147483647 h 173"/>
                <a:gd name="T92" fmla="*/ 0 w 174"/>
                <a:gd name="T93" fmla="*/ 2147483647 h 173"/>
                <a:gd name="T94" fmla="*/ 2147483647 w 174"/>
                <a:gd name="T95" fmla="*/ 2147483647 h 173"/>
                <a:gd name="T96" fmla="*/ 2147483647 w 174"/>
                <a:gd name="T97" fmla="*/ 2147483647 h 173"/>
                <a:gd name="T98" fmla="*/ 2147483647 w 174"/>
                <a:gd name="T99" fmla="*/ 2147483647 h 173"/>
                <a:gd name="T100" fmla="*/ 2147483647 w 174"/>
                <a:gd name="T101" fmla="*/ 2147483647 h 173"/>
                <a:gd name="T102" fmla="*/ 2147483647 w 174"/>
                <a:gd name="T103" fmla="*/ 2147483647 h 173"/>
                <a:gd name="T104" fmla="*/ 2147483647 w 174"/>
                <a:gd name="T105" fmla="*/ 2147483647 h 17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74"/>
                <a:gd name="T160" fmla="*/ 0 h 173"/>
                <a:gd name="T161" fmla="*/ 174 w 174"/>
                <a:gd name="T162" fmla="*/ 173 h 17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74" h="173">
                  <a:moveTo>
                    <a:pt x="22" y="144"/>
                  </a:moveTo>
                  <a:lnTo>
                    <a:pt x="29" y="151"/>
                  </a:lnTo>
                  <a:lnTo>
                    <a:pt x="38" y="158"/>
                  </a:lnTo>
                  <a:lnTo>
                    <a:pt x="46" y="163"/>
                  </a:lnTo>
                  <a:lnTo>
                    <a:pt x="56" y="168"/>
                  </a:lnTo>
                  <a:lnTo>
                    <a:pt x="66" y="170"/>
                  </a:lnTo>
                  <a:lnTo>
                    <a:pt x="76" y="173"/>
                  </a:lnTo>
                  <a:lnTo>
                    <a:pt x="88" y="173"/>
                  </a:lnTo>
                  <a:lnTo>
                    <a:pt x="98" y="173"/>
                  </a:lnTo>
                  <a:lnTo>
                    <a:pt x="108" y="170"/>
                  </a:lnTo>
                  <a:lnTo>
                    <a:pt x="118" y="168"/>
                  </a:lnTo>
                  <a:lnTo>
                    <a:pt x="128" y="163"/>
                  </a:lnTo>
                  <a:lnTo>
                    <a:pt x="136" y="158"/>
                  </a:lnTo>
                  <a:lnTo>
                    <a:pt x="144" y="151"/>
                  </a:lnTo>
                  <a:lnTo>
                    <a:pt x="151" y="144"/>
                  </a:lnTo>
                  <a:lnTo>
                    <a:pt x="159" y="135"/>
                  </a:lnTo>
                  <a:lnTo>
                    <a:pt x="164" y="126"/>
                  </a:lnTo>
                  <a:lnTo>
                    <a:pt x="168" y="118"/>
                  </a:lnTo>
                  <a:lnTo>
                    <a:pt x="171" y="107"/>
                  </a:lnTo>
                  <a:lnTo>
                    <a:pt x="173" y="98"/>
                  </a:lnTo>
                  <a:lnTo>
                    <a:pt x="174" y="87"/>
                  </a:lnTo>
                  <a:lnTo>
                    <a:pt x="173" y="77"/>
                  </a:lnTo>
                  <a:lnTo>
                    <a:pt x="171" y="65"/>
                  </a:lnTo>
                  <a:lnTo>
                    <a:pt x="168" y="57"/>
                  </a:lnTo>
                  <a:lnTo>
                    <a:pt x="164" y="47"/>
                  </a:lnTo>
                  <a:lnTo>
                    <a:pt x="159" y="38"/>
                  </a:lnTo>
                  <a:lnTo>
                    <a:pt x="151" y="29"/>
                  </a:lnTo>
                  <a:lnTo>
                    <a:pt x="144" y="22"/>
                  </a:lnTo>
                  <a:lnTo>
                    <a:pt x="136" y="15"/>
                  </a:lnTo>
                  <a:lnTo>
                    <a:pt x="128" y="10"/>
                  </a:lnTo>
                  <a:lnTo>
                    <a:pt x="118" y="7"/>
                  </a:lnTo>
                  <a:lnTo>
                    <a:pt x="108" y="3"/>
                  </a:lnTo>
                  <a:lnTo>
                    <a:pt x="98" y="0"/>
                  </a:lnTo>
                  <a:lnTo>
                    <a:pt x="88" y="0"/>
                  </a:lnTo>
                  <a:lnTo>
                    <a:pt x="76" y="0"/>
                  </a:lnTo>
                  <a:lnTo>
                    <a:pt x="66" y="3"/>
                  </a:lnTo>
                  <a:lnTo>
                    <a:pt x="56" y="7"/>
                  </a:lnTo>
                  <a:lnTo>
                    <a:pt x="46" y="10"/>
                  </a:lnTo>
                  <a:lnTo>
                    <a:pt x="38" y="15"/>
                  </a:lnTo>
                  <a:lnTo>
                    <a:pt x="29" y="22"/>
                  </a:lnTo>
                  <a:lnTo>
                    <a:pt x="22" y="29"/>
                  </a:lnTo>
                  <a:lnTo>
                    <a:pt x="17" y="38"/>
                  </a:lnTo>
                  <a:lnTo>
                    <a:pt x="10" y="47"/>
                  </a:lnTo>
                  <a:lnTo>
                    <a:pt x="7" y="57"/>
                  </a:lnTo>
                  <a:lnTo>
                    <a:pt x="3" y="65"/>
                  </a:lnTo>
                  <a:lnTo>
                    <a:pt x="2" y="77"/>
                  </a:lnTo>
                  <a:lnTo>
                    <a:pt x="0" y="87"/>
                  </a:lnTo>
                  <a:lnTo>
                    <a:pt x="2" y="98"/>
                  </a:lnTo>
                  <a:lnTo>
                    <a:pt x="3" y="107"/>
                  </a:lnTo>
                  <a:lnTo>
                    <a:pt x="7" y="118"/>
                  </a:lnTo>
                  <a:lnTo>
                    <a:pt x="10" y="126"/>
                  </a:lnTo>
                  <a:lnTo>
                    <a:pt x="17" y="135"/>
                  </a:lnTo>
                  <a:lnTo>
                    <a:pt x="22" y="144"/>
                  </a:lnTo>
                  <a:close/>
                </a:path>
              </a:pathLst>
            </a:custGeom>
            <a:solidFill>
              <a:schemeClr val="folHlink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138" name="Freeform 13"/>
            <p:cNvSpPr>
              <a:spLocks/>
            </p:cNvSpPr>
            <p:nvPr/>
          </p:nvSpPr>
          <p:spPr bwMode="auto">
            <a:xfrm>
              <a:off x="4441825" y="1979613"/>
              <a:ext cx="87313" cy="20637"/>
            </a:xfrm>
            <a:custGeom>
              <a:avLst/>
              <a:gdLst>
                <a:gd name="T0" fmla="*/ 2147483647 w 54"/>
                <a:gd name="T1" fmla="*/ 0 h 13"/>
                <a:gd name="T2" fmla="*/ 2147483647 w 54"/>
                <a:gd name="T3" fmla="*/ 2147483647 h 13"/>
                <a:gd name="T4" fmla="*/ 0 w 54"/>
                <a:gd name="T5" fmla="*/ 2147483647 h 13"/>
                <a:gd name="T6" fmla="*/ 0 w 54"/>
                <a:gd name="T7" fmla="*/ 2147483647 h 13"/>
                <a:gd name="T8" fmla="*/ 2147483647 w 54"/>
                <a:gd name="T9" fmla="*/ 2147483647 h 13"/>
                <a:gd name="T10" fmla="*/ 2147483647 w 54"/>
                <a:gd name="T11" fmla="*/ 2147483647 h 13"/>
                <a:gd name="T12" fmla="*/ 0 w 54"/>
                <a:gd name="T13" fmla="*/ 2147483647 h 13"/>
                <a:gd name="T14" fmla="*/ 0 w 54"/>
                <a:gd name="T15" fmla="*/ 2147483647 h 13"/>
                <a:gd name="T16" fmla="*/ 2147483647 w 54"/>
                <a:gd name="T17" fmla="*/ 2147483647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"/>
                <a:gd name="T28" fmla="*/ 0 h 13"/>
                <a:gd name="T29" fmla="*/ 54 w 5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" h="13">
                  <a:moveTo>
                    <a:pt x="54" y="0"/>
                  </a:moveTo>
                  <a:lnTo>
                    <a:pt x="43" y="3"/>
                  </a:lnTo>
                  <a:lnTo>
                    <a:pt x="0" y="3"/>
                  </a:lnTo>
                  <a:lnTo>
                    <a:pt x="0" y="6"/>
                  </a:lnTo>
                  <a:lnTo>
                    <a:pt x="33" y="6"/>
                  </a:lnTo>
                  <a:lnTo>
                    <a:pt x="21" y="10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11" y="13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139" name="Freeform 14"/>
            <p:cNvSpPr>
              <a:spLocks/>
            </p:cNvSpPr>
            <p:nvPr/>
          </p:nvSpPr>
          <p:spPr bwMode="auto">
            <a:xfrm>
              <a:off x="4441825" y="1920875"/>
              <a:ext cx="136525" cy="84138"/>
            </a:xfrm>
            <a:custGeom>
              <a:avLst/>
              <a:gdLst>
                <a:gd name="T0" fmla="*/ 0 w 86"/>
                <a:gd name="T1" fmla="*/ 2147483647 h 53"/>
                <a:gd name="T2" fmla="*/ 0 w 86"/>
                <a:gd name="T3" fmla="*/ 0 h 53"/>
                <a:gd name="T4" fmla="*/ 2147483647 w 86"/>
                <a:gd name="T5" fmla="*/ 2147483647 h 53"/>
                <a:gd name="T6" fmla="*/ 0 w 86"/>
                <a:gd name="T7" fmla="*/ 2147483647 h 5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53"/>
                <a:gd name="T14" fmla="*/ 86 w 86"/>
                <a:gd name="T15" fmla="*/ 53 h 5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53">
                  <a:moveTo>
                    <a:pt x="0" y="53"/>
                  </a:moveTo>
                  <a:lnTo>
                    <a:pt x="0" y="0"/>
                  </a:lnTo>
                  <a:lnTo>
                    <a:pt x="86" y="27"/>
                  </a:lnTo>
                  <a:lnTo>
                    <a:pt x="0" y="53"/>
                  </a:lnTo>
                  <a:close/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140" name="Line 15"/>
            <p:cNvSpPr>
              <a:spLocks noChangeShapeType="1"/>
            </p:cNvSpPr>
            <p:nvPr/>
          </p:nvSpPr>
          <p:spPr bwMode="auto">
            <a:xfrm>
              <a:off x="4441825" y="1979613"/>
              <a:ext cx="87313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141" name="Freeform 16"/>
            <p:cNvSpPr>
              <a:spLocks/>
            </p:cNvSpPr>
            <p:nvPr/>
          </p:nvSpPr>
          <p:spPr bwMode="auto">
            <a:xfrm>
              <a:off x="4441825" y="1974850"/>
              <a:ext cx="103188" cy="4763"/>
            </a:xfrm>
            <a:custGeom>
              <a:avLst/>
              <a:gdLst>
                <a:gd name="T0" fmla="*/ 2147483647 w 65"/>
                <a:gd name="T1" fmla="*/ 0 h 3"/>
                <a:gd name="T2" fmla="*/ 0 w 65"/>
                <a:gd name="T3" fmla="*/ 0 h 3"/>
                <a:gd name="T4" fmla="*/ 0 w 65"/>
                <a:gd name="T5" fmla="*/ 2147483647 h 3"/>
                <a:gd name="T6" fmla="*/ 0 60000 65536"/>
                <a:gd name="T7" fmla="*/ 0 60000 65536"/>
                <a:gd name="T8" fmla="*/ 0 60000 65536"/>
                <a:gd name="T9" fmla="*/ 0 w 65"/>
                <a:gd name="T10" fmla="*/ 0 h 3"/>
                <a:gd name="T11" fmla="*/ 65 w 65"/>
                <a:gd name="T12" fmla="*/ 3 h 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5" h="3">
                  <a:moveTo>
                    <a:pt x="65" y="0"/>
                  </a:moveTo>
                  <a:lnTo>
                    <a:pt x="0" y="0"/>
                  </a:lnTo>
                  <a:lnTo>
                    <a:pt x="0" y="3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142" name="Freeform 17"/>
            <p:cNvSpPr>
              <a:spLocks/>
            </p:cNvSpPr>
            <p:nvPr/>
          </p:nvSpPr>
          <p:spPr bwMode="auto">
            <a:xfrm>
              <a:off x="4441825" y="1968500"/>
              <a:ext cx="119063" cy="6350"/>
            </a:xfrm>
            <a:custGeom>
              <a:avLst/>
              <a:gdLst>
                <a:gd name="T0" fmla="*/ 0 w 75"/>
                <a:gd name="T1" fmla="*/ 0 h 4"/>
                <a:gd name="T2" fmla="*/ 2147483647 w 75"/>
                <a:gd name="T3" fmla="*/ 0 h 4"/>
                <a:gd name="T4" fmla="*/ 2147483647 w 75"/>
                <a:gd name="T5" fmla="*/ 2147483647 h 4"/>
                <a:gd name="T6" fmla="*/ 0 60000 65536"/>
                <a:gd name="T7" fmla="*/ 0 60000 65536"/>
                <a:gd name="T8" fmla="*/ 0 60000 65536"/>
                <a:gd name="T9" fmla="*/ 0 w 75"/>
                <a:gd name="T10" fmla="*/ 0 h 4"/>
                <a:gd name="T11" fmla="*/ 75 w 75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5" h="4">
                  <a:moveTo>
                    <a:pt x="0" y="0"/>
                  </a:moveTo>
                  <a:lnTo>
                    <a:pt x="75" y="0"/>
                  </a:lnTo>
                  <a:lnTo>
                    <a:pt x="65" y="4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143" name="Freeform 18"/>
            <p:cNvSpPr>
              <a:spLocks/>
            </p:cNvSpPr>
            <p:nvPr/>
          </p:nvSpPr>
          <p:spPr bwMode="auto">
            <a:xfrm>
              <a:off x="4441825" y="1952625"/>
              <a:ext cx="119063" cy="6350"/>
            </a:xfrm>
            <a:custGeom>
              <a:avLst/>
              <a:gdLst>
                <a:gd name="T0" fmla="*/ 2147483647 w 75"/>
                <a:gd name="T1" fmla="*/ 0 h 4"/>
                <a:gd name="T2" fmla="*/ 0 w 75"/>
                <a:gd name="T3" fmla="*/ 0 h 4"/>
                <a:gd name="T4" fmla="*/ 0 w 75"/>
                <a:gd name="T5" fmla="*/ 2147483647 h 4"/>
                <a:gd name="T6" fmla="*/ 2147483647 w 75"/>
                <a:gd name="T7" fmla="*/ 2147483647 h 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"/>
                <a:gd name="T14" fmla="*/ 75 w 75"/>
                <a:gd name="T15" fmla="*/ 4 h 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">
                  <a:moveTo>
                    <a:pt x="65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5" y="4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144" name="Freeform 19"/>
            <p:cNvSpPr>
              <a:spLocks/>
            </p:cNvSpPr>
            <p:nvPr/>
          </p:nvSpPr>
          <p:spPr bwMode="auto">
            <a:xfrm>
              <a:off x="4441825" y="1927225"/>
              <a:ext cx="103188" cy="25400"/>
            </a:xfrm>
            <a:custGeom>
              <a:avLst/>
              <a:gdLst>
                <a:gd name="T0" fmla="*/ 2147483647 w 65"/>
                <a:gd name="T1" fmla="*/ 2147483647 h 16"/>
                <a:gd name="T2" fmla="*/ 2147483647 w 65"/>
                <a:gd name="T3" fmla="*/ 2147483647 h 16"/>
                <a:gd name="T4" fmla="*/ 0 w 65"/>
                <a:gd name="T5" fmla="*/ 2147483647 h 16"/>
                <a:gd name="T6" fmla="*/ 0 w 65"/>
                <a:gd name="T7" fmla="*/ 2147483647 h 16"/>
                <a:gd name="T8" fmla="*/ 2147483647 w 65"/>
                <a:gd name="T9" fmla="*/ 2147483647 h 16"/>
                <a:gd name="T10" fmla="*/ 2147483647 w 65"/>
                <a:gd name="T11" fmla="*/ 2147483647 h 16"/>
                <a:gd name="T12" fmla="*/ 0 w 65"/>
                <a:gd name="T13" fmla="*/ 2147483647 h 16"/>
                <a:gd name="T14" fmla="*/ 0 w 65"/>
                <a:gd name="T15" fmla="*/ 2147483647 h 16"/>
                <a:gd name="T16" fmla="*/ 2147483647 w 65"/>
                <a:gd name="T17" fmla="*/ 2147483647 h 16"/>
                <a:gd name="T18" fmla="*/ 2147483647 w 65"/>
                <a:gd name="T19" fmla="*/ 0 h 16"/>
                <a:gd name="T20" fmla="*/ 0 w 65"/>
                <a:gd name="T21" fmla="*/ 0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5"/>
                <a:gd name="T34" fmla="*/ 0 h 16"/>
                <a:gd name="T35" fmla="*/ 65 w 65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5" h="16">
                  <a:moveTo>
                    <a:pt x="65" y="16"/>
                  </a:moveTo>
                  <a:lnTo>
                    <a:pt x="54" y="13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44" y="10"/>
                  </a:lnTo>
                  <a:lnTo>
                    <a:pt x="33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21" y="4"/>
                  </a:lnTo>
                  <a:lnTo>
                    <a:pt x="11" y="0"/>
                  </a:ln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145" name="Freeform 20"/>
            <p:cNvSpPr>
              <a:spLocks/>
            </p:cNvSpPr>
            <p:nvPr/>
          </p:nvSpPr>
          <p:spPr bwMode="auto">
            <a:xfrm>
              <a:off x="1973263" y="1963738"/>
              <a:ext cx="2468562" cy="274637"/>
            </a:xfrm>
            <a:custGeom>
              <a:avLst/>
              <a:gdLst>
                <a:gd name="T0" fmla="*/ 2147483647 w 1555"/>
                <a:gd name="T1" fmla="*/ 0 h 173"/>
                <a:gd name="T2" fmla="*/ 2147483647 w 1555"/>
                <a:gd name="T3" fmla="*/ 2147483647 h 173"/>
                <a:gd name="T4" fmla="*/ 2147483647 w 1555"/>
                <a:gd name="T5" fmla="*/ 0 h 173"/>
                <a:gd name="T6" fmla="*/ 0 w 1555"/>
                <a:gd name="T7" fmla="*/ 0 h 173"/>
                <a:gd name="T8" fmla="*/ 0 w 1555"/>
                <a:gd name="T9" fmla="*/ 2147483647 h 1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55"/>
                <a:gd name="T16" fmla="*/ 0 h 173"/>
                <a:gd name="T17" fmla="*/ 1555 w 1555"/>
                <a:gd name="T18" fmla="*/ 173 h 1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55" h="173">
                  <a:moveTo>
                    <a:pt x="1555" y="0"/>
                  </a:moveTo>
                  <a:lnTo>
                    <a:pt x="1555" y="3"/>
                  </a:lnTo>
                  <a:lnTo>
                    <a:pt x="1555" y="0"/>
                  </a:lnTo>
                  <a:lnTo>
                    <a:pt x="0" y="0"/>
                  </a:lnTo>
                  <a:lnTo>
                    <a:pt x="0" y="173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171" name="Line 46"/>
            <p:cNvSpPr>
              <a:spLocks noChangeShapeType="1"/>
            </p:cNvSpPr>
            <p:nvPr/>
          </p:nvSpPr>
          <p:spPr bwMode="auto">
            <a:xfrm>
              <a:off x="4441825" y="1963738"/>
              <a:ext cx="1365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172" name="Freeform 47"/>
            <p:cNvSpPr>
              <a:spLocks/>
            </p:cNvSpPr>
            <p:nvPr/>
          </p:nvSpPr>
          <p:spPr bwMode="auto">
            <a:xfrm>
              <a:off x="4854575" y="1963738"/>
              <a:ext cx="407988" cy="450850"/>
            </a:xfrm>
            <a:custGeom>
              <a:avLst/>
              <a:gdLst>
                <a:gd name="T0" fmla="*/ 0 w 258"/>
                <a:gd name="T1" fmla="*/ 0 h 284"/>
                <a:gd name="T2" fmla="*/ 2147483647 w 258"/>
                <a:gd name="T3" fmla="*/ 0 h 284"/>
                <a:gd name="T4" fmla="*/ 2147483647 w 258"/>
                <a:gd name="T5" fmla="*/ 2147483647 h 284"/>
                <a:gd name="T6" fmla="*/ 2147483647 w 258"/>
                <a:gd name="T7" fmla="*/ 2147483647 h 284"/>
                <a:gd name="T8" fmla="*/ 2147483647 w 258"/>
                <a:gd name="T9" fmla="*/ 2147483647 h 284"/>
                <a:gd name="T10" fmla="*/ 2147483647 w 258"/>
                <a:gd name="T11" fmla="*/ 2147483647 h 284"/>
                <a:gd name="T12" fmla="*/ 2147483647 w 258"/>
                <a:gd name="T13" fmla="*/ 2147483647 h 284"/>
                <a:gd name="T14" fmla="*/ 2147483647 w 258"/>
                <a:gd name="T15" fmla="*/ 2147483647 h 2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8"/>
                <a:gd name="T25" fmla="*/ 0 h 284"/>
                <a:gd name="T26" fmla="*/ 258 w 258"/>
                <a:gd name="T27" fmla="*/ 284 h 2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8" h="284">
                  <a:moveTo>
                    <a:pt x="0" y="0"/>
                  </a:moveTo>
                  <a:lnTo>
                    <a:pt x="258" y="0"/>
                  </a:lnTo>
                  <a:lnTo>
                    <a:pt x="258" y="258"/>
                  </a:lnTo>
                  <a:lnTo>
                    <a:pt x="172" y="258"/>
                  </a:lnTo>
                  <a:lnTo>
                    <a:pt x="86" y="258"/>
                  </a:lnTo>
                  <a:lnTo>
                    <a:pt x="172" y="233"/>
                  </a:lnTo>
                  <a:lnTo>
                    <a:pt x="172" y="284"/>
                  </a:lnTo>
                  <a:lnTo>
                    <a:pt x="86" y="258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173" name="Freeform 48"/>
            <p:cNvSpPr>
              <a:spLocks/>
            </p:cNvSpPr>
            <p:nvPr/>
          </p:nvSpPr>
          <p:spPr bwMode="auto">
            <a:xfrm>
              <a:off x="5008563" y="2368550"/>
              <a:ext cx="119062" cy="44450"/>
            </a:xfrm>
            <a:custGeom>
              <a:avLst/>
              <a:gdLst>
                <a:gd name="T0" fmla="*/ 0 w 75"/>
                <a:gd name="T1" fmla="*/ 0 h 27"/>
                <a:gd name="T2" fmla="*/ 2147483647 w 75"/>
                <a:gd name="T3" fmla="*/ 0 h 27"/>
                <a:gd name="T4" fmla="*/ 2147483647 w 75"/>
                <a:gd name="T5" fmla="*/ 2147483647 h 27"/>
                <a:gd name="T6" fmla="*/ 2147483647 w 75"/>
                <a:gd name="T7" fmla="*/ 2147483647 h 27"/>
                <a:gd name="T8" fmla="*/ 2147483647 w 75"/>
                <a:gd name="T9" fmla="*/ 2147483647 h 27"/>
                <a:gd name="T10" fmla="*/ 2147483647 w 75"/>
                <a:gd name="T11" fmla="*/ 2147483647 h 27"/>
                <a:gd name="T12" fmla="*/ 2147483647 w 75"/>
                <a:gd name="T13" fmla="*/ 2147483647 h 27"/>
                <a:gd name="T14" fmla="*/ 2147483647 w 75"/>
                <a:gd name="T15" fmla="*/ 2147483647 h 27"/>
                <a:gd name="T16" fmla="*/ 2147483647 w 75"/>
                <a:gd name="T17" fmla="*/ 2147483647 h 27"/>
                <a:gd name="T18" fmla="*/ 2147483647 w 75"/>
                <a:gd name="T19" fmla="*/ 2147483647 h 27"/>
                <a:gd name="T20" fmla="*/ 2147483647 w 75"/>
                <a:gd name="T21" fmla="*/ 2147483647 h 27"/>
                <a:gd name="T22" fmla="*/ 2147483647 w 75"/>
                <a:gd name="T23" fmla="*/ 2147483647 h 27"/>
                <a:gd name="T24" fmla="*/ 2147483647 w 75"/>
                <a:gd name="T25" fmla="*/ 2147483647 h 27"/>
                <a:gd name="T26" fmla="*/ 2147483647 w 75"/>
                <a:gd name="T27" fmla="*/ 2147483647 h 27"/>
                <a:gd name="T28" fmla="*/ 2147483647 w 75"/>
                <a:gd name="T29" fmla="*/ 2147483647 h 27"/>
                <a:gd name="T30" fmla="*/ 2147483647 w 75"/>
                <a:gd name="T31" fmla="*/ 2147483647 h 2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5"/>
                <a:gd name="T49" fmla="*/ 0 h 27"/>
                <a:gd name="T50" fmla="*/ 75 w 75"/>
                <a:gd name="T51" fmla="*/ 27 h 2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5" h="27">
                  <a:moveTo>
                    <a:pt x="0" y="0"/>
                  </a:moveTo>
                  <a:lnTo>
                    <a:pt x="75" y="0"/>
                  </a:lnTo>
                  <a:lnTo>
                    <a:pt x="75" y="3"/>
                  </a:lnTo>
                  <a:lnTo>
                    <a:pt x="75" y="7"/>
                  </a:lnTo>
                  <a:lnTo>
                    <a:pt x="75" y="10"/>
                  </a:lnTo>
                  <a:lnTo>
                    <a:pt x="10" y="10"/>
                  </a:lnTo>
                  <a:lnTo>
                    <a:pt x="21" y="13"/>
                  </a:lnTo>
                  <a:lnTo>
                    <a:pt x="75" y="13"/>
                  </a:lnTo>
                  <a:lnTo>
                    <a:pt x="75" y="17"/>
                  </a:lnTo>
                  <a:lnTo>
                    <a:pt x="31" y="17"/>
                  </a:lnTo>
                  <a:lnTo>
                    <a:pt x="43" y="19"/>
                  </a:lnTo>
                  <a:lnTo>
                    <a:pt x="75" y="19"/>
                  </a:lnTo>
                  <a:lnTo>
                    <a:pt x="75" y="23"/>
                  </a:lnTo>
                  <a:lnTo>
                    <a:pt x="54" y="23"/>
                  </a:lnTo>
                  <a:lnTo>
                    <a:pt x="64" y="27"/>
                  </a:lnTo>
                  <a:lnTo>
                    <a:pt x="75" y="27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174" name="Line 49"/>
            <p:cNvSpPr>
              <a:spLocks noChangeShapeType="1"/>
            </p:cNvSpPr>
            <p:nvPr/>
          </p:nvSpPr>
          <p:spPr bwMode="auto">
            <a:xfrm flipH="1">
              <a:off x="5008563" y="2378075"/>
              <a:ext cx="119062" cy="31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175" name="Freeform 50"/>
            <p:cNvSpPr>
              <a:spLocks/>
            </p:cNvSpPr>
            <p:nvPr/>
          </p:nvSpPr>
          <p:spPr bwMode="auto">
            <a:xfrm>
              <a:off x="5008563" y="2336800"/>
              <a:ext cx="119062" cy="31750"/>
            </a:xfrm>
            <a:custGeom>
              <a:avLst/>
              <a:gdLst>
                <a:gd name="T0" fmla="*/ 0 w 75"/>
                <a:gd name="T1" fmla="*/ 2147483647 h 20"/>
                <a:gd name="T2" fmla="*/ 2147483647 w 75"/>
                <a:gd name="T3" fmla="*/ 2147483647 h 20"/>
                <a:gd name="T4" fmla="*/ 2147483647 w 75"/>
                <a:gd name="T5" fmla="*/ 2147483647 h 20"/>
                <a:gd name="T6" fmla="*/ 2147483647 w 75"/>
                <a:gd name="T7" fmla="*/ 2147483647 h 20"/>
                <a:gd name="T8" fmla="*/ 2147483647 w 75"/>
                <a:gd name="T9" fmla="*/ 2147483647 h 20"/>
                <a:gd name="T10" fmla="*/ 2147483647 w 75"/>
                <a:gd name="T11" fmla="*/ 2147483647 h 20"/>
                <a:gd name="T12" fmla="*/ 2147483647 w 75"/>
                <a:gd name="T13" fmla="*/ 2147483647 h 20"/>
                <a:gd name="T14" fmla="*/ 2147483647 w 75"/>
                <a:gd name="T15" fmla="*/ 2147483647 h 20"/>
                <a:gd name="T16" fmla="*/ 2147483647 w 75"/>
                <a:gd name="T17" fmla="*/ 2147483647 h 20"/>
                <a:gd name="T18" fmla="*/ 2147483647 w 75"/>
                <a:gd name="T19" fmla="*/ 2147483647 h 20"/>
                <a:gd name="T20" fmla="*/ 2147483647 w 75"/>
                <a:gd name="T21" fmla="*/ 2147483647 h 20"/>
                <a:gd name="T22" fmla="*/ 2147483647 w 75"/>
                <a:gd name="T23" fmla="*/ 0 h 20"/>
                <a:gd name="T24" fmla="*/ 2147483647 w 75"/>
                <a:gd name="T25" fmla="*/ 0 h 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"/>
                <a:gd name="T40" fmla="*/ 0 h 20"/>
                <a:gd name="T41" fmla="*/ 75 w 75"/>
                <a:gd name="T42" fmla="*/ 20 h 2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" h="20">
                  <a:moveTo>
                    <a:pt x="0" y="20"/>
                  </a:moveTo>
                  <a:lnTo>
                    <a:pt x="10" y="17"/>
                  </a:lnTo>
                  <a:lnTo>
                    <a:pt x="75" y="17"/>
                  </a:lnTo>
                  <a:lnTo>
                    <a:pt x="75" y="14"/>
                  </a:lnTo>
                  <a:lnTo>
                    <a:pt x="21" y="14"/>
                  </a:lnTo>
                  <a:lnTo>
                    <a:pt x="31" y="10"/>
                  </a:lnTo>
                  <a:lnTo>
                    <a:pt x="75" y="10"/>
                  </a:lnTo>
                  <a:lnTo>
                    <a:pt x="75" y="7"/>
                  </a:lnTo>
                  <a:lnTo>
                    <a:pt x="43" y="7"/>
                  </a:lnTo>
                  <a:lnTo>
                    <a:pt x="54" y="4"/>
                  </a:lnTo>
                  <a:lnTo>
                    <a:pt x="75" y="4"/>
                  </a:lnTo>
                  <a:lnTo>
                    <a:pt x="75" y="0"/>
                  </a:lnTo>
                  <a:lnTo>
                    <a:pt x="64" y="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grpSp>
          <p:nvGrpSpPr>
            <p:cNvPr id="2" name="Group 76"/>
            <p:cNvGrpSpPr>
              <a:grpSpLocks/>
            </p:cNvGrpSpPr>
            <p:nvPr/>
          </p:nvGrpSpPr>
          <p:grpSpPr bwMode="auto">
            <a:xfrm>
              <a:off x="1700213" y="2255187"/>
              <a:ext cx="3298825" cy="284163"/>
              <a:chOff x="1068" y="1708"/>
              <a:chExt cx="2078" cy="179"/>
            </a:xfrm>
          </p:grpSpPr>
          <p:sp>
            <p:nvSpPr>
              <p:cNvPr id="5235" name="Freeform 77"/>
              <p:cNvSpPr>
                <a:spLocks/>
              </p:cNvSpPr>
              <p:nvPr/>
            </p:nvSpPr>
            <p:spPr bwMode="auto">
              <a:xfrm>
                <a:off x="1071" y="1708"/>
                <a:ext cx="2075" cy="179"/>
              </a:xfrm>
              <a:custGeom>
                <a:avLst/>
                <a:gdLst>
                  <a:gd name="T0" fmla="*/ 346 w 2075"/>
                  <a:gd name="T1" fmla="*/ 0 h 179"/>
                  <a:gd name="T2" fmla="*/ 0 w 2075"/>
                  <a:gd name="T3" fmla="*/ 0 h 179"/>
                  <a:gd name="T4" fmla="*/ 0 w 2075"/>
                  <a:gd name="T5" fmla="*/ 4 h 179"/>
                  <a:gd name="T6" fmla="*/ 346 w 2075"/>
                  <a:gd name="T7" fmla="*/ 4 h 179"/>
                  <a:gd name="T8" fmla="*/ 691 w 2075"/>
                  <a:gd name="T9" fmla="*/ 4 h 179"/>
                  <a:gd name="T10" fmla="*/ 1037 w 2075"/>
                  <a:gd name="T11" fmla="*/ 4 h 179"/>
                  <a:gd name="T12" fmla="*/ 1382 w 2075"/>
                  <a:gd name="T13" fmla="*/ 4 h 179"/>
                  <a:gd name="T14" fmla="*/ 1727 w 2075"/>
                  <a:gd name="T15" fmla="*/ 4 h 179"/>
                  <a:gd name="T16" fmla="*/ 2073 w 2075"/>
                  <a:gd name="T17" fmla="*/ 4 h 179"/>
                  <a:gd name="T18" fmla="*/ 2073 w 2075"/>
                  <a:gd name="T19" fmla="*/ 175 h 179"/>
                  <a:gd name="T20" fmla="*/ 2075 w 2075"/>
                  <a:gd name="T21" fmla="*/ 179 h 179"/>
                  <a:gd name="T22" fmla="*/ 2070 w 2075"/>
                  <a:gd name="T23" fmla="*/ 172 h 179"/>
                  <a:gd name="T24" fmla="*/ 2070 w 2075"/>
                  <a:gd name="T25" fmla="*/ 6 h 179"/>
                  <a:gd name="T26" fmla="*/ 2075 w 2075"/>
                  <a:gd name="T27" fmla="*/ 0 h 179"/>
                  <a:gd name="T28" fmla="*/ 1727 w 2075"/>
                  <a:gd name="T29" fmla="*/ 0 h 179"/>
                  <a:gd name="T30" fmla="*/ 1727 w 2075"/>
                  <a:gd name="T31" fmla="*/ 4 h 179"/>
                  <a:gd name="T32" fmla="*/ 1726 w 2075"/>
                  <a:gd name="T33" fmla="*/ 3 h 179"/>
                  <a:gd name="T34" fmla="*/ 1726 w 2075"/>
                  <a:gd name="T35" fmla="*/ 176 h 179"/>
                  <a:gd name="T36" fmla="*/ 2073 w 2075"/>
                  <a:gd name="T37" fmla="*/ 176 h 17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075"/>
                  <a:gd name="T58" fmla="*/ 0 h 179"/>
                  <a:gd name="T59" fmla="*/ 2075 w 2075"/>
                  <a:gd name="T60" fmla="*/ 179 h 17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075" h="179">
                    <a:moveTo>
                      <a:pt x="346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346" y="4"/>
                    </a:lnTo>
                    <a:lnTo>
                      <a:pt x="691" y="4"/>
                    </a:lnTo>
                    <a:lnTo>
                      <a:pt x="1037" y="4"/>
                    </a:lnTo>
                    <a:lnTo>
                      <a:pt x="1382" y="4"/>
                    </a:lnTo>
                    <a:lnTo>
                      <a:pt x="1727" y="4"/>
                    </a:lnTo>
                    <a:lnTo>
                      <a:pt x="2073" y="4"/>
                    </a:lnTo>
                    <a:lnTo>
                      <a:pt x="2073" y="175"/>
                    </a:lnTo>
                    <a:lnTo>
                      <a:pt x="2075" y="179"/>
                    </a:lnTo>
                    <a:lnTo>
                      <a:pt x="2070" y="172"/>
                    </a:lnTo>
                    <a:lnTo>
                      <a:pt x="2070" y="6"/>
                    </a:lnTo>
                    <a:lnTo>
                      <a:pt x="2075" y="0"/>
                    </a:lnTo>
                    <a:lnTo>
                      <a:pt x="1727" y="0"/>
                    </a:lnTo>
                    <a:lnTo>
                      <a:pt x="1727" y="4"/>
                    </a:lnTo>
                    <a:lnTo>
                      <a:pt x="1726" y="3"/>
                    </a:lnTo>
                    <a:lnTo>
                      <a:pt x="1726" y="176"/>
                    </a:lnTo>
                    <a:lnTo>
                      <a:pt x="2073" y="176"/>
                    </a:lnTo>
                  </a:path>
                </a:pathLst>
              </a:custGeom>
              <a:solidFill>
                <a:srgbClr val="FFFFCD"/>
              </a:solidFill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236" name="Freeform 78"/>
              <p:cNvSpPr>
                <a:spLocks/>
              </p:cNvSpPr>
              <p:nvPr/>
            </p:nvSpPr>
            <p:spPr bwMode="auto">
              <a:xfrm>
                <a:off x="2796" y="1708"/>
                <a:ext cx="350" cy="179"/>
              </a:xfrm>
              <a:custGeom>
                <a:avLst/>
                <a:gdLst>
                  <a:gd name="T0" fmla="*/ 350 w 350"/>
                  <a:gd name="T1" fmla="*/ 179 h 179"/>
                  <a:gd name="T2" fmla="*/ 0 w 350"/>
                  <a:gd name="T3" fmla="*/ 179 h 179"/>
                  <a:gd name="T4" fmla="*/ 5 w 350"/>
                  <a:gd name="T5" fmla="*/ 172 h 179"/>
                  <a:gd name="T6" fmla="*/ 345 w 350"/>
                  <a:gd name="T7" fmla="*/ 172 h 179"/>
                  <a:gd name="T8" fmla="*/ 350 w 350"/>
                  <a:gd name="T9" fmla="*/ 179 h 179"/>
                  <a:gd name="T10" fmla="*/ 350 w 350"/>
                  <a:gd name="T11" fmla="*/ 0 h 179"/>
                  <a:gd name="T12" fmla="*/ 350 w 350"/>
                  <a:gd name="T13" fmla="*/ 179 h 17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0"/>
                  <a:gd name="T22" fmla="*/ 0 h 179"/>
                  <a:gd name="T23" fmla="*/ 350 w 350"/>
                  <a:gd name="T24" fmla="*/ 179 h 17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0" h="179">
                    <a:moveTo>
                      <a:pt x="350" y="179"/>
                    </a:moveTo>
                    <a:lnTo>
                      <a:pt x="0" y="179"/>
                    </a:lnTo>
                    <a:lnTo>
                      <a:pt x="5" y="172"/>
                    </a:lnTo>
                    <a:lnTo>
                      <a:pt x="345" y="172"/>
                    </a:lnTo>
                    <a:lnTo>
                      <a:pt x="350" y="179"/>
                    </a:lnTo>
                    <a:lnTo>
                      <a:pt x="350" y="0"/>
                    </a:lnTo>
                    <a:lnTo>
                      <a:pt x="350" y="179"/>
                    </a:lnTo>
                    <a:close/>
                  </a:path>
                </a:pathLst>
              </a:custGeom>
              <a:solidFill>
                <a:srgbClr val="FFFFCD"/>
              </a:solidFill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237" name="Freeform 79"/>
              <p:cNvSpPr>
                <a:spLocks/>
              </p:cNvSpPr>
              <p:nvPr/>
            </p:nvSpPr>
            <p:spPr bwMode="auto">
              <a:xfrm>
                <a:off x="2796" y="1711"/>
                <a:ext cx="345" cy="176"/>
              </a:xfrm>
              <a:custGeom>
                <a:avLst/>
                <a:gdLst>
                  <a:gd name="T0" fmla="*/ 345 w 345"/>
                  <a:gd name="T1" fmla="*/ 169 h 176"/>
                  <a:gd name="T2" fmla="*/ 5 w 345"/>
                  <a:gd name="T3" fmla="*/ 169 h 176"/>
                  <a:gd name="T4" fmla="*/ 1 w 345"/>
                  <a:gd name="T5" fmla="*/ 173 h 176"/>
                  <a:gd name="T6" fmla="*/ 5 w 345"/>
                  <a:gd name="T7" fmla="*/ 169 h 176"/>
                  <a:gd name="T8" fmla="*/ 0 w 345"/>
                  <a:gd name="T9" fmla="*/ 176 h 176"/>
                  <a:gd name="T10" fmla="*/ 0 w 345"/>
                  <a:gd name="T11" fmla="*/ 0 h 176"/>
                  <a:gd name="T12" fmla="*/ 5 w 345"/>
                  <a:gd name="T13" fmla="*/ 0 h 176"/>
                  <a:gd name="T14" fmla="*/ 5 w 345"/>
                  <a:gd name="T15" fmla="*/ 169 h 176"/>
                  <a:gd name="T16" fmla="*/ 5 w 345"/>
                  <a:gd name="T17" fmla="*/ 0 h 176"/>
                  <a:gd name="T18" fmla="*/ 5 w 345"/>
                  <a:gd name="T19" fmla="*/ 176 h 176"/>
                  <a:gd name="T20" fmla="*/ 1 w 345"/>
                  <a:gd name="T21" fmla="*/ 172 h 176"/>
                  <a:gd name="T22" fmla="*/ 1 w 345"/>
                  <a:gd name="T23" fmla="*/ 0 h 176"/>
                  <a:gd name="T24" fmla="*/ 0 w 345"/>
                  <a:gd name="T25" fmla="*/ 0 h 176"/>
                  <a:gd name="T26" fmla="*/ 5 w 345"/>
                  <a:gd name="T27" fmla="*/ 0 h 176"/>
                  <a:gd name="T28" fmla="*/ 5 w 345"/>
                  <a:gd name="T29" fmla="*/ 176 h 176"/>
                  <a:gd name="T30" fmla="*/ 0 w 345"/>
                  <a:gd name="T31" fmla="*/ 169 h 176"/>
                  <a:gd name="T32" fmla="*/ 0 w 345"/>
                  <a:gd name="T33" fmla="*/ 0 h 17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45"/>
                  <a:gd name="T52" fmla="*/ 0 h 176"/>
                  <a:gd name="T53" fmla="*/ 345 w 345"/>
                  <a:gd name="T54" fmla="*/ 176 h 17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45" h="176">
                    <a:moveTo>
                      <a:pt x="345" y="169"/>
                    </a:moveTo>
                    <a:lnTo>
                      <a:pt x="5" y="169"/>
                    </a:lnTo>
                    <a:lnTo>
                      <a:pt x="1" y="173"/>
                    </a:lnTo>
                    <a:lnTo>
                      <a:pt x="5" y="169"/>
                    </a:lnTo>
                    <a:lnTo>
                      <a:pt x="0" y="176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169"/>
                    </a:lnTo>
                    <a:lnTo>
                      <a:pt x="5" y="0"/>
                    </a:lnTo>
                    <a:lnTo>
                      <a:pt x="5" y="176"/>
                    </a:lnTo>
                    <a:lnTo>
                      <a:pt x="1" y="172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176"/>
                    </a:lnTo>
                    <a:lnTo>
                      <a:pt x="0" y="16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CD"/>
              </a:solidFill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238" name="Freeform 80"/>
              <p:cNvSpPr>
                <a:spLocks/>
              </p:cNvSpPr>
              <p:nvPr/>
            </p:nvSpPr>
            <p:spPr bwMode="auto">
              <a:xfrm>
                <a:off x="2453" y="1708"/>
                <a:ext cx="346" cy="176"/>
              </a:xfrm>
              <a:custGeom>
                <a:avLst/>
                <a:gdLst>
                  <a:gd name="T0" fmla="*/ 345 w 346"/>
                  <a:gd name="T1" fmla="*/ 0 h 176"/>
                  <a:gd name="T2" fmla="*/ 0 w 346"/>
                  <a:gd name="T3" fmla="*/ 0 h 176"/>
                  <a:gd name="T4" fmla="*/ 0 w 346"/>
                  <a:gd name="T5" fmla="*/ 4 h 176"/>
                  <a:gd name="T6" fmla="*/ 0 w 346"/>
                  <a:gd name="T7" fmla="*/ 4 h 176"/>
                  <a:gd name="T8" fmla="*/ 0 w 346"/>
                  <a:gd name="T9" fmla="*/ 176 h 176"/>
                  <a:gd name="T10" fmla="*/ 346 w 346"/>
                  <a:gd name="T11" fmla="*/ 176 h 17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46"/>
                  <a:gd name="T19" fmla="*/ 0 h 176"/>
                  <a:gd name="T20" fmla="*/ 346 w 346"/>
                  <a:gd name="T21" fmla="*/ 176 h 17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46" h="176">
                    <a:moveTo>
                      <a:pt x="345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176"/>
                    </a:lnTo>
                    <a:lnTo>
                      <a:pt x="346" y="176"/>
                    </a:lnTo>
                  </a:path>
                </a:pathLst>
              </a:custGeom>
              <a:solidFill>
                <a:srgbClr val="FFFFCD"/>
              </a:solidFill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239" name="Freeform 81"/>
              <p:cNvSpPr>
                <a:spLocks/>
              </p:cNvSpPr>
              <p:nvPr/>
            </p:nvSpPr>
            <p:spPr bwMode="auto">
              <a:xfrm>
                <a:off x="2450" y="1880"/>
                <a:ext cx="351" cy="7"/>
              </a:xfrm>
              <a:custGeom>
                <a:avLst/>
                <a:gdLst>
                  <a:gd name="T0" fmla="*/ 351 w 351"/>
                  <a:gd name="T1" fmla="*/ 7 h 7"/>
                  <a:gd name="T2" fmla="*/ 0 w 351"/>
                  <a:gd name="T3" fmla="*/ 7 h 7"/>
                  <a:gd name="T4" fmla="*/ 5 w 351"/>
                  <a:gd name="T5" fmla="*/ 0 h 7"/>
                  <a:gd name="T6" fmla="*/ 346 w 351"/>
                  <a:gd name="T7" fmla="*/ 0 h 7"/>
                  <a:gd name="T8" fmla="*/ 351 w 351"/>
                  <a:gd name="T9" fmla="*/ 7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1"/>
                  <a:gd name="T16" fmla="*/ 0 h 7"/>
                  <a:gd name="T17" fmla="*/ 351 w 351"/>
                  <a:gd name="T18" fmla="*/ 7 h 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1" h="7">
                    <a:moveTo>
                      <a:pt x="351" y="7"/>
                    </a:moveTo>
                    <a:lnTo>
                      <a:pt x="0" y="7"/>
                    </a:lnTo>
                    <a:lnTo>
                      <a:pt x="5" y="0"/>
                    </a:lnTo>
                    <a:lnTo>
                      <a:pt x="346" y="0"/>
                    </a:lnTo>
                    <a:lnTo>
                      <a:pt x="351" y="7"/>
                    </a:lnTo>
                    <a:close/>
                  </a:path>
                </a:pathLst>
              </a:custGeom>
              <a:solidFill>
                <a:srgbClr val="FFFFCD"/>
              </a:solidFill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240" name="Freeform 82"/>
              <p:cNvSpPr>
                <a:spLocks/>
              </p:cNvSpPr>
              <p:nvPr/>
            </p:nvSpPr>
            <p:spPr bwMode="auto">
              <a:xfrm>
                <a:off x="2450" y="1711"/>
                <a:ext cx="346" cy="176"/>
              </a:xfrm>
              <a:custGeom>
                <a:avLst/>
                <a:gdLst>
                  <a:gd name="T0" fmla="*/ 346 w 346"/>
                  <a:gd name="T1" fmla="*/ 169 h 176"/>
                  <a:gd name="T2" fmla="*/ 5 w 346"/>
                  <a:gd name="T3" fmla="*/ 169 h 176"/>
                  <a:gd name="T4" fmla="*/ 3 w 346"/>
                  <a:gd name="T5" fmla="*/ 173 h 176"/>
                  <a:gd name="T6" fmla="*/ 5 w 346"/>
                  <a:gd name="T7" fmla="*/ 169 h 176"/>
                  <a:gd name="T8" fmla="*/ 0 w 346"/>
                  <a:gd name="T9" fmla="*/ 176 h 176"/>
                  <a:gd name="T10" fmla="*/ 0 w 346"/>
                  <a:gd name="T11" fmla="*/ 0 h 176"/>
                  <a:gd name="T12" fmla="*/ 5 w 346"/>
                  <a:gd name="T13" fmla="*/ 0 h 176"/>
                  <a:gd name="T14" fmla="*/ 5 w 346"/>
                  <a:gd name="T15" fmla="*/ 169 h 176"/>
                  <a:gd name="T16" fmla="*/ 5 w 346"/>
                  <a:gd name="T17" fmla="*/ 0 h 176"/>
                  <a:gd name="T18" fmla="*/ 5 w 346"/>
                  <a:gd name="T19" fmla="*/ 176 h 176"/>
                  <a:gd name="T20" fmla="*/ 3 w 346"/>
                  <a:gd name="T21" fmla="*/ 172 h 176"/>
                  <a:gd name="T22" fmla="*/ 3 w 346"/>
                  <a:gd name="T23" fmla="*/ 0 h 176"/>
                  <a:gd name="T24" fmla="*/ 0 w 346"/>
                  <a:gd name="T25" fmla="*/ 0 h 176"/>
                  <a:gd name="T26" fmla="*/ 5 w 346"/>
                  <a:gd name="T27" fmla="*/ 0 h 176"/>
                  <a:gd name="T28" fmla="*/ 5 w 346"/>
                  <a:gd name="T29" fmla="*/ 176 h 176"/>
                  <a:gd name="T30" fmla="*/ 0 w 346"/>
                  <a:gd name="T31" fmla="*/ 169 h 176"/>
                  <a:gd name="T32" fmla="*/ 0 w 346"/>
                  <a:gd name="T33" fmla="*/ 0 h 17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46"/>
                  <a:gd name="T52" fmla="*/ 0 h 176"/>
                  <a:gd name="T53" fmla="*/ 346 w 346"/>
                  <a:gd name="T54" fmla="*/ 176 h 17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46" h="176">
                    <a:moveTo>
                      <a:pt x="346" y="169"/>
                    </a:moveTo>
                    <a:lnTo>
                      <a:pt x="5" y="169"/>
                    </a:lnTo>
                    <a:lnTo>
                      <a:pt x="3" y="173"/>
                    </a:lnTo>
                    <a:lnTo>
                      <a:pt x="5" y="169"/>
                    </a:lnTo>
                    <a:lnTo>
                      <a:pt x="0" y="176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169"/>
                    </a:lnTo>
                    <a:lnTo>
                      <a:pt x="5" y="0"/>
                    </a:lnTo>
                    <a:lnTo>
                      <a:pt x="5" y="176"/>
                    </a:lnTo>
                    <a:lnTo>
                      <a:pt x="3" y="172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176"/>
                    </a:lnTo>
                    <a:lnTo>
                      <a:pt x="0" y="16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CD"/>
              </a:solidFill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241" name="Freeform 83"/>
              <p:cNvSpPr>
                <a:spLocks/>
              </p:cNvSpPr>
              <p:nvPr/>
            </p:nvSpPr>
            <p:spPr bwMode="auto">
              <a:xfrm>
                <a:off x="2107" y="1708"/>
                <a:ext cx="347" cy="176"/>
              </a:xfrm>
              <a:custGeom>
                <a:avLst/>
                <a:gdLst>
                  <a:gd name="T0" fmla="*/ 346 w 347"/>
                  <a:gd name="T1" fmla="*/ 0 h 176"/>
                  <a:gd name="T2" fmla="*/ 1 w 347"/>
                  <a:gd name="T3" fmla="*/ 0 h 176"/>
                  <a:gd name="T4" fmla="*/ 1 w 347"/>
                  <a:gd name="T5" fmla="*/ 4 h 176"/>
                  <a:gd name="T6" fmla="*/ 0 w 347"/>
                  <a:gd name="T7" fmla="*/ 4 h 176"/>
                  <a:gd name="T8" fmla="*/ 0 w 347"/>
                  <a:gd name="T9" fmla="*/ 176 h 176"/>
                  <a:gd name="T10" fmla="*/ 347 w 347"/>
                  <a:gd name="T11" fmla="*/ 176 h 17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47"/>
                  <a:gd name="T19" fmla="*/ 0 h 176"/>
                  <a:gd name="T20" fmla="*/ 347 w 347"/>
                  <a:gd name="T21" fmla="*/ 176 h 17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47" h="176">
                    <a:moveTo>
                      <a:pt x="346" y="0"/>
                    </a:moveTo>
                    <a:lnTo>
                      <a:pt x="1" y="0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0" y="176"/>
                    </a:lnTo>
                    <a:lnTo>
                      <a:pt x="347" y="176"/>
                    </a:lnTo>
                  </a:path>
                </a:pathLst>
              </a:custGeom>
              <a:solidFill>
                <a:srgbClr val="FFFFCD"/>
              </a:solidFill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242" name="Freeform 84"/>
              <p:cNvSpPr>
                <a:spLocks/>
              </p:cNvSpPr>
              <p:nvPr/>
            </p:nvSpPr>
            <p:spPr bwMode="auto">
              <a:xfrm>
                <a:off x="2104" y="1880"/>
                <a:ext cx="351" cy="7"/>
              </a:xfrm>
              <a:custGeom>
                <a:avLst/>
                <a:gdLst>
                  <a:gd name="T0" fmla="*/ 351 w 351"/>
                  <a:gd name="T1" fmla="*/ 7 h 7"/>
                  <a:gd name="T2" fmla="*/ 0 w 351"/>
                  <a:gd name="T3" fmla="*/ 7 h 7"/>
                  <a:gd name="T4" fmla="*/ 7 w 351"/>
                  <a:gd name="T5" fmla="*/ 0 h 7"/>
                  <a:gd name="T6" fmla="*/ 346 w 351"/>
                  <a:gd name="T7" fmla="*/ 0 h 7"/>
                  <a:gd name="T8" fmla="*/ 351 w 351"/>
                  <a:gd name="T9" fmla="*/ 7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1"/>
                  <a:gd name="T16" fmla="*/ 0 h 7"/>
                  <a:gd name="T17" fmla="*/ 351 w 351"/>
                  <a:gd name="T18" fmla="*/ 7 h 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1" h="7">
                    <a:moveTo>
                      <a:pt x="351" y="7"/>
                    </a:moveTo>
                    <a:lnTo>
                      <a:pt x="0" y="7"/>
                    </a:lnTo>
                    <a:lnTo>
                      <a:pt x="7" y="0"/>
                    </a:lnTo>
                    <a:lnTo>
                      <a:pt x="346" y="0"/>
                    </a:lnTo>
                    <a:lnTo>
                      <a:pt x="351" y="7"/>
                    </a:lnTo>
                    <a:close/>
                  </a:path>
                </a:pathLst>
              </a:custGeom>
              <a:solidFill>
                <a:srgbClr val="FFFFCD"/>
              </a:solidFill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243" name="Freeform 85"/>
              <p:cNvSpPr>
                <a:spLocks/>
              </p:cNvSpPr>
              <p:nvPr/>
            </p:nvSpPr>
            <p:spPr bwMode="auto">
              <a:xfrm>
                <a:off x="2104" y="1711"/>
                <a:ext cx="346" cy="176"/>
              </a:xfrm>
              <a:custGeom>
                <a:avLst/>
                <a:gdLst>
                  <a:gd name="T0" fmla="*/ 346 w 346"/>
                  <a:gd name="T1" fmla="*/ 169 h 176"/>
                  <a:gd name="T2" fmla="*/ 7 w 346"/>
                  <a:gd name="T3" fmla="*/ 169 h 176"/>
                  <a:gd name="T4" fmla="*/ 3 w 346"/>
                  <a:gd name="T5" fmla="*/ 173 h 176"/>
                  <a:gd name="T6" fmla="*/ 7 w 346"/>
                  <a:gd name="T7" fmla="*/ 169 h 176"/>
                  <a:gd name="T8" fmla="*/ 0 w 346"/>
                  <a:gd name="T9" fmla="*/ 176 h 176"/>
                  <a:gd name="T10" fmla="*/ 0 w 346"/>
                  <a:gd name="T11" fmla="*/ 0 h 176"/>
                  <a:gd name="T12" fmla="*/ 7 w 346"/>
                  <a:gd name="T13" fmla="*/ 0 h 176"/>
                  <a:gd name="T14" fmla="*/ 7 w 346"/>
                  <a:gd name="T15" fmla="*/ 169 h 176"/>
                  <a:gd name="T16" fmla="*/ 7 w 346"/>
                  <a:gd name="T17" fmla="*/ 0 h 176"/>
                  <a:gd name="T18" fmla="*/ 7 w 346"/>
                  <a:gd name="T19" fmla="*/ 176 h 176"/>
                  <a:gd name="T20" fmla="*/ 3 w 346"/>
                  <a:gd name="T21" fmla="*/ 172 h 176"/>
                  <a:gd name="T22" fmla="*/ 3 w 346"/>
                  <a:gd name="T23" fmla="*/ 0 h 176"/>
                  <a:gd name="T24" fmla="*/ 0 w 346"/>
                  <a:gd name="T25" fmla="*/ 0 h 176"/>
                  <a:gd name="T26" fmla="*/ 7 w 346"/>
                  <a:gd name="T27" fmla="*/ 0 h 176"/>
                  <a:gd name="T28" fmla="*/ 7 w 346"/>
                  <a:gd name="T29" fmla="*/ 176 h 176"/>
                  <a:gd name="T30" fmla="*/ 0 w 346"/>
                  <a:gd name="T31" fmla="*/ 169 h 176"/>
                  <a:gd name="T32" fmla="*/ 0 w 346"/>
                  <a:gd name="T33" fmla="*/ 0 h 17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46"/>
                  <a:gd name="T52" fmla="*/ 0 h 176"/>
                  <a:gd name="T53" fmla="*/ 346 w 346"/>
                  <a:gd name="T54" fmla="*/ 176 h 17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46" h="176">
                    <a:moveTo>
                      <a:pt x="346" y="169"/>
                    </a:moveTo>
                    <a:lnTo>
                      <a:pt x="7" y="169"/>
                    </a:lnTo>
                    <a:lnTo>
                      <a:pt x="3" y="173"/>
                    </a:lnTo>
                    <a:lnTo>
                      <a:pt x="7" y="169"/>
                    </a:lnTo>
                    <a:lnTo>
                      <a:pt x="0" y="176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169"/>
                    </a:lnTo>
                    <a:lnTo>
                      <a:pt x="7" y="0"/>
                    </a:lnTo>
                    <a:lnTo>
                      <a:pt x="7" y="176"/>
                    </a:lnTo>
                    <a:lnTo>
                      <a:pt x="3" y="172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176"/>
                    </a:lnTo>
                    <a:lnTo>
                      <a:pt x="0" y="16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CD"/>
              </a:solidFill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244" name="Freeform 86"/>
              <p:cNvSpPr>
                <a:spLocks/>
              </p:cNvSpPr>
              <p:nvPr/>
            </p:nvSpPr>
            <p:spPr bwMode="auto">
              <a:xfrm>
                <a:off x="1761" y="1708"/>
                <a:ext cx="347" cy="176"/>
              </a:xfrm>
              <a:custGeom>
                <a:avLst/>
                <a:gdLst>
                  <a:gd name="T0" fmla="*/ 346 w 347"/>
                  <a:gd name="T1" fmla="*/ 0 h 176"/>
                  <a:gd name="T2" fmla="*/ 1 w 347"/>
                  <a:gd name="T3" fmla="*/ 0 h 176"/>
                  <a:gd name="T4" fmla="*/ 1 w 347"/>
                  <a:gd name="T5" fmla="*/ 4 h 176"/>
                  <a:gd name="T6" fmla="*/ 0 w 347"/>
                  <a:gd name="T7" fmla="*/ 4 h 176"/>
                  <a:gd name="T8" fmla="*/ 0 w 347"/>
                  <a:gd name="T9" fmla="*/ 176 h 176"/>
                  <a:gd name="T10" fmla="*/ 347 w 347"/>
                  <a:gd name="T11" fmla="*/ 176 h 17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47"/>
                  <a:gd name="T19" fmla="*/ 0 h 176"/>
                  <a:gd name="T20" fmla="*/ 347 w 347"/>
                  <a:gd name="T21" fmla="*/ 176 h 17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47" h="176">
                    <a:moveTo>
                      <a:pt x="346" y="0"/>
                    </a:moveTo>
                    <a:lnTo>
                      <a:pt x="1" y="0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0" y="176"/>
                    </a:lnTo>
                    <a:lnTo>
                      <a:pt x="347" y="176"/>
                    </a:lnTo>
                  </a:path>
                </a:pathLst>
              </a:custGeom>
              <a:solidFill>
                <a:srgbClr val="FFFFCD"/>
              </a:solidFill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245" name="Freeform 87"/>
              <p:cNvSpPr>
                <a:spLocks/>
              </p:cNvSpPr>
              <p:nvPr/>
            </p:nvSpPr>
            <p:spPr bwMode="auto">
              <a:xfrm>
                <a:off x="1759" y="1880"/>
                <a:ext cx="352" cy="7"/>
              </a:xfrm>
              <a:custGeom>
                <a:avLst/>
                <a:gdLst>
                  <a:gd name="T0" fmla="*/ 352 w 352"/>
                  <a:gd name="T1" fmla="*/ 7 h 7"/>
                  <a:gd name="T2" fmla="*/ 0 w 352"/>
                  <a:gd name="T3" fmla="*/ 7 h 7"/>
                  <a:gd name="T4" fmla="*/ 6 w 352"/>
                  <a:gd name="T5" fmla="*/ 0 h 7"/>
                  <a:gd name="T6" fmla="*/ 345 w 352"/>
                  <a:gd name="T7" fmla="*/ 0 h 7"/>
                  <a:gd name="T8" fmla="*/ 352 w 352"/>
                  <a:gd name="T9" fmla="*/ 7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2"/>
                  <a:gd name="T16" fmla="*/ 0 h 7"/>
                  <a:gd name="T17" fmla="*/ 352 w 352"/>
                  <a:gd name="T18" fmla="*/ 7 h 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2" h="7">
                    <a:moveTo>
                      <a:pt x="352" y="7"/>
                    </a:moveTo>
                    <a:lnTo>
                      <a:pt x="0" y="7"/>
                    </a:lnTo>
                    <a:lnTo>
                      <a:pt x="6" y="0"/>
                    </a:lnTo>
                    <a:lnTo>
                      <a:pt x="345" y="0"/>
                    </a:lnTo>
                    <a:lnTo>
                      <a:pt x="352" y="7"/>
                    </a:lnTo>
                    <a:close/>
                  </a:path>
                </a:pathLst>
              </a:custGeom>
              <a:solidFill>
                <a:srgbClr val="FFFFCD"/>
              </a:solidFill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246" name="Freeform 88"/>
              <p:cNvSpPr>
                <a:spLocks/>
              </p:cNvSpPr>
              <p:nvPr/>
            </p:nvSpPr>
            <p:spPr bwMode="auto">
              <a:xfrm>
                <a:off x="1759" y="1711"/>
                <a:ext cx="345" cy="176"/>
              </a:xfrm>
              <a:custGeom>
                <a:avLst/>
                <a:gdLst>
                  <a:gd name="T0" fmla="*/ 345 w 345"/>
                  <a:gd name="T1" fmla="*/ 169 h 176"/>
                  <a:gd name="T2" fmla="*/ 5 w 345"/>
                  <a:gd name="T3" fmla="*/ 169 h 176"/>
                  <a:gd name="T4" fmla="*/ 2 w 345"/>
                  <a:gd name="T5" fmla="*/ 173 h 176"/>
                  <a:gd name="T6" fmla="*/ 5 w 345"/>
                  <a:gd name="T7" fmla="*/ 169 h 176"/>
                  <a:gd name="T8" fmla="*/ 0 w 345"/>
                  <a:gd name="T9" fmla="*/ 176 h 176"/>
                  <a:gd name="T10" fmla="*/ 0 w 345"/>
                  <a:gd name="T11" fmla="*/ 0 h 176"/>
                  <a:gd name="T12" fmla="*/ 5 w 345"/>
                  <a:gd name="T13" fmla="*/ 0 h 176"/>
                  <a:gd name="T14" fmla="*/ 5 w 345"/>
                  <a:gd name="T15" fmla="*/ 169 h 176"/>
                  <a:gd name="T16" fmla="*/ 5 w 345"/>
                  <a:gd name="T17" fmla="*/ 0 h 176"/>
                  <a:gd name="T18" fmla="*/ 5 w 345"/>
                  <a:gd name="T19" fmla="*/ 176 h 176"/>
                  <a:gd name="T20" fmla="*/ 2 w 345"/>
                  <a:gd name="T21" fmla="*/ 172 h 176"/>
                  <a:gd name="T22" fmla="*/ 2 w 345"/>
                  <a:gd name="T23" fmla="*/ 0 h 176"/>
                  <a:gd name="T24" fmla="*/ 0 w 345"/>
                  <a:gd name="T25" fmla="*/ 0 h 176"/>
                  <a:gd name="T26" fmla="*/ 5 w 345"/>
                  <a:gd name="T27" fmla="*/ 0 h 176"/>
                  <a:gd name="T28" fmla="*/ 5 w 345"/>
                  <a:gd name="T29" fmla="*/ 176 h 176"/>
                  <a:gd name="T30" fmla="*/ 0 w 345"/>
                  <a:gd name="T31" fmla="*/ 169 h 176"/>
                  <a:gd name="T32" fmla="*/ 0 w 345"/>
                  <a:gd name="T33" fmla="*/ 0 h 17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45"/>
                  <a:gd name="T52" fmla="*/ 0 h 176"/>
                  <a:gd name="T53" fmla="*/ 345 w 345"/>
                  <a:gd name="T54" fmla="*/ 176 h 17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45" h="176">
                    <a:moveTo>
                      <a:pt x="345" y="169"/>
                    </a:moveTo>
                    <a:lnTo>
                      <a:pt x="5" y="169"/>
                    </a:lnTo>
                    <a:lnTo>
                      <a:pt x="2" y="173"/>
                    </a:lnTo>
                    <a:lnTo>
                      <a:pt x="5" y="169"/>
                    </a:lnTo>
                    <a:lnTo>
                      <a:pt x="0" y="176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169"/>
                    </a:lnTo>
                    <a:lnTo>
                      <a:pt x="5" y="0"/>
                    </a:lnTo>
                    <a:lnTo>
                      <a:pt x="5" y="176"/>
                    </a:lnTo>
                    <a:lnTo>
                      <a:pt x="2" y="17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176"/>
                    </a:lnTo>
                    <a:lnTo>
                      <a:pt x="0" y="16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CD"/>
              </a:solidFill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247" name="Freeform 89"/>
              <p:cNvSpPr>
                <a:spLocks/>
              </p:cNvSpPr>
              <p:nvPr/>
            </p:nvSpPr>
            <p:spPr bwMode="auto">
              <a:xfrm>
                <a:off x="1415" y="1708"/>
                <a:ext cx="347" cy="176"/>
              </a:xfrm>
              <a:custGeom>
                <a:avLst/>
                <a:gdLst>
                  <a:gd name="T0" fmla="*/ 347 w 347"/>
                  <a:gd name="T1" fmla="*/ 0 h 176"/>
                  <a:gd name="T2" fmla="*/ 2 w 347"/>
                  <a:gd name="T3" fmla="*/ 0 h 176"/>
                  <a:gd name="T4" fmla="*/ 2 w 347"/>
                  <a:gd name="T5" fmla="*/ 4 h 176"/>
                  <a:gd name="T6" fmla="*/ 0 w 347"/>
                  <a:gd name="T7" fmla="*/ 4 h 176"/>
                  <a:gd name="T8" fmla="*/ 0 w 347"/>
                  <a:gd name="T9" fmla="*/ 176 h 176"/>
                  <a:gd name="T10" fmla="*/ 347 w 347"/>
                  <a:gd name="T11" fmla="*/ 176 h 17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47"/>
                  <a:gd name="T19" fmla="*/ 0 h 176"/>
                  <a:gd name="T20" fmla="*/ 347 w 347"/>
                  <a:gd name="T21" fmla="*/ 176 h 17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47" h="176">
                    <a:moveTo>
                      <a:pt x="347" y="0"/>
                    </a:moveTo>
                    <a:lnTo>
                      <a:pt x="2" y="0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176"/>
                    </a:lnTo>
                    <a:lnTo>
                      <a:pt x="347" y="176"/>
                    </a:lnTo>
                  </a:path>
                </a:pathLst>
              </a:custGeom>
              <a:solidFill>
                <a:srgbClr val="FFFFCD"/>
              </a:solidFill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248" name="Freeform 90"/>
              <p:cNvSpPr>
                <a:spLocks/>
              </p:cNvSpPr>
              <p:nvPr/>
            </p:nvSpPr>
            <p:spPr bwMode="auto">
              <a:xfrm>
                <a:off x="1414" y="1880"/>
                <a:ext cx="350" cy="7"/>
              </a:xfrm>
              <a:custGeom>
                <a:avLst/>
                <a:gdLst>
                  <a:gd name="T0" fmla="*/ 350 w 350"/>
                  <a:gd name="T1" fmla="*/ 7 h 7"/>
                  <a:gd name="T2" fmla="*/ 0 w 350"/>
                  <a:gd name="T3" fmla="*/ 7 h 7"/>
                  <a:gd name="T4" fmla="*/ 5 w 350"/>
                  <a:gd name="T5" fmla="*/ 0 h 7"/>
                  <a:gd name="T6" fmla="*/ 345 w 350"/>
                  <a:gd name="T7" fmla="*/ 0 h 7"/>
                  <a:gd name="T8" fmla="*/ 350 w 350"/>
                  <a:gd name="T9" fmla="*/ 7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0"/>
                  <a:gd name="T16" fmla="*/ 0 h 7"/>
                  <a:gd name="T17" fmla="*/ 350 w 350"/>
                  <a:gd name="T18" fmla="*/ 7 h 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0" h="7">
                    <a:moveTo>
                      <a:pt x="350" y="7"/>
                    </a:moveTo>
                    <a:lnTo>
                      <a:pt x="0" y="7"/>
                    </a:lnTo>
                    <a:lnTo>
                      <a:pt x="5" y="0"/>
                    </a:lnTo>
                    <a:lnTo>
                      <a:pt x="345" y="0"/>
                    </a:lnTo>
                    <a:lnTo>
                      <a:pt x="350" y="7"/>
                    </a:lnTo>
                    <a:close/>
                  </a:path>
                </a:pathLst>
              </a:custGeom>
              <a:solidFill>
                <a:srgbClr val="FFFFCD"/>
              </a:solidFill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249" name="Freeform 91"/>
              <p:cNvSpPr>
                <a:spLocks/>
              </p:cNvSpPr>
              <p:nvPr/>
            </p:nvSpPr>
            <p:spPr bwMode="auto">
              <a:xfrm>
                <a:off x="1414" y="1711"/>
                <a:ext cx="345" cy="176"/>
              </a:xfrm>
              <a:custGeom>
                <a:avLst/>
                <a:gdLst>
                  <a:gd name="T0" fmla="*/ 345 w 345"/>
                  <a:gd name="T1" fmla="*/ 169 h 176"/>
                  <a:gd name="T2" fmla="*/ 5 w 345"/>
                  <a:gd name="T3" fmla="*/ 169 h 176"/>
                  <a:gd name="T4" fmla="*/ 1 w 345"/>
                  <a:gd name="T5" fmla="*/ 173 h 176"/>
                  <a:gd name="T6" fmla="*/ 5 w 345"/>
                  <a:gd name="T7" fmla="*/ 169 h 176"/>
                  <a:gd name="T8" fmla="*/ 0 w 345"/>
                  <a:gd name="T9" fmla="*/ 176 h 176"/>
                  <a:gd name="T10" fmla="*/ 0 w 345"/>
                  <a:gd name="T11" fmla="*/ 0 h 176"/>
                  <a:gd name="T12" fmla="*/ 5 w 345"/>
                  <a:gd name="T13" fmla="*/ 0 h 176"/>
                  <a:gd name="T14" fmla="*/ 5 w 345"/>
                  <a:gd name="T15" fmla="*/ 169 h 176"/>
                  <a:gd name="T16" fmla="*/ 5 w 345"/>
                  <a:gd name="T17" fmla="*/ 0 h 176"/>
                  <a:gd name="T18" fmla="*/ 5 w 345"/>
                  <a:gd name="T19" fmla="*/ 176 h 176"/>
                  <a:gd name="T20" fmla="*/ 1 w 345"/>
                  <a:gd name="T21" fmla="*/ 172 h 176"/>
                  <a:gd name="T22" fmla="*/ 1 w 345"/>
                  <a:gd name="T23" fmla="*/ 0 h 176"/>
                  <a:gd name="T24" fmla="*/ 0 w 345"/>
                  <a:gd name="T25" fmla="*/ 0 h 176"/>
                  <a:gd name="T26" fmla="*/ 5 w 345"/>
                  <a:gd name="T27" fmla="*/ 0 h 176"/>
                  <a:gd name="T28" fmla="*/ 5 w 345"/>
                  <a:gd name="T29" fmla="*/ 176 h 176"/>
                  <a:gd name="T30" fmla="*/ 0 w 345"/>
                  <a:gd name="T31" fmla="*/ 169 h 176"/>
                  <a:gd name="T32" fmla="*/ 0 w 345"/>
                  <a:gd name="T33" fmla="*/ 0 h 17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45"/>
                  <a:gd name="T52" fmla="*/ 0 h 176"/>
                  <a:gd name="T53" fmla="*/ 345 w 345"/>
                  <a:gd name="T54" fmla="*/ 176 h 17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45" h="176">
                    <a:moveTo>
                      <a:pt x="345" y="169"/>
                    </a:moveTo>
                    <a:lnTo>
                      <a:pt x="5" y="169"/>
                    </a:lnTo>
                    <a:lnTo>
                      <a:pt x="1" y="173"/>
                    </a:lnTo>
                    <a:lnTo>
                      <a:pt x="5" y="169"/>
                    </a:lnTo>
                    <a:lnTo>
                      <a:pt x="0" y="176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169"/>
                    </a:lnTo>
                    <a:lnTo>
                      <a:pt x="5" y="0"/>
                    </a:lnTo>
                    <a:lnTo>
                      <a:pt x="5" y="176"/>
                    </a:lnTo>
                    <a:lnTo>
                      <a:pt x="1" y="172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176"/>
                    </a:lnTo>
                    <a:lnTo>
                      <a:pt x="0" y="16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CD"/>
              </a:solidFill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250" name="Freeform 92"/>
              <p:cNvSpPr>
                <a:spLocks/>
              </p:cNvSpPr>
              <p:nvPr/>
            </p:nvSpPr>
            <p:spPr bwMode="auto">
              <a:xfrm>
                <a:off x="1071" y="1708"/>
                <a:ext cx="691" cy="6"/>
              </a:xfrm>
              <a:custGeom>
                <a:avLst/>
                <a:gdLst>
                  <a:gd name="T0" fmla="*/ 346 w 691"/>
                  <a:gd name="T1" fmla="*/ 0 h 6"/>
                  <a:gd name="T2" fmla="*/ 346 w 691"/>
                  <a:gd name="T3" fmla="*/ 6 h 6"/>
                  <a:gd name="T4" fmla="*/ 0 w 691"/>
                  <a:gd name="T5" fmla="*/ 6 h 6"/>
                  <a:gd name="T6" fmla="*/ 0 w 691"/>
                  <a:gd name="T7" fmla="*/ 0 h 6"/>
                  <a:gd name="T8" fmla="*/ 346 w 691"/>
                  <a:gd name="T9" fmla="*/ 0 h 6"/>
                  <a:gd name="T10" fmla="*/ 691 w 691"/>
                  <a:gd name="T11" fmla="*/ 0 h 6"/>
                  <a:gd name="T12" fmla="*/ 691 w 691"/>
                  <a:gd name="T13" fmla="*/ 6 h 6"/>
                  <a:gd name="T14" fmla="*/ 346 w 691"/>
                  <a:gd name="T15" fmla="*/ 6 h 6"/>
                  <a:gd name="T16" fmla="*/ 346 w 691"/>
                  <a:gd name="T17" fmla="*/ 0 h 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91"/>
                  <a:gd name="T28" fmla="*/ 0 h 6"/>
                  <a:gd name="T29" fmla="*/ 691 w 691"/>
                  <a:gd name="T30" fmla="*/ 6 h 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91" h="6">
                    <a:moveTo>
                      <a:pt x="346" y="0"/>
                    </a:moveTo>
                    <a:lnTo>
                      <a:pt x="346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346" y="0"/>
                    </a:lnTo>
                    <a:lnTo>
                      <a:pt x="691" y="0"/>
                    </a:lnTo>
                    <a:lnTo>
                      <a:pt x="691" y="6"/>
                    </a:lnTo>
                    <a:lnTo>
                      <a:pt x="346" y="6"/>
                    </a:lnTo>
                    <a:lnTo>
                      <a:pt x="346" y="0"/>
                    </a:lnTo>
                    <a:close/>
                  </a:path>
                </a:pathLst>
              </a:custGeom>
              <a:solidFill>
                <a:srgbClr val="FFFFCD"/>
              </a:solidFill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251" name="Freeform 93"/>
              <p:cNvSpPr>
                <a:spLocks/>
              </p:cNvSpPr>
              <p:nvPr/>
            </p:nvSpPr>
            <p:spPr bwMode="auto">
              <a:xfrm>
                <a:off x="1071" y="1880"/>
                <a:ext cx="346" cy="4"/>
              </a:xfrm>
              <a:custGeom>
                <a:avLst/>
                <a:gdLst>
                  <a:gd name="T0" fmla="*/ 343 w 346"/>
                  <a:gd name="T1" fmla="*/ 0 h 4"/>
                  <a:gd name="T2" fmla="*/ 2 w 346"/>
                  <a:gd name="T3" fmla="*/ 0 h 4"/>
                  <a:gd name="T4" fmla="*/ 0 w 346"/>
                  <a:gd name="T5" fmla="*/ 4 h 4"/>
                  <a:gd name="T6" fmla="*/ 346 w 346"/>
                  <a:gd name="T7" fmla="*/ 4 h 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46"/>
                  <a:gd name="T13" fmla="*/ 0 h 4"/>
                  <a:gd name="T14" fmla="*/ 346 w 346"/>
                  <a:gd name="T15" fmla="*/ 4 h 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46" h="4">
                    <a:moveTo>
                      <a:pt x="343" y="0"/>
                    </a:moveTo>
                    <a:lnTo>
                      <a:pt x="2" y="0"/>
                    </a:lnTo>
                    <a:lnTo>
                      <a:pt x="0" y="4"/>
                    </a:lnTo>
                    <a:lnTo>
                      <a:pt x="346" y="4"/>
                    </a:lnTo>
                  </a:path>
                </a:pathLst>
              </a:custGeom>
              <a:solidFill>
                <a:srgbClr val="FFFFCD"/>
              </a:solidFill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252" name="Freeform 94"/>
              <p:cNvSpPr>
                <a:spLocks/>
              </p:cNvSpPr>
              <p:nvPr/>
            </p:nvSpPr>
            <p:spPr bwMode="auto">
              <a:xfrm>
                <a:off x="1068" y="1880"/>
                <a:ext cx="351" cy="7"/>
              </a:xfrm>
              <a:custGeom>
                <a:avLst/>
                <a:gdLst>
                  <a:gd name="T0" fmla="*/ 351 w 351"/>
                  <a:gd name="T1" fmla="*/ 7 h 7"/>
                  <a:gd name="T2" fmla="*/ 0 w 351"/>
                  <a:gd name="T3" fmla="*/ 7 h 7"/>
                  <a:gd name="T4" fmla="*/ 5 w 351"/>
                  <a:gd name="T5" fmla="*/ 0 h 7"/>
                  <a:gd name="T6" fmla="*/ 346 w 351"/>
                  <a:gd name="T7" fmla="*/ 0 h 7"/>
                  <a:gd name="T8" fmla="*/ 351 w 351"/>
                  <a:gd name="T9" fmla="*/ 7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1"/>
                  <a:gd name="T16" fmla="*/ 0 h 7"/>
                  <a:gd name="T17" fmla="*/ 351 w 351"/>
                  <a:gd name="T18" fmla="*/ 7 h 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1" h="7">
                    <a:moveTo>
                      <a:pt x="351" y="7"/>
                    </a:moveTo>
                    <a:lnTo>
                      <a:pt x="0" y="7"/>
                    </a:lnTo>
                    <a:lnTo>
                      <a:pt x="5" y="0"/>
                    </a:lnTo>
                    <a:lnTo>
                      <a:pt x="346" y="0"/>
                    </a:lnTo>
                    <a:lnTo>
                      <a:pt x="351" y="7"/>
                    </a:lnTo>
                    <a:close/>
                  </a:path>
                </a:pathLst>
              </a:custGeom>
              <a:solidFill>
                <a:srgbClr val="FFFFCD"/>
              </a:solidFill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253" name="Freeform 95"/>
              <p:cNvSpPr>
                <a:spLocks/>
              </p:cNvSpPr>
              <p:nvPr/>
            </p:nvSpPr>
            <p:spPr bwMode="auto">
              <a:xfrm>
                <a:off x="1068" y="1711"/>
                <a:ext cx="5" cy="176"/>
              </a:xfrm>
              <a:custGeom>
                <a:avLst/>
                <a:gdLst>
                  <a:gd name="T0" fmla="*/ 5 w 5"/>
                  <a:gd name="T1" fmla="*/ 169 h 176"/>
                  <a:gd name="T2" fmla="*/ 3 w 5"/>
                  <a:gd name="T3" fmla="*/ 173 h 176"/>
                  <a:gd name="T4" fmla="*/ 3 w 5"/>
                  <a:gd name="T5" fmla="*/ 0 h 176"/>
                  <a:gd name="T6" fmla="*/ 0 w 5"/>
                  <a:gd name="T7" fmla="*/ 0 h 176"/>
                  <a:gd name="T8" fmla="*/ 5 w 5"/>
                  <a:gd name="T9" fmla="*/ 0 h 176"/>
                  <a:gd name="T10" fmla="*/ 5 w 5"/>
                  <a:gd name="T11" fmla="*/ 169 h 176"/>
                  <a:gd name="T12" fmla="*/ 0 w 5"/>
                  <a:gd name="T13" fmla="*/ 176 h 176"/>
                  <a:gd name="T14" fmla="*/ 0 w 5"/>
                  <a:gd name="T15" fmla="*/ 0 h 17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"/>
                  <a:gd name="T25" fmla="*/ 0 h 176"/>
                  <a:gd name="T26" fmla="*/ 5 w 5"/>
                  <a:gd name="T27" fmla="*/ 176 h 17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" h="176">
                    <a:moveTo>
                      <a:pt x="5" y="169"/>
                    </a:moveTo>
                    <a:lnTo>
                      <a:pt x="3" y="17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169"/>
                    </a:lnTo>
                    <a:lnTo>
                      <a:pt x="0" y="17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CD"/>
              </a:solidFill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254" name="Line 96"/>
              <p:cNvSpPr>
                <a:spLocks noChangeShapeType="1"/>
              </p:cNvSpPr>
              <p:nvPr/>
            </p:nvSpPr>
            <p:spPr bwMode="auto">
              <a:xfrm>
                <a:off x="1073" y="1711"/>
                <a:ext cx="1" cy="16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255" name="Rectangle 97"/>
              <p:cNvSpPr>
                <a:spLocks noChangeArrowheads="1"/>
              </p:cNvSpPr>
              <p:nvPr/>
            </p:nvSpPr>
            <p:spPr bwMode="auto">
              <a:xfrm>
                <a:off x="1762" y="1708"/>
                <a:ext cx="346" cy="6"/>
              </a:xfrm>
              <a:prstGeom prst="rect">
                <a:avLst/>
              </a:prstGeom>
              <a:solidFill>
                <a:srgbClr val="FFFFCD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256" name="Rectangle 98"/>
              <p:cNvSpPr>
                <a:spLocks noChangeArrowheads="1"/>
              </p:cNvSpPr>
              <p:nvPr/>
            </p:nvSpPr>
            <p:spPr bwMode="auto">
              <a:xfrm>
                <a:off x="2107" y="1708"/>
                <a:ext cx="346" cy="6"/>
              </a:xfrm>
              <a:prstGeom prst="rect">
                <a:avLst/>
              </a:prstGeom>
              <a:solidFill>
                <a:srgbClr val="FFFFCD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257" name="Rectangle 99"/>
              <p:cNvSpPr>
                <a:spLocks noChangeArrowheads="1"/>
              </p:cNvSpPr>
              <p:nvPr/>
            </p:nvSpPr>
            <p:spPr bwMode="auto">
              <a:xfrm>
                <a:off x="2453" y="1708"/>
                <a:ext cx="345" cy="6"/>
              </a:xfrm>
              <a:prstGeom prst="rect">
                <a:avLst/>
              </a:prstGeom>
              <a:solidFill>
                <a:srgbClr val="FFFFCD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258" name="Freeform 100"/>
              <p:cNvSpPr>
                <a:spLocks/>
              </p:cNvSpPr>
              <p:nvPr/>
            </p:nvSpPr>
            <p:spPr bwMode="auto">
              <a:xfrm>
                <a:off x="2798" y="1708"/>
                <a:ext cx="348" cy="6"/>
              </a:xfrm>
              <a:custGeom>
                <a:avLst/>
                <a:gdLst>
                  <a:gd name="T0" fmla="*/ 0 w 348"/>
                  <a:gd name="T1" fmla="*/ 6 h 6"/>
                  <a:gd name="T2" fmla="*/ 0 w 348"/>
                  <a:gd name="T3" fmla="*/ 0 h 6"/>
                  <a:gd name="T4" fmla="*/ 348 w 348"/>
                  <a:gd name="T5" fmla="*/ 0 h 6"/>
                  <a:gd name="T6" fmla="*/ 343 w 348"/>
                  <a:gd name="T7" fmla="*/ 6 h 6"/>
                  <a:gd name="T8" fmla="*/ 0 w 348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8"/>
                  <a:gd name="T16" fmla="*/ 0 h 6"/>
                  <a:gd name="T17" fmla="*/ 348 w 34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8" h="6">
                    <a:moveTo>
                      <a:pt x="0" y="6"/>
                    </a:moveTo>
                    <a:lnTo>
                      <a:pt x="0" y="0"/>
                    </a:lnTo>
                    <a:lnTo>
                      <a:pt x="348" y="0"/>
                    </a:lnTo>
                    <a:lnTo>
                      <a:pt x="343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FFCD"/>
              </a:solidFill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259" name="Line 101"/>
              <p:cNvSpPr>
                <a:spLocks noChangeShapeType="1"/>
              </p:cNvSpPr>
              <p:nvPr/>
            </p:nvSpPr>
            <p:spPr bwMode="auto">
              <a:xfrm flipH="1" flipV="1">
                <a:off x="2237" y="1781"/>
                <a:ext cx="41" cy="5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260" name="Line 102"/>
              <p:cNvSpPr>
                <a:spLocks noChangeShapeType="1"/>
              </p:cNvSpPr>
              <p:nvPr/>
            </p:nvSpPr>
            <p:spPr bwMode="auto">
              <a:xfrm flipH="1">
                <a:off x="2237" y="1781"/>
                <a:ext cx="41" cy="5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261" name="Line 103"/>
              <p:cNvSpPr>
                <a:spLocks noChangeShapeType="1"/>
              </p:cNvSpPr>
              <p:nvPr/>
            </p:nvSpPr>
            <p:spPr bwMode="auto">
              <a:xfrm flipH="1" flipV="1">
                <a:off x="1892" y="1781"/>
                <a:ext cx="40" cy="5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262" name="Line 104"/>
              <p:cNvSpPr>
                <a:spLocks noChangeShapeType="1"/>
              </p:cNvSpPr>
              <p:nvPr/>
            </p:nvSpPr>
            <p:spPr bwMode="auto">
              <a:xfrm flipH="1">
                <a:off x="1892" y="1781"/>
                <a:ext cx="40" cy="5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263" name="Line 105"/>
              <p:cNvSpPr>
                <a:spLocks noChangeShapeType="1"/>
              </p:cNvSpPr>
              <p:nvPr/>
            </p:nvSpPr>
            <p:spPr bwMode="auto">
              <a:xfrm flipH="1" flipV="1">
                <a:off x="1545" y="1781"/>
                <a:ext cx="41" cy="5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264" name="Line 106"/>
              <p:cNvSpPr>
                <a:spLocks noChangeShapeType="1"/>
              </p:cNvSpPr>
              <p:nvPr/>
            </p:nvSpPr>
            <p:spPr bwMode="auto">
              <a:xfrm flipH="1">
                <a:off x="1545" y="1781"/>
                <a:ext cx="41" cy="5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265" name="Line 107"/>
              <p:cNvSpPr>
                <a:spLocks noChangeShapeType="1"/>
              </p:cNvSpPr>
              <p:nvPr/>
            </p:nvSpPr>
            <p:spPr bwMode="auto">
              <a:xfrm flipH="1" flipV="1">
                <a:off x="1201" y="1781"/>
                <a:ext cx="40" cy="5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266" name="Line 108"/>
              <p:cNvSpPr>
                <a:spLocks noChangeShapeType="1"/>
              </p:cNvSpPr>
              <p:nvPr/>
            </p:nvSpPr>
            <p:spPr bwMode="auto">
              <a:xfrm flipH="1">
                <a:off x="1201" y="1781"/>
                <a:ext cx="40" cy="5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267" name="Freeform 109"/>
              <p:cNvSpPr>
                <a:spLocks/>
              </p:cNvSpPr>
              <p:nvPr/>
            </p:nvSpPr>
            <p:spPr bwMode="auto">
              <a:xfrm>
                <a:off x="1264" y="1802"/>
                <a:ext cx="15" cy="60"/>
              </a:xfrm>
              <a:custGeom>
                <a:avLst/>
                <a:gdLst>
                  <a:gd name="T0" fmla="*/ 15 w 15"/>
                  <a:gd name="T1" fmla="*/ 60 h 60"/>
                  <a:gd name="T2" fmla="*/ 15 w 15"/>
                  <a:gd name="T3" fmla="*/ 0 h 60"/>
                  <a:gd name="T4" fmla="*/ 7 w 15"/>
                  <a:gd name="T5" fmla="*/ 9 h 60"/>
                  <a:gd name="T6" fmla="*/ 0 w 15"/>
                  <a:gd name="T7" fmla="*/ 11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60"/>
                  <a:gd name="T14" fmla="*/ 15 w 15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60">
                    <a:moveTo>
                      <a:pt x="15" y="60"/>
                    </a:moveTo>
                    <a:lnTo>
                      <a:pt x="15" y="0"/>
                    </a:lnTo>
                    <a:lnTo>
                      <a:pt x="7" y="9"/>
                    </a:lnTo>
                    <a:lnTo>
                      <a:pt x="0" y="11"/>
                    </a:lnTo>
                  </a:path>
                </a:pathLst>
              </a:custGeom>
              <a:solidFill>
                <a:srgbClr val="FFFFCD"/>
              </a:solidFill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268" name="Freeform 110"/>
              <p:cNvSpPr>
                <a:spLocks/>
              </p:cNvSpPr>
              <p:nvPr/>
            </p:nvSpPr>
            <p:spPr bwMode="auto">
              <a:xfrm>
                <a:off x="1611" y="1802"/>
                <a:ext cx="40" cy="60"/>
              </a:xfrm>
              <a:custGeom>
                <a:avLst/>
                <a:gdLst>
                  <a:gd name="T0" fmla="*/ 3 w 40"/>
                  <a:gd name="T1" fmla="*/ 11 h 60"/>
                  <a:gd name="T2" fmla="*/ 5 w 40"/>
                  <a:gd name="T3" fmla="*/ 6 h 60"/>
                  <a:gd name="T4" fmla="*/ 8 w 40"/>
                  <a:gd name="T5" fmla="*/ 2 h 60"/>
                  <a:gd name="T6" fmla="*/ 14 w 40"/>
                  <a:gd name="T7" fmla="*/ 0 h 60"/>
                  <a:gd name="T8" fmla="*/ 25 w 40"/>
                  <a:gd name="T9" fmla="*/ 0 h 60"/>
                  <a:gd name="T10" fmla="*/ 32 w 40"/>
                  <a:gd name="T11" fmla="*/ 2 h 60"/>
                  <a:gd name="T12" fmla="*/ 34 w 40"/>
                  <a:gd name="T13" fmla="*/ 6 h 60"/>
                  <a:gd name="T14" fmla="*/ 38 w 40"/>
                  <a:gd name="T15" fmla="*/ 11 h 60"/>
                  <a:gd name="T16" fmla="*/ 38 w 40"/>
                  <a:gd name="T17" fmla="*/ 17 h 60"/>
                  <a:gd name="T18" fmla="*/ 34 w 40"/>
                  <a:gd name="T19" fmla="*/ 22 h 60"/>
                  <a:gd name="T20" fmla="*/ 29 w 40"/>
                  <a:gd name="T21" fmla="*/ 31 h 60"/>
                  <a:gd name="T22" fmla="*/ 0 w 40"/>
                  <a:gd name="T23" fmla="*/ 60 h 60"/>
                  <a:gd name="T24" fmla="*/ 40 w 40"/>
                  <a:gd name="T25" fmla="*/ 6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0"/>
                  <a:gd name="T40" fmla="*/ 0 h 60"/>
                  <a:gd name="T41" fmla="*/ 40 w 40"/>
                  <a:gd name="T42" fmla="*/ 60 h 6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0" h="60">
                    <a:moveTo>
                      <a:pt x="3" y="11"/>
                    </a:moveTo>
                    <a:lnTo>
                      <a:pt x="5" y="6"/>
                    </a:lnTo>
                    <a:lnTo>
                      <a:pt x="8" y="2"/>
                    </a:lnTo>
                    <a:lnTo>
                      <a:pt x="14" y="0"/>
                    </a:lnTo>
                    <a:lnTo>
                      <a:pt x="25" y="0"/>
                    </a:lnTo>
                    <a:lnTo>
                      <a:pt x="32" y="2"/>
                    </a:lnTo>
                    <a:lnTo>
                      <a:pt x="34" y="6"/>
                    </a:lnTo>
                    <a:lnTo>
                      <a:pt x="38" y="11"/>
                    </a:lnTo>
                    <a:lnTo>
                      <a:pt x="38" y="17"/>
                    </a:lnTo>
                    <a:lnTo>
                      <a:pt x="34" y="22"/>
                    </a:lnTo>
                    <a:lnTo>
                      <a:pt x="29" y="31"/>
                    </a:lnTo>
                    <a:lnTo>
                      <a:pt x="0" y="60"/>
                    </a:lnTo>
                    <a:lnTo>
                      <a:pt x="40" y="60"/>
                    </a:lnTo>
                  </a:path>
                </a:pathLst>
              </a:custGeom>
              <a:solidFill>
                <a:srgbClr val="FFFFCD"/>
              </a:solidFill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269" name="Line 111"/>
              <p:cNvSpPr>
                <a:spLocks noChangeShapeType="1"/>
              </p:cNvSpPr>
              <p:nvPr/>
            </p:nvSpPr>
            <p:spPr bwMode="auto">
              <a:xfrm flipV="1">
                <a:off x="1614" y="1813"/>
                <a:ext cx="1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270" name="Freeform 112"/>
              <p:cNvSpPr>
                <a:spLocks/>
              </p:cNvSpPr>
              <p:nvPr/>
            </p:nvSpPr>
            <p:spPr bwMode="auto">
              <a:xfrm>
                <a:off x="1956" y="1802"/>
                <a:ext cx="41" cy="60"/>
              </a:xfrm>
              <a:custGeom>
                <a:avLst/>
                <a:gdLst>
                  <a:gd name="T0" fmla="*/ 6 w 41"/>
                  <a:gd name="T1" fmla="*/ 0 h 60"/>
                  <a:gd name="T2" fmla="*/ 37 w 41"/>
                  <a:gd name="T3" fmla="*/ 0 h 60"/>
                  <a:gd name="T4" fmla="*/ 20 w 41"/>
                  <a:gd name="T5" fmla="*/ 22 h 60"/>
                  <a:gd name="T6" fmla="*/ 29 w 41"/>
                  <a:gd name="T7" fmla="*/ 22 h 60"/>
                  <a:gd name="T8" fmla="*/ 35 w 41"/>
                  <a:gd name="T9" fmla="*/ 25 h 60"/>
                  <a:gd name="T10" fmla="*/ 37 w 41"/>
                  <a:gd name="T11" fmla="*/ 29 h 60"/>
                  <a:gd name="T12" fmla="*/ 41 w 41"/>
                  <a:gd name="T13" fmla="*/ 37 h 60"/>
                  <a:gd name="T14" fmla="*/ 41 w 41"/>
                  <a:gd name="T15" fmla="*/ 42 h 60"/>
                  <a:gd name="T16" fmla="*/ 37 w 41"/>
                  <a:gd name="T17" fmla="*/ 51 h 60"/>
                  <a:gd name="T18" fmla="*/ 32 w 41"/>
                  <a:gd name="T19" fmla="*/ 57 h 60"/>
                  <a:gd name="T20" fmla="*/ 24 w 41"/>
                  <a:gd name="T21" fmla="*/ 60 h 60"/>
                  <a:gd name="T22" fmla="*/ 15 w 41"/>
                  <a:gd name="T23" fmla="*/ 60 h 60"/>
                  <a:gd name="T24" fmla="*/ 6 w 41"/>
                  <a:gd name="T25" fmla="*/ 57 h 60"/>
                  <a:gd name="T26" fmla="*/ 2 w 41"/>
                  <a:gd name="T27" fmla="*/ 55 h 60"/>
                  <a:gd name="T28" fmla="*/ 0 w 41"/>
                  <a:gd name="T29" fmla="*/ 48 h 6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1"/>
                  <a:gd name="T46" fmla="*/ 0 h 60"/>
                  <a:gd name="T47" fmla="*/ 41 w 41"/>
                  <a:gd name="T48" fmla="*/ 60 h 6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1" h="60">
                    <a:moveTo>
                      <a:pt x="6" y="0"/>
                    </a:moveTo>
                    <a:lnTo>
                      <a:pt x="37" y="0"/>
                    </a:lnTo>
                    <a:lnTo>
                      <a:pt x="20" y="22"/>
                    </a:lnTo>
                    <a:lnTo>
                      <a:pt x="29" y="22"/>
                    </a:lnTo>
                    <a:lnTo>
                      <a:pt x="35" y="25"/>
                    </a:lnTo>
                    <a:lnTo>
                      <a:pt x="37" y="29"/>
                    </a:lnTo>
                    <a:lnTo>
                      <a:pt x="41" y="37"/>
                    </a:lnTo>
                    <a:lnTo>
                      <a:pt x="41" y="42"/>
                    </a:lnTo>
                    <a:lnTo>
                      <a:pt x="37" y="51"/>
                    </a:lnTo>
                    <a:lnTo>
                      <a:pt x="32" y="57"/>
                    </a:lnTo>
                    <a:lnTo>
                      <a:pt x="24" y="60"/>
                    </a:lnTo>
                    <a:lnTo>
                      <a:pt x="15" y="60"/>
                    </a:lnTo>
                    <a:lnTo>
                      <a:pt x="6" y="57"/>
                    </a:lnTo>
                    <a:lnTo>
                      <a:pt x="2" y="55"/>
                    </a:lnTo>
                    <a:lnTo>
                      <a:pt x="0" y="48"/>
                    </a:lnTo>
                  </a:path>
                </a:pathLst>
              </a:custGeom>
              <a:solidFill>
                <a:srgbClr val="FFFFCD"/>
              </a:solidFill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271" name="Line 113"/>
              <p:cNvSpPr>
                <a:spLocks noChangeShapeType="1"/>
              </p:cNvSpPr>
              <p:nvPr/>
            </p:nvSpPr>
            <p:spPr bwMode="auto">
              <a:xfrm>
                <a:off x="2302" y="1842"/>
                <a:ext cx="4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272" name="Freeform 114"/>
              <p:cNvSpPr>
                <a:spLocks/>
              </p:cNvSpPr>
              <p:nvPr/>
            </p:nvSpPr>
            <p:spPr bwMode="auto">
              <a:xfrm>
                <a:off x="2302" y="1802"/>
                <a:ext cx="28" cy="60"/>
              </a:xfrm>
              <a:custGeom>
                <a:avLst/>
                <a:gdLst>
                  <a:gd name="T0" fmla="*/ 28 w 28"/>
                  <a:gd name="T1" fmla="*/ 60 h 60"/>
                  <a:gd name="T2" fmla="*/ 28 w 28"/>
                  <a:gd name="T3" fmla="*/ 0 h 60"/>
                  <a:gd name="T4" fmla="*/ 0 w 28"/>
                  <a:gd name="T5" fmla="*/ 40 h 60"/>
                  <a:gd name="T6" fmla="*/ 0 60000 65536"/>
                  <a:gd name="T7" fmla="*/ 0 60000 65536"/>
                  <a:gd name="T8" fmla="*/ 0 60000 65536"/>
                  <a:gd name="T9" fmla="*/ 0 w 28"/>
                  <a:gd name="T10" fmla="*/ 0 h 60"/>
                  <a:gd name="T11" fmla="*/ 28 w 28"/>
                  <a:gd name="T12" fmla="*/ 60 h 6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" h="60">
                    <a:moveTo>
                      <a:pt x="28" y="60"/>
                    </a:moveTo>
                    <a:lnTo>
                      <a:pt x="28" y="0"/>
                    </a:lnTo>
                    <a:lnTo>
                      <a:pt x="0" y="40"/>
                    </a:lnTo>
                  </a:path>
                </a:pathLst>
              </a:custGeom>
              <a:solidFill>
                <a:srgbClr val="FFFFCD"/>
              </a:solidFill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273" name="Line 115"/>
              <p:cNvSpPr>
                <a:spLocks noChangeShapeType="1"/>
              </p:cNvSpPr>
              <p:nvPr/>
            </p:nvSpPr>
            <p:spPr bwMode="auto">
              <a:xfrm flipV="1">
                <a:off x="2582" y="1781"/>
                <a:ext cx="40" cy="5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274" name="Line 116"/>
              <p:cNvSpPr>
                <a:spLocks noChangeShapeType="1"/>
              </p:cNvSpPr>
              <p:nvPr/>
            </p:nvSpPr>
            <p:spPr bwMode="auto">
              <a:xfrm>
                <a:off x="2582" y="1781"/>
                <a:ext cx="40" cy="5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275" name="Freeform 117"/>
              <p:cNvSpPr>
                <a:spLocks/>
              </p:cNvSpPr>
              <p:nvPr/>
            </p:nvSpPr>
            <p:spPr bwMode="auto">
              <a:xfrm>
                <a:off x="2647" y="1802"/>
                <a:ext cx="40" cy="60"/>
              </a:xfrm>
              <a:custGeom>
                <a:avLst/>
                <a:gdLst>
                  <a:gd name="T0" fmla="*/ 0 w 40"/>
                  <a:gd name="T1" fmla="*/ 48 h 60"/>
                  <a:gd name="T2" fmla="*/ 3 w 40"/>
                  <a:gd name="T3" fmla="*/ 55 h 60"/>
                  <a:gd name="T4" fmla="*/ 6 w 40"/>
                  <a:gd name="T5" fmla="*/ 57 h 60"/>
                  <a:gd name="T6" fmla="*/ 15 w 40"/>
                  <a:gd name="T7" fmla="*/ 60 h 60"/>
                  <a:gd name="T8" fmla="*/ 23 w 40"/>
                  <a:gd name="T9" fmla="*/ 60 h 60"/>
                  <a:gd name="T10" fmla="*/ 31 w 40"/>
                  <a:gd name="T11" fmla="*/ 57 h 60"/>
                  <a:gd name="T12" fmla="*/ 38 w 40"/>
                  <a:gd name="T13" fmla="*/ 51 h 60"/>
                  <a:gd name="T14" fmla="*/ 40 w 40"/>
                  <a:gd name="T15" fmla="*/ 42 h 60"/>
                  <a:gd name="T16" fmla="*/ 40 w 40"/>
                  <a:gd name="T17" fmla="*/ 37 h 60"/>
                  <a:gd name="T18" fmla="*/ 38 w 40"/>
                  <a:gd name="T19" fmla="*/ 29 h 60"/>
                  <a:gd name="T20" fmla="*/ 31 w 40"/>
                  <a:gd name="T21" fmla="*/ 22 h 60"/>
                  <a:gd name="T22" fmla="*/ 23 w 40"/>
                  <a:gd name="T23" fmla="*/ 20 h 60"/>
                  <a:gd name="T24" fmla="*/ 15 w 40"/>
                  <a:gd name="T25" fmla="*/ 20 h 60"/>
                  <a:gd name="T26" fmla="*/ 6 w 40"/>
                  <a:gd name="T27" fmla="*/ 22 h 60"/>
                  <a:gd name="T28" fmla="*/ 3 w 40"/>
                  <a:gd name="T29" fmla="*/ 25 h 60"/>
                  <a:gd name="T30" fmla="*/ 6 w 40"/>
                  <a:gd name="T31" fmla="*/ 0 h 60"/>
                  <a:gd name="T32" fmla="*/ 34 w 40"/>
                  <a:gd name="T33" fmla="*/ 0 h 6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0"/>
                  <a:gd name="T52" fmla="*/ 0 h 60"/>
                  <a:gd name="T53" fmla="*/ 40 w 40"/>
                  <a:gd name="T54" fmla="*/ 60 h 6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0" h="60">
                    <a:moveTo>
                      <a:pt x="0" y="48"/>
                    </a:moveTo>
                    <a:lnTo>
                      <a:pt x="3" y="55"/>
                    </a:lnTo>
                    <a:lnTo>
                      <a:pt x="6" y="57"/>
                    </a:lnTo>
                    <a:lnTo>
                      <a:pt x="15" y="60"/>
                    </a:lnTo>
                    <a:lnTo>
                      <a:pt x="23" y="60"/>
                    </a:lnTo>
                    <a:lnTo>
                      <a:pt x="31" y="57"/>
                    </a:lnTo>
                    <a:lnTo>
                      <a:pt x="38" y="51"/>
                    </a:lnTo>
                    <a:lnTo>
                      <a:pt x="40" y="42"/>
                    </a:lnTo>
                    <a:lnTo>
                      <a:pt x="40" y="37"/>
                    </a:lnTo>
                    <a:lnTo>
                      <a:pt x="38" y="29"/>
                    </a:lnTo>
                    <a:lnTo>
                      <a:pt x="31" y="22"/>
                    </a:lnTo>
                    <a:lnTo>
                      <a:pt x="23" y="20"/>
                    </a:lnTo>
                    <a:lnTo>
                      <a:pt x="15" y="20"/>
                    </a:lnTo>
                    <a:lnTo>
                      <a:pt x="6" y="22"/>
                    </a:lnTo>
                    <a:lnTo>
                      <a:pt x="3" y="25"/>
                    </a:lnTo>
                    <a:lnTo>
                      <a:pt x="6" y="0"/>
                    </a:lnTo>
                    <a:lnTo>
                      <a:pt x="34" y="0"/>
                    </a:lnTo>
                  </a:path>
                </a:pathLst>
              </a:custGeom>
              <a:solidFill>
                <a:srgbClr val="FFFFCD"/>
              </a:solidFill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276" name="Line 118"/>
              <p:cNvSpPr>
                <a:spLocks noChangeShapeType="1"/>
              </p:cNvSpPr>
              <p:nvPr/>
            </p:nvSpPr>
            <p:spPr bwMode="auto">
              <a:xfrm>
                <a:off x="2928" y="1781"/>
                <a:ext cx="40" cy="5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277" name="Freeform 119"/>
              <p:cNvSpPr>
                <a:spLocks/>
              </p:cNvSpPr>
              <p:nvPr/>
            </p:nvSpPr>
            <p:spPr bwMode="auto">
              <a:xfrm>
                <a:off x="2993" y="1802"/>
                <a:ext cx="37" cy="60"/>
              </a:xfrm>
              <a:custGeom>
                <a:avLst/>
                <a:gdLst>
                  <a:gd name="T0" fmla="*/ 0 w 37"/>
                  <a:gd name="T1" fmla="*/ 40 h 60"/>
                  <a:gd name="T2" fmla="*/ 2 w 37"/>
                  <a:gd name="T3" fmla="*/ 51 h 60"/>
                  <a:gd name="T4" fmla="*/ 9 w 37"/>
                  <a:gd name="T5" fmla="*/ 57 h 60"/>
                  <a:gd name="T6" fmla="*/ 17 w 37"/>
                  <a:gd name="T7" fmla="*/ 60 h 60"/>
                  <a:gd name="T8" fmla="*/ 20 w 37"/>
                  <a:gd name="T9" fmla="*/ 60 h 60"/>
                  <a:gd name="T10" fmla="*/ 29 w 37"/>
                  <a:gd name="T11" fmla="*/ 57 h 60"/>
                  <a:gd name="T12" fmla="*/ 35 w 37"/>
                  <a:gd name="T13" fmla="*/ 51 h 60"/>
                  <a:gd name="T14" fmla="*/ 37 w 37"/>
                  <a:gd name="T15" fmla="*/ 42 h 60"/>
                  <a:gd name="T16" fmla="*/ 37 w 37"/>
                  <a:gd name="T17" fmla="*/ 40 h 60"/>
                  <a:gd name="T18" fmla="*/ 35 w 37"/>
                  <a:gd name="T19" fmla="*/ 31 h 60"/>
                  <a:gd name="T20" fmla="*/ 29 w 37"/>
                  <a:gd name="T21" fmla="*/ 25 h 60"/>
                  <a:gd name="T22" fmla="*/ 20 w 37"/>
                  <a:gd name="T23" fmla="*/ 22 h 60"/>
                  <a:gd name="T24" fmla="*/ 17 w 37"/>
                  <a:gd name="T25" fmla="*/ 22 h 60"/>
                  <a:gd name="T26" fmla="*/ 9 w 37"/>
                  <a:gd name="T27" fmla="*/ 25 h 60"/>
                  <a:gd name="T28" fmla="*/ 2 w 37"/>
                  <a:gd name="T29" fmla="*/ 31 h 60"/>
                  <a:gd name="T30" fmla="*/ 0 w 37"/>
                  <a:gd name="T31" fmla="*/ 40 h 60"/>
                  <a:gd name="T32" fmla="*/ 0 w 37"/>
                  <a:gd name="T33" fmla="*/ 25 h 60"/>
                  <a:gd name="T34" fmla="*/ 2 w 37"/>
                  <a:gd name="T35" fmla="*/ 11 h 60"/>
                  <a:gd name="T36" fmla="*/ 9 w 37"/>
                  <a:gd name="T37" fmla="*/ 2 h 60"/>
                  <a:gd name="T38" fmla="*/ 17 w 37"/>
                  <a:gd name="T39" fmla="*/ 0 h 60"/>
                  <a:gd name="T40" fmla="*/ 22 w 37"/>
                  <a:gd name="T41" fmla="*/ 0 h 60"/>
                  <a:gd name="T42" fmla="*/ 31 w 37"/>
                  <a:gd name="T43" fmla="*/ 2 h 60"/>
                  <a:gd name="T44" fmla="*/ 35 w 37"/>
                  <a:gd name="T45" fmla="*/ 9 h 6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7"/>
                  <a:gd name="T70" fmla="*/ 0 h 60"/>
                  <a:gd name="T71" fmla="*/ 37 w 37"/>
                  <a:gd name="T72" fmla="*/ 60 h 60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7" h="60">
                    <a:moveTo>
                      <a:pt x="0" y="40"/>
                    </a:moveTo>
                    <a:lnTo>
                      <a:pt x="2" y="51"/>
                    </a:lnTo>
                    <a:lnTo>
                      <a:pt x="9" y="57"/>
                    </a:lnTo>
                    <a:lnTo>
                      <a:pt x="17" y="60"/>
                    </a:lnTo>
                    <a:lnTo>
                      <a:pt x="20" y="60"/>
                    </a:lnTo>
                    <a:lnTo>
                      <a:pt x="29" y="57"/>
                    </a:lnTo>
                    <a:lnTo>
                      <a:pt x="35" y="51"/>
                    </a:lnTo>
                    <a:lnTo>
                      <a:pt x="37" y="42"/>
                    </a:lnTo>
                    <a:lnTo>
                      <a:pt x="37" y="40"/>
                    </a:lnTo>
                    <a:lnTo>
                      <a:pt x="35" y="31"/>
                    </a:lnTo>
                    <a:lnTo>
                      <a:pt x="29" y="25"/>
                    </a:lnTo>
                    <a:lnTo>
                      <a:pt x="20" y="22"/>
                    </a:lnTo>
                    <a:lnTo>
                      <a:pt x="17" y="22"/>
                    </a:lnTo>
                    <a:lnTo>
                      <a:pt x="9" y="25"/>
                    </a:lnTo>
                    <a:lnTo>
                      <a:pt x="2" y="31"/>
                    </a:lnTo>
                    <a:lnTo>
                      <a:pt x="0" y="40"/>
                    </a:lnTo>
                    <a:lnTo>
                      <a:pt x="0" y="25"/>
                    </a:lnTo>
                    <a:lnTo>
                      <a:pt x="2" y="11"/>
                    </a:lnTo>
                    <a:lnTo>
                      <a:pt x="9" y="2"/>
                    </a:lnTo>
                    <a:lnTo>
                      <a:pt x="17" y="0"/>
                    </a:lnTo>
                    <a:lnTo>
                      <a:pt x="22" y="0"/>
                    </a:lnTo>
                    <a:lnTo>
                      <a:pt x="31" y="2"/>
                    </a:lnTo>
                    <a:lnTo>
                      <a:pt x="35" y="9"/>
                    </a:lnTo>
                  </a:path>
                </a:pathLst>
              </a:custGeom>
              <a:solidFill>
                <a:srgbClr val="FFFFCD"/>
              </a:solidFill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278" name="Line 120"/>
              <p:cNvSpPr>
                <a:spLocks noChangeShapeType="1"/>
              </p:cNvSpPr>
              <p:nvPr/>
            </p:nvSpPr>
            <p:spPr bwMode="auto">
              <a:xfrm flipH="1">
                <a:off x="2928" y="1781"/>
                <a:ext cx="40" cy="5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202" name="Freeform 121"/>
            <p:cNvSpPr>
              <a:spLocks/>
            </p:cNvSpPr>
            <p:nvPr/>
          </p:nvSpPr>
          <p:spPr bwMode="auto">
            <a:xfrm>
              <a:off x="4649788" y="1895475"/>
              <a:ext cx="134937" cy="136525"/>
            </a:xfrm>
            <a:custGeom>
              <a:avLst/>
              <a:gdLst>
                <a:gd name="T0" fmla="*/ 2147483647 w 86"/>
                <a:gd name="T1" fmla="*/ 2147483647 h 86"/>
                <a:gd name="T2" fmla="*/ 2147483647 w 86"/>
                <a:gd name="T3" fmla="*/ 2147483647 h 86"/>
                <a:gd name="T4" fmla="*/ 2147483647 w 86"/>
                <a:gd name="T5" fmla="*/ 0 h 86"/>
                <a:gd name="T6" fmla="*/ 2147483647 w 86"/>
                <a:gd name="T7" fmla="*/ 0 h 86"/>
                <a:gd name="T8" fmla="*/ 2147483647 w 86"/>
                <a:gd name="T9" fmla="*/ 2147483647 h 86"/>
                <a:gd name="T10" fmla="*/ 2147483647 w 86"/>
                <a:gd name="T11" fmla="*/ 2147483647 h 86"/>
                <a:gd name="T12" fmla="*/ 2147483647 w 86"/>
                <a:gd name="T13" fmla="*/ 0 h 86"/>
                <a:gd name="T14" fmla="*/ 2147483647 w 86"/>
                <a:gd name="T15" fmla="*/ 0 h 86"/>
                <a:gd name="T16" fmla="*/ 2147483647 w 86"/>
                <a:gd name="T17" fmla="*/ 2147483647 h 86"/>
                <a:gd name="T18" fmla="*/ 2147483647 w 86"/>
                <a:gd name="T19" fmla="*/ 2147483647 h 86"/>
                <a:gd name="T20" fmla="*/ 2147483647 w 86"/>
                <a:gd name="T21" fmla="*/ 0 h 86"/>
                <a:gd name="T22" fmla="*/ 2147483647 w 86"/>
                <a:gd name="T23" fmla="*/ 2147483647 h 86"/>
                <a:gd name="T24" fmla="*/ 2147483647 w 86"/>
                <a:gd name="T25" fmla="*/ 2147483647 h 86"/>
                <a:gd name="T26" fmla="*/ 2147483647 w 86"/>
                <a:gd name="T27" fmla="*/ 2147483647 h 86"/>
                <a:gd name="T28" fmla="*/ 2147483647 w 86"/>
                <a:gd name="T29" fmla="*/ 2147483647 h 86"/>
                <a:gd name="T30" fmla="*/ 2147483647 w 86"/>
                <a:gd name="T31" fmla="*/ 2147483647 h 86"/>
                <a:gd name="T32" fmla="*/ 2147483647 w 86"/>
                <a:gd name="T33" fmla="*/ 2147483647 h 86"/>
                <a:gd name="T34" fmla="*/ 2147483647 w 86"/>
                <a:gd name="T35" fmla="*/ 2147483647 h 86"/>
                <a:gd name="T36" fmla="*/ 2147483647 w 86"/>
                <a:gd name="T37" fmla="*/ 2147483647 h 86"/>
                <a:gd name="T38" fmla="*/ 0 w 86"/>
                <a:gd name="T39" fmla="*/ 2147483647 h 86"/>
                <a:gd name="T40" fmla="*/ 0 w 86"/>
                <a:gd name="T41" fmla="*/ 2147483647 h 86"/>
                <a:gd name="T42" fmla="*/ 2147483647 w 86"/>
                <a:gd name="T43" fmla="*/ 2147483647 h 86"/>
                <a:gd name="T44" fmla="*/ 2147483647 w 86"/>
                <a:gd name="T45" fmla="*/ 2147483647 h 86"/>
                <a:gd name="T46" fmla="*/ 2147483647 w 86"/>
                <a:gd name="T47" fmla="*/ 2147483647 h 86"/>
                <a:gd name="T48" fmla="*/ 2147483647 w 86"/>
                <a:gd name="T49" fmla="*/ 2147483647 h 86"/>
                <a:gd name="T50" fmla="*/ 2147483647 w 86"/>
                <a:gd name="T51" fmla="*/ 2147483647 h 86"/>
                <a:gd name="T52" fmla="*/ 2147483647 w 86"/>
                <a:gd name="T53" fmla="*/ 2147483647 h 86"/>
                <a:gd name="T54" fmla="*/ 0 w 86"/>
                <a:gd name="T55" fmla="*/ 2147483647 h 86"/>
                <a:gd name="T56" fmla="*/ 0 w 86"/>
                <a:gd name="T57" fmla="*/ 2147483647 h 86"/>
                <a:gd name="T58" fmla="*/ 2147483647 w 86"/>
                <a:gd name="T59" fmla="*/ 2147483647 h 86"/>
                <a:gd name="T60" fmla="*/ 2147483647 w 86"/>
                <a:gd name="T61" fmla="*/ 2147483647 h 8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86"/>
                <a:gd name="T94" fmla="*/ 0 h 86"/>
                <a:gd name="T95" fmla="*/ 86 w 86"/>
                <a:gd name="T96" fmla="*/ 86 h 8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86" h="86">
                  <a:moveTo>
                    <a:pt x="45" y="86"/>
                  </a:moveTo>
                  <a:lnTo>
                    <a:pt x="41" y="86"/>
                  </a:lnTo>
                  <a:lnTo>
                    <a:pt x="41" y="0"/>
                  </a:lnTo>
                  <a:lnTo>
                    <a:pt x="45" y="0"/>
                  </a:lnTo>
                  <a:lnTo>
                    <a:pt x="45" y="43"/>
                  </a:lnTo>
                  <a:lnTo>
                    <a:pt x="41" y="43"/>
                  </a:lnTo>
                  <a:lnTo>
                    <a:pt x="41" y="0"/>
                  </a:lnTo>
                  <a:lnTo>
                    <a:pt x="45" y="0"/>
                  </a:lnTo>
                  <a:lnTo>
                    <a:pt x="45" y="43"/>
                  </a:lnTo>
                  <a:lnTo>
                    <a:pt x="41" y="43"/>
                  </a:lnTo>
                  <a:lnTo>
                    <a:pt x="41" y="0"/>
                  </a:lnTo>
                  <a:lnTo>
                    <a:pt x="41" y="86"/>
                  </a:lnTo>
                  <a:lnTo>
                    <a:pt x="41" y="40"/>
                  </a:lnTo>
                  <a:lnTo>
                    <a:pt x="45" y="44"/>
                  </a:lnTo>
                  <a:lnTo>
                    <a:pt x="45" y="86"/>
                  </a:lnTo>
                  <a:lnTo>
                    <a:pt x="41" y="86"/>
                  </a:lnTo>
                  <a:lnTo>
                    <a:pt x="41" y="40"/>
                  </a:lnTo>
                  <a:lnTo>
                    <a:pt x="45" y="44"/>
                  </a:lnTo>
                  <a:lnTo>
                    <a:pt x="86" y="44"/>
                  </a:lnTo>
                  <a:lnTo>
                    <a:pt x="0" y="44"/>
                  </a:lnTo>
                  <a:lnTo>
                    <a:pt x="0" y="40"/>
                  </a:lnTo>
                  <a:lnTo>
                    <a:pt x="86" y="40"/>
                  </a:lnTo>
                  <a:lnTo>
                    <a:pt x="86" y="44"/>
                  </a:lnTo>
                  <a:lnTo>
                    <a:pt x="45" y="44"/>
                  </a:lnTo>
                  <a:lnTo>
                    <a:pt x="41" y="40"/>
                  </a:lnTo>
                  <a:lnTo>
                    <a:pt x="86" y="40"/>
                  </a:lnTo>
                  <a:lnTo>
                    <a:pt x="86" y="44"/>
                  </a:lnTo>
                  <a:lnTo>
                    <a:pt x="0" y="44"/>
                  </a:lnTo>
                  <a:lnTo>
                    <a:pt x="0" y="40"/>
                  </a:lnTo>
                  <a:lnTo>
                    <a:pt x="86" y="40"/>
                  </a:lnTo>
                  <a:lnTo>
                    <a:pt x="41" y="4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203" name="Freeform 122"/>
            <p:cNvSpPr>
              <a:spLocks/>
            </p:cNvSpPr>
            <p:nvPr/>
          </p:nvSpPr>
          <p:spPr bwMode="auto">
            <a:xfrm>
              <a:off x="4713288" y="1895475"/>
              <a:ext cx="6350" cy="136525"/>
            </a:xfrm>
            <a:custGeom>
              <a:avLst/>
              <a:gdLst>
                <a:gd name="T0" fmla="*/ 2147483647 w 4"/>
                <a:gd name="T1" fmla="*/ 2147483647 h 86"/>
                <a:gd name="T2" fmla="*/ 2147483647 w 4"/>
                <a:gd name="T3" fmla="*/ 2147483647 h 86"/>
                <a:gd name="T4" fmla="*/ 0 w 4"/>
                <a:gd name="T5" fmla="*/ 2147483647 h 86"/>
                <a:gd name="T6" fmla="*/ 2147483647 w 4"/>
                <a:gd name="T7" fmla="*/ 2147483647 h 86"/>
                <a:gd name="T8" fmla="*/ 2147483647 w 4"/>
                <a:gd name="T9" fmla="*/ 0 h 86"/>
                <a:gd name="T10" fmla="*/ 2147483647 w 4"/>
                <a:gd name="T11" fmla="*/ 2147483647 h 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"/>
                <a:gd name="T19" fmla="*/ 0 h 86"/>
                <a:gd name="T20" fmla="*/ 4 w 4"/>
                <a:gd name="T21" fmla="*/ 86 h 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" h="86">
                  <a:moveTo>
                    <a:pt x="4" y="44"/>
                  </a:moveTo>
                  <a:lnTo>
                    <a:pt x="4" y="86"/>
                  </a:lnTo>
                  <a:lnTo>
                    <a:pt x="0" y="86"/>
                  </a:lnTo>
                  <a:lnTo>
                    <a:pt x="4" y="86"/>
                  </a:lnTo>
                  <a:lnTo>
                    <a:pt x="4" y="0"/>
                  </a:lnTo>
                  <a:lnTo>
                    <a:pt x="4" y="86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216" name="Freeform 135"/>
            <p:cNvSpPr>
              <a:spLocks/>
            </p:cNvSpPr>
            <p:nvPr/>
          </p:nvSpPr>
          <p:spPr bwMode="auto">
            <a:xfrm>
              <a:off x="4676775" y="2100263"/>
              <a:ext cx="80963" cy="138112"/>
            </a:xfrm>
            <a:custGeom>
              <a:avLst/>
              <a:gdLst>
                <a:gd name="T0" fmla="*/ 2147483647 w 52"/>
                <a:gd name="T1" fmla="*/ 2147483647 h 87"/>
                <a:gd name="T2" fmla="*/ 2147483647 w 52"/>
                <a:gd name="T3" fmla="*/ 0 h 87"/>
                <a:gd name="T4" fmla="*/ 2147483647 w 52"/>
                <a:gd name="T5" fmla="*/ 2147483647 h 87"/>
                <a:gd name="T6" fmla="*/ 0 w 52"/>
                <a:gd name="T7" fmla="*/ 2147483647 h 87"/>
                <a:gd name="T8" fmla="*/ 2147483647 w 52"/>
                <a:gd name="T9" fmla="*/ 0 h 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87"/>
                <a:gd name="T17" fmla="*/ 52 w 52"/>
                <a:gd name="T18" fmla="*/ 87 h 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87">
                  <a:moveTo>
                    <a:pt x="27" y="87"/>
                  </a:moveTo>
                  <a:lnTo>
                    <a:pt x="27" y="0"/>
                  </a:lnTo>
                  <a:lnTo>
                    <a:pt x="52" y="52"/>
                  </a:lnTo>
                  <a:lnTo>
                    <a:pt x="0" y="52"/>
                  </a:lnTo>
                  <a:lnTo>
                    <a:pt x="27" y="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217" name="Freeform 136"/>
            <p:cNvSpPr>
              <a:spLocks/>
            </p:cNvSpPr>
            <p:nvPr/>
          </p:nvSpPr>
          <p:spPr bwMode="auto">
            <a:xfrm>
              <a:off x="4676775" y="2109788"/>
              <a:ext cx="80963" cy="73025"/>
            </a:xfrm>
            <a:custGeom>
              <a:avLst/>
              <a:gdLst>
                <a:gd name="T0" fmla="*/ 2147483647 w 52"/>
                <a:gd name="T1" fmla="*/ 0 h 46"/>
                <a:gd name="T2" fmla="*/ 2147483647 w 52"/>
                <a:gd name="T3" fmla="*/ 0 h 46"/>
                <a:gd name="T4" fmla="*/ 2147483647 w 52"/>
                <a:gd name="T5" fmla="*/ 2147483647 h 46"/>
                <a:gd name="T6" fmla="*/ 2147483647 w 52"/>
                <a:gd name="T7" fmla="*/ 2147483647 h 46"/>
                <a:gd name="T8" fmla="*/ 2147483647 w 52"/>
                <a:gd name="T9" fmla="*/ 2147483647 h 46"/>
                <a:gd name="T10" fmla="*/ 2147483647 w 52"/>
                <a:gd name="T11" fmla="*/ 2147483647 h 46"/>
                <a:gd name="T12" fmla="*/ 2147483647 w 52"/>
                <a:gd name="T13" fmla="*/ 2147483647 h 46"/>
                <a:gd name="T14" fmla="*/ 2147483647 w 52"/>
                <a:gd name="T15" fmla="*/ 2147483647 h 46"/>
                <a:gd name="T16" fmla="*/ 2147483647 w 52"/>
                <a:gd name="T17" fmla="*/ 2147483647 h 46"/>
                <a:gd name="T18" fmla="*/ 2147483647 w 52"/>
                <a:gd name="T19" fmla="*/ 2147483647 h 46"/>
                <a:gd name="T20" fmla="*/ 2147483647 w 52"/>
                <a:gd name="T21" fmla="*/ 2147483647 h 46"/>
                <a:gd name="T22" fmla="*/ 2147483647 w 52"/>
                <a:gd name="T23" fmla="*/ 2147483647 h 46"/>
                <a:gd name="T24" fmla="*/ 2147483647 w 52"/>
                <a:gd name="T25" fmla="*/ 2147483647 h 46"/>
                <a:gd name="T26" fmla="*/ 2147483647 w 52"/>
                <a:gd name="T27" fmla="*/ 2147483647 h 46"/>
                <a:gd name="T28" fmla="*/ 2147483647 w 52"/>
                <a:gd name="T29" fmla="*/ 2147483647 h 46"/>
                <a:gd name="T30" fmla="*/ 2147483647 w 52"/>
                <a:gd name="T31" fmla="*/ 2147483647 h 46"/>
                <a:gd name="T32" fmla="*/ 2147483647 w 52"/>
                <a:gd name="T33" fmla="*/ 2147483647 h 46"/>
                <a:gd name="T34" fmla="*/ 2147483647 w 52"/>
                <a:gd name="T35" fmla="*/ 2147483647 h 46"/>
                <a:gd name="T36" fmla="*/ 2147483647 w 52"/>
                <a:gd name="T37" fmla="*/ 2147483647 h 46"/>
                <a:gd name="T38" fmla="*/ 2147483647 w 52"/>
                <a:gd name="T39" fmla="*/ 2147483647 h 46"/>
                <a:gd name="T40" fmla="*/ 2147483647 w 52"/>
                <a:gd name="T41" fmla="*/ 2147483647 h 46"/>
                <a:gd name="T42" fmla="*/ 2147483647 w 52"/>
                <a:gd name="T43" fmla="*/ 2147483647 h 46"/>
                <a:gd name="T44" fmla="*/ 2147483647 w 52"/>
                <a:gd name="T45" fmla="*/ 2147483647 h 46"/>
                <a:gd name="T46" fmla="*/ 2147483647 w 52"/>
                <a:gd name="T47" fmla="*/ 2147483647 h 46"/>
                <a:gd name="T48" fmla="*/ 2147483647 w 52"/>
                <a:gd name="T49" fmla="*/ 2147483647 h 46"/>
                <a:gd name="T50" fmla="*/ 2147483647 w 52"/>
                <a:gd name="T51" fmla="*/ 2147483647 h 46"/>
                <a:gd name="T52" fmla="*/ 2147483647 w 52"/>
                <a:gd name="T53" fmla="*/ 2147483647 h 46"/>
                <a:gd name="T54" fmla="*/ 2147483647 w 52"/>
                <a:gd name="T55" fmla="*/ 2147483647 h 46"/>
                <a:gd name="T56" fmla="*/ 2147483647 w 52"/>
                <a:gd name="T57" fmla="*/ 2147483647 h 46"/>
                <a:gd name="T58" fmla="*/ 0 w 52"/>
                <a:gd name="T59" fmla="*/ 2147483647 h 4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2"/>
                <a:gd name="T91" fmla="*/ 0 h 46"/>
                <a:gd name="T92" fmla="*/ 52 w 52"/>
                <a:gd name="T93" fmla="*/ 46 h 4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2" h="46">
                  <a:moveTo>
                    <a:pt x="29" y="0"/>
                  </a:moveTo>
                  <a:lnTo>
                    <a:pt x="23" y="0"/>
                  </a:lnTo>
                  <a:lnTo>
                    <a:pt x="22" y="4"/>
                  </a:lnTo>
                  <a:lnTo>
                    <a:pt x="30" y="4"/>
                  </a:lnTo>
                  <a:lnTo>
                    <a:pt x="33" y="7"/>
                  </a:lnTo>
                  <a:lnTo>
                    <a:pt x="19" y="7"/>
                  </a:lnTo>
                  <a:lnTo>
                    <a:pt x="18" y="10"/>
                  </a:lnTo>
                  <a:lnTo>
                    <a:pt x="34" y="10"/>
                  </a:lnTo>
                  <a:lnTo>
                    <a:pt x="35" y="14"/>
                  </a:lnTo>
                  <a:lnTo>
                    <a:pt x="17" y="14"/>
                  </a:lnTo>
                  <a:lnTo>
                    <a:pt x="14" y="16"/>
                  </a:lnTo>
                  <a:lnTo>
                    <a:pt x="38" y="16"/>
                  </a:lnTo>
                  <a:lnTo>
                    <a:pt x="39" y="20"/>
                  </a:lnTo>
                  <a:lnTo>
                    <a:pt x="13" y="20"/>
                  </a:lnTo>
                  <a:lnTo>
                    <a:pt x="12" y="24"/>
                  </a:lnTo>
                  <a:lnTo>
                    <a:pt x="40" y="24"/>
                  </a:lnTo>
                  <a:lnTo>
                    <a:pt x="43" y="26"/>
                  </a:lnTo>
                  <a:lnTo>
                    <a:pt x="10" y="26"/>
                  </a:lnTo>
                  <a:lnTo>
                    <a:pt x="8" y="30"/>
                  </a:lnTo>
                  <a:lnTo>
                    <a:pt x="44" y="30"/>
                  </a:lnTo>
                  <a:lnTo>
                    <a:pt x="45" y="32"/>
                  </a:lnTo>
                  <a:lnTo>
                    <a:pt x="7" y="32"/>
                  </a:lnTo>
                  <a:lnTo>
                    <a:pt x="5" y="36"/>
                  </a:lnTo>
                  <a:lnTo>
                    <a:pt x="48" y="36"/>
                  </a:lnTo>
                  <a:lnTo>
                    <a:pt x="49" y="40"/>
                  </a:lnTo>
                  <a:lnTo>
                    <a:pt x="3" y="40"/>
                  </a:lnTo>
                  <a:lnTo>
                    <a:pt x="2" y="42"/>
                  </a:lnTo>
                  <a:lnTo>
                    <a:pt x="50" y="42"/>
                  </a:lnTo>
                  <a:lnTo>
                    <a:pt x="52" y="46"/>
                  </a:lnTo>
                  <a:lnTo>
                    <a:pt x="0" y="46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</p:grpSp>
      <p:sp>
        <p:nvSpPr>
          <p:cNvPr id="5220" name="Text Box 141"/>
          <p:cNvSpPr txBox="1">
            <a:spLocks noChangeArrowheads="1"/>
          </p:cNvSpPr>
          <p:nvPr/>
        </p:nvSpPr>
        <p:spPr bwMode="auto">
          <a:xfrm>
            <a:off x="5755603" y="3266762"/>
            <a:ext cx="2982184" cy="525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990" tIns="46795" rIns="89990" bIns="46795" anchor="ctr">
            <a:spAutoFit/>
          </a:bodyPr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NLO= m= 3=L/2</a:t>
            </a:r>
          </a:p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Largest product of adjacent cells</a:t>
            </a:r>
          </a:p>
        </p:txBody>
      </p:sp>
      <p:sp>
        <p:nvSpPr>
          <p:cNvPr id="5222" name="Text Box 143"/>
          <p:cNvSpPr txBox="1">
            <a:spLocks noChangeArrowheads="1"/>
          </p:cNvSpPr>
          <p:nvPr/>
        </p:nvSpPr>
        <p:spPr bwMode="auto">
          <a:xfrm>
            <a:off x="5758066" y="2481906"/>
            <a:ext cx="2773794" cy="586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990" tIns="46795" rIns="89990" bIns="46795" anchor="ctr">
            <a:spAutoFit/>
          </a:bodyPr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Non-linear function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with</a:t>
            </a:r>
          </a:p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non-linear order NLO=m</a:t>
            </a:r>
          </a:p>
        </p:txBody>
      </p:sp>
      <p:sp>
        <p:nvSpPr>
          <p:cNvPr id="5223" name="Line 144"/>
          <p:cNvSpPr>
            <a:spLocks noChangeShapeType="1"/>
          </p:cNvSpPr>
          <p:nvPr/>
        </p:nvSpPr>
        <p:spPr bwMode="auto">
          <a:xfrm flipV="1">
            <a:off x="5298683" y="3448136"/>
            <a:ext cx="516441" cy="154694"/>
          </a:xfrm>
          <a:prstGeom prst="line">
            <a:avLst/>
          </a:prstGeom>
          <a:noFill/>
          <a:ln w="6350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225" name="Line 146"/>
          <p:cNvSpPr>
            <a:spLocks noChangeShapeType="1"/>
          </p:cNvSpPr>
          <p:nvPr/>
        </p:nvSpPr>
        <p:spPr bwMode="auto">
          <a:xfrm flipH="1">
            <a:off x="5192737" y="2172045"/>
            <a:ext cx="500062" cy="809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226" name="Line 147"/>
          <p:cNvSpPr>
            <a:spLocks noChangeShapeType="1"/>
          </p:cNvSpPr>
          <p:nvPr/>
        </p:nvSpPr>
        <p:spPr bwMode="auto">
          <a:xfrm flipH="1">
            <a:off x="5184775" y="2811463"/>
            <a:ext cx="504825" cy="714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227" name="Text Box 150"/>
          <p:cNvSpPr txBox="1">
            <a:spLocks noChangeArrowheads="1"/>
          </p:cNvSpPr>
          <p:nvPr/>
        </p:nvSpPr>
        <p:spPr bwMode="auto">
          <a:xfrm>
            <a:off x="3336419" y="3514366"/>
            <a:ext cx="2376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990" tIns="46795" rIns="89990" bIns="46795" anchor="ctr">
            <a:spAutoFit/>
          </a:bodyPr>
          <a:lstStyle/>
          <a:p>
            <a:pPr marL="0" marR="0" lvl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 =  x</a:t>
            </a:r>
            <a:r>
              <a:rPr kumimoji="0" lang="en-US" sz="16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.x</a:t>
            </a:r>
            <a:r>
              <a:rPr kumimoji="0" lang="en-US" sz="16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2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+ x</a:t>
            </a:r>
            <a:r>
              <a:rPr kumimoji="0" lang="en-US" sz="16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3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+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x</a:t>
            </a:r>
            <a:r>
              <a:rPr kumimoji="0" lang="en-US" sz="1600" b="1" i="0" u="none" strike="noStrike" kern="1200" cap="none" spc="0" normalizeH="0" baseline="-25000" noProof="0" dirty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4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.x</a:t>
            </a:r>
            <a:r>
              <a:rPr kumimoji="0" lang="en-US" sz="1600" b="1" i="0" u="none" strike="noStrike" kern="1200" cap="none" spc="0" normalizeH="0" baseline="-25000" noProof="0" dirty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5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.x</a:t>
            </a:r>
            <a:r>
              <a:rPr kumimoji="0" lang="en-US" sz="1600" b="1" i="0" u="none" strike="noStrike" kern="1200" cap="none" spc="0" normalizeH="0" baseline="-25000" noProof="0" dirty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6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229" name="Text Box 152"/>
          <p:cNvSpPr txBox="1">
            <a:spLocks noChangeArrowheads="1"/>
          </p:cNvSpPr>
          <p:nvPr/>
        </p:nvSpPr>
        <p:spPr bwMode="auto">
          <a:xfrm>
            <a:off x="449784" y="4851314"/>
            <a:ext cx="5481285" cy="16487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Design steps: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Select a primitive polynomial of degree L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Select a function F with a nonlinear order m=L/2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Select some low order terms in F 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(for good 1/0 distribution)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Compute effective linear complexity L(</a:t>
            </a: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)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232" name="Text Box 141"/>
          <p:cNvSpPr txBox="1">
            <a:spLocks noChangeArrowheads="1"/>
          </p:cNvSpPr>
          <p:nvPr/>
        </p:nvSpPr>
        <p:spPr bwMode="auto">
          <a:xfrm>
            <a:off x="5211742" y="3062206"/>
            <a:ext cx="8921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990" tIns="46795" rIns="89990" bIns="46795" anchor="ctr">
            <a:spAutoFit/>
          </a:bodyPr>
          <a:lstStyle/>
          <a:p>
            <a:pPr marL="0" marR="0" lvl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order =1</a:t>
            </a:r>
          </a:p>
        </p:txBody>
      </p:sp>
      <p:grpSp>
        <p:nvGrpSpPr>
          <p:cNvPr id="28" name="Gruppieren 27">
            <a:extLst>
              <a:ext uri="{FF2B5EF4-FFF2-40B4-BE49-F238E27FC236}">
                <a16:creationId xmlns="" xmlns:a16="http://schemas.microsoft.com/office/drawing/2014/main" id="{90349906-3F5E-453D-8E9E-A5630A3F0CEE}"/>
              </a:ext>
            </a:extLst>
          </p:cNvPr>
          <p:cNvGrpSpPr/>
          <p:nvPr/>
        </p:nvGrpSpPr>
        <p:grpSpPr>
          <a:xfrm>
            <a:off x="431801" y="3208092"/>
            <a:ext cx="9686946" cy="1385289"/>
            <a:chOff x="431801" y="3208092"/>
            <a:chExt cx="9686946" cy="1385289"/>
          </a:xfrm>
        </p:grpSpPr>
        <p:sp>
          <p:nvSpPr>
            <p:cNvPr id="5127" name="Rectangle 2"/>
            <p:cNvSpPr>
              <a:spLocks noChangeArrowheads="1"/>
            </p:cNvSpPr>
            <p:nvPr/>
          </p:nvSpPr>
          <p:spPr bwMode="auto">
            <a:xfrm>
              <a:off x="455524" y="4030802"/>
              <a:ext cx="5903912" cy="406400"/>
            </a:xfrm>
            <a:prstGeom prst="rect">
              <a:avLst/>
            </a:prstGeom>
            <a:solidFill>
              <a:srgbClr val="FFEBEB"/>
            </a:solidFill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134" name="Text Box 9"/>
            <p:cNvSpPr txBox="1">
              <a:spLocks noChangeArrowheads="1"/>
            </p:cNvSpPr>
            <p:nvPr/>
          </p:nvSpPr>
          <p:spPr bwMode="auto">
            <a:xfrm>
              <a:off x="431801" y="4087428"/>
              <a:ext cx="6192837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9990" tIns="46795" rIns="89990" bIns="46795" anchor="ctr"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If  C</a:t>
              </a:r>
              <a:r>
                <a:rPr kumimoji="0" lang="en-US" sz="1600" b="1" i="0" u="none" strike="noStrike" kern="120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 </a:t>
              </a: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(D)  is </a:t>
              </a: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C0128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primitive</a:t>
              </a: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  then  the resulting linear complexity is: </a:t>
              </a:r>
            </a:p>
          </p:txBody>
        </p:sp>
        <p:graphicFrame>
          <p:nvGraphicFramePr>
            <p:cNvPr id="5122" name="Object 137"/>
            <p:cNvGraphicFramePr>
              <a:graphicFrameLocks noChangeAspect="1"/>
            </p:cNvGraphicFramePr>
            <p:nvPr/>
          </p:nvGraphicFramePr>
          <p:xfrm>
            <a:off x="6567136" y="3961556"/>
            <a:ext cx="2087562" cy="631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64" name="Formel" r:id="rId4" imgW="1371600" imgH="457200" progId="Equation.3">
                    <p:embed/>
                  </p:oleObj>
                </mc:Choice>
                <mc:Fallback>
                  <p:oleObj name="Formel" r:id="rId4" imgW="137160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67136" y="3961556"/>
                          <a:ext cx="2087562" cy="631825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prstDash val="dash"/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4" name="Object 157"/>
            <p:cNvGraphicFramePr>
              <a:graphicFrameLocks noChangeAspect="1"/>
            </p:cNvGraphicFramePr>
            <p:nvPr/>
          </p:nvGraphicFramePr>
          <p:xfrm>
            <a:off x="8780484" y="3208092"/>
            <a:ext cx="1338263" cy="484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65" name="Formel" r:id="rId6" imgW="1218960" imgH="457200" progId="Equation.3">
                    <p:embed/>
                  </p:oleObj>
                </mc:Choice>
                <mc:Fallback>
                  <p:oleObj name="Formel" r:id="rId6" imgW="121896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80484" y="3208092"/>
                          <a:ext cx="1338263" cy="484187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prstDash val="dash"/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234" name="Gerade Verbindung mit Pfeil 158"/>
            <p:cNvCxnSpPr>
              <a:cxnSpLocks noChangeShapeType="1"/>
            </p:cNvCxnSpPr>
            <p:nvPr/>
          </p:nvCxnSpPr>
          <p:spPr bwMode="auto">
            <a:xfrm flipH="1">
              <a:off x="7885112" y="3692279"/>
              <a:ext cx="876244" cy="366947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arrow" w="med" len="med"/>
              <a:tailEnd type="none" w="med" len="med"/>
            </a:ln>
          </p:spPr>
        </p:cxnSp>
      </p:grpSp>
      <p:sp>
        <p:nvSpPr>
          <p:cNvPr id="174" name="Text Box 143">
            <a:extLst>
              <a:ext uri="{FF2B5EF4-FFF2-40B4-BE49-F238E27FC236}">
                <a16:creationId xmlns="" xmlns:a16="http://schemas.microsoft.com/office/drawing/2014/main" id="{0C50C9EE-9571-4C70-B2CD-FFB0FA3B7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6111" y="1390086"/>
            <a:ext cx="4507729" cy="1140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9990" tIns="46795" rIns="89990" bIns="46795" anchor="ctr">
            <a:spAutoFit/>
          </a:bodyPr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LFSR with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primitive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connection polynomial</a:t>
            </a:r>
          </a:p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Of length L. </a:t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</a:b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PN sequence: period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2</a:t>
            </a:r>
            <a:r>
              <a:rPr kumimoji="0" lang="en-US" sz="1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L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-1 = 2</a:t>
            </a:r>
            <a:r>
              <a:rPr kumimoji="0" lang="en-US" sz="1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6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-1=63 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pSp>
        <p:nvGrpSpPr>
          <p:cNvPr id="25" name="Gruppieren 24">
            <a:extLst>
              <a:ext uri="{FF2B5EF4-FFF2-40B4-BE49-F238E27FC236}">
                <a16:creationId xmlns="" xmlns:a16="http://schemas.microsoft.com/office/drawing/2014/main" id="{7A87131E-9143-4417-851D-F94821827C0F}"/>
              </a:ext>
            </a:extLst>
          </p:cNvPr>
          <p:cNvGrpSpPr/>
          <p:nvPr/>
        </p:nvGrpSpPr>
        <p:grpSpPr>
          <a:xfrm>
            <a:off x="765613" y="2322274"/>
            <a:ext cx="4352487" cy="1590168"/>
            <a:chOff x="765613" y="2322274"/>
            <a:chExt cx="4352487" cy="1590168"/>
          </a:xfrm>
        </p:grpSpPr>
        <p:sp>
          <p:nvSpPr>
            <p:cNvPr id="5132" name="Rectangle 7"/>
            <p:cNvSpPr>
              <a:spLocks noChangeArrowheads="1"/>
            </p:cNvSpPr>
            <p:nvPr/>
          </p:nvSpPr>
          <p:spPr bwMode="auto">
            <a:xfrm>
              <a:off x="1696860" y="2535194"/>
              <a:ext cx="3421240" cy="985191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9990" tIns="46795" rIns="89990" bIns="46795" anchor="ctr"/>
            <a:lstStyle/>
            <a:p>
              <a:pPr marL="0" marR="0" lvl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135" name="Freeform 10"/>
            <p:cNvSpPr>
              <a:spLocks/>
            </p:cNvSpPr>
            <p:nvPr/>
          </p:nvSpPr>
          <p:spPr bwMode="auto">
            <a:xfrm>
              <a:off x="2114550" y="2784475"/>
              <a:ext cx="271463" cy="274638"/>
            </a:xfrm>
            <a:custGeom>
              <a:avLst/>
              <a:gdLst>
                <a:gd name="T0" fmla="*/ 2147483647 w 172"/>
                <a:gd name="T1" fmla="*/ 0 h 173"/>
                <a:gd name="T2" fmla="*/ 2147483647 w 172"/>
                <a:gd name="T3" fmla="*/ 0 h 173"/>
                <a:gd name="T4" fmla="*/ 2147483647 w 172"/>
                <a:gd name="T5" fmla="*/ 2147483647 h 173"/>
                <a:gd name="T6" fmla="*/ 2147483647 w 172"/>
                <a:gd name="T7" fmla="*/ 2147483647 h 173"/>
                <a:gd name="T8" fmla="*/ 2147483647 w 172"/>
                <a:gd name="T9" fmla="*/ 2147483647 h 173"/>
                <a:gd name="T10" fmla="*/ 2147483647 w 172"/>
                <a:gd name="T11" fmla="*/ 2147483647 h 173"/>
                <a:gd name="T12" fmla="*/ 2147483647 w 172"/>
                <a:gd name="T13" fmla="*/ 2147483647 h 173"/>
                <a:gd name="T14" fmla="*/ 2147483647 w 172"/>
                <a:gd name="T15" fmla="*/ 2147483647 h 173"/>
                <a:gd name="T16" fmla="*/ 2147483647 w 172"/>
                <a:gd name="T17" fmla="*/ 2147483647 h 173"/>
                <a:gd name="T18" fmla="*/ 2147483647 w 172"/>
                <a:gd name="T19" fmla="*/ 2147483647 h 173"/>
                <a:gd name="T20" fmla="*/ 2147483647 w 172"/>
                <a:gd name="T21" fmla="*/ 2147483647 h 173"/>
                <a:gd name="T22" fmla="*/ 2147483647 w 172"/>
                <a:gd name="T23" fmla="*/ 2147483647 h 173"/>
                <a:gd name="T24" fmla="*/ 0 w 172"/>
                <a:gd name="T25" fmla="*/ 2147483647 h 173"/>
                <a:gd name="T26" fmla="*/ 0 w 172"/>
                <a:gd name="T27" fmla="*/ 2147483647 h 173"/>
                <a:gd name="T28" fmla="*/ 0 w 172"/>
                <a:gd name="T29" fmla="*/ 2147483647 h 173"/>
                <a:gd name="T30" fmla="*/ 2147483647 w 172"/>
                <a:gd name="T31" fmla="*/ 2147483647 h 173"/>
                <a:gd name="T32" fmla="*/ 2147483647 w 172"/>
                <a:gd name="T33" fmla="*/ 2147483647 h 173"/>
                <a:gd name="T34" fmla="*/ 2147483647 w 172"/>
                <a:gd name="T35" fmla="*/ 2147483647 h 173"/>
                <a:gd name="T36" fmla="*/ 2147483647 w 172"/>
                <a:gd name="T37" fmla="*/ 2147483647 h 173"/>
                <a:gd name="T38" fmla="*/ 2147483647 w 172"/>
                <a:gd name="T39" fmla="*/ 2147483647 h 173"/>
                <a:gd name="T40" fmla="*/ 2147483647 w 172"/>
                <a:gd name="T41" fmla="*/ 2147483647 h 173"/>
                <a:gd name="T42" fmla="*/ 2147483647 w 172"/>
                <a:gd name="T43" fmla="*/ 2147483647 h 173"/>
                <a:gd name="T44" fmla="*/ 2147483647 w 172"/>
                <a:gd name="T45" fmla="*/ 2147483647 h 173"/>
                <a:gd name="T46" fmla="*/ 2147483647 w 172"/>
                <a:gd name="T47" fmla="*/ 2147483647 h 173"/>
                <a:gd name="T48" fmla="*/ 2147483647 w 172"/>
                <a:gd name="T49" fmla="*/ 2147483647 h 173"/>
                <a:gd name="T50" fmla="*/ 2147483647 w 172"/>
                <a:gd name="T51" fmla="*/ 2147483647 h 173"/>
                <a:gd name="T52" fmla="*/ 2147483647 w 172"/>
                <a:gd name="T53" fmla="*/ 2147483647 h 173"/>
                <a:gd name="T54" fmla="*/ 2147483647 w 172"/>
                <a:gd name="T55" fmla="*/ 2147483647 h 173"/>
                <a:gd name="T56" fmla="*/ 2147483647 w 172"/>
                <a:gd name="T57" fmla="*/ 2147483647 h 173"/>
                <a:gd name="T58" fmla="*/ 2147483647 w 172"/>
                <a:gd name="T59" fmla="*/ 2147483647 h 173"/>
                <a:gd name="T60" fmla="*/ 2147483647 w 172"/>
                <a:gd name="T61" fmla="*/ 2147483647 h 173"/>
                <a:gd name="T62" fmla="*/ 2147483647 w 172"/>
                <a:gd name="T63" fmla="*/ 2147483647 h 173"/>
                <a:gd name="T64" fmla="*/ 2147483647 w 172"/>
                <a:gd name="T65" fmla="*/ 2147483647 h 173"/>
                <a:gd name="T66" fmla="*/ 2147483647 w 172"/>
                <a:gd name="T67" fmla="*/ 2147483647 h 173"/>
                <a:gd name="T68" fmla="*/ 2147483647 w 172"/>
                <a:gd name="T69" fmla="*/ 2147483647 h 173"/>
                <a:gd name="T70" fmla="*/ 2147483647 w 172"/>
                <a:gd name="T71" fmla="*/ 2147483647 h 173"/>
                <a:gd name="T72" fmla="*/ 2147483647 w 172"/>
                <a:gd name="T73" fmla="*/ 2147483647 h 173"/>
                <a:gd name="T74" fmla="*/ 2147483647 w 172"/>
                <a:gd name="T75" fmla="*/ 2147483647 h 173"/>
                <a:gd name="T76" fmla="*/ 2147483647 w 172"/>
                <a:gd name="T77" fmla="*/ 2147483647 h 173"/>
                <a:gd name="T78" fmla="*/ 2147483647 w 172"/>
                <a:gd name="T79" fmla="*/ 2147483647 h 173"/>
                <a:gd name="T80" fmla="*/ 2147483647 w 172"/>
                <a:gd name="T81" fmla="*/ 2147483647 h 173"/>
                <a:gd name="T82" fmla="*/ 2147483647 w 172"/>
                <a:gd name="T83" fmla="*/ 2147483647 h 173"/>
                <a:gd name="T84" fmla="*/ 2147483647 w 172"/>
                <a:gd name="T85" fmla="*/ 2147483647 h 173"/>
                <a:gd name="T86" fmla="*/ 2147483647 w 172"/>
                <a:gd name="T87" fmla="*/ 2147483647 h 173"/>
                <a:gd name="T88" fmla="*/ 2147483647 w 172"/>
                <a:gd name="T89" fmla="*/ 2147483647 h 173"/>
                <a:gd name="T90" fmla="*/ 2147483647 w 172"/>
                <a:gd name="T91" fmla="*/ 2147483647 h 173"/>
                <a:gd name="T92" fmla="*/ 2147483647 w 172"/>
                <a:gd name="T93" fmla="*/ 2147483647 h 173"/>
                <a:gd name="T94" fmla="*/ 2147483647 w 172"/>
                <a:gd name="T95" fmla="*/ 2147483647 h 173"/>
                <a:gd name="T96" fmla="*/ 2147483647 w 172"/>
                <a:gd name="T97" fmla="*/ 2147483647 h 173"/>
                <a:gd name="T98" fmla="*/ 2147483647 w 172"/>
                <a:gd name="T99" fmla="*/ 2147483647 h 173"/>
                <a:gd name="T100" fmla="*/ 2147483647 w 172"/>
                <a:gd name="T101" fmla="*/ 2147483647 h 173"/>
                <a:gd name="T102" fmla="*/ 2147483647 w 172"/>
                <a:gd name="T103" fmla="*/ 0 h 173"/>
                <a:gd name="T104" fmla="*/ 2147483647 w 172"/>
                <a:gd name="T105" fmla="*/ 0 h 17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72"/>
                <a:gd name="T160" fmla="*/ 0 h 173"/>
                <a:gd name="T161" fmla="*/ 172 w 172"/>
                <a:gd name="T162" fmla="*/ 173 h 17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72" h="173">
                  <a:moveTo>
                    <a:pt x="86" y="0"/>
                  </a:moveTo>
                  <a:lnTo>
                    <a:pt x="74" y="0"/>
                  </a:lnTo>
                  <a:lnTo>
                    <a:pt x="64" y="3"/>
                  </a:lnTo>
                  <a:lnTo>
                    <a:pt x="54" y="5"/>
                  </a:lnTo>
                  <a:lnTo>
                    <a:pt x="46" y="10"/>
                  </a:lnTo>
                  <a:lnTo>
                    <a:pt x="36" y="15"/>
                  </a:lnTo>
                  <a:lnTo>
                    <a:pt x="28" y="22"/>
                  </a:lnTo>
                  <a:lnTo>
                    <a:pt x="21" y="29"/>
                  </a:lnTo>
                  <a:lnTo>
                    <a:pt x="15" y="38"/>
                  </a:lnTo>
                  <a:lnTo>
                    <a:pt x="8" y="47"/>
                  </a:lnTo>
                  <a:lnTo>
                    <a:pt x="5" y="55"/>
                  </a:lnTo>
                  <a:lnTo>
                    <a:pt x="2" y="65"/>
                  </a:lnTo>
                  <a:lnTo>
                    <a:pt x="0" y="76"/>
                  </a:lnTo>
                  <a:lnTo>
                    <a:pt x="0" y="86"/>
                  </a:lnTo>
                  <a:lnTo>
                    <a:pt x="0" y="96"/>
                  </a:lnTo>
                  <a:lnTo>
                    <a:pt x="2" y="108"/>
                  </a:lnTo>
                  <a:lnTo>
                    <a:pt x="5" y="118"/>
                  </a:lnTo>
                  <a:lnTo>
                    <a:pt x="8" y="126"/>
                  </a:lnTo>
                  <a:lnTo>
                    <a:pt x="15" y="135"/>
                  </a:lnTo>
                  <a:lnTo>
                    <a:pt x="21" y="144"/>
                  </a:lnTo>
                  <a:lnTo>
                    <a:pt x="28" y="151"/>
                  </a:lnTo>
                  <a:lnTo>
                    <a:pt x="36" y="158"/>
                  </a:lnTo>
                  <a:lnTo>
                    <a:pt x="46" y="163"/>
                  </a:lnTo>
                  <a:lnTo>
                    <a:pt x="54" y="166"/>
                  </a:lnTo>
                  <a:lnTo>
                    <a:pt x="64" y="170"/>
                  </a:lnTo>
                  <a:lnTo>
                    <a:pt x="74" y="173"/>
                  </a:lnTo>
                  <a:lnTo>
                    <a:pt x="86" y="173"/>
                  </a:lnTo>
                  <a:lnTo>
                    <a:pt x="96" y="173"/>
                  </a:lnTo>
                  <a:lnTo>
                    <a:pt x="106" y="170"/>
                  </a:lnTo>
                  <a:lnTo>
                    <a:pt x="116" y="166"/>
                  </a:lnTo>
                  <a:lnTo>
                    <a:pt x="126" y="163"/>
                  </a:lnTo>
                  <a:lnTo>
                    <a:pt x="134" y="158"/>
                  </a:lnTo>
                  <a:lnTo>
                    <a:pt x="143" y="151"/>
                  </a:lnTo>
                  <a:lnTo>
                    <a:pt x="149" y="144"/>
                  </a:lnTo>
                  <a:lnTo>
                    <a:pt x="157" y="135"/>
                  </a:lnTo>
                  <a:lnTo>
                    <a:pt x="162" y="126"/>
                  </a:lnTo>
                  <a:lnTo>
                    <a:pt x="166" y="118"/>
                  </a:lnTo>
                  <a:lnTo>
                    <a:pt x="169" y="108"/>
                  </a:lnTo>
                  <a:lnTo>
                    <a:pt x="172" y="96"/>
                  </a:lnTo>
                  <a:lnTo>
                    <a:pt x="172" y="86"/>
                  </a:lnTo>
                  <a:lnTo>
                    <a:pt x="172" y="76"/>
                  </a:lnTo>
                  <a:lnTo>
                    <a:pt x="169" y="65"/>
                  </a:lnTo>
                  <a:lnTo>
                    <a:pt x="166" y="55"/>
                  </a:lnTo>
                  <a:lnTo>
                    <a:pt x="162" y="47"/>
                  </a:lnTo>
                  <a:lnTo>
                    <a:pt x="157" y="38"/>
                  </a:lnTo>
                  <a:lnTo>
                    <a:pt x="149" y="29"/>
                  </a:lnTo>
                  <a:lnTo>
                    <a:pt x="143" y="22"/>
                  </a:lnTo>
                  <a:lnTo>
                    <a:pt x="134" y="15"/>
                  </a:lnTo>
                  <a:lnTo>
                    <a:pt x="126" y="10"/>
                  </a:lnTo>
                  <a:lnTo>
                    <a:pt x="116" y="5"/>
                  </a:lnTo>
                  <a:lnTo>
                    <a:pt x="106" y="3"/>
                  </a:lnTo>
                  <a:lnTo>
                    <a:pt x="96" y="0"/>
                  </a:lnTo>
                  <a:lnTo>
                    <a:pt x="86" y="0"/>
                  </a:lnTo>
                  <a:close/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137" name="Freeform 12"/>
            <p:cNvSpPr>
              <a:spLocks/>
            </p:cNvSpPr>
            <p:nvPr/>
          </p:nvSpPr>
          <p:spPr bwMode="auto">
            <a:xfrm>
              <a:off x="4305300" y="2784475"/>
              <a:ext cx="273050" cy="274638"/>
            </a:xfrm>
            <a:custGeom>
              <a:avLst/>
              <a:gdLst>
                <a:gd name="T0" fmla="*/ 2147483647 w 172"/>
                <a:gd name="T1" fmla="*/ 2147483647 h 173"/>
                <a:gd name="T2" fmla="*/ 2147483647 w 172"/>
                <a:gd name="T3" fmla="*/ 2147483647 h 173"/>
                <a:gd name="T4" fmla="*/ 2147483647 w 172"/>
                <a:gd name="T5" fmla="*/ 2147483647 h 173"/>
                <a:gd name="T6" fmla="*/ 2147483647 w 172"/>
                <a:gd name="T7" fmla="*/ 2147483647 h 173"/>
                <a:gd name="T8" fmla="*/ 2147483647 w 172"/>
                <a:gd name="T9" fmla="*/ 2147483647 h 173"/>
                <a:gd name="T10" fmla="*/ 2147483647 w 172"/>
                <a:gd name="T11" fmla="*/ 0 h 173"/>
                <a:gd name="T12" fmla="*/ 2147483647 w 172"/>
                <a:gd name="T13" fmla="*/ 0 h 173"/>
                <a:gd name="T14" fmla="*/ 2147483647 w 172"/>
                <a:gd name="T15" fmla="*/ 0 h 173"/>
                <a:gd name="T16" fmla="*/ 2147483647 w 172"/>
                <a:gd name="T17" fmla="*/ 2147483647 h 173"/>
                <a:gd name="T18" fmla="*/ 2147483647 w 172"/>
                <a:gd name="T19" fmla="*/ 2147483647 h 173"/>
                <a:gd name="T20" fmla="*/ 2147483647 w 172"/>
                <a:gd name="T21" fmla="*/ 2147483647 h 173"/>
                <a:gd name="T22" fmla="*/ 2147483647 w 172"/>
                <a:gd name="T23" fmla="*/ 2147483647 h 173"/>
                <a:gd name="T24" fmla="*/ 2147483647 w 172"/>
                <a:gd name="T25" fmla="*/ 2147483647 h 173"/>
                <a:gd name="T26" fmla="*/ 2147483647 w 172"/>
                <a:gd name="T27" fmla="*/ 2147483647 h 173"/>
                <a:gd name="T28" fmla="*/ 2147483647 w 172"/>
                <a:gd name="T29" fmla="*/ 2147483647 h 173"/>
                <a:gd name="T30" fmla="*/ 2147483647 w 172"/>
                <a:gd name="T31" fmla="*/ 2147483647 h 173"/>
                <a:gd name="T32" fmla="*/ 2147483647 w 172"/>
                <a:gd name="T33" fmla="*/ 2147483647 h 173"/>
                <a:gd name="T34" fmla="*/ 2147483647 w 172"/>
                <a:gd name="T35" fmla="*/ 2147483647 h 173"/>
                <a:gd name="T36" fmla="*/ 0 w 172"/>
                <a:gd name="T37" fmla="*/ 2147483647 h 173"/>
                <a:gd name="T38" fmla="*/ 0 w 172"/>
                <a:gd name="T39" fmla="*/ 2147483647 h 173"/>
                <a:gd name="T40" fmla="*/ 0 w 172"/>
                <a:gd name="T41" fmla="*/ 2147483647 h 173"/>
                <a:gd name="T42" fmla="*/ 2147483647 w 172"/>
                <a:gd name="T43" fmla="*/ 2147483647 h 173"/>
                <a:gd name="T44" fmla="*/ 2147483647 w 172"/>
                <a:gd name="T45" fmla="*/ 2147483647 h 173"/>
                <a:gd name="T46" fmla="*/ 2147483647 w 172"/>
                <a:gd name="T47" fmla="*/ 2147483647 h 173"/>
                <a:gd name="T48" fmla="*/ 2147483647 w 172"/>
                <a:gd name="T49" fmla="*/ 2147483647 h 173"/>
                <a:gd name="T50" fmla="*/ 2147483647 w 172"/>
                <a:gd name="T51" fmla="*/ 2147483647 h 173"/>
                <a:gd name="T52" fmla="*/ 2147483647 w 172"/>
                <a:gd name="T53" fmla="*/ 2147483647 h 173"/>
                <a:gd name="T54" fmla="*/ 2147483647 w 172"/>
                <a:gd name="T55" fmla="*/ 2147483647 h 173"/>
                <a:gd name="T56" fmla="*/ 2147483647 w 172"/>
                <a:gd name="T57" fmla="*/ 2147483647 h 173"/>
                <a:gd name="T58" fmla="*/ 2147483647 w 172"/>
                <a:gd name="T59" fmla="*/ 2147483647 h 173"/>
                <a:gd name="T60" fmla="*/ 2147483647 w 172"/>
                <a:gd name="T61" fmla="*/ 2147483647 h 173"/>
                <a:gd name="T62" fmla="*/ 2147483647 w 172"/>
                <a:gd name="T63" fmla="*/ 2147483647 h 173"/>
                <a:gd name="T64" fmla="*/ 2147483647 w 172"/>
                <a:gd name="T65" fmla="*/ 2147483647 h 173"/>
                <a:gd name="T66" fmla="*/ 2147483647 w 172"/>
                <a:gd name="T67" fmla="*/ 2147483647 h 173"/>
                <a:gd name="T68" fmla="*/ 2147483647 w 172"/>
                <a:gd name="T69" fmla="*/ 2147483647 h 173"/>
                <a:gd name="T70" fmla="*/ 2147483647 w 172"/>
                <a:gd name="T71" fmla="*/ 2147483647 h 173"/>
                <a:gd name="T72" fmla="*/ 2147483647 w 172"/>
                <a:gd name="T73" fmla="*/ 2147483647 h 173"/>
                <a:gd name="T74" fmla="*/ 2147483647 w 172"/>
                <a:gd name="T75" fmla="*/ 2147483647 h 173"/>
                <a:gd name="T76" fmla="*/ 2147483647 w 172"/>
                <a:gd name="T77" fmla="*/ 2147483647 h 173"/>
                <a:gd name="T78" fmla="*/ 2147483647 w 172"/>
                <a:gd name="T79" fmla="*/ 2147483647 h 173"/>
                <a:gd name="T80" fmla="*/ 2147483647 w 172"/>
                <a:gd name="T81" fmla="*/ 2147483647 h 173"/>
                <a:gd name="T82" fmla="*/ 2147483647 w 172"/>
                <a:gd name="T83" fmla="*/ 2147483647 h 173"/>
                <a:gd name="T84" fmla="*/ 2147483647 w 172"/>
                <a:gd name="T85" fmla="*/ 2147483647 h 173"/>
                <a:gd name="T86" fmla="*/ 2147483647 w 172"/>
                <a:gd name="T87" fmla="*/ 2147483647 h 173"/>
                <a:gd name="T88" fmla="*/ 2147483647 w 172"/>
                <a:gd name="T89" fmla="*/ 2147483647 h 173"/>
                <a:gd name="T90" fmla="*/ 2147483647 w 172"/>
                <a:gd name="T91" fmla="*/ 2147483647 h 173"/>
                <a:gd name="T92" fmla="*/ 2147483647 w 172"/>
                <a:gd name="T93" fmla="*/ 2147483647 h 173"/>
                <a:gd name="T94" fmla="*/ 2147483647 w 172"/>
                <a:gd name="T95" fmla="*/ 2147483647 h 173"/>
                <a:gd name="T96" fmla="*/ 2147483647 w 172"/>
                <a:gd name="T97" fmla="*/ 2147483647 h 173"/>
                <a:gd name="T98" fmla="*/ 2147483647 w 172"/>
                <a:gd name="T99" fmla="*/ 2147483647 h 173"/>
                <a:gd name="T100" fmla="*/ 2147483647 w 172"/>
                <a:gd name="T101" fmla="*/ 2147483647 h 173"/>
                <a:gd name="T102" fmla="*/ 2147483647 w 172"/>
                <a:gd name="T103" fmla="*/ 2147483647 h 173"/>
                <a:gd name="T104" fmla="*/ 2147483647 w 172"/>
                <a:gd name="T105" fmla="*/ 2147483647 h 17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72"/>
                <a:gd name="T160" fmla="*/ 0 h 173"/>
                <a:gd name="T161" fmla="*/ 172 w 172"/>
                <a:gd name="T162" fmla="*/ 173 h 17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72" h="173">
                  <a:moveTo>
                    <a:pt x="144" y="22"/>
                  </a:moveTo>
                  <a:lnTo>
                    <a:pt x="135" y="15"/>
                  </a:lnTo>
                  <a:lnTo>
                    <a:pt x="126" y="10"/>
                  </a:lnTo>
                  <a:lnTo>
                    <a:pt x="117" y="5"/>
                  </a:lnTo>
                  <a:lnTo>
                    <a:pt x="107" y="3"/>
                  </a:lnTo>
                  <a:lnTo>
                    <a:pt x="97" y="0"/>
                  </a:lnTo>
                  <a:lnTo>
                    <a:pt x="86" y="0"/>
                  </a:lnTo>
                  <a:lnTo>
                    <a:pt x="76" y="0"/>
                  </a:lnTo>
                  <a:lnTo>
                    <a:pt x="66" y="3"/>
                  </a:lnTo>
                  <a:lnTo>
                    <a:pt x="56" y="5"/>
                  </a:lnTo>
                  <a:lnTo>
                    <a:pt x="46" y="10"/>
                  </a:lnTo>
                  <a:lnTo>
                    <a:pt x="38" y="15"/>
                  </a:lnTo>
                  <a:lnTo>
                    <a:pt x="29" y="22"/>
                  </a:lnTo>
                  <a:lnTo>
                    <a:pt x="21" y="29"/>
                  </a:lnTo>
                  <a:lnTo>
                    <a:pt x="15" y="38"/>
                  </a:lnTo>
                  <a:lnTo>
                    <a:pt x="10" y="47"/>
                  </a:lnTo>
                  <a:lnTo>
                    <a:pt x="5" y="55"/>
                  </a:lnTo>
                  <a:lnTo>
                    <a:pt x="3" y="65"/>
                  </a:lnTo>
                  <a:lnTo>
                    <a:pt x="0" y="76"/>
                  </a:lnTo>
                  <a:lnTo>
                    <a:pt x="0" y="86"/>
                  </a:lnTo>
                  <a:lnTo>
                    <a:pt x="0" y="96"/>
                  </a:lnTo>
                  <a:lnTo>
                    <a:pt x="3" y="108"/>
                  </a:lnTo>
                  <a:lnTo>
                    <a:pt x="5" y="118"/>
                  </a:lnTo>
                  <a:lnTo>
                    <a:pt x="10" y="126"/>
                  </a:lnTo>
                  <a:lnTo>
                    <a:pt x="15" y="135"/>
                  </a:lnTo>
                  <a:lnTo>
                    <a:pt x="21" y="144"/>
                  </a:lnTo>
                  <a:lnTo>
                    <a:pt x="29" y="151"/>
                  </a:lnTo>
                  <a:lnTo>
                    <a:pt x="38" y="158"/>
                  </a:lnTo>
                  <a:lnTo>
                    <a:pt x="46" y="163"/>
                  </a:lnTo>
                  <a:lnTo>
                    <a:pt x="56" y="166"/>
                  </a:lnTo>
                  <a:lnTo>
                    <a:pt x="66" y="170"/>
                  </a:lnTo>
                  <a:lnTo>
                    <a:pt x="76" y="173"/>
                  </a:lnTo>
                  <a:lnTo>
                    <a:pt x="86" y="173"/>
                  </a:lnTo>
                  <a:lnTo>
                    <a:pt x="97" y="173"/>
                  </a:lnTo>
                  <a:lnTo>
                    <a:pt x="107" y="170"/>
                  </a:lnTo>
                  <a:lnTo>
                    <a:pt x="117" y="166"/>
                  </a:lnTo>
                  <a:lnTo>
                    <a:pt x="126" y="163"/>
                  </a:lnTo>
                  <a:lnTo>
                    <a:pt x="135" y="158"/>
                  </a:lnTo>
                  <a:lnTo>
                    <a:pt x="144" y="151"/>
                  </a:lnTo>
                  <a:lnTo>
                    <a:pt x="151" y="144"/>
                  </a:lnTo>
                  <a:lnTo>
                    <a:pt x="157" y="135"/>
                  </a:lnTo>
                  <a:lnTo>
                    <a:pt x="164" y="126"/>
                  </a:lnTo>
                  <a:lnTo>
                    <a:pt x="167" y="118"/>
                  </a:lnTo>
                  <a:lnTo>
                    <a:pt x="170" y="108"/>
                  </a:lnTo>
                  <a:lnTo>
                    <a:pt x="172" y="96"/>
                  </a:lnTo>
                  <a:lnTo>
                    <a:pt x="172" y="86"/>
                  </a:lnTo>
                  <a:lnTo>
                    <a:pt x="172" y="76"/>
                  </a:lnTo>
                  <a:lnTo>
                    <a:pt x="170" y="65"/>
                  </a:lnTo>
                  <a:lnTo>
                    <a:pt x="167" y="55"/>
                  </a:lnTo>
                  <a:lnTo>
                    <a:pt x="164" y="47"/>
                  </a:lnTo>
                  <a:lnTo>
                    <a:pt x="157" y="38"/>
                  </a:lnTo>
                  <a:lnTo>
                    <a:pt x="151" y="29"/>
                  </a:lnTo>
                  <a:lnTo>
                    <a:pt x="144" y="22"/>
                  </a:lnTo>
                  <a:close/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162" name="Freeform 37"/>
            <p:cNvSpPr>
              <a:spLocks/>
            </p:cNvSpPr>
            <p:nvPr/>
          </p:nvSpPr>
          <p:spPr bwMode="auto">
            <a:xfrm>
              <a:off x="2660650" y="3197225"/>
              <a:ext cx="273050" cy="273050"/>
            </a:xfrm>
            <a:custGeom>
              <a:avLst/>
              <a:gdLst>
                <a:gd name="T0" fmla="*/ 2147483647 w 172"/>
                <a:gd name="T1" fmla="*/ 2147483647 h 172"/>
                <a:gd name="T2" fmla="*/ 2147483647 w 172"/>
                <a:gd name="T3" fmla="*/ 2147483647 h 172"/>
                <a:gd name="T4" fmla="*/ 2147483647 w 172"/>
                <a:gd name="T5" fmla="*/ 2147483647 h 172"/>
                <a:gd name="T6" fmla="*/ 2147483647 w 172"/>
                <a:gd name="T7" fmla="*/ 2147483647 h 172"/>
                <a:gd name="T8" fmla="*/ 2147483647 w 172"/>
                <a:gd name="T9" fmla="*/ 2147483647 h 172"/>
                <a:gd name="T10" fmla="*/ 2147483647 w 172"/>
                <a:gd name="T11" fmla="*/ 2147483647 h 172"/>
                <a:gd name="T12" fmla="*/ 2147483647 w 172"/>
                <a:gd name="T13" fmla="*/ 2147483647 h 172"/>
                <a:gd name="T14" fmla="*/ 2147483647 w 172"/>
                <a:gd name="T15" fmla="*/ 0 h 172"/>
                <a:gd name="T16" fmla="*/ 2147483647 w 172"/>
                <a:gd name="T17" fmla="*/ 2147483647 h 172"/>
                <a:gd name="T18" fmla="*/ 2147483647 w 172"/>
                <a:gd name="T19" fmla="*/ 2147483647 h 172"/>
                <a:gd name="T20" fmla="*/ 2147483647 w 172"/>
                <a:gd name="T21" fmla="*/ 2147483647 h 172"/>
                <a:gd name="T22" fmla="*/ 2147483647 w 172"/>
                <a:gd name="T23" fmla="*/ 2147483647 h 172"/>
                <a:gd name="T24" fmla="*/ 2147483647 w 172"/>
                <a:gd name="T25" fmla="*/ 2147483647 h 172"/>
                <a:gd name="T26" fmla="*/ 2147483647 w 172"/>
                <a:gd name="T27" fmla="*/ 2147483647 h 172"/>
                <a:gd name="T28" fmla="*/ 2147483647 w 172"/>
                <a:gd name="T29" fmla="*/ 2147483647 h 172"/>
                <a:gd name="T30" fmla="*/ 2147483647 w 172"/>
                <a:gd name="T31" fmla="*/ 2147483647 h 172"/>
                <a:gd name="T32" fmla="*/ 2147483647 w 172"/>
                <a:gd name="T33" fmla="*/ 2147483647 h 172"/>
                <a:gd name="T34" fmla="*/ 2147483647 w 172"/>
                <a:gd name="T35" fmla="*/ 2147483647 h 172"/>
                <a:gd name="T36" fmla="*/ 2147483647 w 172"/>
                <a:gd name="T37" fmla="*/ 2147483647 h 172"/>
                <a:gd name="T38" fmla="*/ 0 w 172"/>
                <a:gd name="T39" fmla="*/ 2147483647 h 172"/>
                <a:gd name="T40" fmla="*/ 0 w 172"/>
                <a:gd name="T41" fmla="*/ 2147483647 h 172"/>
                <a:gd name="T42" fmla="*/ 0 w 172"/>
                <a:gd name="T43" fmla="*/ 2147483647 h 172"/>
                <a:gd name="T44" fmla="*/ 2147483647 w 172"/>
                <a:gd name="T45" fmla="*/ 2147483647 h 172"/>
                <a:gd name="T46" fmla="*/ 2147483647 w 172"/>
                <a:gd name="T47" fmla="*/ 2147483647 h 172"/>
                <a:gd name="T48" fmla="*/ 2147483647 w 172"/>
                <a:gd name="T49" fmla="*/ 2147483647 h 172"/>
                <a:gd name="T50" fmla="*/ 2147483647 w 172"/>
                <a:gd name="T51" fmla="*/ 2147483647 h 172"/>
                <a:gd name="T52" fmla="*/ 2147483647 w 172"/>
                <a:gd name="T53" fmla="*/ 2147483647 h 172"/>
                <a:gd name="T54" fmla="*/ 2147483647 w 172"/>
                <a:gd name="T55" fmla="*/ 2147483647 h 172"/>
                <a:gd name="T56" fmla="*/ 2147483647 w 172"/>
                <a:gd name="T57" fmla="*/ 2147483647 h 172"/>
                <a:gd name="T58" fmla="*/ 2147483647 w 172"/>
                <a:gd name="T59" fmla="*/ 2147483647 h 172"/>
                <a:gd name="T60" fmla="*/ 2147483647 w 172"/>
                <a:gd name="T61" fmla="*/ 2147483647 h 172"/>
                <a:gd name="T62" fmla="*/ 2147483647 w 172"/>
                <a:gd name="T63" fmla="*/ 2147483647 h 172"/>
                <a:gd name="T64" fmla="*/ 2147483647 w 172"/>
                <a:gd name="T65" fmla="*/ 2147483647 h 172"/>
                <a:gd name="T66" fmla="*/ 2147483647 w 172"/>
                <a:gd name="T67" fmla="*/ 2147483647 h 172"/>
                <a:gd name="T68" fmla="*/ 2147483647 w 172"/>
                <a:gd name="T69" fmla="*/ 2147483647 h 172"/>
                <a:gd name="T70" fmla="*/ 2147483647 w 172"/>
                <a:gd name="T71" fmla="*/ 2147483647 h 172"/>
                <a:gd name="T72" fmla="*/ 2147483647 w 172"/>
                <a:gd name="T73" fmla="*/ 2147483647 h 172"/>
                <a:gd name="T74" fmla="*/ 2147483647 w 172"/>
                <a:gd name="T75" fmla="*/ 2147483647 h 172"/>
                <a:gd name="T76" fmla="*/ 2147483647 w 172"/>
                <a:gd name="T77" fmla="*/ 2147483647 h 172"/>
                <a:gd name="T78" fmla="*/ 2147483647 w 172"/>
                <a:gd name="T79" fmla="*/ 2147483647 h 172"/>
                <a:gd name="T80" fmla="*/ 2147483647 w 172"/>
                <a:gd name="T81" fmla="*/ 2147483647 h 172"/>
                <a:gd name="T82" fmla="*/ 2147483647 w 172"/>
                <a:gd name="T83" fmla="*/ 2147483647 h 172"/>
                <a:gd name="T84" fmla="*/ 2147483647 w 172"/>
                <a:gd name="T85" fmla="*/ 2147483647 h 172"/>
                <a:gd name="T86" fmla="*/ 2147483647 w 172"/>
                <a:gd name="T87" fmla="*/ 2147483647 h 172"/>
                <a:gd name="T88" fmla="*/ 2147483647 w 172"/>
                <a:gd name="T89" fmla="*/ 2147483647 h 172"/>
                <a:gd name="T90" fmla="*/ 2147483647 w 172"/>
                <a:gd name="T91" fmla="*/ 2147483647 h 172"/>
                <a:gd name="T92" fmla="*/ 2147483647 w 172"/>
                <a:gd name="T93" fmla="*/ 2147483647 h 172"/>
                <a:gd name="T94" fmla="*/ 2147483647 w 172"/>
                <a:gd name="T95" fmla="*/ 2147483647 h 172"/>
                <a:gd name="T96" fmla="*/ 2147483647 w 172"/>
                <a:gd name="T97" fmla="*/ 2147483647 h 172"/>
                <a:gd name="T98" fmla="*/ 2147483647 w 172"/>
                <a:gd name="T99" fmla="*/ 2147483647 h 172"/>
                <a:gd name="T100" fmla="*/ 2147483647 w 172"/>
                <a:gd name="T101" fmla="*/ 2147483647 h 172"/>
                <a:gd name="T102" fmla="*/ 2147483647 w 172"/>
                <a:gd name="T103" fmla="*/ 2147483647 h 172"/>
                <a:gd name="T104" fmla="*/ 2147483647 w 172"/>
                <a:gd name="T105" fmla="*/ 2147483647 h 17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72"/>
                <a:gd name="T160" fmla="*/ 0 h 172"/>
                <a:gd name="T161" fmla="*/ 172 w 172"/>
                <a:gd name="T162" fmla="*/ 172 h 17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72" h="172">
                  <a:moveTo>
                    <a:pt x="151" y="30"/>
                  </a:moveTo>
                  <a:lnTo>
                    <a:pt x="144" y="22"/>
                  </a:lnTo>
                  <a:lnTo>
                    <a:pt x="135" y="15"/>
                  </a:lnTo>
                  <a:lnTo>
                    <a:pt x="126" y="10"/>
                  </a:lnTo>
                  <a:lnTo>
                    <a:pt x="116" y="6"/>
                  </a:lnTo>
                  <a:lnTo>
                    <a:pt x="106" y="2"/>
                  </a:lnTo>
                  <a:lnTo>
                    <a:pt x="96" y="1"/>
                  </a:lnTo>
                  <a:lnTo>
                    <a:pt x="86" y="0"/>
                  </a:lnTo>
                  <a:lnTo>
                    <a:pt x="75" y="1"/>
                  </a:lnTo>
                  <a:lnTo>
                    <a:pt x="65" y="2"/>
                  </a:lnTo>
                  <a:lnTo>
                    <a:pt x="55" y="6"/>
                  </a:lnTo>
                  <a:lnTo>
                    <a:pt x="45" y="10"/>
                  </a:lnTo>
                  <a:lnTo>
                    <a:pt x="36" y="15"/>
                  </a:lnTo>
                  <a:lnTo>
                    <a:pt x="29" y="22"/>
                  </a:lnTo>
                  <a:lnTo>
                    <a:pt x="21" y="30"/>
                  </a:lnTo>
                  <a:lnTo>
                    <a:pt x="15" y="37"/>
                  </a:lnTo>
                  <a:lnTo>
                    <a:pt x="9" y="46"/>
                  </a:lnTo>
                  <a:lnTo>
                    <a:pt x="5" y="56"/>
                  </a:lnTo>
                  <a:lnTo>
                    <a:pt x="2" y="66"/>
                  </a:lnTo>
                  <a:lnTo>
                    <a:pt x="0" y="76"/>
                  </a:lnTo>
                  <a:lnTo>
                    <a:pt x="0" y="86"/>
                  </a:lnTo>
                  <a:lnTo>
                    <a:pt x="0" y="97"/>
                  </a:lnTo>
                  <a:lnTo>
                    <a:pt x="2" y="107"/>
                  </a:lnTo>
                  <a:lnTo>
                    <a:pt x="5" y="117"/>
                  </a:lnTo>
                  <a:lnTo>
                    <a:pt x="9" y="127"/>
                  </a:lnTo>
                  <a:lnTo>
                    <a:pt x="15" y="136"/>
                  </a:lnTo>
                  <a:lnTo>
                    <a:pt x="21" y="143"/>
                  </a:lnTo>
                  <a:lnTo>
                    <a:pt x="29" y="151"/>
                  </a:lnTo>
                  <a:lnTo>
                    <a:pt x="36" y="157"/>
                  </a:lnTo>
                  <a:lnTo>
                    <a:pt x="45" y="162"/>
                  </a:lnTo>
                  <a:lnTo>
                    <a:pt x="55" y="167"/>
                  </a:lnTo>
                  <a:lnTo>
                    <a:pt x="65" y="171"/>
                  </a:lnTo>
                  <a:lnTo>
                    <a:pt x="75" y="172"/>
                  </a:lnTo>
                  <a:lnTo>
                    <a:pt x="86" y="172"/>
                  </a:lnTo>
                  <a:lnTo>
                    <a:pt x="96" y="172"/>
                  </a:lnTo>
                  <a:lnTo>
                    <a:pt x="106" y="171"/>
                  </a:lnTo>
                  <a:lnTo>
                    <a:pt x="116" y="167"/>
                  </a:lnTo>
                  <a:lnTo>
                    <a:pt x="126" y="162"/>
                  </a:lnTo>
                  <a:lnTo>
                    <a:pt x="135" y="157"/>
                  </a:lnTo>
                  <a:lnTo>
                    <a:pt x="144" y="151"/>
                  </a:lnTo>
                  <a:lnTo>
                    <a:pt x="151" y="143"/>
                  </a:lnTo>
                  <a:lnTo>
                    <a:pt x="158" y="136"/>
                  </a:lnTo>
                  <a:lnTo>
                    <a:pt x="162" y="127"/>
                  </a:lnTo>
                  <a:lnTo>
                    <a:pt x="166" y="117"/>
                  </a:lnTo>
                  <a:lnTo>
                    <a:pt x="170" y="107"/>
                  </a:lnTo>
                  <a:lnTo>
                    <a:pt x="171" y="97"/>
                  </a:lnTo>
                  <a:lnTo>
                    <a:pt x="172" y="86"/>
                  </a:lnTo>
                  <a:lnTo>
                    <a:pt x="171" y="76"/>
                  </a:lnTo>
                  <a:lnTo>
                    <a:pt x="170" y="66"/>
                  </a:lnTo>
                  <a:lnTo>
                    <a:pt x="166" y="56"/>
                  </a:lnTo>
                  <a:lnTo>
                    <a:pt x="162" y="46"/>
                  </a:lnTo>
                  <a:lnTo>
                    <a:pt x="158" y="37"/>
                  </a:lnTo>
                  <a:lnTo>
                    <a:pt x="151" y="30"/>
                  </a:lnTo>
                  <a:close/>
                </a:path>
              </a:pathLst>
            </a:custGeom>
            <a:solidFill>
              <a:srgbClr val="FFFF00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204" name="Freeform 123"/>
            <p:cNvSpPr>
              <a:spLocks/>
            </p:cNvSpPr>
            <p:nvPr/>
          </p:nvSpPr>
          <p:spPr bwMode="auto">
            <a:xfrm>
              <a:off x="4441825" y="2909888"/>
              <a:ext cx="14288" cy="11112"/>
            </a:xfrm>
            <a:custGeom>
              <a:avLst/>
              <a:gdLst>
                <a:gd name="T0" fmla="*/ 2147483647 w 9"/>
                <a:gd name="T1" fmla="*/ 2147483647 h 7"/>
                <a:gd name="T2" fmla="*/ 0 w 9"/>
                <a:gd name="T3" fmla="*/ 2147483647 h 7"/>
                <a:gd name="T4" fmla="*/ 2147483647 w 9"/>
                <a:gd name="T5" fmla="*/ 2147483647 h 7"/>
                <a:gd name="T6" fmla="*/ 0 w 9"/>
                <a:gd name="T7" fmla="*/ 2147483647 h 7"/>
                <a:gd name="T8" fmla="*/ 2147483647 w 9"/>
                <a:gd name="T9" fmla="*/ 2147483647 h 7"/>
                <a:gd name="T10" fmla="*/ 2147483647 w 9"/>
                <a:gd name="T11" fmla="*/ 2147483647 h 7"/>
                <a:gd name="T12" fmla="*/ 2147483647 w 9"/>
                <a:gd name="T13" fmla="*/ 2147483647 h 7"/>
                <a:gd name="T14" fmla="*/ 2147483647 w 9"/>
                <a:gd name="T15" fmla="*/ 0 h 7"/>
                <a:gd name="T16" fmla="*/ 0 w 9"/>
                <a:gd name="T17" fmla="*/ 2147483647 h 7"/>
                <a:gd name="T18" fmla="*/ 2147483647 w 9"/>
                <a:gd name="T19" fmla="*/ 214748364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"/>
                <a:gd name="T31" fmla="*/ 0 h 7"/>
                <a:gd name="T32" fmla="*/ 9 w 9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" h="7">
                  <a:moveTo>
                    <a:pt x="6" y="1"/>
                  </a:moveTo>
                  <a:lnTo>
                    <a:pt x="0" y="7"/>
                  </a:lnTo>
                  <a:lnTo>
                    <a:pt x="8" y="4"/>
                  </a:lnTo>
                  <a:lnTo>
                    <a:pt x="0" y="7"/>
                  </a:lnTo>
                  <a:lnTo>
                    <a:pt x="9" y="7"/>
                  </a:lnTo>
                  <a:lnTo>
                    <a:pt x="8" y="4"/>
                  </a:lnTo>
                  <a:lnTo>
                    <a:pt x="6" y="1"/>
                  </a:lnTo>
                  <a:lnTo>
                    <a:pt x="4" y="0"/>
                  </a:lnTo>
                  <a:lnTo>
                    <a:pt x="0" y="7"/>
                  </a:lnTo>
                  <a:lnTo>
                    <a:pt x="6" y="1"/>
                  </a:lnTo>
                  <a:close/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205" name="Freeform 124"/>
            <p:cNvSpPr>
              <a:spLocks/>
            </p:cNvSpPr>
            <p:nvPr/>
          </p:nvSpPr>
          <p:spPr bwMode="auto">
            <a:xfrm>
              <a:off x="4441825" y="2906713"/>
              <a:ext cx="4763" cy="14287"/>
            </a:xfrm>
            <a:custGeom>
              <a:avLst/>
              <a:gdLst>
                <a:gd name="T0" fmla="*/ 2147483647 w 4"/>
                <a:gd name="T1" fmla="*/ 2147483647 h 8"/>
                <a:gd name="T2" fmla="*/ 0 w 4"/>
                <a:gd name="T3" fmla="*/ 0 h 8"/>
                <a:gd name="T4" fmla="*/ 0 w 4"/>
                <a:gd name="T5" fmla="*/ 2147483647 h 8"/>
                <a:gd name="T6" fmla="*/ 2147483647 w 4"/>
                <a:gd name="T7" fmla="*/ 2147483647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"/>
                <a:gd name="T13" fmla="*/ 0 h 8"/>
                <a:gd name="T14" fmla="*/ 4 w 4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" h="8">
                  <a:moveTo>
                    <a:pt x="4" y="1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" y="1"/>
                  </a:lnTo>
                  <a:close/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206" name="Freeform 125"/>
            <p:cNvSpPr>
              <a:spLocks/>
            </p:cNvSpPr>
            <p:nvPr/>
          </p:nvSpPr>
          <p:spPr bwMode="auto">
            <a:xfrm>
              <a:off x="4427538" y="2906713"/>
              <a:ext cx="28575" cy="28575"/>
            </a:xfrm>
            <a:custGeom>
              <a:avLst/>
              <a:gdLst>
                <a:gd name="T0" fmla="*/ 2147483647 w 18"/>
                <a:gd name="T1" fmla="*/ 0 h 17"/>
                <a:gd name="T2" fmla="*/ 2147483647 w 18"/>
                <a:gd name="T3" fmla="*/ 2147483647 h 17"/>
                <a:gd name="T4" fmla="*/ 2147483647 w 18"/>
                <a:gd name="T5" fmla="*/ 0 h 17"/>
                <a:gd name="T6" fmla="*/ 2147483647 w 18"/>
                <a:gd name="T7" fmla="*/ 2147483647 h 17"/>
                <a:gd name="T8" fmla="*/ 2147483647 w 18"/>
                <a:gd name="T9" fmla="*/ 2147483647 h 17"/>
                <a:gd name="T10" fmla="*/ 2147483647 w 18"/>
                <a:gd name="T11" fmla="*/ 2147483647 h 17"/>
                <a:gd name="T12" fmla="*/ 2147483647 w 18"/>
                <a:gd name="T13" fmla="*/ 2147483647 h 17"/>
                <a:gd name="T14" fmla="*/ 2147483647 w 18"/>
                <a:gd name="T15" fmla="*/ 2147483647 h 17"/>
                <a:gd name="T16" fmla="*/ 2147483647 w 18"/>
                <a:gd name="T17" fmla="*/ 2147483647 h 17"/>
                <a:gd name="T18" fmla="*/ 2147483647 w 18"/>
                <a:gd name="T19" fmla="*/ 2147483647 h 17"/>
                <a:gd name="T20" fmla="*/ 2147483647 w 18"/>
                <a:gd name="T21" fmla="*/ 2147483647 h 17"/>
                <a:gd name="T22" fmla="*/ 2147483647 w 18"/>
                <a:gd name="T23" fmla="*/ 2147483647 h 17"/>
                <a:gd name="T24" fmla="*/ 0 w 18"/>
                <a:gd name="T25" fmla="*/ 2147483647 h 17"/>
                <a:gd name="T26" fmla="*/ 2147483647 w 18"/>
                <a:gd name="T27" fmla="*/ 2147483647 h 17"/>
                <a:gd name="T28" fmla="*/ 0 w 18"/>
                <a:gd name="T29" fmla="*/ 2147483647 h 17"/>
                <a:gd name="T30" fmla="*/ 2147483647 w 18"/>
                <a:gd name="T31" fmla="*/ 2147483647 h 17"/>
                <a:gd name="T32" fmla="*/ 2147483647 w 18"/>
                <a:gd name="T33" fmla="*/ 2147483647 h 17"/>
                <a:gd name="T34" fmla="*/ 0 w 18"/>
                <a:gd name="T35" fmla="*/ 2147483647 h 17"/>
                <a:gd name="T36" fmla="*/ 2147483647 w 18"/>
                <a:gd name="T37" fmla="*/ 2147483647 h 17"/>
                <a:gd name="T38" fmla="*/ 2147483647 w 18"/>
                <a:gd name="T39" fmla="*/ 2147483647 h 17"/>
                <a:gd name="T40" fmla="*/ 2147483647 w 18"/>
                <a:gd name="T41" fmla="*/ 2147483647 h 17"/>
                <a:gd name="T42" fmla="*/ 2147483647 w 18"/>
                <a:gd name="T43" fmla="*/ 2147483647 h 17"/>
                <a:gd name="T44" fmla="*/ 2147483647 w 18"/>
                <a:gd name="T45" fmla="*/ 2147483647 h 17"/>
                <a:gd name="T46" fmla="*/ 2147483647 w 18"/>
                <a:gd name="T47" fmla="*/ 2147483647 h 17"/>
                <a:gd name="T48" fmla="*/ 2147483647 w 18"/>
                <a:gd name="T49" fmla="*/ 2147483647 h 17"/>
                <a:gd name="T50" fmla="*/ 2147483647 w 18"/>
                <a:gd name="T51" fmla="*/ 2147483647 h 17"/>
                <a:gd name="T52" fmla="*/ 2147483647 w 18"/>
                <a:gd name="T53" fmla="*/ 2147483647 h 17"/>
                <a:gd name="T54" fmla="*/ 2147483647 w 18"/>
                <a:gd name="T55" fmla="*/ 2147483647 h 17"/>
                <a:gd name="T56" fmla="*/ 2147483647 w 18"/>
                <a:gd name="T57" fmla="*/ 2147483647 h 17"/>
                <a:gd name="T58" fmla="*/ 2147483647 w 18"/>
                <a:gd name="T59" fmla="*/ 2147483647 h 17"/>
                <a:gd name="T60" fmla="*/ 2147483647 w 18"/>
                <a:gd name="T61" fmla="*/ 2147483647 h 17"/>
                <a:gd name="T62" fmla="*/ 2147483647 w 18"/>
                <a:gd name="T63" fmla="*/ 2147483647 h 17"/>
                <a:gd name="T64" fmla="*/ 2147483647 w 18"/>
                <a:gd name="T65" fmla="*/ 2147483647 h 17"/>
                <a:gd name="T66" fmla="*/ 2147483647 w 18"/>
                <a:gd name="T67" fmla="*/ 2147483647 h 17"/>
                <a:gd name="T68" fmla="*/ 2147483647 w 18"/>
                <a:gd name="T69" fmla="*/ 2147483647 h 17"/>
                <a:gd name="T70" fmla="*/ 2147483647 w 18"/>
                <a:gd name="T71" fmla="*/ 2147483647 h 17"/>
                <a:gd name="T72" fmla="*/ 2147483647 w 18"/>
                <a:gd name="T73" fmla="*/ 2147483647 h 17"/>
                <a:gd name="T74" fmla="*/ 2147483647 w 18"/>
                <a:gd name="T75" fmla="*/ 2147483647 h 17"/>
                <a:gd name="T76" fmla="*/ 2147483647 w 18"/>
                <a:gd name="T77" fmla="*/ 2147483647 h 1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8"/>
                <a:gd name="T118" fmla="*/ 0 h 17"/>
                <a:gd name="T119" fmla="*/ 18 w 18"/>
                <a:gd name="T120" fmla="*/ 17 h 1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8" h="17">
                  <a:moveTo>
                    <a:pt x="9" y="0"/>
                  </a:moveTo>
                  <a:lnTo>
                    <a:pt x="9" y="8"/>
                  </a:lnTo>
                  <a:lnTo>
                    <a:pt x="9" y="0"/>
                  </a:lnTo>
                  <a:lnTo>
                    <a:pt x="5" y="1"/>
                  </a:lnTo>
                  <a:lnTo>
                    <a:pt x="9" y="8"/>
                  </a:lnTo>
                  <a:lnTo>
                    <a:pt x="5" y="1"/>
                  </a:lnTo>
                  <a:lnTo>
                    <a:pt x="3" y="2"/>
                  </a:lnTo>
                  <a:lnTo>
                    <a:pt x="9" y="8"/>
                  </a:lnTo>
                  <a:lnTo>
                    <a:pt x="3" y="2"/>
                  </a:lnTo>
                  <a:lnTo>
                    <a:pt x="2" y="5"/>
                  </a:lnTo>
                  <a:lnTo>
                    <a:pt x="9" y="8"/>
                  </a:lnTo>
                  <a:lnTo>
                    <a:pt x="2" y="5"/>
                  </a:lnTo>
                  <a:lnTo>
                    <a:pt x="0" y="8"/>
                  </a:lnTo>
                  <a:lnTo>
                    <a:pt x="9" y="8"/>
                  </a:lnTo>
                  <a:lnTo>
                    <a:pt x="0" y="8"/>
                  </a:lnTo>
                  <a:lnTo>
                    <a:pt x="2" y="11"/>
                  </a:lnTo>
                  <a:lnTo>
                    <a:pt x="9" y="8"/>
                  </a:lnTo>
                  <a:lnTo>
                    <a:pt x="0" y="8"/>
                  </a:lnTo>
                  <a:lnTo>
                    <a:pt x="8" y="8"/>
                  </a:lnTo>
                  <a:lnTo>
                    <a:pt x="9" y="8"/>
                  </a:lnTo>
                  <a:lnTo>
                    <a:pt x="2" y="11"/>
                  </a:lnTo>
                  <a:lnTo>
                    <a:pt x="3" y="15"/>
                  </a:lnTo>
                  <a:lnTo>
                    <a:pt x="9" y="8"/>
                  </a:lnTo>
                  <a:lnTo>
                    <a:pt x="3" y="15"/>
                  </a:lnTo>
                  <a:lnTo>
                    <a:pt x="5" y="16"/>
                  </a:lnTo>
                  <a:lnTo>
                    <a:pt x="9" y="8"/>
                  </a:lnTo>
                  <a:lnTo>
                    <a:pt x="9" y="17"/>
                  </a:lnTo>
                  <a:lnTo>
                    <a:pt x="9" y="8"/>
                  </a:lnTo>
                  <a:lnTo>
                    <a:pt x="5" y="16"/>
                  </a:lnTo>
                  <a:lnTo>
                    <a:pt x="9" y="17"/>
                  </a:lnTo>
                  <a:lnTo>
                    <a:pt x="9" y="8"/>
                  </a:lnTo>
                  <a:lnTo>
                    <a:pt x="9" y="17"/>
                  </a:lnTo>
                  <a:lnTo>
                    <a:pt x="13" y="16"/>
                  </a:lnTo>
                  <a:lnTo>
                    <a:pt x="9" y="8"/>
                  </a:lnTo>
                  <a:lnTo>
                    <a:pt x="13" y="16"/>
                  </a:lnTo>
                  <a:lnTo>
                    <a:pt x="15" y="15"/>
                  </a:lnTo>
                  <a:lnTo>
                    <a:pt x="9" y="8"/>
                  </a:lnTo>
                  <a:lnTo>
                    <a:pt x="15" y="15"/>
                  </a:lnTo>
                  <a:lnTo>
                    <a:pt x="18" y="11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207" name="Freeform 126"/>
            <p:cNvSpPr>
              <a:spLocks/>
            </p:cNvSpPr>
            <p:nvPr/>
          </p:nvSpPr>
          <p:spPr bwMode="auto">
            <a:xfrm>
              <a:off x="4441825" y="2906713"/>
              <a:ext cx="14288" cy="19050"/>
            </a:xfrm>
            <a:custGeom>
              <a:avLst/>
              <a:gdLst>
                <a:gd name="T0" fmla="*/ 2147483647 w 9"/>
                <a:gd name="T1" fmla="*/ 2147483647 h 11"/>
                <a:gd name="T2" fmla="*/ 0 w 9"/>
                <a:gd name="T3" fmla="*/ 2147483647 h 11"/>
                <a:gd name="T4" fmla="*/ 2147483647 w 9"/>
                <a:gd name="T5" fmla="*/ 2147483647 h 11"/>
                <a:gd name="T6" fmla="*/ 2147483647 w 9"/>
                <a:gd name="T7" fmla="*/ 2147483647 h 11"/>
                <a:gd name="T8" fmla="*/ 0 w 9"/>
                <a:gd name="T9" fmla="*/ 2147483647 h 11"/>
                <a:gd name="T10" fmla="*/ 0 w 9"/>
                <a:gd name="T11" fmla="*/ 0 h 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"/>
                <a:gd name="T19" fmla="*/ 0 h 11"/>
                <a:gd name="T20" fmla="*/ 9 w 9"/>
                <a:gd name="T21" fmla="*/ 11 h 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" h="11">
                  <a:moveTo>
                    <a:pt x="8" y="11"/>
                  </a:moveTo>
                  <a:lnTo>
                    <a:pt x="0" y="8"/>
                  </a:lnTo>
                  <a:lnTo>
                    <a:pt x="8" y="11"/>
                  </a:lnTo>
                  <a:lnTo>
                    <a:pt x="9" y="8"/>
                  </a:lnTo>
                  <a:lnTo>
                    <a:pt x="0" y="8"/>
                  </a:ln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208" name="Freeform 127"/>
            <p:cNvSpPr>
              <a:spLocks/>
            </p:cNvSpPr>
            <p:nvPr/>
          </p:nvSpPr>
          <p:spPr bwMode="auto">
            <a:xfrm>
              <a:off x="4441825" y="2921000"/>
              <a:ext cx="14288" cy="1588"/>
            </a:xfrm>
            <a:custGeom>
              <a:avLst/>
              <a:gdLst>
                <a:gd name="T0" fmla="*/ 0 w 9"/>
                <a:gd name="T1" fmla="*/ 0 h 1588"/>
                <a:gd name="T2" fmla="*/ 2147483647 w 9"/>
                <a:gd name="T3" fmla="*/ 0 h 1588"/>
                <a:gd name="T4" fmla="*/ 2147483647 w 9"/>
                <a:gd name="T5" fmla="*/ 0 h 1588"/>
                <a:gd name="T6" fmla="*/ 0 60000 65536"/>
                <a:gd name="T7" fmla="*/ 0 60000 65536"/>
                <a:gd name="T8" fmla="*/ 0 60000 65536"/>
                <a:gd name="T9" fmla="*/ 0 w 9"/>
                <a:gd name="T10" fmla="*/ 0 h 1588"/>
                <a:gd name="T11" fmla="*/ 9 w 9"/>
                <a:gd name="T12" fmla="*/ 1588 h 15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" h="1588">
                  <a:moveTo>
                    <a:pt x="0" y="0"/>
                  </a:moveTo>
                  <a:lnTo>
                    <a:pt x="9" y="0"/>
                  </a:lnTo>
                  <a:lnTo>
                    <a:pt x="1" y="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209" name="Freeform 128"/>
            <p:cNvSpPr>
              <a:spLocks/>
            </p:cNvSpPr>
            <p:nvPr/>
          </p:nvSpPr>
          <p:spPr bwMode="auto">
            <a:xfrm>
              <a:off x="2728913" y="3265488"/>
              <a:ext cx="136525" cy="136525"/>
            </a:xfrm>
            <a:custGeom>
              <a:avLst/>
              <a:gdLst>
                <a:gd name="T0" fmla="*/ 2147483647 w 86"/>
                <a:gd name="T1" fmla="*/ 2147483647 h 86"/>
                <a:gd name="T2" fmla="*/ 2147483647 w 86"/>
                <a:gd name="T3" fmla="*/ 2147483647 h 86"/>
                <a:gd name="T4" fmla="*/ 2147483647 w 86"/>
                <a:gd name="T5" fmla="*/ 0 h 86"/>
                <a:gd name="T6" fmla="*/ 2147483647 w 86"/>
                <a:gd name="T7" fmla="*/ 0 h 86"/>
                <a:gd name="T8" fmla="*/ 2147483647 w 86"/>
                <a:gd name="T9" fmla="*/ 2147483647 h 86"/>
                <a:gd name="T10" fmla="*/ 2147483647 w 86"/>
                <a:gd name="T11" fmla="*/ 2147483647 h 86"/>
                <a:gd name="T12" fmla="*/ 2147483647 w 86"/>
                <a:gd name="T13" fmla="*/ 0 h 86"/>
                <a:gd name="T14" fmla="*/ 2147483647 w 86"/>
                <a:gd name="T15" fmla="*/ 0 h 86"/>
                <a:gd name="T16" fmla="*/ 2147483647 w 86"/>
                <a:gd name="T17" fmla="*/ 2147483647 h 86"/>
                <a:gd name="T18" fmla="*/ 2147483647 w 86"/>
                <a:gd name="T19" fmla="*/ 2147483647 h 86"/>
                <a:gd name="T20" fmla="*/ 2147483647 w 86"/>
                <a:gd name="T21" fmla="*/ 0 h 86"/>
                <a:gd name="T22" fmla="*/ 2147483647 w 86"/>
                <a:gd name="T23" fmla="*/ 2147483647 h 86"/>
                <a:gd name="T24" fmla="*/ 2147483647 w 86"/>
                <a:gd name="T25" fmla="*/ 2147483647 h 86"/>
                <a:gd name="T26" fmla="*/ 2147483647 w 86"/>
                <a:gd name="T27" fmla="*/ 2147483647 h 86"/>
                <a:gd name="T28" fmla="*/ 2147483647 w 86"/>
                <a:gd name="T29" fmla="*/ 2147483647 h 86"/>
                <a:gd name="T30" fmla="*/ 2147483647 w 86"/>
                <a:gd name="T31" fmla="*/ 2147483647 h 86"/>
                <a:gd name="T32" fmla="*/ 2147483647 w 86"/>
                <a:gd name="T33" fmla="*/ 2147483647 h 86"/>
                <a:gd name="T34" fmla="*/ 2147483647 w 86"/>
                <a:gd name="T35" fmla="*/ 2147483647 h 86"/>
                <a:gd name="T36" fmla="*/ 2147483647 w 86"/>
                <a:gd name="T37" fmla="*/ 2147483647 h 86"/>
                <a:gd name="T38" fmla="*/ 2147483647 w 86"/>
                <a:gd name="T39" fmla="*/ 2147483647 h 86"/>
                <a:gd name="T40" fmla="*/ 2147483647 w 86"/>
                <a:gd name="T41" fmla="*/ 2147483647 h 86"/>
                <a:gd name="T42" fmla="*/ 2147483647 w 86"/>
                <a:gd name="T43" fmla="*/ 2147483647 h 86"/>
                <a:gd name="T44" fmla="*/ 2147483647 w 86"/>
                <a:gd name="T45" fmla="*/ 2147483647 h 86"/>
                <a:gd name="T46" fmla="*/ 0 w 86"/>
                <a:gd name="T47" fmla="*/ 2147483647 h 86"/>
                <a:gd name="T48" fmla="*/ 0 w 86"/>
                <a:gd name="T49" fmla="*/ 2147483647 h 86"/>
                <a:gd name="T50" fmla="*/ 2147483647 w 86"/>
                <a:gd name="T51" fmla="*/ 2147483647 h 86"/>
                <a:gd name="T52" fmla="*/ 2147483647 w 86"/>
                <a:gd name="T53" fmla="*/ 2147483647 h 86"/>
                <a:gd name="T54" fmla="*/ 0 w 86"/>
                <a:gd name="T55" fmla="*/ 2147483647 h 86"/>
                <a:gd name="T56" fmla="*/ 0 w 86"/>
                <a:gd name="T57" fmla="*/ 2147483647 h 86"/>
                <a:gd name="T58" fmla="*/ 2147483647 w 86"/>
                <a:gd name="T59" fmla="*/ 2147483647 h 86"/>
                <a:gd name="T60" fmla="*/ 2147483647 w 86"/>
                <a:gd name="T61" fmla="*/ 2147483647 h 8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86"/>
                <a:gd name="T94" fmla="*/ 0 h 86"/>
                <a:gd name="T95" fmla="*/ 86 w 86"/>
                <a:gd name="T96" fmla="*/ 86 h 8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86" h="86">
                  <a:moveTo>
                    <a:pt x="45" y="86"/>
                  </a:moveTo>
                  <a:lnTo>
                    <a:pt x="41" y="86"/>
                  </a:lnTo>
                  <a:lnTo>
                    <a:pt x="41" y="0"/>
                  </a:lnTo>
                  <a:lnTo>
                    <a:pt x="45" y="0"/>
                  </a:lnTo>
                  <a:lnTo>
                    <a:pt x="45" y="43"/>
                  </a:lnTo>
                  <a:lnTo>
                    <a:pt x="41" y="43"/>
                  </a:lnTo>
                  <a:lnTo>
                    <a:pt x="41" y="0"/>
                  </a:lnTo>
                  <a:lnTo>
                    <a:pt x="45" y="0"/>
                  </a:lnTo>
                  <a:lnTo>
                    <a:pt x="45" y="43"/>
                  </a:lnTo>
                  <a:lnTo>
                    <a:pt x="41" y="43"/>
                  </a:lnTo>
                  <a:lnTo>
                    <a:pt x="41" y="0"/>
                  </a:lnTo>
                  <a:lnTo>
                    <a:pt x="41" y="86"/>
                  </a:lnTo>
                  <a:lnTo>
                    <a:pt x="41" y="41"/>
                  </a:lnTo>
                  <a:lnTo>
                    <a:pt x="45" y="45"/>
                  </a:lnTo>
                  <a:lnTo>
                    <a:pt x="45" y="86"/>
                  </a:lnTo>
                  <a:lnTo>
                    <a:pt x="41" y="86"/>
                  </a:lnTo>
                  <a:lnTo>
                    <a:pt x="41" y="41"/>
                  </a:lnTo>
                  <a:lnTo>
                    <a:pt x="45" y="45"/>
                  </a:lnTo>
                  <a:lnTo>
                    <a:pt x="86" y="45"/>
                  </a:lnTo>
                  <a:lnTo>
                    <a:pt x="45" y="45"/>
                  </a:lnTo>
                  <a:lnTo>
                    <a:pt x="41" y="41"/>
                  </a:lnTo>
                  <a:lnTo>
                    <a:pt x="86" y="41"/>
                  </a:lnTo>
                  <a:lnTo>
                    <a:pt x="86" y="45"/>
                  </a:lnTo>
                  <a:lnTo>
                    <a:pt x="0" y="45"/>
                  </a:lnTo>
                  <a:lnTo>
                    <a:pt x="0" y="41"/>
                  </a:lnTo>
                  <a:lnTo>
                    <a:pt x="86" y="41"/>
                  </a:lnTo>
                  <a:lnTo>
                    <a:pt x="86" y="45"/>
                  </a:lnTo>
                  <a:lnTo>
                    <a:pt x="0" y="45"/>
                  </a:lnTo>
                  <a:lnTo>
                    <a:pt x="0" y="41"/>
                  </a:lnTo>
                  <a:lnTo>
                    <a:pt x="86" y="41"/>
                  </a:lnTo>
                  <a:lnTo>
                    <a:pt x="41" y="41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210" name="Freeform 129"/>
            <p:cNvSpPr>
              <a:spLocks/>
            </p:cNvSpPr>
            <p:nvPr/>
          </p:nvSpPr>
          <p:spPr bwMode="auto">
            <a:xfrm>
              <a:off x="2794000" y="3265488"/>
              <a:ext cx="6350" cy="136525"/>
            </a:xfrm>
            <a:custGeom>
              <a:avLst/>
              <a:gdLst>
                <a:gd name="T0" fmla="*/ 2147483647 w 4"/>
                <a:gd name="T1" fmla="*/ 2147483647 h 86"/>
                <a:gd name="T2" fmla="*/ 2147483647 w 4"/>
                <a:gd name="T3" fmla="*/ 2147483647 h 86"/>
                <a:gd name="T4" fmla="*/ 0 w 4"/>
                <a:gd name="T5" fmla="*/ 2147483647 h 86"/>
                <a:gd name="T6" fmla="*/ 2147483647 w 4"/>
                <a:gd name="T7" fmla="*/ 2147483647 h 86"/>
                <a:gd name="T8" fmla="*/ 2147483647 w 4"/>
                <a:gd name="T9" fmla="*/ 0 h 86"/>
                <a:gd name="T10" fmla="*/ 2147483647 w 4"/>
                <a:gd name="T11" fmla="*/ 2147483647 h 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"/>
                <a:gd name="T19" fmla="*/ 0 h 86"/>
                <a:gd name="T20" fmla="*/ 4 w 4"/>
                <a:gd name="T21" fmla="*/ 86 h 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" h="86">
                  <a:moveTo>
                    <a:pt x="4" y="45"/>
                  </a:moveTo>
                  <a:lnTo>
                    <a:pt x="4" y="86"/>
                  </a:lnTo>
                  <a:lnTo>
                    <a:pt x="0" y="86"/>
                  </a:lnTo>
                  <a:lnTo>
                    <a:pt x="4" y="86"/>
                  </a:lnTo>
                  <a:lnTo>
                    <a:pt x="4" y="0"/>
                  </a:lnTo>
                  <a:lnTo>
                    <a:pt x="4" y="86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211" name="Freeform 130"/>
            <p:cNvSpPr>
              <a:spLocks/>
            </p:cNvSpPr>
            <p:nvPr/>
          </p:nvSpPr>
          <p:spPr bwMode="auto">
            <a:xfrm>
              <a:off x="2235200" y="2906713"/>
              <a:ext cx="26988" cy="28575"/>
            </a:xfrm>
            <a:custGeom>
              <a:avLst/>
              <a:gdLst>
                <a:gd name="T0" fmla="*/ 2147483647 w 17"/>
                <a:gd name="T1" fmla="*/ 2147483647 h 17"/>
                <a:gd name="T2" fmla="*/ 2147483647 w 17"/>
                <a:gd name="T3" fmla="*/ 2147483647 h 17"/>
                <a:gd name="T4" fmla="*/ 2147483647 w 17"/>
                <a:gd name="T5" fmla="*/ 2147483647 h 17"/>
                <a:gd name="T6" fmla="*/ 2147483647 w 17"/>
                <a:gd name="T7" fmla="*/ 2147483647 h 17"/>
                <a:gd name="T8" fmla="*/ 2147483647 w 17"/>
                <a:gd name="T9" fmla="*/ 2147483647 h 17"/>
                <a:gd name="T10" fmla="*/ 2147483647 w 17"/>
                <a:gd name="T11" fmla="*/ 2147483647 h 17"/>
                <a:gd name="T12" fmla="*/ 2147483647 w 17"/>
                <a:gd name="T13" fmla="*/ 2147483647 h 17"/>
                <a:gd name="T14" fmla="*/ 2147483647 w 17"/>
                <a:gd name="T15" fmla="*/ 2147483647 h 17"/>
                <a:gd name="T16" fmla="*/ 2147483647 w 17"/>
                <a:gd name="T17" fmla="*/ 2147483647 h 17"/>
                <a:gd name="T18" fmla="*/ 2147483647 w 17"/>
                <a:gd name="T19" fmla="*/ 2147483647 h 17"/>
                <a:gd name="T20" fmla="*/ 0 w 17"/>
                <a:gd name="T21" fmla="*/ 2147483647 h 17"/>
                <a:gd name="T22" fmla="*/ 2147483647 w 17"/>
                <a:gd name="T23" fmla="*/ 2147483647 h 17"/>
                <a:gd name="T24" fmla="*/ 0 w 17"/>
                <a:gd name="T25" fmla="*/ 2147483647 h 17"/>
                <a:gd name="T26" fmla="*/ 2147483647 w 17"/>
                <a:gd name="T27" fmla="*/ 2147483647 h 17"/>
                <a:gd name="T28" fmla="*/ 0 w 17"/>
                <a:gd name="T29" fmla="*/ 2147483647 h 17"/>
                <a:gd name="T30" fmla="*/ 2147483647 w 17"/>
                <a:gd name="T31" fmla="*/ 2147483647 h 17"/>
                <a:gd name="T32" fmla="*/ 2147483647 w 17"/>
                <a:gd name="T33" fmla="*/ 2147483647 h 17"/>
                <a:gd name="T34" fmla="*/ 2147483647 w 17"/>
                <a:gd name="T35" fmla="*/ 2147483647 h 17"/>
                <a:gd name="T36" fmla="*/ 2147483647 w 17"/>
                <a:gd name="T37" fmla="*/ 2147483647 h 17"/>
                <a:gd name="T38" fmla="*/ 2147483647 w 17"/>
                <a:gd name="T39" fmla="*/ 2147483647 h 17"/>
                <a:gd name="T40" fmla="*/ 2147483647 w 17"/>
                <a:gd name="T41" fmla="*/ 0 h 17"/>
                <a:gd name="T42" fmla="*/ 2147483647 w 17"/>
                <a:gd name="T43" fmla="*/ 2147483647 h 17"/>
                <a:gd name="T44" fmla="*/ 2147483647 w 17"/>
                <a:gd name="T45" fmla="*/ 2147483647 h 17"/>
                <a:gd name="T46" fmla="*/ 2147483647 w 17"/>
                <a:gd name="T47" fmla="*/ 2147483647 h 17"/>
                <a:gd name="T48" fmla="*/ 2147483647 w 17"/>
                <a:gd name="T49" fmla="*/ 2147483647 h 17"/>
                <a:gd name="T50" fmla="*/ 2147483647 w 17"/>
                <a:gd name="T51" fmla="*/ 2147483647 h 17"/>
                <a:gd name="T52" fmla="*/ 2147483647 w 17"/>
                <a:gd name="T53" fmla="*/ 2147483647 h 17"/>
                <a:gd name="T54" fmla="*/ 2147483647 w 17"/>
                <a:gd name="T55" fmla="*/ 2147483647 h 17"/>
                <a:gd name="T56" fmla="*/ 2147483647 w 17"/>
                <a:gd name="T57" fmla="*/ 2147483647 h 17"/>
                <a:gd name="T58" fmla="*/ 2147483647 w 17"/>
                <a:gd name="T59" fmla="*/ 2147483647 h 17"/>
                <a:gd name="T60" fmla="*/ 2147483647 w 17"/>
                <a:gd name="T61" fmla="*/ 2147483647 h 17"/>
                <a:gd name="T62" fmla="*/ 2147483647 w 17"/>
                <a:gd name="T63" fmla="*/ 2147483647 h 17"/>
                <a:gd name="T64" fmla="*/ 2147483647 w 17"/>
                <a:gd name="T65" fmla="*/ 2147483647 h 17"/>
                <a:gd name="T66" fmla="*/ 2147483647 w 17"/>
                <a:gd name="T67" fmla="*/ 2147483647 h 17"/>
                <a:gd name="T68" fmla="*/ 2147483647 w 17"/>
                <a:gd name="T69" fmla="*/ 2147483647 h 17"/>
                <a:gd name="T70" fmla="*/ 2147483647 w 17"/>
                <a:gd name="T71" fmla="*/ 2147483647 h 17"/>
                <a:gd name="T72" fmla="*/ 0 w 17"/>
                <a:gd name="T73" fmla="*/ 2147483647 h 17"/>
                <a:gd name="T74" fmla="*/ 0 w 17"/>
                <a:gd name="T75" fmla="*/ 2147483647 h 17"/>
                <a:gd name="T76" fmla="*/ 2147483647 w 17"/>
                <a:gd name="T77" fmla="*/ 2147483647 h 17"/>
                <a:gd name="T78" fmla="*/ 2147483647 w 17"/>
                <a:gd name="T79" fmla="*/ 2147483647 h 17"/>
                <a:gd name="T80" fmla="*/ 2147483647 w 17"/>
                <a:gd name="T81" fmla="*/ 2147483647 h 17"/>
                <a:gd name="T82" fmla="*/ 2147483647 w 17"/>
                <a:gd name="T83" fmla="*/ 2147483647 h 17"/>
                <a:gd name="T84" fmla="*/ 2147483647 w 17"/>
                <a:gd name="T85" fmla="*/ 2147483647 h 1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7"/>
                <a:gd name="T130" fmla="*/ 0 h 17"/>
                <a:gd name="T131" fmla="*/ 17 w 17"/>
                <a:gd name="T132" fmla="*/ 17 h 1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7" h="17">
                  <a:moveTo>
                    <a:pt x="15" y="15"/>
                  </a:moveTo>
                  <a:lnTo>
                    <a:pt x="9" y="8"/>
                  </a:lnTo>
                  <a:lnTo>
                    <a:pt x="12" y="16"/>
                  </a:lnTo>
                  <a:lnTo>
                    <a:pt x="9" y="8"/>
                  </a:lnTo>
                  <a:lnTo>
                    <a:pt x="9" y="17"/>
                  </a:lnTo>
                  <a:lnTo>
                    <a:pt x="9" y="8"/>
                  </a:lnTo>
                  <a:lnTo>
                    <a:pt x="5" y="16"/>
                  </a:lnTo>
                  <a:lnTo>
                    <a:pt x="9" y="8"/>
                  </a:lnTo>
                  <a:lnTo>
                    <a:pt x="2" y="15"/>
                  </a:lnTo>
                  <a:lnTo>
                    <a:pt x="9" y="8"/>
                  </a:lnTo>
                  <a:lnTo>
                    <a:pt x="0" y="11"/>
                  </a:lnTo>
                  <a:lnTo>
                    <a:pt x="9" y="8"/>
                  </a:lnTo>
                  <a:lnTo>
                    <a:pt x="0" y="8"/>
                  </a:lnTo>
                  <a:lnTo>
                    <a:pt x="9" y="8"/>
                  </a:lnTo>
                  <a:lnTo>
                    <a:pt x="0" y="5"/>
                  </a:lnTo>
                  <a:lnTo>
                    <a:pt x="9" y="8"/>
                  </a:lnTo>
                  <a:lnTo>
                    <a:pt x="2" y="2"/>
                  </a:lnTo>
                  <a:lnTo>
                    <a:pt x="9" y="8"/>
                  </a:lnTo>
                  <a:lnTo>
                    <a:pt x="5" y="1"/>
                  </a:lnTo>
                  <a:lnTo>
                    <a:pt x="9" y="8"/>
                  </a:lnTo>
                  <a:lnTo>
                    <a:pt x="9" y="0"/>
                  </a:lnTo>
                  <a:lnTo>
                    <a:pt x="9" y="8"/>
                  </a:lnTo>
                  <a:lnTo>
                    <a:pt x="12" y="1"/>
                  </a:lnTo>
                  <a:lnTo>
                    <a:pt x="9" y="8"/>
                  </a:lnTo>
                  <a:lnTo>
                    <a:pt x="15" y="2"/>
                  </a:lnTo>
                  <a:lnTo>
                    <a:pt x="9" y="8"/>
                  </a:lnTo>
                  <a:lnTo>
                    <a:pt x="16" y="5"/>
                  </a:lnTo>
                  <a:lnTo>
                    <a:pt x="9" y="8"/>
                  </a:lnTo>
                  <a:lnTo>
                    <a:pt x="17" y="8"/>
                  </a:lnTo>
                  <a:lnTo>
                    <a:pt x="9" y="8"/>
                  </a:lnTo>
                  <a:lnTo>
                    <a:pt x="16" y="11"/>
                  </a:lnTo>
                  <a:lnTo>
                    <a:pt x="9" y="8"/>
                  </a:lnTo>
                  <a:lnTo>
                    <a:pt x="15" y="15"/>
                  </a:lnTo>
                  <a:lnTo>
                    <a:pt x="16" y="11"/>
                  </a:lnTo>
                  <a:lnTo>
                    <a:pt x="17" y="8"/>
                  </a:lnTo>
                  <a:lnTo>
                    <a:pt x="9" y="8"/>
                  </a:lnTo>
                  <a:lnTo>
                    <a:pt x="0" y="8"/>
                  </a:lnTo>
                  <a:lnTo>
                    <a:pt x="0" y="11"/>
                  </a:lnTo>
                  <a:lnTo>
                    <a:pt x="2" y="15"/>
                  </a:lnTo>
                  <a:lnTo>
                    <a:pt x="5" y="16"/>
                  </a:lnTo>
                  <a:lnTo>
                    <a:pt x="9" y="17"/>
                  </a:lnTo>
                  <a:lnTo>
                    <a:pt x="12" y="16"/>
                  </a:lnTo>
                  <a:lnTo>
                    <a:pt x="15" y="15"/>
                  </a:lnTo>
                  <a:close/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212" name="Freeform 131"/>
            <p:cNvSpPr>
              <a:spLocks/>
            </p:cNvSpPr>
            <p:nvPr/>
          </p:nvSpPr>
          <p:spPr bwMode="auto">
            <a:xfrm>
              <a:off x="2249488" y="2921000"/>
              <a:ext cx="1587" cy="14288"/>
            </a:xfrm>
            <a:custGeom>
              <a:avLst/>
              <a:gdLst>
                <a:gd name="T0" fmla="*/ 0 w 1587"/>
                <a:gd name="T1" fmla="*/ 2147483647 h 9"/>
                <a:gd name="T2" fmla="*/ 0 w 1587"/>
                <a:gd name="T3" fmla="*/ 2147483647 h 9"/>
                <a:gd name="T4" fmla="*/ 0 w 1587"/>
                <a:gd name="T5" fmla="*/ 0 h 9"/>
                <a:gd name="T6" fmla="*/ 0 w 1587"/>
                <a:gd name="T7" fmla="*/ 2147483647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87"/>
                <a:gd name="T13" fmla="*/ 0 h 9"/>
                <a:gd name="T14" fmla="*/ 1587 w 1587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87" h="9">
                  <a:moveTo>
                    <a:pt x="0" y="9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9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213" name="Freeform 132"/>
            <p:cNvSpPr>
              <a:spLocks/>
            </p:cNvSpPr>
            <p:nvPr/>
          </p:nvSpPr>
          <p:spPr bwMode="auto">
            <a:xfrm>
              <a:off x="2235200" y="2906713"/>
              <a:ext cx="14288" cy="14287"/>
            </a:xfrm>
            <a:custGeom>
              <a:avLst/>
              <a:gdLst>
                <a:gd name="T0" fmla="*/ 2147483647 w 9"/>
                <a:gd name="T1" fmla="*/ 2147483647 h 8"/>
                <a:gd name="T2" fmla="*/ 2147483647 w 9"/>
                <a:gd name="T3" fmla="*/ 0 h 8"/>
                <a:gd name="T4" fmla="*/ 2147483647 w 9"/>
                <a:gd name="T5" fmla="*/ 2147483647 h 8"/>
                <a:gd name="T6" fmla="*/ 2147483647 w 9"/>
                <a:gd name="T7" fmla="*/ 2147483647 h 8"/>
                <a:gd name="T8" fmla="*/ 0 w 9"/>
                <a:gd name="T9" fmla="*/ 2147483647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"/>
                <a:gd name="T16" fmla="*/ 0 h 8"/>
                <a:gd name="T17" fmla="*/ 9 w 9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" h="8">
                  <a:moveTo>
                    <a:pt x="9" y="8"/>
                  </a:moveTo>
                  <a:lnTo>
                    <a:pt x="9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0" y="5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214" name="Freeform 133"/>
            <p:cNvSpPr>
              <a:spLocks/>
            </p:cNvSpPr>
            <p:nvPr/>
          </p:nvSpPr>
          <p:spPr bwMode="auto">
            <a:xfrm>
              <a:off x="2235200" y="2916238"/>
              <a:ext cx="26988" cy="4762"/>
            </a:xfrm>
            <a:custGeom>
              <a:avLst/>
              <a:gdLst>
                <a:gd name="T0" fmla="*/ 0 w 16"/>
                <a:gd name="T1" fmla="*/ 0 h 3"/>
                <a:gd name="T2" fmla="*/ 0 w 16"/>
                <a:gd name="T3" fmla="*/ 2147483647 h 3"/>
                <a:gd name="T4" fmla="*/ 2147483647 w 16"/>
                <a:gd name="T5" fmla="*/ 2147483647 h 3"/>
                <a:gd name="T6" fmla="*/ 2147483647 w 16"/>
                <a:gd name="T7" fmla="*/ 2147483647 h 3"/>
                <a:gd name="T8" fmla="*/ 2147483647 w 16"/>
                <a:gd name="T9" fmla="*/ 2147483647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"/>
                <a:gd name="T16" fmla="*/ 0 h 3"/>
                <a:gd name="T17" fmla="*/ 16 w 16"/>
                <a:gd name="T18" fmla="*/ 3 h 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" h="3">
                  <a:moveTo>
                    <a:pt x="0" y="0"/>
                  </a:moveTo>
                  <a:lnTo>
                    <a:pt x="0" y="3"/>
                  </a:lnTo>
                  <a:lnTo>
                    <a:pt x="7" y="3"/>
                  </a:lnTo>
                  <a:lnTo>
                    <a:pt x="9" y="3"/>
                  </a:lnTo>
                  <a:lnTo>
                    <a:pt x="16" y="3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215" name="Freeform 134"/>
            <p:cNvSpPr>
              <a:spLocks/>
            </p:cNvSpPr>
            <p:nvPr/>
          </p:nvSpPr>
          <p:spPr bwMode="auto">
            <a:xfrm>
              <a:off x="2249488" y="2906713"/>
              <a:ext cx="12700" cy="14287"/>
            </a:xfrm>
            <a:custGeom>
              <a:avLst/>
              <a:gdLst>
                <a:gd name="T0" fmla="*/ 2147483647 w 8"/>
                <a:gd name="T1" fmla="*/ 2147483647 h 8"/>
                <a:gd name="T2" fmla="*/ 2147483647 w 8"/>
                <a:gd name="T3" fmla="*/ 2147483647 h 8"/>
                <a:gd name="T4" fmla="*/ 2147483647 w 8"/>
                <a:gd name="T5" fmla="*/ 2147483647 h 8"/>
                <a:gd name="T6" fmla="*/ 2147483647 w 8"/>
                <a:gd name="T7" fmla="*/ 2147483647 h 8"/>
                <a:gd name="T8" fmla="*/ 2147483647 w 8"/>
                <a:gd name="T9" fmla="*/ 2147483647 h 8"/>
                <a:gd name="T10" fmla="*/ 0 w 8"/>
                <a:gd name="T11" fmla="*/ 0 h 8"/>
                <a:gd name="T12" fmla="*/ 0 w 8"/>
                <a:gd name="T13" fmla="*/ 0 h 8"/>
                <a:gd name="T14" fmla="*/ 0 w 8"/>
                <a:gd name="T15" fmla="*/ 2147483647 h 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"/>
                <a:gd name="T25" fmla="*/ 0 h 8"/>
                <a:gd name="T26" fmla="*/ 8 w 8"/>
                <a:gd name="T27" fmla="*/ 8 h 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" h="8">
                  <a:moveTo>
                    <a:pt x="7" y="8"/>
                  </a:moveTo>
                  <a:lnTo>
                    <a:pt x="8" y="8"/>
                  </a:lnTo>
                  <a:lnTo>
                    <a:pt x="7" y="5"/>
                  </a:lnTo>
                  <a:lnTo>
                    <a:pt x="6" y="2"/>
                  </a:lnTo>
                  <a:lnTo>
                    <a:pt x="3" y="1"/>
                  </a:lnTo>
                  <a:lnTo>
                    <a:pt x="0" y="0"/>
                  </a:lnTo>
                  <a:lnTo>
                    <a:pt x="0" y="8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218" name="Text Box 139"/>
            <p:cNvSpPr txBox="1">
              <a:spLocks noChangeArrowheads="1"/>
            </p:cNvSpPr>
            <p:nvPr/>
          </p:nvSpPr>
          <p:spPr bwMode="auto">
            <a:xfrm>
              <a:off x="4764474" y="2685726"/>
              <a:ext cx="333375" cy="396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89990" tIns="46795" rIns="89990" bIns="46795" anchor="ctr">
              <a:spAutoFit/>
            </a:bodyPr>
            <a:lstStyle/>
            <a:p>
              <a:pPr marL="0" marR="0" lvl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FC0128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F</a:t>
              </a:r>
            </a:p>
          </p:txBody>
        </p:sp>
        <p:sp>
          <p:nvSpPr>
            <p:cNvPr id="159" name="Text Box 150"/>
            <p:cNvSpPr txBox="1">
              <a:spLocks noChangeArrowheads="1"/>
            </p:cNvSpPr>
            <p:nvPr/>
          </p:nvSpPr>
          <p:spPr bwMode="auto">
            <a:xfrm>
              <a:off x="765613" y="3448606"/>
              <a:ext cx="386923" cy="4638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9990" tIns="46795" rIns="89990" bIns="46795" anchor="ctr">
              <a:spAutoFit/>
            </a:bodyPr>
            <a:lstStyle/>
            <a:p>
              <a:pPr marL="0" marR="0" lvl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S</a:t>
              </a:r>
            </a:p>
          </p:txBody>
        </p:sp>
        <p:sp>
          <p:nvSpPr>
            <p:cNvPr id="3" name="Freihandform: Form 2">
              <a:extLst>
                <a:ext uri="{FF2B5EF4-FFF2-40B4-BE49-F238E27FC236}">
                  <a16:creationId xmlns="" xmlns:a16="http://schemas.microsoft.com/office/drawing/2014/main" id="{5AE4F746-513C-469A-9A51-711951C1F74D}"/>
                </a:ext>
              </a:extLst>
            </p:cNvPr>
            <p:cNvSpPr/>
            <p:nvPr/>
          </p:nvSpPr>
          <p:spPr bwMode="auto">
            <a:xfrm>
              <a:off x="3579460" y="2341943"/>
              <a:ext cx="695360" cy="587307"/>
            </a:xfrm>
            <a:custGeom>
              <a:avLst/>
              <a:gdLst>
                <a:gd name="connsiteX0" fmla="*/ 0 w 617220"/>
                <a:gd name="connsiteY0" fmla="*/ 0 h 414650"/>
                <a:gd name="connsiteX1" fmla="*/ 171450 w 617220"/>
                <a:gd name="connsiteY1" fmla="*/ 354330 h 414650"/>
                <a:gd name="connsiteX2" fmla="*/ 617220 w 617220"/>
                <a:gd name="connsiteY2" fmla="*/ 411480 h 414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7220" h="414650">
                  <a:moveTo>
                    <a:pt x="0" y="0"/>
                  </a:moveTo>
                  <a:cubicBezTo>
                    <a:pt x="34290" y="142875"/>
                    <a:pt x="68580" y="285750"/>
                    <a:pt x="171450" y="354330"/>
                  </a:cubicBezTo>
                  <a:cubicBezTo>
                    <a:pt x="274320" y="422910"/>
                    <a:pt x="445770" y="417195"/>
                    <a:pt x="617220" y="411480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6" name="Freihandform: Form 5">
              <a:extLst>
                <a:ext uri="{FF2B5EF4-FFF2-40B4-BE49-F238E27FC236}">
                  <a16:creationId xmlns="" xmlns:a16="http://schemas.microsoft.com/office/drawing/2014/main" id="{69EDD357-1ECA-4D40-B154-692C63AD26E3}"/>
                </a:ext>
              </a:extLst>
            </p:cNvPr>
            <p:cNvSpPr/>
            <p:nvPr/>
          </p:nvSpPr>
          <p:spPr bwMode="auto">
            <a:xfrm>
              <a:off x="4560570" y="2322274"/>
              <a:ext cx="81280" cy="535226"/>
            </a:xfrm>
            <a:custGeom>
              <a:avLst/>
              <a:gdLst>
                <a:gd name="connsiteX0" fmla="*/ 137160 w 150358"/>
                <a:gd name="connsiteY0" fmla="*/ 0 h 320040"/>
                <a:gd name="connsiteX1" fmla="*/ 137160 w 150358"/>
                <a:gd name="connsiteY1" fmla="*/ 205740 h 320040"/>
                <a:gd name="connsiteX2" fmla="*/ 0 w 150358"/>
                <a:gd name="connsiteY2" fmla="*/ 320040 h 320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0358" h="320040">
                  <a:moveTo>
                    <a:pt x="137160" y="0"/>
                  </a:moveTo>
                  <a:cubicBezTo>
                    <a:pt x="148590" y="76200"/>
                    <a:pt x="160020" y="152400"/>
                    <a:pt x="137160" y="205740"/>
                  </a:cubicBezTo>
                  <a:cubicBezTo>
                    <a:pt x="114300" y="259080"/>
                    <a:pt x="57150" y="289560"/>
                    <a:pt x="0" y="320040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7" name="Freihandform: Form 6">
              <a:extLst>
                <a:ext uri="{FF2B5EF4-FFF2-40B4-BE49-F238E27FC236}">
                  <a16:creationId xmlns="" xmlns:a16="http://schemas.microsoft.com/office/drawing/2014/main" id="{05EEE432-41C0-469A-9962-948B57AEDA86}"/>
                </a:ext>
              </a:extLst>
            </p:cNvPr>
            <p:cNvSpPr/>
            <p:nvPr/>
          </p:nvSpPr>
          <p:spPr bwMode="auto">
            <a:xfrm>
              <a:off x="2903863" y="2357159"/>
              <a:ext cx="350116" cy="908607"/>
            </a:xfrm>
            <a:custGeom>
              <a:avLst/>
              <a:gdLst>
                <a:gd name="connsiteX0" fmla="*/ 91440 w 174344"/>
                <a:gd name="connsiteY0" fmla="*/ 0 h 765810"/>
                <a:gd name="connsiteX1" fmla="*/ 171450 w 174344"/>
                <a:gd name="connsiteY1" fmla="*/ 445770 h 765810"/>
                <a:gd name="connsiteX2" fmla="*/ 0 w 174344"/>
                <a:gd name="connsiteY2" fmla="*/ 765810 h 765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4344" h="765810">
                  <a:moveTo>
                    <a:pt x="91440" y="0"/>
                  </a:moveTo>
                  <a:cubicBezTo>
                    <a:pt x="139065" y="159067"/>
                    <a:pt x="186690" y="318135"/>
                    <a:pt x="171450" y="445770"/>
                  </a:cubicBezTo>
                  <a:cubicBezTo>
                    <a:pt x="156210" y="573405"/>
                    <a:pt x="78105" y="669607"/>
                    <a:pt x="0" y="765810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8" name="Freihandform: Form 7">
              <a:extLst>
                <a:ext uri="{FF2B5EF4-FFF2-40B4-BE49-F238E27FC236}">
                  <a16:creationId xmlns="" xmlns:a16="http://schemas.microsoft.com/office/drawing/2014/main" id="{22B016D1-6A38-4AA4-AF13-08E02878BFF3}"/>
                </a:ext>
              </a:extLst>
            </p:cNvPr>
            <p:cNvSpPr/>
            <p:nvPr/>
          </p:nvSpPr>
          <p:spPr bwMode="auto">
            <a:xfrm>
              <a:off x="2400300" y="2360058"/>
              <a:ext cx="120513" cy="520302"/>
            </a:xfrm>
            <a:custGeom>
              <a:avLst/>
              <a:gdLst>
                <a:gd name="connsiteX0" fmla="*/ 114300 w 187457"/>
                <a:gd name="connsiteY0" fmla="*/ 0 h 354330"/>
                <a:gd name="connsiteX1" fmla="*/ 182880 w 187457"/>
                <a:gd name="connsiteY1" fmla="*/ 228600 h 354330"/>
                <a:gd name="connsiteX2" fmla="*/ 0 w 187457"/>
                <a:gd name="connsiteY2" fmla="*/ 354330 h 354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7457" h="354330">
                  <a:moveTo>
                    <a:pt x="114300" y="0"/>
                  </a:moveTo>
                  <a:cubicBezTo>
                    <a:pt x="158115" y="84772"/>
                    <a:pt x="201930" y="169545"/>
                    <a:pt x="182880" y="228600"/>
                  </a:cubicBezTo>
                  <a:cubicBezTo>
                    <a:pt x="163830" y="287655"/>
                    <a:pt x="81915" y="320992"/>
                    <a:pt x="0" y="354330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9" name="Freihandform: Form 8">
              <a:extLst>
                <a:ext uri="{FF2B5EF4-FFF2-40B4-BE49-F238E27FC236}">
                  <a16:creationId xmlns="" xmlns:a16="http://schemas.microsoft.com/office/drawing/2014/main" id="{3876C7A0-074A-4A85-8EEB-A6E25344ED42}"/>
                </a:ext>
              </a:extLst>
            </p:cNvPr>
            <p:cNvSpPr/>
            <p:nvPr/>
          </p:nvSpPr>
          <p:spPr bwMode="auto">
            <a:xfrm>
              <a:off x="1965188" y="2333719"/>
              <a:ext cx="115072" cy="558071"/>
            </a:xfrm>
            <a:custGeom>
              <a:avLst/>
              <a:gdLst>
                <a:gd name="connsiteX0" fmla="*/ 4099 w 129829"/>
                <a:gd name="connsiteY0" fmla="*/ 0 h 365760"/>
                <a:gd name="connsiteX1" fmla="*/ 15529 w 129829"/>
                <a:gd name="connsiteY1" fmla="*/ 194310 h 365760"/>
                <a:gd name="connsiteX2" fmla="*/ 129829 w 129829"/>
                <a:gd name="connsiteY2" fmla="*/ 365760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9829" h="365760">
                  <a:moveTo>
                    <a:pt x="4099" y="0"/>
                  </a:moveTo>
                  <a:cubicBezTo>
                    <a:pt x="-664" y="66675"/>
                    <a:pt x="-5426" y="133350"/>
                    <a:pt x="15529" y="194310"/>
                  </a:cubicBezTo>
                  <a:cubicBezTo>
                    <a:pt x="36484" y="255270"/>
                    <a:pt x="83156" y="310515"/>
                    <a:pt x="129829" y="365760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2" name="Freihandform: Form 11">
              <a:extLst>
                <a:ext uri="{FF2B5EF4-FFF2-40B4-BE49-F238E27FC236}">
                  <a16:creationId xmlns="" xmlns:a16="http://schemas.microsoft.com/office/drawing/2014/main" id="{A3A26046-5FFC-4C82-93BF-CB9B99752370}"/>
                </a:ext>
              </a:extLst>
            </p:cNvPr>
            <p:cNvSpPr/>
            <p:nvPr/>
          </p:nvSpPr>
          <p:spPr bwMode="auto">
            <a:xfrm>
              <a:off x="4084175" y="2336100"/>
              <a:ext cx="226682" cy="463132"/>
            </a:xfrm>
            <a:custGeom>
              <a:avLst/>
              <a:gdLst>
                <a:gd name="connsiteX0" fmla="*/ 5259 w 222429"/>
                <a:gd name="connsiteY0" fmla="*/ 0 h 308610"/>
                <a:gd name="connsiteX1" fmla="*/ 28119 w 222429"/>
                <a:gd name="connsiteY1" fmla="*/ 228600 h 308610"/>
                <a:gd name="connsiteX2" fmla="*/ 222429 w 222429"/>
                <a:gd name="connsiteY2" fmla="*/ 308610 h 308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2429" h="308610">
                  <a:moveTo>
                    <a:pt x="5259" y="0"/>
                  </a:moveTo>
                  <a:cubicBezTo>
                    <a:pt x="-1409" y="88582"/>
                    <a:pt x="-8076" y="177165"/>
                    <a:pt x="28119" y="228600"/>
                  </a:cubicBezTo>
                  <a:cubicBezTo>
                    <a:pt x="64314" y="280035"/>
                    <a:pt x="143371" y="294322"/>
                    <a:pt x="222429" y="308610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" name="Freihandform: Form 12">
              <a:extLst>
                <a:ext uri="{FF2B5EF4-FFF2-40B4-BE49-F238E27FC236}">
                  <a16:creationId xmlns="" xmlns:a16="http://schemas.microsoft.com/office/drawing/2014/main" id="{25DF53CD-D586-4E5F-8ECD-2BE44B044C58}"/>
                </a:ext>
              </a:extLst>
            </p:cNvPr>
            <p:cNvSpPr/>
            <p:nvPr/>
          </p:nvSpPr>
          <p:spPr bwMode="auto">
            <a:xfrm>
              <a:off x="2913658" y="3075126"/>
              <a:ext cx="1521958" cy="342900"/>
            </a:xfrm>
            <a:custGeom>
              <a:avLst/>
              <a:gdLst>
                <a:gd name="connsiteX0" fmla="*/ 1508760 w 1521958"/>
                <a:gd name="connsiteY0" fmla="*/ 0 h 342900"/>
                <a:gd name="connsiteX1" fmla="*/ 1303020 w 1521958"/>
                <a:gd name="connsiteY1" fmla="*/ 262890 h 342900"/>
                <a:gd name="connsiteX2" fmla="*/ 0 w 1521958"/>
                <a:gd name="connsiteY2" fmla="*/ 34290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1958" h="342900">
                  <a:moveTo>
                    <a:pt x="1508760" y="0"/>
                  </a:moveTo>
                  <a:cubicBezTo>
                    <a:pt x="1531620" y="102870"/>
                    <a:pt x="1554480" y="205740"/>
                    <a:pt x="1303020" y="262890"/>
                  </a:cubicBezTo>
                  <a:cubicBezTo>
                    <a:pt x="1051560" y="320040"/>
                    <a:pt x="525780" y="331470"/>
                    <a:pt x="0" y="342900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4" name="Freihandform: Form 13">
              <a:extLst>
                <a:ext uri="{FF2B5EF4-FFF2-40B4-BE49-F238E27FC236}">
                  <a16:creationId xmlns="" xmlns:a16="http://schemas.microsoft.com/office/drawing/2014/main" id="{C35641EE-4C83-4F9C-B521-E7C6D6588A67}"/>
                </a:ext>
              </a:extLst>
            </p:cNvPr>
            <p:cNvSpPr/>
            <p:nvPr/>
          </p:nvSpPr>
          <p:spPr bwMode="auto">
            <a:xfrm>
              <a:off x="2208192" y="3051810"/>
              <a:ext cx="454998" cy="297180"/>
            </a:xfrm>
            <a:custGeom>
              <a:avLst/>
              <a:gdLst>
                <a:gd name="connsiteX0" fmla="*/ 32088 w 454998"/>
                <a:gd name="connsiteY0" fmla="*/ 0 h 297180"/>
                <a:gd name="connsiteX1" fmla="*/ 43518 w 454998"/>
                <a:gd name="connsiteY1" fmla="*/ 205740 h 297180"/>
                <a:gd name="connsiteX2" fmla="*/ 454998 w 454998"/>
                <a:gd name="connsiteY2" fmla="*/ 297180 h 297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4998" h="297180">
                  <a:moveTo>
                    <a:pt x="32088" y="0"/>
                  </a:moveTo>
                  <a:cubicBezTo>
                    <a:pt x="2560" y="78105"/>
                    <a:pt x="-26967" y="156210"/>
                    <a:pt x="43518" y="205740"/>
                  </a:cubicBezTo>
                  <a:cubicBezTo>
                    <a:pt x="114003" y="255270"/>
                    <a:pt x="284500" y="276225"/>
                    <a:pt x="454998" y="297180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5" name="Freihandform: Form 14">
              <a:extLst>
                <a:ext uri="{FF2B5EF4-FFF2-40B4-BE49-F238E27FC236}">
                  <a16:creationId xmlns="" xmlns:a16="http://schemas.microsoft.com/office/drawing/2014/main" id="{40E9B33F-E538-4348-814B-BE329D2C84E6}"/>
                </a:ext>
              </a:extLst>
            </p:cNvPr>
            <p:cNvSpPr/>
            <p:nvPr/>
          </p:nvSpPr>
          <p:spPr bwMode="auto">
            <a:xfrm>
              <a:off x="1152536" y="3474720"/>
              <a:ext cx="1649253" cy="255107"/>
            </a:xfrm>
            <a:custGeom>
              <a:avLst/>
              <a:gdLst>
                <a:gd name="connsiteX0" fmla="*/ 1223010 w 1224449"/>
                <a:gd name="connsiteY0" fmla="*/ 0 h 184613"/>
                <a:gd name="connsiteX1" fmla="*/ 1028700 w 1224449"/>
                <a:gd name="connsiteY1" fmla="*/ 171450 h 184613"/>
                <a:gd name="connsiteX2" fmla="*/ 0 w 1224449"/>
                <a:gd name="connsiteY2" fmla="*/ 160020 h 184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4449" h="184613">
                  <a:moveTo>
                    <a:pt x="1223010" y="0"/>
                  </a:moveTo>
                  <a:cubicBezTo>
                    <a:pt x="1227772" y="72390"/>
                    <a:pt x="1232535" y="144780"/>
                    <a:pt x="1028700" y="171450"/>
                  </a:cubicBezTo>
                  <a:cubicBezTo>
                    <a:pt x="824865" y="198120"/>
                    <a:pt x="412432" y="179070"/>
                    <a:pt x="0" y="160020"/>
                  </a:cubicBez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grpSp>
          <p:nvGrpSpPr>
            <p:cNvPr id="24" name="Gruppieren 23">
              <a:extLst>
                <a:ext uri="{FF2B5EF4-FFF2-40B4-BE49-F238E27FC236}">
                  <a16:creationId xmlns="" xmlns:a16="http://schemas.microsoft.com/office/drawing/2014/main" id="{08F99E73-4EC4-48AD-85B6-199DB7FC60DE}"/>
                </a:ext>
              </a:extLst>
            </p:cNvPr>
            <p:cNvGrpSpPr/>
            <p:nvPr/>
          </p:nvGrpSpPr>
          <p:grpSpPr>
            <a:xfrm>
              <a:off x="2113151" y="2686941"/>
              <a:ext cx="2983299" cy="784549"/>
              <a:chOff x="2113151" y="2686941"/>
              <a:chExt cx="2983299" cy="784549"/>
            </a:xfrm>
          </p:grpSpPr>
          <p:sp>
            <p:nvSpPr>
              <p:cNvPr id="184" name="Freeform 10">
                <a:extLst>
                  <a:ext uri="{FF2B5EF4-FFF2-40B4-BE49-F238E27FC236}">
                    <a16:creationId xmlns="" xmlns:a16="http://schemas.microsoft.com/office/drawing/2014/main" id="{68A5F392-ABB5-44DD-B218-5B445769AD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3151" y="2785690"/>
                <a:ext cx="271463" cy="274638"/>
              </a:xfrm>
              <a:custGeom>
                <a:avLst/>
                <a:gdLst>
                  <a:gd name="T0" fmla="*/ 2147483647 w 172"/>
                  <a:gd name="T1" fmla="*/ 0 h 173"/>
                  <a:gd name="T2" fmla="*/ 2147483647 w 172"/>
                  <a:gd name="T3" fmla="*/ 0 h 173"/>
                  <a:gd name="T4" fmla="*/ 2147483647 w 172"/>
                  <a:gd name="T5" fmla="*/ 2147483647 h 173"/>
                  <a:gd name="T6" fmla="*/ 2147483647 w 172"/>
                  <a:gd name="T7" fmla="*/ 2147483647 h 173"/>
                  <a:gd name="T8" fmla="*/ 2147483647 w 172"/>
                  <a:gd name="T9" fmla="*/ 2147483647 h 173"/>
                  <a:gd name="T10" fmla="*/ 2147483647 w 172"/>
                  <a:gd name="T11" fmla="*/ 2147483647 h 173"/>
                  <a:gd name="T12" fmla="*/ 2147483647 w 172"/>
                  <a:gd name="T13" fmla="*/ 2147483647 h 173"/>
                  <a:gd name="T14" fmla="*/ 2147483647 w 172"/>
                  <a:gd name="T15" fmla="*/ 2147483647 h 173"/>
                  <a:gd name="T16" fmla="*/ 2147483647 w 172"/>
                  <a:gd name="T17" fmla="*/ 2147483647 h 173"/>
                  <a:gd name="T18" fmla="*/ 2147483647 w 172"/>
                  <a:gd name="T19" fmla="*/ 2147483647 h 173"/>
                  <a:gd name="T20" fmla="*/ 2147483647 w 172"/>
                  <a:gd name="T21" fmla="*/ 2147483647 h 173"/>
                  <a:gd name="T22" fmla="*/ 2147483647 w 172"/>
                  <a:gd name="T23" fmla="*/ 2147483647 h 173"/>
                  <a:gd name="T24" fmla="*/ 0 w 172"/>
                  <a:gd name="T25" fmla="*/ 2147483647 h 173"/>
                  <a:gd name="T26" fmla="*/ 0 w 172"/>
                  <a:gd name="T27" fmla="*/ 2147483647 h 173"/>
                  <a:gd name="T28" fmla="*/ 0 w 172"/>
                  <a:gd name="T29" fmla="*/ 2147483647 h 173"/>
                  <a:gd name="T30" fmla="*/ 2147483647 w 172"/>
                  <a:gd name="T31" fmla="*/ 2147483647 h 173"/>
                  <a:gd name="T32" fmla="*/ 2147483647 w 172"/>
                  <a:gd name="T33" fmla="*/ 2147483647 h 173"/>
                  <a:gd name="T34" fmla="*/ 2147483647 w 172"/>
                  <a:gd name="T35" fmla="*/ 2147483647 h 173"/>
                  <a:gd name="T36" fmla="*/ 2147483647 w 172"/>
                  <a:gd name="T37" fmla="*/ 2147483647 h 173"/>
                  <a:gd name="T38" fmla="*/ 2147483647 w 172"/>
                  <a:gd name="T39" fmla="*/ 2147483647 h 173"/>
                  <a:gd name="T40" fmla="*/ 2147483647 w 172"/>
                  <a:gd name="T41" fmla="*/ 2147483647 h 173"/>
                  <a:gd name="T42" fmla="*/ 2147483647 w 172"/>
                  <a:gd name="T43" fmla="*/ 2147483647 h 173"/>
                  <a:gd name="T44" fmla="*/ 2147483647 w 172"/>
                  <a:gd name="T45" fmla="*/ 2147483647 h 173"/>
                  <a:gd name="T46" fmla="*/ 2147483647 w 172"/>
                  <a:gd name="T47" fmla="*/ 2147483647 h 173"/>
                  <a:gd name="T48" fmla="*/ 2147483647 w 172"/>
                  <a:gd name="T49" fmla="*/ 2147483647 h 173"/>
                  <a:gd name="T50" fmla="*/ 2147483647 w 172"/>
                  <a:gd name="T51" fmla="*/ 2147483647 h 173"/>
                  <a:gd name="T52" fmla="*/ 2147483647 w 172"/>
                  <a:gd name="T53" fmla="*/ 2147483647 h 173"/>
                  <a:gd name="T54" fmla="*/ 2147483647 w 172"/>
                  <a:gd name="T55" fmla="*/ 2147483647 h 173"/>
                  <a:gd name="T56" fmla="*/ 2147483647 w 172"/>
                  <a:gd name="T57" fmla="*/ 2147483647 h 173"/>
                  <a:gd name="T58" fmla="*/ 2147483647 w 172"/>
                  <a:gd name="T59" fmla="*/ 2147483647 h 173"/>
                  <a:gd name="T60" fmla="*/ 2147483647 w 172"/>
                  <a:gd name="T61" fmla="*/ 2147483647 h 173"/>
                  <a:gd name="T62" fmla="*/ 2147483647 w 172"/>
                  <a:gd name="T63" fmla="*/ 2147483647 h 173"/>
                  <a:gd name="T64" fmla="*/ 2147483647 w 172"/>
                  <a:gd name="T65" fmla="*/ 2147483647 h 173"/>
                  <a:gd name="T66" fmla="*/ 2147483647 w 172"/>
                  <a:gd name="T67" fmla="*/ 2147483647 h 173"/>
                  <a:gd name="T68" fmla="*/ 2147483647 w 172"/>
                  <a:gd name="T69" fmla="*/ 2147483647 h 173"/>
                  <a:gd name="T70" fmla="*/ 2147483647 w 172"/>
                  <a:gd name="T71" fmla="*/ 2147483647 h 173"/>
                  <a:gd name="T72" fmla="*/ 2147483647 w 172"/>
                  <a:gd name="T73" fmla="*/ 2147483647 h 173"/>
                  <a:gd name="T74" fmla="*/ 2147483647 w 172"/>
                  <a:gd name="T75" fmla="*/ 2147483647 h 173"/>
                  <a:gd name="T76" fmla="*/ 2147483647 w 172"/>
                  <a:gd name="T77" fmla="*/ 2147483647 h 173"/>
                  <a:gd name="T78" fmla="*/ 2147483647 w 172"/>
                  <a:gd name="T79" fmla="*/ 2147483647 h 173"/>
                  <a:gd name="T80" fmla="*/ 2147483647 w 172"/>
                  <a:gd name="T81" fmla="*/ 2147483647 h 173"/>
                  <a:gd name="T82" fmla="*/ 2147483647 w 172"/>
                  <a:gd name="T83" fmla="*/ 2147483647 h 173"/>
                  <a:gd name="T84" fmla="*/ 2147483647 w 172"/>
                  <a:gd name="T85" fmla="*/ 2147483647 h 173"/>
                  <a:gd name="T86" fmla="*/ 2147483647 w 172"/>
                  <a:gd name="T87" fmla="*/ 2147483647 h 173"/>
                  <a:gd name="T88" fmla="*/ 2147483647 w 172"/>
                  <a:gd name="T89" fmla="*/ 2147483647 h 173"/>
                  <a:gd name="T90" fmla="*/ 2147483647 w 172"/>
                  <a:gd name="T91" fmla="*/ 2147483647 h 173"/>
                  <a:gd name="T92" fmla="*/ 2147483647 w 172"/>
                  <a:gd name="T93" fmla="*/ 2147483647 h 173"/>
                  <a:gd name="T94" fmla="*/ 2147483647 w 172"/>
                  <a:gd name="T95" fmla="*/ 2147483647 h 173"/>
                  <a:gd name="T96" fmla="*/ 2147483647 w 172"/>
                  <a:gd name="T97" fmla="*/ 2147483647 h 173"/>
                  <a:gd name="T98" fmla="*/ 2147483647 w 172"/>
                  <a:gd name="T99" fmla="*/ 2147483647 h 173"/>
                  <a:gd name="T100" fmla="*/ 2147483647 w 172"/>
                  <a:gd name="T101" fmla="*/ 2147483647 h 173"/>
                  <a:gd name="T102" fmla="*/ 2147483647 w 172"/>
                  <a:gd name="T103" fmla="*/ 0 h 173"/>
                  <a:gd name="T104" fmla="*/ 2147483647 w 172"/>
                  <a:gd name="T105" fmla="*/ 0 h 173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72"/>
                  <a:gd name="T160" fmla="*/ 0 h 173"/>
                  <a:gd name="T161" fmla="*/ 172 w 172"/>
                  <a:gd name="T162" fmla="*/ 173 h 173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72" h="173">
                    <a:moveTo>
                      <a:pt x="86" y="0"/>
                    </a:moveTo>
                    <a:lnTo>
                      <a:pt x="74" y="0"/>
                    </a:lnTo>
                    <a:lnTo>
                      <a:pt x="64" y="3"/>
                    </a:lnTo>
                    <a:lnTo>
                      <a:pt x="54" y="5"/>
                    </a:lnTo>
                    <a:lnTo>
                      <a:pt x="46" y="10"/>
                    </a:lnTo>
                    <a:lnTo>
                      <a:pt x="36" y="15"/>
                    </a:lnTo>
                    <a:lnTo>
                      <a:pt x="28" y="22"/>
                    </a:lnTo>
                    <a:lnTo>
                      <a:pt x="21" y="29"/>
                    </a:lnTo>
                    <a:lnTo>
                      <a:pt x="15" y="38"/>
                    </a:lnTo>
                    <a:lnTo>
                      <a:pt x="8" y="47"/>
                    </a:lnTo>
                    <a:lnTo>
                      <a:pt x="5" y="55"/>
                    </a:lnTo>
                    <a:lnTo>
                      <a:pt x="2" y="65"/>
                    </a:lnTo>
                    <a:lnTo>
                      <a:pt x="0" y="76"/>
                    </a:lnTo>
                    <a:lnTo>
                      <a:pt x="0" y="86"/>
                    </a:lnTo>
                    <a:lnTo>
                      <a:pt x="0" y="96"/>
                    </a:lnTo>
                    <a:lnTo>
                      <a:pt x="2" y="108"/>
                    </a:lnTo>
                    <a:lnTo>
                      <a:pt x="5" y="118"/>
                    </a:lnTo>
                    <a:lnTo>
                      <a:pt x="8" y="126"/>
                    </a:lnTo>
                    <a:lnTo>
                      <a:pt x="15" y="135"/>
                    </a:lnTo>
                    <a:lnTo>
                      <a:pt x="21" y="144"/>
                    </a:lnTo>
                    <a:lnTo>
                      <a:pt x="28" y="151"/>
                    </a:lnTo>
                    <a:lnTo>
                      <a:pt x="36" y="158"/>
                    </a:lnTo>
                    <a:lnTo>
                      <a:pt x="46" y="163"/>
                    </a:lnTo>
                    <a:lnTo>
                      <a:pt x="54" y="166"/>
                    </a:lnTo>
                    <a:lnTo>
                      <a:pt x="64" y="170"/>
                    </a:lnTo>
                    <a:lnTo>
                      <a:pt x="74" y="173"/>
                    </a:lnTo>
                    <a:lnTo>
                      <a:pt x="86" y="173"/>
                    </a:lnTo>
                    <a:lnTo>
                      <a:pt x="96" y="173"/>
                    </a:lnTo>
                    <a:lnTo>
                      <a:pt x="106" y="170"/>
                    </a:lnTo>
                    <a:lnTo>
                      <a:pt x="116" y="166"/>
                    </a:lnTo>
                    <a:lnTo>
                      <a:pt x="126" y="163"/>
                    </a:lnTo>
                    <a:lnTo>
                      <a:pt x="134" y="158"/>
                    </a:lnTo>
                    <a:lnTo>
                      <a:pt x="143" y="151"/>
                    </a:lnTo>
                    <a:lnTo>
                      <a:pt x="149" y="144"/>
                    </a:lnTo>
                    <a:lnTo>
                      <a:pt x="157" y="135"/>
                    </a:lnTo>
                    <a:lnTo>
                      <a:pt x="162" y="126"/>
                    </a:lnTo>
                    <a:lnTo>
                      <a:pt x="166" y="118"/>
                    </a:lnTo>
                    <a:lnTo>
                      <a:pt x="169" y="108"/>
                    </a:lnTo>
                    <a:lnTo>
                      <a:pt x="172" y="96"/>
                    </a:lnTo>
                    <a:lnTo>
                      <a:pt x="172" y="86"/>
                    </a:lnTo>
                    <a:lnTo>
                      <a:pt x="172" y="76"/>
                    </a:lnTo>
                    <a:lnTo>
                      <a:pt x="169" y="65"/>
                    </a:lnTo>
                    <a:lnTo>
                      <a:pt x="166" y="55"/>
                    </a:lnTo>
                    <a:lnTo>
                      <a:pt x="162" y="47"/>
                    </a:lnTo>
                    <a:lnTo>
                      <a:pt x="157" y="38"/>
                    </a:lnTo>
                    <a:lnTo>
                      <a:pt x="149" y="29"/>
                    </a:lnTo>
                    <a:lnTo>
                      <a:pt x="143" y="22"/>
                    </a:lnTo>
                    <a:lnTo>
                      <a:pt x="134" y="15"/>
                    </a:lnTo>
                    <a:lnTo>
                      <a:pt x="126" y="10"/>
                    </a:lnTo>
                    <a:lnTo>
                      <a:pt x="116" y="5"/>
                    </a:lnTo>
                    <a:lnTo>
                      <a:pt x="106" y="3"/>
                    </a:lnTo>
                    <a:lnTo>
                      <a:pt x="96" y="0"/>
                    </a:lnTo>
                    <a:lnTo>
                      <a:pt x="86" y="0"/>
                    </a:lnTo>
                    <a:close/>
                  </a:path>
                </a:pathLst>
              </a:custGeom>
              <a:noFill/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85" name="Freeform 12">
                <a:extLst>
                  <a:ext uri="{FF2B5EF4-FFF2-40B4-BE49-F238E27FC236}">
                    <a16:creationId xmlns="" xmlns:a16="http://schemas.microsoft.com/office/drawing/2014/main" id="{09868F1C-3C8B-4C52-B6A5-83CFF33A74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3901" y="2785690"/>
                <a:ext cx="273050" cy="274638"/>
              </a:xfrm>
              <a:custGeom>
                <a:avLst/>
                <a:gdLst>
                  <a:gd name="T0" fmla="*/ 2147483647 w 172"/>
                  <a:gd name="T1" fmla="*/ 2147483647 h 173"/>
                  <a:gd name="T2" fmla="*/ 2147483647 w 172"/>
                  <a:gd name="T3" fmla="*/ 2147483647 h 173"/>
                  <a:gd name="T4" fmla="*/ 2147483647 w 172"/>
                  <a:gd name="T5" fmla="*/ 2147483647 h 173"/>
                  <a:gd name="T6" fmla="*/ 2147483647 w 172"/>
                  <a:gd name="T7" fmla="*/ 2147483647 h 173"/>
                  <a:gd name="T8" fmla="*/ 2147483647 w 172"/>
                  <a:gd name="T9" fmla="*/ 2147483647 h 173"/>
                  <a:gd name="T10" fmla="*/ 2147483647 w 172"/>
                  <a:gd name="T11" fmla="*/ 0 h 173"/>
                  <a:gd name="T12" fmla="*/ 2147483647 w 172"/>
                  <a:gd name="T13" fmla="*/ 0 h 173"/>
                  <a:gd name="T14" fmla="*/ 2147483647 w 172"/>
                  <a:gd name="T15" fmla="*/ 0 h 173"/>
                  <a:gd name="T16" fmla="*/ 2147483647 w 172"/>
                  <a:gd name="T17" fmla="*/ 2147483647 h 173"/>
                  <a:gd name="T18" fmla="*/ 2147483647 w 172"/>
                  <a:gd name="T19" fmla="*/ 2147483647 h 173"/>
                  <a:gd name="T20" fmla="*/ 2147483647 w 172"/>
                  <a:gd name="T21" fmla="*/ 2147483647 h 173"/>
                  <a:gd name="T22" fmla="*/ 2147483647 w 172"/>
                  <a:gd name="T23" fmla="*/ 2147483647 h 173"/>
                  <a:gd name="T24" fmla="*/ 2147483647 w 172"/>
                  <a:gd name="T25" fmla="*/ 2147483647 h 173"/>
                  <a:gd name="T26" fmla="*/ 2147483647 w 172"/>
                  <a:gd name="T27" fmla="*/ 2147483647 h 173"/>
                  <a:gd name="T28" fmla="*/ 2147483647 w 172"/>
                  <a:gd name="T29" fmla="*/ 2147483647 h 173"/>
                  <a:gd name="T30" fmla="*/ 2147483647 w 172"/>
                  <a:gd name="T31" fmla="*/ 2147483647 h 173"/>
                  <a:gd name="T32" fmla="*/ 2147483647 w 172"/>
                  <a:gd name="T33" fmla="*/ 2147483647 h 173"/>
                  <a:gd name="T34" fmla="*/ 2147483647 w 172"/>
                  <a:gd name="T35" fmla="*/ 2147483647 h 173"/>
                  <a:gd name="T36" fmla="*/ 0 w 172"/>
                  <a:gd name="T37" fmla="*/ 2147483647 h 173"/>
                  <a:gd name="T38" fmla="*/ 0 w 172"/>
                  <a:gd name="T39" fmla="*/ 2147483647 h 173"/>
                  <a:gd name="T40" fmla="*/ 0 w 172"/>
                  <a:gd name="T41" fmla="*/ 2147483647 h 173"/>
                  <a:gd name="T42" fmla="*/ 2147483647 w 172"/>
                  <a:gd name="T43" fmla="*/ 2147483647 h 173"/>
                  <a:gd name="T44" fmla="*/ 2147483647 w 172"/>
                  <a:gd name="T45" fmla="*/ 2147483647 h 173"/>
                  <a:gd name="T46" fmla="*/ 2147483647 w 172"/>
                  <a:gd name="T47" fmla="*/ 2147483647 h 173"/>
                  <a:gd name="T48" fmla="*/ 2147483647 w 172"/>
                  <a:gd name="T49" fmla="*/ 2147483647 h 173"/>
                  <a:gd name="T50" fmla="*/ 2147483647 w 172"/>
                  <a:gd name="T51" fmla="*/ 2147483647 h 173"/>
                  <a:gd name="T52" fmla="*/ 2147483647 w 172"/>
                  <a:gd name="T53" fmla="*/ 2147483647 h 173"/>
                  <a:gd name="T54" fmla="*/ 2147483647 w 172"/>
                  <a:gd name="T55" fmla="*/ 2147483647 h 173"/>
                  <a:gd name="T56" fmla="*/ 2147483647 w 172"/>
                  <a:gd name="T57" fmla="*/ 2147483647 h 173"/>
                  <a:gd name="T58" fmla="*/ 2147483647 w 172"/>
                  <a:gd name="T59" fmla="*/ 2147483647 h 173"/>
                  <a:gd name="T60" fmla="*/ 2147483647 w 172"/>
                  <a:gd name="T61" fmla="*/ 2147483647 h 173"/>
                  <a:gd name="T62" fmla="*/ 2147483647 w 172"/>
                  <a:gd name="T63" fmla="*/ 2147483647 h 173"/>
                  <a:gd name="T64" fmla="*/ 2147483647 w 172"/>
                  <a:gd name="T65" fmla="*/ 2147483647 h 173"/>
                  <a:gd name="T66" fmla="*/ 2147483647 w 172"/>
                  <a:gd name="T67" fmla="*/ 2147483647 h 173"/>
                  <a:gd name="T68" fmla="*/ 2147483647 w 172"/>
                  <a:gd name="T69" fmla="*/ 2147483647 h 173"/>
                  <a:gd name="T70" fmla="*/ 2147483647 w 172"/>
                  <a:gd name="T71" fmla="*/ 2147483647 h 173"/>
                  <a:gd name="T72" fmla="*/ 2147483647 w 172"/>
                  <a:gd name="T73" fmla="*/ 2147483647 h 173"/>
                  <a:gd name="T74" fmla="*/ 2147483647 w 172"/>
                  <a:gd name="T75" fmla="*/ 2147483647 h 173"/>
                  <a:gd name="T76" fmla="*/ 2147483647 w 172"/>
                  <a:gd name="T77" fmla="*/ 2147483647 h 173"/>
                  <a:gd name="T78" fmla="*/ 2147483647 w 172"/>
                  <a:gd name="T79" fmla="*/ 2147483647 h 173"/>
                  <a:gd name="T80" fmla="*/ 2147483647 w 172"/>
                  <a:gd name="T81" fmla="*/ 2147483647 h 173"/>
                  <a:gd name="T82" fmla="*/ 2147483647 w 172"/>
                  <a:gd name="T83" fmla="*/ 2147483647 h 173"/>
                  <a:gd name="T84" fmla="*/ 2147483647 w 172"/>
                  <a:gd name="T85" fmla="*/ 2147483647 h 173"/>
                  <a:gd name="T86" fmla="*/ 2147483647 w 172"/>
                  <a:gd name="T87" fmla="*/ 2147483647 h 173"/>
                  <a:gd name="T88" fmla="*/ 2147483647 w 172"/>
                  <a:gd name="T89" fmla="*/ 2147483647 h 173"/>
                  <a:gd name="T90" fmla="*/ 2147483647 w 172"/>
                  <a:gd name="T91" fmla="*/ 2147483647 h 173"/>
                  <a:gd name="T92" fmla="*/ 2147483647 w 172"/>
                  <a:gd name="T93" fmla="*/ 2147483647 h 173"/>
                  <a:gd name="T94" fmla="*/ 2147483647 w 172"/>
                  <a:gd name="T95" fmla="*/ 2147483647 h 173"/>
                  <a:gd name="T96" fmla="*/ 2147483647 w 172"/>
                  <a:gd name="T97" fmla="*/ 2147483647 h 173"/>
                  <a:gd name="T98" fmla="*/ 2147483647 w 172"/>
                  <a:gd name="T99" fmla="*/ 2147483647 h 173"/>
                  <a:gd name="T100" fmla="*/ 2147483647 w 172"/>
                  <a:gd name="T101" fmla="*/ 2147483647 h 173"/>
                  <a:gd name="T102" fmla="*/ 2147483647 w 172"/>
                  <a:gd name="T103" fmla="*/ 2147483647 h 173"/>
                  <a:gd name="T104" fmla="*/ 2147483647 w 172"/>
                  <a:gd name="T105" fmla="*/ 2147483647 h 173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72"/>
                  <a:gd name="T160" fmla="*/ 0 h 173"/>
                  <a:gd name="T161" fmla="*/ 172 w 172"/>
                  <a:gd name="T162" fmla="*/ 173 h 173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72" h="173">
                    <a:moveTo>
                      <a:pt x="144" y="22"/>
                    </a:moveTo>
                    <a:lnTo>
                      <a:pt x="135" y="15"/>
                    </a:lnTo>
                    <a:lnTo>
                      <a:pt x="126" y="10"/>
                    </a:lnTo>
                    <a:lnTo>
                      <a:pt x="117" y="5"/>
                    </a:lnTo>
                    <a:lnTo>
                      <a:pt x="107" y="3"/>
                    </a:lnTo>
                    <a:lnTo>
                      <a:pt x="97" y="0"/>
                    </a:lnTo>
                    <a:lnTo>
                      <a:pt x="86" y="0"/>
                    </a:lnTo>
                    <a:lnTo>
                      <a:pt x="76" y="0"/>
                    </a:lnTo>
                    <a:lnTo>
                      <a:pt x="66" y="3"/>
                    </a:lnTo>
                    <a:lnTo>
                      <a:pt x="56" y="5"/>
                    </a:lnTo>
                    <a:lnTo>
                      <a:pt x="46" y="10"/>
                    </a:lnTo>
                    <a:lnTo>
                      <a:pt x="38" y="15"/>
                    </a:lnTo>
                    <a:lnTo>
                      <a:pt x="29" y="22"/>
                    </a:lnTo>
                    <a:lnTo>
                      <a:pt x="21" y="29"/>
                    </a:lnTo>
                    <a:lnTo>
                      <a:pt x="15" y="38"/>
                    </a:lnTo>
                    <a:lnTo>
                      <a:pt x="10" y="47"/>
                    </a:lnTo>
                    <a:lnTo>
                      <a:pt x="5" y="55"/>
                    </a:lnTo>
                    <a:lnTo>
                      <a:pt x="3" y="65"/>
                    </a:lnTo>
                    <a:lnTo>
                      <a:pt x="0" y="76"/>
                    </a:lnTo>
                    <a:lnTo>
                      <a:pt x="0" y="86"/>
                    </a:lnTo>
                    <a:lnTo>
                      <a:pt x="0" y="96"/>
                    </a:lnTo>
                    <a:lnTo>
                      <a:pt x="3" y="108"/>
                    </a:lnTo>
                    <a:lnTo>
                      <a:pt x="5" y="118"/>
                    </a:lnTo>
                    <a:lnTo>
                      <a:pt x="10" y="126"/>
                    </a:lnTo>
                    <a:lnTo>
                      <a:pt x="15" y="135"/>
                    </a:lnTo>
                    <a:lnTo>
                      <a:pt x="21" y="144"/>
                    </a:lnTo>
                    <a:lnTo>
                      <a:pt x="29" y="151"/>
                    </a:lnTo>
                    <a:lnTo>
                      <a:pt x="38" y="158"/>
                    </a:lnTo>
                    <a:lnTo>
                      <a:pt x="46" y="163"/>
                    </a:lnTo>
                    <a:lnTo>
                      <a:pt x="56" y="166"/>
                    </a:lnTo>
                    <a:lnTo>
                      <a:pt x="66" y="170"/>
                    </a:lnTo>
                    <a:lnTo>
                      <a:pt x="76" y="173"/>
                    </a:lnTo>
                    <a:lnTo>
                      <a:pt x="86" y="173"/>
                    </a:lnTo>
                    <a:lnTo>
                      <a:pt x="97" y="173"/>
                    </a:lnTo>
                    <a:lnTo>
                      <a:pt x="107" y="170"/>
                    </a:lnTo>
                    <a:lnTo>
                      <a:pt x="117" y="166"/>
                    </a:lnTo>
                    <a:lnTo>
                      <a:pt x="126" y="163"/>
                    </a:lnTo>
                    <a:lnTo>
                      <a:pt x="135" y="158"/>
                    </a:lnTo>
                    <a:lnTo>
                      <a:pt x="144" y="151"/>
                    </a:lnTo>
                    <a:lnTo>
                      <a:pt x="151" y="144"/>
                    </a:lnTo>
                    <a:lnTo>
                      <a:pt x="157" y="135"/>
                    </a:lnTo>
                    <a:lnTo>
                      <a:pt x="164" y="126"/>
                    </a:lnTo>
                    <a:lnTo>
                      <a:pt x="167" y="118"/>
                    </a:lnTo>
                    <a:lnTo>
                      <a:pt x="170" y="108"/>
                    </a:lnTo>
                    <a:lnTo>
                      <a:pt x="172" y="96"/>
                    </a:lnTo>
                    <a:lnTo>
                      <a:pt x="172" y="86"/>
                    </a:lnTo>
                    <a:lnTo>
                      <a:pt x="172" y="76"/>
                    </a:lnTo>
                    <a:lnTo>
                      <a:pt x="170" y="65"/>
                    </a:lnTo>
                    <a:lnTo>
                      <a:pt x="167" y="55"/>
                    </a:lnTo>
                    <a:lnTo>
                      <a:pt x="164" y="47"/>
                    </a:lnTo>
                    <a:lnTo>
                      <a:pt x="157" y="38"/>
                    </a:lnTo>
                    <a:lnTo>
                      <a:pt x="151" y="29"/>
                    </a:lnTo>
                    <a:lnTo>
                      <a:pt x="144" y="22"/>
                    </a:lnTo>
                    <a:close/>
                  </a:path>
                </a:pathLst>
              </a:custGeom>
              <a:noFill/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86" name="Freeform 37">
                <a:extLst>
                  <a:ext uri="{FF2B5EF4-FFF2-40B4-BE49-F238E27FC236}">
                    <a16:creationId xmlns="" xmlns:a16="http://schemas.microsoft.com/office/drawing/2014/main" id="{DFA2871A-9C2D-46B4-94DE-8965A113BF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9251" y="3198440"/>
                <a:ext cx="273050" cy="273050"/>
              </a:xfrm>
              <a:custGeom>
                <a:avLst/>
                <a:gdLst>
                  <a:gd name="T0" fmla="*/ 2147483647 w 172"/>
                  <a:gd name="T1" fmla="*/ 2147483647 h 172"/>
                  <a:gd name="T2" fmla="*/ 2147483647 w 172"/>
                  <a:gd name="T3" fmla="*/ 2147483647 h 172"/>
                  <a:gd name="T4" fmla="*/ 2147483647 w 172"/>
                  <a:gd name="T5" fmla="*/ 2147483647 h 172"/>
                  <a:gd name="T6" fmla="*/ 2147483647 w 172"/>
                  <a:gd name="T7" fmla="*/ 2147483647 h 172"/>
                  <a:gd name="T8" fmla="*/ 2147483647 w 172"/>
                  <a:gd name="T9" fmla="*/ 2147483647 h 172"/>
                  <a:gd name="T10" fmla="*/ 2147483647 w 172"/>
                  <a:gd name="T11" fmla="*/ 2147483647 h 172"/>
                  <a:gd name="T12" fmla="*/ 2147483647 w 172"/>
                  <a:gd name="T13" fmla="*/ 2147483647 h 172"/>
                  <a:gd name="T14" fmla="*/ 2147483647 w 172"/>
                  <a:gd name="T15" fmla="*/ 0 h 172"/>
                  <a:gd name="T16" fmla="*/ 2147483647 w 172"/>
                  <a:gd name="T17" fmla="*/ 2147483647 h 172"/>
                  <a:gd name="T18" fmla="*/ 2147483647 w 172"/>
                  <a:gd name="T19" fmla="*/ 2147483647 h 172"/>
                  <a:gd name="T20" fmla="*/ 2147483647 w 172"/>
                  <a:gd name="T21" fmla="*/ 2147483647 h 172"/>
                  <a:gd name="T22" fmla="*/ 2147483647 w 172"/>
                  <a:gd name="T23" fmla="*/ 2147483647 h 172"/>
                  <a:gd name="T24" fmla="*/ 2147483647 w 172"/>
                  <a:gd name="T25" fmla="*/ 2147483647 h 172"/>
                  <a:gd name="T26" fmla="*/ 2147483647 w 172"/>
                  <a:gd name="T27" fmla="*/ 2147483647 h 172"/>
                  <a:gd name="T28" fmla="*/ 2147483647 w 172"/>
                  <a:gd name="T29" fmla="*/ 2147483647 h 172"/>
                  <a:gd name="T30" fmla="*/ 2147483647 w 172"/>
                  <a:gd name="T31" fmla="*/ 2147483647 h 172"/>
                  <a:gd name="T32" fmla="*/ 2147483647 w 172"/>
                  <a:gd name="T33" fmla="*/ 2147483647 h 172"/>
                  <a:gd name="T34" fmla="*/ 2147483647 w 172"/>
                  <a:gd name="T35" fmla="*/ 2147483647 h 172"/>
                  <a:gd name="T36" fmla="*/ 2147483647 w 172"/>
                  <a:gd name="T37" fmla="*/ 2147483647 h 172"/>
                  <a:gd name="T38" fmla="*/ 0 w 172"/>
                  <a:gd name="T39" fmla="*/ 2147483647 h 172"/>
                  <a:gd name="T40" fmla="*/ 0 w 172"/>
                  <a:gd name="T41" fmla="*/ 2147483647 h 172"/>
                  <a:gd name="T42" fmla="*/ 0 w 172"/>
                  <a:gd name="T43" fmla="*/ 2147483647 h 172"/>
                  <a:gd name="T44" fmla="*/ 2147483647 w 172"/>
                  <a:gd name="T45" fmla="*/ 2147483647 h 172"/>
                  <a:gd name="T46" fmla="*/ 2147483647 w 172"/>
                  <a:gd name="T47" fmla="*/ 2147483647 h 172"/>
                  <a:gd name="T48" fmla="*/ 2147483647 w 172"/>
                  <a:gd name="T49" fmla="*/ 2147483647 h 172"/>
                  <a:gd name="T50" fmla="*/ 2147483647 w 172"/>
                  <a:gd name="T51" fmla="*/ 2147483647 h 172"/>
                  <a:gd name="T52" fmla="*/ 2147483647 w 172"/>
                  <a:gd name="T53" fmla="*/ 2147483647 h 172"/>
                  <a:gd name="T54" fmla="*/ 2147483647 w 172"/>
                  <a:gd name="T55" fmla="*/ 2147483647 h 172"/>
                  <a:gd name="T56" fmla="*/ 2147483647 w 172"/>
                  <a:gd name="T57" fmla="*/ 2147483647 h 172"/>
                  <a:gd name="T58" fmla="*/ 2147483647 w 172"/>
                  <a:gd name="T59" fmla="*/ 2147483647 h 172"/>
                  <a:gd name="T60" fmla="*/ 2147483647 w 172"/>
                  <a:gd name="T61" fmla="*/ 2147483647 h 172"/>
                  <a:gd name="T62" fmla="*/ 2147483647 w 172"/>
                  <a:gd name="T63" fmla="*/ 2147483647 h 172"/>
                  <a:gd name="T64" fmla="*/ 2147483647 w 172"/>
                  <a:gd name="T65" fmla="*/ 2147483647 h 172"/>
                  <a:gd name="T66" fmla="*/ 2147483647 w 172"/>
                  <a:gd name="T67" fmla="*/ 2147483647 h 172"/>
                  <a:gd name="T68" fmla="*/ 2147483647 w 172"/>
                  <a:gd name="T69" fmla="*/ 2147483647 h 172"/>
                  <a:gd name="T70" fmla="*/ 2147483647 w 172"/>
                  <a:gd name="T71" fmla="*/ 2147483647 h 172"/>
                  <a:gd name="T72" fmla="*/ 2147483647 w 172"/>
                  <a:gd name="T73" fmla="*/ 2147483647 h 172"/>
                  <a:gd name="T74" fmla="*/ 2147483647 w 172"/>
                  <a:gd name="T75" fmla="*/ 2147483647 h 172"/>
                  <a:gd name="T76" fmla="*/ 2147483647 w 172"/>
                  <a:gd name="T77" fmla="*/ 2147483647 h 172"/>
                  <a:gd name="T78" fmla="*/ 2147483647 w 172"/>
                  <a:gd name="T79" fmla="*/ 2147483647 h 172"/>
                  <a:gd name="T80" fmla="*/ 2147483647 w 172"/>
                  <a:gd name="T81" fmla="*/ 2147483647 h 172"/>
                  <a:gd name="T82" fmla="*/ 2147483647 w 172"/>
                  <a:gd name="T83" fmla="*/ 2147483647 h 172"/>
                  <a:gd name="T84" fmla="*/ 2147483647 w 172"/>
                  <a:gd name="T85" fmla="*/ 2147483647 h 172"/>
                  <a:gd name="T86" fmla="*/ 2147483647 w 172"/>
                  <a:gd name="T87" fmla="*/ 2147483647 h 172"/>
                  <a:gd name="T88" fmla="*/ 2147483647 w 172"/>
                  <a:gd name="T89" fmla="*/ 2147483647 h 172"/>
                  <a:gd name="T90" fmla="*/ 2147483647 w 172"/>
                  <a:gd name="T91" fmla="*/ 2147483647 h 172"/>
                  <a:gd name="T92" fmla="*/ 2147483647 w 172"/>
                  <a:gd name="T93" fmla="*/ 2147483647 h 172"/>
                  <a:gd name="T94" fmla="*/ 2147483647 w 172"/>
                  <a:gd name="T95" fmla="*/ 2147483647 h 172"/>
                  <a:gd name="T96" fmla="*/ 2147483647 w 172"/>
                  <a:gd name="T97" fmla="*/ 2147483647 h 172"/>
                  <a:gd name="T98" fmla="*/ 2147483647 w 172"/>
                  <a:gd name="T99" fmla="*/ 2147483647 h 172"/>
                  <a:gd name="T100" fmla="*/ 2147483647 w 172"/>
                  <a:gd name="T101" fmla="*/ 2147483647 h 172"/>
                  <a:gd name="T102" fmla="*/ 2147483647 w 172"/>
                  <a:gd name="T103" fmla="*/ 2147483647 h 172"/>
                  <a:gd name="T104" fmla="*/ 2147483647 w 172"/>
                  <a:gd name="T105" fmla="*/ 2147483647 h 17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72"/>
                  <a:gd name="T160" fmla="*/ 0 h 172"/>
                  <a:gd name="T161" fmla="*/ 172 w 172"/>
                  <a:gd name="T162" fmla="*/ 172 h 17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72" h="172">
                    <a:moveTo>
                      <a:pt x="151" y="30"/>
                    </a:moveTo>
                    <a:lnTo>
                      <a:pt x="144" y="22"/>
                    </a:lnTo>
                    <a:lnTo>
                      <a:pt x="135" y="15"/>
                    </a:lnTo>
                    <a:lnTo>
                      <a:pt x="126" y="10"/>
                    </a:lnTo>
                    <a:lnTo>
                      <a:pt x="116" y="6"/>
                    </a:lnTo>
                    <a:lnTo>
                      <a:pt x="106" y="2"/>
                    </a:lnTo>
                    <a:lnTo>
                      <a:pt x="96" y="1"/>
                    </a:lnTo>
                    <a:lnTo>
                      <a:pt x="86" y="0"/>
                    </a:lnTo>
                    <a:lnTo>
                      <a:pt x="75" y="1"/>
                    </a:lnTo>
                    <a:lnTo>
                      <a:pt x="65" y="2"/>
                    </a:lnTo>
                    <a:lnTo>
                      <a:pt x="55" y="6"/>
                    </a:lnTo>
                    <a:lnTo>
                      <a:pt x="45" y="10"/>
                    </a:lnTo>
                    <a:lnTo>
                      <a:pt x="36" y="15"/>
                    </a:lnTo>
                    <a:lnTo>
                      <a:pt x="29" y="22"/>
                    </a:lnTo>
                    <a:lnTo>
                      <a:pt x="21" y="30"/>
                    </a:lnTo>
                    <a:lnTo>
                      <a:pt x="15" y="37"/>
                    </a:lnTo>
                    <a:lnTo>
                      <a:pt x="9" y="46"/>
                    </a:lnTo>
                    <a:lnTo>
                      <a:pt x="5" y="56"/>
                    </a:lnTo>
                    <a:lnTo>
                      <a:pt x="2" y="66"/>
                    </a:lnTo>
                    <a:lnTo>
                      <a:pt x="0" y="76"/>
                    </a:lnTo>
                    <a:lnTo>
                      <a:pt x="0" y="86"/>
                    </a:lnTo>
                    <a:lnTo>
                      <a:pt x="0" y="97"/>
                    </a:lnTo>
                    <a:lnTo>
                      <a:pt x="2" y="107"/>
                    </a:lnTo>
                    <a:lnTo>
                      <a:pt x="5" y="117"/>
                    </a:lnTo>
                    <a:lnTo>
                      <a:pt x="9" y="127"/>
                    </a:lnTo>
                    <a:lnTo>
                      <a:pt x="15" y="136"/>
                    </a:lnTo>
                    <a:lnTo>
                      <a:pt x="21" y="143"/>
                    </a:lnTo>
                    <a:lnTo>
                      <a:pt x="29" y="151"/>
                    </a:lnTo>
                    <a:lnTo>
                      <a:pt x="36" y="157"/>
                    </a:lnTo>
                    <a:lnTo>
                      <a:pt x="45" y="162"/>
                    </a:lnTo>
                    <a:lnTo>
                      <a:pt x="55" y="167"/>
                    </a:lnTo>
                    <a:lnTo>
                      <a:pt x="65" y="171"/>
                    </a:lnTo>
                    <a:lnTo>
                      <a:pt x="75" y="172"/>
                    </a:lnTo>
                    <a:lnTo>
                      <a:pt x="86" y="172"/>
                    </a:lnTo>
                    <a:lnTo>
                      <a:pt x="96" y="172"/>
                    </a:lnTo>
                    <a:lnTo>
                      <a:pt x="106" y="171"/>
                    </a:lnTo>
                    <a:lnTo>
                      <a:pt x="116" y="167"/>
                    </a:lnTo>
                    <a:lnTo>
                      <a:pt x="126" y="162"/>
                    </a:lnTo>
                    <a:lnTo>
                      <a:pt x="135" y="157"/>
                    </a:lnTo>
                    <a:lnTo>
                      <a:pt x="144" y="151"/>
                    </a:lnTo>
                    <a:lnTo>
                      <a:pt x="151" y="143"/>
                    </a:lnTo>
                    <a:lnTo>
                      <a:pt x="158" y="136"/>
                    </a:lnTo>
                    <a:lnTo>
                      <a:pt x="162" y="127"/>
                    </a:lnTo>
                    <a:lnTo>
                      <a:pt x="166" y="117"/>
                    </a:lnTo>
                    <a:lnTo>
                      <a:pt x="170" y="107"/>
                    </a:lnTo>
                    <a:lnTo>
                      <a:pt x="171" y="97"/>
                    </a:lnTo>
                    <a:lnTo>
                      <a:pt x="172" y="86"/>
                    </a:lnTo>
                    <a:lnTo>
                      <a:pt x="171" y="76"/>
                    </a:lnTo>
                    <a:lnTo>
                      <a:pt x="170" y="66"/>
                    </a:lnTo>
                    <a:lnTo>
                      <a:pt x="166" y="56"/>
                    </a:lnTo>
                    <a:lnTo>
                      <a:pt x="162" y="46"/>
                    </a:lnTo>
                    <a:lnTo>
                      <a:pt x="158" y="37"/>
                    </a:lnTo>
                    <a:lnTo>
                      <a:pt x="151" y="30"/>
                    </a:lnTo>
                    <a:close/>
                  </a:path>
                </a:pathLst>
              </a:custGeom>
              <a:solidFill>
                <a:srgbClr val="FFFF00"/>
              </a:solidFill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87" name="Freeform 123">
                <a:extLst>
                  <a:ext uri="{FF2B5EF4-FFF2-40B4-BE49-F238E27FC236}">
                    <a16:creationId xmlns="" xmlns:a16="http://schemas.microsoft.com/office/drawing/2014/main" id="{91D2CCDE-BD76-4703-B680-7BB7985BC9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0426" y="2911103"/>
                <a:ext cx="14288" cy="11112"/>
              </a:xfrm>
              <a:custGeom>
                <a:avLst/>
                <a:gdLst>
                  <a:gd name="T0" fmla="*/ 2147483647 w 9"/>
                  <a:gd name="T1" fmla="*/ 2147483647 h 7"/>
                  <a:gd name="T2" fmla="*/ 0 w 9"/>
                  <a:gd name="T3" fmla="*/ 2147483647 h 7"/>
                  <a:gd name="T4" fmla="*/ 2147483647 w 9"/>
                  <a:gd name="T5" fmla="*/ 2147483647 h 7"/>
                  <a:gd name="T6" fmla="*/ 0 w 9"/>
                  <a:gd name="T7" fmla="*/ 2147483647 h 7"/>
                  <a:gd name="T8" fmla="*/ 2147483647 w 9"/>
                  <a:gd name="T9" fmla="*/ 2147483647 h 7"/>
                  <a:gd name="T10" fmla="*/ 2147483647 w 9"/>
                  <a:gd name="T11" fmla="*/ 2147483647 h 7"/>
                  <a:gd name="T12" fmla="*/ 2147483647 w 9"/>
                  <a:gd name="T13" fmla="*/ 2147483647 h 7"/>
                  <a:gd name="T14" fmla="*/ 2147483647 w 9"/>
                  <a:gd name="T15" fmla="*/ 0 h 7"/>
                  <a:gd name="T16" fmla="*/ 0 w 9"/>
                  <a:gd name="T17" fmla="*/ 2147483647 h 7"/>
                  <a:gd name="T18" fmla="*/ 2147483647 w 9"/>
                  <a:gd name="T19" fmla="*/ 2147483647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"/>
                  <a:gd name="T31" fmla="*/ 0 h 7"/>
                  <a:gd name="T32" fmla="*/ 9 w 9"/>
                  <a:gd name="T33" fmla="*/ 7 h 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" h="7">
                    <a:moveTo>
                      <a:pt x="6" y="1"/>
                    </a:moveTo>
                    <a:lnTo>
                      <a:pt x="0" y="7"/>
                    </a:lnTo>
                    <a:lnTo>
                      <a:pt x="8" y="4"/>
                    </a:lnTo>
                    <a:lnTo>
                      <a:pt x="0" y="7"/>
                    </a:lnTo>
                    <a:lnTo>
                      <a:pt x="9" y="7"/>
                    </a:lnTo>
                    <a:lnTo>
                      <a:pt x="8" y="4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0" y="7"/>
                    </a:lnTo>
                    <a:lnTo>
                      <a:pt x="6" y="1"/>
                    </a:lnTo>
                    <a:close/>
                  </a:path>
                </a:pathLst>
              </a:custGeom>
              <a:noFill/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88" name="Freeform 124">
                <a:extLst>
                  <a:ext uri="{FF2B5EF4-FFF2-40B4-BE49-F238E27FC236}">
                    <a16:creationId xmlns="" xmlns:a16="http://schemas.microsoft.com/office/drawing/2014/main" id="{3A67AA12-6ED4-449C-B3A7-1F93BF3D8A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0426" y="2907928"/>
                <a:ext cx="4763" cy="14287"/>
              </a:xfrm>
              <a:custGeom>
                <a:avLst/>
                <a:gdLst>
                  <a:gd name="T0" fmla="*/ 2147483647 w 4"/>
                  <a:gd name="T1" fmla="*/ 2147483647 h 8"/>
                  <a:gd name="T2" fmla="*/ 0 w 4"/>
                  <a:gd name="T3" fmla="*/ 0 h 8"/>
                  <a:gd name="T4" fmla="*/ 0 w 4"/>
                  <a:gd name="T5" fmla="*/ 2147483647 h 8"/>
                  <a:gd name="T6" fmla="*/ 2147483647 w 4"/>
                  <a:gd name="T7" fmla="*/ 2147483647 h 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0 h 8"/>
                  <a:gd name="T14" fmla="*/ 4 w 4"/>
                  <a:gd name="T15" fmla="*/ 8 h 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" h="8">
                    <a:moveTo>
                      <a:pt x="4" y="1"/>
                    </a:moveTo>
                    <a:lnTo>
                      <a:pt x="0" y="0"/>
                    </a:lnTo>
                    <a:lnTo>
                      <a:pt x="0" y="8"/>
                    </a:lnTo>
                    <a:lnTo>
                      <a:pt x="4" y="1"/>
                    </a:lnTo>
                    <a:close/>
                  </a:path>
                </a:pathLst>
              </a:custGeom>
              <a:noFill/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89" name="Freeform 125">
                <a:extLst>
                  <a:ext uri="{FF2B5EF4-FFF2-40B4-BE49-F238E27FC236}">
                    <a16:creationId xmlns="" xmlns:a16="http://schemas.microsoft.com/office/drawing/2014/main" id="{4FF0A43B-2D05-4762-8760-FE4C8742D2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6139" y="2907928"/>
                <a:ext cx="28575" cy="28575"/>
              </a:xfrm>
              <a:custGeom>
                <a:avLst/>
                <a:gdLst>
                  <a:gd name="T0" fmla="*/ 2147483647 w 18"/>
                  <a:gd name="T1" fmla="*/ 0 h 17"/>
                  <a:gd name="T2" fmla="*/ 2147483647 w 18"/>
                  <a:gd name="T3" fmla="*/ 2147483647 h 17"/>
                  <a:gd name="T4" fmla="*/ 2147483647 w 18"/>
                  <a:gd name="T5" fmla="*/ 0 h 17"/>
                  <a:gd name="T6" fmla="*/ 2147483647 w 18"/>
                  <a:gd name="T7" fmla="*/ 2147483647 h 17"/>
                  <a:gd name="T8" fmla="*/ 2147483647 w 18"/>
                  <a:gd name="T9" fmla="*/ 2147483647 h 17"/>
                  <a:gd name="T10" fmla="*/ 2147483647 w 18"/>
                  <a:gd name="T11" fmla="*/ 2147483647 h 17"/>
                  <a:gd name="T12" fmla="*/ 2147483647 w 18"/>
                  <a:gd name="T13" fmla="*/ 2147483647 h 17"/>
                  <a:gd name="T14" fmla="*/ 2147483647 w 18"/>
                  <a:gd name="T15" fmla="*/ 2147483647 h 17"/>
                  <a:gd name="T16" fmla="*/ 2147483647 w 18"/>
                  <a:gd name="T17" fmla="*/ 2147483647 h 17"/>
                  <a:gd name="T18" fmla="*/ 2147483647 w 18"/>
                  <a:gd name="T19" fmla="*/ 2147483647 h 17"/>
                  <a:gd name="T20" fmla="*/ 2147483647 w 18"/>
                  <a:gd name="T21" fmla="*/ 2147483647 h 17"/>
                  <a:gd name="T22" fmla="*/ 2147483647 w 18"/>
                  <a:gd name="T23" fmla="*/ 2147483647 h 17"/>
                  <a:gd name="T24" fmla="*/ 0 w 18"/>
                  <a:gd name="T25" fmla="*/ 2147483647 h 17"/>
                  <a:gd name="T26" fmla="*/ 2147483647 w 18"/>
                  <a:gd name="T27" fmla="*/ 2147483647 h 17"/>
                  <a:gd name="T28" fmla="*/ 0 w 18"/>
                  <a:gd name="T29" fmla="*/ 2147483647 h 17"/>
                  <a:gd name="T30" fmla="*/ 2147483647 w 18"/>
                  <a:gd name="T31" fmla="*/ 2147483647 h 17"/>
                  <a:gd name="T32" fmla="*/ 2147483647 w 18"/>
                  <a:gd name="T33" fmla="*/ 2147483647 h 17"/>
                  <a:gd name="T34" fmla="*/ 0 w 18"/>
                  <a:gd name="T35" fmla="*/ 2147483647 h 17"/>
                  <a:gd name="T36" fmla="*/ 2147483647 w 18"/>
                  <a:gd name="T37" fmla="*/ 2147483647 h 17"/>
                  <a:gd name="T38" fmla="*/ 2147483647 w 18"/>
                  <a:gd name="T39" fmla="*/ 2147483647 h 17"/>
                  <a:gd name="T40" fmla="*/ 2147483647 w 18"/>
                  <a:gd name="T41" fmla="*/ 2147483647 h 17"/>
                  <a:gd name="T42" fmla="*/ 2147483647 w 18"/>
                  <a:gd name="T43" fmla="*/ 2147483647 h 17"/>
                  <a:gd name="T44" fmla="*/ 2147483647 w 18"/>
                  <a:gd name="T45" fmla="*/ 2147483647 h 17"/>
                  <a:gd name="T46" fmla="*/ 2147483647 w 18"/>
                  <a:gd name="T47" fmla="*/ 2147483647 h 17"/>
                  <a:gd name="T48" fmla="*/ 2147483647 w 18"/>
                  <a:gd name="T49" fmla="*/ 2147483647 h 17"/>
                  <a:gd name="T50" fmla="*/ 2147483647 w 18"/>
                  <a:gd name="T51" fmla="*/ 2147483647 h 17"/>
                  <a:gd name="T52" fmla="*/ 2147483647 w 18"/>
                  <a:gd name="T53" fmla="*/ 2147483647 h 17"/>
                  <a:gd name="T54" fmla="*/ 2147483647 w 18"/>
                  <a:gd name="T55" fmla="*/ 2147483647 h 17"/>
                  <a:gd name="T56" fmla="*/ 2147483647 w 18"/>
                  <a:gd name="T57" fmla="*/ 2147483647 h 17"/>
                  <a:gd name="T58" fmla="*/ 2147483647 w 18"/>
                  <a:gd name="T59" fmla="*/ 2147483647 h 17"/>
                  <a:gd name="T60" fmla="*/ 2147483647 w 18"/>
                  <a:gd name="T61" fmla="*/ 2147483647 h 17"/>
                  <a:gd name="T62" fmla="*/ 2147483647 w 18"/>
                  <a:gd name="T63" fmla="*/ 2147483647 h 17"/>
                  <a:gd name="T64" fmla="*/ 2147483647 w 18"/>
                  <a:gd name="T65" fmla="*/ 2147483647 h 17"/>
                  <a:gd name="T66" fmla="*/ 2147483647 w 18"/>
                  <a:gd name="T67" fmla="*/ 2147483647 h 17"/>
                  <a:gd name="T68" fmla="*/ 2147483647 w 18"/>
                  <a:gd name="T69" fmla="*/ 2147483647 h 17"/>
                  <a:gd name="T70" fmla="*/ 2147483647 w 18"/>
                  <a:gd name="T71" fmla="*/ 2147483647 h 17"/>
                  <a:gd name="T72" fmla="*/ 2147483647 w 18"/>
                  <a:gd name="T73" fmla="*/ 2147483647 h 17"/>
                  <a:gd name="T74" fmla="*/ 2147483647 w 18"/>
                  <a:gd name="T75" fmla="*/ 2147483647 h 17"/>
                  <a:gd name="T76" fmla="*/ 2147483647 w 18"/>
                  <a:gd name="T77" fmla="*/ 2147483647 h 1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8"/>
                  <a:gd name="T118" fmla="*/ 0 h 17"/>
                  <a:gd name="T119" fmla="*/ 18 w 18"/>
                  <a:gd name="T120" fmla="*/ 17 h 1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8" h="17">
                    <a:moveTo>
                      <a:pt x="9" y="0"/>
                    </a:moveTo>
                    <a:lnTo>
                      <a:pt x="9" y="8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9" y="8"/>
                    </a:lnTo>
                    <a:lnTo>
                      <a:pt x="5" y="1"/>
                    </a:lnTo>
                    <a:lnTo>
                      <a:pt x="3" y="2"/>
                    </a:lnTo>
                    <a:lnTo>
                      <a:pt x="9" y="8"/>
                    </a:lnTo>
                    <a:lnTo>
                      <a:pt x="3" y="2"/>
                    </a:lnTo>
                    <a:lnTo>
                      <a:pt x="2" y="5"/>
                    </a:lnTo>
                    <a:lnTo>
                      <a:pt x="9" y="8"/>
                    </a:lnTo>
                    <a:lnTo>
                      <a:pt x="2" y="5"/>
                    </a:lnTo>
                    <a:lnTo>
                      <a:pt x="0" y="8"/>
                    </a:lnTo>
                    <a:lnTo>
                      <a:pt x="9" y="8"/>
                    </a:lnTo>
                    <a:lnTo>
                      <a:pt x="0" y="8"/>
                    </a:lnTo>
                    <a:lnTo>
                      <a:pt x="2" y="11"/>
                    </a:lnTo>
                    <a:lnTo>
                      <a:pt x="9" y="8"/>
                    </a:lnTo>
                    <a:lnTo>
                      <a:pt x="0" y="8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2" y="11"/>
                    </a:lnTo>
                    <a:lnTo>
                      <a:pt x="3" y="15"/>
                    </a:lnTo>
                    <a:lnTo>
                      <a:pt x="9" y="8"/>
                    </a:lnTo>
                    <a:lnTo>
                      <a:pt x="3" y="15"/>
                    </a:lnTo>
                    <a:lnTo>
                      <a:pt x="5" y="16"/>
                    </a:lnTo>
                    <a:lnTo>
                      <a:pt x="9" y="8"/>
                    </a:lnTo>
                    <a:lnTo>
                      <a:pt x="9" y="17"/>
                    </a:lnTo>
                    <a:lnTo>
                      <a:pt x="9" y="8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9" y="8"/>
                    </a:lnTo>
                    <a:lnTo>
                      <a:pt x="9" y="17"/>
                    </a:lnTo>
                    <a:lnTo>
                      <a:pt x="13" y="16"/>
                    </a:lnTo>
                    <a:lnTo>
                      <a:pt x="9" y="8"/>
                    </a:lnTo>
                    <a:lnTo>
                      <a:pt x="13" y="16"/>
                    </a:lnTo>
                    <a:lnTo>
                      <a:pt x="15" y="15"/>
                    </a:lnTo>
                    <a:lnTo>
                      <a:pt x="9" y="8"/>
                    </a:lnTo>
                    <a:lnTo>
                      <a:pt x="15" y="15"/>
                    </a:lnTo>
                    <a:lnTo>
                      <a:pt x="18" y="11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90" name="Freeform 126">
                <a:extLst>
                  <a:ext uri="{FF2B5EF4-FFF2-40B4-BE49-F238E27FC236}">
                    <a16:creationId xmlns="" xmlns:a16="http://schemas.microsoft.com/office/drawing/2014/main" id="{B3AA1919-29C3-468D-8206-451E167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0426" y="2907928"/>
                <a:ext cx="14288" cy="19050"/>
              </a:xfrm>
              <a:custGeom>
                <a:avLst/>
                <a:gdLst>
                  <a:gd name="T0" fmla="*/ 2147483647 w 9"/>
                  <a:gd name="T1" fmla="*/ 2147483647 h 11"/>
                  <a:gd name="T2" fmla="*/ 0 w 9"/>
                  <a:gd name="T3" fmla="*/ 2147483647 h 11"/>
                  <a:gd name="T4" fmla="*/ 2147483647 w 9"/>
                  <a:gd name="T5" fmla="*/ 2147483647 h 11"/>
                  <a:gd name="T6" fmla="*/ 2147483647 w 9"/>
                  <a:gd name="T7" fmla="*/ 2147483647 h 11"/>
                  <a:gd name="T8" fmla="*/ 0 w 9"/>
                  <a:gd name="T9" fmla="*/ 2147483647 h 11"/>
                  <a:gd name="T10" fmla="*/ 0 w 9"/>
                  <a:gd name="T11" fmla="*/ 0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"/>
                  <a:gd name="T19" fmla="*/ 0 h 11"/>
                  <a:gd name="T20" fmla="*/ 9 w 9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" h="11">
                    <a:moveTo>
                      <a:pt x="8" y="11"/>
                    </a:moveTo>
                    <a:lnTo>
                      <a:pt x="0" y="8"/>
                    </a:lnTo>
                    <a:lnTo>
                      <a:pt x="8" y="11"/>
                    </a:lnTo>
                    <a:lnTo>
                      <a:pt x="9" y="8"/>
                    </a:lnTo>
                    <a:lnTo>
                      <a:pt x="0" y="8"/>
                    </a:lnTo>
                    <a:lnTo>
                      <a:pt x="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91" name="Freeform 127">
                <a:extLst>
                  <a:ext uri="{FF2B5EF4-FFF2-40B4-BE49-F238E27FC236}">
                    <a16:creationId xmlns="" xmlns:a16="http://schemas.microsoft.com/office/drawing/2014/main" id="{A867BFA6-D08A-4171-B411-60AFE14628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0426" y="2922215"/>
                <a:ext cx="14288" cy="1588"/>
              </a:xfrm>
              <a:custGeom>
                <a:avLst/>
                <a:gdLst>
                  <a:gd name="T0" fmla="*/ 0 w 9"/>
                  <a:gd name="T1" fmla="*/ 0 h 1588"/>
                  <a:gd name="T2" fmla="*/ 2147483647 w 9"/>
                  <a:gd name="T3" fmla="*/ 0 h 1588"/>
                  <a:gd name="T4" fmla="*/ 2147483647 w 9"/>
                  <a:gd name="T5" fmla="*/ 0 h 1588"/>
                  <a:gd name="T6" fmla="*/ 0 60000 65536"/>
                  <a:gd name="T7" fmla="*/ 0 60000 65536"/>
                  <a:gd name="T8" fmla="*/ 0 60000 65536"/>
                  <a:gd name="T9" fmla="*/ 0 w 9"/>
                  <a:gd name="T10" fmla="*/ 0 h 1588"/>
                  <a:gd name="T11" fmla="*/ 9 w 9"/>
                  <a:gd name="T12" fmla="*/ 1588 h 15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" h="1588">
                    <a:moveTo>
                      <a:pt x="0" y="0"/>
                    </a:moveTo>
                    <a:lnTo>
                      <a:pt x="9" y="0"/>
                    </a:lnTo>
                    <a:lnTo>
                      <a:pt x="1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92" name="Freeform 128">
                <a:extLst>
                  <a:ext uri="{FF2B5EF4-FFF2-40B4-BE49-F238E27FC236}">
                    <a16:creationId xmlns="" xmlns:a16="http://schemas.microsoft.com/office/drawing/2014/main" id="{E5D91A98-CDA5-4E84-89B4-9AA72BA2F0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7514" y="3266703"/>
                <a:ext cx="136525" cy="136525"/>
              </a:xfrm>
              <a:custGeom>
                <a:avLst/>
                <a:gdLst>
                  <a:gd name="T0" fmla="*/ 2147483647 w 86"/>
                  <a:gd name="T1" fmla="*/ 2147483647 h 86"/>
                  <a:gd name="T2" fmla="*/ 2147483647 w 86"/>
                  <a:gd name="T3" fmla="*/ 2147483647 h 86"/>
                  <a:gd name="T4" fmla="*/ 2147483647 w 86"/>
                  <a:gd name="T5" fmla="*/ 0 h 86"/>
                  <a:gd name="T6" fmla="*/ 2147483647 w 86"/>
                  <a:gd name="T7" fmla="*/ 0 h 86"/>
                  <a:gd name="T8" fmla="*/ 2147483647 w 86"/>
                  <a:gd name="T9" fmla="*/ 2147483647 h 86"/>
                  <a:gd name="T10" fmla="*/ 2147483647 w 86"/>
                  <a:gd name="T11" fmla="*/ 2147483647 h 86"/>
                  <a:gd name="T12" fmla="*/ 2147483647 w 86"/>
                  <a:gd name="T13" fmla="*/ 0 h 86"/>
                  <a:gd name="T14" fmla="*/ 2147483647 w 86"/>
                  <a:gd name="T15" fmla="*/ 0 h 86"/>
                  <a:gd name="T16" fmla="*/ 2147483647 w 86"/>
                  <a:gd name="T17" fmla="*/ 2147483647 h 86"/>
                  <a:gd name="T18" fmla="*/ 2147483647 w 86"/>
                  <a:gd name="T19" fmla="*/ 2147483647 h 86"/>
                  <a:gd name="T20" fmla="*/ 2147483647 w 86"/>
                  <a:gd name="T21" fmla="*/ 0 h 86"/>
                  <a:gd name="T22" fmla="*/ 2147483647 w 86"/>
                  <a:gd name="T23" fmla="*/ 2147483647 h 86"/>
                  <a:gd name="T24" fmla="*/ 2147483647 w 86"/>
                  <a:gd name="T25" fmla="*/ 2147483647 h 86"/>
                  <a:gd name="T26" fmla="*/ 2147483647 w 86"/>
                  <a:gd name="T27" fmla="*/ 2147483647 h 86"/>
                  <a:gd name="T28" fmla="*/ 2147483647 w 86"/>
                  <a:gd name="T29" fmla="*/ 2147483647 h 86"/>
                  <a:gd name="T30" fmla="*/ 2147483647 w 86"/>
                  <a:gd name="T31" fmla="*/ 2147483647 h 86"/>
                  <a:gd name="T32" fmla="*/ 2147483647 w 86"/>
                  <a:gd name="T33" fmla="*/ 2147483647 h 86"/>
                  <a:gd name="T34" fmla="*/ 2147483647 w 86"/>
                  <a:gd name="T35" fmla="*/ 2147483647 h 86"/>
                  <a:gd name="T36" fmla="*/ 2147483647 w 86"/>
                  <a:gd name="T37" fmla="*/ 2147483647 h 86"/>
                  <a:gd name="T38" fmla="*/ 2147483647 w 86"/>
                  <a:gd name="T39" fmla="*/ 2147483647 h 86"/>
                  <a:gd name="T40" fmla="*/ 2147483647 w 86"/>
                  <a:gd name="T41" fmla="*/ 2147483647 h 86"/>
                  <a:gd name="T42" fmla="*/ 2147483647 w 86"/>
                  <a:gd name="T43" fmla="*/ 2147483647 h 86"/>
                  <a:gd name="T44" fmla="*/ 2147483647 w 86"/>
                  <a:gd name="T45" fmla="*/ 2147483647 h 86"/>
                  <a:gd name="T46" fmla="*/ 0 w 86"/>
                  <a:gd name="T47" fmla="*/ 2147483647 h 86"/>
                  <a:gd name="T48" fmla="*/ 0 w 86"/>
                  <a:gd name="T49" fmla="*/ 2147483647 h 86"/>
                  <a:gd name="T50" fmla="*/ 2147483647 w 86"/>
                  <a:gd name="T51" fmla="*/ 2147483647 h 86"/>
                  <a:gd name="T52" fmla="*/ 2147483647 w 86"/>
                  <a:gd name="T53" fmla="*/ 2147483647 h 86"/>
                  <a:gd name="T54" fmla="*/ 0 w 86"/>
                  <a:gd name="T55" fmla="*/ 2147483647 h 86"/>
                  <a:gd name="T56" fmla="*/ 0 w 86"/>
                  <a:gd name="T57" fmla="*/ 2147483647 h 86"/>
                  <a:gd name="T58" fmla="*/ 2147483647 w 86"/>
                  <a:gd name="T59" fmla="*/ 2147483647 h 86"/>
                  <a:gd name="T60" fmla="*/ 2147483647 w 86"/>
                  <a:gd name="T61" fmla="*/ 2147483647 h 8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6"/>
                  <a:gd name="T94" fmla="*/ 0 h 86"/>
                  <a:gd name="T95" fmla="*/ 86 w 86"/>
                  <a:gd name="T96" fmla="*/ 86 h 8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6" h="86">
                    <a:moveTo>
                      <a:pt x="45" y="86"/>
                    </a:moveTo>
                    <a:lnTo>
                      <a:pt x="41" y="86"/>
                    </a:lnTo>
                    <a:lnTo>
                      <a:pt x="41" y="0"/>
                    </a:lnTo>
                    <a:lnTo>
                      <a:pt x="45" y="0"/>
                    </a:lnTo>
                    <a:lnTo>
                      <a:pt x="45" y="43"/>
                    </a:lnTo>
                    <a:lnTo>
                      <a:pt x="41" y="43"/>
                    </a:lnTo>
                    <a:lnTo>
                      <a:pt x="41" y="0"/>
                    </a:lnTo>
                    <a:lnTo>
                      <a:pt x="45" y="0"/>
                    </a:lnTo>
                    <a:lnTo>
                      <a:pt x="45" y="43"/>
                    </a:lnTo>
                    <a:lnTo>
                      <a:pt x="41" y="43"/>
                    </a:lnTo>
                    <a:lnTo>
                      <a:pt x="41" y="0"/>
                    </a:lnTo>
                    <a:lnTo>
                      <a:pt x="41" y="86"/>
                    </a:lnTo>
                    <a:lnTo>
                      <a:pt x="41" y="41"/>
                    </a:lnTo>
                    <a:lnTo>
                      <a:pt x="45" y="45"/>
                    </a:lnTo>
                    <a:lnTo>
                      <a:pt x="45" y="86"/>
                    </a:lnTo>
                    <a:lnTo>
                      <a:pt x="41" y="86"/>
                    </a:lnTo>
                    <a:lnTo>
                      <a:pt x="41" y="41"/>
                    </a:lnTo>
                    <a:lnTo>
                      <a:pt x="45" y="45"/>
                    </a:lnTo>
                    <a:lnTo>
                      <a:pt x="86" y="45"/>
                    </a:lnTo>
                    <a:lnTo>
                      <a:pt x="45" y="45"/>
                    </a:lnTo>
                    <a:lnTo>
                      <a:pt x="41" y="41"/>
                    </a:lnTo>
                    <a:lnTo>
                      <a:pt x="86" y="41"/>
                    </a:lnTo>
                    <a:lnTo>
                      <a:pt x="86" y="45"/>
                    </a:lnTo>
                    <a:lnTo>
                      <a:pt x="0" y="45"/>
                    </a:lnTo>
                    <a:lnTo>
                      <a:pt x="0" y="41"/>
                    </a:lnTo>
                    <a:lnTo>
                      <a:pt x="86" y="41"/>
                    </a:lnTo>
                    <a:lnTo>
                      <a:pt x="86" y="45"/>
                    </a:lnTo>
                    <a:lnTo>
                      <a:pt x="0" y="45"/>
                    </a:lnTo>
                    <a:lnTo>
                      <a:pt x="0" y="41"/>
                    </a:lnTo>
                    <a:lnTo>
                      <a:pt x="86" y="41"/>
                    </a:lnTo>
                    <a:lnTo>
                      <a:pt x="41" y="41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93" name="Freeform 129">
                <a:extLst>
                  <a:ext uri="{FF2B5EF4-FFF2-40B4-BE49-F238E27FC236}">
                    <a16:creationId xmlns="" xmlns:a16="http://schemas.microsoft.com/office/drawing/2014/main" id="{2764359C-0ADE-4F5F-A74F-BED77FD7D5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2601" y="3266703"/>
                <a:ext cx="6350" cy="136525"/>
              </a:xfrm>
              <a:custGeom>
                <a:avLst/>
                <a:gdLst>
                  <a:gd name="T0" fmla="*/ 2147483647 w 4"/>
                  <a:gd name="T1" fmla="*/ 2147483647 h 86"/>
                  <a:gd name="T2" fmla="*/ 2147483647 w 4"/>
                  <a:gd name="T3" fmla="*/ 2147483647 h 86"/>
                  <a:gd name="T4" fmla="*/ 0 w 4"/>
                  <a:gd name="T5" fmla="*/ 2147483647 h 86"/>
                  <a:gd name="T6" fmla="*/ 2147483647 w 4"/>
                  <a:gd name="T7" fmla="*/ 2147483647 h 86"/>
                  <a:gd name="T8" fmla="*/ 2147483647 w 4"/>
                  <a:gd name="T9" fmla="*/ 0 h 86"/>
                  <a:gd name="T10" fmla="*/ 2147483647 w 4"/>
                  <a:gd name="T11" fmla="*/ 2147483647 h 8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"/>
                  <a:gd name="T19" fmla="*/ 0 h 86"/>
                  <a:gd name="T20" fmla="*/ 4 w 4"/>
                  <a:gd name="T21" fmla="*/ 86 h 8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" h="86">
                    <a:moveTo>
                      <a:pt x="4" y="45"/>
                    </a:moveTo>
                    <a:lnTo>
                      <a:pt x="4" y="86"/>
                    </a:lnTo>
                    <a:lnTo>
                      <a:pt x="0" y="86"/>
                    </a:lnTo>
                    <a:lnTo>
                      <a:pt x="4" y="86"/>
                    </a:lnTo>
                    <a:lnTo>
                      <a:pt x="4" y="0"/>
                    </a:lnTo>
                    <a:lnTo>
                      <a:pt x="4" y="86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94" name="Freeform 130">
                <a:extLst>
                  <a:ext uri="{FF2B5EF4-FFF2-40B4-BE49-F238E27FC236}">
                    <a16:creationId xmlns="" xmlns:a16="http://schemas.microsoft.com/office/drawing/2014/main" id="{5B988126-8961-47A6-88AF-5B00933A12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3801" y="2907928"/>
                <a:ext cx="26988" cy="28575"/>
              </a:xfrm>
              <a:custGeom>
                <a:avLst/>
                <a:gdLst>
                  <a:gd name="T0" fmla="*/ 2147483647 w 17"/>
                  <a:gd name="T1" fmla="*/ 2147483647 h 17"/>
                  <a:gd name="T2" fmla="*/ 2147483647 w 17"/>
                  <a:gd name="T3" fmla="*/ 2147483647 h 17"/>
                  <a:gd name="T4" fmla="*/ 2147483647 w 17"/>
                  <a:gd name="T5" fmla="*/ 2147483647 h 17"/>
                  <a:gd name="T6" fmla="*/ 2147483647 w 17"/>
                  <a:gd name="T7" fmla="*/ 2147483647 h 17"/>
                  <a:gd name="T8" fmla="*/ 2147483647 w 17"/>
                  <a:gd name="T9" fmla="*/ 2147483647 h 17"/>
                  <a:gd name="T10" fmla="*/ 2147483647 w 17"/>
                  <a:gd name="T11" fmla="*/ 2147483647 h 17"/>
                  <a:gd name="T12" fmla="*/ 2147483647 w 17"/>
                  <a:gd name="T13" fmla="*/ 2147483647 h 17"/>
                  <a:gd name="T14" fmla="*/ 2147483647 w 17"/>
                  <a:gd name="T15" fmla="*/ 2147483647 h 17"/>
                  <a:gd name="T16" fmla="*/ 2147483647 w 17"/>
                  <a:gd name="T17" fmla="*/ 2147483647 h 17"/>
                  <a:gd name="T18" fmla="*/ 2147483647 w 17"/>
                  <a:gd name="T19" fmla="*/ 2147483647 h 17"/>
                  <a:gd name="T20" fmla="*/ 0 w 17"/>
                  <a:gd name="T21" fmla="*/ 2147483647 h 17"/>
                  <a:gd name="T22" fmla="*/ 2147483647 w 17"/>
                  <a:gd name="T23" fmla="*/ 2147483647 h 17"/>
                  <a:gd name="T24" fmla="*/ 0 w 17"/>
                  <a:gd name="T25" fmla="*/ 2147483647 h 17"/>
                  <a:gd name="T26" fmla="*/ 2147483647 w 17"/>
                  <a:gd name="T27" fmla="*/ 2147483647 h 17"/>
                  <a:gd name="T28" fmla="*/ 0 w 17"/>
                  <a:gd name="T29" fmla="*/ 2147483647 h 17"/>
                  <a:gd name="T30" fmla="*/ 2147483647 w 17"/>
                  <a:gd name="T31" fmla="*/ 2147483647 h 17"/>
                  <a:gd name="T32" fmla="*/ 2147483647 w 17"/>
                  <a:gd name="T33" fmla="*/ 2147483647 h 17"/>
                  <a:gd name="T34" fmla="*/ 2147483647 w 17"/>
                  <a:gd name="T35" fmla="*/ 2147483647 h 17"/>
                  <a:gd name="T36" fmla="*/ 2147483647 w 17"/>
                  <a:gd name="T37" fmla="*/ 2147483647 h 17"/>
                  <a:gd name="T38" fmla="*/ 2147483647 w 17"/>
                  <a:gd name="T39" fmla="*/ 2147483647 h 17"/>
                  <a:gd name="T40" fmla="*/ 2147483647 w 17"/>
                  <a:gd name="T41" fmla="*/ 0 h 17"/>
                  <a:gd name="T42" fmla="*/ 2147483647 w 17"/>
                  <a:gd name="T43" fmla="*/ 2147483647 h 17"/>
                  <a:gd name="T44" fmla="*/ 2147483647 w 17"/>
                  <a:gd name="T45" fmla="*/ 2147483647 h 17"/>
                  <a:gd name="T46" fmla="*/ 2147483647 w 17"/>
                  <a:gd name="T47" fmla="*/ 2147483647 h 17"/>
                  <a:gd name="T48" fmla="*/ 2147483647 w 17"/>
                  <a:gd name="T49" fmla="*/ 2147483647 h 17"/>
                  <a:gd name="T50" fmla="*/ 2147483647 w 17"/>
                  <a:gd name="T51" fmla="*/ 2147483647 h 17"/>
                  <a:gd name="T52" fmla="*/ 2147483647 w 17"/>
                  <a:gd name="T53" fmla="*/ 2147483647 h 17"/>
                  <a:gd name="T54" fmla="*/ 2147483647 w 17"/>
                  <a:gd name="T55" fmla="*/ 2147483647 h 17"/>
                  <a:gd name="T56" fmla="*/ 2147483647 w 17"/>
                  <a:gd name="T57" fmla="*/ 2147483647 h 17"/>
                  <a:gd name="T58" fmla="*/ 2147483647 w 17"/>
                  <a:gd name="T59" fmla="*/ 2147483647 h 17"/>
                  <a:gd name="T60" fmla="*/ 2147483647 w 17"/>
                  <a:gd name="T61" fmla="*/ 2147483647 h 17"/>
                  <a:gd name="T62" fmla="*/ 2147483647 w 17"/>
                  <a:gd name="T63" fmla="*/ 2147483647 h 17"/>
                  <a:gd name="T64" fmla="*/ 2147483647 w 17"/>
                  <a:gd name="T65" fmla="*/ 2147483647 h 17"/>
                  <a:gd name="T66" fmla="*/ 2147483647 w 17"/>
                  <a:gd name="T67" fmla="*/ 2147483647 h 17"/>
                  <a:gd name="T68" fmla="*/ 2147483647 w 17"/>
                  <a:gd name="T69" fmla="*/ 2147483647 h 17"/>
                  <a:gd name="T70" fmla="*/ 2147483647 w 17"/>
                  <a:gd name="T71" fmla="*/ 2147483647 h 17"/>
                  <a:gd name="T72" fmla="*/ 0 w 17"/>
                  <a:gd name="T73" fmla="*/ 2147483647 h 17"/>
                  <a:gd name="T74" fmla="*/ 0 w 17"/>
                  <a:gd name="T75" fmla="*/ 2147483647 h 17"/>
                  <a:gd name="T76" fmla="*/ 2147483647 w 17"/>
                  <a:gd name="T77" fmla="*/ 2147483647 h 17"/>
                  <a:gd name="T78" fmla="*/ 2147483647 w 17"/>
                  <a:gd name="T79" fmla="*/ 2147483647 h 17"/>
                  <a:gd name="T80" fmla="*/ 2147483647 w 17"/>
                  <a:gd name="T81" fmla="*/ 2147483647 h 17"/>
                  <a:gd name="T82" fmla="*/ 2147483647 w 17"/>
                  <a:gd name="T83" fmla="*/ 2147483647 h 17"/>
                  <a:gd name="T84" fmla="*/ 2147483647 w 17"/>
                  <a:gd name="T85" fmla="*/ 2147483647 h 1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7"/>
                  <a:gd name="T130" fmla="*/ 0 h 17"/>
                  <a:gd name="T131" fmla="*/ 17 w 17"/>
                  <a:gd name="T132" fmla="*/ 17 h 1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7" h="17">
                    <a:moveTo>
                      <a:pt x="15" y="15"/>
                    </a:moveTo>
                    <a:lnTo>
                      <a:pt x="9" y="8"/>
                    </a:lnTo>
                    <a:lnTo>
                      <a:pt x="12" y="16"/>
                    </a:lnTo>
                    <a:lnTo>
                      <a:pt x="9" y="8"/>
                    </a:lnTo>
                    <a:lnTo>
                      <a:pt x="9" y="17"/>
                    </a:lnTo>
                    <a:lnTo>
                      <a:pt x="9" y="8"/>
                    </a:lnTo>
                    <a:lnTo>
                      <a:pt x="5" y="16"/>
                    </a:lnTo>
                    <a:lnTo>
                      <a:pt x="9" y="8"/>
                    </a:lnTo>
                    <a:lnTo>
                      <a:pt x="2" y="15"/>
                    </a:lnTo>
                    <a:lnTo>
                      <a:pt x="9" y="8"/>
                    </a:lnTo>
                    <a:lnTo>
                      <a:pt x="0" y="11"/>
                    </a:lnTo>
                    <a:lnTo>
                      <a:pt x="9" y="8"/>
                    </a:lnTo>
                    <a:lnTo>
                      <a:pt x="0" y="8"/>
                    </a:lnTo>
                    <a:lnTo>
                      <a:pt x="9" y="8"/>
                    </a:lnTo>
                    <a:lnTo>
                      <a:pt x="0" y="5"/>
                    </a:lnTo>
                    <a:lnTo>
                      <a:pt x="9" y="8"/>
                    </a:lnTo>
                    <a:lnTo>
                      <a:pt x="2" y="2"/>
                    </a:lnTo>
                    <a:lnTo>
                      <a:pt x="9" y="8"/>
                    </a:lnTo>
                    <a:lnTo>
                      <a:pt x="5" y="1"/>
                    </a:lnTo>
                    <a:lnTo>
                      <a:pt x="9" y="8"/>
                    </a:lnTo>
                    <a:lnTo>
                      <a:pt x="9" y="0"/>
                    </a:lnTo>
                    <a:lnTo>
                      <a:pt x="9" y="8"/>
                    </a:lnTo>
                    <a:lnTo>
                      <a:pt x="12" y="1"/>
                    </a:lnTo>
                    <a:lnTo>
                      <a:pt x="9" y="8"/>
                    </a:lnTo>
                    <a:lnTo>
                      <a:pt x="15" y="2"/>
                    </a:lnTo>
                    <a:lnTo>
                      <a:pt x="9" y="8"/>
                    </a:lnTo>
                    <a:lnTo>
                      <a:pt x="16" y="5"/>
                    </a:lnTo>
                    <a:lnTo>
                      <a:pt x="9" y="8"/>
                    </a:lnTo>
                    <a:lnTo>
                      <a:pt x="17" y="8"/>
                    </a:lnTo>
                    <a:lnTo>
                      <a:pt x="9" y="8"/>
                    </a:lnTo>
                    <a:lnTo>
                      <a:pt x="16" y="11"/>
                    </a:lnTo>
                    <a:lnTo>
                      <a:pt x="9" y="8"/>
                    </a:lnTo>
                    <a:lnTo>
                      <a:pt x="15" y="15"/>
                    </a:lnTo>
                    <a:lnTo>
                      <a:pt x="16" y="11"/>
                    </a:lnTo>
                    <a:lnTo>
                      <a:pt x="17" y="8"/>
                    </a:lnTo>
                    <a:lnTo>
                      <a:pt x="9" y="8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2" y="15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5"/>
                    </a:lnTo>
                    <a:close/>
                  </a:path>
                </a:pathLst>
              </a:custGeom>
              <a:noFill/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95" name="Freeform 131">
                <a:extLst>
                  <a:ext uri="{FF2B5EF4-FFF2-40B4-BE49-F238E27FC236}">
                    <a16:creationId xmlns="" xmlns:a16="http://schemas.microsoft.com/office/drawing/2014/main" id="{A6F42F64-BDAF-45E4-85DA-43EC1CE1EE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8089" y="2922215"/>
                <a:ext cx="1587" cy="14288"/>
              </a:xfrm>
              <a:custGeom>
                <a:avLst/>
                <a:gdLst>
                  <a:gd name="T0" fmla="*/ 0 w 1587"/>
                  <a:gd name="T1" fmla="*/ 2147483647 h 9"/>
                  <a:gd name="T2" fmla="*/ 0 w 1587"/>
                  <a:gd name="T3" fmla="*/ 2147483647 h 9"/>
                  <a:gd name="T4" fmla="*/ 0 w 1587"/>
                  <a:gd name="T5" fmla="*/ 0 h 9"/>
                  <a:gd name="T6" fmla="*/ 0 w 1587"/>
                  <a:gd name="T7" fmla="*/ 2147483647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87"/>
                  <a:gd name="T13" fmla="*/ 0 h 9"/>
                  <a:gd name="T14" fmla="*/ 1587 w 1587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87" h="9">
                    <a:moveTo>
                      <a:pt x="0" y="9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0" y="9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96" name="Freeform 132">
                <a:extLst>
                  <a:ext uri="{FF2B5EF4-FFF2-40B4-BE49-F238E27FC236}">
                    <a16:creationId xmlns="" xmlns:a16="http://schemas.microsoft.com/office/drawing/2014/main" id="{8FEC2A25-4ECD-4F1D-9F6B-90D4DC0353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3801" y="2907928"/>
                <a:ext cx="14288" cy="14287"/>
              </a:xfrm>
              <a:custGeom>
                <a:avLst/>
                <a:gdLst>
                  <a:gd name="T0" fmla="*/ 2147483647 w 9"/>
                  <a:gd name="T1" fmla="*/ 2147483647 h 8"/>
                  <a:gd name="T2" fmla="*/ 2147483647 w 9"/>
                  <a:gd name="T3" fmla="*/ 0 h 8"/>
                  <a:gd name="T4" fmla="*/ 2147483647 w 9"/>
                  <a:gd name="T5" fmla="*/ 2147483647 h 8"/>
                  <a:gd name="T6" fmla="*/ 2147483647 w 9"/>
                  <a:gd name="T7" fmla="*/ 2147483647 h 8"/>
                  <a:gd name="T8" fmla="*/ 0 w 9"/>
                  <a:gd name="T9" fmla="*/ 2147483647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8"/>
                  <a:gd name="T17" fmla="*/ 9 w 9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8">
                    <a:moveTo>
                      <a:pt x="9" y="8"/>
                    </a:moveTo>
                    <a:lnTo>
                      <a:pt x="9" y="0"/>
                    </a:lnTo>
                    <a:lnTo>
                      <a:pt x="5" y="1"/>
                    </a:lnTo>
                    <a:lnTo>
                      <a:pt x="2" y="2"/>
                    </a:lnTo>
                    <a:lnTo>
                      <a:pt x="0" y="5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97" name="Freeform 133">
                <a:extLst>
                  <a:ext uri="{FF2B5EF4-FFF2-40B4-BE49-F238E27FC236}">
                    <a16:creationId xmlns="" xmlns:a16="http://schemas.microsoft.com/office/drawing/2014/main" id="{0F3A421A-79E6-4E3B-929B-6560B379E3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3801" y="2917453"/>
                <a:ext cx="26988" cy="4762"/>
              </a:xfrm>
              <a:custGeom>
                <a:avLst/>
                <a:gdLst>
                  <a:gd name="T0" fmla="*/ 0 w 16"/>
                  <a:gd name="T1" fmla="*/ 0 h 3"/>
                  <a:gd name="T2" fmla="*/ 0 w 16"/>
                  <a:gd name="T3" fmla="*/ 2147483647 h 3"/>
                  <a:gd name="T4" fmla="*/ 2147483647 w 16"/>
                  <a:gd name="T5" fmla="*/ 2147483647 h 3"/>
                  <a:gd name="T6" fmla="*/ 2147483647 w 16"/>
                  <a:gd name="T7" fmla="*/ 2147483647 h 3"/>
                  <a:gd name="T8" fmla="*/ 2147483647 w 16"/>
                  <a:gd name="T9" fmla="*/ 2147483647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3"/>
                  <a:gd name="T17" fmla="*/ 16 w 16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3">
                    <a:moveTo>
                      <a:pt x="0" y="0"/>
                    </a:moveTo>
                    <a:lnTo>
                      <a:pt x="0" y="3"/>
                    </a:lnTo>
                    <a:lnTo>
                      <a:pt x="7" y="3"/>
                    </a:lnTo>
                    <a:lnTo>
                      <a:pt x="9" y="3"/>
                    </a:lnTo>
                    <a:lnTo>
                      <a:pt x="16" y="3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98" name="Freeform 134">
                <a:extLst>
                  <a:ext uri="{FF2B5EF4-FFF2-40B4-BE49-F238E27FC236}">
                    <a16:creationId xmlns="" xmlns:a16="http://schemas.microsoft.com/office/drawing/2014/main" id="{48AEB8C5-2526-421B-939A-A68EE68612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8089" y="2907928"/>
                <a:ext cx="12700" cy="14287"/>
              </a:xfrm>
              <a:custGeom>
                <a:avLst/>
                <a:gdLst>
                  <a:gd name="T0" fmla="*/ 2147483647 w 8"/>
                  <a:gd name="T1" fmla="*/ 2147483647 h 8"/>
                  <a:gd name="T2" fmla="*/ 2147483647 w 8"/>
                  <a:gd name="T3" fmla="*/ 2147483647 h 8"/>
                  <a:gd name="T4" fmla="*/ 2147483647 w 8"/>
                  <a:gd name="T5" fmla="*/ 2147483647 h 8"/>
                  <a:gd name="T6" fmla="*/ 2147483647 w 8"/>
                  <a:gd name="T7" fmla="*/ 2147483647 h 8"/>
                  <a:gd name="T8" fmla="*/ 2147483647 w 8"/>
                  <a:gd name="T9" fmla="*/ 2147483647 h 8"/>
                  <a:gd name="T10" fmla="*/ 0 w 8"/>
                  <a:gd name="T11" fmla="*/ 0 h 8"/>
                  <a:gd name="T12" fmla="*/ 0 w 8"/>
                  <a:gd name="T13" fmla="*/ 0 h 8"/>
                  <a:gd name="T14" fmla="*/ 0 w 8"/>
                  <a:gd name="T15" fmla="*/ 2147483647 h 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8"/>
                  <a:gd name="T26" fmla="*/ 8 w 8"/>
                  <a:gd name="T27" fmla="*/ 8 h 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8">
                    <a:moveTo>
                      <a:pt x="7" y="8"/>
                    </a:moveTo>
                    <a:lnTo>
                      <a:pt x="8" y="8"/>
                    </a:lnTo>
                    <a:lnTo>
                      <a:pt x="7" y="5"/>
                    </a:lnTo>
                    <a:lnTo>
                      <a:pt x="6" y="2"/>
                    </a:lnTo>
                    <a:lnTo>
                      <a:pt x="3" y="1"/>
                    </a:lnTo>
                    <a:lnTo>
                      <a:pt x="0" y="0"/>
                    </a:lnTo>
                    <a:lnTo>
                      <a:pt x="0" y="8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99" name="Text Box 139">
                <a:extLst>
                  <a:ext uri="{FF2B5EF4-FFF2-40B4-BE49-F238E27FC236}">
                    <a16:creationId xmlns="" xmlns:a16="http://schemas.microsoft.com/office/drawing/2014/main" id="{688018E5-8775-4FF0-A1A5-481F761A40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63075" y="2686941"/>
                <a:ext cx="333375" cy="396875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lIns="89990" tIns="46795" rIns="89990" bIns="46795" anchor="ctr">
                <a:spAutoFit/>
              </a:bodyPr>
              <a:lstStyle/>
              <a:p>
                <a:pPr marL="0" marR="0" lvl="0" indent="0" algn="ctr" defTabSz="7620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C0128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F</a:t>
                </a:r>
              </a:p>
            </p:txBody>
          </p:sp>
          <p:sp>
            <p:nvSpPr>
              <p:cNvPr id="200" name="Freihandform: Form 199">
                <a:extLst>
                  <a:ext uri="{FF2B5EF4-FFF2-40B4-BE49-F238E27FC236}">
                    <a16:creationId xmlns="" xmlns:a16="http://schemas.microsoft.com/office/drawing/2014/main" id="{3052B749-BB35-4C5D-9A67-C6DB1791CEC3}"/>
                  </a:ext>
                </a:extLst>
              </p:cNvPr>
              <p:cNvSpPr/>
              <p:nvPr/>
            </p:nvSpPr>
            <p:spPr bwMode="auto">
              <a:xfrm>
                <a:off x="2912259" y="3076341"/>
                <a:ext cx="1521958" cy="342900"/>
              </a:xfrm>
              <a:custGeom>
                <a:avLst/>
                <a:gdLst>
                  <a:gd name="connsiteX0" fmla="*/ 1508760 w 1521958"/>
                  <a:gd name="connsiteY0" fmla="*/ 0 h 342900"/>
                  <a:gd name="connsiteX1" fmla="*/ 1303020 w 1521958"/>
                  <a:gd name="connsiteY1" fmla="*/ 262890 h 342900"/>
                  <a:gd name="connsiteX2" fmla="*/ 0 w 1521958"/>
                  <a:gd name="connsiteY2" fmla="*/ 34290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21958" h="342900">
                    <a:moveTo>
                      <a:pt x="1508760" y="0"/>
                    </a:moveTo>
                    <a:cubicBezTo>
                      <a:pt x="1531620" y="102870"/>
                      <a:pt x="1554480" y="205740"/>
                      <a:pt x="1303020" y="262890"/>
                    </a:cubicBezTo>
                    <a:cubicBezTo>
                      <a:pt x="1051560" y="320040"/>
                      <a:pt x="525780" y="331470"/>
                      <a:pt x="0" y="342900"/>
                    </a:cubicBezTo>
                  </a:path>
                </a:pathLst>
              </a:cu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01" name="Freihandform: Form 200">
                <a:extLst>
                  <a:ext uri="{FF2B5EF4-FFF2-40B4-BE49-F238E27FC236}">
                    <a16:creationId xmlns="" xmlns:a16="http://schemas.microsoft.com/office/drawing/2014/main" id="{5690B293-C2C0-498C-81A3-35DA9913B8B6}"/>
                  </a:ext>
                </a:extLst>
              </p:cNvPr>
              <p:cNvSpPr/>
              <p:nvPr/>
            </p:nvSpPr>
            <p:spPr bwMode="auto">
              <a:xfrm>
                <a:off x="2206793" y="3053025"/>
                <a:ext cx="454998" cy="297180"/>
              </a:xfrm>
              <a:custGeom>
                <a:avLst/>
                <a:gdLst>
                  <a:gd name="connsiteX0" fmla="*/ 32088 w 454998"/>
                  <a:gd name="connsiteY0" fmla="*/ 0 h 297180"/>
                  <a:gd name="connsiteX1" fmla="*/ 43518 w 454998"/>
                  <a:gd name="connsiteY1" fmla="*/ 205740 h 297180"/>
                  <a:gd name="connsiteX2" fmla="*/ 454998 w 454998"/>
                  <a:gd name="connsiteY2" fmla="*/ 297180 h 297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4998" h="297180">
                    <a:moveTo>
                      <a:pt x="32088" y="0"/>
                    </a:moveTo>
                    <a:cubicBezTo>
                      <a:pt x="2560" y="78105"/>
                      <a:pt x="-26967" y="156210"/>
                      <a:pt x="43518" y="205740"/>
                    </a:cubicBezTo>
                    <a:cubicBezTo>
                      <a:pt x="114003" y="255270"/>
                      <a:pt x="284500" y="276225"/>
                      <a:pt x="454998" y="297180"/>
                    </a:cubicBezTo>
                  </a:path>
                </a:pathLst>
              </a:cu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20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</p:grpSp>
      </p:grpSp>
      <p:cxnSp>
        <p:nvCxnSpPr>
          <p:cNvPr id="27" name="Gerade Verbindung mit Pfeil 26">
            <a:extLst>
              <a:ext uri="{FF2B5EF4-FFF2-40B4-BE49-F238E27FC236}">
                <a16:creationId xmlns="" xmlns:a16="http://schemas.microsoft.com/office/drawing/2014/main" id="{9D6072E1-AA03-499E-AC9C-0D3BCD37F264}"/>
              </a:ext>
            </a:extLst>
          </p:cNvPr>
          <p:cNvCxnSpPr>
            <a:cxnSpLocks/>
          </p:cNvCxnSpPr>
          <p:nvPr/>
        </p:nvCxnSpPr>
        <p:spPr bwMode="auto">
          <a:xfrm flipH="1">
            <a:off x="4678363" y="3333750"/>
            <a:ext cx="671513" cy="272942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473537" name="Gruppieren 1473536">
            <a:extLst>
              <a:ext uri="{FF2B5EF4-FFF2-40B4-BE49-F238E27FC236}">
                <a16:creationId xmlns="" xmlns:a16="http://schemas.microsoft.com/office/drawing/2014/main" id="{E4F3AA8D-CC2B-492F-9C01-BA010FDE2E42}"/>
              </a:ext>
            </a:extLst>
          </p:cNvPr>
          <p:cNvGrpSpPr/>
          <p:nvPr/>
        </p:nvGrpSpPr>
        <p:grpSpPr>
          <a:xfrm>
            <a:off x="4090987" y="3799105"/>
            <a:ext cx="1207696" cy="302465"/>
            <a:chOff x="4081181" y="3794169"/>
            <a:chExt cx="1207696" cy="302465"/>
          </a:xfrm>
        </p:grpSpPr>
        <p:sp>
          <p:nvSpPr>
            <p:cNvPr id="214" name="Text Box 141">
              <a:extLst>
                <a:ext uri="{FF2B5EF4-FFF2-40B4-BE49-F238E27FC236}">
                  <a16:creationId xmlns="" xmlns:a16="http://schemas.microsoft.com/office/drawing/2014/main" id="{C1A4A263-BDFE-45A6-AA7F-F8DA4DD96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87992" y="3817464"/>
              <a:ext cx="900885" cy="279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89990" tIns="46795" rIns="89990" bIns="46795" anchor="ctr">
              <a:spAutoFit/>
            </a:bodyPr>
            <a:lstStyle/>
            <a:p>
              <a:pPr marL="0" marR="0" lvl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C0128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order =2</a:t>
              </a:r>
            </a:p>
          </p:txBody>
        </p:sp>
        <p:cxnSp>
          <p:nvCxnSpPr>
            <p:cNvPr id="215" name="Gerade Verbindung mit Pfeil 214">
              <a:extLst>
                <a:ext uri="{FF2B5EF4-FFF2-40B4-BE49-F238E27FC236}">
                  <a16:creationId xmlns="" xmlns:a16="http://schemas.microsoft.com/office/drawing/2014/main" id="{E2ADAC25-EB03-4B07-8ED6-C54C08E22B5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081181" y="3794169"/>
              <a:ext cx="386044" cy="152175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4" name="Gruppieren 3">
            <a:extLst>
              <a:ext uri="{FF2B5EF4-FFF2-40B4-BE49-F238E27FC236}">
                <a16:creationId xmlns="" xmlns:a16="http://schemas.microsoft.com/office/drawing/2014/main" id="{6A538908-25D7-4997-A32F-8844DE0513A7}"/>
              </a:ext>
            </a:extLst>
          </p:cNvPr>
          <p:cNvGrpSpPr/>
          <p:nvPr/>
        </p:nvGrpSpPr>
        <p:grpSpPr>
          <a:xfrm>
            <a:off x="5623137" y="4700240"/>
            <a:ext cx="4265633" cy="741053"/>
            <a:chOff x="5623137" y="4700240"/>
            <a:chExt cx="4265633" cy="741053"/>
          </a:xfrm>
        </p:grpSpPr>
        <p:sp>
          <p:nvSpPr>
            <p:cNvPr id="5221" name="Text Box 142"/>
            <p:cNvSpPr txBox="1">
              <a:spLocks noChangeArrowheads="1"/>
            </p:cNvSpPr>
            <p:nvPr/>
          </p:nvSpPr>
          <p:spPr bwMode="auto">
            <a:xfrm>
              <a:off x="5623137" y="4700240"/>
              <a:ext cx="4265633" cy="71005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wrap="square" lIns="89990" tIns="46795" rIns="89990" bIns="46795" anchor="ctr"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For m = L/2  </a:t>
              </a:r>
            </a:p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Linear Complexity </a:t>
              </a:r>
              <a:r>
                <a:rPr kumimoji="0" lang="en-US" b="1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L</a:t>
              </a:r>
              <a:r>
                <a:rPr kumimoji="0" lang="en-US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(</a:t>
              </a:r>
              <a:r>
                <a:rPr kumimoji="0" lang="en-US" b="1" i="0" u="sng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S</a:t>
              </a:r>
              <a:r>
                <a:rPr kumimoji="0" lang="en-US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) </a:t>
              </a:r>
              <a:r>
                <a:rPr kumimoji="0" lang="en-US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  <a:sym typeface="Symbol" pitchFamily="18" charset="2"/>
                </a:rPr>
                <a:t>   </a:t>
              </a:r>
              <a:r>
                <a:rPr kumimoji="0" lang="en-US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2</a:t>
              </a:r>
              <a:r>
                <a:rPr kumimoji="0" lang="en-US" b="1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L- log  L</a:t>
              </a:r>
              <a:r>
                <a:rPr kumimoji="0" lang="en-US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 </a:t>
              </a:r>
            </a:p>
          </p:txBody>
        </p:sp>
        <p:sp>
          <p:nvSpPr>
            <p:cNvPr id="138" name="Text Box 142">
              <a:extLst>
                <a:ext uri="{FF2B5EF4-FFF2-40B4-BE49-F238E27FC236}">
                  <a16:creationId xmlns="" xmlns:a16="http://schemas.microsoft.com/office/drawing/2014/main" id="{DA93CD8B-348E-4A33-A3DE-327186B33E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06962" y="5131345"/>
              <a:ext cx="357133" cy="309948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square" lIns="89990" tIns="46795" rIns="89990" bIns="46795" anchor="ctr"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60689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nimBg="1"/>
      <p:bldP spid="5129" grpId="0" animBg="1"/>
      <p:bldP spid="5220" grpId="0"/>
      <p:bldP spid="5222" grpId="0"/>
      <p:bldP spid="5223" grpId="0" animBg="1"/>
      <p:bldP spid="5225" grpId="0" animBg="1"/>
      <p:bldP spid="5226" grpId="0" animBg="1"/>
      <p:bldP spid="5227" grpId="0"/>
      <p:bldP spid="5229" grpId="0"/>
      <p:bldP spid="5232" grpId="0"/>
      <p:bldP spid="1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990600" y="367563"/>
            <a:ext cx="8001000" cy="3541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90" tIns="46795" rIns="89990" bIns="46795" anchor="ctr">
            <a:spAutoFit/>
          </a:bodyPr>
          <a:lstStyle/>
          <a:p>
            <a:pPr marL="457200" indent="-457200" defTabSz="762000"/>
            <a:r>
              <a:rPr lang="en-GB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Problem </a:t>
            </a:r>
            <a:r>
              <a:rPr lang="de-DE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6-1:</a:t>
            </a:r>
            <a:endParaRPr lang="en-GB" sz="2400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marL="457200" indent="-457200" defTabSz="762000"/>
            <a:endParaRPr lang="en-GB" dirty="0">
              <a:latin typeface="Arial Narrow" panose="020B0606020202030204" pitchFamily="34" charset="0"/>
            </a:endParaRPr>
          </a:p>
          <a:p>
            <a:pPr marL="457200" indent="-457200" defTabSz="762000"/>
            <a:r>
              <a:rPr lang="en-GB" sz="1800" b="0" u="none" dirty="0">
                <a:latin typeface="Arial Narrow" panose="020B0606020202030204" pitchFamily="34" charset="0"/>
              </a:rPr>
              <a:t>Construct a linear feedback shift register using the connection Polynomial</a:t>
            </a:r>
          </a:p>
          <a:p>
            <a:pPr marL="457200" indent="-457200" defTabSz="762000"/>
            <a:r>
              <a:rPr lang="en-GB" sz="1800" b="0" u="none" dirty="0">
                <a:latin typeface="Arial Narrow" panose="020B0606020202030204" pitchFamily="34" charset="0"/>
              </a:rPr>
              <a:t>C(D) = </a:t>
            </a:r>
            <a:r>
              <a:rPr lang="en-GB" sz="1800" b="0" u="none" dirty="0">
                <a:latin typeface="Arial Narrow" panose="020B0606020202030204" pitchFamily="34" charset="0"/>
                <a:cs typeface="Courier New" pitchFamily="49" charset="0"/>
              </a:rPr>
              <a:t>D</a:t>
            </a:r>
            <a:r>
              <a:rPr lang="en-GB" sz="1800" b="0" u="none" baseline="30000" dirty="0">
                <a:latin typeface="Arial Narrow" panose="020B0606020202030204" pitchFamily="34" charset="0"/>
                <a:cs typeface="Courier New" pitchFamily="49" charset="0"/>
              </a:rPr>
              <a:t>5</a:t>
            </a:r>
            <a:r>
              <a:rPr lang="en-GB" sz="1800" b="0" u="none" dirty="0">
                <a:latin typeface="Arial Narrow" panose="020B0606020202030204" pitchFamily="34" charset="0"/>
                <a:cs typeface="Courier New" pitchFamily="49" charset="0"/>
              </a:rPr>
              <a:t> + D</a:t>
            </a:r>
            <a:r>
              <a:rPr lang="en-GB" sz="1800" b="0" u="none" baseline="30000" dirty="0">
                <a:latin typeface="Arial Narrow" panose="020B0606020202030204" pitchFamily="34" charset="0"/>
                <a:cs typeface="Courier New" pitchFamily="49" charset="0"/>
              </a:rPr>
              <a:t>2</a:t>
            </a:r>
            <a:r>
              <a:rPr lang="en-GB" sz="1800" b="0" u="none" dirty="0">
                <a:latin typeface="Arial Narrow" panose="020B0606020202030204" pitchFamily="34" charset="0"/>
                <a:cs typeface="Courier New" pitchFamily="49" charset="0"/>
              </a:rPr>
              <a:t> + 1. The polynomial C(D) is irreducible.</a:t>
            </a:r>
          </a:p>
          <a:p>
            <a:pPr marL="457200" indent="-457200" defTabSz="762000"/>
            <a:endParaRPr lang="en-GB" sz="1800" b="0" u="none" dirty="0">
              <a:latin typeface="Arial Narrow" panose="020B0606020202030204" pitchFamily="34" charset="0"/>
              <a:cs typeface="Courier New" pitchFamily="49" charset="0"/>
            </a:endParaRPr>
          </a:p>
          <a:p>
            <a:pPr marL="457200" indent="-457200" defTabSz="762000">
              <a:buFontTx/>
              <a:buAutoNum type="arabicPeriod"/>
            </a:pPr>
            <a:r>
              <a:rPr lang="en-GB" sz="1800" b="0" u="none" dirty="0">
                <a:latin typeface="Arial Narrow" panose="020B0606020202030204" pitchFamily="34" charset="0"/>
                <a:cs typeface="Courier New" pitchFamily="49" charset="0"/>
              </a:rPr>
              <a:t>Start the constructed register with the initial state 10111 and generate the first 5 bits of its output sequence.</a:t>
            </a:r>
          </a:p>
          <a:p>
            <a:pPr marL="457200" indent="-457200" defTabSz="762000">
              <a:buFontTx/>
              <a:buAutoNum type="arabicPeriod"/>
            </a:pPr>
            <a:r>
              <a:rPr lang="en-GB" sz="1800" b="0" u="none" dirty="0">
                <a:latin typeface="Arial Narrow" panose="020B0606020202030204" pitchFamily="34" charset="0"/>
                <a:cs typeface="Courier New" pitchFamily="49" charset="0"/>
              </a:rPr>
              <a:t>Which </a:t>
            </a:r>
            <a:r>
              <a:rPr lang="en-US" sz="1800" b="0" u="none" dirty="0">
                <a:latin typeface="Arial Narrow" panose="020B0606020202030204" pitchFamily="34" charset="0"/>
                <a:cs typeface="Courier New" pitchFamily="49" charset="0"/>
              </a:rPr>
              <a:t>possible length</a:t>
            </a:r>
            <a:r>
              <a:rPr lang="en-GB" sz="1800" b="0" u="none" dirty="0">
                <a:latin typeface="Arial Narrow" panose="020B0606020202030204" pitchFamily="34" charset="0"/>
                <a:cs typeface="Courier New" pitchFamily="49" charset="0"/>
              </a:rPr>
              <a:t> can the sequence period take? </a:t>
            </a:r>
          </a:p>
          <a:p>
            <a:pPr marL="457200" indent="-457200" defTabSz="762000">
              <a:buFontTx/>
              <a:buAutoNum type="arabicPeriod"/>
            </a:pPr>
            <a:r>
              <a:rPr lang="en-GB" sz="1800" b="0" u="none" dirty="0">
                <a:latin typeface="Arial Narrow" panose="020B0606020202030204" pitchFamily="34" charset="0"/>
                <a:cs typeface="Courier New" pitchFamily="49" charset="0"/>
              </a:rPr>
              <a:t>Find the period of the resulting sequence</a:t>
            </a:r>
            <a:r>
              <a:rPr lang="en-US" sz="1800" b="0" u="none" dirty="0">
                <a:latin typeface="Arial Narrow" panose="020B0606020202030204" pitchFamily="34" charset="0"/>
                <a:cs typeface="Courier New" pitchFamily="49" charset="0"/>
              </a:rPr>
              <a:t>.</a:t>
            </a:r>
            <a:endParaRPr lang="en-GB" sz="1800" b="0" u="none" dirty="0">
              <a:latin typeface="Arial Narrow" panose="020B0606020202030204" pitchFamily="34" charset="0"/>
              <a:cs typeface="Courier New" pitchFamily="49" charset="0"/>
            </a:endParaRPr>
          </a:p>
          <a:p>
            <a:pPr marL="457200" indent="-457200" defTabSz="762000">
              <a:buFontTx/>
              <a:buAutoNum type="arabicPeriod"/>
            </a:pPr>
            <a:r>
              <a:rPr lang="en-GB" sz="1800" b="0" u="none" dirty="0">
                <a:latin typeface="Arial Narrow" panose="020B0606020202030204" pitchFamily="34" charset="0"/>
                <a:cs typeface="Courier New" pitchFamily="49" charset="0"/>
              </a:rPr>
              <a:t>If C(D) is not known</a:t>
            </a:r>
            <a:r>
              <a:rPr lang="en-US" sz="1800" b="0" u="none" dirty="0">
                <a:latin typeface="Arial Narrow" panose="020B0606020202030204" pitchFamily="34" charset="0"/>
                <a:cs typeface="Courier New" pitchFamily="49" charset="0"/>
              </a:rPr>
              <a:t> to an external attacker</a:t>
            </a:r>
            <a:r>
              <a:rPr lang="en-GB" sz="1800" b="0" u="none" dirty="0">
                <a:latin typeface="Arial Narrow" panose="020B0606020202030204" pitchFamily="34" charset="0"/>
                <a:cs typeface="Courier New" pitchFamily="49" charset="0"/>
              </a:rPr>
              <a:t>. How many </a:t>
            </a:r>
            <a:r>
              <a:rPr lang="en-US" sz="1800" b="0" u="none" dirty="0">
                <a:latin typeface="Arial Narrow" panose="020B0606020202030204" pitchFamily="34" charset="0"/>
                <a:cs typeface="Courier New" pitchFamily="49" charset="0"/>
              </a:rPr>
              <a:t>consecutive sequence </a:t>
            </a:r>
            <a:r>
              <a:rPr lang="en-GB" sz="1800" b="0" u="none" dirty="0">
                <a:latin typeface="Arial Narrow" panose="020B0606020202030204" pitchFamily="34" charset="0"/>
                <a:cs typeface="Courier New" pitchFamily="49" charset="0"/>
              </a:rPr>
              <a:t>bits are required to generate the rest of this sequence? </a:t>
            </a:r>
          </a:p>
          <a:p>
            <a:pPr marL="457200" indent="-457200" defTabSz="762000">
              <a:buFontTx/>
              <a:buAutoNum type="arabicPeriod"/>
            </a:pPr>
            <a:r>
              <a:rPr lang="en-US" sz="1800" b="0" u="none" dirty="0">
                <a:latin typeface="Arial Narrow" panose="020B0606020202030204" pitchFamily="34" charset="0"/>
                <a:cs typeface="Courier New" pitchFamily="49" charset="0"/>
              </a:rPr>
              <a:t>How much is</a:t>
            </a:r>
            <a:r>
              <a:rPr lang="en-GB" sz="1800" b="0" u="none" dirty="0">
                <a:latin typeface="Arial Narrow" panose="020B0606020202030204" pitchFamily="34" charset="0"/>
                <a:cs typeface="Courier New" pitchFamily="49" charset="0"/>
              </a:rPr>
              <a:t> the linear complexity of </a:t>
            </a:r>
            <a:r>
              <a:rPr lang="en-US" sz="1800" b="0" u="none" dirty="0">
                <a:latin typeface="Arial Narrow" panose="020B0606020202030204" pitchFamily="34" charset="0"/>
                <a:cs typeface="Courier New" pitchFamily="49" charset="0"/>
              </a:rPr>
              <a:t>t</a:t>
            </a:r>
            <a:r>
              <a:rPr lang="en-GB" sz="1800" b="0" u="none" dirty="0">
                <a:latin typeface="Arial Narrow" panose="020B0606020202030204" pitchFamily="34" charset="0"/>
                <a:cs typeface="Courier New" pitchFamily="49" charset="0"/>
              </a:rPr>
              <a:t>h</a:t>
            </a:r>
            <a:r>
              <a:rPr lang="en-US" sz="1800" b="0" u="none" dirty="0">
                <a:latin typeface="Arial Narrow" panose="020B0606020202030204" pitchFamily="34" charset="0"/>
                <a:cs typeface="Courier New" pitchFamily="49" charset="0"/>
              </a:rPr>
              <a:t>at </a:t>
            </a:r>
            <a:r>
              <a:rPr lang="en-GB" sz="1800" b="0" u="none" dirty="0">
                <a:latin typeface="Arial Narrow" panose="020B0606020202030204" pitchFamily="34" charset="0"/>
                <a:cs typeface="Courier New" pitchFamily="49" charset="0"/>
              </a:rPr>
              <a:t> sequence?</a:t>
            </a:r>
          </a:p>
        </p:txBody>
      </p:sp>
    </p:spTree>
    <p:extLst>
      <p:ext uri="{BB962C8B-B14F-4D97-AF65-F5344CB8AC3E}">
        <p14:creationId xmlns:p14="http://schemas.microsoft.com/office/powerpoint/2010/main" val="339590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Rechteck 351"/>
          <p:cNvSpPr/>
          <p:nvPr/>
        </p:nvSpPr>
        <p:spPr bwMode="auto">
          <a:xfrm>
            <a:off x="2924817" y="2882751"/>
            <a:ext cx="72008" cy="1728192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89FF89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1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1" name="Rechteck 350"/>
          <p:cNvSpPr/>
          <p:nvPr/>
        </p:nvSpPr>
        <p:spPr bwMode="auto">
          <a:xfrm>
            <a:off x="3298712" y="2882751"/>
            <a:ext cx="72008" cy="1728192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89FF89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1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7094538" y="1935163"/>
            <a:ext cx="158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71" name="Freeform 3"/>
          <p:cNvSpPr>
            <a:spLocks/>
          </p:cNvSpPr>
          <p:nvPr/>
        </p:nvSpPr>
        <p:spPr bwMode="auto">
          <a:xfrm>
            <a:off x="6753225" y="1752600"/>
            <a:ext cx="341313" cy="361950"/>
          </a:xfrm>
          <a:custGeom>
            <a:avLst/>
            <a:gdLst>
              <a:gd name="T0" fmla="*/ 82913985 w 1402"/>
              <a:gd name="T1" fmla="*/ 41642729 h 1430"/>
              <a:gd name="T2" fmla="*/ 81550682 w 1402"/>
              <a:gd name="T3" fmla="*/ 33314085 h 1430"/>
              <a:gd name="T4" fmla="*/ 78706002 w 1402"/>
              <a:gd name="T5" fmla="*/ 25433947 h 1430"/>
              <a:gd name="T6" fmla="*/ 74735136 w 1402"/>
              <a:gd name="T7" fmla="*/ 18194697 h 1430"/>
              <a:gd name="T8" fmla="*/ 69460367 w 1402"/>
              <a:gd name="T9" fmla="*/ 11980292 h 1430"/>
              <a:gd name="T10" fmla="*/ 63415316 w 1402"/>
              <a:gd name="T11" fmla="*/ 6919066 h 1430"/>
              <a:gd name="T12" fmla="*/ 56540369 w 1402"/>
              <a:gd name="T13" fmla="*/ 3075056 h 1430"/>
              <a:gd name="T14" fmla="*/ 49132029 w 1402"/>
              <a:gd name="T15" fmla="*/ 897028 h 1430"/>
              <a:gd name="T16" fmla="*/ 41486572 w 1402"/>
              <a:gd name="T17" fmla="*/ 0 h 1430"/>
              <a:gd name="T18" fmla="*/ 33841114 w 1402"/>
              <a:gd name="T19" fmla="*/ 897028 h 1430"/>
              <a:gd name="T20" fmla="*/ 26492168 w 1402"/>
              <a:gd name="T21" fmla="*/ 3075056 h 1430"/>
              <a:gd name="T22" fmla="*/ 19676379 w 1402"/>
              <a:gd name="T23" fmla="*/ 6919066 h 1430"/>
              <a:gd name="T24" fmla="*/ 13571938 w 1402"/>
              <a:gd name="T25" fmla="*/ 11980292 h 1430"/>
              <a:gd name="T26" fmla="*/ 8415971 w 1402"/>
              <a:gd name="T27" fmla="*/ 18194697 h 1430"/>
              <a:gd name="T28" fmla="*/ 4326544 w 1402"/>
              <a:gd name="T29" fmla="*/ 25433947 h 1430"/>
              <a:gd name="T30" fmla="*/ 1600178 w 1402"/>
              <a:gd name="T31" fmla="*/ 33314085 h 1430"/>
              <a:gd name="T32" fmla="*/ 118559 w 1402"/>
              <a:gd name="T33" fmla="*/ 41642729 h 1430"/>
              <a:gd name="T34" fmla="*/ 118559 w 1402"/>
              <a:gd name="T35" fmla="*/ 50035157 h 1430"/>
              <a:gd name="T36" fmla="*/ 1600178 w 1402"/>
              <a:gd name="T37" fmla="*/ 58363801 h 1430"/>
              <a:gd name="T38" fmla="*/ 4326544 w 1402"/>
              <a:gd name="T39" fmla="*/ 66243930 h 1430"/>
              <a:gd name="T40" fmla="*/ 8415971 w 1402"/>
              <a:gd name="T41" fmla="*/ 73483197 h 1430"/>
              <a:gd name="T42" fmla="*/ 13571938 w 1402"/>
              <a:gd name="T43" fmla="*/ 79697598 h 1430"/>
              <a:gd name="T44" fmla="*/ 19676379 w 1402"/>
              <a:gd name="T45" fmla="*/ 84758821 h 1430"/>
              <a:gd name="T46" fmla="*/ 26492168 w 1402"/>
              <a:gd name="T47" fmla="*/ 88602830 h 1430"/>
              <a:gd name="T48" fmla="*/ 33841114 w 1402"/>
              <a:gd name="T49" fmla="*/ 90781110 h 1430"/>
              <a:gd name="T50" fmla="*/ 41486572 w 1402"/>
              <a:gd name="T51" fmla="*/ 91613848 h 1430"/>
              <a:gd name="T52" fmla="*/ 49132029 w 1402"/>
              <a:gd name="T53" fmla="*/ 90781110 h 1430"/>
              <a:gd name="T54" fmla="*/ 56540369 w 1402"/>
              <a:gd name="T55" fmla="*/ 88602830 h 1430"/>
              <a:gd name="T56" fmla="*/ 63415316 w 1402"/>
              <a:gd name="T57" fmla="*/ 84758821 h 1430"/>
              <a:gd name="T58" fmla="*/ 69460367 w 1402"/>
              <a:gd name="T59" fmla="*/ 79697598 h 1430"/>
              <a:gd name="T60" fmla="*/ 74735136 w 1402"/>
              <a:gd name="T61" fmla="*/ 73483197 h 1430"/>
              <a:gd name="T62" fmla="*/ 78706002 w 1402"/>
              <a:gd name="T63" fmla="*/ 66243930 h 1430"/>
              <a:gd name="T64" fmla="*/ 81550682 w 1402"/>
              <a:gd name="T65" fmla="*/ 58363801 h 1430"/>
              <a:gd name="T66" fmla="*/ 82913985 w 1402"/>
              <a:gd name="T67" fmla="*/ 50035157 h 143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402"/>
              <a:gd name="T103" fmla="*/ 0 h 1430"/>
              <a:gd name="T104" fmla="*/ 1402 w 1402"/>
              <a:gd name="T105" fmla="*/ 1430 h 143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402" h="1430">
                <a:moveTo>
                  <a:pt x="1402" y="715"/>
                </a:moveTo>
                <a:lnTo>
                  <a:pt x="1399" y="650"/>
                </a:lnTo>
                <a:lnTo>
                  <a:pt x="1390" y="583"/>
                </a:lnTo>
                <a:lnTo>
                  <a:pt x="1376" y="520"/>
                </a:lnTo>
                <a:lnTo>
                  <a:pt x="1355" y="457"/>
                </a:lnTo>
                <a:lnTo>
                  <a:pt x="1328" y="397"/>
                </a:lnTo>
                <a:lnTo>
                  <a:pt x="1297" y="339"/>
                </a:lnTo>
                <a:lnTo>
                  <a:pt x="1261" y="284"/>
                </a:lnTo>
                <a:lnTo>
                  <a:pt x="1218" y="233"/>
                </a:lnTo>
                <a:lnTo>
                  <a:pt x="1172" y="187"/>
                </a:lnTo>
                <a:lnTo>
                  <a:pt x="1124" y="145"/>
                </a:lnTo>
                <a:lnTo>
                  <a:pt x="1070" y="108"/>
                </a:lnTo>
                <a:lnTo>
                  <a:pt x="1014" y="75"/>
                </a:lnTo>
                <a:lnTo>
                  <a:pt x="954" y="48"/>
                </a:lnTo>
                <a:lnTo>
                  <a:pt x="893" y="27"/>
                </a:lnTo>
                <a:lnTo>
                  <a:pt x="829" y="14"/>
                </a:lnTo>
                <a:lnTo>
                  <a:pt x="765" y="3"/>
                </a:lnTo>
                <a:lnTo>
                  <a:pt x="700" y="0"/>
                </a:lnTo>
                <a:lnTo>
                  <a:pt x="636" y="3"/>
                </a:lnTo>
                <a:lnTo>
                  <a:pt x="571" y="14"/>
                </a:lnTo>
                <a:lnTo>
                  <a:pt x="508" y="27"/>
                </a:lnTo>
                <a:lnTo>
                  <a:pt x="447" y="48"/>
                </a:lnTo>
                <a:lnTo>
                  <a:pt x="389" y="75"/>
                </a:lnTo>
                <a:lnTo>
                  <a:pt x="332" y="108"/>
                </a:lnTo>
                <a:lnTo>
                  <a:pt x="278" y="145"/>
                </a:lnTo>
                <a:lnTo>
                  <a:pt x="229" y="187"/>
                </a:lnTo>
                <a:lnTo>
                  <a:pt x="182" y="233"/>
                </a:lnTo>
                <a:lnTo>
                  <a:pt x="142" y="284"/>
                </a:lnTo>
                <a:lnTo>
                  <a:pt x="104" y="339"/>
                </a:lnTo>
                <a:lnTo>
                  <a:pt x="73" y="397"/>
                </a:lnTo>
                <a:lnTo>
                  <a:pt x="47" y="457"/>
                </a:lnTo>
                <a:lnTo>
                  <a:pt x="27" y="520"/>
                </a:lnTo>
                <a:lnTo>
                  <a:pt x="11" y="583"/>
                </a:lnTo>
                <a:lnTo>
                  <a:pt x="2" y="650"/>
                </a:lnTo>
                <a:lnTo>
                  <a:pt x="0" y="715"/>
                </a:lnTo>
                <a:lnTo>
                  <a:pt x="2" y="781"/>
                </a:lnTo>
                <a:lnTo>
                  <a:pt x="11" y="847"/>
                </a:lnTo>
                <a:lnTo>
                  <a:pt x="27" y="911"/>
                </a:lnTo>
                <a:lnTo>
                  <a:pt x="47" y="974"/>
                </a:lnTo>
                <a:lnTo>
                  <a:pt x="73" y="1034"/>
                </a:lnTo>
                <a:lnTo>
                  <a:pt x="104" y="1091"/>
                </a:lnTo>
                <a:lnTo>
                  <a:pt x="142" y="1147"/>
                </a:lnTo>
                <a:lnTo>
                  <a:pt x="182" y="1198"/>
                </a:lnTo>
                <a:lnTo>
                  <a:pt x="229" y="1244"/>
                </a:lnTo>
                <a:lnTo>
                  <a:pt x="278" y="1286"/>
                </a:lnTo>
                <a:lnTo>
                  <a:pt x="332" y="1323"/>
                </a:lnTo>
                <a:lnTo>
                  <a:pt x="389" y="1356"/>
                </a:lnTo>
                <a:lnTo>
                  <a:pt x="447" y="1383"/>
                </a:lnTo>
                <a:lnTo>
                  <a:pt x="508" y="1404"/>
                </a:lnTo>
                <a:lnTo>
                  <a:pt x="571" y="1417"/>
                </a:lnTo>
                <a:lnTo>
                  <a:pt x="636" y="1427"/>
                </a:lnTo>
                <a:lnTo>
                  <a:pt x="700" y="1430"/>
                </a:lnTo>
                <a:lnTo>
                  <a:pt x="765" y="1427"/>
                </a:lnTo>
                <a:lnTo>
                  <a:pt x="829" y="1417"/>
                </a:lnTo>
                <a:lnTo>
                  <a:pt x="893" y="1404"/>
                </a:lnTo>
                <a:lnTo>
                  <a:pt x="954" y="1383"/>
                </a:lnTo>
                <a:lnTo>
                  <a:pt x="1014" y="1356"/>
                </a:lnTo>
                <a:lnTo>
                  <a:pt x="1070" y="1323"/>
                </a:lnTo>
                <a:lnTo>
                  <a:pt x="1124" y="1286"/>
                </a:lnTo>
                <a:lnTo>
                  <a:pt x="1172" y="1244"/>
                </a:lnTo>
                <a:lnTo>
                  <a:pt x="1218" y="1198"/>
                </a:lnTo>
                <a:lnTo>
                  <a:pt x="1261" y="1147"/>
                </a:lnTo>
                <a:lnTo>
                  <a:pt x="1297" y="1091"/>
                </a:lnTo>
                <a:lnTo>
                  <a:pt x="1328" y="1034"/>
                </a:lnTo>
                <a:lnTo>
                  <a:pt x="1355" y="974"/>
                </a:lnTo>
                <a:lnTo>
                  <a:pt x="1376" y="911"/>
                </a:lnTo>
                <a:lnTo>
                  <a:pt x="1390" y="847"/>
                </a:lnTo>
                <a:lnTo>
                  <a:pt x="1399" y="781"/>
                </a:lnTo>
                <a:lnTo>
                  <a:pt x="1402" y="715"/>
                </a:lnTo>
              </a:path>
            </a:pathLst>
          </a:custGeom>
          <a:solidFill>
            <a:srgbClr val="FFCC66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7373938" y="1935163"/>
            <a:ext cx="158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73" name="Freeform 5"/>
          <p:cNvSpPr>
            <a:spLocks/>
          </p:cNvSpPr>
          <p:nvPr/>
        </p:nvSpPr>
        <p:spPr bwMode="auto">
          <a:xfrm>
            <a:off x="7373938" y="1752600"/>
            <a:ext cx="339725" cy="361950"/>
          </a:xfrm>
          <a:custGeom>
            <a:avLst/>
            <a:gdLst>
              <a:gd name="T0" fmla="*/ 175670 w 1404"/>
              <a:gd name="T1" fmla="*/ 50035157 h 1430"/>
              <a:gd name="T2" fmla="*/ 1580786 w 1404"/>
              <a:gd name="T3" fmla="*/ 58363801 h 1430"/>
              <a:gd name="T4" fmla="*/ 4332704 w 1404"/>
              <a:gd name="T5" fmla="*/ 66243930 h 1430"/>
              <a:gd name="T6" fmla="*/ 8255512 w 1404"/>
              <a:gd name="T7" fmla="*/ 73483197 h 1430"/>
              <a:gd name="T8" fmla="*/ 13466321 w 1404"/>
              <a:gd name="T9" fmla="*/ 79697598 h 1430"/>
              <a:gd name="T10" fmla="*/ 19438368 w 1404"/>
              <a:gd name="T11" fmla="*/ 84758821 h 1430"/>
              <a:gd name="T12" fmla="*/ 26288519 w 1404"/>
              <a:gd name="T13" fmla="*/ 88602830 h 1430"/>
              <a:gd name="T14" fmla="*/ 33548573 w 1404"/>
              <a:gd name="T15" fmla="*/ 90781110 h 1430"/>
              <a:gd name="T16" fmla="*/ 41101644 w 1404"/>
              <a:gd name="T17" fmla="*/ 91613848 h 1430"/>
              <a:gd name="T18" fmla="*/ 48654474 w 1404"/>
              <a:gd name="T19" fmla="*/ 90781110 h 1430"/>
              <a:gd name="T20" fmla="*/ 55914520 w 1404"/>
              <a:gd name="T21" fmla="*/ 88602830 h 1430"/>
              <a:gd name="T22" fmla="*/ 62764671 w 1404"/>
              <a:gd name="T23" fmla="*/ 84758821 h 1430"/>
              <a:gd name="T24" fmla="*/ 68736730 w 1404"/>
              <a:gd name="T25" fmla="*/ 79697598 h 1430"/>
              <a:gd name="T26" fmla="*/ 73888982 w 1404"/>
              <a:gd name="T27" fmla="*/ 73483197 h 1430"/>
              <a:gd name="T28" fmla="*/ 77870345 w 1404"/>
              <a:gd name="T29" fmla="*/ 66243930 h 1430"/>
              <a:gd name="T30" fmla="*/ 80622262 w 1404"/>
              <a:gd name="T31" fmla="*/ 58363801 h 1430"/>
              <a:gd name="T32" fmla="*/ 82027377 w 1404"/>
              <a:gd name="T33" fmla="*/ 50035157 h 1430"/>
              <a:gd name="T34" fmla="*/ 82027377 w 1404"/>
              <a:gd name="T35" fmla="*/ 41642729 h 1430"/>
              <a:gd name="T36" fmla="*/ 80622262 w 1404"/>
              <a:gd name="T37" fmla="*/ 33314085 h 1430"/>
              <a:gd name="T38" fmla="*/ 77870345 w 1404"/>
              <a:gd name="T39" fmla="*/ 25433947 h 1430"/>
              <a:gd name="T40" fmla="*/ 73888982 w 1404"/>
              <a:gd name="T41" fmla="*/ 18194697 h 1430"/>
              <a:gd name="T42" fmla="*/ 68736730 w 1404"/>
              <a:gd name="T43" fmla="*/ 11980292 h 1430"/>
              <a:gd name="T44" fmla="*/ 62764671 w 1404"/>
              <a:gd name="T45" fmla="*/ 6919066 h 1430"/>
              <a:gd name="T46" fmla="*/ 55914520 w 1404"/>
              <a:gd name="T47" fmla="*/ 3075056 h 1430"/>
              <a:gd name="T48" fmla="*/ 48654474 w 1404"/>
              <a:gd name="T49" fmla="*/ 897028 h 1430"/>
              <a:gd name="T50" fmla="*/ 41101644 w 1404"/>
              <a:gd name="T51" fmla="*/ 0 h 1430"/>
              <a:gd name="T52" fmla="*/ 33548573 w 1404"/>
              <a:gd name="T53" fmla="*/ 897028 h 1430"/>
              <a:gd name="T54" fmla="*/ 26288519 w 1404"/>
              <a:gd name="T55" fmla="*/ 3075056 h 1430"/>
              <a:gd name="T56" fmla="*/ 19438368 w 1404"/>
              <a:gd name="T57" fmla="*/ 6919066 h 1430"/>
              <a:gd name="T58" fmla="*/ 13466321 w 1404"/>
              <a:gd name="T59" fmla="*/ 11980292 h 1430"/>
              <a:gd name="T60" fmla="*/ 8255512 w 1404"/>
              <a:gd name="T61" fmla="*/ 18194697 h 1430"/>
              <a:gd name="T62" fmla="*/ 4332704 w 1404"/>
              <a:gd name="T63" fmla="*/ 25433947 h 1430"/>
              <a:gd name="T64" fmla="*/ 1580786 w 1404"/>
              <a:gd name="T65" fmla="*/ 33314085 h 1430"/>
              <a:gd name="T66" fmla="*/ 175670 w 1404"/>
              <a:gd name="T67" fmla="*/ 41642729 h 143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404"/>
              <a:gd name="T103" fmla="*/ 0 h 1430"/>
              <a:gd name="T104" fmla="*/ 1404 w 1404"/>
              <a:gd name="T105" fmla="*/ 1430 h 143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404" h="1430">
                <a:moveTo>
                  <a:pt x="0" y="715"/>
                </a:moveTo>
                <a:lnTo>
                  <a:pt x="3" y="781"/>
                </a:lnTo>
                <a:lnTo>
                  <a:pt x="13" y="847"/>
                </a:lnTo>
                <a:lnTo>
                  <a:pt x="27" y="911"/>
                </a:lnTo>
                <a:lnTo>
                  <a:pt x="49" y="974"/>
                </a:lnTo>
                <a:lnTo>
                  <a:pt x="74" y="1034"/>
                </a:lnTo>
                <a:lnTo>
                  <a:pt x="105" y="1091"/>
                </a:lnTo>
                <a:lnTo>
                  <a:pt x="141" y="1147"/>
                </a:lnTo>
                <a:lnTo>
                  <a:pt x="185" y="1198"/>
                </a:lnTo>
                <a:lnTo>
                  <a:pt x="230" y="1244"/>
                </a:lnTo>
                <a:lnTo>
                  <a:pt x="279" y="1286"/>
                </a:lnTo>
                <a:lnTo>
                  <a:pt x="332" y="1323"/>
                </a:lnTo>
                <a:lnTo>
                  <a:pt x="389" y="1356"/>
                </a:lnTo>
                <a:lnTo>
                  <a:pt x="449" y="1383"/>
                </a:lnTo>
                <a:lnTo>
                  <a:pt x="510" y="1404"/>
                </a:lnTo>
                <a:lnTo>
                  <a:pt x="573" y="1417"/>
                </a:lnTo>
                <a:lnTo>
                  <a:pt x="638" y="1427"/>
                </a:lnTo>
                <a:lnTo>
                  <a:pt x="702" y="1430"/>
                </a:lnTo>
                <a:lnTo>
                  <a:pt x="766" y="1427"/>
                </a:lnTo>
                <a:lnTo>
                  <a:pt x="831" y="1417"/>
                </a:lnTo>
                <a:lnTo>
                  <a:pt x="894" y="1404"/>
                </a:lnTo>
                <a:lnTo>
                  <a:pt x="955" y="1383"/>
                </a:lnTo>
                <a:lnTo>
                  <a:pt x="1015" y="1356"/>
                </a:lnTo>
                <a:lnTo>
                  <a:pt x="1072" y="1323"/>
                </a:lnTo>
                <a:lnTo>
                  <a:pt x="1123" y="1286"/>
                </a:lnTo>
                <a:lnTo>
                  <a:pt x="1174" y="1244"/>
                </a:lnTo>
                <a:lnTo>
                  <a:pt x="1220" y="1198"/>
                </a:lnTo>
                <a:lnTo>
                  <a:pt x="1262" y="1147"/>
                </a:lnTo>
                <a:lnTo>
                  <a:pt x="1299" y="1091"/>
                </a:lnTo>
                <a:lnTo>
                  <a:pt x="1330" y="1034"/>
                </a:lnTo>
                <a:lnTo>
                  <a:pt x="1355" y="974"/>
                </a:lnTo>
                <a:lnTo>
                  <a:pt x="1377" y="911"/>
                </a:lnTo>
                <a:lnTo>
                  <a:pt x="1391" y="847"/>
                </a:lnTo>
                <a:lnTo>
                  <a:pt x="1401" y="781"/>
                </a:lnTo>
                <a:lnTo>
                  <a:pt x="1404" y="715"/>
                </a:lnTo>
                <a:lnTo>
                  <a:pt x="1401" y="650"/>
                </a:lnTo>
                <a:lnTo>
                  <a:pt x="1391" y="583"/>
                </a:lnTo>
                <a:lnTo>
                  <a:pt x="1377" y="520"/>
                </a:lnTo>
                <a:lnTo>
                  <a:pt x="1355" y="457"/>
                </a:lnTo>
                <a:lnTo>
                  <a:pt x="1330" y="397"/>
                </a:lnTo>
                <a:lnTo>
                  <a:pt x="1299" y="339"/>
                </a:lnTo>
                <a:lnTo>
                  <a:pt x="1262" y="284"/>
                </a:lnTo>
                <a:lnTo>
                  <a:pt x="1220" y="233"/>
                </a:lnTo>
                <a:lnTo>
                  <a:pt x="1174" y="187"/>
                </a:lnTo>
                <a:lnTo>
                  <a:pt x="1123" y="145"/>
                </a:lnTo>
                <a:lnTo>
                  <a:pt x="1072" y="108"/>
                </a:lnTo>
                <a:lnTo>
                  <a:pt x="1015" y="75"/>
                </a:lnTo>
                <a:lnTo>
                  <a:pt x="955" y="48"/>
                </a:lnTo>
                <a:lnTo>
                  <a:pt x="894" y="27"/>
                </a:lnTo>
                <a:lnTo>
                  <a:pt x="831" y="14"/>
                </a:lnTo>
                <a:lnTo>
                  <a:pt x="766" y="3"/>
                </a:lnTo>
                <a:lnTo>
                  <a:pt x="702" y="0"/>
                </a:lnTo>
                <a:lnTo>
                  <a:pt x="638" y="3"/>
                </a:lnTo>
                <a:lnTo>
                  <a:pt x="573" y="14"/>
                </a:lnTo>
                <a:lnTo>
                  <a:pt x="510" y="27"/>
                </a:lnTo>
                <a:lnTo>
                  <a:pt x="449" y="48"/>
                </a:lnTo>
                <a:lnTo>
                  <a:pt x="389" y="75"/>
                </a:lnTo>
                <a:lnTo>
                  <a:pt x="332" y="108"/>
                </a:lnTo>
                <a:lnTo>
                  <a:pt x="279" y="145"/>
                </a:lnTo>
                <a:lnTo>
                  <a:pt x="230" y="187"/>
                </a:lnTo>
                <a:lnTo>
                  <a:pt x="185" y="233"/>
                </a:lnTo>
                <a:lnTo>
                  <a:pt x="141" y="284"/>
                </a:lnTo>
                <a:lnTo>
                  <a:pt x="105" y="339"/>
                </a:lnTo>
                <a:lnTo>
                  <a:pt x="74" y="397"/>
                </a:lnTo>
                <a:lnTo>
                  <a:pt x="49" y="457"/>
                </a:lnTo>
                <a:lnTo>
                  <a:pt x="27" y="520"/>
                </a:lnTo>
                <a:lnTo>
                  <a:pt x="13" y="583"/>
                </a:lnTo>
                <a:lnTo>
                  <a:pt x="3" y="650"/>
                </a:lnTo>
                <a:lnTo>
                  <a:pt x="0" y="715"/>
                </a:lnTo>
              </a:path>
            </a:pathLst>
          </a:custGeom>
          <a:solidFill>
            <a:srgbClr val="FFCC66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7434263" y="1508125"/>
            <a:ext cx="1587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75" name="Freeform 7"/>
          <p:cNvSpPr>
            <a:spLocks/>
          </p:cNvSpPr>
          <p:nvPr/>
        </p:nvSpPr>
        <p:spPr bwMode="auto">
          <a:xfrm>
            <a:off x="7421563" y="1319213"/>
            <a:ext cx="247650" cy="261937"/>
          </a:xfrm>
          <a:custGeom>
            <a:avLst/>
            <a:gdLst>
              <a:gd name="T0" fmla="*/ 3006520 w 1020"/>
              <a:gd name="T1" fmla="*/ 47322187 h 1040"/>
              <a:gd name="T2" fmla="*/ 1709513 w 1020"/>
              <a:gd name="T3" fmla="*/ 43896858 h 1040"/>
              <a:gd name="T4" fmla="*/ 707502 w 1020"/>
              <a:gd name="T5" fmla="*/ 40344591 h 1040"/>
              <a:gd name="T6" fmla="*/ 176754 w 1020"/>
              <a:gd name="T7" fmla="*/ 36728603 h 1040"/>
              <a:gd name="T8" fmla="*/ 0 w 1020"/>
              <a:gd name="T9" fmla="*/ 32986172 h 1040"/>
              <a:gd name="T10" fmla="*/ 176754 w 1020"/>
              <a:gd name="T11" fmla="*/ 29243497 h 1040"/>
              <a:gd name="T12" fmla="*/ 707502 w 1020"/>
              <a:gd name="T13" fmla="*/ 25627509 h 1040"/>
              <a:gd name="T14" fmla="*/ 1709513 w 1020"/>
              <a:gd name="T15" fmla="*/ 22075242 h 1040"/>
              <a:gd name="T16" fmla="*/ 3006520 w 1020"/>
              <a:gd name="T17" fmla="*/ 18649914 h 1040"/>
              <a:gd name="T18" fmla="*/ 4539037 w 1020"/>
              <a:gd name="T19" fmla="*/ 15414737 h 1040"/>
              <a:gd name="T20" fmla="*/ 6602301 w 1020"/>
              <a:gd name="T21" fmla="*/ 12369721 h 1040"/>
              <a:gd name="T22" fmla="*/ 8842321 w 1020"/>
              <a:gd name="T23" fmla="*/ 9642051 h 1040"/>
              <a:gd name="T24" fmla="*/ 11318092 w 1020"/>
              <a:gd name="T25" fmla="*/ 7294944 h 1040"/>
              <a:gd name="T26" fmla="*/ 14088857 w 1020"/>
              <a:gd name="T27" fmla="*/ 5011308 h 1040"/>
              <a:gd name="T28" fmla="*/ 16977382 w 1020"/>
              <a:gd name="T29" fmla="*/ 3298643 h 1040"/>
              <a:gd name="T30" fmla="*/ 20101656 w 1020"/>
              <a:gd name="T31" fmla="*/ 1903073 h 1040"/>
              <a:gd name="T32" fmla="*/ 23402684 w 1020"/>
              <a:gd name="T33" fmla="*/ 761128 h 1040"/>
              <a:gd name="T34" fmla="*/ 26762954 w 1020"/>
              <a:gd name="T35" fmla="*/ 190408 h 1040"/>
              <a:gd name="T36" fmla="*/ 30063982 w 1020"/>
              <a:gd name="T37" fmla="*/ 0 h 1040"/>
              <a:gd name="T38" fmla="*/ 33365018 w 1020"/>
              <a:gd name="T39" fmla="*/ 190408 h 1040"/>
              <a:gd name="T40" fmla="*/ 36725287 w 1020"/>
              <a:gd name="T41" fmla="*/ 761128 h 1040"/>
              <a:gd name="T42" fmla="*/ 40026315 w 1020"/>
              <a:gd name="T43" fmla="*/ 1903073 h 1040"/>
              <a:gd name="T44" fmla="*/ 43150589 w 1020"/>
              <a:gd name="T45" fmla="*/ 3298643 h 1040"/>
              <a:gd name="T46" fmla="*/ 46039110 w 1020"/>
              <a:gd name="T47" fmla="*/ 5011308 h 1040"/>
              <a:gd name="T48" fmla="*/ 48809876 w 1020"/>
              <a:gd name="T49" fmla="*/ 7294944 h 1040"/>
              <a:gd name="T50" fmla="*/ 51285647 w 1020"/>
              <a:gd name="T51" fmla="*/ 9642051 h 1040"/>
              <a:gd name="T52" fmla="*/ 53584664 w 1020"/>
              <a:gd name="T53" fmla="*/ 12369721 h 1040"/>
              <a:gd name="T54" fmla="*/ 55529930 w 1020"/>
              <a:gd name="T55" fmla="*/ 15414737 h 1040"/>
              <a:gd name="T56" fmla="*/ 57121688 w 1020"/>
              <a:gd name="T57" fmla="*/ 18649914 h 1040"/>
              <a:gd name="T58" fmla="*/ 58418451 w 1020"/>
              <a:gd name="T59" fmla="*/ 22075242 h 1040"/>
              <a:gd name="T60" fmla="*/ 59420462 w 1020"/>
              <a:gd name="T61" fmla="*/ 25627509 h 1040"/>
              <a:gd name="T62" fmla="*/ 59951210 w 1020"/>
              <a:gd name="T63" fmla="*/ 29243497 h 1040"/>
              <a:gd name="T64" fmla="*/ 60127964 w 1020"/>
              <a:gd name="T65" fmla="*/ 32986172 h 1040"/>
              <a:gd name="T66" fmla="*/ 59951210 w 1020"/>
              <a:gd name="T67" fmla="*/ 36728603 h 1040"/>
              <a:gd name="T68" fmla="*/ 59420462 w 1020"/>
              <a:gd name="T69" fmla="*/ 40344591 h 1040"/>
              <a:gd name="T70" fmla="*/ 58418451 w 1020"/>
              <a:gd name="T71" fmla="*/ 43896858 h 1040"/>
              <a:gd name="T72" fmla="*/ 57121688 w 1020"/>
              <a:gd name="T73" fmla="*/ 47322187 h 1040"/>
              <a:gd name="T74" fmla="*/ 55529930 w 1020"/>
              <a:gd name="T75" fmla="*/ 50557359 h 1040"/>
              <a:gd name="T76" fmla="*/ 53584664 w 1020"/>
              <a:gd name="T77" fmla="*/ 53602375 h 1040"/>
              <a:gd name="T78" fmla="*/ 51285647 w 1020"/>
              <a:gd name="T79" fmla="*/ 56330045 h 1040"/>
              <a:gd name="T80" fmla="*/ 48809876 w 1020"/>
              <a:gd name="T81" fmla="*/ 58740620 h 1040"/>
              <a:gd name="T82" fmla="*/ 46039110 w 1020"/>
              <a:gd name="T83" fmla="*/ 60960787 h 1040"/>
              <a:gd name="T84" fmla="*/ 43150589 w 1020"/>
              <a:gd name="T85" fmla="*/ 62673451 h 1040"/>
              <a:gd name="T86" fmla="*/ 40026315 w 1020"/>
              <a:gd name="T87" fmla="*/ 64132490 h 1040"/>
              <a:gd name="T88" fmla="*/ 36725287 w 1020"/>
              <a:gd name="T89" fmla="*/ 65210964 h 1040"/>
              <a:gd name="T90" fmla="*/ 33365018 w 1020"/>
              <a:gd name="T91" fmla="*/ 65781684 h 1040"/>
              <a:gd name="T92" fmla="*/ 30063982 w 1020"/>
              <a:gd name="T93" fmla="*/ 65972092 h 1040"/>
              <a:gd name="T94" fmla="*/ 26762954 w 1020"/>
              <a:gd name="T95" fmla="*/ 65781684 h 1040"/>
              <a:gd name="T96" fmla="*/ 23402684 w 1020"/>
              <a:gd name="T97" fmla="*/ 65210964 h 1040"/>
              <a:gd name="T98" fmla="*/ 20101656 w 1020"/>
              <a:gd name="T99" fmla="*/ 64132490 h 1040"/>
              <a:gd name="T100" fmla="*/ 16977382 w 1020"/>
              <a:gd name="T101" fmla="*/ 62673451 h 1040"/>
              <a:gd name="T102" fmla="*/ 14088857 w 1020"/>
              <a:gd name="T103" fmla="*/ 60960787 h 1040"/>
              <a:gd name="T104" fmla="*/ 11318092 w 1020"/>
              <a:gd name="T105" fmla="*/ 58740620 h 1040"/>
              <a:gd name="T106" fmla="*/ 8842321 w 1020"/>
              <a:gd name="T107" fmla="*/ 56330045 h 1040"/>
              <a:gd name="T108" fmla="*/ 6602301 w 1020"/>
              <a:gd name="T109" fmla="*/ 53602375 h 1040"/>
              <a:gd name="T110" fmla="*/ 4539037 w 1020"/>
              <a:gd name="T111" fmla="*/ 50557359 h 1040"/>
              <a:gd name="T112" fmla="*/ 3006520 w 1020"/>
              <a:gd name="T113" fmla="*/ 47322187 h 10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020"/>
              <a:gd name="T172" fmla="*/ 0 h 1040"/>
              <a:gd name="T173" fmla="*/ 1020 w 1020"/>
              <a:gd name="T174" fmla="*/ 1040 h 104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020" h="1040">
                <a:moveTo>
                  <a:pt x="51" y="746"/>
                </a:moveTo>
                <a:lnTo>
                  <a:pt x="29" y="692"/>
                </a:lnTo>
                <a:lnTo>
                  <a:pt x="12" y="636"/>
                </a:lnTo>
                <a:lnTo>
                  <a:pt x="3" y="579"/>
                </a:lnTo>
                <a:lnTo>
                  <a:pt x="0" y="520"/>
                </a:lnTo>
                <a:lnTo>
                  <a:pt x="3" y="461"/>
                </a:lnTo>
                <a:lnTo>
                  <a:pt x="12" y="404"/>
                </a:lnTo>
                <a:lnTo>
                  <a:pt x="29" y="348"/>
                </a:lnTo>
                <a:lnTo>
                  <a:pt x="51" y="294"/>
                </a:lnTo>
                <a:lnTo>
                  <a:pt x="77" y="243"/>
                </a:lnTo>
                <a:lnTo>
                  <a:pt x="112" y="195"/>
                </a:lnTo>
                <a:lnTo>
                  <a:pt x="150" y="152"/>
                </a:lnTo>
                <a:lnTo>
                  <a:pt x="192" y="115"/>
                </a:lnTo>
                <a:lnTo>
                  <a:pt x="239" y="79"/>
                </a:lnTo>
                <a:lnTo>
                  <a:pt x="288" y="52"/>
                </a:lnTo>
                <a:lnTo>
                  <a:pt x="341" y="30"/>
                </a:lnTo>
                <a:lnTo>
                  <a:pt x="397" y="12"/>
                </a:lnTo>
                <a:lnTo>
                  <a:pt x="454" y="3"/>
                </a:lnTo>
                <a:lnTo>
                  <a:pt x="510" y="0"/>
                </a:lnTo>
                <a:lnTo>
                  <a:pt x="566" y="3"/>
                </a:lnTo>
                <a:lnTo>
                  <a:pt x="623" y="12"/>
                </a:lnTo>
                <a:lnTo>
                  <a:pt x="679" y="30"/>
                </a:lnTo>
                <a:lnTo>
                  <a:pt x="732" y="52"/>
                </a:lnTo>
                <a:lnTo>
                  <a:pt x="781" y="79"/>
                </a:lnTo>
                <a:lnTo>
                  <a:pt x="828" y="115"/>
                </a:lnTo>
                <a:lnTo>
                  <a:pt x="870" y="152"/>
                </a:lnTo>
                <a:lnTo>
                  <a:pt x="909" y="195"/>
                </a:lnTo>
                <a:lnTo>
                  <a:pt x="942" y="243"/>
                </a:lnTo>
                <a:lnTo>
                  <a:pt x="969" y="294"/>
                </a:lnTo>
                <a:lnTo>
                  <a:pt x="991" y="348"/>
                </a:lnTo>
                <a:lnTo>
                  <a:pt x="1008" y="404"/>
                </a:lnTo>
                <a:lnTo>
                  <a:pt x="1017" y="461"/>
                </a:lnTo>
                <a:lnTo>
                  <a:pt x="1020" y="520"/>
                </a:lnTo>
                <a:lnTo>
                  <a:pt x="1017" y="579"/>
                </a:lnTo>
                <a:lnTo>
                  <a:pt x="1008" y="636"/>
                </a:lnTo>
                <a:lnTo>
                  <a:pt x="991" y="692"/>
                </a:lnTo>
                <a:lnTo>
                  <a:pt x="969" y="746"/>
                </a:lnTo>
                <a:lnTo>
                  <a:pt x="942" y="797"/>
                </a:lnTo>
                <a:lnTo>
                  <a:pt x="909" y="845"/>
                </a:lnTo>
                <a:lnTo>
                  <a:pt x="870" y="888"/>
                </a:lnTo>
                <a:lnTo>
                  <a:pt x="828" y="926"/>
                </a:lnTo>
                <a:lnTo>
                  <a:pt x="781" y="961"/>
                </a:lnTo>
                <a:lnTo>
                  <a:pt x="732" y="988"/>
                </a:lnTo>
                <a:lnTo>
                  <a:pt x="679" y="1011"/>
                </a:lnTo>
                <a:lnTo>
                  <a:pt x="623" y="1028"/>
                </a:lnTo>
                <a:lnTo>
                  <a:pt x="566" y="1037"/>
                </a:lnTo>
                <a:lnTo>
                  <a:pt x="510" y="1040"/>
                </a:lnTo>
                <a:lnTo>
                  <a:pt x="454" y="1037"/>
                </a:lnTo>
                <a:lnTo>
                  <a:pt x="397" y="1028"/>
                </a:lnTo>
                <a:lnTo>
                  <a:pt x="341" y="1011"/>
                </a:lnTo>
                <a:lnTo>
                  <a:pt x="288" y="988"/>
                </a:lnTo>
                <a:lnTo>
                  <a:pt x="239" y="961"/>
                </a:lnTo>
                <a:lnTo>
                  <a:pt x="192" y="926"/>
                </a:lnTo>
                <a:lnTo>
                  <a:pt x="150" y="888"/>
                </a:lnTo>
                <a:lnTo>
                  <a:pt x="112" y="845"/>
                </a:lnTo>
                <a:lnTo>
                  <a:pt x="77" y="797"/>
                </a:lnTo>
                <a:lnTo>
                  <a:pt x="51" y="746"/>
                </a:lnTo>
              </a:path>
            </a:pathLst>
          </a:custGeom>
          <a:solidFill>
            <a:srgbClr val="CCCCF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8985250" y="1508125"/>
            <a:ext cx="1588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77" name="Freeform 9"/>
          <p:cNvSpPr>
            <a:spLocks/>
          </p:cNvSpPr>
          <p:nvPr/>
        </p:nvSpPr>
        <p:spPr bwMode="auto">
          <a:xfrm>
            <a:off x="8974138" y="1319213"/>
            <a:ext cx="247650" cy="261937"/>
          </a:xfrm>
          <a:custGeom>
            <a:avLst/>
            <a:gdLst>
              <a:gd name="T0" fmla="*/ 2947521 w 1020"/>
              <a:gd name="T1" fmla="*/ 47322187 h 1040"/>
              <a:gd name="T2" fmla="*/ 1650514 w 1020"/>
              <a:gd name="T3" fmla="*/ 43896858 h 1040"/>
              <a:gd name="T4" fmla="*/ 766258 w 1020"/>
              <a:gd name="T5" fmla="*/ 40344591 h 1040"/>
              <a:gd name="T6" fmla="*/ 235753 w 1020"/>
              <a:gd name="T7" fmla="*/ 36728603 h 1040"/>
              <a:gd name="T8" fmla="*/ 0 w 1020"/>
              <a:gd name="T9" fmla="*/ 32986172 h 1040"/>
              <a:gd name="T10" fmla="*/ 235753 w 1020"/>
              <a:gd name="T11" fmla="*/ 29243497 h 1040"/>
              <a:gd name="T12" fmla="*/ 766258 w 1020"/>
              <a:gd name="T13" fmla="*/ 25627509 h 1040"/>
              <a:gd name="T14" fmla="*/ 1650514 w 1020"/>
              <a:gd name="T15" fmla="*/ 22075242 h 1040"/>
              <a:gd name="T16" fmla="*/ 2947521 w 1020"/>
              <a:gd name="T17" fmla="*/ 18649914 h 1040"/>
              <a:gd name="T18" fmla="*/ 4657035 w 1020"/>
              <a:gd name="T19" fmla="*/ 15414737 h 1040"/>
              <a:gd name="T20" fmla="*/ 6602301 w 1020"/>
              <a:gd name="T21" fmla="*/ 12369721 h 1040"/>
              <a:gd name="T22" fmla="*/ 8783322 w 1020"/>
              <a:gd name="T23" fmla="*/ 9642051 h 1040"/>
              <a:gd name="T24" fmla="*/ 11318092 w 1020"/>
              <a:gd name="T25" fmla="*/ 7294944 h 1040"/>
              <a:gd name="T26" fmla="*/ 14088857 w 1020"/>
              <a:gd name="T27" fmla="*/ 5011308 h 1040"/>
              <a:gd name="T28" fmla="*/ 16977382 w 1020"/>
              <a:gd name="T29" fmla="*/ 3298643 h 1040"/>
              <a:gd name="T30" fmla="*/ 20160655 w 1020"/>
              <a:gd name="T31" fmla="*/ 1903073 h 1040"/>
              <a:gd name="T32" fmla="*/ 23402684 w 1020"/>
              <a:gd name="T33" fmla="*/ 761128 h 1040"/>
              <a:gd name="T34" fmla="*/ 26703955 w 1020"/>
              <a:gd name="T35" fmla="*/ 190408 h 1040"/>
              <a:gd name="T36" fmla="*/ 30063982 w 1020"/>
              <a:gd name="T37" fmla="*/ 0 h 1040"/>
              <a:gd name="T38" fmla="*/ 33424017 w 1020"/>
              <a:gd name="T39" fmla="*/ 190408 h 1040"/>
              <a:gd name="T40" fmla="*/ 36784286 w 1020"/>
              <a:gd name="T41" fmla="*/ 761128 h 1040"/>
              <a:gd name="T42" fmla="*/ 39967316 w 1020"/>
              <a:gd name="T43" fmla="*/ 1903073 h 1040"/>
              <a:gd name="T44" fmla="*/ 43150589 w 1020"/>
              <a:gd name="T45" fmla="*/ 3298643 h 1040"/>
              <a:gd name="T46" fmla="*/ 46098109 w 1020"/>
              <a:gd name="T47" fmla="*/ 5011308 h 1040"/>
              <a:gd name="T48" fmla="*/ 48809876 w 1020"/>
              <a:gd name="T49" fmla="*/ 7294944 h 1040"/>
              <a:gd name="T50" fmla="*/ 51285647 w 1020"/>
              <a:gd name="T51" fmla="*/ 9642051 h 1040"/>
              <a:gd name="T52" fmla="*/ 53584664 w 1020"/>
              <a:gd name="T53" fmla="*/ 12369721 h 1040"/>
              <a:gd name="T54" fmla="*/ 55529930 w 1020"/>
              <a:gd name="T55" fmla="*/ 15414737 h 1040"/>
              <a:gd name="T56" fmla="*/ 57121688 w 1020"/>
              <a:gd name="T57" fmla="*/ 18649914 h 1040"/>
              <a:gd name="T58" fmla="*/ 58477450 w 1020"/>
              <a:gd name="T59" fmla="*/ 22075242 h 1040"/>
              <a:gd name="T60" fmla="*/ 59361706 w 1020"/>
              <a:gd name="T61" fmla="*/ 25627509 h 1040"/>
              <a:gd name="T62" fmla="*/ 59892211 w 1020"/>
              <a:gd name="T63" fmla="*/ 29243497 h 1040"/>
              <a:gd name="T64" fmla="*/ 60127964 w 1020"/>
              <a:gd name="T65" fmla="*/ 32986172 h 1040"/>
              <a:gd name="T66" fmla="*/ 59892211 w 1020"/>
              <a:gd name="T67" fmla="*/ 36728603 h 1040"/>
              <a:gd name="T68" fmla="*/ 59361706 w 1020"/>
              <a:gd name="T69" fmla="*/ 40344591 h 1040"/>
              <a:gd name="T70" fmla="*/ 58477450 w 1020"/>
              <a:gd name="T71" fmla="*/ 43896858 h 1040"/>
              <a:gd name="T72" fmla="*/ 57121688 w 1020"/>
              <a:gd name="T73" fmla="*/ 47322187 h 1040"/>
              <a:gd name="T74" fmla="*/ 55529930 w 1020"/>
              <a:gd name="T75" fmla="*/ 50557359 h 1040"/>
              <a:gd name="T76" fmla="*/ 53584664 w 1020"/>
              <a:gd name="T77" fmla="*/ 53602375 h 1040"/>
              <a:gd name="T78" fmla="*/ 51285647 w 1020"/>
              <a:gd name="T79" fmla="*/ 56330045 h 1040"/>
              <a:gd name="T80" fmla="*/ 48809876 w 1020"/>
              <a:gd name="T81" fmla="*/ 58740620 h 1040"/>
              <a:gd name="T82" fmla="*/ 46098109 w 1020"/>
              <a:gd name="T83" fmla="*/ 60960787 h 1040"/>
              <a:gd name="T84" fmla="*/ 43150589 w 1020"/>
              <a:gd name="T85" fmla="*/ 62673451 h 1040"/>
              <a:gd name="T86" fmla="*/ 39967316 w 1020"/>
              <a:gd name="T87" fmla="*/ 64132490 h 1040"/>
              <a:gd name="T88" fmla="*/ 36784286 w 1020"/>
              <a:gd name="T89" fmla="*/ 65210964 h 1040"/>
              <a:gd name="T90" fmla="*/ 33424017 w 1020"/>
              <a:gd name="T91" fmla="*/ 65781684 h 1040"/>
              <a:gd name="T92" fmla="*/ 30063982 w 1020"/>
              <a:gd name="T93" fmla="*/ 65972092 h 1040"/>
              <a:gd name="T94" fmla="*/ 26703955 w 1020"/>
              <a:gd name="T95" fmla="*/ 65781684 h 1040"/>
              <a:gd name="T96" fmla="*/ 23402684 w 1020"/>
              <a:gd name="T97" fmla="*/ 65210964 h 1040"/>
              <a:gd name="T98" fmla="*/ 20160655 w 1020"/>
              <a:gd name="T99" fmla="*/ 64132490 h 1040"/>
              <a:gd name="T100" fmla="*/ 16977382 w 1020"/>
              <a:gd name="T101" fmla="*/ 62673451 h 1040"/>
              <a:gd name="T102" fmla="*/ 14088857 w 1020"/>
              <a:gd name="T103" fmla="*/ 60960787 h 1040"/>
              <a:gd name="T104" fmla="*/ 11318092 w 1020"/>
              <a:gd name="T105" fmla="*/ 58740620 h 1040"/>
              <a:gd name="T106" fmla="*/ 8783322 w 1020"/>
              <a:gd name="T107" fmla="*/ 56330045 h 1040"/>
              <a:gd name="T108" fmla="*/ 6602301 w 1020"/>
              <a:gd name="T109" fmla="*/ 53602375 h 1040"/>
              <a:gd name="T110" fmla="*/ 4657035 w 1020"/>
              <a:gd name="T111" fmla="*/ 50557359 h 1040"/>
              <a:gd name="T112" fmla="*/ 2947521 w 1020"/>
              <a:gd name="T113" fmla="*/ 47322187 h 10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020"/>
              <a:gd name="T172" fmla="*/ 0 h 1040"/>
              <a:gd name="T173" fmla="*/ 1020 w 1020"/>
              <a:gd name="T174" fmla="*/ 1040 h 104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020" h="1040">
                <a:moveTo>
                  <a:pt x="50" y="746"/>
                </a:moveTo>
                <a:lnTo>
                  <a:pt x="28" y="692"/>
                </a:lnTo>
                <a:lnTo>
                  <a:pt x="13" y="636"/>
                </a:lnTo>
                <a:lnTo>
                  <a:pt x="4" y="579"/>
                </a:lnTo>
                <a:lnTo>
                  <a:pt x="0" y="520"/>
                </a:lnTo>
                <a:lnTo>
                  <a:pt x="4" y="461"/>
                </a:lnTo>
                <a:lnTo>
                  <a:pt x="13" y="404"/>
                </a:lnTo>
                <a:lnTo>
                  <a:pt x="28" y="348"/>
                </a:lnTo>
                <a:lnTo>
                  <a:pt x="50" y="294"/>
                </a:lnTo>
                <a:lnTo>
                  <a:pt x="79" y="243"/>
                </a:lnTo>
                <a:lnTo>
                  <a:pt x="112" y="195"/>
                </a:lnTo>
                <a:lnTo>
                  <a:pt x="149" y="152"/>
                </a:lnTo>
                <a:lnTo>
                  <a:pt x="192" y="115"/>
                </a:lnTo>
                <a:lnTo>
                  <a:pt x="239" y="79"/>
                </a:lnTo>
                <a:lnTo>
                  <a:pt x="288" y="52"/>
                </a:lnTo>
                <a:lnTo>
                  <a:pt x="342" y="30"/>
                </a:lnTo>
                <a:lnTo>
                  <a:pt x="397" y="12"/>
                </a:lnTo>
                <a:lnTo>
                  <a:pt x="453" y="3"/>
                </a:lnTo>
                <a:lnTo>
                  <a:pt x="510" y="0"/>
                </a:lnTo>
                <a:lnTo>
                  <a:pt x="567" y="3"/>
                </a:lnTo>
                <a:lnTo>
                  <a:pt x="624" y="12"/>
                </a:lnTo>
                <a:lnTo>
                  <a:pt x="678" y="30"/>
                </a:lnTo>
                <a:lnTo>
                  <a:pt x="732" y="52"/>
                </a:lnTo>
                <a:lnTo>
                  <a:pt x="782" y="79"/>
                </a:lnTo>
                <a:lnTo>
                  <a:pt x="828" y="115"/>
                </a:lnTo>
                <a:lnTo>
                  <a:pt x="870" y="152"/>
                </a:lnTo>
                <a:lnTo>
                  <a:pt x="909" y="195"/>
                </a:lnTo>
                <a:lnTo>
                  <a:pt x="942" y="243"/>
                </a:lnTo>
                <a:lnTo>
                  <a:pt x="969" y="294"/>
                </a:lnTo>
                <a:lnTo>
                  <a:pt x="992" y="348"/>
                </a:lnTo>
                <a:lnTo>
                  <a:pt x="1007" y="404"/>
                </a:lnTo>
                <a:lnTo>
                  <a:pt x="1016" y="461"/>
                </a:lnTo>
                <a:lnTo>
                  <a:pt x="1020" y="520"/>
                </a:lnTo>
                <a:lnTo>
                  <a:pt x="1016" y="579"/>
                </a:lnTo>
                <a:lnTo>
                  <a:pt x="1007" y="636"/>
                </a:lnTo>
                <a:lnTo>
                  <a:pt x="992" y="692"/>
                </a:lnTo>
                <a:lnTo>
                  <a:pt x="969" y="746"/>
                </a:lnTo>
                <a:lnTo>
                  <a:pt x="942" y="797"/>
                </a:lnTo>
                <a:lnTo>
                  <a:pt x="909" y="845"/>
                </a:lnTo>
                <a:lnTo>
                  <a:pt x="870" y="888"/>
                </a:lnTo>
                <a:lnTo>
                  <a:pt x="828" y="926"/>
                </a:lnTo>
                <a:lnTo>
                  <a:pt x="782" y="961"/>
                </a:lnTo>
                <a:lnTo>
                  <a:pt x="732" y="988"/>
                </a:lnTo>
                <a:lnTo>
                  <a:pt x="678" y="1011"/>
                </a:lnTo>
                <a:lnTo>
                  <a:pt x="624" y="1028"/>
                </a:lnTo>
                <a:lnTo>
                  <a:pt x="567" y="1037"/>
                </a:lnTo>
                <a:lnTo>
                  <a:pt x="510" y="1040"/>
                </a:lnTo>
                <a:lnTo>
                  <a:pt x="453" y="1037"/>
                </a:lnTo>
                <a:lnTo>
                  <a:pt x="397" y="1028"/>
                </a:lnTo>
                <a:lnTo>
                  <a:pt x="342" y="1011"/>
                </a:lnTo>
                <a:lnTo>
                  <a:pt x="288" y="988"/>
                </a:lnTo>
                <a:lnTo>
                  <a:pt x="239" y="961"/>
                </a:lnTo>
                <a:lnTo>
                  <a:pt x="192" y="926"/>
                </a:lnTo>
                <a:lnTo>
                  <a:pt x="149" y="888"/>
                </a:lnTo>
                <a:lnTo>
                  <a:pt x="112" y="845"/>
                </a:lnTo>
                <a:lnTo>
                  <a:pt x="79" y="797"/>
                </a:lnTo>
                <a:lnTo>
                  <a:pt x="50" y="746"/>
                </a:lnTo>
              </a:path>
            </a:pathLst>
          </a:custGeom>
          <a:solidFill>
            <a:srgbClr val="CCCCF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8994775" y="1792288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79" name="Freeform 11"/>
          <p:cNvSpPr>
            <a:spLocks/>
          </p:cNvSpPr>
          <p:nvPr/>
        </p:nvSpPr>
        <p:spPr bwMode="auto">
          <a:xfrm>
            <a:off x="8926513" y="1752600"/>
            <a:ext cx="341312" cy="361950"/>
          </a:xfrm>
          <a:custGeom>
            <a:avLst/>
            <a:gdLst>
              <a:gd name="T0" fmla="*/ 13531887 w 1401"/>
              <a:gd name="T1" fmla="*/ 11980292 h 1430"/>
              <a:gd name="T2" fmla="*/ 8368357 w 1401"/>
              <a:gd name="T3" fmla="*/ 18194697 h 1430"/>
              <a:gd name="T4" fmla="*/ 4273344 w 1401"/>
              <a:gd name="T5" fmla="*/ 25433947 h 1430"/>
              <a:gd name="T6" fmla="*/ 1602534 w 1401"/>
              <a:gd name="T7" fmla="*/ 33314085 h 1430"/>
              <a:gd name="T8" fmla="*/ 59443 w 1401"/>
              <a:gd name="T9" fmla="*/ 41642729 h 1430"/>
              <a:gd name="T10" fmla="*/ 59443 w 1401"/>
              <a:gd name="T11" fmla="*/ 50035157 h 1430"/>
              <a:gd name="T12" fmla="*/ 1602534 w 1401"/>
              <a:gd name="T13" fmla="*/ 58363801 h 1430"/>
              <a:gd name="T14" fmla="*/ 4273344 w 1401"/>
              <a:gd name="T15" fmla="*/ 66243930 h 1430"/>
              <a:gd name="T16" fmla="*/ 8368357 w 1401"/>
              <a:gd name="T17" fmla="*/ 73483197 h 1430"/>
              <a:gd name="T18" fmla="*/ 13531887 w 1401"/>
              <a:gd name="T19" fmla="*/ 79697598 h 1430"/>
              <a:gd name="T20" fmla="*/ 19704496 w 1401"/>
              <a:gd name="T21" fmla="*/ 84758821 h 1430"/>
              <a:gd name="T22" fmla="*/ 26470559 w 1401"/>
              <a:gd name="T23" fmla="*/ 88602830 h 1430"/>
              <a:gd name="T24" fmla="*/ 33889288 w 1401"/>
              <a:gd name="T25" fmla="*/ 90781110 h 1430"/>
              <a:gd name="T26" fmla="*/ 41545540 w 1401"/>
              <a:gd name="T27" fmla="*/ 91613848 h 1430"/>
              <a:gd name="T28" fmla="*/ 49201792 w 1401"/>
              <a:gd name="T29" fmla="*/ 90781110 h 1430"/>
              <a:gd name="T30" fmla="*/ 56561314 w 1401"/>
              <a:gd name="T31" fmla="*/ 88602830 h 1430"/>
              <a:gd name="T32" fmla="*/ 63446020 w 1401"/>
              <a:gd name="T33" fmla="*/ 84758821 h 1430"/>
              <a:gd name="T34" fmla="*/ 69559197 w 1401"/>
              <a:gd name="T35" fmla="*/ 79697598 h 1430"/>
              <a:gd name="T36" fmla="*/ 74782170 w 1401"/>
              <a:gd name="T37" fmla="*/ 73483197 h 1430"/>
              <a:gd name="T38" fmla="*/ 78817982 w 1401"/>
              <a:gd name="T39" fmla="*/ 66243930 h 1430"/>
              <a:gd name="T40" fmla="*/ 81607433 w 1401"/>
              <a:gd name="T41" fmla="*/ 58363801 h 1430"/>
              <a:gd name="T42" fmla="*/ 82972437 w 1401"/>
              <a:gd name="T43" fmla="*/ 50035157 h 1430"/>
              <a:gd name="T44" fmla="*/ 82972437 w 1401"/>
              <a:gd name="T45" fmla="*/ 41642729 h 1430"/>
              <a:gd name="T46" fmla="*/ 81607433 w 1401"/>
              <a:gd name="T47" fmla="*/ 33314085 h 1430"/>
              <a:gd name="T48" fmla="*/ 78817982 w 1401"/>
              <a:gd name="T49" fmla="*/ 25433947 h 1430"/>
              <a:gd name="T50" fmla="*/ 74782170 w 1401"/>
              <a:gd name="T51" fmla="*/ 18194697 h 1430"/>
              <a:gd name="T52" fmla="*/ 69559197 w 1401"/>
              <a:gd name="T53" fmla="*/ 11980292 h 1430"/>
              <a:gd name="T54" fmla="*/ 63446020 w 1401"/>
              <a:gd name="T55" fmla="*/ 6919066 h 1430"/>
              <a:gd name="T56" fmla="*/ 56561314 w 1401"/>
              <a:gd name="T57" fmla="*/ 3075056 h 1430"/>
              <a:gd name="T58" fmla="*/ 49201792 w 1401"/>
              <a:gd name="T59" fmla="*/ 897028 h 1430"/>
              <a:gd name="T60" fmla="*/ 41545540 w 1401"/>
              <a:gd name="T61" fmla="*/ 0 h 1430"/>
              <a:gd name="T62" fmla="*/ 33889288 w 1401"/>
              <a:gd name="T63" fmla="*/ 897028 h 1430"/>
              <a:gd name="T64" fmla="*/ 26470559 w 1401"/>
              <a:gd name="T65" fmla="*/ 3075056 h 1430"/>
              <a:gd name="T66" fmla="*/ 19704496 w 1401"/>
              <a:gd name="T67" fmla="*/ 6919066 h 143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401"/>
              <a:gd name="T103" fmla="*/ 0 h 1430"/>
              <a:gd name="T104" fmla="*/ 1401 w 1401"/>
              <a:gd name="T105" fmla="*/ 1430 h 143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401" h="1430">
                <a:moveTo>
                  <a:pt x="278" y="145"/>
                </a:moveTo>
                <a:lnTo>
                  <a:pt x="228" y="187"/>
                </a:lnTo>
                <a:lnTo>
                  <a:pt x="182" y="233"/>
                </a:lnTo>
                <a:lnTo>
                  <a:pt x="141" y="284"/>
                </a:lnTo>
                <a:lnTo>
                  <a:pt x="104" y="339"/>
                </a:lnTo>
                <a:lnTo>
                  <a:pt x="72" y="397"/>
                </a:lnTo>
                <a:lnTo>
                  <a:pt x="47" y="457"/>
                </a:lnTo>
                <a:lnTo>
                  <a:pt x="27" y="520"/>
                </a:lnTo>
                <a:lnTo>
                  <a:pt x="11" y="583"/>
                </a:lnTo>
                <a:lnTo>
                  <a:pt x="1" y="650"/>
                </a:lnTo>
                <a:lnTo>
                  <a:pt x="0" y="715"/>
                </a:lnTo>
                <a:lnTo>
                  <a:pt x="1" y="781"/>
                </a:lnTo>
                <a:lnTo>
                  <a:pt x="11" y="847"/>
                </a:lnTo>
                <a:lnTo>
                  <a:pt x="27" y="911"/>
                </a:lnTo>
                <a:lnTo>
                  <a:pt x="47" y="974"/>
                </a:lnTo>
                <a:lnTo>
                  <a:pt x="72" y="1034"/>
                </a:lnTo>
                <a:lnTo>
                  <a:pt x="104" y="1091"/>
                </a:lnTo>
                <a:lnTo>
                  <a:pt x="141" y="1147"/>
                </a:lnTo>
                <a:lnTo>
                  <a:pt x="182" y="1198"/>
                </a:lnTo>
                <a:lnTo>
                  <a:pt x="228" y="1244"/>
                </a:lnTo>
                <a:lnTo>
                  <a:pt x="278" y="1286"/>
                </a:lnTo>
                <a:lnTo>
                  <a:pt x="332" y="1323"/>
                </a:lnTo>
                <a:lnTo>
                  <a:pt x="389" y="1356"/>
                </a:lnTo>
                <a:lnTo>
                  <a:pt x="446" y="1383"/>
                </a:lnTo>
                <a:lnTo>
                  <a:pt x="508" y="1404"/>
                </a:lnTo>
                <a:lnTo>
                  <a:pt x="571" y="1417"/>
                </a:lnTo>
                <a:lnTo>
                  <a:pt x="635" y="1427"/>
                </a:lnTo>
                <a:lnTo>
                  <a:pt x="700" y="1430"/>
                </a:lnTo>
                <a:lnTo>
                  <a:pt x="764" y="1427"/>
                </a:lnTo>
                <a:lnTo>
                  <a:pt x="829" y="1417"/>
                </a:lnTo>
                <a:lnTo>
                  <a:pt x="892" y="1404"/>
                </a:lnTo>
                <a:lnTo>
                  <a:pt x="953" y="1383"/>
                </a:lnTo>
                <a:lnTo>
                  <a:pt x="1013" y="1356"/>
                </a:lnTo>
                <a:lnTo>
                  <a:pt x="1069" y="1323"/>
                </a:lnTo>
                <a:lnTo>
                  <a:pt x="1123" y="1286"/>
                </a:lnTo>
                <a:lnTo>
                  <a:pt x="1172" y="1244"/>
                </a:lnTo>
                <a:lnTo>
                  <a:pt x="1218" y="1198"/>
                </a:lnTo>
                <a:lnTo>
                  <a:pt x="1260" y="1147"/>
                </a:lnTo>
                <a:lnTo>
                  <a:pt x="1296" y="1091"/>
                </a:lnTo>
                <a:lnTo>
                  <a:pt x="1328" y="1034"/>
                </a:lnTo>
                <a:lnTo>
                  <a:pt x="1355" y="974"/>
                </a:lnTo>
                <a:lnTo>
                  <a:pt x="1375" y="911"/>
                </a:lnTo>
                <a:lnTo>
                  <a:pt x="1389" y="847"/>
                </a:lnTo>
                <a:lnTo>
                  <a:pt x="1398" y="781"/>
                </a:lnTo>
                <a:lnTo>
                  <a:pt x="1401" y="715"/>
                </a:lnTo>
                <a:lnTo>
                  <a:pt x="1398" y="650"/>
                </a:lnTo>
                <a:lnTo>
                  <a:pt x="1389" y="583"/>
                </a:lnTo>
                <a:lnTo>
                  <a:pt x="1375" y="520"/>
                </a:lnTo>
                <a:lnTo>
                  <a:pt x="1355" y="457"/>
                </a:lnTo>
                <a:lnTo>
                  <a:pt x="1328" y="397"/>
                </a:lnTo>
                <a:lnTo>
                  <a:pt x="1296" y="339"/>
                </a:lnTo>
                <a:lnTo>
                  <a:pt x="1260" y="284"/>
                </a:lnTo>
                <a:lnTo>
                  <a:pt x="1218" y="233"/>
                </a:lnTo>
                <a:lnTo>
                  <a:pt x="1172" y="187"/>
                </a:lnTo>
                <a:lnTo>
                  <a:pt x="1123" y="145"/>
                </a:lnTo>
                <a:lnTo>
                  <a:pt x="1069" y="108"/>
                </a:lnTo>
                <a:lnTo>
                  <a:pt x="1013" y="75"/>
                </a:lnTo>
                <a:lnTo>
                  <a:pt x="953" y="48"/>
                </a:lnTo>
                <a:lnTo>
                  <a:pt x="892" y="27"/>
                </a:lnTo>
                <a:lnTo>
                  <a:pt x="829" y="14"/>
                </a:lnTo>
                <a:lnTo>
                  <a:pt x="764" y="3"/>
                </a:lnTo>
                <a:lnTo>
                  <a:pt x="700" y="0"/>
                </a:lnTo>
                <a:lnTo>
                  <a:pt x="635" y="3"/>
                </a:lnTo>
                <a:lnTo>
                  <a:pt x="571" y="14"/>
                </a:lnTo>
                <a:lnTo>
                  <a:pt x="508" y="27"/>
                </a:lnTo>
                <a:lnTo>
                  <a:pt x="446" y="48"/>
                </a:lnTo>
                <a:lnTo>
                  <a:pt x="389" y="75"/>
                </a:lnTo>
                <a:lnTo>
                  <a:pt x="332" y="108"/>
                </a:lnTo>
                <a:lnTo>
                  <a:pt x="278" y="145"/>
                </a:lnTo>
              </a:path>
            </a:pathLst>
          </a:custGeom>
          <a:solidFill>
            <a:srgbClr val="FFCC66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9267825" y="2368550"/>
            <a:ext cx="0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81" name="Freeform 13"/>
          <p:cNvSpPr>
            <a:spLocks/>
          </p:cNvSpPr>
          <p:nvPr/>
        </p:nvSpPr>
        <p:spPr bwMode="auto">
          <a:xfrm>
            <a:off x="6754813" y="2368550"/>
            <a:ext cx="2513012" cy="271463"/>
          </a:xfrm>
          <a:custGeom>
            <a:avLst/>
            <a:gdLst>
              <a:gd name="T0" fmla="*/ 611881546 w 10321"/>
              <a:gd name="T1" fmla="*/ 0 h 1075"/>
              <a:gd name="T2" fmla="*/ 611881546 w 10321"/>
              <a:gd name="T3" fmla="*/ 68550847 h 1075"/>
              <a:gd name="T4" fmla="*/ 610932927 w 10321"/>
              <a:gd name="T5" fmla="*/ 67594288 h 1075"/>
              <a:gd name="T6" fmla="*/ 610932927 w 10321"/>
              <a:gd name="T7" fmla="*/ 1147720 h 1075"/>
              <a:gd name="T8" fmla="*/ 609984309 w 10321"/>
              <a:gd name="T9" fmla="*/ 2168169 h 1075"/>
              <a:gd name="T10" fmla="*/ 609984309 w 10321"/>
              <a:gd name="T11" fmla="*/ 66510204 h 1075"/>
              <a:gd name="T12" fmla="*/ 609924899 w 10321"/>
              <a:gd name="T13" fmla="*/ 66446568 h 1075"/>
              <a:gd name="T14" fmla="*/ 609924899 w 10321"/>
              <a:gd name="T15" fmla="*/ 2295693 h 1075"/>
              <a:gd name="T16" fmla="*/ 611881546 w 10321"/>
              <a:gd name="T17" fmla="*/ 0 h 1075"/>
              <a:gd name="T18" fmla="*/ 0 w 10321"/>
              <a:gd name="T19" fmla="*/ 0 h 1075"/>
              <a:gd name="T20" fmla="*/ 948619 w 10321"/>
              <a:gd name="T21" fmla="*/ 1020196 h 1075"/>
              <a:gd name="T22" fmla="*/ 610932927 w 10321"/>
              <a:gd name="T23" fmla="*/ 1020196 h 1075"/>
              <a:gd name="T24" fmla="*/ 609984309 w 10321"/>
              <a:gd name="T25" fmla="*/ 2104280 h 1075"/>
              <a:gd name="T26" fmla="*/ 1897237 w 10321"/>
              <a:gd name="T27" fmla="*/ 2104280 h 1075"/>
              <a:gd name="T28" fmla="*/ 2074982 w 10321"/>
              <a:gd name="T29" fmla="*/ 2295693 h 1075"/>
              <a:gd name="T30" fmla="*/ 0 w 10321"/>
              <a:gd name="T31" fmla="*/ 0 h 1075"/>
              <a:gd name="T32" fmla="*/ 2074982 w 10321"/>
              <a:gd name="T33" fmla="*/ 2295693 h 1075"/>
              <a:gd name="T34" fmla="*/ 2074982 w 10321"/>
              <a:gd name="T35" fmla="*/ 66446568 h 1075"/>
              <a:gd name="T36" fmla="*/ 0 w 10321"/>
              <a:gd name="T37" fmla="*/ 68550847 h 1075"/>
              <a:gd name="T38" fmla="*/ 2074982 w 10321"/>
              <a:gd name="T39" fmla="*/ 66446568 h 1075"/>
              <a:gd name="T40" fmla="*/ 609924899 w 10321"/>
              <a:gd name="T41" fmla="*/ 66446568 h 1075"/>
              <a:gd name="T42" fmla="*/ 611881546 w 10321"/>
              <a:gd name="T43" fmla="*/ 68550847 h 1075"/>
              <a:gd name="T44" fmla="*/ 609924899 w 10321"/>
              <a:gd name="T45" fmla="*/ 66446568 h 1075"/>
              <a:gd name="T46" fmla="*/ 2074982 w 10321"/>
              <a:gd name="T47" fmla="*/ 66446568 h 1075"/>
              <a:gd name="T48" fmla="*/ 1007786 w 10321"/>
              <a:gd name="T49" fmla="*/ 67466763 h 1075"/>
              <a:gd name="T50" fmla="*/ 610873517 w 10321"/>
              <a:gd name="T51" fmla="*/ 67466763 h 1075"/>
              <a:gd name="T52" fmla="*/ 611762725 w 10321"/>
              <a:gd name="T53" fmla="*/ 68423323 h 1075"/>
              <a:gd name="T54" fmla="*/ 118577 w 10321"/>
              <a:gd name="T55" fmla="*/ 68423323 h 1075"/>
              <a:gd name="T56" fmla="*/ 237155 w 10321"/>
              <a:gd name="T57" fmla="*/ 68423323 h 1075"/>
              <a:gd name="T58" fmla="*/ 237155 w 10321"/>
              <a:gd name="T59" fmla="*/ 255049 h 1075"/>
              <a:gd name="T60" fmla="*/ 1126363 w 10321"/>
              <a:gd name="T61" fmla="*/ 1211609 h 1075"/>
              <a:gd name="T62" fmla="*/ 1126363 w 10321"/>
              <a:gd name="T63" fmla="*/ 67466763 h 1075"/>
              <a:gd name="T64" fmla="*/ 2074982 w 10321"/>
              <a:gd name="T65" fmla="*/ 66446568 h 1075"/>
              <a:gd name="T66" fmla="*/ 2074982 w 10321"/>
              <a:gd name="T67" fmla="*/ 2295693 h 1075"/>
              <a:gd name="T68" fmla="*/ 609924899 w 10321"/>
              <a:gd name="T69" fmla="*/ 2295693 h 1075"/>
              <a:gd name="T70" fmla="*/ 611881546 w 10321"/>
              <a:gd name="T71" fmla="*/ 0 h 1075"/>
              <a:gd name="T72" fmla="*/ 611881546 w 10321"/>
              <a:gd name="T73" fmla="*/ 68550847 h 1075"/>
              <a:gd name="T74" fmla="*/ 0 w 10321"/>
              <a:gd name="T75" fmla="*/ 68550847 h 1075"/>
              <a:gd name="T76" fmla="*/ 0 w 10321"/>
              <a:gd name="T77" fmla="*/ 0 h 1075"/>
              <a:gd name="T78" fmla="*/ 611881546 w 10321"/>
              <a:gd name="T79" fmla="*/ 0 h 1075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0321"/>
              <a:gd name="T121" fmla="*/ 0 h 1075"/>
              <a:gd name="T122" fmla="*/ 10321 w 10321"/>
              <a:gd name="T123" fmla="*/ 1075 h 1075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0321" h="1075">
                <a:moveTo>
                  <a:pt x="10321" y="0"/>
                </a:moveTo>
                <a:lnTo>
                  <a:pt x="10321" y="1075"/>
                </a:lnTo>
                <a:lnTo>
                  <a:pt x="10305" y="1060"/>
                </a:lnTo>
                <a:lnTo>
                  <a:pt x="10305" y="18"/>
                </a:lnTo>
                <a:lnTo>
                  <a:pt x="10289" y="34"/>
                </a:lnTo>
                <a:lnTo>
                  <a:pt x="10289" y="1043"/>
                </a:lnTo>
                <a:lnTo>
                  <a:pt x="10288" y="1042"/>
                </a:lnTo>
                <a:lnTo>
                  <a:pt x="10288" y="36"/>
                </a:lnTo>
                <a:lnTo>
                  <a:pt x="10321" y="0"/>
                </a:lnTo>
                <a:lnTo>
                  <a:pt x="0" y="0"/>
                </a:lnTo>
                <a:lnTo>
                  <a:pt x="16" y="16"/>
                </a:lnTo>
                <a:lnTo>
                  <a:pt x="10305" y="16"/>
                </a:lnTo>
                <a:lnTo>
                  <a:pt x="10289" y="33"/>
                </a:lnTo>
                <a:lnTo>
                  <a:pt x="32" y="33"/>
                </a:lnTo>
                <a:lnTo>
                  <a:pt x="35" y="36"/>
                </a:lnTo>
                <a:lnTo>
                  <a:pt x="0" y="0"/>
                </a:lnTo>
                <a:lnTo>
                  <a:pt x="35" y="36"/>
                </a:lnTo>
                <a:lnTo>
                  <a:pt x="35" y="1042"/>
                </a:lnTo>
                <a:lnTo>
                  <a:pt x="0" y="1075"/>
                </a:lnTo>
                <a:lnTo>
                  <a:pt x="35" y="1042"/>
                </a:lnTo>
                <a:lnTo>
                  <a:pt x="10288" y="1042"/>
                </a:lnTo>
                <a:lnTo>
                  <a:pt x="10321" y="1075"/>
                </a:lnTo>
                <a:lnTo>
                  <a:pt x="10288" y="1042"/>
                </a:lnTo>
                <a:lnTo>
                  <a:pt x="35" y="1042"/>
                </a:lnTo>
                <a:lnTo>
                  <a:pt x="17" y="1058"/>
                </a:lnTo>
                <a:lnTo>
                  <a:pt x="10304" y="1058"/>
                </a:lnTo>
                <a:lnTo>
                  <a:pt x="10319" y="1073"/>
                </a:lnTo>
                <a:lnTo>
                  <a:pt x="2" y="1073"/>
                </a:lnTo>
                <a:lnTo>
                  <a:pt x="4" y="1073"/>
                </a:lnTo>
                <a:lnTo>
                  <a:pt x="4" y="4"/>
                </a:lnTo>
                <a:lnTo>
                  <a:pt x="19" y="19"/>
                </a:lnTo>
                <a:lnTo>
                  <a:pt x="19" y="1058"/>
                </a:lnTo>
                <a:lnTo>
                  <a:pt x="35" y="1042"/>
                </a:lnTo>
                <a:lnTo>
                  <a:pt x="35" y="36"/>
                </a:lnTo>
                <a:lnTo>
                  <a:pt x="10288" y="36"/>
                </a:lnTo>
                <a:lnTo>
                  <a:pt x="10321" y="0"/>
                </a:lnTo>
                <a:lnTo>
                  <a:pt x="10321" y="1075"/>
                </a:lnTo>
                <a:lnTo>
                  <a:pt x="0" y="1075"/>
                </a:lnTo>
                <a:lnTo>
                  <a:pt x="0" y="0"/>
                </a:lnTo>
                <a:lnTo>
                  <a:pt x="10321" y="0"/>
                </a:lnTo>
              </a:path>
            </a:pathLst>
          </a:custGeom>
          <a:solidFill>
            <a:srgbClr val="CCCCF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9104313" y="2508250"/>
            <a:ext cx="0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9104313" y="2508250"/>
            <a:ext cx="0" cy="6191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9104313" y="2508250"/>
            <a:ext cx="0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85" name="Freeform 17"/>
          <p:cNvSpPr>
            <a:spLocks/>
          </p:cNvSpPr>
          <p:nvPr/>
        </p:nvSpPr>
        <p:spPr bwMode="auto">
          <a:xfrm>
            <a:off x="9088438" y="2508250"/>
            <a:ext cx="15875" cy="12700"/>
          </a:xfrm>
          <a:custGeom>
            <a:avLst/>
            <a:gdLst>
              <a:gd name="T0" fmla="*/ 4421327 w 57"/>
              <a:gd name="T1" fmla="*/ 0 h 46"/>
              <a:gd name="T2" fmla="*/ 1706423 w 57"/>
              <a:gd name="T3" fmla="*/ 2515429 h 46"/>
              <a:gd name="T4" fmla="*/ 0 w 57"/>
              <a:gd name="T5" fmla="*/ 3506304 h 46"/>
              <a:gd name="T6" fmla="*/ 0 60000 65536"/>
              <a:gd name="T7" fmla="*/ 0 60000 65536"/>
              <a:gd name="T8" fmla="*/ 0 60000 65536"/>
              <a:gd name="T9" fmla="*/ 0 w 57"/>
              <a:gd name="T10" fmla="*/ 0 h 46"/>
              <a:gd name="T11" fmla="*/ 57 w 57"/>
              <a:gd name="T12" fmla="*/ 46 h 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" h="46">
                <a:moveTo>
                  <a:pt x="57" y="0"/>
                </a:moveTo>
                <a:lnTo>
                  <a:pt x="22" y="33"/>
                </a:lnTo>
                <a:lnTo>
                  <a:pt x="0" y="46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9067800" y="2543175"/>
            <a:ext cx="0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 flipH="1">
            <a:off x="9017000" y="2543175"/>
            <a:ext cx="50800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8999538" y="2555875"/>
            <a:ext cx="317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89" name="Freeform 21"/>
          <p:cNvSpPr>
            <a:spLocks/>
          </p:cNvSpPr>
          <p:nvPr/>
        </p:nvSpPr>
        <p:spPr bwMode="auto">
          <a:xfrm>
            <a:off x="8974138" y="2549525"/>
            <a:ext cx="25400" cy="20638"/>
          </a:xfrm>
          <a:custGeom>
            <a:avLst/>
            <a:gdLst>
              <a:gd name="T0" fmla="*/ 5709381 w 113"/>
              <a:gd name="T1" fmla="*/ 1520165 h 82"/>
              <a:gd name="T2" fmla="*/ 5204078 w 113"/>
              <a:gd name="T3" fmla="*/ 3737239 h 82"/>
              <a:gd name="T4" fmla="*/ 4597850 w 113"/>
              <a:gd name="T5" fmla="*/ 4434150 h 82"/>
              <a:gd name="T6" fmla="*/ 3435743 w 113"/>
              <a:gd name="T7" fmla="*/ 5194232 h 82"/>
              <a:gd name="T8" fmla="*/ 2324213 w 113"/>
              <a:gd name="T9" fmla="*/ 5194232 h 82"/>
              <a:gd name="T10" fmla="*/ 1111531 w 113"/>
              <a:gd name="T11" fmla="*/ 4434150 h 82"/>
              <a:gd name="T12" fmla="*/ 555878 w 113"/>
              <a:gd name="T13" fmla="*/ 3737239 h 82"/>
              <a:gd name="T14" fmla="*/ 0 w 113"/>
              <a:gd name="T15" fmla="*/ 1520165 h 82"/>
              <a:gd name="T16" fmla="*/ 0 w 113"/>
              <a:gd name="T17" fmla="*/ 0 h 8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3"/>
              <a:gd name="T28" fmla="*/ 0 h 82"/>
              <a:gd name="T29" fmla="*/ 113 w 113"/>
              <a:gd name="T30" fmla="*/ 82 h 8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3" h="82">
                <a:moveTo>
                  <a:pt x="113" y="24"/>
                </a:moveTo>
                <a:lnTo>
                  <a:pt x="103" y="59"/>
                </a:lnTo>
                <a:lnTo>
                  <a:pt x="91" y="70"/>
                </a:lnTo>
                <a:lnTo>
                  <a:pt x="68" y="82"/>
                </a:lnTo>
                <a:lnTo>
                  <a:pt x="46" y="82"/>
                </a:lnTo>
                <a:lnTo>
                  <a:pt x="22" y="70"/>
                </a:lnTo>
                <a:lnTo>
                  <a:pt x="11" y="59"/>
                </a:lnTo>
                <a:lnTo>
                  <a:pt x="0" y="24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8999538" y="2555875"/>
            <a:ext cx="317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 flipV="1">
            <a:off x="8999538" y="2508250"/>
            <a:ext cx="3175" cy="476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8945563" y="2513013"/>
            <a:ext cx="1587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93" name="Freeform 25"/>
          <p:cNvSpPr>
            <a:spLocks/>
          </p:cNvSpPr>
          <p:nvPr/>
        </p:nvSpPr>
        <p:spPr bwMode="auto">
          <a:xfrm>
            <a:off x="8890000" y="2513013"/>
            <a:ext cx="55563" cy="12700"/>
          </a:xfrm>
          <a:custGeom>
            <a:avLst/>
            <a:gdLst>
              <a:gd name="T0" fmla="*/ 13600207 w 227"/>
              <a:gd name="T1" fmla="*/ 0 h 49"/>
              <a:gd name="T2" fmla="*/ 11623193 w 227"/>
              <a:gd name="T3" fmla="*/ 2283927 h 49"/>
              <a:gd name="T4" fmla="*/ 8687411 w 227"/>
              <a:gd name="T5" fmla="*/ 3291633 h 49"/>
              <a:gd name="T6" fmla="*/ 4852829 w 227"/>
              <a:gd name="T7" fmla="*/ 3291633 h 49"/>
              <a:gd name="T8" fmla="*/ 1857322 w 227"/>
              <a:gd name="T9" fmla="*/ 2283927 h 49"/>
              <a:gd name="T10" fmla="*/ 0 w 227"/>
              <a:gd name="T11" fmla="*/ 0 h 4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7"/>
              <a:gd name="T19" fmla="*/ 0 h 49"/>
              <a:gd name="T20" fmla="*/ 227 w 227"/>
              <a:gd name="T21" fmla="*/ 49 h 4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7" h="49">
                <a:moveTo>
                  <a:pt x="227" y="0"/>
                </a:moveTo>
                <a:lnTo>
                  <a:pt x="194" y="34"/>
                </a:lnTo>
                <a:lnTo>
                  <a:pt x="145" y="49"/>
                </a:lnTo>
                <a:lnTo>
                  <a:pt x="81" y="49"/>
                </a:lnTo>
                <a:lnTo>
                  <a:pt x="31" y="34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8894763" y="2468563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95" name="Freeform 27"/>
          <p:cNvSpPr>
            <a:spLocks/>
          </p:cNvSpPr>
          <p:nvPr/>
        </p:nvSpPr>
        <p:spPr bwMode="auto">
          <a:xfrm>
            <a:off x="8894763" y="2468563"/>
            <a:ext cx="50800" cy="44450"/>
          </a:xfrm>
          <a:custGeom>
            <a:avLst/>
            <a:gdLst>
              <a:gd name="T0" fmla="*/ 0 w 211"/>
              <a:gd name="T1" fmla="*/ 0 h 181"/>
              <a:gd name="T2" fmla="*/ 869378 w 211"/>
              <a:gd name="T3" fmla="*/ 964884 h 181"/>
              <a:gd name="T4" fmla="*/ 2782203 w 211"/>
              <a:gd name="T5" fmla="*/ 1990181 h 181"/>
              <a:gd name="T6" fmla="*/ 8462896 w 211"/>
              <a:gd name="T7" fmla="*/ 4040776 h 181"/>
              <a:gd name="T8" fmla="*/ 10317697 w 211"/>
              <a:gd name="T9" fmla="*/ 4945493 h 181"/>
              <a:gd name="T10" fmla="*/ 11303121 w 211"/>
              <a:gd name="T11" fmla="*/ 5970544 h 181"/>
              <a:gd name="T12" fmla="*/ 12230522 w 211"/>
              <a:gd name="T13" fmla="*/ 7960970 h 181"/>
              <a:gd name="T14" fmla="*/ 12230522 w 211"/>
              <a:gd name="T15" fmla="*/ 10916036 h 18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1"/>
              <a:gd name="T25" fmla="*/ 0 h 181"/>
              <a:gd name="T26" fmla="*/ 211 w 211"/>
              <a:gd name="T27" fmla="*/ 181 h 18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1" h="181">
                <a:moveTo>
                  <a:pt x="0" y="0"/>
                </a:moveTo>
                <a:lnTo>
                  <a:pt x="15" y="16"/>
                </a:lnTo>
                <a:lnTo>
                  <a:pt x="48" y="33"/>
                </a:lnTo>
                <a:lnTo>
                  <a:pt x="146" y="67"/>
                </a:lnTo>
                <a:lnTo>
                  <a:pt x="178" y="82"/>
                </a:lnTo>
                <a:lnTo>
                  <a:pt x="195" y="99"/>
                </a:lnTo>
                <a:lnTo>
                  <a:pt x="211" y="132"/>
                </a:lnTo>
                <a:lnTo>
                  <a:pt x="211" y="181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>
            <a:off x="8945563" y="2451100"/>
            <a:ext cx="1587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97" name="Freeform 29"/>
          <p:cNvSpPr>
            <a:spLocks/>
          </p:cNvSpPr>
          <p:nvPr/>
        </p:nvSpPr>
        <p:spPr bwMode="auto">
          <a:xfrm>
            <a:off x="8890000" y="2438400"/>
            <a:ext cx="55563" cy="30163"/>
          </a:xfrm>
          <a:custGeom>
            <a:avLst/>
            <a:gdLst>
              <a:gd name="T0" fmla="*/ 13600207 w 227"/>
              <a:gd name="T1" fmla="*/ 3380596 h 116"/>
              <a:gd name="T2" fmla="*/ 11623193 w 227"/>
              <a:gd name="T3" fmla="*/ 1149315 h 116"/>
              <a:gd name="T4" fmla="*/ 8687411 w 227"/>
              <a:gd name="T5" fmla="*/ 0 h 116"/>
              <a:gd name="T6" fmla="*/ 4852829 w 227"/>
              <a:gd name="T7" fmla="*/ 0 h 116"/>
              <a:gd name="T8" fmla="*/ 1857322 w 227"/>
              <a:gd name="T9" fmla="*/ 1149315 h 116"/>
              <a:gd name="T10" fmla="*/ 0 w 227"/>
              <a:gd name="T11" fmla="*/ 3380596 h 116"/>
              <a:gd name="T12" fmla="*/ 0 w 227"/>
              <a:gd name="T13" fmla="*/ 5544272 h 116"/>
              <a:gd name="T14" fmla="*/ 958523 w 227"/>
              <a:gd name="T15" fmla="*/ 7843160 h 1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27"/>
              <a:gd name="T25" fmla="*/ 0 h 116"/>
              <a:gd name="T26" fmla="*/ 227 w 227"/>
              <a:gd name="T27" fmla="*/ 116 h 11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27" h="116">
                <a:moveTo>
                  <a:pt x="227" y="50"/>
                </a:moveTo>
                <a:lnTo>
                  <a:pt x="194" y="17"/>
                </a:lnTo>
                <a:lnTo>
                  <a:pt x="145" y="0"/>
                </a:lnTo>
                <a:lnTo>
                  <a:pt x="81" y="0"/>
                </a:lnTo>
                <a:lnTo>
                  <a:pt x="31" y="17"/>
                </a:lnTo>
                <a:lnTo>
                  <a:pt x="0" y="50"/>
                </a:lnTo>
                <a:lnTo>
                  <a:pt x="0" y="82"/>
                </a:lnTo>
                <a:lnTo>
                  <a:pt x="16" y="116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98" name="Line 30"/>
          <p:cNvSpPr>
            <a:spLocks noChangeShapeType="1"/>
          </p:cNvSpPr>
          <p:nvPr/>
        </p:nvSpPr>
        <p:spPr bwMode="auto">
          <a:xfrm>
            <a:off x="8745538" y="2525713"/>
            <a:ext cx="1587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99" name="Freeform 31"/>
          <p:cNvSpPr>
            <a:spLocks/>
          </p:cNvSpPr>
          <p:nvPr/>
        </p:nvSpPr>
        <p:spPr bwMode="auto">
          <a:xfrm>
            <a:off x="8745538" y="2525713"/>
            <a:ext cx="1587" cy="3175"/>
          </a:xfrm>
          <a:custGeom>
            <a:avLst/>
            <a:gdLst>
              <a:gd name="T0" fmla="*/ 0 w 1587"/>
              <a:gd name="T1" fmla="*/ 0 h 3175"/>
              <a:gd name="T2" fmla="*/ 0 w 1587"/>
              <a:gd name="T3" fmla="*/ 0 h 3175"/>
              <a:gd name="T4" fmla="*/ 0 w 1587"/>
              <a:gd name="T5" fmla="*/ 0 h 3175"/>
              <a:gd name="T6" fmla="*/ 0 60000 65536"/>
              <a:gd name="T7" fmla="*/ 0 60000 65536"/>
              <a:gd name="T8" fmla="*/ 0 60000 65536"/>
              <a:gd name="T9" fmla="*/ 0 w 1587"/>
              <a:gd name="T10" fmla="*/ 0 h 3175"/>
              <a:gd name="T11" fmla="*/ 1587 w 1587"/>
              <a:gd name="T12" fmla="*/ 3175 h 31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7" h="3175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>
            <a:off x="8691563" y="2525713"/>
            <a:ext cx="3175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>
            <a:off x="8691563" y="2525713"/>
            <a:ext cx="3175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02" name="Line 34"/>
          <p:cNvSpPr>
            <a:spLocks noChangeShapeType="1"/>
          </p:cNvSpPr>
          <p:nvPr/>
        </p:nvSpPr>
        <p:spPr bwMode="auto">
          <a:xfrm>
            <a:off x="8650288" y="2525713"/>
            <a:ext cx="3175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>
            <a:off x="8650288" y="2525713"/>
            <a:ext cx="3175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04" name="Line 36"/>
          <p:cNvSpPr>
            <a:spLocks noChangeShapeType="1"/>
          </p:cNvSpPr>
          <p:nvPr/>
        </p:nvSpPr>
        <p:spPr bwMode="auto">
          <a:xfrm>
            <a:off x="8612188" y="2525713"/>
            <a:ext cx="0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>
            <a:off x="8612188" y="2525713"/>
            <a:ext cx="0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06" name="Line 38"/>
          <p:cNvSpPr>
            <a:spLocks noChangeShapeType="1"/>
          </p:cNvSpPr>
          <p:nvPr/>
        </p:nvSpPr>
        <p:spPr bwMode="auto">
          <a:xfrm>
            <a:off x="8570913" y="2525713"/>
            <a:ext cx="0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07" name="Line 39"/>
          <p:cNvSpPr>
            <a:spLocks noChangeShapeType="1"/>
          </p:cNvSpPr>
          <p:nvPr/>
        </p:nvSpPr>
        <p:spPr bwMode="auto">
          <a:xfrm>
            <a:off x="8570913" y="2525713"/>
            <a:ext cx="0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08" name="Line 40"/>
          <p:cNvSpPr>
            <a:spLocks noChangeShapeType="1"/>
          </p:cNvSpPr>
          <p:nvPr/>
        </p:nvSpPr>
        <p:spPr bwMode="auto">
          <a:xfrm>
            <a:off x="8529638" y="2525713"/>
            <a:ext cx="0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09" name="Line 41"/>
          <p:cNvSpPr>
            <a:spLocks noChangeShapeType="1"/>
          </p:cNvSpPr>
          <p:nvPr/>
        </p:nvSpPr>
        <p:spPr bwMode="auto">
          <a:xfrm>
            <a:off x="8529638" y="2525713"/>
            <a:ext cx="0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10" name="Line 42"/>
          <p:cNvSpPr>
            <a:spLocks noChangeShapeType="1"/>
          </p:cNvSpPr>
          <p:nvPr/>
        </p:nvSpPr>
        <p:spPr bwMode="auto">
          <a:xfrm>
            <a:off x="8486775" y="2525713"/>
            <a:ext cx="0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11" name="Line 43"/>
          <p:cNvSpPr>
            <a:spLocks noChangeShapeType="1"/>
          </p:cNvSpPr>
          <p:nvPr/>
        </p:nvSpPr>
        <p:spPr bwMode="auto">
          <a:xfrm>
            <a:off x="8486775" y="2525713"/>
            <a:ext cx="0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12" name="Line 44"/>
          <p:cNvSpPr>
            <a:spLocks noChangeShapeType="1"/>
          </p:cNvSpPr>
          <p:nvPr/>
        </p:nvSpPr>
        <p:spPr bwMode="auto">
          <a:xfrm>
            <a:off x="8445500" y="2525713"/>
            <a:ext cx="0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13" name="Line 45"/>
          <p:cNvSpPr>
            <a:spLocks noChangeShapeType="1"/>
          </p:cNvSpPr>
          <p:nvPr/>
        </p:nvSpPr>
        <p:spPr bwMode="auto">
          <a:xfrm>
            <a:off x="8445500" y="2525713"/>
            <a:ext cx="0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14" name="Line 46"/>
          <p:cNvSpPr>
            <a:spLocks noChangeShapeType="1"/>
          </p:cNvSpPr>
          <p:nvPr/>
        </p:nvSpPr>
        <p:spPr bwMode="auto">
          <a:xfrm>
            <a:off x="8404225" y="2525713"/>
            <a:ext cx="1588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15" name="Line 47"/>
          <p:cNvSpPr>
            <a:spLocks noChangeShapeType="1"/>
          </p:cNvSpPr>
          <p:nvPr/>
        </p:nvSpPr>
        <p:spPr bwMode="auto">
          <a:xfrm>
            <a:off x="8404225" y="2525713"/>
            <a:ext cx="1588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16" name="Line 48"/>
          <p:cNvSpPr>
            <a:spLocks noChangeShapeType="1"/>
          </p:cNvSpPr>
          <p:nvPr/>
        </p:nvSpPr>
        <p:spPr bwMode="auto">
          <a:xfrm>
            <a:off x="8361363" y="2525713"/>
            <a:ext cx="3175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17" name="Line 49"/>
          <p:cNvSpPr>
            <a:spLocks noChangeShapeType="1"/>
          </p:cNvSpPr>
          <p:nvPr/>
        </p:nvSpPr>
        <p:spPr bwMode="auto">
          <a:xfrm>
            <a:off x="8361363" y="2525713"/>
            <a:ext cx="3175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18" name="Line 50"/>
          <p:cNvSpPr>
            <a:spLocks noChangeShapeType="1"/>
          </p:cNvSpPr>
          <p:nvPr/>
        </p:nvSpPr>
        <p:spPr bwMode="auto">
          <a:xfrm>
            <a:off x="8320088" y="2525713"/>
            <a:ext cx="3175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19" name="Line 51"/>
          <p:cNvSpPr>
            <a:spLocks noChangeShapeType="1"/>
          </p:cNvSpPr>
          <p:nvPr/>
        </p:nvSpPr>
        <p:spPr bwMode="auto">
          <a:xfrm>
            <a:off x="8320088" y="2525713"/>
            <a:ext cx="3175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20" name="Line 52"/>
          <p:cNvSpPr>
            <a:spLocks noChangeShapeType="1"/>
          </p:cNvSpPr>
          <p:nvPr/>
        </p:nvSpPr>
        <p:spPr bwMode="auto">
          <a:xfrm>
            <a:off x="8278813" y="2525713"/>
            <a:ext cx="1587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21" name="Line 53"/>
          <p:cNvSpPr>
            <a:spLocks noChangeShapeType="1"/>
          </p:cNvSpPr>
          <p:nvPr/>
        </p:nvSpPr>
        <p:spPr bwMode="auto">
          <a:xfrm>
            <a:off x="8278813" y="2525713"/>
            <a:ext cx="1587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22" name="Line 54"/>
          <p:cNvSpPr>
            <a:spLocks noChangeShapeType="1"/>
          </p:cNvSpPr>
          <p:nvPr/>
        </p:nvSpPr>
        <p:spPr bwMode="auto">
          <a:xfrm>
            <a:off x="8237538" y="2525713"/>
            <a:ext cx="1587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23" name="Line 55"/>
          <p:cNvSpPr>
            <a:spLocks noChangeShapeType="1"/>
          </p:cNvSpPr>
          <p:nvPr/>
        </p:nvSpPr>
        <p:spPr bwMode="auto">
          <a:xfrm>
            <a:off x="8237538" y="2525713"/>
            <a:ext cx="1587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24" name="Line 56"/>
          <p:cNvSpPr>
            <a:spLocks noChangeShapeType="1"/>
          </p:cNvSpPr>
          <p:nvPr/>
        </p:nvSpPr>
        <p:spPr bwMode="auto">
          <a:xfrm>
            <a:off x="8196263" y="2525713"/>
            <a:ext cx="1587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25" name="Line 57"/>
          <p:cNvSpPr>
            <a:spLocks noChangeShapeType="1"/>
          </p:cNvSpPr>
          <p:nvPr/>
        </p:nvSpPr>
        <p:spPr bwMode="auto">
          <a:xfrm>
            <a:off x="8196263" y="2525713"/>
            <a:ext cx="1587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26" name="Line 58"/>
          <p:cNvSpPr>
            <a:spLocks noChangeShapeType="1"/>
          </p:cNvSpPr>
          <p:nvPr/>
        </p:nvSpPr>
        <p:spPr bwMode="auto">
          <a:xfrm>
            <a:off x="8154988" y="2525713"/>
            <a:ext cx="1587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27" name="Line 59"/>
          <p:cNvSpPr>
            <a:spLocks noChangeShapeType="1"/>
          </p:cNvSpPr>
          <p:nvPr/>
        </p:nvSpPr>
        <p:spPr bwMode="auto">
          <a:xfrm>
            <a:off x="8154988" y="2525713"/>
            <a:ext cx="1587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28" name="Line 60"/>
          <p:cNvSpPr>
            <a:spLocks noChangeShapeType="1"/>
          </p:cNvSpPr>
          <p:nvPr/>
        </p:nvSpPr>
        <p:spPr bwMode="auto">
          <a:xfrm>
            <a:off x="8113713" y="2525713"/>
            <a:ext cx="1587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29" name="Line 61"/>
          <p:cNvSpPr>
            <a:spLocks noChangeShapeType="1"/>
          </p:cNvSpPr>
          <p:nvPr/>
        </p:nvSpPr>
        <p:spPr bwMode="auto">
          <a:xfrm>
            <a:off x="8113713" y="2525713"/>
            <a:ext cx="1587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30" name="Line 62"/>
          <p:cNvSpPr>
            <a:spLocks noChangeShapeType="1"/>
          </p:cNvSpPr>
          <p:nvPr/>
        </p:nvSpPr>
        <p:spPr bwMode="auto">
          <a:xfrm>
            <a:off x="8072438" y="2525713"/>
            <a:ext cx="1587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31" name="Line 63"/>
          <p:cNvSpPr>
            <a:spLocks noChangeShapeType="1"/>
          </p:cNvSpPr>
          <p:nvPr/>
        </p:nvSpPr>
        <p:spPr bwMode="auto">
          <a:xfrm>
            <a:off x="8072438" y="2525713"/>
            <a:ext cx="1587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32" name="Line 64"/>
          <p:cNvSpPr>
            <a:spLocks noChangeShapeType="1"/>
          </p:cNvSpPr>
          <p:nvPr/>
        </p:nvSpPr>
        <p:spPr bwMode="auto">
          <a:xfrm>
            <a:off x="8031163" y="2525713"/>
            <a:ext cx="0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33" name="Line 65"/>
          <p:cNvSpPr>
            <a:spLocks noChangeShapeType="1"/>
          </p:cNvSpPr>
          <p:nvPr/>
        </p:nvSpPr>
        <p:spPr bwMode="auto">
          <a:xfrm>
            <a:off x="8031163" y="2525713"/>
            <a:ext cx="0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34" name="Line 66"/>
          <p:cNvSpPr>
            <a:spLocks noChangeShapeType="1"/>
          </p:cNvSpPr>
          <p:nvPr/>
        </p:nvSpPr>
        <p:spPr bwMode="auto">
          <a:xfrm>
            <a:off x="7989888" y="2525713"/>
            <a:ext cx="0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35" name="Line 67"/>
          <p:cNvSpPr>
            <a:spLocks noChangeShapeType="1"/>
          </p:cNvSpPr>
          <p:nvPr/>
        </p:nvSpPr>
        <p:spPr bwMode="auto">
          <a:xfrm>
            <a:off x="7989888" y="2525713"/>
            <a:ext cx="0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36" name="Line 68"/>
          <p:cNvSpPr>
            <a:spLocks noChangeShapeType="1"/>
          </p:cNvSpPr>
          <p:nvPr/>
        </p:nvSpPr>
        <p:spPr bwMode="auto">
          <a:xfrm>
            <a:off x="7948613" y="2525713"/>
            <a:ext cx="0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37" name="Line 69"/>
          <p:cNvSpPr>
            <a:spLocks noChangeShapeType="1"/>
          </p:cNvSpPr>
          <p:nvPr/>
        </p:nvSpPr>
        <p:spPr bwMode="auto">
          <a:xfrm>
            <a:off x="7948613" y="2525713"/>
            <a:ext cx="0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38" name="Line 70"/>
          <p:cNvSpPr>
            <a:spLocks noChangeShapeType="1"/>
          </p:cNvSpPr>
          <p:nvPr/>
        </p:nvSpPr>
        <p:spPr bwMode="auto">
          <a:xfrm>
            <a:off x="7905750" y="2525713"/>
            <a:ext cx="1588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39" name="Line 71"/>
          <p:cNvSpPr>
            <a:spLocks noChangeShapeType="1"/>
          </p:cNvSpPr>
          <p:nvPr/>
        </p:nvSpPr>
        <p:spPr bwMode="auto">
          <a:xfrm>
            <a:off x="7905750" y="2525713"/>
            <a:ext cx="1588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40" name="Line 72"/>
          <p:cNvSpPr>
            <a:spLocks noChangeShapeType="1"/>
          </p:cNvSpPr>
          <p:nvPr/>
        </p:nvSpPr>
        <p:spPr bwMode="auto">
          <a:xfrm>
            <a:off x="7864475" y="2525713"/>
            <a:ext cx="1588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41" name="Line 73"/>
          <p:cNvSpPr>
            <a:spLocks noChangeShapeType="1"/>
          </p:cNvSpPr>
          <p:nvPr/>
        </p:nvSpPr>
        <p:spPr bwMode="auto">
          <a:xfrm>
            <a:off x="7864475" y="2525713"/>
            <a:ext cx="1588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42" name="Line 74"/>
          <p:cNvSpPr>
            <a:spLocks noChangeShapeType="1"/>
          </p:cNvSpPr>
          <p:nvPr/>
        </p:nvSpPr>
        <p:spPr bwMode="auto">
          <a:xfrm>
            <a:off x="7823200" y="2525713"/>
            <a:ext cx="1588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43" name="Line 75"/>
          <p:cNvSpPr>
            <a:spLocks noChangeShapeType="1"/>
          </p:cNvSpPr>
          <p:nvPr/>
        </p:nvSpPr>
        <p:spPr bwMode="auto">
          <a:xfrm>
            <a:off x="7823200" y="2525713"/>
            <a:ext cx="1588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44" name="Line 76"/>
          <p:cNvSpPr>
            <a:spLocks noChangeShapeType="1"/>
          </p:cNvSpPr>
          <p:nvPr/>
        </p:nvSpPr>
        <p:spPr bwMode="auto">
          <a:xfrm>
            <a:off x="7772400" y="2525713"/>
            <a:ext cx="1588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45" name="Line 77"/>
          <p:cNvSpPr>
            <a:spLocks noChangeShapeType="1"/>
          </p:cNvSpPr>
          <p:nvPr/>
        </p:nvSpPr>
        <p:spPr bwMode="auto">
          <a:xfrm>
            <a:off x="7772400" y="2525713"/>
            <a:ext cx="1588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46" name="Line 78"/>
          <p:cNvSpPr>
            <a:spLocks noChangeShapeType="1"/>
          </p:cNvSpPr>
          <p:nvPr/>
        </p:nvSpPr>
        <p:spPr bwMode="auto">
          <a:xfrm>
            <a:off x="7659688" y="2517775"/>
            <a:ext cx="1587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47" name="Freeform 79"/>
          <p:cNvSpPr>
            <a:spLocks/>
          </p:cNvSpPr>
          <p:nvPr/>
        </p:nvSpPr>
        <p:spPr bwMode="auto">
          <a:xfrm>
            <a:off x="7659688" y="2508250"/>
            <a:ext cx="9525" cy="61913"/>
          </a:xfrm>
          <a:custGeom>
            <a:avLst/>
            <a:gdLst>
              <a:gd name="T0" fmla="*/ 0 w 33"/>
              <a:gd name="T1" fmla="*/ 2160048 h 242"/>
              <a:gd name="T2" fmla="*/ 2749261 w 33"/>
              <a:gd name="T3" fmla="*/ 0 h 242"/>
              <a:gd name="T4" fmla="*/ 2749261 w 33"/>
              <a:gd name="T5" fmla="*/ 15839750 h 242"/>
              <a:gd name="T6" fmla="*/ 0 60000 65536"/>
              <a:gd name="T7" fmla="*/ 0 60000 65536"/>
              <a:gd name="T8" fmla="*/ 0 60000 65536"/>
              <a:gd name="T9" fmla="*/ 0 w 33"/>
              <a:gd name="T10" fmla="*/ 0 h 242"/>
              <a:gd name="T11" fmla="*/ 33 w 33"/>
              <a:gd name="T12" fmla="*/ 242 h 2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" h="242">
                <a:moveTo>
                  <a:pt x="0" y="33"/>
                </a:moveTo>
                <a:lnTo>
                  <a:pt x="33" y="0"/>
                </a:lnTo>
                <a:lnTo>
                  <a:pt x="33" y="242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48" name="Line 80"/>
          <p:cNvSpPr>
            <a:spLocks noChangeShapeType="1"/>
          </p:cNvSpPr>
          <p:nvPr/>
        </p:nvSpPr>
        <p:spPr bwMode="auto">
          <a:xfrm>
            <a:off x="7659688" y="2517775"/>
            <a:ext cx="1587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49" name="Line 81"/>
          <p:cNvSpPr>
            <a:spLocks noChangeShapeType="1"/>
          </p:cNvSpPr>
          <p:nvPr/>
        </p:nvSpPr>
        <p:spPr bwMode="auto">
          <a:xfrm flipH="1">
            <a:off x="7654925" y="2517775"/>
            <a:ext cx="4763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50" name="Line 82"/>
          <p:cNvSpPr>
            <a:spLocks noChangeShapeType="1"/>
          </p:cNvSpPr>
          <p:nvPr/>
        </p:nvSpPr>
        <p:spPr bwMode="auto">
          <a:xfrm>
            <a:off x="7634288" y="2543175"/>
            <a:ext cx="0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51" name="Line 83"/>
          <p:cNvSpPr>
            <a:spLocks noChangeShapeType="1"/>
          </p:cNvSpPr>
          <p:nvPr/>
        </p:nvSpPr>
        <p:spPr bwMode="auto">
          <a:xfrm flipH="1">
            <a:off x="7581900" y="2543175"/>
            <a:ext cx="52388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52" name="Line 84"/>
          <p:cNvSpPr>
            <a:spLocks noChangeShapeType="1"/>
          </p:cNvSpPr>
          <p:nvPr/>
        </p:nvSpPr>
        <p:spPr bwMode="auto">
          <a:xfrm>
            <a:off x="7569200" y="2570163"/>
            <a:ext cx="1588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53" name="Freeform 85"/>
          <p:cNvSpPr>
            <a:spLocks/>
          </p:cNvSpPr>
          <p:nvPr/>
        </p:nvSpPr>
        <p:spPr bwMode="auto">
          <a:xfrm>
            <a:off x="7535863" y="2508250"/>
            <a:ext cx="33337" cy="61913"/>
          </a:xfrm>
          <a:custGeom>
            <a:avLst/>
            <a:gdLst>
              <a:gd name="T0" fmla="*/ 8053301 w 138"/>
              <a:gd name="T1" fmla="*/ 15839750 h 242"/>
              <a:gd name="T2" fmla="*/ 0 w 138"/>
              <a:gd name="T3" fmla="*/ 15839750 h 242"/>
              <a:gd name="T4" fmla="*/ 0 w 138"/>
              <a:gd name="T5" fmla="*/ 0 h 242"/>
              <a:gd name="T6" fmla="*/ 0 60000 65536"/>
              <a:gd name="T7" fmla="*/ 0 60000 65536"/>
              <a:gd name="T8" fmla="*/ 0 60000 65536"/>
              <a:gd name="T9" fmla="*/ 0 w 138"/>
              <a:gd name="T10" fmla="*/ 0 h 242"/>
              <a:gd name="T11" fmla="*/ 138 w 138"/>
              <a:gd name="T12" fmla="*/ 242 h 2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8" h="242">
                <a:moveTo>
                  <a:pt x="138" y="242"/>
                </a:moveTo>
                <a:lnTo>
                  <a:pt x="0" y="242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54" name="Line 86"/>
          <p:cNvSpPr>
            <a:spLocks noChangeShapeType="1"/>
          </p:cNvSpPr>
          <p:nvPr/>
        </p:nvSpPr>
        <p:spPr bwMode="auto">
          <a:xfrm>
            <a:off x="7513638" y="2543175"/>
            <a:ext cx="1587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55" name="Line 87"/>
          <p:cNvSpPr>
            <a:spLocks noChangeShapeType="1"/>
          </p:cNvSpPr>
          <p:nvPr/>
        </p:nvSpPr>
        <p:spPr bwMode="auto">
          <a:xfrm flipH="1">
            <a:off x="7464425" y="2543175"/>
            <a:ext cx="49213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56" name="Line 88"/>
          <p:cNvSpPr>
            <a:spLocks noChangeShapeType="1"/>
          </p:cNvSpPr>
          <p:nvPr/>
        </p:nvSpPr>
        <p:spPr bwMode="auto">
          <a:xfrm>
            <a:off x="7450138" y="2555875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57" name="Freeform 89"/>
          <p:cNvSpPr>
            <a:spLocks/>
          </p:cNvSpPr>
          <p:nvPr/>
        </p:nvSpPr>
        <p:spPr bwMode="auto">
          <a:xfrm>
            <a:off x="7421563" y="2549525"/>
            <a:ext cx="28575" cy="20638"/>
          </a:xfrm>
          <a:custGeom>
            <a:avLst/>
            <a:gdLst>
              <a:gd name="T0" fmla="*/ 7225935 w 113"/>
              <a:gd name="T1" fmla="*/ 1520165 h 82"/>
              <a:gd name="T2" fmla="*/ 6522434 w 113"/>
              <a:gd name="T3" fmla="*/ 3737239 h 82"/>
              <a:gd name="T4" fmla="*/ 5755208 w 113"/>
              <a:gd name="T5" fmla="*/ 4434150 h 82"/>
              <a:gd name="T6" fmla="*/ 4348458 w 113"/>
              <a:gd name="T7" fmla="*/ 5194232 h 82"/>
              <a:gd name="T8" fmla="*/ 2877477 w 113"/>
              <a:gd name="T9" fmla="*/ 5194232 h 82"/>
              <a:gd name="T10" fmla="*/ 1470728 w 113"/>
              <a:gd name="T11" fmla="*/ 4434150 h 82"/>
              <a:gd name="T12" fmla="*/ 703501 w 113"/>
              <a:gd name="T13" fmla="*/ 3737239 h 82"/>
              <a:gd name="T14" fmla="*/ 0 w 113"/>
              <a:gd name="T15" fmla="*/ 1520165 h 82"/>
              <a:gd name="T16" fmla="*/ 0 w 113"/>
              <a:gd name="T17" fmla="*/ 0 h 8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3"/>
              <a:gd name="T28" fmla="*/ 0 h 82"/>
              <a:gd name="T29" fmla="*/ 113 w 113"/>
              <a:gd name="T30" fmla="*/ 82 h 8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3" h="82">
                <a:moveTo>
                  <a:pt x="113" y="24"/>
                </a:moveTo>
                <a:lnTo>
                  <a:pt x="102" y="59"/>
                </a:lnTo>
                <a:lnTo>
                  <a:pt x="90" y="70"/>
                </a:lnTo>
                <a:lnTo>
                  <a:pt x="68" y="82"/>
                </a:lnTo>
                <a:lnTo>
                  <a:pt x="45" y="82"/>
                </a:lnTo>
                <a:lnTo>
                  <a:pt x="23" y="70"/>
                </a:lnTo>
                <a:lnTo>
                  <a:pt x="11" y="59"/>
                </a:lnTo>
                <a:lnTo>
                  <a:pt x="0" y="24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58" name="Line 90"/>
          <p:cNvSpPr>
            <a:spLocks noChangeShapeType="1"/>
          </p:cNvSpPr>
          <p:nvPr/>
        </p:nvSpPr>
        <p:spPr bwMode="auto">
          <a:xfrm>
            <a:off x="7450138" y="2555875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59" name="Line 91"/>
          <p:cNvSpPr>
            <a:spLocks noChangeShapeType="1"/>
          </p:cNvSpPr>
          <p:nvPr/>
        </p:nvSpPr>
        <p:spPr bwMode="auto">
          <a:xfrm flipV="1">
            <a:off x="7450138" y="2508250"/>
            <a:ext cx="0" cy="476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60" name="Line 92"/>
          <p:cNvSpPr>
            <a:spLocks noChangeShapeType="1"/>
          </p:cNvSpPr>
          <p:nvPr/>
        </p:nvSpPr>
        <p:spPr bwMode="auto">
          <a:xfrm>
            <a:off x="7392988" y="2513013"/>
            <a:ext cx="1587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61" name="Freeform 93"/>
          <p:cNvSpPr>
            <a:spLocks/>
          </p:cNvSpPr>
          <p:nvPr/>
        </p:nvSpPr>
        <p:spPr bwMode="auto">
          <a:xfrm>
            <a:off x="7339013" y="2513013"/>
            <a:ext cx="53975" cy="12700"/>
          </a:xfrm>
          <a:custGeom>
            <a:avLst/>
            <a:gdLst>
              <a:gd name="T0" fmla="*/ 12890711 w 226"/>
              <a:gd name="T1" fmla="*/ 0 h 49"/>
              <a:gd name="T2" fmla="*/ 11008512 w 226"/>
              <a:gd name="T3" fmla="*/ 2283927 h 49"/>
              <a:gd name="T4" fmla="*/ 8213516 w 226"/>
              <a:gd name="T5" fmla="*/ 3291633 h 49"/>
              <a:gd name="T6" fmla="*/ 4505958 w 226"/>
              <a:gd name="T7" fmla="*/ 3291633 h 49"/>
              <a:gd name="T8" fmla="*/ 1768278 w 226"/>
              <a:gd name="T9" fmla="*/ 2283927 h 49"/>
              <a:gd name="T10" fmla="*/ 0 w 226"/>
              <a:gd name="T11" fmla="*/ 0 h 4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6"/>
              <a:gd name="T19" fmla="*/ 0 h 49"/>
              <a:gd name="T20" fmla="*/ 226 w 226"/>
              <a:gd name="T21" fmla="*/ 49 h 4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6" h="49">
                <a:moveTo>
                  <a:pt x="226" y="0"/>
                </a:moveTo>
                <a:lnTo>
                  <a:pt x="193" y="34"/>
                </a:lnTo>
                <a:lnTo>
                  <a:pt x="144" y="49"/>
                </a:lnTo>
                <a:lnTo>
                  <a:pt x="79" y="49"/>
                </a:lnTo>
                <a:lnTo>
                  <a:pt x="31" y="34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62" name="Line 94"/>
          <p:cNvSpPr>
            <a:spLocks noChangeShapeType="1"/>
          </p:cNvSpPr>
          <p:nvPr/>
        </p:nvSpPr>
        <p:spPr bwMode="auto">
          <a:xfrm>
            <a:off x="7342188" y="2468563"/>
            <a:ext cx="158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63" name="Freeform 95"/>
          <p:cNvSpPr>
            <a:spLocks/>
          </p:cNvSpPr>
          <p:nvPr/>
        </p:nvSpPr>
        <p:spPr bwMode="auto">
          <a:xfrm>
            <a:off x="7342188" y="2468563"/>
            <a:ext cx="50800" cy="44450"/>
          </a:xfrm>
          <a:custGeom>
            <a:avLst/>
            <a:gdLst>
              <a:gd name="T0" fmla="*/ 0 w 211"/>
              <a:gd name="T1" fmla="*/ 0 h 181"/>
              <a:gd name="T2" fmla="*/ 927401 w 211"/>
              <a:gd name="T3" fmla="*/ 964884 h 181"/>
              <a:gd name="T4" fmla="*/ 2840226 w 211"/>
              <a:gd name="T5" fmla="*/ 1990181 h 181"/>
              <a:gd name="T6" fmla="*/ 8520678 w 211"/>
              <a:gd name="T7" fmla="*/ 4040776 h 181"/>
              <a:gd name="T8" fmla="*/ 10317697 w 211"/>
              <a:gd name="T9" fmla="*/ 4945493 h 181"/>
              <a:gd name="T10" fmla="*/ 11245098 w 211"/>
              <a:gd name="T11" fmla="*/ 5970544 h 181"/>
              <a:gd name="T12" fmla="*/ 12230522 w 211"/>
              <a:gd name="T13" fmla="*/ 7960970 h 181"/>
              <a:gd name="T14" fmla="*/ 12230522 w 211"/>
              <a:gd name="T15" fmla="*/ 10916036 h 18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1"/>
              <a:gd name="T25" fmla="*/ 0 h 181"/>
              <a:gd name="T26" fmla="*/ 211 w 211"/>
              <a:gd name="T27" fmla="*/ 181 h 18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1" h="181">
                <a:moveTo>
                  <a:pt x="0" y="0"/>
                </a:moveTo>
                <a:lnTo>
                  <a:pt x="16" y="16"/>
                </a:lnTo>
                <a:lnTo>
                  <a:pt x="49" y="33"/>
                </a:lnTo>
                <a:lnTo>
                  <a:pt x="147" y="67"/>
                </a:lnTo>
                <a:lnTo>
                  <a:pt x="178" y="82"/>
                </a:lnTo>
                <a:lnTo>
                  <a:pt x="194" y="99"/>
                </a:lnTo>
                <a:lnTo>
                  <a:pt x="211" y="132"/>
                </a:lnTo>
                <a:lnTo>
                  <a:pt x="211" y="181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64" name="Line 96"/>
          <p:cNvSpPr>
            <a:spLocks noChangeShapeType="1"/>
          </p:cNvSpPr>
          <p:nvPr/>
        </p:nvSpPr>
        <p:spPr bwMode="auto">
          <a:xfrm>
            <a:off x="7392988" y="2451100"/>
            <a:ext cx="1587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65" name="Freeform 97"/>
          <p:cNvSpPr>
            <a:spLocks/>
          </p:cNvSpPr>
          <p:nvPr/>
        </p:nvSpPr>
        <p:spPr bwMode="auto">
          <a:xfrm>
            <a:off x="7339013" y="2438400"/>
            <a:ext cx="53975" cy="30163"/>
          </a:xfrm>
          <a:custGeom>
            <a:avLst/>
            <a:gdLst>
              <a:gd name="T0" fmla="*/ 12890711 w 226"/>
              <a:gd name="T1" fmla="*/ 3380596 h 116"/>
              <a:gd name="T2" fmla="*/ 11008512 w 226"/>
              <a:gd name="T3" fmla="*/ 1149315 h 116"/>
              <a:gd name="T4" fmla="*/ 8213516 w 226"/>
              <a:gd name="T5" fmla="*/ 0 h 116"/>
              <a:gd name="T6" fmla="*/ 4505958 w 226"/>
              <a:gd name="T7" fmla="*/ 0 h 116"/>
              <a:gd name="T8" fmla="*/ 1768278 w 226"/>
              <a:gd name="T9" fmla="*/ 1149315 h 116"/>
              <a:gd name="T10" fmla="*/ 0 w 226"/>
              <a:gd name="T11" fmla="*/ 3380596 h 116"/>
              <a:gd name="T12" fmla="*/ 0 w 226"/>
              <a:gd name="T13" fmla="*/ 5544272 h 116"/>
              <a:gd name="T14" fmla="*/ 855480 w 226"/>
              <a:gd name="T15" fmla="*/ 7843160 h 1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26"/>
              <a:gd name="T25" fmla="*/ 0 h 116"/>
              <a:gd name="T26" fmla="*/ 226 w 226"/>
              <a:gd name="T27" fmla="*/ 116 h 11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26" h="116">
                <a:moveTo>
                  <a:pt x="226" y="50"/>
                </a:moveTo>
                <a:lnTo>
                  <a:pt x="193" y="17"/>
                </a:lnTo>
                <a:lnTo>
                  <a:pt x="144" y="0"/>
                </a:lnTo>
                <a:lnTo>
                  <a:pt x="79" y="0"/>
                </a:lnTo>
                <a:lnTo>
                  <a:pt x="31" y="17"/>
                </a:lnTo>
                <a:lnTo>
                  <a:pt x="0" y="50"/>
                </a:lnTo>
                <a:lnTo>
                  <a:pt x="0" y="82"/>
                </a:lnTo>
                <a:lnTo>
                  <a:pt x="15" y="116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66" name="Line 98"/>
          <p:cNvSpPr>
            <a:spLocks noChangeShapeType="1"/>
          </p:cNvSpPr>
          <p:nvPr/>
        </p:nvSpPr>
        <p:spPr bwMode="auto">
          <a:xfrm>
            <a:off x="7081838" y="2508250"/>
            <a:ext cx="1587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67" name="Freeform 99"/>
          <p:cNvSpPr>
            <a:spLocks/>
          </p:cNvSpPr>
          <p:nvPr/>
        </p:nvSpPr>
        <p:spPr bwMode="auto">
          <a:xfrm>
            <a:off x="7081838" y="2508250"/>
            <a:ext cx="33337" cy="61913"/>
          </a:xfrm>
          <a:custGeom>
            <a:avLst/>
            <a:gdLst>
              <a:gd name="T0" fmla="*/ 0 w 136"/>
              <a:gd name="T1" fmla="*/ 0 h 242"/>
              <a:gd name="T2" fmla="*/ 0 w 136"/>
              <a:gd name="T3" fmla="*/ 15839750 h 242"/>
              <a:gd name="T4" fmla="*/ 8171732 w 136"/>
              <a:gd name="T5" fmla="*/ 15839750 h 242"/>
              <a:gd name="T6" fmla="*/ 0 60000 65536"/>
              <a:gd name="T7" fmla="*/ 0 60000 65536"/>
              <a:gd name="T8" fmla="*/ 0 60000 65536"/>
              <a:gd name="T9" fmla="*/ 0 w 136"/>
              <a:gd name="T10" fmla="*/ 0 h 242"/>
              <a:gd name="T11" fmla="*/ 136 w 136"/>
              <a:gd name="T12" fmla="*/ 242 h 2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6" h="242">
                <a:moveTo>
                  <a:pt x="0" y="0"/>
                </a:moveTo>
                <a:lnTo>
                  <a:pt x="0" y="242"/>
                </a:lnTo>
                <a:lnTo>
                  <a:pt x="136" y="242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68" name="Line 100"/>
          <p:cNvSpPr>
            <a:spLocks noChangeShapeType="1"/>
          </p:cNvSpPr>
          <p:nvPr/>
        </p:nvSpPr>
        <p:spPr bwMode="auto">
          <a:xfrm>
            <a:off x="7059613" y="2543175"/>
            <a:ext cx="1587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69" name="Line 101"/>
          <p:cNvSpPr>
            <a:spLocks noChangeShapeType="1"/>
          </p:cNvSpPr>
          <p:nvPr/>
        </p:nvSpPr>
        <p:spPr bwMode="auto">
          <a:xfrm flipH="1">
            <a:off x="7010400" y="2543175"/>
            <a:ext cx="49213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70" name="Line 102"/>
          <p:cNvSpPr>
            <a:spLocks noChangeShapeType="1"/>
          </p:cNvSpPr>
          <p:nvPr/>
        </p:nvSpPr>
        <p:spPr bwMode="auto">
          <a:xfrm>
            <a:off x="6992938" y="2555875"/>
            <a:ext cx="158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71" name="Freeform 103"/>
          <p:cNvSpPr>
            <a:spLocks/>
          </p:cNvSpPr>
          <p:nvPr/>
        </p:nvSpPr>
        <p:spPr bwMode="auto">
          <a:xfrm>
            <a:off x="6964363" y="2549525"/>
            <a:ext cx="28575" cy="20638"/>
          </a:xfrm>
          <a:custGeom>
            <a:avLst/>
            <a:gdLst>
              <a:gd name="T0" fmla="*/ 7162549 w 114"/>
              <a:gd name="T1" fmla="*/ 1520165 h 82"/>
              <a:gd name="T2" fmla="*/ 6408571 w 114"/>
              <a:gd name="T3" fmla="*/ 3737239 h 82"/>
              <a:gd name="T4" fmla="*/ 5780422 w 114"/>
              <a:gd name="T5" fmla="*/ 4434150 h 82"/>
              <a:gd name="T6" fmla="*/ 4272465 w 114"/>
              <a:gd name="T7" fmla="*/ 5194232 h 82"/>
              <a:gd name="T8" fmla="*/ 2890086 w 114"/>
              <a:gd name="T9" fmla="*/ 5194232 h 82"/>
              <a:gd name="T10" fmla="*/ 1507958 w 114"/>
              <a:gd name="T11" fmla="*/ 4434150 h 82"/>
              <a:gd name="T12" fmla="*/ 753979 w 114"/>
              <a:gd name="T13" fmla="*/ 3737239 h 82"/>
              <a:gd name="T14" fmla="*/ 0 w 114"/>
              <a:gd name="T15" fmla="*/ 1520165 h 82"/>
              <a:gd name="T16" fmla="*/ 0 w 114"/>
              <a:gd name="T17" fmla="*/ 0 h 8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4"/>
              <a:gd name="T28" fmla="*/ 0 h 82"/>
              <a:gd name="T29" fmla="*/ 114 w 114"/>
              <a:gd name="T30" fmla="*/ 82 h 8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4" h="82">
                <a:moveTo>
                  <a:pt x="114" y="24"/>
                </a:moveTo>
                <a:lnTo>
                  <a:pt x="102" y="59"/>
                </a:lnTo>
                <a:lnTo>
                  <a:pt x="92" y="70"/>
                </a:lnTo>
                <a:lnTo>
                  <a:pt x="68" y="82"/>
                </a:lnTo>
                <a:lnTo>
                  <a:pt x="46" y="82"/>
                </a:lnTo>
                <a:lnTo>
                  <a:pt x="24" y="70"/>
                </a:lnTo>
                <a:lnTo>
                  <a:pt x="12" y="59"/>
                </a:lnTo>
                <a:lnTo>
                  <a:pt x="0" y="24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72" name="Line 104"/>
          <p:cNvSpPr>
            <a:spLocks noChangeShapeType="1"/>
          </p:cNvSpPr>
          <p:nvPr/>
        </p:nvSpPr>
        <p:spPr bwMode="auto">
          <a:xfrm>
            <a:off x="6992938" y="2555875"/>
            <a:ext cx="158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73" name="Line 105"/>
          <p:cNvSpPr>
            <a:spLocks noChangeShapeType="1"/>
          </p:cNvSpPr>
          <p:nvPr/>
        </p:nvSpPr>
        <p:spPr bwMode="auto">
          <a:xfrm flipV="1">
            <a:off x="6992938" y="2508250"/>
            <a:ext cx="1587" cy="476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74" name="Line 106"/>
          <p:cNvSpPr>
            <a:spLocks noChangeShapeType="1"/>
          </p:cNvSpPr>
          <p:nvPr/>
        </p:nvSpPr>
        <p:spPr bwMode="auto">
          <a:xfrm>
            <a:off x="6937375" y="2513013"/>
            <a:ext cx="1588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75" name="Freeform 107"/>
          <p:cNvSpPr>
            <a:spLocks/>
          </p:cNvSpPr>
          <p:nvPr/>
        </p:nvSpPr>
        <p:spPr bwMode="auto">
          <a:xfrm>
            <a:off x="6883400" y="2513013"/>
            <a:ext cx="53975" cy="12700"/>
          </a:xfrm>
          <a:custGeom>
            <a:avLst/>
            <a:gdLst>
              <a:gd name="T0" fmla="*/ 12890711 w 226"/>
              <a:gd name="T1" fmla="*/ 0 h 49"/>
              <a:gd name="T2" fmla="*/ 11122433 w 226"/>
              <a:gd name="T3" fmla="*/ 2283927 h 49"/>
              <a:gd name="T4" fmla="*/ 8270596 w 226"/>
              <a:gd name="T5" fmla="*/ 3291633 h 49"/>
              <a:gd name="T6" fmla="*/ 4620117 w 226"/>
              <a:gd name="T7" fmla="*/ 3291633 h 49"/>
              <a:gd name="T8" fmla="*/ 1882199 w 226"/>
              <a:gd name="T9" fmla="*/ 2283927 h 49"/>
              <a:gd name="T10" fmla="*/ 0 w 226"/>
              <a:gd name="T11" fmla="*/ 0 h 4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6"/>
              <a:gd name="T19" fmla="*/ 0 h 49"/>
              <a:gd name="T20" fmla="*/ 226 w 226"/>
              <a:gd name="T21" fmla="*/ 49 h 4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6" h="49">
                <a:moveTo>
                  <a:pt x="226" y="0"/>
                </a:moveTo>
                <a:lnTo>
                  <a:pt x="195" y="34"/>
                </a:lnTo>
                <a:lnTo>
                  <a:pt x="145" y="49"/>
                </a:lnTo>
                <a:lnTo>
                  <a:pt x="81" y="49"/>
                </a:lnTo>
                <a:lnTo>
                  <a:pt x="33" y="34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76" name="Line 108"/>
          <p:cNvSpPr>
            <a:spLocks noChangeShapeType="1"/>
          </p:cNvSpPr>
          <p:nvPr/>
        </p:nvSpPr>
        <p:spPr bwMode="auto">
          <a:xfrm>
            <a:off x="6886575" y="2468563"/>
            <a:ext cx="15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77" name="Freeform 109"/>
          <p:cNvSpPr>
            <a:spLocks/>
          </p:cNvSpPr>
          <p:nvPr/>
        </p:nvSpPr>
        <p:spPr bwMode="auto">
          <a:xfrm>
            <a:off x="6886575" y="2468563"/>
            <a:ext cx="50800" cy="44450"/>
          </a:xfrm>
          <a:custGeom>
            <a:avLst/>
            <a:gdLst>
              <a:gd name="T0" fmla="*/ 0 w 211"/>
              <a:gd name="T1" fmla="*/ 0 h 181"/>
              <a:gd name="T2" fmla="*/ 1043447 w 211"/>
              <a:gd name="T3" fmla="*/ 964884 h 181"/>
              <a:gd name="T4" fmla="*/ 2840226 w 211"/>
              <a:gd name="T5" fmla="*/ 1990181 h 181"/>
              <a:gd name="T6" fmla="*/ 8520678 w 211"/>
              <a:gd name="T7" fmla="*/ 4040776 h 181"/>
              <a:gd name="T8" fmla="*/ 10433502 w 211"/>
              <a:gd name="T9" fmla="*/ 4945493 h 181"/>
              <a:gd name="T10" fmla="*/ 11303121 w 211"/>
              <a:gd name="T11" fmla="*/ 5970544 h 181"/>
              <a:gd name="T12" fmla="*/ 12230522 w 211"/>
              <a:gd name="T13" fmla="*/ 7960970 h 181"/>
              <a:gd name="T14" fmla="*/ 12230522 w 211"/>
              <a:gd name="T15" fmla="*/ 10916036 h 18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1"/>
              <a:gd name="T25" fmla="*/ 0 h 181"/>
              <a:gd name="T26" fmla="*/ 211 w 211"/>
              <a:gd name="T27" fmla="*/ 181 h 18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1" h="181">
                <a:moveTo>
                  <a:pt x="0" y="0"/>
                </a:moveTo>
                <a:lnTo>
                  <a:pt x="18" y="16"/>
                </a:lnTo>
                <a:lnTo>
                  <a:pt x="49" y="33"/>
                </a:lnTo>
                <a:lnTo>
                  <a:pt x="147" y="67"/>
                </a:lnTo>
                <a:lnTo>
                  <a:pt x="180" y="82"/>
                </a:lnTo>
                <a:lnTo>
                  <a:pt x="195" y="99"/>
                </a:lnTo>
                <a:lnTo>
                  <a:pt x="211" y="132"/>
                </a:lnTo>
                <a:lnTo>
                  <a:pt x="211" y="181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78" name="Line 110"/>
          <p:cNvSpPr>
            <a:spLocks noChangeShapeType="1"/>
          </p:cNvSpPr>
          <p:nvPr/>
        </p:nvSpPr>
        <p:spPr bwMode="auto">
          <a:xfrm>
            <a:off x="6937375" y="2451100"/>
            <a:ext cx="1588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79" name="Freeform 111"/>
          <p:cNvSpPr>
            <a:spLocks/>
          </p:cNvSpPr>
          <p:nvPr/>
        </p:nvSpPr>
        <p:spPr bwMode="auto">
          <a:xfrm>
            <a:off x="6883400" y="2438400"/>
            <a:ext cx="53975" cy="30163"/>
          </a:xfrm>
          <a:custGeom>
            <a:avLst/>
            <a:gdLst>
              <a:gd name="T0" fmla="*/ 12890711 w 226"/>
              <a:gd name="T1" fmla="*/ 3380596 h 116"/>
              <a:gd name="T2" fmla="*/ 11122433 w 226"/>
              <a:gd name="T3" fmla="*/ 1149315 h 116"/>
              <a:gd name="T4" fmla="*/ 8270596 w 226"/>
              <a:gd name="T5" fmla="*/ 0 h 116"/>
              <a:gd name="T6" fmla="*/ 4620117 w 226"/>
              <a:gd name="T7" fmla="*/ 0 h 116"/>
              <a:gd name="T8" fmla="*/ 1882199 w 226"/>
              <a:gd name="T9" fmla="*/ 1149315 h 116"/>
              <a:gd name="T10" fmla="*/ 0 w 226"/>
              <a:gd name="T11" fmla="*/ 3380596 h 116"/>
              <a:gd name="T12" fmla="*/ 0 w 226"/>
              <a:gd name="T13" fmla="*/ 5544272 h 116"/>
              <a:gd name="T14" fmla="*/ 855480 w 226"/>
              <a:gd name="T15" fmla="*/ 7843160 h 1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26"/>
              <a:gd name="T25" fmla="*/ 0 h 116"/>
              <a:gd name="T26" fmla="*/ 226 w 226"/>
              <a:gd name="T27" fmla="*/ 116 h 11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26" h="116">
                <a:moveTo>
                  <a:pt x="226" y="50"/>
                </a:moveTo>
                <a:lnTo>
                  <a:pt x="195" y="17"/>
                </a:lnTo>
                <a:lnTo>
                  <a:pt x="145" y="0"/>
                </a:lnTo>
                <a:lnTo>
                  <a:pt x="81" y="0"/>
                </a:lnTo>
                <a:lnTo>
                  <a:pt x="33" y="17"/>
                </a:lnTo>
                <a:lnTo>
                  <a:pt x="0" y="50"/>
                </a:lnTo>
                <a:lnTo>
                  <a:pt x="0" y="82"/>
                </a:lnTo>
                <a:lnTo>
                  <a:pt x="15" y="116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80" name="Line 112"/>
          <p:cNvSpPr>
            <a:spLocks noChangeShapeType="1"/>
          </p:cNvSpPr>
          <p:nvPr/>
        </p:nvSpPr>
        <p:spPr bwMode="auto">
          <a:xfrm>
            <a:off x="6910388" y="1965325"/>
            <a:ext cx="1587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81" name="Freeform 113"/>
          <p:cNvSpPr>
            <a:spLocks/>
          </p:cNvSpPr>
          <p:nvPr/>
        </p:nvSpPr>
        <p:spPr bwMode="auto">
          <a:xfrm>
            <a:off x="6910388" y="1957388"/>
            <a:ext cx="50800" cy="20637"/>
          </a:xfrm>
          <a:custGeom>
            <a:avLst/>
            <a:gdLst>
              <a:gd name="T0" fmla="*/ 0 w 212"/>
              <a:gd name="T1" fmla="*/ 2040080 h 83"/>
              <a:gd name="T2" fmla="*/ 1894936 w 212"/>
              <a:gd name="T3" fmla="*/ 4080159 h 83"/>
              <a:gd name="T4" fmla="*/ 3732123 w 212"/>
              <a:gd name="T5" fmla="*/ 5131154 h 83"/>
              <a:gd name="T6" fmla="*/ 7464485 w 212"/>
              <a:gd name="T7" fmla="*/ 5131154 h 83"/>
              <a:gd name="T8" fmla="*/ 9359182 w 212"/>
              <a:gd name="T9" fmla="*/ 4080159 h 83"/>
              <a:gd name="T10" fmla="*/ 11254117 w 212"/>
              <a:gd name="T11" fmla="*/ 2040080 h 83"/>
              <a:gd name="T12" fmla="*/ 12172830 w 212"/>
              <a:gd name="T13" fmla="*/ 0 h 8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2"/>
              <a:gd name="T22" fmla="*/ 0 h 83"/>
              <a:gd name="T23" fmla="*/ 212 w 212"/>
              <a:gd name="T24" fmla="*/ 83 h 8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2" h="83">
                <a:moveTo>
                  <a:pt x="0" y="33"/>
                </a:moveTo>
                <a:lnTo>
                  <a:pt x="33" y="66"/>
                </a:lnTo>
                <a:lnTo>
                  <a:pt x="65" y="83"/>
                </a:lnTo>
                <a:lnTo>
                  <a:pt x="130" y="83"/>
                </a:lnTo>
                <a:lnTo>
                  <a:pt x="163" y="66"/>
                </a:lnTo>
                <a:lnTo>
                  <a:pt x="196" y="33"/>
                </a:lnTo>
                <a:lnTo>
                  <a:pt x="212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82" name="Line 114"/>
          <p:cNvSpPr>
            <a:spLocks noChangeShapeType="1"/>
          </p:cNvSpPr>
          <p:nvPr/>
        </p:nvSpPr>
        <p:spPr bwMode="auto">
          <a:xfrm>
            <a:off x="6961188" y="1911350"/>
            <a:ext cx="1587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83" name="Freeform 115"/>
          <p:cNvSpPr>
            <a:spLocks/>
          </p:cNvSpPr>
          <p:nvPr/>
        </p:nvSpPr>
        <p:spPr bwMode="auto">
          <a:xfrm>
            <a:off x="6904038" y="1890713"/>
            <a:ext cx="57150" cy="74612"/>
          </a:xfrm>
          <a:custGeom>
            <a:avLst/>
            <a:gdLst>
              <a:gd name="T0" fmla="*/ 13440834 w 243"/>
              <a:gd name="T1" fmla="*/ 5175108 h 297"/>
              <a:gd name="T2" fmla="*/ 12555832 w 243"/>
              <a:gd name="T3" fmla="*/ 3092504 h 297"/>
              <a:gd name="T4" fmla="*/ 10730560 w 243"/>
              <a:gd name="T5" fmla="*/ 946593 h 297"/>
              <a:gd name="T6" fmla="*/ 8905288 w 243"/>
              <a:gd name="T7" fmla="*/ 0 h 297"/>
              <a:gd name="T8" fmla="*/ 5310012 w 243"/>
              <a:gd name="T9" fmla="*/ 0 h 297"/>
              <a:gd name="T10" fmla="*/ 3540007 w 243"/>
              <a:gd name="T11" fmla="*/ 946593 h 297"/>
              <a:gd name="T12" fmla="*/ 1714735 w 243"/>
              <a:gd name="T13" fmla="*/ 3092504 h 297"/>
              <a:gd name="T14" fmla="*/ 885002 w 243"/>
              <a:gd name="T15" fmla="*/ 5175108 h 297"/>
              <a:gd name="T16" fmla="*/ 0 w 243"/>
              <a:gd name="T17" fmla="*/ 8330669 h 297"/>
              <a:gd name="T18" fmla="*/ 0 w 243"/>
              <a:gd name="T19" fmla="*/ 13568831 h 297"/>
              <a:gd name="T20" fmla="*/ 885002 w 243"/>
              <a:gd name="T21" fmla="*/ 16661338 h 297"/>
              <a:gd name="T22" fmla="*/ 1714735 w 243"/>
              <a:gd name="T23" fmla="*/ 18743941 h 29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43"/>
              <a:gd name="T37" fmla="*/ 0 h 297"/>
              <a:gd name="T38" fmla="*/ 243 w 243"/>
              <a:gd name="T39" fmla="*/ 297 h 29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43" h="297">
                <a:moveTo>
                  <a:pt x="243" y="82"/>
                </a:moveTo>
                <a:lnTo>
                  <a:pt x="227" y="49"/>
                </a:lnTo>
                <a:lnTo>
                  <a:pt x="194" y="15"/>
                </a:lnTo>
                <a:lnTo>
                  <a:pt x="161" y="0"/>
                </a:lnTo>
                <a:lnTo>
                  <a:pt x="96" y="0"/>
                </a:lnTo>
                <a:lnTo>
                  <a:pt x="64" y="15"/>
                </a:lnTo>
                <a:lnTo>
                  <a:pt x="31" y="49"/>
                </a:lnTo>
                <a:lnTo>
                  <a:pt x="16" y="82"/>
                </a:lnTo>
                <a:lnTo>
                  <a:pt x="0" y="132"/>
                </a:lnTo>
                <a:lnTo>
                  <a:pt x="0" y="215"/>
                </a:lnTo>
                <a:lnTo>
                  <a:pt x="16" y="264"/>
                </a:lnTo>
                <a:lnTo>
                  <a:pt x="31" y="297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84" name="Line 116"/>
          <p:cNvSpPr>
            <a:spLocks noChangeShapeType="1"/>
          </p:cNvSpPr>
          <p:nvPr/>
        </p:nvSpPr>
        <p:spPr bwMode="auto">
          <a:xfrm>
            <a:off x="6870700" y="1941513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85" name="Line 117"/>
          <p:cNvSpPr>
            <a:spLocks noChangeShapeType="1"/>
          </p:cNvSpPr>
          <p:nvPr/>
        </p:nvSpPr>
        <p:spPr bwMode="auto">
          <a:xfrm flipH="1">
            <a:off x="6799263" y="1941513"/>
            <a:ext cx="7143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86" name="Line 118"/>
          <p:cNvSpPr>
            <a:spLocks noChangeShapeType="1"/>
          </p:cNvSpPr>
          <p:nvPr/>
        </p:nvSpPr>
        <p:spPr bwMode="auto">
          <a:xfrm>
            <a:off x="7005638" y="1955800"/>
            <a:ext cx="1587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87" name="Freeform 119"/>
          <p:cNvSpPr>
            <a:spLocks/>
          </p:cNvSpPr>
          <p:nvPr/>
        </p:nvSpPr>
        <p:spPr bwMode="auto">
          <a:xfrm>
            <a:off x="7005638" y="1955800"/>
            <a:ext cx="25400" cy="44450"/>
          </a:xfrm>
          <a:custGeom>
            <a:avLst/>
            <a:gdLst>
              <a:gd name="T0" fmla="*/ 0 w 98"/>
              <a:gd name="T1" fmla="*/ 0 h 173"/>
              <a:gd name="T2" fmla="*/ 0 w 98"/>
              <a:gd name="T3" fmla="*/ 11420824 h 173"/>
              <a:gd name="T4" fmla="*/ 6583265 w 98"/>
              <a:gd name="T5" fmla="*/ 11420824 h 173"/>
              <a:gd name="T6" fmla="*/ 0 60000 65536"/>
              <a:gd name="T7" fmla="*/ 0 60000 65536"/>
              <a:gd name="T8" fmla="*/ 0 60000 65536"/>
              <a:gd name="T9" fmla="*/ 0 w 98"/>
              <a:gd name="T10" fmla="*/ 0 h 173"/>
              <a:gd name="T11" fmla="*/ 98 w 98"/>
              <a:gd name="T12" fmla="*/ 173 h 1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8" h="173">
                <a:moveTo>
                  <a:pt x="0" y="0"/>
                </a:moveTo>
                <a:lnTo>
                  <a:pt x="0" y="173"/>
                </a:lnTo>
                <a:lnTo>
                  <a:pt x="98" y="173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88" name="Line 120"/>
          <p:cNvSpPr>
            <a:spLocks noChangeShapeType="1"/>
          </p:cNvSpPr>
          <p:nvPr/>
        </p:nvSpPr>
        <p:spPr bwMode="auto">
          <a:xfrm>
            <a:off x="6924675" y="2112963"/>
            <a:ext cx="1588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89" name="Freeform 121"/>
          <p:cNvSpPr>
            <a:spLocks/>
          </p:cNvSpPr>
          <p:nvPr/>
        </p:nvSpPr>
        <p:spPr bwMode="auto">
          <a:xfrm>
            <a:off x="6911975" y="2112963"/>
            <a:ext cx="12700" cy="31750"/>
          </a:xfrm>
          <a:custGeom>
            <a:avLst/>
            <a:gdLst>
              <a:gd name="T0" fmla="*/ 3431702 w 47"/>
              <a:gd name="T1" fmla="*/ 0 h 128"/>
              <a:gd name="T2" fmla="*/ 3431702 w 47"/>
              <a:gd name="T3" fmla="*/ 7875486 h 128"/>
              <a:gd name="T4" fmla="*/ 2336530 w 47"/>
              <a:gd name="T5" fmla="*/ 7875486 h 128"/>
              <a:gd name="T6" fmla="*/ 2336530 w 47"/>
              <a:gd name="T7" fmla="*/ 861467 h 128"/>
              <a:gd name="T8" fmla="*/ 1095172 w 47"/>
              <a:gd name="T9" fmla="*/ 2768699 h 128"/>
              <a:gd name="T10" fmla="*/ 1095172 w 47"/>
              <a:gd name="T11" fmla="*/ 7875486 h 128"/>
              <a:gd name="T12" fmla="*/ 0 w 47"/>
              <a:gd name="T13" fmla="*/ 7875486 h 128"/>
              <a:gd name="T14" fmla="*/ 0 w 47"/>
              <a:gd name="T15" fmla="*/ 4799211 h 1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7"/>
              <a:gd name="T25" fmla="*/ 0 h 128"/>
              <a:gd name="T26" fmla="*/ 47 w 47"/>
              <a:gd name="T27" fmla="*/ 128 h 12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7" h="128">
                <a:moveTo>
                  <a:pt x="47" y="0"/>
                </a:moveTo>
                <a:lnTo>
                  <a:pt x="47" y="128"/>
                </a:lnTo>
                <a:lnTo>
                  <a:pt x="32" y="128"/>
                </a:lnTo>
                <a:lnTo>
                  <a:pt x="32" y="14"/>
                </a:lnTo>
                <a:lnTo>
                  <a:pt x="15" y="45"/>
                </a:lnTo>
                <a:lnTo>
                  <a:pt x="15" y="128"/>
                </a:lnTo>
                <a:lnTo>
                  <a:pt x="0" y="128"/>
                </a:lnTo>
                <a:lnTo>
                  <a:pt x="0" y="78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90" name="Line 122"/>
          <p:cNvSpPr>
            <a:spLocks noChangeShapeType="1"/>
          </p:cNvSpPr>
          <p:nvPr/>
        </p:nvSpPr>
        <p:spPr bwMode="auto">
          <a:xfrm>
            <a:off x="6907213" y="2144713"/>
            <a:ext cx="1587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91" name="Freeform 123"/>
          <p:cNvSpPr>
            <a:spLocks/>
          </p:cNvSpPr>
          <p:nvPr/>
        </p:nvSpPr>
        <p:spPr bwMode="auto">
          <a:xfrm>
            <a:off x="6907213" y="2109788"/>
            <a:ext cx="33337" cy="34925"/>
          </a:xfrm>
          <a:custGeom>
            <a:avLst/>
            <a:gdLst>
              <a:gd name="T0" fmla="*/ 0 w 135"/>
              <a:gd name="T1" fmla="*/ 8838809 h 138"/>
              <a:gd name="T2" fmla="*/ 4085635 w 135"/>
              <a:gd name="T3" fmla="*/ 0 h 138"/>
              <a:gd name="T4" fmla="*/ 8232264 w 135"/>
              <a:gd name="T5" fmla="*/ 8838809 h 138"/>
              <a:gd name="T6" fmla="*/ 0 w 135"/>
              <a:gd name="T7" fmla="*/ 8838809 h 138"/>
              <a:gd name="T8" fmla="*/ 0 60000 65536"/>
              <a:gd name="T9" fmla="*/ 0 60000 65536"/>
              <a:gd name="T10" fmla="*/ 0 60000 65536"/>
              <a:gd name="T11" fmla="*/ 0 60000 65536"/>
              <a:gd name="T12" fmla="*/ 0 w 135"/>
              <a:gd name="T13" fmla="*/ 0 h 138"/>
              <a:gd name="T14" fmla="*/ 135 w 135"/>
              <a:gd name="T15" fmla="*/ 138 h 1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5" h="138">
                <a:moveTo>
                  <a:pt x="0" y="138"/>
                </a:moveTo>
                <a:lnTo>
                  <a:pt x="67" y="0"/>
                </a:lnTo>
                <a:lnTo>
                  <a:pt x="135" y="138"/>
                </a:lnTo>
                <a:lnTo>
                  <a:pt x="0" y="138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92" name="Line 124"/>
          <p:cNvSpPr>
            <a:spLocks noChangeShapeType="1"/>
          </p:cNvSpPr>
          <p:nvPr/>
        </p:nvSpPr>
        <p:spPr bwMode="auto">
          <a:xfrm>
            <a:off x="6924675" y="2144713"/>
            <a:ext cx="0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93" name="Line 125"/>
          <p:cNvSpPr>
            <a:spLocks noChangeShapeType="1"/>
          </p:cNvSpPr>
          <p:nvPr/>
        </p:nvSpPr>
        <p:spPr bwMode="auto">
          <a:xfrm>
            <a:off x="6924675" y="2144713"/>
            <a:ext cx="0" cy="2286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94" name="Line 126"/>
          <p:cNvSpPr>
            <a:spLocks noChangeShapeType="1"/>
          </p:cNvSpPr>
          <p:nvPr/>
        </p:nvSpPr>
        <p:spPr bwMode="auto">
          <a:xfrm>
            <a:off x="6929438" y="2144713"/>
            <a:ext cx="1587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95" name="Freeform 127"/>
          <p:cNvSpPr>
            <a:spLocks/>
          </p:cNvSpPr>
          <p:nvPr/>
        </p:nvSpPr>
        <p:spPr bwMode="auto">
          <a:xfrm>
            <a:off x="6924675" y="2112963"/>
            <a:ext cx="4763" cy="31750"/>
          </a:xfrm>
          <a:custGeom>
            <a:avLst/>
            <a:gdLst>
              <a:gd name="T0" fmla="*/ 1417885 w 16"/>
              <a:gd name="T1" fmla="*/ 7875486 h 128"/>
              <a:gd name="T2" fmla="*/ 1417885 w 16"/>
              <a:gd name="T3" fmla="*/ 2030511 h 128"/>
              <a:gd name="T4" fmla="*/ 0 w 16"/>
              <a:gd name="T5" fmla="*/ 0 h 128"/>
              <a:gd name="T6" fmla="*/ 0 60000 65536"/>
              <a:gd name="T7" fmla="*/ 0 60000 65536"/>
              <a:gd name="T8" fmla="*/ 0 60000 65536"/>
              <a:gd name="T9" fmla="*/ 0 w 16"/>
              <a:gd name="T10" fmla="*/ 0 h 128"/>
              <a:gd name="T11" fmla="*/ 16 w 16"/>
              <a:gd name="T12" fmla="*/ 128 h 1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" h="128">
                <a:moveTo>
                  <a:pt x="16" y="128"/>
                </a:moveTo>
                <a:lnTo>
                  <a:pt x="16" y="33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96" name="Line 128"/>
          <p:cNvSpPr>
            <a:spLocks noChangeShapeType="1"/>
          </p:cNvSpPr>
          <p:nvPr/>
        </p:nvSpPr>
        <p:spPr bwMode="auto">
          <a:xfrm>
            <a:off x="6934200" y="2128838"/>
            <a:ext cx="0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97" name="Freeform 129"/>
          <p:cNvSpPr>
            <a:spLocks/>
          </p:cNvSpPr>
          <p:nvPr/>
        </p:nvSpPr>
        <p:spPr bwMode="auto">
          <a:xfrm>
            <a:off x="6929438" y="2128838"/>
            <a:ext cx="4762" cy="15875"/>
          </a:xfrm>
          <a:custGeom>
            <a:avLst/>
            <a:gdLst>
              <a:gd name="T0" fmla="*/ 1511777 w 15"/>
              <a:gd name="T1" fmla="*/ 0 h 64"/>
              <a:gd name="T2" fmla="*/ 1511777 w 15"/>
              <a:gd name="T3" fmla="*/ 3937743 h 64"/>
              <a:gd name="T4" fmla="*/ 0 w 15"/>
              <a:gd name="T5" fmla="*/ 3937743 h 64"/>
              <a:gd name="T6" fmla="*/ 0 60000 65536"/>
              <a:gd name="T7" fmla="*/ 0 60000 65536"/>
              <a:gd name="T8" fmla="*/ 0 60000 65536"/>
              <a:gd name="T9" fmla="*/ 0 w 15"/>
              <a:gd name="T10" fmla="*/ 0 h 64"/>
              <a:gd name="T11" fmla="*/ 15 w 15"/>
              <a:gd name="T12" fmla="*/ 64 h 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" h="64">
                <a:moveTo>
                  <a:pt x="15" y="0"/>
                </a:moveTo>
                <a:lnTo>
                  <a:pt x="15" y="64"/>
                </a:lnTo>
                <a:lnTo>
                  <a:pt x="0" y="64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98" name="Line 130"/>
          <p:cNvSpPr>
            <a:spLocks noChangeShapeType="1"/>
          </p:cNvSpPr>
          <p:nvPr/>
        </p:nvSpPr>
        <p:spPr bwMode="auto">
          <a:xfrm>
            <a:off x="6937375" y="2144713"/>
            <a:ext cx="0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99" name="Freeform 131"/>
          <p:cNvSpPr>
            <a:spLocks/>
          </p:cNvSpPr>
          <p:nvPr/>
        </p:nvSpPr>
        <p:spPr bwMode="auto">
          <a:xfrm>
            <a:off x="6934200" y="2128838"/>
            <a:ext cx="3175" cy="15875"/>
          </a:xfrm>
          <a:custGeom>
            <a:avLst/>
            <a:gdLst>
              <a:gd name="T0" fmla="*/ 592978 w 17"/>
              <a:gd name="T1" fmla="*/ 3937743 h 64"/>
              <a:gd name="T2" fmla="*/ 592978 w 17"/>
              <a:gd name="T3" fmla="*/ 1968996 h 64"/>
              <a:gd name="T4" fmla="*/ 0 w 17"/>
              <a:gd name="T5" fmla="*/ 0 h 64"/>
              <a:gd name="T6" fmla="*/ 0 60000 65536"/>
              <a:gd name="T7" fmla="*/ 0 60000 65536"/>
              <a:gd name="T8" fmla="*/ 0 60000 65536"/>
              <a:gd name="T9" fmla="*/ 0 w 17"/>
              <a:gd name="T10" fmla="*/ 0 h 64"/>
              <a:gd name="T11" fmla="*/ 17 w 17"/>
              <a:gd name="T12" fmla="*/ 64 h 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" h="64">
                <a:moveTo>
                  <a:pt x="17" y="64"/>
                </a:moveTo>
                <a:lnTo>
                  <a:pt x="17" y="32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00" name="Line 132"/>
          <p:cNvSpPr>
            <a:spLocks noChangeShapeType="1"/>
          </p:cNvSpPr>
          <p:nvPr/>
        </p:nvSpPr>
        <p:spPr bwMode="auto">
          <a:xfrm>
            <a:off x="7534275" y="2132013"/>
            <a:ext cx="0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01" name="Freeform 133"/>
          <p:cNvSpPr>
            <a:spLocks/>
          </p:cNvSpPr>
          <p:nvPr/>
        </p:nvSpPr>
        <p:spPr bwMode="auto">
          <a:xfrm>
            <a:off x="7527925" y="2109788"/>
            <a:ext cx="33338" cy="34925"/>
          </a:xfrm>
          <a:custGeom>
            <a:avLst/>
            <a:gdLst>
              <a:gd name="T0" fmla="*/ 1502171 w 136"/>
              <a:gd name="T1" fmla="*/ 5636338 h 138"/>
              <a:gd name="T2" fmla="*/ 1502171 w 136"/>
              <a:gd name="T3" fmla="*/ 8838809 h 138"/>
              <a:gd name="T4" fmla="*/ 2523883 w 136"/>
              <a:gd name="T5" fmla="*/ 8838809 h 138"/>
              <a:gd name="T6" fmla="*/ 2523883 w 136"/>
              <a:gd name="T7" fmla="*/ 3522616 h 138"/>
              <a:gd name="T8" fmla="*/ 3425234 w 136"/>
              <a:gd name="T9" fmla="*/ 1537206 h 138"/>
              <a:gd name="T10" fmla="*/ 3425234 w 136"/>
              <a:gd name="T11" fmla="*/ 8838809 h 138"/>
              <a:gd name="T12" fmla="*/ 4386643 w 136"/>
              <a:gd name="T13" fmla="*/ 8838809 h 138"/>
              <a:gd name="T14" fmla="*/ 4386643 w 136"/>
              <a:gd name="T15" fmla="*/ 640545 h 138"/>
              <a:gd name="T16" fmla="*/ 5287995 w 136"/>
              <a:gd name="T17" fmla="*/ 2754013 h 138"/>
              <a:gd name="T18" fmla="*/ 5287995 w 136"/>
              <a:gd name="T19" fmla="*/ 8838809 h 138"/>
              <a:gd name="T20" fmla="*/ 6309461 w 136"/>
              <a:gd name="T21" fmla="*/ 8838809 h 138"/>
              <a:gd name="T22" fmla="*/ 6309461 w 136"/>
              <a:gd name="T23" fmla="*/ 4739677 h 138"/>
              <a:gd name="T24" fmla="*/ 7210812 w 136"/>
              <a:gd name="T25" fmla="*/ 6789115 h 138"/>
              <a:gd name="T26" fmla="*/ 7210812 w 136"/>
              <a:gd name="T27" fmla="*/ 8838809 h 138"/>
              <a:gd name="T28" fmla="*/ 8172223 w 136"/>
              <a:gd name="T29" fmla="*/ 8838809 h 138"/>
              <a:gd name="T30" fmla="*/ 0 w 136"/>
              <a:gd name="T31" fmla="*/ 8838809 h 138"/>
              <a:gd name="T32" fmla="*/ 4086111 w 136"/>
              <a:gd name="T33" fmla="*/ 0 h 138"/>
              <a:gd name="T34" fmla="*/ 8172223 w 136"/>
              <a:gd name="T35" fmla="*/ 8838809 h 13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36"/>
              <a:gd name="T55" fmla="*/ 0 h 138"/>
              <a:gd name="T56" fmla="*/ 136 w 136"/>
              <a:gd name="T57" fmla="*/ 138 h 13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36" h="138">
                <a:moveTo>
                  <a:pt x="25" y="88"/>
                </a:moveTo>
                <a:lnTo>
                  <a:pt x="25" y="138"/>
                </a:lnTo>
                <a:lnTo>
                  <a:pt x="42" y="138"/>
                </a:lnTo>
                <a:lnTo>
                  <a:pt x="42" y="55"/>
                </a:lnTo>
                <a:lnTo>
                  <a:pt x="57" y="24"/>
                </a:lnTo>
                <a:lnTo>
                  <a:pt x="57" y="138"/>
                </a:lnTo>
                <a:lnTo>
                  <a:pt x="73" y="138"/>
                </a:lnTo>
                <a:lnTo>
                  <a:pt x="73" y="10"/>
                </a:lnTo>
                <a:lnTo>
                  <a:pt x="88" y="43"/>
                </a:lnTo>
                <a:lnTo>
                  <a:pt x="88" y="138"/>
                </a:lnTo>
                <a:lnTo>
                  <a:pt x="105" y="138"/>
                </a:lnTo>
                <a:lnTo>
                  <a:pt x="105" y="74"/>
                </a:lnTo>
                <a:lnTo>
                  <a:pt x="120" y="106"/>
                </a:lnTo>
                <a:lnTo>
                  <a:pt x="120" y="138"/>
                </a:lnTo>
                <a:lnTo>
                  <a:pt x="136" y="138"/>
                </a:lnTo>
                <a:lnTo>
                  <a:pt x="0" y="138"/>
                </a:lnTo>
                <a:lnTo>
                  <a:pt x="68" y="0"/>
                </a:lnTo>
                <a:lnTo>
                  <a:pt x="136" y="138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02" name="Line 134"/>
          <p:cNvSpPr>
            <a:spLocks noChangeShapeType="1"/>
          </p:cNvSpPr>
          <p:nvPr/>
        </p:nvSpPr>
        <p:spPr bwMode="auto">
          <a:xfrm>
            <a:off x="7545388" y="2144713"/>
            <a:ext cx="0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03" name="Line 135"/>
          <p:cNvSpPr>
            <a:spLocks noChangeShapeType="1"/>
          </p:cNvSpPr>
          <p:nvPr/>
        </p:nvSpPr>
        <p:spPr bwMode="auto">
          <a:xfrm>
            <a:off x="7545388" y="2144713"/>
            <a:ext cx="0" cy="2286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04" name="Line 136"/>
          <p:cNvSpPr>
            <a:spLocks noChangeShapeType="1"/>
          </p:cNvSpPr>
          <p:nvPr/>
        </p:nvSpPr>
        <p:spPr bwMode="auto">
          <a:xfrm>
            <a:off x="7607300" y="2517775"/>
            <a:ext cx="1588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05" name="Line 137"/>
          <p:cNvSpPr>
            <a:spLocks noChangeShapeType="1"/>
          </p:cNvSpPr>
          <p:nvPr/>
        </p:nvSpPr>
        <p:spPr bwMode="auto">
          <a:xfrm>
            <a:off x="7607300" y="2517775"/>
            <a:ext cx="1588" cy="523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06" name="Line 138"/>
          <p:cNvSpPr>
            <a:spLocks noChangeShapeType="1"/>
          </p:cNvSpPr>
          <p:nvPr/>
        </p:nvSpPr>
        <p:spPr bwMode="auto">
          <a:xfrm>
            <a:off x="7608888" y="2000250"/>
            <a:ext cx="158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07" name="Freeform 139"/>
          <p:cNvSpPr>
            <a:spLocks/>
          </p:cNvSpPr>
          <p:nvPr/>
        </p:nvSpPr>
        <p:spPr bwMode="auto">
          <a:xfrm>
            <a:off x="7586663" y="1955800"/>
            <a:ext cx="22225" cy="44450"/>
          </a:xfrm>
          <a:custGeom>
            <a:avLst/>
            <a:gdLst>
              <a:gd name="T0" fmla="*/ 5040313 w 98"/>
              <a:gd name="T1" fmla="*/ 11420824 h 173"/>
              <a:gd name="T2" fmla="*/ 0 w 98"/>
              <a:gd name="T3" fmla="*/ 11420824 h 173"/>
              <a:gd name="T4" fmla="*/ 0 w 98"/>
              <a:gd name="T5" fmla="*/ 0 h 173"/>
              <a:gd name="T6" fmla="*/ 0 60000 65536"/>
              <a:gd name="T7" fmla="*/ 0 60000 65536"/>
              <a:gd name="T8" fmla="*/ 0 60000 65536"/>
              <a:gd name="T9" fmla="*/ 0 w 98"/>
              <a:gd name="T10" fmla="*/ 0 h 173"/>
              <a:gd name="T11" fmla="*/ 98 w 98"/>
              <a:gd name="T12" fmla="*/ 173 h 1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8" h="173">
                <a:moveTo>
                  <a:pt x="98" y="173"/>
                </a:moveTo>
                <a:lnTo>
                  <a:pt x="0" y="173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08" name="Line 140"/>
          <p:cNvSpPr>
            <a:spLocks noChangeShapeType="1"/>
          </p:cNvSpPr>
          <p:nvPr/>
        </p:nvSpPr>
        <p:spPr bwMode="auto">
          <a:xfrm>
            <a:off x="7561263" y="1957388"/>
            <a:ext cx="1587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09" name="Freeform 141"/>
          <p:cNvSpPr>
            <a:spLocks/>
          </p:cNvSpPr>
          <p:nvPr/>
        </p:nvSpPr>
        <p:spPr bwMode="auto">
          <a:xfrm>
            <a:off x="7502525" y="1890713"/>
            <a:ext cx="58738" cy="87312"/>
          </a:xfrm>
          <a:custGeom>
            <a:avLst/>
            <a:gdLst>
              <a:gd name="T0" fmla="*/ 14082256 w 245"/>
              <a:gd name="T1" fmla="*/ 16714589 h 347"/>
              <a:gd name="T2" fmla="*/ 13047748 w 245"/>
              <a:gd name="T3" fmla="*/ 18803785 h 347"/>
              <a:gd name="T4" fmla="*/ 11208410 w 245"/>
              <a:gd name="T5" fmla="*/ 20892982 h 347"/>
              <a:gd name="T6" fmla="*/ 9311533 w 245"/>
              <a:gd name="T7" fmla="*/ 21969410 h 347"/>
              <a:gd name="T8" fmla="*/ 5632855 w 245"/>
              <a:gd name="T9" fmla="*/ 21969410 h 347"/>
              <a:gd name="T10" fmla="*/ 3793516 w 245"/>
              <a:gd name="T11" fmla="*/ 20892982 h 347"/>
              <a:gd name="T12" fmla="*/ 1896878 w 245"/>
              <a:gd name="T13" fmla="*/ 18803785 h 347"/>
              <a:gd name="T14" fmla="*/ 1034508 w 245"/>
              <a:gd name="T15" fmla="*/ 16714589 h 347"/>
              <a:gd name="T16" fmla="*/ 0 w 245"/>
              <a:gd name="T17" fmla="*/ 13612116 h 347"/>
              <a:gd name="T18" fmla="*/ 0 w 245"/>
              <a:gd name="T19" fmla="*/ 8357294 h 347"/>
              <a:gd name="T20" fmla="*/ 1034508 w 245"/>
              <a:gd name="T21" fmla="*/ 5191667 h 347"/>
              <a:gd name="T22" fmla="*/ 1896878 w 245"/>
              <a:gd name="T23" fmla="*/ 3102218 h 347"/>
              <a:gd name="T24" fmla="*/ 3793516 w 245"/>
              <a:gd name="T25" fmla="*/ 949612 h 347"/>
              <a:gd name="T26" fmla="*/ 5632855 w 245"/>
              <a:gd name="T27" fmla="*/ 0 h 347"/>
              <a:gd name="T28" fmla="*/ 9311533 w 245"/>
              <a:gd name="T29" fmla="*/ 0 h 347"/>
              <a:gd name="T30" fmla="*/ 11208410 w 245"/>
              <a:gd name="T31" fmla="*/ 949612 h 347"/>
              <a:gd name="T32" fmla="*/ 13047748 w 245"/>
              <a:gd name="T33" fmla="*/ 3102218 h 347"/>
              <a:gd name="T34" fmla="*/ 14082256 w 245"/>
              <a:gd name="T35" fmla="*/ 5191667 h 34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45"/>
              <a:gd name="T55" fmla="*/ 0 h 347"/>
              <a:gd name="T56" fmla="*/ 245 w 245"/>
              <a:gd name="T57" fmla="*/ 347 h 34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45" h="347">
                <a:moveTo>
                  <a:pt x="245" y="264"/>
                </a:moveTo>
                <a:lnTo>
                  <a:pt x="227" y="297"/>
                </a:lnTo>
                <a:lnTo>
                  <a:pt x="195" y="330"/>
                </a:lnTo>
                <a:lnTo>
                  <a:pt x="162" y="347"/>
                </a:lnTo>
                <a:lnTo>
                  <a:pt x="98" y="347"/>
                </a:lnTo>
                <a:lnTo>
                  <a:pt x="66" y="330"/>
                </a:lnTo>
                <a:lnTo>
                  <a:pt x="33" y="297"/>
                </a:lnTo>
                <a:lnTo>
                  <a:pt x="18" y="264"/>
                </a:lnTo>
                <a:lnTo>
                  <a:pt x="0" y="215"/>
                </a:lnTo>
                <a:lnTo>
                  <a:pt x="0" y="132"/>
                </a:lnTo>
                <a:lnTo>
                  <a:pt x="18" y="82"/>
                </a:lnTo>
                <a:lnTo>
                  <a:pt x="33" y="49"/>
                </a:lnTo>
                <a:lnTo>
                  <a:pt x="66" y="15"/>
                </a:lnTo>
                <a:lnTo>
                  <a:pt x="98" y="0"/>
                </a:lnTo>
                <a:lnTo>
                  <a:pt x="162" y="0"/>
                </a:lnTo>
                <a:lnTo>
                  <a:pt x="195" y="15"/>
                </a:lnTo>
                <a:lnTo>
                  <a:pt x="227" y="49"/>
                </a:lnTo>
                <a:lnTo>
                  <a:pt x="245" y="82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10" name="Line 142"/>
          <p:cNvSpPr>
            <a:spLocks noChangeShapeType="1"/>
          </p:cNvSpPr>
          <p:nvPr/>
        </p:nvSpPr>
        <p:spPr bwMode="auto">
          <a:xfrm>
            <a:off x="7470775" y="1941513"/>
            <a:ext cx="15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11" name="Line 143"/>
          <p:cNvSpPr>
            <a:spLocks noChangeShapeType="1"/>
          </p:cNvSpPr>
          <p:nvPr/>
        </p:nvSpPr>
        <p:spPr bwMode="auto">
          <a:xfrm flipH="1">
            <a:off x="7400925" y="1941513"/>
            <a:ext cx="6985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12" name="Line 144"/>
          <p:cNvSpPr>
            <a:spLocks noChangeShapeType="1"/>
          </p:cNvSpPr>
          <p:nvPr/>
        </p:nvSpPr>
        <p:spPr bwMode="auto">
          <a:xfrm>
            <a:off x="7618413" y="1981200"/>
            <a:ext cx="1587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13" name="Line 145"/>
          <p:cNvSpPr>
            <a:spLocks noChangeShapeType="1"/>
          </p:cNvSpPr>
          <p:nvPr/>
        </p:nvSpPr>
        <p:spPr bwMode="auto">
          <a:xfrm>
            <a:off x="7618413" y="1981200"/>
            <a:ext cx="36512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14" name="Line 146"/>
          <p:cNvSpPr>
            <a:spLocks noChangeShapeType="1"/>
          </p:cNvSpPr>
          <p:nvPr/>
        </p:nvSpPr>
        <p:spPr bwMode="auto">
          <a:xfrm>
            <a:off x="7670800" y="1965325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15" name="Freeform 147"/>
          <p:cNvSpPr>
            <a:spLocks/>
          </p:cNvSpPr>
          <p:nvPr/>
        </p:nvSpPr>
        <p:spPr bwMode="auto">
          <a:xfrm>
            <a:off x="7670800" y="1955800"/>
            <a:ext cx="9525" cy="44450"/>
          </a:xfrm>
          <a:custGeom>
            <a:avLst/>
            <a:gdLst>
              <a:gd name="T0" fmla="*/ 0 w 40"/>
              <a:gd name="T1" fmla="*/ 2178564 h 173"/>
              <a:gd name="T2" fmla="*/ 963930 w 40"/>
              <a:gd name="T3" fmla="*/ 1650303 h 173"/>
              <a:gd name="T4" fmla="*/ 2268141 w 40"/>
              <a:gd name="T5" fmla="*/ 0 h 173"/>
              <a:gd name="T6" fmla="*/ 2268141 w 40"/>
              <a:gd name="T7" fmla="*/ 11420824 h 173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173"/>
              <a:gd name="T14" fmla="*/ 40 w 40"/>
              <a:gd name="T15" fmla="*/ 173 h 17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173">
                <a:moveTo>
                  <a:pt x="0" y="33"/>
                </a:moveTo>
                <a:lnTo>
                  <a:pt x="17" y="25"/>
                </a:lnTo>
                <a:lnTo>
                  <a:pt x="40" y="0"/>
                </a:lnTo>
                <a:lnTo>
                  <a:pt x="40" y="173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16" name="Line 148"/>
          <p:cNvSpPr>
            <a:spLocks noChangeShapeType="1"/>
          </p:cNvSpPr>
          <p:nvPr/>
        </p:nvSpPr>
        <p:spPr bwMode="auto">
          <a:xfrm>
            <a:off x="7545388" y="1757363"/>
            <a:ext cx="0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17" name="Freeform 149"/>
          <p:cNvSpPr>
            <a:spLocks/>
          </p:cNvSpPr>
          <p:nvPr/>
        </p:nvSpPr>
        <p:spPr bwMode="auto">
          <a:xfrm>
            <a:off x="7534275" y="1587500"/>
            <a:ext cx="11113" cy="169863"/>
          </a:xfrm>
          <a:custGeom>
            <a:avLst/>
            <a:gdLst>
              <a:gd name="T0" fmla="*/ 2304790 w 48"/>
              <a:gd name="T1" fmla="*/ 43129206 h 669"/>
              <a:gd name="T2" fmla="*/ 2304790 w 48"/>
              <a:gd name="T3" fmla="*/ 7413796 h 669"/>
              <a:gd name="T4" fmla="*/ 2572891 w 48"/>
              <a:gd name="T5" fmla="*/ 7413796 h 669"/>
              <a:gd name="T6" fmla="*/ 1715338 w 48"/>
              <a:gd name="T7" fmla="*/ 7413796 h 669"/>
              <a:gd name="T8" fmla="*/ 1715338 w 48"/>
              <a:gd name="T9" fmla="*/ 0 h 669"/>
              <a:gd name="T10" fmla="*/ 911266 w 48"/>
              <a:gd name="T11" fmla="*/ 2062985 h 669"/>
              <a:gd name="T12" fmla="*/ 911266 w 48"/>
              <a:gd name="T13" fmla="*/ 7413796 h 669"/>
              <a:gd name="T14" fmla="*/ 0 w 48"/>
              <a:gd name="T15" fmla="*/ 7413796 h 669"/>
              <a:gd name="T16" fmla="*/ 0 w 48"/>
              <a:gd name="T17" fmla="*/ 4125969 h 66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8"/>
              <a:gd name="T28" fmla="*/ 0 h 669"/>
              <a:gd name="T29" fmla="*/ 48 w 48"/>
              <a:gd name="T30" fmla="*/ 669 h 66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8" h="669">
                <a:moveTo>
                  <a:pt x="43" y="669"/>
                </a:moveTo>
                <a:lnTo>
                  <a:pt x="43" y="115"/>
                </a:lnTo>
                <a:lnTo>
                  <a:pt x="48" y="115"/>
                </a:lnTo>
                <a:lnTo>
                  <a:pt x="32" y="115"/>
                </a:lnTo>
                <a:lnTo>
                  <a:pt x="32" y="0"/>
                </a:lnTo>
                <a:lnTo>
                  <a:pt x="17" y="32"/>
                </a:lnTo>
                <a:lnTo>
                  <a:pt x="17" y="115"/>
                </a:lnTo>
                <a:lnTo>
                  <a:pt x="0" y="115"/>
                </a:lnTo>
                <a:lnTo>
                  <a:pt x="0" y="64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18" name="Line 150"/>
          <p:cNvSpPr>
            <a:spLocks noChangeShapeType="1"/>
          </p:cNvSpPr>
          <p:nvPr/>
        </p:nvSpPr>
        <p:spPr bwMode="auto">
          <a:xfrm>
            <a:off x="7527925" y="1617663"/>
            <a:ext cx="15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19" name="Freeform 151"/>
          <p:cNvSpPr>
            <a:spLocks/>
          </p:cNvSpPr>
          <p:nvPr/>
        </p:nvSpPr>
        <p:spPr bwMode="auto">
          <a:xfrm>
            <a:off x="7527925" y="1581150"/>
            <a:ext cx="33338" cy="36513"/>
          </a:xfrm>
          <a:custGeom>
            <a:avLst/>
            <a:gdLst>
              <a:gd name="T0" fmla="*/ 0 w 136"/>
              <a:gd name="T1" fmla="*/ 9591361 h 139"/>
              <a:gd name="T2" fmla="*/ 4086111 w 136"/>
              <a:gd name="T3" fmla="*/ 0 h 139"/>
              <a:gd name="T4" fmla="*/ 8172223 w 136"/>
              <a:gd name="T5" fmla="*/ 9591361 h 139"/>
              <a:gd name="T6" fmla="*/ 0 w 136"/>
              <a:gd name="T7" fmla="*/ 9591361 h 139"/>
              <a:gd name="T8" fmla="*/ 0 60000 65536"/>
              <a:gd name="T9" fmla="*/ 0 60000 65536"/>
              <a:gd name="T10" fmla="*/ 0 60000 65536"/>
              <a:gd name="T11" fmla="*/ 0 60000 65536"/>
              <a:gd name="T12" fmla="*/ 0 w 136"/>
              <a:gd name="T13" fmla="*/ 0 h 139"/>
              <a:gd name="T14" fmla="*/ 136 w 136"/>
              <a:gd name="T15" fmla="*/ 139 h 1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6" h="139">
                <a:moveTo>
                  <a:pt x="0" y="139"/>
                </a:moveTo>
                <a:lnTo>
                  <a:pt x="68" y="0"/>
                </a:lnTo>
                <a:lnTo>
                  <a:pt x="136" y="139"/>
                </a:lnTo>
                <a:lnTo>
                  <a:pt x="0" y="139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20" name="Line 152"/>
          <p:cNvSpPr>
            <a:spLocks noChangeShapeType="1"/>
          </p:cNvSpPr>
          <p:nvPr/>
        </p:nvSpPr>
        <p:spPr bwMode="auto">
          <a:xfrm>
            <a:off x="7545388" y="1617663"/>
            <a:ext cx="158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21" name="Freeform 153"/>
          <p:cNvSpPr>
            <a:spLocks/>
          </p:cNvSpPr>
          <p:nvPr/>
        </p:nvSpPr>
        <p:spPr bwMode="auto">
          <a:xfrm>
            <a:off x="7545388" y="1585913"/>
            <a:ext cx="11112" cy="31750"/>
          </a:xfrm>
          <a:custGeom>
            <a:avLst/>
            <a:gdLst>
              <a:gd name="T0" fmla="*/ 0 w 47"/>
              <a:gd name="T1" fmla="*/ 7937500 h 127"/>
              <a:gd name="T2" fmla="*/ 0 w 47"/>
              <a:gd name="T3" fmla="*/ 0 h 127"/>
              <a:gd name="T4" fmla="*/ 838365 w 47"/>
              <a:gd name="T5" fmla="*/ 2000000 h 127"/>
              <a:gd name="T6" fmla="*/ 838365 w 47"/>
              <a:gd name="T7" fmla="*/ 7937500 h 127"/>
              <a:gd name="T8" fmla="*/ 1788795 w 47"/>
              <a:gd name="T9" fmla="*/ 7937500 h 127"/>
              <a:gd name="T10" fmla="*/ 1788795 w 47"/>
              <a:gd name="T11" fmla="*/ 3937500 h 127"/>
              <a:gd name="T12" fmla="*/ 2627161 w 47"/>
              <a:gd name="T13" fmla="*/ 6000001 h 127"/>
              <a:gd name="T14" fmla="*/ 2627161 w 47"/>
              <a:gd name="T15" fmla="*/ 7937500 h 12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7"/>
              <a:gd name="T25" fmla="*/ 0 h 127"/>
              <a:gd name="T26" fmla="*/ 47 w 47"/>
              <a:gd name="T27" fmla="*/ 127 h 12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7" h="127">
                <a:moveTo>
                  <a:pt x="0" y="127"/>
                </a:moveTo>
                <a:lnTo>
                  <a:pt x="0" y="0"/>
                </a:lnTo>
                <a:lnTo>
                  <a:pt x="15" y="32"/>
                </a:lnTo>
                <a:lnTo>
                  <a:pt x="15" y="127"/>
                </a:lnTo>
                <a:lnTo>
                  <a:pt x="32" y="127"/>
                </a:lnTo>
                <a:lnTo>
                  <a:pt x="32" y="63"/>
                </a:lnTo>
                <a:lnTo>
                  <a:pt x="47" y="96"/>
                </a:lnTo>
                <a:lnTo>
                  <a:pt x="47" y="127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22" name="Line 154"/>
          <p:cNvSpPr>
            <a:spLocks noChangeShapeType="1"/>
          </p:cNvSpPr>
          <p:nvPr/>
        </p:nvSpPr>
        <p:spPr bwMode="auto">
          <a:xfrm>
            <a:off x="7545388" y="1493838"/>
            <a:ext cx="0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23" name="Line 155"/>
          <p:cNvSpPr>
            <a:spLocks noChangeShapeType="1"/>
          </p:cNvSpPr>
          <p:nvPr/>
        </p:nvSpPr>
        <p:spPr bwMode="auto">
          <a:xfrm flipV="1">
            <a:off x="7545388" y="1406525"/>
            <a:ext cx="0" cy="8731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24" name="Line 156"/>
          <p:cNvSpPr>
            <a:spLocks noChangeShapeType="1"/>
          </p:cNvSpPr>
          <p:nvPr/>
        </p:nvSpPr>
        <p:spPr bwMode="auto">
          <a:xfrm>
            <a:off x="7502525" y="1450975"/>
            <a:ext cx="15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25" name="Line 157"/>
          <p:cNvSpPr>
            <a:spLocks noChangeShapeType="1"/>
          </p:cNvSpPr>
          <p:nvPr/>
        </p:nvSpPr>
        <p:spPr bwMode="auto">
          <a:xfrm>
            <a:off x="7502525" y="1450975"/>
            <a:ext cx="8413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26" name="Line 158"/>
          <p:cNvSpPr>
            <a:spLocks noChangeShapeType="1"/>
          </p:cNvSpPr>
          <p:nvPr/>
        </p:nvSpPr>
        <p:spPr bwMode="auto">
          <a:xfrm>
            <a:off x="7421563" y="1450975"/>
            <a:ext cx="158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27" name="Freeform 159"/>
          <p:cNvSpPr>
            <a:spLocks/>
          </p:cNvSpPr>
          <p:nvPr/>
        </p:nvSpPr>
        <p:spPr bwMode="auto">
          <a:xfrm>
            <a:off x="7388225" y="1431925"/>
            <a:ext cx="33338" cy="36513"/>
          </a:xfrm>
          <a:custGeom>
            <a:avLst/>
            <a:gdLst>
              <a:gd name="T0" fmla="*/ 8112571 w 137"/>
              <a:gd name="T1" fmla="*/ 4761556 h 140"/>
              <a:gd name="T2" fmla="*/ 0 w 137"/>
              <a:gd name="T3" fmla="*/ 9522851 h 140"/>
              <a:gd name="T4" fmla="*/ 0 w 137"/>
              <a:gd name="T5" fmla="*/ 0 h 140"/>
              <a:gd name="T6" fmla="*/ 8112571 w 137"/>
              <a:gd name="T7" fmla="*/ 4761556 h 140"/>
              <a:gd name="T8" fmla="*/ 0 60000 65536"/>
              <a:gd name="T9" fmla="*/ 0 60000 65536"/>
              <a:gd name="T10" fmla="*/ 0 60000 65536"/>
              <a:gd name="T11" fmla="*/ 0 60000 65536"/>
              <a:gd name="T12" fmla="*/ 0 w 137"/>
              <a:gd name="T13" fmla="*/ 0 h 140"/>
              <a:gd name="T14" fmla="*/ 137 w 137"/>
              <a:gd name="T15" fmla="*/ 140 h 1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7" h="140">
                <a:moveTo>
                  <a:pt x="137" y="70"/>
                </a:moveTo>
                <a:lnTo>
                  <a:pt x="0" y="140"/>
                </a:lnTo>
                <a:lnTo>
                  <a:pt x="0" y="0"/>
                </a:lnTo>
                <a:lnTo>
                  <a:pt x="137" y="7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28" name="Line 160"/>
          <p:cNvSpPr>
            <a:spLocks noChangeShapeType="1"/>
          </p:cNvSpPr>
          <p:nvPr/>
        </p:nvSpPr>
        <p:spPr bwMode="auto">
          <a:xfrm>
            <a:off x="7416800" y="1449388"/>
            <a:ext cx="3175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29" name="Freeform 161"/>
          <p:cNvSpPr>
            <a:spLocks/>
          </p:cNvSpPr>
          <p:nvPr/>
        </p:nvSpPr>
        <p:spPr bwMode="auto">
          <a:xfrm>
            <a:off x="7389813" y="1435100"/>
            <a:ext cx="26987" cy="31750"/>
          </a:xfrm>
          <a:custGeom>
            <a:avLst/>
            <a:gdLst>
              <a:gd name="T0" fmla="*/ 6561245 w 111"/>
              <a:gd name="T1" fmla="*/ 3384103 h 128"/>
              <a:gd name="T2" fmla="*/ 5615484 w 111"/>
              <a:gd name="T3" fmla="*/ 2891730 h 128"/>
              <a:gd name="T4" fmla="*/ 5615484 w 111"/>
              <a:gd name="T5" fmla="*/ 4922242 h 128"/>
              <a:gd name="T6" fmla="*/ 4669724 w 111"/>
              <a:gd name="T7" fmla="*/ 5475882 h 128"/>
              <a:gd name="T8" fmla="*/ 4669724 w 111"/>
              <a:gd name="T9" fmla="*/ 2399605 h 128"/>
              <a:gd name="T10" fmla="*/ 3723963 w 111"/>
              <a:gd name="T11" fmla="*/ 1907232 h 128"/>
              <a:gd name="T12" fmla="*/ 3723963 w 111"/>
              <a:gd name="T13" fmla="*/ 5968255 h 128"/>
              <a:gd name="T14" fmla="*/ 2837282 w 111"/>
              <a:gd name="T15" fmla="*/ 6398864 h 128"/>
              <a:gd name="T16" fmla="*/ 2837282 w 111"/>
              <a:gd name="T17" fmla="*/ 1415107 h 128"/>
              <a:gd name="T18" fmla="*/ 1891521 w 111"/>
              <a:gd name="T19" fmla="*/ 922982 h 128"/>
              <a:gd name="T20" fmla="*/ 1891521 w 111"/>
              <a:gd name="T21" fmla="*/ 6952504 h 128"/>
              <a:gd name="T22" fmla="*/ 945761 w 111"/>
              <a:gd name="T23" fmla="*/ 7444877 h 128"/>
              <a:gd name="T24" fmla="*/ 945761 w 111"/>
              <a:gd name="T25" fmla="*/ 430609 h 128"/>
              <a:gd name="T26" fmla="*/ 0 w 111"/>
              <a:gd name="T27" fmla="*/ 0 h 128"/>
              <a:gd name="T28" fmla="*/ 0 w 111"/>
              <a:gd name="T29" fmla="*/ 7875486 h 1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11"/>
              <a:gd name="T46" fmla="*/ 0 h 128"/>
              <a:gd name="T47" fmla="*/ 111 w 111"/>
              <a:gd name="T48" fmla="*/ 128 h 12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11" h="128">
                <a:moveTo>
                  <a:pt x="111" y="55"/>
                </a:moveTo>
                <a:lnTo>
                  <a:pt x="95" y="47"/>
                </a:lnTo>
                <a:lnTo>
                  <a:pt x="95" y="80"/>
                </a:lnTo>
                <a:lnTo>
                  <a:pt x="79" y="89"/>
                </a:lnTo>
                <a:lnTo>
                  <a:pt x="79" y="39"/>
                </a:lnTo>
                <a:lnTo>
                  <a:pt x="63" y="31"/>
                </a:lnTo>
                <a:lnTo>
                  <a:pt x="63" y="97"/>
                </a:lnTo>
                <a:lnTo>
                  <a:pt x="48" y="104"/>
                </a:lnTo>
                <a:lnTo>
                  <a:pt x="48" y="23"/>
                </a:lnTo>
                <a:lnTo>
                  <a:pt x="32" y="15"/>
                </a:lnTo>
                <a:lnTo>
                  <a:pt x="32" y="113"/>
                </a:lnTo>
                <a:lnTo>
                  <a:pt x="16" y="121"/>
                </a:lnTo>
                <a:lnTo>
                  <a:pt x="16" y="7"/>
                </a:lnTo>
                <a:lnTo>
                  <a:pt x="0" y="0"/>
                </a:lnTo>
                <a:lnTo>
                  <a:pt x="0" y="128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30" name="Line 162"/>
          <p:cNvSpPr>
            <a:spLocks noChangeShapeType="1"/>
          </p:cNvSpPr>
          <p:nvPr/>
        </p:nvSpPr>
        <p:spPr bwMode="auto">
          <a:xfrm>
            <a:off x="7388225" y="1450975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31" name="Freeform 163"/>
          <p:cNvSpPr>
            <a:spLocks/>
          </p:cNvSpPr>
          <p:nvPr/>
        </p:nvSpPr>
        <p:spPr bwMode="auto">
          <a:xfrm>
            <a:off x="6924675" y="1450975"/>
            <a:ext cx="463550" cy="306388"/>
          </a:xfrm>
          <a:custGeom>
            <a:avLst/>
            <a:gdLst>
              <a:gd name="T0" fmla="*/ 112856410 w 1904"/>
              <a:gd name="T1" fmla="*/ 0 h 1213"/>
              <a:gd name="T2" fmla="*/ 0 w 1904"/>
              <a:gd name="T3" fmla="*/ 0 h 1213"/>
              <a:gd name="T4" fmla="*/ 0 w 1904"/>
              <a:gd name="T5" fmla="*/ 77389618 h 1213"/>
              <a:gd name="T6" fmla="*/ 0 60000 65536"/>
              <a:gd name="T7" fmla="*/ 0 60000 65536"/>
              <a:gd name="T8" fmla="*/ 0 60000 65536"/>
              <a:gd name="T9" fmla="*/ 0 w 1904"/>
              <a:gd name="T10" fmla="*/ 0 h 1213"/>
              <a:gd name="T11" fmla="*/ 1904 w 1904"/>
              <a:gd name="T12" fmla="*/ 1213 h 12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04" h="1213">
                <a:moveTo>
                  <a:pt x="1904" y="0"/>
                </a:moveTo>
                <a:lnTo>
                  <a:pt x="0" y="0"/>
                </a:lnTo>
                <a:lnTo>
                  <a:pt x="0" y="1213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32" name="Line 164"/>
          <p:cNvSpPr>
            <a:spLocks noChangeShapeType="1"/>
          </p:cNvSpPr>
          <p:nvPr/>
        </p:nvSpPr>
        <p:spPr bwMode="auto">
          <a:xfrm>
            <a:off x="7416800" y="1452563"/>
            <a:ext cx="3175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33" name="Line 165"/>
          <p:cNvSpPr>
            <a:spLocks noChangeShapeType="1"/>
          </p:cNvSpPr>
          <p:nvPr/>
        </p:nvSpPr>
        <p:spPr bwMode="auto">
          <a:xfrm flipV="1">
            <a:off x="7416800" y="1449388"/>
            <a:ext cx="3175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34" name="Line 166"/>
          <p:cNvSpPr>
            <a:spLocks noChangeShapeType="1"/>
          </p:cNvSpPr>
          <p:nvPr/>
        </p:nvSpPr>
        <p:spPr bwMode="auto">
          <a:xfrm>
            <a:off x="8497888" y="1450975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35" name="Line 167"/>
          <p:cNvSpPr>
            <a:spLocks noChangeShapeType="1"/>
          </p:cNvSpPr>
          <p:nvPr/>
        </p:nvSpPr>
        <p:spPr bwMode="auto">
          <a:xfrm>
            <a:off x="8497888" y="1450975"/>
            <a:ext cx="44132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36" name="Line 168"/>
          <p:cNvSpPr>
            <a:spLocks noChangeShapeType="1"/>
          </p:cNvSpPr>
          <p:nvPr/>
        </p:nvSpPr>
        <p:spPr bwMode="auto">
          <a:xfrm>
            <a:off x="8939213" y="1431925"/>
            <a:ext cx="3175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37" name="Freeform 169"/>
          <p:cNvSpPr>
            <a:spLocks/>
          </p:cNvSpPr>
          <p:nvPr/>
        </p:nvSpPr>
        <p:spPr bwMode="auto">
          <a:xfrm>
            <a:off x="8939213" y="1431925"/>
            <a:ext cx="34925" cy="36513"/>
          </a:xfrm>
          <a:custGeom>
            <a:avLst/>
            <a:gdLst>
              <a:gd name="T0" fmla="*/ 0 w 136"/>
              <a:gd name="T1" fmla="*/ 0 h 140"/>
              <a:gd name="T2" fmla="*/ 8968791 w 136"/>
              <a:gd name="T3" fmla="*/ 4761556 h 140"/>
              <a:gd name="T4" fmla="*/ 0 w 136"/>
              <a:gd name="T5" fmla="*/ 9522851 h 140"/>
              <a:gd name="T6" fmla="*/ 0 w 136"/>
              <a:gd name="T7" fmla="*/ 0 h 140"/>
              <a:gd name="T8" fmla="*/ 659466 w 136"/>
              <a:gd name="T9" fmla="*/ 476234 h 140"/>
              <a:gd name="T10" fmla="*/ 659466 w 136"/>
              <a:gd name="T11" fmla="*/ 9182759 h 1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6"/>
              <a:gd name="T19" fmla="*/ 0 h 140"/>
              <a:gd name="T20" fmla="*/ 136 w 136"/>
              <a:gd name="T21" fmla="*/ 140 h 1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6" h="140">
                <a:moveTo>
                  <a:pt x="0" y="0"/>
                </a:moveTo>
                <a:lnTo>
                  <a:pt x="136" y="70"/>
                </a:lnTo>
                <a:lnTo>
                  <a:pt x="0" y="140"/>
                </a:lnTo>
                <a:lnTo>
                  <a:pt x="0" y="0"/>
                </a:lnTo>
                <a:lnTo>
                  <a:pt x="10" y="7"/>
                </a:lnTo>
                <a:lnTo>
                  <a:pt x="10" y="135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38" name="Line 170"/>
          <p:cNvSpPr>
            <a:spLocks noChangeShapeType="1"/>
          </p:cNvSpPr>
          <p:nvPr/>
        </p:nvSpPr>
        <p:spPr bwMode="auto">
          <a:xfrm>
            <a:off x="8947150" y="1465263"/>
            <a:ext cx="0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39" name="Freeform 171"/>
          <p:cNvSpPr>
            <a:spLocks/>
          </p:cNvSpPr>
          <p:nvPr/>
        </p:nvSpPr>
        <p:spPr bwMode="auto">
          <a:xfrm>
            <a:off x="8942388" y="1435100"/>
            <a:ext cx="4762" cy="30163"/>
          </a:xfrm>
          <a:custGeom>
            <a:avLst/>
            <a:gdLst>
              <a:gd name="T0" fmla="*/ 1417290 w 16"/>
              <a:gd name="T1" fmla="*/ 7519063 h 121"/>
              <a:gd name="T2" fmla="*/ 1417290 w 16"/>
              <a:gd name="T3" fmla="*/ 434995 h 121"/>
              <a:gd name="T4" fmla="*/ 0 w 16"/>
              <a:gd name="T5" fmla="*/ 0 h 121"/>
              <a:gd name="T6" fmla="*/ 0 60000 65536"/>
              <a:gd name="T7" fmla="*/ 0 60000 65536"/>
              <a:gd name="T8" fmla="*/ 0 60000 65536"/>
              <a:gd name="T9" fmla="*/ 0 w 16"/>
              <a:gd name="T10" fmla="*/ 0 h 121"/>
              <a:gd name="T11" fmla="*/ 16 w 16"/>
              <a:gd name="T12" fmla="*/ 121 h 1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" h="121">
                <a:moveTo>
                  <a:pt x="16" y="121"/>
                </a:moveTo>
                <a:lnTo>
                  <a:pt x="16" y="7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40" name="Line 172"/>
          <p:cNvSpPr>
            <a:spLocks noChangeShapeType="1"/>
          </p:cNvSpPr>
          <p:nvPr/>
        </p:nvSpPr>
        <p:spPr bwMode="auto">
          <a:xfrm>
            <a:off x="8948738" y="1438275"/>
            <a:ext cx="3175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41" name="Freeform 173"/>
          <p:cNvSpPr>
            <a:spLocks/>
          </p:cNvSpPr>
          <p:nvPr/>
        </p:nvSpPr>
        <p:spPr bwMode="auto">
          <a:xfrm>
            <a:off x="8947150" y="1438275"/>
            <a:ext cx="1588" cy="26988"/>
          </a:xfrm>
          <a:custGeom>
            <a:avLst/>
            <a:gdLst>
              <a:gd name="T0" fmla="*/ 157609 w 16"/>
              <a:gd name="T1" fmla="*/ 0 h 106"/>
              <a:gd name="T2" fmla="*/ 157609 w 16"/>
              <a:gd name="T3" fmla="*/ 6352619 h 106"/>
              <a:gd name="T4" fmla="*/ 0 w 16"/>
              <a:gd name="T5" fmla="*/ 6871247 h 106"/>
              <a:gd name="T6" fmla="*/ 0 60000 65536"/>
              <a:gd name="T7" fmla="*/ 0 60000 65536"/>
              <a:gd name="T8" fmla="*/ 0 60000 65536"/>
              <a:gd name="T9" fmla="*/ 0 w 16"/>
              <a:gd name="T10" fmla="*/ 0 h 106"/>
              <a:gd name="T11" fmla="*/ 16 w 16"/>
              <a:gd name="T12" fmla="*/ 106 h 1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" h="106">
                <a:moveTo>
                  <a:pt x="16" y="0"/>
                </a:moveTo>
                <a:lnTo>
                  <a:pt x="16" y="98"/>
                </a:lnTo>
                <a:lnTo>
                  <a:pt x="0" y="106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42" name="Line 174"/>
          <p:cNvSpPr>
            <a:spLocks noChangeShapeType="1"/>
          </p:cNvSpPr>
          <p:nvPr/>
        </p:nvSpPr>
        <p:spPr bwMode="auto">
          <a:xfrm>
            <a:off x="8953500" y="1462088"/>
            <a:ext cx="1588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43" name="Freeform 175"/>
          <p:cNvSpPr>
            <a:spLocks/>
          </p:cNvSpPr>
          <p:nvPr/>
        </p:nvSpPr>
        <p:spPr bwMode="auto">
          <a:xfrm>
            <a:off x="8948738" y="1438275"/>
            <a:ext cx="4762" cy="23813"/>
          </a:xfrm>
          <a:custGeom>
            <a:avLst/>
            <a:gdLst>
              <a:gd name="T0" fmla="*/ 1511777 w 15"/>
              <a:gd name="T1" fmla="*/ 6371449 h 89"/>
              <a:gd name="T2" fmla="*/ 1511777 w 15"/>
              <a:gd name="T3" fmla="*/ 572582 h 89"/>
              <a:gd name="T4" fmla="*/ 0 w 15"/>
              <a:gd name="T5" fmla="*/ 0 h 89"/>
              <a:gd name="T6" fmla="*/ 0 60000 65536"/>
              <a:gd name="T7" fmla="*/ 0 60000 65536"/>
              <a:gd name="T8" fmla="*/ 0 60000 65536"/>
              <a:gd name="T9" fmla="*/ 0 w 15"/>
              <a:gd name="T10" fmla="*/ 0 h 89"/>
              <a:gd name="T11" fmla="*/ 15 w 15"/>
              <a:gd name="T12" fmla="*/ 89 h 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" h="89">
                <a:moveTo>
                  <a:pt x="15" y="89"/>
                </a:moveTo>
                <a:lnTo>
                  <a:pt x="15" y="8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44" name="Line 176"/>
          <p:cNvSpPr>
            <a:spLocks noChangeShapeType="1"/>
          </p:cNvSpPr>
          <p:nvPr/>
        </p:nvSpPr>
        <p:spPr bwMode="auto">
          <a:xfrm>
            <a:off x="8958263" y="1443038"/>
            <a:ext cx="0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45" name="Freeform 177"/>
          <p:cNvSpPr>
            <a:spLocks/>
          </p:cNvSpPr>
          <p:nvPr/>
        </p:nvSpPr>
        <p:spPr bwMode="auto">
          <a:xfrm>
            <a:off x="8953500" y="1443038"/>
            <a:ext cx="4763" cy="19050"/>
          </a:xfrm>
          <a:custGeom>
            <a:avLst/>
            <a:gdLst>
              <a:gd name="T0" fmla="*/ 1417885 w 16"/>
              <a:gd name="T1" fmla="*/ 0 h 73"/>
              <a:gd name="T2" fmla="*/ 1417885 w 16"/>
              <a:gd name="T3" fmla="*/ 4494495 h 73"/>
              <a:gd name="T4" fmla="*/ 0 w 16"/>
              <a:gd name="T5" fmla="*/ 4971267 h 73"/>
              <a:gd name="T6" fmla="*/ 0 60000 65536"/>
              <a:gd name="T7" fmla="*/ 0 60000 65536"/>
              <a:gd name="T8" fmla="*/ 0 60000 65536"/>
              <a:gd name="T9" fmla="*/ 0 w 16"/>
              <a:gd name="T10" fmla="*/ 0 h 73"/>
              <a:gd name="T11" fmla="*/ 16 w 16"/>
              <a:gd name="T12" fmla="*/ 73 h 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" h="73">
                <a:moveTo>
                  <a:pt x="16" y="0"/>
                </a:moveTo>
                <a:lnTo>
                  <a:pt x="16" y="66"/>
                </a:lnTo>
                <a:lnTo>
                  <a:pt x="0" y="73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46" name="Line 178"/>
          <p:cNvSpPr>
            <a:spLocks noChangeShapeType="1"/>
          </p:cNvSpPr>
          <p:nvPr/>
        </p:nvSpPr>
        <p:spPr bwMode="auto">
          <a:xfrm>
            <a:off x="8961438" y="1457325"/>
            <a:ext cx="1587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47" name="Freeform 179"/>
          <p:cNvSpPr>
            <a:spLocks/>
          </p:cNvSpPr>
          <p:nvPr/>
        </p:nvSpPr>
        <p:spPr bwMode="auto">
          <a:xfrm>
            <a:off x="8958263" y="1443038"/>
            <a:ext cx="3175" cy="14287"/>
          </a:xfrm>
          <a:custGeom>
            <a:avLst/>
            <a:gdLst>
              <a:gd name="T0" fmla="*/ 630039 w 16"/>
              <a:gd name="T1" fmla="*/ 3519282 h 58"/>
              <a:gd name="T2" fmla="*/ 630039 w 16"/>
              <a:gd name="T3" fmla="*/ 485512 h 58"/>
              <a:gd name="T4" fmla="*/ 0 w 16"/>
              <a:gd name="T5" fmla="*/ 0 h 58"/>
              <a:gd name="T6" fmla="*/ 0 60000 65536"/>
              <a:gd name="T7" fmla="*/ 0 60000 65536"/>
              <a:gd name="T8" fmla="*/ 0 60000 65536"/>
              <a:gd name="T9" fmla="*/ 0 w 16"/>
              <a:gd name="T10" fmla="*/ 0 h 58"/>
              <a:gd name="T11" fmla="*/ 16 w 16"/>
              <a:gd name="T12" fmla="*/ 58 h 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" h="58">
                <a:moveTo>
                  <a:pt x="16" y="58"/>
                </a:moveTo>
                <a:lnTo>
                  <a:pt x="16" y="8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48" name="Line 180"/>
          <p:cNvSpPr>
            <a:spLocks noChangeShapeType="1"/>
          </p:cNvSpPr>
          <p:nvPr/>
        </p:nvSpPr>
        <p:spPr bwMode="auto">
          <a:xfrm>
            <a:off x="8966200" y="1446213"/>
            <a:ext cx="15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49" name="Freeform 181"/>
          <p:cNvSpPr>
            <a:spLocks/>
          </p:cNvSpPr>
          <p:nvPr/>
        </p:nvSpPr>
        <p:spPr bwMode="auto">
          <a:xfrm>
            <a:off x="8961438" y="1446213"/>
            <a:ext cx="4762" cy="11112"/>
          </a:xfrm>
          <a:custGeom>
            <a:avLst/>
            <a:gdLst>
              <a:gd name="T0" fmla="*/ 1417290 w 16"/>
              <a:gd name="T1" fmla="*/ 0 h 42"/>
              <a:gd name="T2" fmla="*/ 1417290 w 16"/>
              <a:gd name="T3" fmla="*/ 2309973 h 42"/>
              <a:gd name="T4" fmla="*/ 0 w 16"/>
              <a:gd name="T5" fmla="*/ 2939918 h 42"/>
              <a:gd name="T6" fmla="*/ 0 60000 65536"/>
              <a:gd name="T7" fmla="*/ 0 60000 65536"/>
              <a:gd name="T8" fmla="*/ 0 60000 65536"/>
              <a:gd name="T9" fmla="*/ 0 w 16"/>
              <a:gd name="T10" fmla="*/ 0 h 42"/>
              <a:gd name="T11" fmla="*/ 16 w 16"/>
              <a:gd name="T12" fmla="*/ 42 h 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" h="42">
                <a:moveTo>
                  <a:pt x="16" y="0"/>
                </a:moveTo>
                <a:lnTo>
                  <a:pt x="16" y="33"/>
                </a:lnTo>
                <a:lnTo>
                  <a:pt x="0" y="42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50" name="Line 182"/>
          <p:cNvSpPr>
            <a:spLocks noChangeShapeType="1"/>
          </p:cNvSpPr>
          <p:nvPr/>
        </p:nvSpPr>
        <p:spPr bwMode="auto">
          <a:xfrm>
            <a:off x="8969375" y="1452563"/>
            <a:ext cx="0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51" name="Freeform 183"/>
          <p:cNvSpPr>
            <a:spLocks/>
          </p:cNvSpPr>
          <p:nvPr/>
        </p:nvSpPr>
        <p:spPr bwMode="auto">
          <a:xfrm>
            <a:off x="8966200" y="1446213"/>
            <a:ext cx="3175" cy="6350"/>
          </a:xfrm>
          <a:custGeom>
            <a:avLst/>
            <a:gdLst>
              <a:gd name="T0" fmla="*/ 672042 w 15"/>
              <a:gd name="T1" fmla="*/ 1550865 h 26"/>
              <a:gd name="T2" fmla="*/ 672042 w 15"/>
              <a:gd name="T3" fmla="*/ 477227 h 26"/>
              <a:gd name="T4" fmla="*/ 0 w 15"/>
              <a:gd name="T5" fmla="*/ 0 h 26"/>
              <a:gd name="T6" fmla="*/ 0 60000 65536"/>
              <a:gd name="T7" fmla="*/ 0 60000 65536"/>
              <a:gd name="T8" fmla="*/ 0 60000 65536"/>
              <a:gd name="T9" fmla="*/ 0 w 15"/>
              <a:gd name="T10" fmla="*/ 0 h 26"/>
              <a:gd name="T11" fmla="*/ 15 w 15"/>
              <a:gd name="T12" fmla="*/ 26 h 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" h="26">
                <a:moveTo>
                  <a:pt x="15" y="26"/>
                </a:moveTo>
                <a:lnTo>
                  <a:pt x="15" y="8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52" name="Line 184"/>
          <p:cNvSpPr>
            <a:spLocks noChangeShapeType="1"/>
          </p:cNvSpPr>
          <p:nvPr/>
        </p:nvSpPr>
        <p:spPr bwMode="auto">
          <a:xfrm>
            <a:off x="9056688" y="1450975"/>
            <a:ext cx="158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53" name="Line 185"/>
          <p:cNvSpPr>
            <a:spLocks noChangeShapeType="1"/>
          </p:cNvSpPr>
          <p:nvPr/>
        </p:nvSpPr>
        <p:spPr bwMode="auto">
          <a:xfrm>
            <a:off x="9056688" y="1450975"/>
            <a:ext cx="8255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54" name="Line 186"/>
          <p:cNvSpPr>
            <a:spLocks noChangeShapeType="1"/>
          </p:cNvSpPr>
          <p:nvPr/>
        </p:nvSpPr>
        <p:spPr bwMode="auto">
          <a:xfrm>
            <a:off x="9097963" y="1406525"/>
            <a:ext cx="1587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55" name="Line 187"/>
          <p:cNvSpPr>
            <a:spLocks noChangeShapeType="1"/>
          </p:cNvSpPr>
          <p:nvPr/>
        </p:nvSpPr>
        <p:spPr bwMode="auto">
          <a:xfrm>
            <a:off x="9097963" y="1406525"/>
            <a:ext cx="1587" cy="8731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56" name="Line 188"/>
          <p:cNvSpPr>
            <a:spLocks noChangeShapeType="1"/>
          </p:cNvSpPr>
          <p:nvPr/>
        </p:nvSpPr>
        <p:spPr bwMode="auto">
          <a:xfrm>
            <a:off x="9097963" y="1581150"/>
            <a:ext cx="1587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57" name="Freeform 189"/>
          <p:cNvSpPr>
            <a:spLocks/>
          </p:cNvSpPr>
          <p:nvPr/>
        </p:nvSpPr>
        <p:spPr bwMode="auto">
          <a:xfrm>
            <a:off x="9080500" y="1581150"/>
            <a:ext cx="33338" cy="36513"/>
          </a:xfrm>
          <a:custGeom>
            <a:avLst/>
            <a:gdLst>
              <a:gd name="T0" fmla="*/ 4146753 w 135"/>
              <a:gd name="T1" fmla="*/ 0 h 139"/>
              <a:gd name="T2" fmla="*/ 8232757 w 135"/>
              <a:gd name="T3" fmla="*/ 9591361 h 139"/>
              <a:gd name="T4" fmla="*/ 0 w 135"/>
              <a:gd name="T5" fmla="*/ 9591361 h 139"/>
              <a:gd name="T6" fmla="*/ 4146753 w 135"/>
              <a:gd name="T7" fmla="*/ 0 h 139"/>
              <a:gd name="T8" fmla="*/ 4390738 w 135"/>
              <a:gd name="T9" fmla="*/ 827978 h 139"/>
              <a:gd name="T10" fmla="*/ 4390738 w 135"/>
              <a:gd name="T11" fmla="*/ 9591361 h 139"/>
              <a:gd name="T12" fmla="*/ 3476042 w 135"/>
              <a:gd name="T13" fmla="*/ 9591361 h 139"/>
              <a:gd name="T14" fmla="*/ 3476042 w 135"/>
              <a:gd name="T15" fmla="*/ 1655956 h 139"/>
              <a:gd name="T16" fmla="*/ 2500350 w 135"/>
              <a:gd name="T17" fmla="*/ 3864073 h 139"/>
              <a:gd name="T18" fmla="*/ 2500350 w 135"/>
              <a:gd name="T19" fmla="*/ 9591361 h 139"/>
              <a:gd name="T20" fmla="*/ 1585654 w 135"/>
              <a:gd name="T21" fmla="*/ 9591361 h 139"/>
              <a:gd name="T22" fmla="*/ 1585654 w 135"/>
              <a:gd name="T23" fmla="*/ 6072190 h 13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35"/>
              <a:gd name="T37" fmla="*/ 0 h 139"/>
              <a:gd name="T38" fmla="*/ 135 w 135"/>
              <a:gd name="T39" fmla="*/ 139 h 13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35" h="139">
                <a:moveTo>
                  <a:pt x="68" y="0"/>
                </a:moveTo>
                <a:lnTo>
                  <a:pt x="135" y="139"/>
                </a:lnTo>
                <a:lnTo>
                  <a:pt x="0" y="139"/>
                </a:lnTo>
                <a:lnTo>
                  <a:pt x="68" y="0"/>
                </a:lnTo>
                <a:lnTo>
                  <a:pt x="72" y="12"/>
                </a:lnTo>
                <a:lnTo>
                  <a:pt x="72" y="139"/>
                </a:lnTo>
                <a:lnTo>
                  <a:pt x="57" y="139"/>
                </a:lnTo>
                <a:lnTo>
                  <a:pt x="57" y="24"/>
                </a:lnTo>
                <a:lnTo>
                  <a:pt x="41" y="56"/>
                </a:lnTo>
                <a:lnTo>
                  <a:pt x="41" y="139"/>
                </a:lnTo>
                <a:lnTo>
                  <a:pt x="26" y="139"/>
                </a:lnTo>
                <a:lnTo>
                  <a:pt x="26" y="88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58" name="Line 190"/>
          <p:cNvSpPr>
            <a:spLocks noChangeShapeType="1"/>
          </p:cNvSpPr>
          <p:nvPr/>
        </p:nvSpPr>
        <p:spPr bwMode="auto">
          <a:xfrm>
            <a:off x="9105900" y="1600200"/>
            <a:ext cx="1588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59" name="Freeform 191"/>
          <p:cNvSpPr>
            <a:spLocks/>
          </p:cNvSpPr>
          <p:nvPr/>
        </p:nvSpPr>
        <p:spPr bwMode="auto">
          <a:xfrm>
            <a:off x="9099550" y="1585913"/>
            <a:ext cx="6350" cy="31750"/>
          </a:xfrm>
          <a:custGeom>
            <a:avLst/>
            <a:gdLst>
              <a:gd name="T0" fmla="*/ 1260078 w 32"/>
              <a:gd name="T1" fmla="*/ 3937500 h 127"/>
              <a:gd name="T2" fmla="*/ 1260078 w 32"/>
              <a:gd name="T3" fmla="*/ 7937500 h 127"/>
              <a:gd name="T4" fmla="*/ 669330 w 32"/>
              <a:gd name="T5" fmla="*/ 7937500 h 127"/>
              <a:gd name="T6" fmla="*/ 669330 w 32"/>
              <a:gd name="T7" fmla="*/ 2000000 h 127"/>
              <a:gd name="T8" fmla="*/ 0 w 32"/>
              <a:gd name="T9" fmla="*/ 0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127"/>
              <a:gd name="T17" fmla="*/ 32 w 32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127">
                <a:moveTo>
                  <a:pt x="32" y="63"/>
                </a:moveTo>
                <a:lnTo>
                  <a:pt x="32" y="127"/>
                </a:lnTo>
                <a:lnTo>
                  <a:pt x="17" y="127"/>
                </a:lnTo>
                <a:lnTo>
                  <a:pt x="17" y="32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60" name="Line 192"/>
          <p:cNvSpPr>
            <a:spLocks noChangeShapeType="1"/>
          </p:cNvSpPr>
          <p:nvPr/>
        </p:nvSpPr>
        <p:spPr bwMode="auto">
          <a:xfrm>
            <a:off x="9105900" y="1600200"/>
            <a:ext cx="1588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61" name="Freeform 193"/>
          <p:cNvSpPr>
            <a:spLocks/>
          </p:cNvSpPr>
          <p:nvPr/>
        </p:nvSpPr>
        <p:spPr bwMode="auto">
          <a:xfrm>
            <a:off x="9105900" y="1600200"/>
            <a:ext cx="4763" cy="17463"/>
          </a:xfrm>
          <a:custGeom>
            <a:avLst/>
            <a:gdLst>
              <a:gd name="T0" fmla="*/ 0 w 16"/>
              <a:gd name="T1" fmla="*/ 0 h 64"/>
              <a:gd name="T2" fmla="*/ 1417885 w 16"/>
              <a:gd name="T3" fmla="*/ 2456826 h 64"/>
              <a:gd name="T4" fmla="*/ 1417885 w 16"/>
              <a:gd name="T5" fmla="*/ 4764943 h 64"/>
              <a:gd name="T6" fmla="*/ 0 60000 65536"/>
              <a:gd name="T7" fmla="*/ 0 60000 65536"/>
              <a:gd name="T8" fmla="*/ 0 60000 65536"/>
              <a:gd name="T9" fmla="*/ 0 w 16"/>
              <a:gd name="T10" fmla="*/ 0 h 64"/>
              <a:gd name="T11" fmla="*/ 16 w 16"/>
              <a:gd name="T12" fmla="*/ 64 h 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" h="64">
                <a:moveTo>
                  <a:pt x="0" y="0"/>
                </a:moveTo>
                <a:lnTo>
                  <a:pt x="16" y="33"/>
                </a:lnTo>
                <a:lnTo>
                  <a:pt x="16" y="64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62" name="Line 194"/>
          <p:cNvSpPr>
            <a:spLocks noChangeShapeType="1"/>
          </p:cNvSpPr>
          <p:nvPr/>
        </p:nvSpPr>
        <p:spPr bwMode="auto">
          <a:xfrm>
            <a:off x="9097963" y="1617663"/>
            <a:ext cx="158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63" name="Line 195"/>
          <p:cNvSpPr>
            <a:spLocks noChangeShapeType="1"/>
          </p:cNvSpPr>
          <p:nvPr/>
        </p:nvSpPr>
        <p:spPr bwMode="auto">
          <a:xfrm>
            <a:off x="9097963" y="1617663"/>
            <a:ext cx="1587" cy="1397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64" name="Line 196"/>
          <p:cNvSpPr>
            <a:spLocks noChangeShapeType="1"/>
          </p:cNvSpPr>
          <p:nvPr/>
        </p:nvSpPr>
        <p:spPr bwMode="auto">
          <a:xfrm>
            <a:off x="9112250" y="1893888"/>
            <a:ext cx="1588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65" name="Freeform 197"/>
          <p:cNvSpPr>
            <a:spLocks/>
          </p:cNvSpPr>
          <p:nvPr/>
        </p:nvSpPr>
        <p:spPr bwMode="auto">
          <a:xfrm>
            <a:off x="9096375" y="1893888"/>
            <a:ext cx="58738" cy="84137"/>
          </a:xfrm>
          <a:custGeom>
            <a:avLst/>
            <a:gdLst>
              <a:gd name="T0" fmla="*/ 3770397 w 242"/>
              <a:gd name="T1" fmla="*/ 0 h 332"/>
              <a:gd name="T2" fmla="*/ 1826218 w 242"/>
              <a:gd name="T3" fmla="*/ 2183507 h 332"/>
              <a:gd name="T4" fmla="*/ 883740 w 242"/>
              <a:gd name="T5" fmla="*/ 4302898 h 332"/>
              <a:gd name="T6" fmla="*/ 0 w 242"/>
              <a:gd name="T7" fmla="*/ 7514295 h 332"/>
              <a:gd name="T8" fmla="*/ 0 w 242"/>
              <a:gd name="T9" fmla="*/ 12844830 h 332"/>
              <a:gd name="T10" fmla="*/ 883740 w 242"/>
              <a:gd name="T11" fmla="*/ 15991857 h 332"/>
              <a:gd name="T12" fmla="*/ 1826218 w 242"/>
              <a:gd name="T13" fmla="*/ 18111251 h 332"/>
              <a:gd name="T14" fmla="*/ 3770397 w 242"/>
              <a:gd name="T15" fmla="*/ 20230641 h 332"/>
              <a:gd name="T16" fmla="*/ 5655596 w 242"/>
              <a:gd name="T17" fmla="*/ 21322394 h 332"/>
              <a:gd name="T18" fmla="*/ 9425994 w 242"/>
              <a:gd name="T19" fmla="*/ 21322394 h 332"/>
              <a:gd name="T20" fmla="*/ 11370173 w 242"/>
              <a:gd name="T21" fmla="*/ 20230641 h 332"/>
              <a:gd name="T22" fmla="*/ 13314109 w 242"/>
              <a:gd name="T23" fmla="*/ 18111251 h 332"/>
              <a:gd name="T24" fmla="*/ 14256829 w 242"/>
              <a:gd name="T25" fmla="*/ 15991857 h 33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42"/>
              <a:gd name="T40" fmla="*/ 0 h 332"/>
              <a:gd name="T41" fmla="*/ 242 w 242"/>
              <a:gd name="T42" fmla="*/ 332 h 33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42" h="332">
                <a:moveTo>
                  <a:pt x="64" y="0"/>
                </a:moveTo>
                <a:lnTo>
                  <a:pt x="31" y="34"/>
                </a:lnTo>
                <a:lnTo>
                  <a:pt x="15" y="67"/>
                </a:lnTo>
                <a:lnTo>
                  <a:pt x="0" y="117"/>
                </a:lnTo>
                <a:lnTo>
                  <a:pt x="0" y="200"/>
                </a:lnTo>
                <a:lnTo>
                  <a:pt x="15" y="249"/>
                </a:lnTo>
                <a:lnTo>
                  <a:pt x="31" y="282"/>
                </a:lnTo>
                <a:lnTo>
                  <a:pt x="64" y="315"/>
                </a:lnTo>
                <a:lnTo>
                  <a:pt x="96" y="332"/>
                </a:lnTo>
                <a:lnTo>
                  <a:pt x="160" y="332"/>
                </a:lnTo>
                <a:lnTo>
                  <a:pt x="193" y="315"/>
                </a:lnTo>
                <a:lnTo>
                  <a:pt x="226" y="282"/>
                </a:lnTo>
                <a:lnTo>
                  <a:pt x="242" y="249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66" name="Line 198"/>
          <p:cNvSpPr>
            <a:spLocks noChangeShapeType="1"/>
          </p:cNvSpPr>
          <p:nvPr/>
        </p:nvSpPr>
        <p:spPr bwMode="auto">
          <a:xfrm>
            <a:off x="9180513" y="1965325"/>
            <a:ext cx="158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67" name="Freeform 199"/>
          <p:cNvSpPr>
            <a:spLocks/>
          </p:cNvSpPr>
          <p:nvPr/>
        </p:nvSpPr>
        <p:spPr bwMode="auto">
          <a:xfrm>
            <a:off x="9180513" y="1955800"/>
            <a:ext cx="9525" cy="44450"/>
          </a:xfrm>
          <a:custGeom>
            <a:avLst/>
            <a:gdLst>
              <a:gd name="T0" fmla="*/ 0 w 42"/>
              <a:gd name="T1" fmla="*/ 2178564 h 173"/>
              <a:gd name="T2" fmla="*/ 925739 w 42"/>
              <a:gd name="T3" fmla="*/ 1650303 h 173"/>
              <a:gd name="T4" fmla="*/ 2160134 w 42"/>
              <a:gd name="T5" fmla="*/ 0 h 173"/>
              <a:gd name="T6" fmla="*/ 2160134 w 42"/>
              <a:gd name="T7" fmla="*/ 11420824 h 173"/>
              <a:gd name="T8" fmla="*/ 0 60000 65536"/>
              <a:gd name="T9" fmla="*/ 0 60000 65536"/>
              <a:gd name="T10" fmla="*/ 0 60000 65536"/>
              <a:gd name="T11" fmla="*/ 0 60000 65536"/>
              <a:gd name="T12" fmla="*/ 0 w 42"/>
              <a:gd name="T13" fmla="*/ 0 h 173"/>
              <a:gd name="T14" fmla="*/ 42 w 42"/>
              <a:gd name="T15" fmla="*/ 173 h 17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" h="173">
                <a:moveTo>
                  <a:pt x="0" y="33"/>
                </a:moveTo>
                <a:lnTo>
                  <a:pt x="18" y="25"/>
                </a:lnTo>
                <a:lnTo>
                  <a:pt x="42" y="0"/>
                </a:lnTo>
                <a:lnTo>
                  <a:pt x="42" y="173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68" name="Line 200"/>
          <p:cNvSpPr>
            <a:spLocks noChangeShapeType="1"/>
          </p:cNvSpPr>
          <p:nvPr/>
        </p:nvSpPr>
        <p:spPr bwMode="auto">
          <a:xfrm>
            <a:off x="9155113" y="1911350"/>
            <a:ext cx="1587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69" name="Freeform 201"/>
          <p:cNvSpPr>
            <a:spLocks/>
          </p:cNvSpPr>
          <p:nvPr/>
        </p:nvSpPr>
        <p:spPr bwMode="auto">
          <a:xfrm>
            <a:off x="9112250" y="1890713"/>
            <a:ext cx="42863" cy="20637"/>
          </a:xfrm>
          <a:custGeom>
            <a:avLst/>
            <a:gdLst>
              <a:gd name="T0" fmla="*/ 10321555 w 178"/>
              <a:gd name="T1" fmla="*/ 5193729 h 82"/>
              <a:gd name="T2" fmla="*/ 9393740 w 178"/>
              <a:gd name="T3" fmla="*/ 3103603 h 82"/>
              <a:gd name="T4" fmla="*/ 7480315 w 178"/>
              <a:gd name="T5" fmla="*/ 950057 h 82"/>
              <a:gd name="T6" fmla="*/ 5566651 w 178"/>
              <a:gd name="T7" fmla="*/ 0 h 82"/>
              <a:gd name="T8" fmla="*/ 1855631 w 178"/>
              <a:gd name="T9" fmla="*/ 0 h 82"/>
              <a:gd name="T10" fmla="*/ 0 w 178"/>
              <a:gd name="T11" fmla="*/ 950057 h 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8"/>
              <a:gd name="T19" fmla="*/ 0 h 82"/>
              <a:gd name="T20" fmla="*/ 178 w 178"/>
              <a:gd name="T21" fmla="*/ 82 h 8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8" h="82">
                <a:moveTo>
                  <a:pt x="178" y="82"/>
                </a:moveTo>
                <a:lnTo>
                  <a:pt x="162" y="49"/>
                </a:lnTo>
                <a:lnTo>
                  <a:pt x="129" y="15"/>
                </a:lnTo>
                <a:lnTo>
                  <a:pt x="96" y="0"/>
                </a:lnTo>
                <a:lnTo>
                  <a:pt x="32" y="0"/>
                </a:lnTo>
                <a:lnTo>
                  <a:pt x="0" y="15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70" name="Line 202"/>
          <p:cNvSpPr>
            <a:spLocks noChangeShapeType="1"/>
          </p:cNvSpPr>
          <p:nvPr/>
        </p:nvSpPr>
        <p:spPr bwMode="auto">
          <a:xfrm>
            <a:off x="9064625" y="1941513"/>
            <a:ext cx="15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71" name="Line 203"/>
          <p:cNvSpPr>
            <a:spLocks noChangeShapeType="1"/>
          </p:cNvSpPr>
          <p:nvPr/>
        </p:nvSpPr>
        <p:spPr bwMode="auto">
          <a:xfrm flipH="1">
            <a:off x="8994775" y="1941513"/>
            <a:ext cx="6985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72" name="Line 204"/>
          <p:cNvSpPr>
            <a:spLocks noChangeShapeType="1"/>
          </p:cNvSpPr>
          <p:nvPr/>
        </p:nvSpPr>
        <p:spPr bwMode="auto">
          <a:xfrm>
            <a:off x="9097963" y="2109788"/>
            <a:ext cx="1587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73" name="Freeform 205"/>
          <p:cNvSpPr>
            <a:spLocks/>
          </p:cNvSpPr>
          <p:nvPr/>
        </p:nvSpPr>
        <p:spPr bwMode="auto">
          <a:xfrm>
            <a:off x="9080500" y="2109788"/>
            <a:ext cx="33338" cy="34925"/>
          </a:xfrm>
          <a:custGeom>
            <a:avLst/>
            <a:gdLst>
              <a:gd name="T0" fmla="*/ 4146753 w 135"/>
              <a:gd name="T1" fmla="*/ 0 h 138"/>
              <a:gd name="T2" fmla="*/ 8232757 w 135"/>
              <a:gd name="T3" fmla="*/ 8838809 h 138"/>
              <a:gd name="T4" fmla="*/ 0 w 135"/>
              <a:gd name="T5" fmla="*/ 8838809 h 138"/>
              <a:gd name="T6" fmla="*/ 4146753 w 135"/>
              <a:gd name="T7" fmla="*/ 0 h 138"/>
              <a:gd name="T8" fmla="*/ 4390738 w 135"/>
              <a:gd name="T9" fmla="*/ 640545 h 138"/>
              <a:gd name="T10" fmla="*/ 4390738 w 135"/>
              <a:gd name="T11" fmla="*/ 8838809 h 138"/>
              <a:gd name="T12" fmla="*/ 3476042 w 135"/>
              <a:gd name="T13" fmla="*/ 8838809 h 138"/>
              <a:gd name="T14" fmla="*/ 3476042 w 135"/>
              <a:gd name="T15" fmla="*/ 1537206 h 138"/>
              <a:gd name="T16" fmla="*/ 2500350 w 135"/>
              <a:gd name="T17" fmla="*/ 3522616 h 138"/>
              <a:gd name="T18" fmla="*/ 2500350 w 135"/>
              <a:gd name="T19" fmla="*/ 8838809 h 138"/>
              <a:gd name="T20" fmla="*/ 1585654 w 135"/>
              <a:gd name="T21" fmla="*/ 8838809 h 138"/>
              <a:gd name="T22" fmla="*/ 1585654 w 135"/>
              <a:gd name="T23" fmla="*/ 5636338 h 13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35"/>
              <a:gd name="T37" fmla="*/ 0 h 138"/>
              <a:gd name="T38" fmla="*/ 135 w 135"/>
              <a:gd name="T39" fmla="*/ 138 h 13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35" h="138">
                <a:moveTo>
                  <a:pt x="68" y="0"/>
                </a:moveTo>
                <a:lnTo>
                  <a:pt x="135" y="138"/>
                </a:lnTo>
                <a:lnTo>
                  <a:pt x="0" y="138"/>
                </a:lnTo>
                <a:lnTo>
                  <a:pt x="68" y="0"/>
                </a:lnTo>
                <a:lnTo>
                  <a:pt x="72" y="10"/>
                </a:lnTo>
                <a:lnTo>
                  <a:pt x="72" y="138"/>
                </a:lnTo>
                <a:lnTo>
                  <a:pt x="57" y="138"/>
                </a:lnTo>
                <a:lnTo>
                  <a:pt x="57" y="24"/>
                </a:lnTo>
                <a:lnTo>
                  <a:pt x="41" y="55"/>
                </a:lnTo>
                <a:lnTo>
                  <a:pt x="41" y="138"/>
                </a:lnTo>
                <a:lnTo>
                  <a:pt x="26" y="138"/>
                </a:lnTo>
                <a:lnTo>
                  <a:pt x="26" y="88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74" name="Line 206"/>
          <p:cNvSpPr>
            <a:spLocks noChangeShapeType="1"/>
          </p:cNvSpPr>
          <p:nvPr/>
        </p:nvSpPr>
        <p:spPr bwMode="auto">
          <a:xfrm>
            <a:off x="9105900" y="2128838"/>
            <a:ext cx="1588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75" name="Freeform 207"/>
          <p:cNvSpPr>
            <a:spLocks/>
          </p:cNvSpPr>
          <p:nvPr/>
        </p:nvSpPr>
        <p:spPr bwMode="auto">
          <a:xfrm>
            <a:off x="9099550" y="2112963"/>
            <a:ext cx="6350" cy="31750"/>
          </a:xfrm>
          <a:custGeom>
            <a:avLst/>
            <a:gdLst>
              <a:gd name="T0" fmla="*/ 1260078 w 32"/>
              <a:gd name="T1" fmla="*/ 3937743 h 128"/>
              <a:gd name="T2" fmla="*/ 1260078 w 32"/>
              <a:gd name="T3" fmla="*/ 7875486 h 128"/>
              <a:gd name="T4" fmla="*/ 669330 w 32"/>
              <a:gd name="T5" fmla="*/ 7875486 h 128"/>
              <a:gd name="T6" fmla="*/ 669330 w 32"/>
              <a:gd name="T7" fmla="*/ 2030511 h 128"/>
              <a:gd name="T8" fmla="*/ 0 w 32"/>
              <a:gd name="T9" fmla="*/ 0 h 1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128"/>
              <a:gd name="T17" fmla="*/ 32 w 32"/>
              <a:gd name="T18" fmla="*/ 128 h 1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128">
                <a:moveTo>
                  <a:pt x="32" y="64"/>
                </a:moveTo>
                <a:lnTo>
                  <a:pt x="32" y="128"/>
                </a:lnTo>
                <a:lnTo>
                  <a:pt x="17" y="128"/>
                </a:lnTo>
                <a:lnTo>
                  <a:pt x="17" y="33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76" name="Line 208"/>
          <p:cNvSpPr>
            <a:spLocks noChangeShapeType="1"/>
          </p:cNvSpPr>
          <p:nvPr/>
        </p:nvSpPr>
        <p:spPr bwMode="auto">
          <a:xfrm>
            <a:off x="9105900" y="2128838"/>
            <a:ext cx="1588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77" name="Freeform 209"/>
          <p:cNvSpPr>
            <a:spLocks/>
          </p:cNvSpPr>
          <p:nvPr/>
        </p:nvSpPr>
        <p:spPr bwMode="auto">
          <a:xfrm>
            <a:off x="9105900" y="2128838"/>
            <a:ext cx="4763" cy="15875"/>
          </a:xfrm>
          <a:custGeom>
            <a:avLst/>
            <a:gdLst>
              <a:gd name="T0" fmla="*/ 0 w 16"/>
              <a:gd name="T1" fmla="*/ 0 h 64"/>
              <a:gd name="T2" fmla="*/ 1417885 w 16"/>
              <a:gd name="T3" fmla="*/ 1968996 h 64"/>
              <a:gd name="T4" fmla="*/ 1417885 w 16"/>
              <a:gd name="T5" fmla="*/ 3937743 h 64"/>
              <a:gd name="T6" fmla="*/ 0 60000 65536"/>
              <a:gd name="T7" fmla="*/ 0 60000 65536"/>
              <a:gd name="T8" fmla="*/ 0 60000 65536"/>
              <a:gd name="T9" fmla="*/ 0 w 16"/>
              <a:gd name="T10" fmla="*/ 0 h 64"/>
              <a:gd name="T11" fmla="*/ 16 w 16"/>
              <a:gd name="T12" fmla="*/ 64 h 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" h="64">
                <a:moveTo>
                  <a:pt x="0" y="0"/>
                </a:moveTo>
                <a:lnTo>
                  <a:pt x="16" y="32"/>
                </a:lnTo>
                <a:lnTo>
                  <a:pt x="16" y="64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78" name="Line 210"/>
          <p:cNvSpPr>
            <a:spLocks noChangeShapeType="1"/>
          </p:cNvSpPr>
          <p:nvPr/>
        </p:nvSpPr>
        <p:spPr bwMode="auto">
          <a:xfrm>
            <a:off x="9097963" y="2144713"/>
            <a:ext cx="1587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79" name="Line 211"/>
          <p:cNvSpPr>
            <a:spLocks noChangeShapeType="1"/>
          </p:cNvSpPr>
          <p:nvPr/>
        </p:nvSpPr>
        <p:spPr bwMode="auto">
          <a:xfrm>
            <a:off x="9097963" y="2144713"/>
            <a:ext cx="1587" cy="2286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80" name="Line 212"/>
          <p:cNvSpPr>
            <a:spLocks noChangeShapeType="1"/>
          </p:cNvSpPr>
          <p:nvPr/>
        </p:nvSpPr>
        <p:spPr bwMode="auto">
          <a:xfrm>
            <a:off x="9263063" y="2505075"/>
            <a:ext cx="1587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81" name="Freeform 213"/>
          <p:cNvSpPr>
            <a:spLocks/>
          </p:cNvSpPr>
          <p:nvPr/>
        </p:nvSpPr>
        <p:spPr bwMode="auto">
          <a:xfrm>
            <a:off x="9263063" y="2487613"/>
            <a:ext cx="33337" cy="33337"/>
          </a:xfrm>
          <a:custGeom>
            <a:avLst/>
            <a:gdLst>
              <a:gd name="T0" fmla="*/ 0 w 137"/>
              <a:gd name="T1" fmla="*/ 4084990 h 138"/>
              <a:gd name="T2" fmla="*/ 8112085 w 137"/>
              <a:gd name="T3" fmla="*/ 0 h 138"/>
              <a:gd name="T4" fmla="*/ 8112085 w 137"/>
              <a:gd name="T5" fmla="*/ 8053301 h 138"/>
              <a:gd name="T6" fmla="*/ 0 w 137"/>
              <a:gd name="T7" fmla="*/ 4084990 h 138"/>
              <a:gd name="T8" fmla="*/ 0 60000 65536"/>
              <a:gd name="T9" fmla="*/ 0 60000 65536"/>
              <a:gd name="T10" fmla="*/ 0 60000 65536"/>
              <a:gd name="T11" fmla="*/ 0 60000 65536"/>
              <a:gd name="T12" fmla="*/ 0 w 137"/>
              <a:gd name="T13" fmla="*/ 0 h 138"/>
              <a:gd name="T14" fmla="*/ 137 w 137"/>
              <a:gd name="T15" fmla="*/ 138 h 1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7" h="138">
                <a:moveTo>
                  <a:pt x="0" y="70"/>
                </a:moveTo>
                <a:lnTo>
                  <a:pt x="137" y="0"/>
                </a:lnTo>
                <a:lnTo>
                  <a:pt x="137" y="138"/>
                </a:lnTo>
                <a:lnTo>
                  <a:pt x="0" y="7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82" name="Line 214"/>
          <p:cNvSpPr>
            <a:spLocks noChangeShapeType="1"/>
          </p:cNvSpPr>
          <p:nvPr/>
        </p:nvSpPr>
        <p:spPr bwMode="auto">
          <a:xfrm>
            <a:off x="9266238" y="2503488"/>
            <a:ext cx="1587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83" name="Freeform 215"/>
          <p:cNvSpPr>
            <a:spLocks/>
          </p:cNvSpPr>
          <p:nvPr/>
        </p:nvSpPr>
        <p:spPr bwMode="auto">
          <a:xfrm>
            <a:off x="9266238" y="2490788"/>
            <a:ext cx="30162" cy="12700"/>
          </a:xfrm>
          <a:custGeom>
            <a:avLst/>
            <a:gdLst>
              <a:gd name="T0" fmla="*/ 0 w 126"/>
              <a:gd name="T1" fmla="*/ 3360208 h 48"/>
              <a:gd name="T2" fmla="*/ 7220208 w 126"/>
              <a:gd name="T3" fmla="*/ 3360208 h 48"/>
              <a:gd name="T4" fmla="*/ 7220208 w 126"/>
              <a:gd name="T5" fmla="*/ 2170113 h 48"/>
              <a:gd name="T6" fmla="*/ 1776446 w 126"/>
              <a:gd name="T7" fmla="*/ 2170113 h 48"/>
              <a:gd name="T8" fmla="*/ 3610104 w 126"/>
              <a:gd name="T9" fmla="*/ 1050131 h 48"/>
              <a:gd name="T10" fmla="*/ 7220208 w 126"/>
              <a:gd name="T11" fmla="*/ 1050131 h 48"/>
              <a:gd name="T12" fmla="*/ 7220208 w 126"/>
              <a:gd name="T13" fmla="*/ 0 h 48"/>
              <a:gd name="T14" fmla="*/ 5386551 w 126"/>
              <a:gd name="T15" fmla="*/ 0 h 4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26"/>
              <a:gd name="T25" fmla="*/ 0 h 48"/>
              <a:gd name="T26" fmla="*/ 126 w 126"/>
              <a:gd name="T27" fmla="*/ 48 h 4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26" h="48">
                <a:moveTo>
                  <a:pt x="0" y="48"/>
                </a:moveTo>
                <a:lnTo>
                  <a:pt x="126" y="48"/>
                </a:lnTo>
                <a:lnTo>
                  <a:pt x="126" y="31"/>
                </a:lnTo>
                <a:lnTo>
                  <a:pt x="31" y="31"/>
                </a:lnTo>
                <a:lnTo>
                  <a:pt x="63" y="15"/>
                </a:lnTo>
                <a:lnTo>
                  <a:pt x="126" y="15"/>
                </a:lnTo>
                <a:lnTo>
                  <a:pt x="126" y="0"/>
                </a:lnTo>
                <a:lnTo>
                  <a:pt x="94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84" name="Line 216"/>
          <p:cNvSpPr>
            <a:spLocks noChangeShapeType="1"/>
          </p:cNvSpPr>
          <p:nvPr/>
        </p:nvSpPr>
        <p:spPr bwMode="auto">
          <a:xfrm>
            <a:off x="9296400" y="2505075"/>
            <a:ext cx="1588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85" name="Freeform 217"/>
          <p:cNvSpPr>
            <a:spLocks/>
          </p:cNvSpPr>
          <p:nvPr/>
        </p:nvSpPr>
        <p:spPr bwMode="auto">
          <a:xfrm>
            <a:off x="9221788" y="1450975"/>
            <a:ext cx="269875" cy="1054100"/>
          </a:xfrm>
          <a:custGeom>
            <a:avLst/>
            <a:gdLst>
              <a:gd name="T0" fmla="*/ 18279029 w 1106"/>
              <a:gd name="T1" fmla="*/ 266969442 h 4162"/>
              <a:gd name="T2" fmla="*/ 65852186 w 1106"/>
              <a:gd name="T3" fmla="*/ 266969442 h 4162"/>
              <a:gd name="T4" fmla="*/ 65852186 w 1106"/>
              <a:gd name="T5" fmla="*/ 0 h 4162"/>
              <a:gd name="T6" fmla="*/ 0 w 1106"/>
              <a:gd name="T7" fmla="*/ 0 h 4162"/>
              <a:gd name="T8" fmla="*/ 0 60000 65536"/>
              <a:gd name="T9" fmla="*/ 0 60000 65536"/>
              <a:gd name="T10" fmla="*/ 0 60000 65536"/>
              <a:gd name="T11" fmla="*/ 0 60000 65536"/>
              <a:gd name="T12" fmla="*/ 0 w 1106"/>
              <a:gd name="T13" fmla="*/ 0 h 4162"/>
              <a:gd name="T14" fmla="*/ 1106 w 1106"/>
              <a:gd name="T15" fmla="*/ 4162 h 416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06" h="4162">
                <a:moveTo>
                  <a:pt x="307" y="4162"/>
                </a:moveTo>
                <a:lnTo>
                  <a:pt x="1106" y="4162"/>
                </a:lnTo>
                <a:lnTo>
                  <a:pt x="1106" y="0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86" name="Line 218"/>
          <p:cNvSpPr>
            <a:spLocks noChangeShapeType="1"/>
          </p:cNvSpPr>
          <p:nvPr/>
        </p:nvSpPr>
        <p:spPr bwMode="auto">
          <a:xfrm>
            <a:off x="9267825" y="2506663"/>
            <a:ext cx="0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87" name="Freeform 219"/>
          <p:cNvSpPr>
            <a:spLocks/>
          </p:cNvSpPr>
          <p:nvPr/>
        </p:nvSpPr>
        <p:spPr bwMode="auto">
          <a:xfrm>
            <a:off x="9267825" y="2506663"/>
            <a:ext cx="28575" cy="7937"/>
          </a:xfrm>
          <a:custGeom>
            <a:avLst/>
            <a:gdLst>
              <a:gd name="T0" fmla="*/ 0 w 119"/>
              <a:gd name="T1" fmla="*/ 0 h 32"/>
              <a:gd name="T2" fmla="*/ 6861602 w 119"/>
              <a:gd name="T3" fmla="*/ 0 h 32"/>
              <a:gd name="T4" fmla="*/ 6861602 w 119"/>
              <a:gd name="T5" fmla="*/ 984436 h 32"/>
              <a:gd name="T6" fmla="*/ 1845129 w 119"/>
              <a:gd name="T7" fmla="*/ 984436 h 32"/>
              <a:gd name="T8" fmla="*/ 3632627 w 119"/>
              <a:gd name="T9" fmla="*/ 1968624 h 32"/>
              <a:gd name="T10" fmla="*/ 6861602 w 119"/>
              <a:gd name="T11" fmla="*/ 1968624 h 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9"/>
              <a:gd name="T19" fmla="*/ 0 h 32"/>
              <a:gd name="T20" fmla="*/ 119 w 119"/>
              <a:gd name="T21" fmla="*/ 32 h 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9" h="32">
                <a:moveTo>
                  <a:pt x="0" y="0"/>
                </a:moveTo>
                <a:lnTo>
                  <a:pt x="119" y="0"/>
                </a:lnTo>
                <a:lnTo>
                  <a:pt x="119" y="16"/>
                </a:lnTo>
                <a:lnTo>
                  <a:pt x="32" y="16"/>
                </a:lnTo>
                <a:lnTo>
                  <a:pt x="63" y="32"/>
                </a:lnTo>
                <a:lnTo>
                  <a:pt x="119" y="32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88" name="Line 220"/>
          <p:cNvSpPr>
            <a:spLocks noChangeShapeType="1"/>
          </p:cNvSpPr>
          <p:nvPr/>
        </p:nvSpPr>
        <p:spPr bwMode="auto">
          <a:xfrm>
            <a:off x="9615488" y="2451100"/>
            <a:ext cx="1587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89" name="Freeform 221"/>
          <p:cNvSpPr>
            <a:spLocks/>
          </p:cNvSpPr>
          <p:nvPr/>
        </p:nvSpPr>
        <p:spPr bwMode="auto">
          <a:xfrm>
            <a:off x="9615488" y="2438400"/>
            <a:ext cx="53975" cy="12700"/>
          </a:xfrm>
          <a:custGeom>
            <a:avLst/>
            <a:gdLst>
              <a:gd name="T0" fmla="*/ 0 w 227"/>
              <a:gd name="T1" fmla="*/ 3225800 h 50"/>
              <a:gd name="T2" fmla="*/ 1809232 w 227"/>
              <a:gd name="T3" fmla="*/ 1096772 h 50"/>
              <a:gd name="T4" fmla="*/ 4522963 w 227"/>
              <a:gd name="T5" fmla="*/ 0 h 50"/>
              <a:gd name="T6" fmla="*/ 8141429 w 227"/>
              <a:gd name="T7" fmla="*/ 0 h 50"/>
              <a:gd name="T8" fmla="*/ 10968101 w 227"/>
              <a:gd name="T9" fmla="*/ 1096772 h 50"/>
              <a:gd name="T10" fmla="*/ 12833924 w 227"/>
              <a:gd name="T11" fmla="*/ 3225800 h 5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7"/>
              <a:gd name="T19" fmla="*/ 0 h 50"/>
              <a:gd name="T20" fmla="*/ 227 w 227"/>
              <a:gd name="T21" fmla="*/ 50 h 5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7" h="50">
                <a:moveTo>
                  <a:pt x="0" y="50"/>
                </a:moveTo>
                <a:lnTo>
                  <a:pt x="32" y="17"/>
                </a:lnTo>
                <a:lnTo>
                  <a:pt x="80" y="0"/>
                </a:lnTo>
                <a:lnTo>
                  <a:pt x="144" y="0"/>
                </a:lnTo>
                <a:lnTo>
                  <a:pt x="194" y="17"/>
                </a:lnTo>
                <a:lnTo>
                  <a:pt x="227" y="5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90" name="Line 222"/>
          <p:cNvSpPr>
            <a:spLocks noChangeShapeType="1"/>
          </p:cNvSpPr>
          <p:nvPr/>
        </p:nvSpPr>
        <p:spPr bwMode="auto">
          <a:xfrm>
            <a:off x="9655175" y="2484438"/>
            <a:ext cx="0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91" name="Freeform 223"/>
          <p:cNvSpPr>
            <a:spLocks/>
          </p:cNvSpPr>
          <p:nvPr/>
        </p:nvSpPr>
        <p:spPr bwMode="auto">
          <a:xfrm>
            <a:off x="9615488" y="2451100"/>
            <a:ext cx="39687" cy="33338"/>
          </a:xfrm>
          <a:custGeom>
            <a:avLst/>
            <a:gdLst>
              <a:gd name="T0" fmla="*/ 9722580 w 162"/>
              <a:gd name="T1" fmla="*/ 8356558 h 133"/>
              <a:gd name="T2" fmla="*/ 3901085 w 162"/>
              <a:gd name="T3" fmla="*/ 6220419 h 133"/>
              <a:gd name="T4" fmla="*/ 1920410 w 162"/>
              <a:gd name="T5" fmla="*/ 5152099 h 133"/>
              <a:gd name="T6" fmla="*/ 900307 w 162"/>
              <a:gd name="T7" fmla="*/ 4146946 h 133"/>
              <a:gd name="T8" fmla="*/ 0 w 162"/>
              <a:gd name="T9" fmla="*/ 2010557 h 133"/>
              <a:gd name="T10" fmla="*/ 0 w 162"/>
              <a:gd name="T11" fmla="*/ 0 h 1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2"/>
              <a:gd name="T19" fmla="*/ 0 h 133"/>
              <a:gd name="T20" fmla="*/ 162 w 162"/>
              <a:gd name="T21" fmla="*/ 133 h 13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2" h="133">
                <a:moveTo>
                  <a:pt x="162" y="133"/>
                </a:moveTo>
                <a:lnTo>
                  <a:pt x="65" y="99"/>
                </a:lnTo>
                <a:lnTo>
                  <a:pt x="32" y="82"/>
                </a:lnTo>
                <a:lnTo>
                  <a:pt x="15" y="66"/>
                </a:lnTo>
                <a:lnTo>
                  <a:pt x="0" y="32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92" name="Line 224"/>
          <p:cNvSpPr>
            <a:spLocks noChangeShapeType="1"/>
          </p:cNvSpPr>
          <p:nvPr/>
        </p:nvSpPr>
        <p:spPr bwMode="auto">
          <a:xfrm>
            <a:off x="9655175" y="2484438"/>
            <a:ext cx="0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93" name="Freeform 225"/>
          <p:cNvSpPr>
            <a:spLocks/>
          </p:cNvSpPr>
          <p:nvPr/>
        </p:nvSpPr>
        <p:spPr bwMode="auto">
          <a:xfrm>
            <a:off x="9615488" y="2484438"/>
            <a:ext cx="53975" cy="41275"/>
          </a:xfrm>
          <a:custGeom>
            <a:avLst/>
            <a:gdLst>
              <a:gd name="T0" fmla="*/ 9159107 w 227"/>
              <a:gd name="T1" fmla="*/ 0 h 163"/>
              <a:gd name="T2" fmla="*/ 10968101 w 227"/>
              <a:gd name="T3" fmla="*/ 961733 h 163"/>
              <a:gd name="T4" fmla="*/ 11929427 w 227"/>
              <a:gd name="T5" fmla="*/ 2051848 h 163"/>
              <a:gd name="T6" fmla="*/ 12833924 w 227"/>
              <a:gd name="T7" fmla="*/ 4167763 h 163"/>
              <a:gd name="T8" fmla="*/ 12833924 w 227"/>
              <a:gd name="T9" fmla="*/ 7309726 h 163"/>
              <a:gd name="T10" fmla="*/ 10968101 w 227"/>
              <a:gd name="T11" fmla="*/ 9489959 h 163"/>
              <a:gd name="T12" fmla="*/ 8141429 w 227"/>
              <a:gd name="T13" fmla="*/ 10451691 h 163"/>
              <a:gd name="T14" fmla="*/ 4522963 w 227"/>
              <a:gd name="T15" fmla="*/ 10451691 h 163"/>
              <a:gd name="T16" fmla="*/ 1809232 w 227"/>
              <a:gd name="T17" fmla="*/ 9489959 h 163"/>
              <a:gd name="T18" fmla="*/ 0 w 227"/>
              <a:gd name="T19" fmla="*/ 7309726 h 16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27"/>
              <a:gd name="T31" fmla="*/ 0 h 163"/>
              <a:gd name="T32" fmla="*/ 227 w 227"/>
              <a:gd name="T33" fmla="*/ 163 h 16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27" h="163">
                <a:moveTo>
                  <a:pt x="162" y="0"/>
                </a:moveTo>
                <a:lnTo>
                  <a:pt x="194" y="15"/>
                </a:lnTo>
                <a:lnTo>
                  <a:pt x="211" y="32"/>
                </a:lnTo>
                <a:lnTo>
                  <a:pt x="227" y="65"/>
                </a:lnTo>
                <a:lnTo>
                  <a:pt x="227" y="114"/>
                </a:lnTo>
                <a:lnTo>
                  <a:pt x="194" y="148"/>
                </a:lnTo>
                <a:lnTo>
                  <a:pt x="144" y="163"/>
                </a:lnTo>
                <a:lnTo>
                  <a:pt x="80" y="163"/>
                </a:lnTo>
                <a:lnTo>
                  <a:pt x="32" y="148"/>
                </a:lnTo>
                <a:lnTo>
                  <a:pt x="0" y="114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94" name="Line 226"/>
          <p:cNvSpPr>
            <a:spLocks noChangeShapeType="1"/>
          </p:cNvSpPr>
          <p:nvPr/>
        </p:nvSpPr>
        <p:spPr bwMode="auto">
          <a:xfrm>
            <a:off x="9725025" y="2508250"/>
            <a:ext cx="1588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95" name="Freeform 227"/>
          <p:cNvSpPr>
            <a:spLocks/>
          </p:cNvSpPr>
          <p:nvPr/>
        </p:nvSpPr>
        <p:spPr bwMode="auto">
          <a:xfrm>
            <a:off x="9698038" y="2508250"/>
            <a:ext cx="26987" cy="61913"/>
          </a:xfrm>
          <a:custGeom>
            <a:avLst/>
            <a:gdLst>
              <a:gd name="T0" fmla="*/ 6502662 w 112"/>
              <a:gd name="T1" fmla="*/ 0 h 242"/>
              <a:gd name="T2" fmla="*/ 6502662 w 112"/>
              <a:gd name="T3" fmla="*/ 12043359 h 242"/>
              <a:gd name="T4" fmla="*/ 5921960 w 112"/>
              <a:gd name="T5" fmla="*/ 14334395 h 242"/>
              <a:gd name="T6" fmla="*/ 5283429 w 112"/>
              <a:gd name="T7" fmla="*/ 15054325 h 242"/>
              <a:gd name="T8" fmla="*/ 3889983 w 112"/>
              <a:gd name="T9" fmla="*/ 15839750 h 242"/>
              <a:gd name="T10" fmla="*/ 2612679 w 112"/>
              <a:gd name="T11" fmla="*/ 15839750 h 242"/>
              <a:gd name="T12" fmla="*/ 1277304 w 112"/>
              <a:gd name="T13" fmla="*/ 15054325 h 242"/>
              <a:gd name="T14" fmla="*/ 580702 w 112"/>
              <a:gd name="T15" fmla="*/ 14334395 h 242"/>
              <a:gd name="T16" fmla="*/ 0 w 112"/>
              <a:gd name="T17" fmla="*/ 12043359 h 242"/>
              <a:gd name="T18" fmla="*/ 0 w 112"/>
              <a:gd name="T19" fmla="*/ 10472509 h 24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12"/>
              <a:gd name="T31" fmla="*/ 0 h 242"/>
              <a:gd name="T32" fmla="*/ 112 w 112"/>
              <a:gd name="T33" fmla="*/ 242 h 24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12" h="242">
                <a:moveTo>
                  <a:pt x="112" y="0"/>
                </a:moveTo>
                <a:lnTo>
                  <a:pt x="112" y="184"/>
                </a:lnTo>
                <a:lnTo>
                  <a:pt x="102" y="219"/>
                </a:lnTo>
                <a:lnTo>
                  <a:pt x="91" y="230"/>
                </a:lnTo>
                <a:lnTo>
                  <a:pt x="67" y="242"/>
                </a:lnTo>
                <a:lnTo>
                  <a:pt x="45" y="242"/>
                </a:lnTo>
                <a:lnTo>
                  <a:pt x="22" y="230"/>
                </a:lnTo>
                <a:lnTo>
                  <a:pt x="10" y="219"/>
                </a:lnTo>
                <a:lnTo>
                  <a:pt x="0" y="184"/>
                </a:lnTo>
                <a:lnTo>
                  <a:pt x="0" y="16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96" name="Line 228"/>
          <p:cNvSpPr>
            <a:spLocks noChangeShapeType="1"/>
          </p:cNvSpPr>
          <p:nvPr/>
        </p:nvSpPr>
        <p:spPr bwMode="auto">
          <a:xfrm>
            <a:off x="6757988" y="2505075"/>
            <a:ext cx="0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97" name="Line 229"/>
          <p:cNvSpPr>
            <a:spLocks noChangeShapeType="1"/>
          </p:cNvSpPr>
          <p:nvPr/>
        </p:nvSpPr>
        <p:spPr bwMode="auto">
          <a:xfrm flipH="1">
            <a:off x="6543675" y="2505075"/>
            <a:ext cx="214313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398" name="Line 230"/>
          <p:cNvSpPr>
            <a:spLocks noChangeShapeType="1"/>
          </p:cNvSpPr>
          <p:nvPr/>
        </p:nvSpPr>
        <p:spPr bwMode="auto">
          <a:xfrm>
            <a:off x="6543675" y="2520950"/>
            <a:ext cx="1588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399" name="Freeform 231"/>
          <p:cNvSpPr>
            <a:spLocks/>
          </p:cNvSpPr>
          <p:nvPr/>
        </p:nvSpPr>
        <p:spPr bwMode="auto">
          <a:xfrm>
            <a:off x="6516688" y="2489200"/>
            <a:ext cx="26987" cy="31750"/>
          </a:xfrm>
          <a:custGeom>
            <a:avLst/>
            <a:gdLst>
              <a:gd name="T0" fmla="*/ 6561245 w 111"/>
              <a:gd name="T1" fmla="*/ 7814436 h 129"/>
              <a:gd name="T2" fmla="*/ 5615484 w 111"/>
              <a:gd name="T3" fmla="*/ 7329818 h 129"/>
              <a:gd name="T4" fmla="*/ 5615484 w 111"/>
              <a:gd name="T5" fmla="*/ 0 h 129"/>
              <a:gd name="T6" fmla="*/ 4669724 w 111"/>
              <a:gd name="T7" fmla="*/ 484618 h 129"/>
              <a:gd name="T8" fmla="*/ 4669724 w 111"/>
              <a:gd name="T9" fmla="*/ 6845200 h 129"/>
              <a:gd name="T10" fmla="*/ 3723963 w 111"/>
              <a:gd name="T11" fmla="*/ 6421129 h 129"/>
              <a:gd name="T12" fmla="*/ 3723963 w 111"/>
              <a:gd name="T13" fmla="*/ 969236 h 129"/>
              <a:gd name="T14" fmla="*/ 2837282 w 111"/>
              <a:gd name="T15" fmla="*/ 1453854 h 129"/>
              <a:gd name="T16" fmla="*/ 2837282 w 111"/>
              <a:gd name="T17" fmla="*/ 5875964 h 129"/>
              <a:gd name="T18" fmla="*/ 1891521 w 111"/>
              <a:gd name="T19" fmla="*/ 5391346 h 129"/>
              <a:gd name="T20" fmla="*/ 1891521 w 111"/>
              <a:gd name="T21" fmla="*/ 1938472 h 129"/>
              <a:gd name="T22" fmla="*/ 945761 w 111"/>
              <a:gd name="T23" fmla="*/ 2423091 h 129"/>
              <a:gd name="T24" fmla="*/ 945761 w 111"/>
              <a:gd name="T25" fmla="*/ 4967275 h 129"/>
              <a:gd name="T26" fmla="*/ 0 w 111"/>
              <a:gd name="T27" fmla="*/ 4422110 h 129"/>
              <a:gd name="T28" fmla="*/ 0 w 111"/>
              <a:gd name="T29" fmla="*/ 2907709 h 12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11"/>
              <a:gd name="T46" fmla="*/ 0 h 129"/>
              <a:gd name="T47" fmla="*/ 111 w 111"/>
              <a:gd name="T48" fmla="*/ 129 h 12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11" h="129">
                <a:moveTo>
                  <a:pt x="111" y="129"/>
                </a:moveTo>
                <a:lnTo>
                  <a:pt x="95" y="121"/>
                </a:lnTo>
                <a:lnTo>
                  <a:pt x="95" y="0"/>
                </a:lnTo>
                <a:lnTo>
                  <a:pt x="79" y="8"/>
                </a:lnTo>
                <a:lnTo>
                  <a:pt x="79" y="113"/>
                </a:lnTo>
                <a:lnTo>
                  <a:pt x="63" y="106"/>
                </a:lnTo>
                <a:lnTo>
                  <a:pt x="63" y="16"/>
                </a:lnTo>
                <a:lnTo>
                  <a:pt x="48" y="24"/>
                </a:lnTo>
                <a:lnTo>
                  <a:pt x="48" y="97"/>
                </a:lnTo>
                <a:lnTo>
                  <a:pt x="32" y="89"/>
                </a:lnTo>
                <a:lnTo>
                  <a:pt x="32" y="32"/>
                </a:lnTo>
                <a:lnTo>
                  <a:pt x="16" y="40"/>
                </a:lnTo>
                <a:lnTo>
                  <a:pt x="16" y="82"/>
                </a:lnTo>
                <a:lnTo>
                  <a:pt x="0" y="73"/>
                </a:lnTo>
                <a:lnTo>
                  <a:pt x="0" y="48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400" name="Line 232"/>
          <p:cNvSpPr>
            <a:spLocks noChangeShapeType="1"/>
          </p:cNvSpPr>
          <p:nvPr/>
        </p:nvSpPr>
        <p:spPr bwMode="auto">
          <a:xfrm>
            <a:off x="6510338" y="2505075"/>
            <a:ext cx="0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401" name="Freeform 233"/>
          <p:cNvSpPr>
            <a:spLocks/>
          </p:cNvSpPr>
          <p:nvPr/>
        </p:nvSpPr>
        <p:spPr bwMode="auto">
          <a:xfrm>
            <a:off x="6510338" y="2487613"/>
            <a:ext cx="33337" cy="33337"/>
          </a:xfrm>
          <a:custGeom>
            <a:avLst/>
            <a:gdLst>
              <a:gd name="T0" fmla="*/ 0 w 136"/>
              <a:gd name="T1" fmla="*/ 4084990 h 138"/>
              <a:gd name="T2" fmla="*/ 8171732 w 136"/>
              <a:gd name="T3" fmla="*/ 0 h 138"/>
              <a:gd name="T4" fmla="*/ 8171732 w 136"/>
              <a:gd name="T5" fmla="*/ 8053301 h 138"/>
              <a:gd name="T6" fmla="*/ 0 w 136"/>
              <a:gd name="T7" fmla="*/ 4084990 h 138"/>
              <a:gd name="T8" fmla="*/ 0 60000 65536"/>
              <a:gd name="T9" fmla="*/ 0 60000 65536"/>
              <a:gd name="T10" fmla="*/ 0 60000 65536"/>
              <a:gd name="T11" fmla="*/ 0 60000 65536"/>
              <a:gd name="T12" fmla="*/ 0 w 136"/>
              <a:gd name="T13" fmla="*/ 0 h 138"/>
              <a:gd name="T14" fmla="*/ 136 w 136"/>
              <a:gd name="T15" fmla="*/ 138 h 1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6" h="138">
                <a:moveTo>
                  <a:pt x="0" y="70"/>
                </a:moveTo>
                <a:lnTo>
                  <a:pt x="136" y="0"/>
                </a:lnTo>
                <a:lnTo>
                  <a:pt x="136" y="138"/>
                </a:lnTo>
                <a:lnTo>
                  <a:pt x="0" y="7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402" name="Line 234"/>
          <p:cNvSpPr>
            <a:spLocks noChangeShapeType="1"/>
          </p:cNvSpPr>
          <p:nvPr/>
        </p:nvSpPr>
        <p:spPr bwMode="auto">
          <a:xfrm>
            <a:off x="6489700" y="2525713"/>
            <a:ext cx="3175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403" name="Freeform 235"/>
          <p:cNvSpPr>
            <a:spLocks/>
          </p:cNvSpPr>
          <p:nvPr/>
        </p:nvSpPr>
        <p:spPr bwMode="auto">
          <a:xfrm>
            <a:off x="6489700" y="2525713"/>
            <a:ext cx="3175" cy="3175"/>
          </a:xfrm>
          <a:custGeom>
            <a:avLst/>
            <a:gdLst>
              <a:gd name="T0" fmla="*/ 0 w 3175"/>
              <a:gd name="T1" fmla="*/ 0 h 3175"/>
              <a:gd name="T2" fmla="*/ 0 w 3175"/>
              <a:gd name="T3" fmla="*/ 0 h 3175"/>
              <a:gd name="T4" fmla="*/ 0 w 3175"/>
              <a:gd name="T5" fmla="*/ 0 h 3175"/>
              <a:gd name="T6" fmla="*/ 0 60000 65536"/>
              <a:gd name="T7" fmla="*/ 0 60000 65536"/>
              <a:gd name="T8" fmla="*/ 0 60000 65536"/>
              <a:gd name="T9" fmla="*/ 0 w 3175"/>
              <a:gd name="T10" fmla="*/ 0 h 3175"/>
              <a:gd name="T11" fmla="*/ 3175 w 3175"/>
              <a:gd name="T12" fmla="*/ 3175 h 31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75" h="3175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404" name="Line 236"/>
          <p:cNvSpPr>
            <a:spLocks noChangeShapeType="1"/>
          </p:cNvSpPr>
          <p:nvPr/>
        </p:nvSpPr>
        <p:spPr bwMode="auto">
          <a:xfrm>
            <a:off x="6446838" y="2525713"/>
            <a:ext cx="1587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405" name="Line 237"/>
          <p:cNvSpPr>
            <a:spLocks noChangeShapeType="1"/>
          </p:cNvSpPr>
          <p:nvPr/>
        </p:nvSpPr>
        <p:spPr bwMode="auto">
          <a:xfrm>
            <a:off x="6446838" y="2525713"/>
            <a:ext cx="1587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406" name="Line 238"/>
          <p:cNvSpPr>
            <a:spLocks noChangeShapeType="1"/>
          </p:cNvSpPr>
          <p:nvPr/>
        </p:nvSpPr>
        <p:spPr bwMode="auto">
          <a:xfrm>
            <a:off x="6405563" y="2525713"/>
            <a:ext cx="1587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07" name="Line 239"/>
          <p:cNvSpPr>
            <a:spLocks noChangeShapeType="1"/>
          </p:cNvSpPr>
          <p:nvPr/>
        </p:nvSpPr>
        <p:spPr bwMode="auto">
          <a:xfrm>
            <a:off x="6405563" y="2525713"/>
            <a:ext cx="1587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08" name="Line 240"/>
          <p:cNvSpPr>
            <a:spLocks noChangeShapeType="1"/>
          </p:cNvSpPr>
          <p:nvPr/>
        </p:nvSpPr>
        <p:spPr bwMode="auto">
          <a:xfrm>
            <a:off x="6364288" y="2525713"/>
            <a:ext cx="1587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09" name="Line 241"/>
          <p:cNvSpPr>
            <a:spLocks noChangeShapeType="1"/>
          </p:cNvSpPr>
          <p:nvPr/>
        </p:nvSpPr>
        <p:spPr bwMode="auto">
          <a:xfrm>
            <a:off x="6364288" y="2525713"/>
            <a:ext cx="1587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10" name="Line 242"/>
          <p:cNvSpPr>
            <a:spLocks noChangeShapeType="1"/>
          </p:cNvSpPr>
          <p:nvPr/>
        </p:nvSpPr>
        <p:spPr bwMode="auto">
          <a:xfrm>
            <a:off x="6338888" y="2525713"/>
            <a:ext cx="1587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11" name="Freeform 243"/>
          <p:cNvSpPr>
            <a:spLocks/>
          </p:cNvSpPr>
          <p:nvPr/>
        </p:nvSpPr>
        <p:spPr bwMode="auto">
          <a:xfrm>
            <a:off x="6303963" y="2508250"/>
            <a:ext cx="34925" cy="17463"/>
          </a:xfrm>
          <a:custGeom>
            <a:avLst/>
            <a:gdLst>
              <a:gd name="T0" fmla="*/ 8903326 w 137"/>
              <a:gd name="T1" fmla="*/ 4551588 h 67"/>
              <a:gd name="T2" fmla="*/ 8903326 w 137"/>
              <a:gd name="T3" fmla="*/ 3125095 h 67"/>
              <a:gd name="T4" fmla="*/ 8188509 w 137"/>
              <a:gd name="T5" fmla="*/ 1494520 h 67"/>
              <a:gd name="T6" fmla="*/ 7408687 w 137"/>
              <a:gd name="T7" fmla="*/ 679232 h 67"/>
              <a:gd name="T8" fmla="*/ 5913796 w 137"/>
              <a:gd name="T9" fmla="*/ 0 h 67"/>
              <a:gd name="T10" fmla="*/ 2924522 w 137"/>
              <a:gd name="T11" fmla="*/ 0 h 67"/>
              <a:gd name="T12" fmla="*/ 1559643 w 137"/>
              <a:gd name="T13" fmla="*/ 679232 h 67"/>
              <a:gd name="T14" fmla="*/ 779822 w 137"/>
              <a:gd name="T15" fmla="*/ 1494520 h 67"/>
              <a:gd name="T16" fmla="*/ 0 w 137"/>
              <a:gd name="T17" fmla="*/ 3125095 h 67"/>
              <a:gd name="T18" fmla="*/ 0 w 137"/>
              <a:gd name="T19" fmla="*/ 3872354 h 6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37"/>
              <a:gd name="T31" fmla="*/ 0 h 67"/>
              <a:gd name="T32" fmla="*/ 137 w 137"/>
              <a:gd name="T33" fmla="*/ 67 h 6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37" h="67">
                <a:moveTo>
                  <a:pt x="137" y="67"/>
                </a:moveTo>
                <a:lnTo>
                  <a:pt x="137" y="46"/>
                </a:lnTo>
                <a:lnTo>
                  <a:pt x="126" y="22"/>
                </a:lnTo>
                <a:lnTo>
                  <a:pt x="114" y="10"/>
                </a:lnTo>
                <a:lnTo>
                  <a:pt x="91" y="0"/>
                </a:lnTo>
                <a:lnTo>
                  <a:pt x="45" y="0"/>
                </a:lnTo>
                <a:lnTo>
                  <a:pt x="24" y="10"/>
                </a:lnTo>
                <a:lnTo>
                  <a:pt x="12" y="22"/>
                </a:lnTo>
                <a:lnTo>
                  <a:pt x="0" y="46"/>
                </a:lnTo>
                <a:lnTo>
                  <a:pt x="0" y="57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12" name="Line 244"/>
          <p:cNvSpPr>
            <a:spLocks noChangeShapeType="1"/>
          </p:cNvSpPr>
          <p:nvPr/>
        </p:nvSpPr>
        <p:spPr bwMode="auto">
          <a:xfrm>
            <a:off x="6338888" y="2525713"/>
            <a:ext cx="1587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13" name="Freeform 245"/>
          <p:cNvSpPr>
            <a:spLocks/>
          </p:cNvSpPr>
          <p:nvPr/>
        </p:nvSpPr>
        <p:spPr bwMode="auto">
          <a:xfrm>
            <a:off x="6302375" y="2525713"/>
            <a:ext cx="38100" cy="44450"/>
          </a:xfrm>
          <a:custGeom>
            <a:avLst/>
            <a:gdLst>
              <a:gd name="T0" fmla="*/ 8606019 w 158"/>
              <a:gd name="T1" fmla="*/ 0 h 175"/>
              <a:gd name="T2" fmla="*/ 7966277 w 158"/>
              <a:gd name="T3" fmla="*/ 1548384 h 175"/>
              <a:gd name="T4" fmla="*/ 6570803 w 158"/>
              <a:gd name="T5" fmla="*/ 3870960 h 175"/>
              <a:gd name="T6" fmla="*/ 0 w 158"/>
              <a:gd name="T7" fmla="*/ 11290300 h 175"/>
              <a:gd name="T8" fmla="*/ 9187405 w 158"/>
              <a:gd name="T9" fmla="*/ 11290300 h 1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8"/>
              <a:gd name="T16" fmla="*/ 0 h 175"/>
              <a:gd name="T17" fmla="*/ 158 w 158"/>
              <a:gd name="T18" fmla="*/ 175 h 1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8" h="175">
                <a:moveTo>
                  <a:pt x="148" y="0"/>
                </a:moveTo>
                <a:lnTo>
                  <a:pt x="137" y="24"/>
                </a:lnTo>
                <a:lnTo>
                  <a:pt x="113" y="60"/>
                </a:lnTo>
                <a:lnTo>
                  <a:pt x="0" y="175"/>
                </a:lnTo>
                <a:lnTo>
                  <a:pt x="158" y="175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14" name="Line 246"/>
          <p:cNvSpPr>
            <a:spLocks noChangeShapeType="1"/>
          </p:cNvSpPr>
          <p:nvPr/>
        </p:nvSpPr>
        <p:spPr bwMode="auto">
          <a:xfrm>
            <a:off x="6267450" y="2522538"/>
            <a:ext cx="0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15" name="Freeform 247"/>
          <p:cNvSpPr>
            <a:spLocks/>
          </p:cNvSpPr>
          <p:nvPr/>
        </p:nvSpPr>
        <p:spPr bwMode="auto">
          <a:xfrm>
            <a:off x="6219825" y="2513013"/>
            <a:ext cx="47625" cy="12700"/>
          </a:xfrm>
          <a:custGeom>
            <a:avLst/>
            <a:gdLst>
              <a:gd name="T0" fmla="*/ 11631491 w 195"/>
              <a:gd name="T1" fmla="*/ 2283927 h 49"/>
              <a:gd name="T2" fmla="*/ 8768374 w 195"/>
              <a:gd name="T3" fmla="*/ 3291633 h 49"/>
              <a:gd name="T4" fmla="*/ 4891210 w 195"/>
              <a:gd name="T5" fmla="*/ 3291633 h 49"/>
              <a:gd name="T6" fmla="*/ 1968500 w 195"/>
              <a:gd name="T7" fmla="*/ 2283927 h 49"/>
              <a:gd name="T8" fmla="*/ 0 w 195"/>
              <a:gd name="T9" fmla="*/ 0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5"/>
              <a:gd name="T16" fmla="*/ 0 h 49"/>
              <a:gd name="T17" fmla="*/ 195 w 195"/>
              <a:gd name="T18" fmla="*/ 49 h 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5" h="49">
                <a:moveTo>
                  <a:pt x="195" y="34"/>
                </a:moveTo>
                <a:lnTo>
                  <a:pt x="147" y="49"/>
                </a:lnTo>
                <a:lnTo>
                  <a:pt x="82" y="49"/>
                </a:lnTo>
                <a:lnTo>
                  <a:pt x="33" y="34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16" name="Line 248"/>
          <p:cNvSpPr>
            <a:spLocks noChangeShapeType="1"/>
          </p:cNvSpPr>
          <p:nvPr/>
        </p:nvSpPr>
        <p:spPr bwMode="auto">
          <a:xfrm>
            <a:off x="6186488" y="2522538"/>
            <a:ext cx="1587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17" name="Freeform 249"/>
          <p:cNvSpPr>
            <a:spLocks/>
          </p:cNvSpPr>
          <p:nvPr/>
        </p:nvSpPr>
        <p:spPr bwMode="auto">
          <a:xfrm>
            <a:off x="6178550" y="2519363"/>
            <a:ext cx="7938" cy="23812"/>
          </a:xfrm>
          <a:custGeom>
            <a:avLst/>
            <a:gdLst>
              <a:gd name="T0" fmla="*/ 1909449 w 33"/>
              <a:gd name="T1" fmla="*/ 944705 h 98"/>
              <a:gd name="T2" fmla="*/ 925859 w 33"/>
              <a:gd name="T3" fmla="*/ 1830122 h 98"/>
              <a:gd name="T4" fmla="*/ 0 w 33"/>
              <a:gd name="T5" fmla="*/ 944705 h 98"/>
              <a:gd name="T6" fmla="*/ 925859 w 33"/>
              <a:gd name="T7" fmla="*/ 0 h 98"/>
              <a:gd name="T8" fmla="*/ 1909449 w 33"/>
              <a:gd name="T9" fmla="*/ 944705 h 98"/>
              <a:gd name="T10" fmla="*/ 1909449 w 33"/>
              <a:gd name="T11" fmla="*/ 2892915 h 98"/>
              <a:gd name="T12" fmla="*/ 925859 w 33"/>
              <a:gd name="T13" fmla="*/ 4841126 h 98"/>
              <a:gd name="T14" fmla="*/ 0 w 33"/>
              <a:gd name="T15" fmla="*/ 5785830 h 9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"/>
              <a:gd name="T25" fmla="*/ 0 h 98"/>
              <a:gd name="T26" fmla="*/ 33 w 33"/>
              <a:gd name="T27" fmla="*/ 98 h 9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" h="98">
                <a:moveTo>
                  <a:pt x="33" y="16"/>
                </a:moveTo>
                <a:lnTo>
                  <a:pt x="16" y="31"/>
                </a:lnTo>
                <a:lnTo>
                  <a:pt x="0" y="16"/>
                </a:lnTo>
                <a:lnTo>
                  <a:pt x="16" y="0"/>
                </a:lnTo>
                <a:lnTo>
                  <a:pt x="33" y="16"/>
                </a:lnTo>
                <a:lnTo>
                  <a:pt x="33" y="49"/>
                </a:lnTo>
                <a:lnTo>
                  <a:pt x="16" y="82"/>
                </a:lnTo>
                <a:lnTo>
                  <a:pt x="0" y="98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18" name="Line 250"/>
          <p:cNvSpPr>
            <a:spLocks noChangeShapeType="1"/>
          </p:cNvSpPr>
          <p:nvPr/>
        </p:nvSpPr>
        <p:spPr bwMode="auto">
          <a:xfrm>
            <a:off x="6153150" y="2570163"/>
            <a:ext cx="0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19" name="Freeform 251"/>
          <p:cNvSpPr>
            <a:spLocks/>
          </p:cNvSpPr>
          <p:nvPr/>
        </p:nvSpPr>
        <p:spPr bwMode="auto">
          <a:xfrm>
            <a:off x="6137275" y="2508250"/>
            <a:ext cx="15875" cy="61913"/>
          </a:xfrm>
          <a:custGeom>
            <a:avLst/>
            <a:gdLst>
              <a:gd name="T0" fmla="*/ 4421327 w 57"/>
              <a:gd name="T1" fmla="*/ 15839750 h 242"/>
              <a:gd name="T2" fmla="*/ 4421327 w 57"/>
              <a:gd name="T3" fmla="*/ 0 h 242"/>
              <a:gd name="T4" fmla="*/ 1706423 w 57"/>
              <a:gd name="T5" fmla="*/ 2160048 h 242"/>
              <a:gd name="T6" fmla="*/ 0 w 57"/>
              <a:gd name="T7" fmla="*/ 3010968 h 242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242"/>
              <a:gd name="T14" fmla="*/ 57 w 57"/>
              <a:gd name="T15" fmla="*/ 242 h 2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242">
                <a:moveTo>
                  <a:pt x="57" y="242"/>
                </a:moveTo>
                <a:lnTo>
                  <a:pt x="57" y="0"/>
                </a:lnTo>
                <a:lnTo>
                  <a:pt x="22" y="33"/>
                </a:lnTo>
                <a:lnTo>
                  <a:pt x="0" y="46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20" name="Line 252"/>
          <p:cNvSpPr>
            <a:spLocks noChangeShapeType="1"/>
          </p:cNvSpPr>
          <p:nvPr/>
        </p:nvSpPr>
        <p:spPr bwMode="auto">
          <a:xfrm>
            <a:off x="6110288" y="2513013"/>
            <a:ext cx="0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21" name="Freeform 253"/>
          <p:cNvSpPr>
            <a:spLocks/>
          </p:cNvSpPr>
          <p:nvPr/>
        </p:nvSpPr>
        <p:spPr bwMode="auto">
          <a:xfrm>
            <a:off x="6054725" y="2513013"/>
            <a:ext cx="55563" cy="12700"/>
          </a:xfrm>
          <a:custGeom>
            <a:avLst/>
            <a:gdLst>
              <a:gd name="T0" fmla="*/ 13721098 w 225"/>
              <a:gd name="T1" fmla="*/ 0 h 49"/>
              <a:gd name="T2" fmla="*/ 11708730 w 225"/>
              <a:gd name="T3" fmla="*/ 2283927 h 49"/>
              <a:gd name="T4" fmla="*/ 8842421 w 225"/>
              <a:gd name="T5" fmla="*/ 3291633 h 49"/>
              <a:gd name="T6" fmla="*/ 4817683 w 225"/>
              <a:gd name="T7" fmla="*/ 3291633 h 49"/>
              <a:gd name="T8" fmla="*/ 1890377 w 225"/>
              <a:gd name="T9" fmla="*/ 2283927 h 49"/>
              <a:gd name="T10" fmla="*/ 0 w 225"/>
              <a:gd name="T11" fmla="*/ 0 h 4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5"/>
              <a:gd name="T19" fmla="*/ 0 h 49"/>
              <a:gd name="T20" fmla="*/ 225 w 225"/>
              <a:gd name="T21" fmla="*/ 49 h 4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5" h="49">
                <a:moveTo>
                  <a:pt x="225" y="0"/>
                </a:moveTo>
                <a:lnTo>
                  <a:pt x="192" y="34"/>
                </a:lnTo>
                <a:lnTo>
                  <a:pt x="145" y="49"/>
                </a:lnTo>
                <a:lnTo>
                  <a:pt x="79" y="49"/>
                </a:lnTo>
                <a:lnTo>
                  <a:pt x="31" y="34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22" name="Line 254"/>
          <p:cNvSpPr>
            <a:spLocks noChangeShapeType="1"/>
          </p:cNvSpPr>
          <p:nvPr/>
        </p:nvSpPr>
        <p:spPr bwMode="auto">
          <a:xfrm>
            <a:off x="6021388" y="2522538"/>
            <a:ext cx="0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23" name="Freeform 255"/>
          <p:cNvSpPr>
            <a:spLocks/>
          </p:cNvSpPr>
          <p:nvPr/>
        </p:nvSpPr>
        <p:spPr bwMode="auto">
          <a:xfrm>
            <a:off x="6011863" y="2519363"/>
            <a:ext cx="9525" cy="23812"/>
          </a:xfrm>
          <a:custGeom>
            <a:avLst/>
            <a:gdLst>
              <a:gd name="T0" fmla="*/ 2926634 w 31"/>
              <a:gd name="T1" fmla="*/ 944705 h 98"/>
              <a:gd name="T2" fmla="*/ 1510481 w 31"/>
              <a:gd name="T3" fmla="*/ 1830122 h 98"/>
              <a:gd name="T4" fmla="*/ 0 w 31"/>
              <a:gd name="T5" fmla="*/ 944705 h 98"/>
              <a:gd name="T6" fmla="*/ 1510481 w 31"/>
              <a:gd name="T7" fmla="*/ 0 h 98"/>
              <a:gd name="T8" fmla="*/ 2926634 w 31"/>
              <a:gd name="T9" fmla="*/ 944705 h 98"/>
              <a:gd name="T10" fmla="*/ 2926634 w 31"/>
              <a:gd name="T11" fmla="*/ 2892915 h 98"/>
              <a:gd name="T12" fmla="*/ 1510481 w 31"/>
              <a:gd name="T13" fmla="*/ 4841126 h 98"/>
              <a:gd name="T14" fmla="*/ 0 w 31"/>
              <a:gd name="T15" fmla="*/ 5785830 h 9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1"/>
              <a:gd name="T25" fmla="*/ 0 h 98"/>
              <a:gd name="T26" fmla="*/ 31 w 31"/>
              <a:gd name="T27" fmla="*/ 98 h 9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1" h="98">
                <a:moveTo>
                  <a:pt x="31" y="16"/>
                </a:moveTo>
                <a:lnTo>
                  <a:pt x="16" y="31"/>
                </a:lnTo>
                <a:lnTo>
                  <a:pt x="0" y="16"/>
                </a:lnTo>
                <a:lnTo>
                  <a:pt x="16" y="0"/>
                </a:lnTo>
                <a:lnTo>
                  <a:pt x="31" y="16"/>
                </a:lnTo>
                <a:lnTo>
                  <a:pt x="31" y="49"/>
                </a:lnTo>
                <a:lnTo>
                  <a:pt x="16" y="82"/>
                </a:lnTo>
                <a:lnTo>
                  <a:pt x="0" y="98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24" name="Line 256"/>
          <p:cNvSpPr>
            <a:spLocks noChangeShapeType="1"/>
          </p:cNvSpPr>
          <p:nvPr/>
        </p:nvSpPr>
        <p:spPr bwMode="auto">
          <a:xfrm>
            <a:off x="5989638" y="2543175"/>
            <a:ext cx="0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25" name="Freeform 257"/>
          <p:cNvSpPr>
            <a:spLocks/>
          </p:cNvSpPr>
          <p:nvPr/>
        </p:nvSpPr>
        <p:spPr bwMode="auto">
          <a:xfrm>
            <a:off x="5951538" y="2508250"/>
            <a:ext cx="38100" cy="61913"/>
          </a:xfrm>
          <a:custGeom>
            <a:avLst/>
            <a:gdLst>
              <a:gd name="T0" fmla="*/ 9129623 w 159"/>
              <a:gd name="T1" fmla="*/ 8967153 h 242"/>
              <a:gd name="T2" fmla="*/ 9129623 w 159"/>
              <a:gd name="T3" fmla="*/ 6741610 h 242"/>
              <a:gd name="T4" fmla="*/ 8325689 w 159"/>
              <a:gd name="T5" fmla="*/ 3010968 h 242"/>
              <a:gd name="T6" fmla="*/ 7062637 w 159"/>
              <a:gd name="T7" fmla="*/ 654436 h 242"/>
              <a:gd name="T8" fmla="*/ 5110192 w 159"/>
              <a:gd name="T9" fmla="*/ 0 h 242"/>
              <a:gd name="T10" fmla="*/ 3847141 w 159"/>
              <a:gd name="T11" fmla="*/ 0 h 242"/>
              <a:gd name="T12" fmla="*/ 1894936 w 159"/>
              <a:gd name="T13" fmla="*/ 654436 h 242"/>
              <a:gd name="T14" fmla="*/ 574136 w 159"/>
              <a:gd name="T15" fmla="*/ 3010968 h 242"/>
              <a:gd name="T16" fmla="*/ 0 w 159"/>
              <a:gd name="T17" fmla="*/ 6741610 h 242"/>
              <a:gd name="T18" fmla="*/ 0 w 159"/>
              <a:gd name="T19" fmla="*/ 8967153 h 242"/>
              <a:gd name="T20" fmla="*/ 574136 w 159"/>
              <a:gd name="T21" fmla="*/ 12763545 h 242"/>
              <a:gd name="T22" fmla="*/ 1894936 w 159"/>
              <a:gd name="T23" fmla="*/ 15054325 h 242"/>
              <a:gd name="T24" fmla="*/ 3847141 w 159"/>
              <a:gd name="T25" fmla="*/ 15839750 h 242"/>
              <a:gd name="T26" fmla="*/ 5110192 w 159"/>
              <a:gd name="T27" fmla="*/ 15839750 h 242"/>
              <a:gd name="T28" fmla="*/ 7062637 w 159"/>
              <a:gd name="T29" fmla="*/ 15054325 h 242"/>
              <a:gd name="T30" fmla="*/ 8325689 w 159"/>
              <a:gd name="T31" fmla="*/ 12763545 h 242"/>
              <a:gd name="T32" fmla="*/ 9129623 w 159"/>
              <a:gd name="T33" fmla="*/ 8967153 h 24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59"/>
              <a:gd name="T52" fmla="*/ 0 h 242"/>
              <a:gd name="T53" fmla="*/ 159 w 159"/>
              <a:gd name="T54" fmla="*/ 242 h 24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59" h="242">
                <a:moveTo>
                  <a:pt x="159" y="137"/>
                </a:moveTo>
                <a:lnTo>
                  <a:pt x="159" y="103"/>
                </a:lnTo>
                <a:lnTo>
                  <a:pt x="145" y="46"/>
                </a:lnTo>
                <a:lnTo>
                  <a:pt x="123" y="10"/>
                </a:lnTo>
                <a:lnTo>
                  <a:pt x="89" y="0"/>
                </a:lnTo>
                <a:lnTo>
                  <a:pt x="67" y="0"/>
                </a:lnTo>
                <a:lnTo>
                  <a:pt x="33" y="10"/>
                </a:lnTo>
                <a:lnTo>
                  <a:pt x="10" y="46"/>
                </a:lnTo>
                <a:lnTo>
                  <a:pt x="0" y="103"/>
                </a:lnTo>
                <a:lnTo>
                  <a:pt x="0" y="137"/>
                </a:lnTo>
                <a:lnTo>
                  <a:pt x="10" y="195"/>
                </a:lnTo>
                <a:lnTo>
                  <a:pt x="33" y="230"/>
                </a:lnTo>
                <a:lnTo>
                  <a:pt x="67" y="242"/>
                </a:lnTo>
                <a:lnTo>
                  <a:pt x="89" y="242"/>
                </a:lnTo>
                <a:lnTo>
                  <a:pt x="123" y="230"/>
                </a:lnTo>
                <a:lnTo>
                  <a:pt x="145" y="195"/>
                </a:lnTo>
                <a:lnTo>
                  <a:pt x="159" y="137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26" name="Line 258"/>
          <p:cNvSpPr>
            <a:spLocks noChangeShapeType="1"/>
          </p:cNvSpPr>
          <p:nvPr/>
        </p:nvSpPr>
        <p:spPr bwMode="auto">
          <a:xfrm>
            <a:off x="5922963" y="2513013"/>
            <a:ext cx="3175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27" name="Freeform 259"/>
          <p:cNvSpPr>
            <a:spLocks/>
          </p:cNvSpPr>
          <p:nvPr/>
        </p:nvSpPr>
        <p:spPr bwMode="auto">
          <a:xfrm>
            <a:off x="5867400" y="2513013"/>
            <a:ext cx="55563" cy="12700"/>
          </a:xfrm>
          <a:custGeom>
            <a:avLst/>
            <a:gdLst>
              <a:gd name="T0" fmla="*/ 13600207 w 227"/>
              <a:gd name="T1" fmla="*/ 0 h 49"/>
              <a:gd name="T2" fmla="*/ 11623193 w 227"/>
              <a:gd name="T3" fmla="*/ 2283927 h 49"/>
              <a:gd name="T4" fmla="*/ 8687411 w 227"/>
              <a:gd name="T5" fmla="*/ 3291633 h 49"/>
              <a:gd name="T6" fmla="*/ 4852829 w 227"/>
              <a:gd name="T7" fmla="*/ 3291633 h 49"/>
              <a:gd name="T8" fmla="*/ 1917291 w 227"/>
              <a:gd name="T9" fmla="*/ 2283927 h 49"/>
              <a:gd name="T10" fmla="*/ 0 w 227"/>
              <a:gd name="T11" fmla="*/ 0 h 4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7"/>
              <a:gd name="T19" fmla="*/ 0 h 49"/>
              <a:gd name="T20" fmla="*/ 227 w 227"/>
              <a:gd name="T21" fmla="*/ 49 h 4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7" h="49">
                <a:moveTo>
                  <a:pt x="227" y="0"/>
                </a:moveTo>
                <a:lnTo>
                  <a:pt x="194" y="34"/>
                </a:lnTo>
                <a:lnTo>
                  <a:pt x="145" y="49"/>
                </a:lnTo>
                <a:lnTo>
                  <a:pt x="81" y="49"/>
                </a:lnTo>
                <a:lnTo>
                  <a:pt x="32" y="34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28" name="Line 260"/>
          <p:cNvSpPr>
            <a:spLocks noChangeShapeType="1"/>
          </p:cNvSpPr>
          <p:nvPr/>
        </p:nvSpPr>
        <p:spPr bwMode="auto">
          <a:xfrm>
            <a:off x="5872163" y="2468563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29" name="Freeform 261"/>
          <p:cNvSpPr>
            <a:spLocks/>
          </p:cNvSpPr>
          <p:nvPr/>
        </p:nvSpPr>
        <p:spPr bwMode="auto">
          <a:xfrm>
            <a:off x="5872163" y="2468563"/>
            <a:ext cx="50800" cy="44450"/>
          </a:xfrm>
          <a:custGeom>
            <a:avLst/>
            <a:gdLst>
              <a:gd name="T0" fmla="*/ 0 w 211"/>
              <a:gd name="T1" fmla="*/ 0 h 181"/>
              <a:gd name="T2" fmla="*/ 927401 w 211"/>
              <a:gd name="T3" fmla="*/ 964884 h 181"/>
              <a:gd name="T4" fmla="*/ 2840226 w 211"/>
              <a:gd name="T5" fmla="*/ 1990181 h 181"/>
              <a:gd name="T6" fmla="*/ 8462896 w 211"/>
              <a:gd name="T7" fmla="*/ 4040776 h 181"/>
              <a:gd name="T8" fmla="*/ 10317697 w 211"/>
              <a:gd name="T9" fmla="*/ 4945493 h 181"/>
              <a:gd name="T10" fmla="*/ 11245098 w 211"/>
              <a:gd name="T11" fmla="*/ 5970544 h 181"/>
              <a:gd name="T12" fmla="*/ 12230522 w 211"/>
              <a:gd name="T13" fmla="*/ 7960970 h 181"/>
              <a:gd name="T14" fmla="*/ 12230522 w 211"/>
              <a:gd name="T15" fmla="*/ 10916036 h 18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1"/>
              <a:gd name="T25" fmla="*/ 0 h 181"/>
              <a:gd name="T26" fmla="*/ 211 w 211"/>
              <a:gd name="T27" fmla="*/ 181 h 18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1" h="181">
                <a:moveTo>
                  <a:pt x="0" y="0"/>
                </a:moveTo>
                <a:lnTo>
                  <a:pt x="16" y="16"/>
                </a:lnTo>
                <a:lnTo>
                  <a:pt x="49" y="33"/>
                </a:lnTo>
                <a:lnTo>
                  <a:pt x="146" y="67"/>
                </a:lnTo>
                <a:lnTo>
                  <a:pt x="178" y="82"/>
                </a:lnTo>
                <a:lnTo>
                  <a:pt x="194" y="99"/>
                </a:lnTo>
                <a:lnTo>
                  <a:pt x="211" y="132"/>
                </a:lnTo>
                <a:lnTo>
                  <a:pt x="211" y="181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30" name="Line 262"/>
          <p:cNvSpPr>
            <a:spLocks noChangeShapeType="1"/>
          </p:cNvSpPr>
          <p:nvPr/>
        </p:nvSpPr>
        <p:spPr bwMode="auto">
          <a:xfrm>
            <a:off x="5922963" y="2451100"/>
            <a:ext cx="3175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31" name="Freeform 263"/>
          <p:cNvSpPr>
            <a:spLocks/>
          </p:cNvSpPr>
          <p:nvPr/>
        </p:nvSpPr>
        <p:spPr bwMode="auto">
          <a:xfrm>
            <a:off x="5867400" y="2438400"/>
            <a:ext cx="55563" cy="30163"/>
          </a:xfrm>
          <a:custGeom>
            <a:avLst/>
            <a:gdLst>
              <a:gd name="T0" fmla="*/ 13600207 w 227"/>
              <a:gd name="T1" fmla="*/ 3380596 h 116"/>
              <a:gd name="T2" fmla="*/ 11623193 w 227"/>
              <a:gd name="T3" fmla="*/ 1149315 h 116"/>
              <a:gd name="T4" fmla="*/ 8687411 w 227"/>
              <a:gd name="T5" fmla="*/ 0 h 116"/>
              <a:gd name="T6" fmla="*/ 4852829 w 227"/>
              <a:gd name="T7" fmla="*/ 0 h 116"/>
              <a:gd name="T8" fmla="*/ 1917291 w 227"/>
              <a:gd name="T9" fmla="*/ 1149315 h 116"/>
              <a:gd name="T10" fmla="*/ 0 w 227"/>
              <a:gd name="T11" fmla="*/ 3380596 h 116"/>
              <a:gd name="T12" fmla="*/ 0 w 227"/>
              <a:gd name="T13" fmla="*/ 5544272 h 116"/>
              <a:gd name="T14" fmla="*/ 958523 w 227"/>
              <a:gd name="T15" fmla="*/ 7843160 h 1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27"/>
              <a:gd name="T25" fmla="*/ 0 h 116"/>
              <a:gd name="T26" fmla="*/ 227 w 227"/>
              <a:gd name="T27" fmla="*/ 116 h 11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27" h="116">
                <a:moveTo>
                  <a:pt x="227" y="50"/>
                </a:moveTo>
                <a:lnTo>
                  <a:pt x="194" y="17"/>
                </a:lnTo>
                <a:lnTo>
                  <a:pt x="145" y="0"/>
                </a:lnTo>
                <a:lnTo>
                  <a:pt x="81" y="0"/>
                </a:lnTo>
                <a:lnTo>
                  <a:pt x="32" y="17"/>
                </a:lnTo>
                <a:lnTo>
                  <a:pt x="0" y="50"/>
                </a:lnTo>
                <a:lnTo>
                  <a:pt x="0" y="82"/>
                </a:lnTo>
                <a:lnTo>
                  <a:pt x="16" y="116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32" name="Line 264"/>
          <p:cNvSpPr>
            <a:spLocks noChangeShapeType="1"/>
          </p:cNvSpPr>
          <p:nvPr/>
        </p:nvSpPr>
        <p:spPr bwMode="auto">
          <a:xfrm>
            <a:off x="6059488" y="2468563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33" name="Freeform 265"/>
          <p:cNvSpPr>
            <a:spLocks/>
          </p:cNvSpPr>
          <p:nvPr/>
        </p:nvSpPr>
        <p:spPr bwMode="auto">
          <a:xfrm>
            <a:off x="6059488" y="2468563"/>
            <a:ext cx="50800" cy="44450"/>
          </a:xfrm>
          <a:custGeom>
            <a:avLst/>
            <a:gdLst>
              <a:gd name="T0" fmla="*/ 0 w 210"/>
              <a:gd name="T1" fmla="*/ 0 h 181"/>
              <a:gd name="T2" fmla="*/ 936171 w 210"/>
              <a:gd name="T3" fmla="*/ 964884 h 181"/>
              <a:gd name="T4" fmla="*/ 2867297 w 210"/>
              <a:gd name="T5" fmla="*/ 1990181 h 181"/>
              <a:gd name="T6" fmla="*/ 8602135 w 210"/>
              <a:gd name="T7" fmla="*/ 4040776 h 181"/>
              <a:gd name="T8" fmla="*/ 10357637 w 210"/>
              <a:gd name="T9" fmla="*/ 4945493 h 181"/>
              <a:gd name="T10" fmla="*/ 11410890 w 210"/>
              <a:gd name="T11" fmla="*/ 5970544 h 181"/>
              <a:gd name="T12" fmla="*/ 12288762 w 210"/>
              <a:gd name="T13" fmla="*/ 7960970 h 181"/>
              <a:gd name="T14" fmla="*/ 12288762 w 210"/>
              <a:gd name="T15" fmla="*/ 10916036 h 18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0"/>
              <a:gd name="T25" fmla="*/ 0 h 181"/>
              <a:gd name="T26" fmla="*/ 210 w 210"/>
              <a:gd name="T27" fmla="*/ 181 h 18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0" h="181">
                <a:moveTo>
                  <a:pt x="0" y="0"/>
                </a:moveTo>
                <a:lnTo>
                  <a:pt x="16" y="16"/>
                </a:lnTo>
                <a:lnTo>
                  <a:pt x="49" y="33"/>
                </a:lnTo>
                <a:lnTo>
                  <a:pt x="147" y="67"/>
                </a:lnTo>
                <a:lnTo>
                  <a:pt x="177" y="82"/>
                </a:lnTo>
                <a:lnTo>
                  <a:pt x="195" y="99"/>
                </a:lnTo>
                <a:lnTo>
                  <a:pt x="210" y="132"/>
                </a:lnTo>
                <a:lnTo>
                  <a:pt x="210" y="181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34" name="Line 266"/>
          <p:cNvSpPr>
            <a:spLocks noChangeShapeType="1"/>
          </p:cNvSpPr>
          <p:nvPr/>
        </p:nvSpPr>
        <p:spPr bwMode="auto">
          <a:xfrm>
            <a:off x="6110288" y="2451100"/>
            <a:ext cx="0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35" name="Freeform 267"/>
          <p:cNvSpPr>
            <a:spLocks/>
          </p:cNvSpPr>
          <p:nvPr/>
        </p:nvSpPr>
        <p:spPr bwMode="auto">
          <a:xfrm>
            <a:off x="6054725" y="2438400"/>
            <a:ext cx="55563" cy="30163"/>
          </a:xfrm>
          <a:custGeom>
            <a:avLst/>
            <a:gdLst>
              <a:gd name="T0" fmla="*/ 13721098 w 225"/>
              <a:gd name="T1" fmla="*/ 3380596 h 116"/>
              <a:gd name="T2" fmla="*/ 11708730 w 225"/>
              <a:gd name="T3" fmla="*/ 1149315 h 116"/>
              <a:gd name="T4" fmla="*/ 8842421 w 225"/>
              <a:gd name="T5" fmla="*/ 0 h 116"/>
              <a:gd name="T6" fmla="*/ 4817683 w 225"/>
              <a:gd name="T7" fmla="*/ 0 h 116"/>
              <a:gd name="T8" fmla="*/ 1890377 w 225"/>
              <a:gd name="T9" fmla="*/ 1149315 h 116"/>
              <a:gd name="T10" fmla="*/ 0 w 225"/>
              <a:gd name="T11" fmla="*/ 3380596 h 116"/>
              <a:gd name="T12" fmla="*/ 0 w 225"/>
              <a:gd name="T13" fmla="*/ 5544272 h 116"/>
              <a:gd name="T14" fmla="*/ 914690 w 225"/>
              <a:gd name="T15" fmla="*/ 7843160 h 1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25"/>
              <a:gd name="T25" fmla="*/ 0 h 116"/>
              <a:gd name="T26" fmla="*/ 225 w 225"/>
              <a:gd name="T27" fmla="*/ 116 h 11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25" h="116">
                <a:moveTo>
                  <a:pt x="225" y="50"/>
                </a:moveTo>
                <a:lnTo>
                  <a:pt x="192" y="17"/>
                </a:lnTo>
                <a:lnTo>
                  <a:pt x="145" y="0"/>
                </a:lnTo>
                <a:lnTo>
                  <a:pt x="79" y="0"/>
                </a:lnTo>
                <a:lnTo>
                  <a:pt x="31" y="17"/>
                </a:lnTo>
                <a:lnTo>
                  <a:pt x="0" y="50"/>
                </a:lnTo>
                <a:lnTo>
                  <a:pt x="0" y="82"/>
                </a:lnTo>
                <a:lnTo>
                  <a:pt x="15" y="116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36" name="Line 268"/>
          <p:cNvSpPr>
            <a:spLocks noChangeShapeType="1"/>
          </p:cNvSpPr>
          <p:nvPr/>
        </p:nvSpPr>
        <p:spPr bwMode="auto">
          <a:xfrm>
            <a:off x="6224588" y="2468563"/>
            <a:ext cx="158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37" name="Freeform 269"/>
          <p:cNvSpPr>
            <a:spLocks/>
          </p:cNvSpPr>
          <p:nvPr/>
        </p:nvSpPr>
        <p:spPr bwMode="auto">
          <a:xfrm>
            <a:off x="6224588" y="2468563"/>
            <a:ext cx="49212" cy="53975"/>
          </a:xfrm>
          <a:custGeom>
            <a:avLst/>
            <a:gdLst>
              <a:gd name="T0" fmla="*/ 0 w 210"/>
              <a:gd name="T1" fmla="*/ 0 h 215"/>
              <a:gd name="T2" fmla="*/ 933622 w 210"/>
              <a:gd name="T3" fmla="*/ 1008454 h 215"/>
              <a:gd name="T4" fmla="*/ 2635889 w 210"/>
              <a:gd name="T5" fmla="*/ 2079921 h 215"/>
              <a:gd name="T6" fmla="*/ 8017808 w 210"/>
              <a:gd name="T7" fmla="*/ 4222603 h 215"/>
              <a:gd name="T8" fmla="*/ 9829981 w 210"/>
              <a:gd name="T9" fmla="*/ 5168044 h 215"/>
              <a:gd name="T10" fmla="*/ 10708766 w 210"/>
              <a:gd name="T11" fmla="*/ 6239510 h 215"/>
              <a:gd name="T12" fmla="*/ 11532481 w 210"/>
              <a:gd name="T13" fmla="*/ 8319181 h 215"/>
              <a:gd name="T14" fmla="*/ 11532481 w 210"/>
              <a:gd name="T15" fmla="*/ 11407303 h 215"/>
              <a:gd name="T16" fmla="*/ 9829981 w 210"/>
              <a:gd name="T17" fmla="*/ 13550236 h 2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10"/>
              <a:gd name="T28" fmla="*/ 0 h 215"/>
              <a:gd name="T29" fmla="*/ 210 w 210"/>
              <a:gd name="T30" fmla="*/ 215 h 2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10" h="215">
                <a:moveTo>
                  <a:pt x="0" y="0"/>
                </a:moveTo>
                <a:lnTo>
                  <a:pt x="17" y="16"/>
                </a:lnTo>
                <a:lnTo>
                  <a:pt x="48" y="33"/>
                </a:lnTo>
                <a:lnTo>
                  <a:pt x="146" y="67"/>
                </a:lnTo>
                <a:lnTo>
                  <a:pt x="179" y="82"/>
                </a:lnTo>
                <a:lnTo>
                  <a:pt x="195" y="99"/>
                </a:lnTo>
                <a:lnTo>
                  <a:pt x="210" y="132"/>
                </a:lnTo>
                <a:lnTo>
                  <a:pt x="210" y="181"/>
                </a:lnTo>
                <a:lnTo>
                  <a:pt x="179" y="215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38" name="Line 270"/>
          <p:cNvSpPr>
            <a:spLocks noChangeShapeType="1"/>
          </p:cNvSpPr>
          <p:nvPr/>
        </p:nvSpPr>
        <p:spPr bwMode="auto">
          <a:xfrm>
            <a:off x="6273800" y="2451100"/>
            <a:ext cx="3175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39" name="Freeform 271"/>
          <p:cNvSpPr>
            <a:spLocks/>
          </p:cNvSpPr>
          <p:nvPr/>
        </p:nvSpPr>
        <p:spPr bwMode="auto">
          <a:xfrm>
            <a:off x="6219825" y="2438400"/>
            <a:ext cx="53975" cy="30163"/>
          </a:xfrm>
          <a:custGeom>
            <a:avLst/>
            <a:gdLst>
              <a:gd name="T0" fmla="*/ 12890711 w 226"/>
              <a:gd name="T1" fmla="*/ 3380596 h 116"/>
              <a:gd name="T2" fmla="*/ 11122433 w 226"/>
              <a:gd name="T3" fmla="*/ 1149315 h 116"/>
              <a:gd name="T4" fmla="*/ 8384755 w 226"/>
              <a:gd name="T5" fmla="*/ 0 h 116"/>
              <a:gd name="T6" fmla="*/ 4677197 w 226"/>
              <a:gd name="T7" fmla="*/ 0 h 116"/>
              <a:gd name="T8" fmla="*/ 1882199 w 226"/>
              <a:gd name="T9" fmla="*/ 1149315 h 116"/>
              <a:gd name="T10" fmla="*/ 0 w 226"/>
              <a:gd name="T11" fmla="*/ 3380596 h 116"/>
              <a:gd name="T12" fmla="*/ 0 w 226"/>
              <a:gd name="T13" fmla="*/ 5544272 h 116"/>
              <a:gd name="T14" fmla="*/ 912560 w 226"/>
              <a:gd name="T15" fmla="*/ 7843160 h 1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26"/>
              <a:gd name="T25" fmla="*/ 0 h 116"/>
              <a:gd name="T26" fmla="*/ 226 w 226"/>
              <a:gd name="T27" fmla="*/ 116 h 11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26" h="116">
                <a:moveTo>
                  <a:pt x="226" y="50"/>
                </a:moveTo>
                <a:lnTo>
                  <a:pt x="195" y="17"/>
                </a:lnTo>
                <a:lnTo>
                  <a:pt x="147" y="0"/>
                </a:lnTo>
                <a:lnTo>
                  <a:pt x="82" y="0"/>
                </a:lnTo>
                <a:lnTo>
                  <a:pt x="33" y="17"/>
                </a:lnTo>
                <a:lnTo>
                  <a:pt x="0" y="50"/>
                </a:lnTo>
                <a:lnTo>
                  <a:pt x="0" y="82"/>
                </a:lnTo>
                <a:lnTo>
                  <a:pt x="16" y="116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40" name="Line 272"/>
          <p:cNvSpPr>
            <a:spLocks noChangeShapeType="1"/>
          </p:cNvSpPr>
          <p:nvPr/>
        </p:nvSpPr>
        <p:spPr bwMode="auto">
          <a:xfrm>
            <a:off x="6543675" y="2487613"/>
            <a:ext cx="15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441" name="Line 273"/>
          <p:cNvSpPr>
            <a:spLocks noChangeShapeType="1"/>
          </p:cNvSpPr>
          <p:nvPr/>
        </p:nvSpPr>
        <p:spPr bwMode="auto">
          <a:xfrm>
            <a:off x="6543675" y="2487613"/>
            <a:ext cx="1588" cy="3333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442" name="Line 274"/>
          <p:cNvSpPr>
            <a:spLocks noChangeShapeType="1"/>
          </p:cNvSpPr>
          <p:nvPr/>
        </p:nvSpPr>
        <p:spPr bwMode="auto">
          <a:xfrm>
            <a:off x="7251700" y="2636838"/>
            <a:ext cx="15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43" name="Freeform 275"/>
          <p:cNvSpPr>
            <a:spLocks/>
          </p:cNvSpPr>
          <p:nvPr/>
        </p:nvSpPr>
        <p:spPr bwMode="auto">
          <a:xfrm>
            <a:off x="7251700" y="2373313"/>
            <a:ext cx="7938" cy="263525"/>
          </a:xfrm>
          <a:custGeom>
            <a:avLst/>
            <a:gdLst>
              <a:gd name="T0" fmla="*/ 0 w 33"/>
              <a:gd name="T1" fmla="*/ 66646282 h 1042"/>
              <a:gd name="T2" fmla="*/ 0 w 33"/>
              <a:gd name="T3" fmla="*/ 0 h 1042"/>
              <a:gd name="T4" fmla="*/ 1909449 w 33"/>
              <a:gd name="T5" fmla="*/ 0 h 1042"/>
              <a:gd name="T6" fmla="*/ 1909449 w 33"/>
              <a:gd name="T7" fmla="*/ 66646282 h 1042"/>
              <a:gd name="T8" fmla="*/ 983590 w 33"/>
              <a:gd name="T9" fmla="*/ 66646282 h 1042"/>
              <a:gd name="T10" fmla="*/ 983590 w 33"/>
              <a:gd name="T11" fmla="*/ 0 h 1042"/>
              <a:gd name="T12" fmla="*/ 115702 w 33"/>
              <a:gd name="T13" fmla="*/ 0 h 1042"/>
              <a:gd name="T14" fmla="*/ 115702 w 33"/>
              <a:gd name="T15" fmla="*/ 66646282 h 1042"/>
              <a:gd name="T16" fmla="*/ 0 w 33"/>
              <a:gd name="T17" fmla="*/ 66646282 h 1042"/>
              <a:gd name="T18" fmla="*/ 1909449 w 33"/>
              <a:gd name="T19" fmla="*/ 66646282 h 1042"/>
              <a:gd name="T20" fmla="*/ 1909449 w 33"/>
              <a:gd name="T21" fmla="*/ 0 h 104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3"/>
              <a:gd name="T34" fmla="*/ 0 h 1042"/>
              <a:gd name="T35" fmla="*/ 33 w 33"/>
              <a:gd name="T36" fmla="*/ 1042 h 104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3" h="1042">
                <a:moveTo>
                  <a:pt x="0" y="1042"/>
                </a:moveTo>
                <a:lnTo>
                  <a:pt x="0" y="0"/>
                </a:lnTo>
                <a:lnTo>
                  <a:pt x="33" y="0"/>
                </a:lnTo>
                <a:lnTo>
                  <a:pt x="33" y="1042"/>
                </a:lnTo>
                <a:lnTo>
                  <a:pt x="17" y="1042"/>
                </a:lnTo>
                <a:lnTo>
                  <a:pt x="17" y="0"/>
                </a:lnTo>
                <a:lnTo>
                  <a:pt x="2" y="0"/>
                </a:lnTo>
                <a:lnTo>
                  <a:pt x="2" y="1042"/>
                </a:lnTo>
                <a:lnTo>
                  <a:pt x="0" y="1042"/>
                </a:lnTo>
                <a:lnTo>
                  <a:pt x="33" y="1042"/>
                </a:lnTo>
                <a:lnTo>
                  <a:pt x="33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44" name="Line 276"/>
          <p:cNvSpPr>
            <a:spLocks noChangeShapeType="1"/>
          </p:cNvSpPr>
          <p:nvPr/>
        </p:nvSpPr>
        <p:spPr bwMode="auto">
          <a:xfrm>
            <a:off x="7747000" y="2373313"/>
            <a:ext cx="1588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45" name="Freeform 277"/>
          <p:cNvSpPr>
            <a:spLocks/>
          </p:cNvSpPr>
          <p:nvPr/>
        </p:nvSpPr>
        <p:spPr bwMode="auto">
          <a:xfrm>
            <a:off x="7747000" y="2373313"/>
            <a:ext cx="7938" cy="263525"/>
          </a:xfrm>
          <a:custGeom>
            <a:avLst/>
            <a:gdLst>
              <a:gd name="T0" fmla="*/ 0 w 34"/>
              <a:gd name="T1" fmla="*/ 0 h 1042"/>
              <a:gd name="T2" fmla="*/ 1853289 w 34"/>
              <a:gd name="T3" fmla="*/ 0 h 1042"/>
              <a:gd name="T4" fmla="*/ 1853289 w 34"/>
              <a:gd name="T5" fmla="*/ 66646282 h 1042"/>
              <a:gd name="T6" fmla="*/ 981043 w 34"/>
              <a:gd name="T7" fmla="*/ 66646282 h 1042"/>
              <a:gd name="T8" fmla="*/ 981043 w 34"/>
              <a:gd name="T9" fmla="*/ 0 h 1042"/>
              <a:gd name="T10" fmla="*/ 163429 w 34"/>
              <a:gd name="T11" fmla="*/ 0 h 1042"/>
              <a:gd name="T12" fmla="*/ 163429 w 34"/>
              <a:gd name="T13" fmla="*/ 66646282 h 1042"/>
              <a:gd name="T14" fmla="*/ 0 w 34"/>
              <a:gd name="T15" fmla="*/ 66646282 h 1042"/>
              <a:gd name="T16" fmla="*/ 0 w 34"/>
              <a:gd name="T17" fmla="*/ 0 h 104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4"/>
              <a:gd name="T28" fmla="*/ 0 h 1042"/>
              <a:gd name="T29" fmla="*/ 34 w 34"/>
              <a:gd name="T30" fmla="*/ 1042 h 104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4" h="1042">
                <a:moveTo>
                  <a:pt x="0" y="0"/>
                </a:moveTo>
                <a:lnTo>
                  <a:pt x="34" y="0"/>
                </a:lnTo>
                <a:lnTo>
                  <a:pt x="34" y="1042"/>
                </a:lnTo>
                <a:lnTo>
                  <a:pt x="18" y="1042"/>
                </a:lnTo>
                <a:lnTo>
                  <a:pt x="18" y="0"/>
                </a:lnTo>
                <a:lnTo>
                  <a:pt x="3" y="0"/>
                </a:lnTo>
                <a:lnTo>
                  <a:pt x="3" y="1042"/>
                </a:lnTo>
                <a:lnTo>
                  <a:pt x="0" y="1042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46" name="Line 278"/>
          <p:cNvSpPr>
            <a:spLocks noChangeShapeType="1"/>
          </p:cNvSpPr>
          <p:nvPr/>
        </p:nvSpPr>
        <p:spPr bwMode="auto">
          <a:xfrm>
            <a:off x="7754938" y="2373313"/>
            <a:ext cx="0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47" name="Freeform 279"/>
          <p:cNvSpPr>
            <a:spLocks/>
          </p:cNvSpPr>
          <p:nvPr/>
        </p:nvSpPr>
        <p:spPr bwMode="auto">
          <a:xfrm>
            <a:off x="7747000" y="2373313"/>
            <a:ext cx="7938" cy="263525"/>
          </a:xfrm>
          <a:custGeom>
            <a:avLst/>
            <a:gdLst>
              <a:gd name="T0" fmla="*/ 1853289 w 34"/>
              <a:gd name="T1" fmla="*/ 0 h 1042"/>
              <a:gd name="T2" fmla="*/ 1853289 w 34"/>
              <a:gd name="T3" fmla="*/ 66646282 h 1042"/>
              <a:gd name="T4" fmla="*/ 0 w 34"/>
              <a:gd name="T5" fmla="*/ 66646282 h 1042"/>
              <a:gd name="T6" fmla="*/ 0 60000 65536"/>
              <a:gd name="T7" fmla="*/ 0 60000 65536"/>
              <a:gd name="T8" fmla="*/ 0 60000 65536"/>
              <a:gd name="T9" fmla="*/ 0 w 34"/>
              <a:gd name="T10" fmla="*/ 0 h 1042"/>
              <a:gd name="T11" fmla="*/ 34 w 34"/>
              <a:gd name="T12" fmla="*/ 1042 h 10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" h="1042">
                <a:moveTo>
                  <a:pt x="34" y="0"/>
                </a:moveTo>
                <a:lnTo>
                  <a:pt x="34" y="1042"/>
                </a:lnTo>
                <a:lnTo>
                  <a:pt x="0" y="1042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48" name="Line 280"/>
          <p:cNvSpPr>
            <a:spLocks noChangeShapeType="1"/>
          </p:cNvSpPr>
          <p:nvPr/>
        </p:nvSpPr>
        <p:spPr bwMode="auto">
          <a:xfrm>
            <a:off x="8761413" y="2636838"/>
            <a:ext cx="158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49" name="Freeform 281"/>
          <p:cNvSpPr>
            <a:spLocks/>
          </p:cNvSpPr>
          <p:nvPr/>
        </p:nvSpPr>
        <p:spPr bwMode="auto">
          <a:xfrm>
            <a:off x="8761413" y="2373313"/>
            <a:ext cx="7937" cy="263525"/>
          </a:xfrm>
          <a:custGeom>
            <a:avLst/>
            <a:gdLst>
              <a:gd name="T0" fmla="*/ 0 w 33"/>
              <a:gd name="T1" fmla="*/ 66646282 h 1042"/>
              <a:gd name="T2" fmla="*/ 0 w 33"/>
              <a:gd name="T3" fmla="*/ 0 h 1042"/>
              <a:gd name="T4" fmla="*/ 1908968 w 33"/>
              <a:gd name="T5" fmla="*/ 0 h 1042"/>
              <a:gd name="T6" fmla="*/ 1908968 w 33"/>
              <a:gd name="T7" fmla="*/ 66646282 h 1042"/>
              <a:gd name="T8" fmla="*/ 1041190 w 33"/>
              <a:gd name="T9" fmla="*/ 66646282 h 1042"/>
              <a:gd name="T10" fmla="*/ 1041190 w 33"/>
              <a:gd name="T11" fmla="*/ 0 h 1042"/>
              <a:gd name="T12" fmla="*/ 57964 w 33"/>
              <a:gd name="T13" fmla="*/ 0 h 1042"/>
              <a:gd name="T14" fmla="*/ 57964 w 33"/>
              <a:gd name="T15" fmla="*/ 66646282 h 1042"/>
              <a:gd name="T16" fmla="*/ 0 w 33"/>
              <a:gd name="T17" fmla="*/ 66646282 h 1042"/>
              <a:gd name="T18" fmla="*/ 1908968 w 33"/>
              <a:gd name="T19" fmla="*/ 66646282 h 1042"/>
              <a:gd name="T20" fmla="*/ 1908968 w 33"/>
              <a:gd name="T21" fmla="*/ 0 h 104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3"/>
              <a:gd name="T34" fmla="*/ 0 h 1042"/>
              <a:gd name="T35" fmla="*/ 33 w 33"/>
              <a:gd name="T36" fmla="*/ 1042 h 104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3" h="1042">
                <a:moveTo>
                  <a:pt x="0" y="1042"/>
                </a:moveTo>
                <a:lnTo>
                  <a:pt x="0" y="0"/>
                </a:lnTo>
                <a:lnTo>
                  <a:pt x="33" y="0"/>
                </a:lnTo>
                <a:lnTo>
                  <a:pt x="33" y="1042"/>
                </a:lnTo>
                <a:lnTo>
                  <a:pt x="18" y="1042"/>
                </a:lnTo>
                <a:lnTo>
                  <a:pt x="18" y="0"/>
                </a:lnTo>
                <a:lnTo>
                  <a:pt x="1" y="0"/>
                </a:lnTo>
                <a:lnTo>
                  <a:pt x="1" y="1042"/>
                </a:lnTo>
                <a:lnTo>
                  <a:pt x="0" y="1042"/>
                </a:lnTo>
                <a:lnTo>
                  <a:pt x="33" y="1042"/>
                </a:lnTo>
                <a:lnTo>
                  <a:pt x="33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50" name="Line 282"/>
          <p:cNvSpPr>
            <a:spLocks noChangeShapeType="1"/>
          </p:cNvSpPr>
          <p:nvPr/>
        </p:nvSpPr>
        <p:spPr bwMode="auto">
          <a:xfrm>
            <a:off x="8497888" y="1450975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51" name="Freeform 283"/>
          <p:cNvSpPr>
            <a:spLocks/>
          </p:cNvSpPr>
          <p:nvPr/>
        </p:nvSpPr>
        <p:spPr bwMode="auto">
          <a:xfrm>
            <a:off x="8497888" y="1450975"/>
            <a:ext cx="0" cy="0"/>
          </a:xfrm>
          <a:custGeom>
            <a:avLst/>
            <a:gdLst>
              <a:gd name="T0" fmla="*/ 0 60000 65536"/>
              <a:gd name="T1" fmla="*/ 0 60000 65536"/>
              <a:gd name="T2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  <a:cxn ang="T2">
                <a:pos x="0" y="0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52" name="Line 284"/>
          <p:cNvSpPr>
            <a:spLocks noChangeShapeType="1"/>
          </p:cNvSpPr>
          <p:nvPr/>
        </p:nvSpPr>
        <p:spPr bwMode="auto">
          <a:xfrm>
            <a:off x="8456613" y="1450975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53" name="Line 285"/>
          <p:cNvSpPr>
            <a:spLocks noChangeShapeType="1"/>
          </p:cNvSpPr>
          <p:nvPr/>
        </p:nvSpPr>
        <p:spPr bwMode="auto">
          <a:xfrm>
            <a:off x="8456613" y="1450975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54" name="Line 286"/>
          <p:cNvSpPr>
            <a:spLocks noChangeShapeType="1"/>
          </p:cNvSpPr>
          <p:nvPr/>
        </p:nvSpPr>
        <p:spPr bwMode="auto">
          <a:xfrm>
            <a:off x="8415338" y="1450975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55" name="Line 287"/>
          <p:cNvSpPr>
            <a:spLocks noChangeShapeType="1"/>
          </p:cNvSpPr>
          <p:nvPr/>
        </p:nvSpPr>
        <p:spPr bwMode="auto">
          <a:xfrm>
            <a:off x="8415338" y="1450975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56" name="Line 288"/>
          <p:cNvSpPr>
            <a:spLocks noChangeShapeType="1"/>
          </p:cNvSpPr>
          <p:nvPr/>
        </p:nvSpPr>
        <p:spPr bwMode="auto">
          <a:xfrm>
            <a:off x="8372475" y="1450975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57" name="Line 289"/>
          <p:cNvSpPr>
            <a:spLocks noChangeShapeType="1"/>
          </p:cNvSpPr>
          <p:nvPr/>
        </p:nvSpPr>
        <p:spPr bwMode="auto">
          <a:xfrm>
            <a:off x="8372475" y="1450975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58" name="Line 290"/>
          <p:cNvSpPr>
            <a:spLocks noChangeShapeType="1"/>
          </p:cNvSpPr>
          <p:nvPr/>
        </p:nvSpPr>
        <p:spPr bwMode="auto">
          <a:xfrm>
            <a:off x="8331200" y="1450975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59" name="Line 291"/>
          <p:cNvSpPr>
            <a:spLocks noChangeShapeType="1"/>
          </p:cNvSpPr>
          <p:nvPr/>
        </p:nvSpPr>
        <p:spPr bwMode="auto">
          <a:xfrm>
            <a:off x="8331200" y="1450975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60" name="Line 292"/>
          <p:cNvSpPr>
            <a:spLocks noChangeShapeType="1"/>
          </p:cNvSpPr>
          <p:nvPr/>
        </p:nvSpPr>
        <p:spPr bwMode="auto">
          <a:xfrm>
            <a:off x="8289925" y="1450975"/>
            <a:ext cx="317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61" name="Line 293"/>
          <p:cNvSpPr>
            <a:spLocks noChangeShapeType="1"/>
          </p:cNvSpPr>
          <p:nvPr/>
        </p:nvSpPr>
        <p:spPr bwMode="auto">
          <a:xfrm>
            <a:off x="8289925" y="1450975"/>
            <a:ext cx="317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62" name="Line 294"/>
          <p:cNvSpPr>
            <a:spLocks noChangeShapeType="1"/>
          </p:cNvSpPr>
          <p:nvPr/>
        </p:nvSpPr>
        <p:spPr bwMode="auto">
          <a:xfrm>
            <a:off x="8248650" y="1450975"/>
            <a:ext cx="317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63" name="Line 295"/>
          <p:cNvSpPr>
            <a:spLocks noChangeShapeType="1"/>
          </p:cNvSpPr>
          <p:nvPr/>
        </p:nvSpPr>
        <p:spPr bwMode="auto">
          <a:xfrm>
            <a:off x="8248650" y="1450975"/>
            <a:ext cx="317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64" name="Line 296"/>
          <p:cNvSpPr>
            <a:spLocks noChangeShapeType="1"/>
          </p:cNvSpPr>
          <p:nvPr/>
        </p:nvSpPr>
        <p:spPr bwMode="auto">
          <a:xfrm>
            <a:off x="8207375" y="1450975"/>
            <a:ext cx="317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65" name="Line 297"/>
          <p:cNvSpPr>
            <a:spLocks noChangeShapeType="1"/>
          </p:cNvSpPr>
          <p:nvPr/>
        </p:nvSpPr>
        <p:spPr bwMode="auto">
          <a:xfrm>
            <a:off x="8207375" y="1450975"/>
            <a:ext cx="317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66" name="Line 298"/>
          <p:cNvSpPr>
            <a:spLocks noChangeShapeType="1"/>
          </p:cNvSpPr>
          <p:nvPr/>
        </p:nvSpPr>
        <p:spPr bwMode="auto">
          <a:xfrm>
            <a:off x="8166100" y="1450975"/>
            <a:ext cx="15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67" name="Line 299"/>
          <p:cNvSpPr>
            <a:spLocks noChangeShapeType="1"/>
          </p:cNvSpPr>
          <p:nvPr/>
        </p:nvSpPr>
        <p:spPr bwMode="auto">
          <a:xfrm>
            <a:off x="8166100" y="1450975"/>
            <a:ext cx="15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68" name="Line 300"/>
          <p:cNvSpPr>
            <a:spLocks noChangeShapeType="1"/>
          </p:cNvSpPr>
          <p:nvPr/>
        </p:nvSpPr>
        <p:spPr bwMode="auto">
          <a:xfrm>
            <a:off x="8124825" y="1450975"/>
            <a:ext cx="15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69" name="Line 301"/>
          <p:cNvSpPr>
            <a:spLocks noChangeShapeType="1"/>
          </p:cNvSpPr>
          <p:nvPr/>
        </p:nvSpPr>
        <p:spPr bwMode="auto">
          <a:xfrm>
            <a:off x="8124825" y="1450975"/>
            <a:ext cx="15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70" name="Line 302"/>
          <p:cNvSpPr>
            <a:spLocks noChangeShapeType="1"/>
          </p:cNvSpPr>
          <p:nvPr/>
        </p:nvSpPr>
        <p:spPr bwMode="auto">
          <a:xfrm>
            <a:off x="8083550" y="1450975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71" name="Line 303"/>
          <p:cNvSpPr>
            <a:spLocks noChangeShapeType="1"/>
          </p:cNvSpPr>
          <p:nvPr/>
        </p:nvSpPr>
        <p:spPr bwMode="auto">
          <a:xfrm>
            <a:off x="8083550" y="1450975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72" name="Line 304"/>
          <p:cNvSpPr>
            <a:spLocks noChangeShapeType="1"/>
          </p:cNvSpPr>
          <p:nvPr/>
        </p:nvSpPr>
        <p:spPr bwMode="auto">
          <a:xfrm>
            <a:off x="8042275" y="1450975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73" name="Line 305"/>
          <p:cNvSpPr>
            <a:spLocks noChangeShapeType="1"/>
          </p:cNvSpPr>
          <p:nvPr/>
        </p:nvSpPr>
        <p:spPr bwMode="auto">
          <a:xfrm>
            <a:off x="8042275" y="1450975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74" name="Line 306"/>
          <p:cNvSpPr>
            <a:spLocks noChangeShapeType="1"/>
          </p:cNvSpPr>
          <p:nvPr/>
        </p:nvSpPr>
        <p:spPr bwMode="auto">
          <a:xfrm>
            <a:off x="8001000" y="1450975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75" name="Line 307"/>
          <p:cNvSpPr>
            <a:spLocks noChangeShapeType="1"/>
          </p:cNvSpPr>
          <p:nvPr/>
        </p:nvSpPr>
        <p:spPr bwMode="auto">
          <a:xfrm>
            <a:off x="8001000" y="1450975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76" name="Line 308"/>
          <p:cNvSpPr>
            <a:spLocks noChangeShapeType="1"/>
          </p:cNvSpPr>
          <p:nvPr/>
        </p:nvSpPr>
        <p:spPr bwMode="auto">
          <a:xfrm>
            <a:off x="7958138" y="1450975"/>
            <a:ext cx="158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77" name="Line 309"/>
          <p:cNvSpPr>
            <a:spLocks noChangeShapeType="1"/>
          </p:cNvSpPr>
          <p:nvPr/>
        </p:nvSpPr>
        <p:spPr bwMode="auto">
          <a:xfrm>
            <a:off x="7958138" y="1450975"/>
            <a:ext cx="158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78" name="Line 310"/>
          <p:cNvSpPr>
            <a:spLocks noChangeShapeType="1"/>
          </p:cNvSpPr>
          <p:nvPr/>
        </p:nvSpPr>
        <p:spPr bwMode="auto">
          <a:xfrm>
            <a:off x="7916863" y="1450975"/>
            <a:ext cx="158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79" name="Freeform 311"/>
          <p:cNvSpPr>
            <a:spLocks/>
          </p:cNvSpPr>
          <p:nvPr/>
        </p:nvSpPr>
        <p:spPr bwMode="auto">
          <a:xfrm>
            <a:off x="7883525" y="1431925"/>
            <a:ext cx="33338" cy="36513"/>
          </a:xfrm>
          <a:custGeom>
            <a:avLst/>
            <a:gdLst>
              <a:gd name="T0" fmla="*/ 8172223 w 136"/>
              <a:gd name="T1" fmla="*/ 4761556 h 140"/>
              <a:gd name="T2" fmla="*/ 0 w 136"/>
              <a:gd name="T3" fmla="*/ 9522851 h 140"/>
              <a:gd name="T4" fmla="*/ 0 w 136"/>
              <a:gd name="T5" fmla="*/ 0 h 140"/>
              <a:gd name="T6" fmla="*/ 8172223 w 136"/>
              <a:gd name="T7" fmla="*/ 4761556 h 140"/>
              <a:gd name="T8" fmla="*/ 8172223 w 136"/>
              <a:gd name="T9" fmla="*/ 4761556 h 1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6"/>
              <a:gd name="T16" fmla="*/ 0 h 140"/>
              <a:gd name="T17" fmla="*/ 136 w 136"/>
              <a:gd name="T18" fmla="*/ 140 h 1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6" h="140">
                <a:moveTo>
                  <a:pt x="136" y="70"/>
                </a:moveTo>
                <a:lnTo>
                  <a:pt x="0" y="140"/>
                </a:lnTo>
                <a:lnTo>
                  <a:pt x="0" y="0"/>
                </a:lnTo>
                <a:lnTo>
                  <a:pt x="136" y="7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80" name="Line 312"/>
          <p:cNvSpPr>
            <a:spLocks noChangeShapeType="1"/>
          </p:cNvSpPr>
          <p:nvPr/>
        </p:nvSpPr>
        <p:spPr bwMode="auto">
          <a:xfrm>
            <a:off x="7912100" y="1449388"/>
            <a:ext cx="1588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81" name="Freeform 313"/>
          <p:cNvSpPr>
            <a:spLocks/>
          </p:cNvSpPr>
          <p:nvPr/>
        </p:nvSpPr>
        <p:spPr bwMode="auto">
          <a:xfrm>
            <a:off x="7885113" y="1435100"/>
            <a:ext cx="26987" cy="31750"/>
          </a:xfrm>
          <a:custGeom>
            <a:avLst/>
            <a:gdLst>
              <a:gd name="T0" fmla="*/ 6681635 w 109"/>
              <a:gd name="T1" fmla="*/ 3384103 h 128"/>
              <a:gd name="T2" fmla="*/ 5762096 w 109"/>
              <a:gd name="T3" fmla="*/ 2891730 h 128"/>
              <a:gd name="T4" fmla="*/ 5762096 w 109"/>
              <a:gd name="T5" fmla="*/ 4922242 h 128"/>
              <a:gd name="T6" fmla="*/ 4781404 w 109"/>
              <a:gd name="T7" fmla="*/ 5475882 h 128"/>
              <a:gd name="T8" fmla="*/ 4781404 w 109"/>
              <a:gd name="T9" fmla="*/ 2399605 h 128"/>
              <a:gd name="T10" fmla="*/ 3861864 w 109"/>
              <a:gd name="T11" fmla="*/ 1907232 h 128"/>
              <a:gd name="T12" fmla="*/ 3861864 w 109"/>
              <a:gd name="T13" fmla="*/ 5968255 h 128"/>
              <a:gd name="T14" fmla="*/ 2881172 w 109"/>
              <a:gd name="T15" fmla="*/ 6398864 h 128"/>
              <a:gd name="T16" fmla="*/ 2881172 w 109"/>
              <a:gd name="T17" fmla="*/ 1415107 h 128"/>
              <a:gd name="T18" fmla="*/ 1900231 w 109"/>
              <a:gd name="T19" fmla="*/ 922982 h 128"/>
              <a:gd name="T20" fmla="*/ 1900231 w 109"/>
              <a:gd name="T21" fmla="*/ 6952504 h 128"/>
              <a:gd name="T22" fmla="*/ 980693 w 109"/>
              <a:gd name="T23" fmla="*/ 7444877 h 128"/>
              <a:gd name="T24" fmla="*/ 980693 w 109"/>
              <a:gd name="T25" fmla="*/ 430609 h 128"/>
              <a:gd name="T26" fmla="*/ 0 w 109"/>
              <a:gd name="T27" fmla="*/ 0 h 128"/>
              <a:gd name="T28" fmla="*/ 0 w 109"/>
              <a:gd name="T29" fmla="*/ 7875486 h 1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09"/>
              <a:gd name="T46" fmla="*/ 0 h 128"/>
              <a:gd name="T47" fmla="*/ 109 w 109"/>
              <a:gd name="T48" fmla="*/ 128 h 12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09" h="128">
                <a:moveTo>
                  <a:pt x="109" y="55"/>
                </a:moveTo>
                <a:lnTo>
                  <a:pt x="94" y="47"/>
                </a:lnTo>
                <a:lnTo>
                  <a:pt x="94" y="80"/>
                </a:lnTo>
                <a:lnTo>
                  <a:pt x="78" y="89"/>
                </a:lnTo>
                <a:lnTo>
                  <a:pt x="78" y="39"/>
                </a:lnTo>
                <a:lnTo>
                  <a:pt x="63" y="31"/>
                </a:lnTo>
                <a:lnTo>
                  <a:pt x="63" y="97"/>
                </a:lnTo>
                <a:lnTo>
                  <a:pt x="47" y="104"/>
                </a:lnTo>
                <a:lnTo>
                  <a:pt x="47" y="23"/>
                </a:lnTo>
                <a:lnTo>
                  <a:pt x="31" y="15"/>
                </a:lnTo>
                <a:lnTo>
                  <a:pt x="31" y="113"/>
                </a:lnTo>
                <a:lnTo>
                  <a:pt x="16" y="121"/>
                </a:lnTo>
                <a:lnTo>
                  <a:pt x="16" y="7"/>
                </a:lnTo>
                <a:lnTo>
                  <a:pt x="0" y="0"/>
                </a:lnTo>
                <a:lnTo>
                  <a:pt x="0" y="128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82" name="Line 314"/>
          <p:cNvSpPr>
            <a:spLocks noChangeShapeType="1"/>
          </p:cNvSpPr>
          <p:nvPr/>
        </p:nvSpPr>
        <p:spPr bwMode="auto">
          <a:xfrm>
            <a:off x="7883525" y="1450975"/>
            <a:ext cx="15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83" name="Line 315"/>
          <p:cNvSpPr>
            <a:spLocks noChangeShapeType="1"/>
          </p:cNvSpPr>
          <p:nvPr/>
        </p:nvSpPr>
        <p:spPr bwMode="auto">
          <a:xfrm flipH="1">
            <a:off x="7669213" y="1450975"/>
            <a:ext cx="214312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84" name="Line 316"/>
          <p:cNvSpPr>
            <a:spLocks noChangeShapeType="1"/>
          </p:cNvSpPr>
          <p:nvPr/>
        </p:nvSpPr>
        <p:spPr bwMode="auto">
          <a:xfrm>
            <a:off x="7912100" y="1449388"/>
            <a:ext cx="1588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85" name="Line 317"/>
          <p:cNvSpPr>
            <a:spLocks noChangeShapeType="1"/>
          </p:cNvSpPr>
          <p:nvPr/>
        </p:nvSpPr>
        <p:spPr bwMode="auto">
          <a:xfrm>
            <a:off x="7912100" y="1449388"/>
            <a:ext cx="1588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86" name="Text Box 318"/>
          <p:cNvSpPr txBox="1">
            <a:spLocks noChangeArrowheads="1"/>
          </p:cNvSpPr>
          <p:nvPr/>
        </p:nvSpPr>
        <p:spPr bwMode="auto">
          <a:xfrm>
            <a:off x="8480425" y="2813050"/>
            <a:ext cx="1809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endParaRPr lang="en-GB" sz="1400" b="0" u="none"/>
          </a:p>
        </p:txBody>
      </p:sp>
      <p:sp>
        <p:nvSpPr>
          <p:cNvPr id="7487" name="Text Box 319"/>
          <p:cNvSpPr txBox="1">
            <a:spLocks noChangeArrowheads="1"/>
          </p:cNvSpPr>
          <p:nvPr/>
        </p:nvSpPr>
        <p:spPr bwMode="auto">
          <a:xfrm>
            <a:off x="8675688" y="790575"/>
            <a:ext cx="994481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600" b="0" u="none">
                <a:latin typeface="Arial Narrow" panose="020B0606020202030204" pitchFamily="34" charset="0"/>
              </a:rPr>
              <a:t>Ex-Or gate</a:t>
            </a:r>
            <a:endParaRPr lang="en-GB" sz="1600" b="0" u="none">
              <a:latin typeface="Arial Narrow" panose="020B0606020202030204" pitchFamily="34" charset="0"/>
            </a:endParaRPr>
          </a:p>
        </p:txBody>
      </p:sp>
      <p:sp>
        <p:nvSpPr>
          <p:cNvPr id="7488" name="Line 320"/>
          <p:cNvSpPr>
            <a:spLocks noChangeShapeType="1"/>
          </p:cNvSpPr>
          <p:nvPr/>
        </p:nvSpPr>
        <p:spPr bwMode="auto">
          <a:xfrm flipH="1">
            <a:off x="9132888" y="1095375"/>
            <a:ext cx="228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7489" name="Text Box 321"/>
          <p:cNvSpPr txBox="1">
            <a:spLocks noChangeArrowheads="1"/>
          </p:cNvSpPr>
          <p:nvPr/>
        </p:nvSpPr>
        <p:spPr bwMode="auto">
          <a:xfrm>
            <a:off x="838200" y="304800"/>
            <a:ext cx="1709420" cy="4638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de-DE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Solution 6-1:</a:t>
            </a:r>
            <a:endParaRPr lang="en-GB" sz="2400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7490" name="Rectangle 322"/>
          <p:cNvSpPr>
            <a:spLocks noChangeArrowheads="1"/>
          </p:cNvSpPr>
          <p:nvPr/>
        </p:nvSpPr>
        <p:spPr bwMode="auto">
          <a:xfrm>
            <a:off x="2895600" y="1981200"/>
            <a:ext cx="304800" cy="304800"/>
          </a:xfrm>
          <a:prstGeom prst="rect">
            <a:avLst/>
          </a:prstGeom>
          <a:solidFill>
            <a:srgbClr val="FFB3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7491" name="Rectangle 323"/>
          <p:cNvSpPr>
            <a:spLocks noChangeArrowheads="1"/>
          </p:cNvSpPr>
          <p:nvPr/>
        </p:nvSpPr>
        <p:spPr bwMode="auto">
          <a:xfrm>
            <a:off x="3200400" y="1981200"/>
            <a:ext cx="304800" cy="304800"/>
          </a:xfrm>
          <a:prstGeom prst="rect">
            <a:avLst/>
          </a:prstGeom>
          <a:solidFill>
            <a:srgbClr val="FFB3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7492" name="Rectangle 324"/>
          <p:cNvSpPr>
            <a:spLocks noChangeArrowheads="1"/>
          </p:cNvSpPr>
          <p:nvPr/>
        </p:nvSpPr>
        <p:spPr bwMode="auto">
          <a:xfrm>
            <a:off x="3505200" y="1981200"/>
            <a:ext cx="304800" cy="304800"/>
          </a:xfrm>
          <a:prstGeom prst="rect">
            <a:avLst/>
          </a:prstGeom>
          <a:solidFill>
            <a:srgbClr val="FFB3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7493" name="Rectangle 325"/>
          <p:cNvSpPr>
            <a:spLocks noChangeArrowheads="1"/>
          </p:cNvSpPr>
          <p:nvPr/>
        </p:nvSpPr>
        <p:spPr bwMode="auto">
          <a:xfrm>
            <a:off x="3810000" y="1981200"/>
            <a:ext cx="304800" cy="304800"/>
          </a:xfrm>
          <a:prstGeom prst="rect">
            <a:avLst/>
          </a:prstGeom>
          <a:solidFill>
            <a:srgbClr val="FFB3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7494" name="Rectangle 326"/>
          <p:cNvSpPr>
            <a:spLocks noChangeArrowheads="1"/>
          </p:cNvSpPr>
          <p:nvPr/>
        </p:nvSpPr>
        <p:spPr bwMode="auto">
          <a:xfrm>
            <a:off x="4114800" y="1981200"/>
            <a:ext cx="304800" cy="304800"/>
          </a:xfrm>
          <a:prstGeom prst="rect">
            <a:avLst/>
          </a:prstGeom>
          <a:solidFill>
            <a:srgbClr val="FFB3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7495" name="Oval 327"/>
          <p:cNvSpPr>
            <a:spLocks noChangeArrowheads="1"/>
          </p:cNvSpPr>
          <p:nvPr/>
        </p:nvSpPr>
        <p:spPr bwMode="auto">
          <a:xfrm>
            <a:off x="3810000" y="1219200"/>
            <a:ext cx="377825" cy="450850"/>
          </a:xfrm>
          <a:prstGeom prst="ellipse">
            <a:avLst/>
          </a:prstGeom>
          <a:solidFill>
            <a:srgbClr val="89FF8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endParaRPr lang="en-GB" sz="1600" b="0" u="none"/>
          </a:p>
        </p:txBody>
      </p:sp>
      <p:sp>
        <p:nvSpPr>
          <p:cNvPr id="7496" name="Text Box 328"/>
          <p:cNvSpPr txBox="1">
            <a:spLocks noChangeArrowheads="1"/>
          </p:cNvSpPr>
          <p:nvPr/>
        </p:nvSpPr>
        <p:spPr bwMode="auto">
          <a:xfrm>
            <a:off x="3810000" y="1219200"/>
            <a:ext cx="3587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de-DE" sz="2400" u="none" dirty="0"/>
              <a:t>+</a:t>
            </a:r>
            <a:endParaRPr lang="en-GB" sz="2400" u="none" dirty="0"/>
          </a:p>
        </p:txBody>
      </p:sp>
      <p:sp>
        <p:nvSpPr>
          <p:cNvPr id="7497" name="Line 329"/>
          <p:cNvSpPr>
            <a:spLocks noChangeShapeType="1"/>
          </p:cNvSpPr>
          <p:nvPr/>
        </p:nvSpPr>
        <p:spPr bwMode="auto">
          <a:xfrm flipV="1">
            <a:off x="3048000" y="1447800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98" name="Line 330"/>
          <p:cNvSpPr>
            <a:spLocks noChangeShapeType="1"/>
          </p:cNvSpPr>
          <p:nvPr/>
        </p:nvSpPr>
        <p:spPr bwMode="auto">
          <a:xfrm flipV="1">
            <a:off x="3962400" y="1676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99" name="Line 331"/>
          <p:cNvSpPr>
            <a:spLocks noChangeShapeType="1"/>
          </p:cNvSpPr>
          <p:nvPr/>
        </p:nvSpPr>
        <p:spPr bwMode="auto">
          <a:xfrm>
            <a:off x="4191000" y="1371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7500" name="Line 332"/>
          <p:cNvSpPr>
            <a:spLocks noChangeShapeType="1"/>
          </p:cNvSpPr>
          <p:nvPr/>
        </p:nvSpPr>
        <p:spPr bwMode="auto">
          <a:xfrm>
            <a:off x="4648200" y="13716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7501" name="Line 333"/>
          <p:cNvSpPr>
            <a:spLocks noChangeShapeType="1"/>
          </p:cNvSpPr>
          <p:nvPr/>
        </p:nvSpPr>
        <p:spPr bwMode="auto">
          <a:xfrm flipH="1">
            <a:off x="4419600" y="21336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7502" name="Line 334"/>
          <p:cNvSpPr>
            <a:spLocks noChangeShapeType="1"/>
          </p:cNvSpPr>
          <p:nvPr/>
        </p:nvSpPr>
        <p:spPr bwMode="auto">
          <a:xfrm flipH="1">
            <a:off x="2514600" y="21336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7503" name="Line 335"/>
          <p:cNvSpPr>
            <a:spLocks noChangeShapeType="1"/>
          </p:cNvSpPr>
          <p:nvPr/>
        </p:nvSpPr>
        <p:spPr bwMode="auto">
          <a:xfrm flipH="1">
            <a:off x="5029200" y="1981200"/>
            <a:ext cx="1295400" cy="0"/>
          </a:xfrm>
          <a:prstGeom prst="line">
            <a:avLst/>
          </a:prstGeom>
          <a:noFill/>
          <a:ln w="76200">
            <a:solidFill>
              <a:srgbClr val="1515F5"/>
            </a:solidFill>
            <a:round/>
            <a:headEnd/>
            <a:tailEnd type="triangle" w="med" len="med"/>
          </a:ln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7504" name="Text Box 336"/>
          <p:cNvSpPr txBox="1">
            <a:spLocks noChangeArrowheads="1"/>
          </p:cNvSpPr>
          <p:nvPr/>
        </p:nvSpPr>
        <p:spPr bwMode="auto">
          <a:xfrm>
            <a:off x="2819400" y="2362200"/>
            <a:ext cx="1747892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de-DE" sz="1800" u="none" dirty="0">
                <a:latin typeface="Arial Narrow" panose="020B0606020202030204" pitchFamily="34" charset="0"/>
              </a:rPr>
              <a:t>C(D) = </a:t>
            </a:r>
            <a:r>
              <a:rPr lang="de-DE" sz="1800" u="none" dirty="0">
                <a:latin typeface="Arial Narrow" panose="020B0606020202030204" pitchFamily="34" charset="0"/>
                <a:cs typeface="Courier New" pitchFamily="49" charset="0"/>
              </a:rPr>
              <a:t>D</a:t>
            </a:r>
            <a:r>
              <a:rPr lang="de-DE" sz="1800" u="none" baseline="30000" dirty="0">
                <a:latin typeface="Arial Narrow" panose="020B0606020202030204" pitchFamily="34" charset="0"/>
                <a:cs typeface="Courier New" pitchFamily="49" charset="0"/>
              </a:rPr>
              <a:t>5</a:t>
            </a:r>
            <a:r>
              <a:rPr lang="de-DE" sz="1800" u="none" dirty="0">
                <a:latin typeface="Arial Narrow" panose="020B0606020202030204" pitchFamily="34" charset="0"/>
                <a:cs typeface="Courier New" pitchFamily="49" charset="0"/>
              </a:rPr>
              <a:t> + D</a:t>
            </a:r>
            <a:r>
              <a:rPr lang="de-DE" sz="1800" u="none" baseline="30000" dirty="0">
                <a:latin typeface="Arial Narrow" panose="020B0606020202030204" pitchFamily="34" charset="0"/>
                <a:cs typeface="Courier New" pitchFamily="49" charset="0"/>
              </a:rPr>
              <a:t>2</a:t>
            </a:r>
            <a:r>
              <a:rPr lang="de-DE" sz="1800" u="none" dirty="0">
                <a:latin typeface="Arial Narrow" panose="020B0606020202030204" pitchFamily="34" charset="0"/>
                <a:cs typeface="Courier New" pitchFamily="49" charset="0"/>
              </a:rPr>
              <a:t> + 1</a:t>
            </a:r>
            <a:endParaRPr lang="en-GB" sz="1800" u="none" dirty="0">
              <a:latin typeface="Arial Narrow" panose="020B0606020202030204" pitchFamily="34" charset="0"/>
              <a:cs typeface="Courier New" pitchFamily="49" charset="0"/>
            </a:endParaRPr>
          </a:p>
        </p:txBody>
      </p:sp>
      <p:sp>
        <p:nvSpPr>
          <p:cNvPr id="7505" name="Text Box 337"/>
          <p:cNvSpPr txBox="1">
            <a:spLocks noChangeArrowheads="1"/>
          </p:cNvSpPr>
          <p:nvPr/>
        </p:nvSpPr>
        <p:spPr bwMode="auto">
          <a:xfrm>
            <a:off x="6694488" y="2771775"/>
            <a:ext cx="3029653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GB" sz="1600" u="none" dirty="0">
                <a:latin typeface="Arial Narrow" panose="020B0606020202030204" pitchFamily="34" charset="0"/>
              </a:rPr>
              <a:t>C(D) = </a:t>
            </a:r>
            <a:r>
              <a:rPr lang="de-DE" sz="1600" u="none" dirty="0">
                <a:latin typeface="Arial Narrow" panose="020B0606020202030204" pitchFamily="34" charset="0"/>
                <a:sym typeface="Symbol" pitchFamily="18" charset="2"/>
              </a:rPr>
              <a:t>C</a:t>
            </a:r>
            <a:r>
              <a:rPr lang="en-GB" sz="1600" u="none" baseline="-25000" dirty="0">
                <a:latin typeface="Arial Narrow" panose="020B0606020202030204" pitchFamily="34" charset="0"/>
              </a:rPr>
              <a:t>L</a:t>
            </a:r>
            <a:r>
              <a:rPr lang="en-GB" sz="1600" u="none" dirty="0">
                <a:latin typeface="Arial Narrow" panose="020B0606020202030204" pitchFamily="34" charset="0"/>
              </a:rPr>
              <a:t> </a:t>
            </a:r>
            <a:r>
              <a:rPr lang="en-AU" sz="1600" u="none" dirty="0">
                <a:latin typeface="Arial Narrow" panose="020B0606020202030204" pitchFamily="34" charset="0"/>
              </a:rPr>
              <a:t>D</a:t>
            </a:r>
            <a:r>
              <a:rPr lang="en-AU" sz="1600" u="none" baseline="30000" dirty="0">
                <a:latin typeface="Arial Narrow" panose="020B0606020202030204" pitchFamily="34" charset="0"/>
              </a:rPr>
              <a:t>L </a:t>
            </a:r>
            <a:r>
              <a:rPr lang="de-DE" sz="1600" u="none" dirty="0">
                <a:latin typeface="Arial Narrow" panose="020B0606020202030204" pitchFamily="34" charset="0"/>
              </a:rPr>
              <a:t> .....   </a:t>
            </a:r>
            <a:r>
              <a:rPr lang="de-DE" sz="1600" u="none" dirty="0">
                <a:latin typeface="Arial Narrow" panose="020B0606020202030204" pitchFamily="34" charset="0"/>
                <a:sym typeface="Symbol" pitchFamily="18" charset="2"/>
              </a:rPr>
              <a:t>C</a:t>
            </a:r>
            <a:r>
              <a:rPr lang="en-GB" sz="1600" u="none" baseline="-25000" dirty="0">
                <a:latin typeface="Arial Narrow" panose="020B0606020202030204" pitchFamily="34" charset="0"/>
              </a:rPr>
              <a:t>2</a:t>
            </a:r>
            <a:r>
              <a:rPr lang="en-GB" sz="1600" u="none" dirty="0">
                <a:latin typeface="Arial Narrow" panose="020B0606020202030204" pitchFamily="34" charset="0"/>
              </a:rPr>
              <a:t> </a:t>
            </a:r>
            <a:r>
              <a:rPr lang="en-AU" sz="1600" u="none" dirty="0">
                <a:latin typeface="Arial Narrow" panose="020B0606020202030204" pitchFamily="34" charset="0"/>
              </a:rPr>
              <a:t>D</a:t>
            </a:r>
            <a:r>
              <a:rPr lang="en-AU" sz="1600" u="none" baseline="30000" dirty="0">
                <a:latin typeface="Arial Narrow" panose="020B0606020202030204" pitchFamily="34" charset="0"/>
              </a:rPr>
              <a:t>2 </a:t>
            </a:r>
            <a:r>
              <a:rPr lang="en-GB" sz="1600" u="none" dirty="0">
                <a:latin typeface="Arial Narrow" panose="020B0606020202030204" pitchFamily="34" charset="0"/>
              </a:rPr>
              <a:t> </a:t>
            </a:r>
            <a:r>
              <a:rPr lang="de-DE" sz="1600" u="none" dirty="0">
                <a:latin typeface="Arial Narrow" panose="020B0606020202030204" pitchFamily="34" charset="0"/>
              </a:rPr>
              <a:t>+ </a:t>
            </a:r>
            <a:r>
              <a:rPr lang="de-DE" sz="1600" u="none" dirty="0">
                <a:latin typeface="Arial Narrow" panose="020B0606020202030204" pitchFamily="34" charset="0"/>
                <a:sym typeface="Symbol" pitchFamily="18" charset="2"/>
              </a:rPr>
              <a:t>C</a:t>
            </a:r>
            <a:r>
              <a:rPr lang="en-GB" sz="1600" u="none" baseline="-25000" dirty="0">
                <a:latin typeface="Arial Narrow" panose="020B0606020202030204" pitchFamily="34" charset="0"/>
              </a:rPr>
              <a:t>1</a:t>
            </a:r>
            <a:r>
              <a:rPr lang="en-GB" sz="1600" u="none" dirty="0">
                <a:latin typeface="Arial Narrow" panose="020B0606020202030204" pitchFamily="34" charset="0"/>
              </a:rPr>
              <a:t> </a:t>
            </a:r>
            <a:r>
              <a:rPr lang="en-AU" sz="1600" u="none" dirty="0">
                <a:latin typeface="Arial Narrow" panose="020B0606020202030204" pitchFamily="34" charset="0"/>
              </a:rPr>
              <a:t>D</a:t>
            </a:r>
            <a:r>
              <a:rPr lang="en-AU" sz="1600" u="none" baseline="30000" dirty="0">
                <a:latin typeface="Arial Narrow" panose="020B0606020202030204" pitchFamily="34" charset="0"/>
              </a:rPr>
              <a:t>1</a:t>
            </a:r>
            <a:r>
              <a:rPr lang="de-DE" sz="1600" u="none" dirty="0">
                <a:latin typeface="Arial Narrow" panose="020B0606020202030204" pitchFamily="34" charset="0"/>
              </a:rPr>
              <a:t>  +  </a:t>
            </a:r>
            <a:r>
              <a:rPr lang="en-GB" sz="1600" u="none" dirty="0">
                <a:latin typeface="Arial Narrow" panose="020B0606020202030204" pitchFamily="34" charset="0"/>
              </a:rPr>
              <a:t>1</a:t>
            </a:r>
            <a:endParaRPr lang="en-GB" sz="1600" u="none" dirty="0">
              <a:latin typeface="Arial Narrow" panose="020B0606020202030204" pitchFamily="34" charset="0"/>
              <a:sym typeface="Symbol" pitchFamily="18" charset="2"/>
            </a:endParaRPr>
          </a:p>
        </p:txBody>
      </p:sp>
      <p:sp>
        <p:nvSpPr>
          <p:cNvPr id="7506" name="Text Box 338"/>
          <p:cNvSpPr txBox="1">
            <a:spLocks noChangeArrowheads="1"/>
          </p:cNvSpPr>
          <p:nvPr/>
        </p:nvSpPr>
        <p:spPr bwMode="auto">
          <a:xfrm>
            <a:off x="3505200" y="2895600"/>
            <a:ext cx="1809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endParaRPr lang="en-GB" sz="1600" b="0" u="none"/>
          </a:p>
        </p:txBody>
      </p:sp>
      <p:sp>
        <p:nvSpPr>
          <p:cNvPr id="7507" name="Text Box 339"/>
          <p:cNvSpPr txBox="1">
            <a:spLocks noChangeArrowheads="1"/>
          </p:cNvSpPr>
          <p:nvPr/>
        </p:nvSpPr>
        <p:spPr bwMode="auto">
          <a:xfrm>
            <a:off x="2819400" y="2819400"/>
            <a:ext cx="2365375" cy="2047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457200" indent="-457200" defTabSz="762000">
              <a:buFontTx/>
              <a:buAutoNum type="arabicPlain" startAt="10111"/>
            </a:pPr>
            <a:r>
              <a:rPr lang="de-DE" sz="1600" u="none" dirty="0">
                <a:latin typeface="Courier New" pitchFamily="49" charset="0"/>
                <a:cs typeface="Courier New" pitchFamily="49" charset="0"/>
              </a:rPr>
              <a:t>     State 0</a:t>
            </a:r>
          </a:p>
          <a:p>
            <a:pPr marL="457200" indent="-457200" defTabSz="762000"/>
            <a:r>
              <a:rPr lang="de-DE" sz="1600" u="none" dirty="0">
                <a:latin typeface="Courier New" pitchFamily="49" charset="0"/>
                <a:cs typeface="Courier New" pitchFamily="49" charset="0"/>
              </a:rPr>
              <a:t>01110     State 1</a:t>
            </a:r>
          </a:p>
          <a:p>
            <a:pPr marL="457200" indent="-457200" defTabSz="762000"/>
            <a:r>
              <a:rPr lang="de-DE" sz="1600" u="none" dirty="0">
                <a:latin typeface="Courier New" pitchFamily="49" charset="0"/>
                <a:cs typeface="Courier New" pitchFamily="49" charset="0"/>
              </a:rPr>
              <a:t>11101	    State 2</a:t>
            </a:r>
          </a:p>
          <a:p>
            <a:pPr marL="457200" indent="-457200" defTabSz="762000"/>
            <a:r>
              <a:rPr lang="de-DE" sz="1600" u="none" dirty="0">
                <a:latin typeface="Courier New" pitchFamily="49" charset="0"/>
                <a:cs typeface="Courier New" pitchFamily="49" charset="0"/>
              </a:rPr>
              <a:t>11011	    State 3</a:t>
            </a:r>
            <a:endParaRPr lang="en-GB" sz="1600" u="none" dirty="0">
              <a:latin typeface="Courier New" pitchFamily="49" charset="0"/>
              <a:cs typeface="Courier New" pitchFamily="49" charset="0"/>
            </a:endParaRPr>
          </a:p>
          <a:p>
            <a:pPr marL="457200" indent="-457200" defTabSz="762000"/>
            <a:r>
              <a:rPr lang="de-DE" sz="1600" u="none" dirty="0">
                <a:latin typeface="Courier New" pitchFamily="49" charset="0"/>
                <a:cs typeface="Courier New" pitchFamily="49" charset="0"/>
              </a:rPr>
              <a:t>10110	    State 4</a:t>
            </a:r>
            <a:endParaRPr lang="en-GB" sz="1600" u="none" dirty="0">
              <a:latin typeface="Courier New" pitchFamily="49" charset="0"/>
              <a:cs typeface="Courier New" pitchFamily="49" charset="0"/>
            </a:endParaRPr>
          </a:p>
          <a:p>
            <a:pPr marL="457200" indent="-457200" defTabSz="762000"/>
            <a:r>
              <a:rPr lang="de-DE" sz="1600" u="none" dirty="0">
                <a:latin typeface="Courier New" pitchFamily="49" charset="0"/>
                <a:cs typeface="Courier New" pitchFamily="49" charset="0"/>
              </a:rPr>
              <a:t>01100	    State 5</a:t>
            </a:r>
            <a:endParaRPr lang="en-GB" sz="1600" u="none" dirty="0">
              <a:latin typeface="Courier New" pitchFamily="49" charset="0"/>
              <a:cs typeface="Courier New" pitchFamily="49" charset="0"/>
            </a:endParaRPr>
          </a:p>
          <a:p>
            <a:pPr marL="457200" indent="-457200" defTabSz="762000"/>
            <a:r>
              <a:rPr lang="de-DE" sz="1600" u="none" dirty="0">
                <a:latin typeface="Courier New" pitchFamily="49" charset="0"/>
                <a:cs typeface="Courier New" pitchFamily="49" charset="0"/>
              </a:rPr>
              <a:t>11000	    State 6</a:t>
            </a:r>
            <a:endParaRPr lang="en-GB" sz="1600" u="none" dirty="0">
              <a:latin typeface="Courier New" pitchFamily="49" charset="0"/>
              <a:cs typeface="Courier New" pitchFamily="49" charset="0"/>
            </a:endParaRPr>
          </a:p>
          <a:p>
            <a:pPr marL="457200" indent="-457200" defTabSz="762000"/>
            <a:endParaRPr lang="en-GB" sz="1600" u="none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508" name="Text Box 340"/>
          <p:cNvSpPr txBox="1">
            <a:spLocks noChangeArrowheads="1"/>
          </p:cNvSpPr>
          <p:nvPr/>
        </p:nvSpPr>
        <p:spPr bwMode="auto">
          <a:xfrm>
            <a:off x="1295400" y="1905000"/>
            <a:ext cx="1060268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de-DE" sz="1800" u="none" dirty="0">
                <a:latin typeface="Arial Narrow" panose="020B0606020202030204" pitchFamily="34" charset="0"/>
              </a:rPr>
              <a:t>1011101...</a:t>
            </a:r>
            <a:endParaRPr lang="en-GB" sz="1800" u="none" dirty="0">
              <a:latin typeface="Arial Narrow" panose="020B0606020202030204" pitchFamily="34" charset="0"/>
            </a:endParaRPr>
          </a:p>
        </p:txBody>
      </p:sp>
      <p:sp>
        <p:nvSpPr>
          <p:cNvPr id="7509" name="Text Box 341"/>
          <p:cNvSpPr txBox="1">
            <a:spLocks noChangeArrowheads="1"/>
          </p:cNvSpPr>
          <p:nvPr/>
        </p:nvSpPr>
        <p:spPr bwMode="auto">
          <a:xfrm>
            <a:off x="6527800" y="3670300"/>
            <a:ext cx="1809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endParaRPr lang="en-GB" sz="1600" b="0" u="none"/>
          </a:p>
        </p:txBody>
      </p:sp>
      <p:sp>
        <p:nvSpPr>
          <p:cNvPr id="7510" name="Text Box 342"/>
          <p:cNvSpPr txBox="1">
            <a:spLocks noChangeArrowheads="1"/>
          </p:cNvSpPr>
          <p:nvPr/>
        </p:nvSpPr>
        <p:spPr bwMode="auto">
          <a:xfrm>
            <a:off x="720279" y="4652698"/>
            <a:ext cx="9455150" cy="1756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90" tIns="46795" rIns="89990" bIns="46795" anchor="ctr">
            <a:spAutoFit/>
          </a:bodyPr>
          <a:lstStyle/>
          <a:p>
            <a:pPr defTabSz="762000"/>
            <a:r>
              <a:rPr lang="en-GB" sz="1800" b="0" u="none" dirty="0">
                <a:latin typeface="Arial Narrow" panose="020B0606020202030204" pitchFamily="34" charset="0"/>
              </a:rPr>
              <a:t>2. C(D) is </a:t>
            </a:r>
            <a:r>
              <a:rPr lang="en-GB" sz="1800" b="0" u="none" dirty="0">
                <a:solidFill>
                  <a:schemeClr val="hlink"/>
                </a:solidFill>
                <a:latin typeface="Arial Narrow" panose="020B0606020202030204" pitchFamily="34" charset="0"/>
              </a:rPr>
              <a:t>irreducible</a:t>
            </a:r>
            <a:r>
              <a:rPr lang="en-GB" sz="1800" b="0" u="none" dirty="0">
                <a:latin typeface="Arial Narrow" panose="020B0606020202030204" pitchFamily="34" charset="0"/>
              </a:rPr>
              <a:t> with period </a:t>
            </a:r>
            <a:r>
              <a:rPr lang="en-US" sz="1800" b="0" u="none" dirty="0">
                <a:latin typeface="Arial Narrow" panose="020B0606020202030204" pitchFamily="34" charset="0"/>
              </a:rPr>
              <a:t>p</a:t>
            </a:r>
            <a:r>
              <a:rPr lang="en-GB" sz="1800" b="0" u="none" dirty="0">
                <a:latin typeface="Arial Narrow" panose="020B0606020202030204" pitchFamily="34" charset="0"/>
              </a:rPr>
              <a:t>, where </a:t>
            </a:r>
            <a:r>
              <a:rPr lang="en-US" sz="1800" b="0" u="none" dirty="0">
                <a:latin typeface="Arial Narrow" panose="020B0606020202030204" pitchFamily="34" charset="0"/>
              </a:rPr>
              <a:t>p</a:t>
            </a:r>
            <a:r>
              <a:rPr lang="en-GB" sz="1800" b="0" u="none" dirty="0">
                <a:latin typeface="Arial Narrow" panose="020B0606020202030204" pitchFamily="34" charset="0"/>
              </a:rPr>
              <a:t> should divide 2</a:t>
            </a:r>
            <a:r>
              <a:rPr lang="en-GB" sz="1800" b="0" u="none" baseline="30000" dirty="0">
                <a:latin typeface="Arial Narrow" panose="020B0606020202030204" pitchFamily="34" charset="0"/>
              </a:rPr>
              <a:t>5</a:t>
            </a:r>
            <a:r>
              <a:rPr lang="en-GB" sz="1800" b="0" u="none" dirty="0">
                <a:latin typeface="Arial Narrow" panose="020B0606020202030204" pitchFamily="34" charset="0"/>
              </a:rPr>
              <a:t>-1 = 31.</a:t>
            </a:r>
          </a:p>
          <a:p>
            <a:pPr defTabSz="762000"/>
            <a:r>
              <a:rPr lang="en-GB" sz="1800" b="0" u="none" dirty="0">
                <a:latin typeface="Arial Narrow" panose="020B0606020202030204" pitchFamily="34" charset="0"/>
              </a:rPr>
              <a:t>     The divisors of 31 are 1 or 31. Thus the period can be 1 or 31.</a:t>
            </a:r>
          </a:p>
          <a:p>
            <a:pPr defTabSz="762000"/>
            <a:r>
              <a:rPr lang="en-GB" sz="1800" b="0" u="none" dirty="0">
                <a:latin typeface="Arial Narrow" panose="020B0606020202030204" pitchFamily="34" charset="0"/>
              </a:rPr>
              <a:t>3. As the period is not 1 (see the sequence in 1), it should be 31 =&gt;  p = 31    </a:t>
            </a:r>
            <a:r>
              <a:rPr lang="en-GB" sz="1800" b="0" u="none" dirty="0" err="1">
                <a:latin typeface="Arial Narrow" panose="020B0606020202030204" pitchFamily="34" charset="0"/>
              </a:rPr>
              <a:t>q.e.d</a:t>
            </a:r>
            <a:endParaRPr lang="en-GB" sz="1800" b="0" u="none" dirty="0">
              <a:latin typeface="Arial Narrow" panose="020B0606020202030204" pitchFamily="34" charset="0"/>
            </a:endParaRPr>
          </a:p>
          <a:p>
            <a:pPr defTabSz="762000"/>
            <a:r>
              <a:rPr lang="en-GB" sz="1800" b="0" u="none" dirty="0">
                <a:latin typeface="Arial Narrow" panose="020B0606020202030204" pitchFamily="34" charset="0"/>
              </a:rPr>
              <a:t>4. If we apply Massey-</a:t>
            </a:r>
            <a:r>
              <a:rPr lang="en-GB" sz="1800" b="0" u="none" dirty="0" err="1">
                <a:latin typeface="Arial Narrow" panose="020B0606020202030204" pitchFamily="34" charset="0"/>
              </a:rPr>
              <a:t>Berlekamp</a:t>
            </a:r>
            <a:r>
              <a:rPr lang="en-GB" sz="1800" b="0" u="none" dirty="0">
                <a:latin typeface="Arial Narrow" panose="020B0606020202030204" pitchFamily="34" charset="0"/>
              </a:rPr>
              <a:t> algorithm using only 2L = 10</a:t>
            </a:r>
            <a:r>
              <a:rPr lang="en-US" sz="1800" b="0" u="none" dirty="0">
                <a:latin typeface="Arial Narrow" panose="020B0606020202030204" pitchFamily="34" charset="0"/>
              </a:rPr>
              <a:t> consecutive</a:t>
            </a:r>
            <a:r>
              <a:rPr lang="en-GB" sz="1800" b="0" u="none" dirty="0">
                <a:latin typeface="Arial Narrow" panose="020B0606020202030204" pitchFamily="34" charset="0"/>
              </a:rPr>
              <a:t> bits</a:t>
            </a:r>
            <a:r>
              <a:rPr lang="en-US" sz="1800" b="0" u="none" dirty="0">
                <a:latin typeface="Arial Narrow" panose="020B0606020202030204" pitchFamily="34" charset="0"/>
              </a:rPr>
              <a:t> are required to </a:t>
            </a:r>
            <a:r>
              <a:rPr lang="en-GB" sz="1800" b="0" u="none" dirty="0">
                <a:latin typeface="Arial Narrow" panose="020B0606020202030204" pitchFamily="34" charset="0"/>
              </a:rPr>
              <a:t>find C(D)</a:t>
            </a:r>
            <a:r>
              <a:rPr lang="en-US" sz="1800" b="0" u="none" dirty="0">
                <a:latin typeface="Arial Narrow" panose="020B0606020202030204" pitchFamily="34" charset="0"/>
              </a:rPr>
              <a:t>.</a:t>
            </a:r>
            <a:endParaRPr lang="en-GB" sz="1800" b="0" u="none" dirty="0">
              <a:latin typeface="Arial Narrow" panose="020B0606020202030204" pitchFamily="34" charset="0"/>
            </a:endParaRPr>
          </a:p>
          <a:p>
            <a:pPr defTabSz="762000"/>
            <a:r>
              <a:rPr lang="en-GB" sz="1800" b="0" u="none" dirty="0">
                <a:latin typeface="Arial Narrow" panose="020B0606020202030204" pitchFamily="34" charset="0"/>
              </a:rPr>
              <a:t>5. Linear complexity is the length of the shortest linear feedback shift register</a:t>
            </a:r>
            <a:r>
              <a:rPr lang="en-US" sz="1800" b="0" u="none" dirty="0">
                <a:latin typeface="Arial Narrow" panose="020B0606020202030204" pitchFamily="34" charset="0"/>
              </a:rPr>
              <a:t> LFSR </a:t>
            </a:r>
            <a:r>
              <a:rPr lang="en-GB" sz="1800" b="0" u="none" dirty="0">
                <a:latin typeface="Arial Narrow" panose="020B0606020202030204" pitchFamily="34" charset="0"/>
              </a:rPr>
              <a:t>which generates  the </a:t>
            </a:r>
          </a:p>
          <a:p>
            <a:pPr defTabSz="762000"/>
            <a:r>
              <a:rPr lang="en-GB" sz="1800" b="0" u="none" dirty="0">
                <a:latin typeface="Arial Narrow" panose="020B0606020202030204" pitchFamily="34" charset="0"/>
              </a:rPr>
              <a:t>    sequence. Thus the linear complexity of our sequence is L = 5</a:t>
            </a:r>
            <a:r>
              <a:rPr lang="en-US" sz="1800" b="0" u="none" dirty="0">
                <a:latin typeface="Arial Narrow" panose="020B0606020202030204" pitchFamily="34" charset="0"/>
              </a:rPr>
              <a:t>.</a:t>
            </a:r>
            <a:endParaRPr lang="en-GB" sz="1800" b="0" u="none" dirty="0">
              <a:latin typeface="Arial Narrow" panose="020B0606020202030204" pitchFamily="34" charset="0"/>
            </a:endParaRPr>
          </a:p>
        </p:txBody>
      </p:sp>
      <p:sp>
        <p:nvSpPr>
          <p:cNvPr id="7511" name="Text Box 343"/>
          <p:cNvSpPr txBox="1">
            <a:spLocks noChangeArrowheads="1"/>
          </p:cNvSpPr>
          <p:nvPr/>
        </p:nvSpPr>
        <p:spPr bwMode="auto">
          <a:xfrm>
            <a:off x="838200" y="762000"/>
            <a:ext cx="6148135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de-DE" sz="1800" b="0" u="none" dirty="0">
                <a:latin typeface="Arial Narrow" panose="020B0606020202030204" pitchFamily="34" charset="0"/>
              </a:rPr>
              <a:t>1. Using </a:t>
            </a:r>
            <a:r>
              <a:rPr lang="de-DE" sz="1800" b="0" u="none" dirty="0" err="1">
                <a:latin typeface="Arial Narrow" panose="020B0606020202030204" pitchFamily="34" charset="0"/>
              </a:rPr>
              <a:t>the</a:t>
            </a:r>
            <a:r>
              <a:rPr lang="de-DE" sz="1800" b="0" u="none" dirty="0">
                <a:latin typeface="Arial Narrow" panose="020B0606020202030204" pitchFamily="34" charset="0"/>
              </a:rPr>
              <a:t> LFSR </a:t>
            </a:r>
            <a:r>
              <a:rPr lang="de-DE" sz="1800" b="0" u="none" dirty="0" err="1">
                <a:latin typeface="Arial Narrow" panose="020B0606020202030204" pitchFamily="34" charset="0"/>
              </a:rPr>
              <a:t>template</a:t>
            </a:r>
            <a:r>
              <a:rPr lang="de-DE" sz="1800" b="0" u="none" dirty="0">
                <a:latin typeface="Arial Narrow" panose="020B0606020202030204" pitchFamily="34" charset="0"/>
              </a:rPr>
              <a:t> </a:t>
            </a:r>
            <a:r>
              <a:rPr lang="de-DE" sz="1800" b="0" u="none" dirty="0" err="1">
                <a:latin typeface="Arial Narrow" panose="020B0606020202030204" pitchFamily="34" charset="0"/>
              </a:rPr>
              <a:t>results</a:t>
            </a:r>
            <a:r>
              <a:rPr lang="de-DE" sz="1800" b="0" u="none" dirty="0">
                <a:latin typeface="Arial Narrow" panose="020B0606020202030204" pitchFamily="34" charset="0"/>
              </a:rPr>
              <a:t> with </a:t>
            </a:r>
            <a:r>
              <a:rPr lang="de-DE" sz="1800" b="0" u="none" dirty="0" err="1">
                <a:latin typeface="Arial Narrow" panose="020B0606020202030204" pitchFamily="34" charset="0"/>
              </a:rPr>
              <a:t>the</a:t>
            </a:r>
            <a:r>
              <a:rPr lang="de-DE" sz="1800" b="0" u="none" dirty="0">
                <a:latin typeface="Arial Narrow" panose="020B0606020202030204" pitchFamily="34" charset="0"/>
              </a:rPr>
              <a:t> </a:t>
            </a:r>
            <a:r>
              <a:rPr lang="de-DE" sz="1800" b="0" u="none" dirty="0" err="1">
                <a:latin typeface="Arial Narrow" panose="020B0606020202030204" pitchFamily="34" charset="0"/>
              </a:rPr>
              <a:t>following</a:t>
            </a:r>
            <a:r>
              <a:rPr lang="de-DE" sz="1800" b="0" u="none" dirty="0">
                <a:latin typeface="Arial Narrow" panose="020B0606020202030204" pitchFamily="34" charset="0"/>
              </a:rPr>
              <a:t> </a:t>
            </a:r>
            <a:r>
              <a:rPr lang="de-DE" sz="1800" b="0" u="none" dirty="0" err="1">
                <a:latin typeface="Arial Narrow" panose="020B0606020202030204" pitchFamily="34" charset="0"/>
              </a:rPr>
              <a:t>register</a:t>
            </a:r>
            <a:r>
              <a:rPr lang="de-DE" sz="1800" b="0" u="none" dirty="0">
                <a:latin typeface="Arial Narrow" panose="020B0606020202030204" pitchFamily="34" charset="0"/>
              </a:rPr>
              <a:t> </a:t>
            </a:r>
            <a:r>
              <a:rPr lang="de-DE" sz="1800" b="0" u="none" dirty="0" err="1">
                <a:latin typeface="Arial Narrow" panose="020B0606020202030204" pitchFamily="34" charset="0"/>
              </a:rPr>
              <a:t>structure</a:t>
            </a:r>
            <a:r>
              <a:rPr lang="de-DE" sz="1800" b="0" u="none" dirty="0">
                <a:latin typeface="Arial Narrow" panose="020B0606020202030204" pitchFamily="34" charset="0"/>
              </a:rPr>
              <a:t>:</a:t>
            </a:r>
            <a:endParaRPr lang="en-GB" sz="1800" b="0" u="none" dirty="0">
              <a:latin typeface="Arial Narrow" panose="020B0606020202030204" pitchFamily="34" charset="0"/>
            </a:endParaRPr>
          </a:p>
        </p:txBody>
      </p:sp>
      <p:sp>
        <p:nvSpPr>
          <p:cNvPr id="7512" name="Line 344"/>
          <p:cNvSpPr>
            <a:spLocks noChangeShapeType="1"/>
          </p:cNvSpPr>
          <p:nvPr/>
        </p:nvSpPr>
        <p:spPr bwMode="auto">
          <a:xfrm flipH="1" flipV="1">
            <a:off x="1447800" y="2209800"/>
            <a:ext cx="1447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7513" name="Line 345"/>
          <p:cNvSpPr>
            <a:spLocks noChangeShapeType="1"/>
          </p:cNvSpPr>
          <p:nvPr/>
        </p:nvSpPr>
        <p:spPr bwMode="auto">
          <a:xfrm flipH="1" flipV="1">
            <a:off x="1581791" y="2209799"/>
            <a:ext cx="1313808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7514" name="Line 346"/>
          <p:cNvSpPr>
            <a:spLocks noChangeShapeType="1"/>
          </p:cNvSpPr>
          <p:nvPr/>
        </p:nvSpPr>
        <p:spPr bwMode="auto">
          <a:xfrm flipH="1" flipV="1">
            <a:off x="2082688" y="2209799"/>
            <a:ext cx="812912" cy="22098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7515" name="Text Box 347"/>
          <p:cNvSpPr txBox="1">
            <a:spLocks noChangeArrowheads="1"/>
          </p:cNvSpPr>
          <p:nvPr/>
        </p:nvSpPr>
        <p:spPr bwMode="auto">
          <a:xfrm>
            <a:off x="1066800" y="1524000"/>
            <a:ext cx="1552326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de-DE" sz="1600" u="none" dirty="0">
                <a:latin typeface="Arial Narrow" panose="020B0606020202030204" pitchFamily="34" charset="0"/>
              </a:rPr>
              <a:t>Output </a:t>
            </a:r>
            <a:r>
              <a:rPr lang="de-DE" sz="1600" u="none" dirty="0" err="1">
                <a:latin typeface="Arial Narrow" panose="020B0606020202030204" pitchFamily="34" charset="0"/>
              </a:rPr>
              <a:t>sequence</a:t>
            </a:r>
            <a:endParaRPr lang="en-GB" sz="1600" u="none" dirty="0">
              <a:latin typeface="Arial Narrow" panose="020B0606020202030204" pitchFamily="34" charset="0"/>
            </a:endParaRPr>
          </a:p>
        </p:txBody>
      </p:sp>
      <p:sp>
        <p:nvSpPr>
          <p:cNvPr id="7516" name="Text Box 348"/>
          <p:cNvSpPr txBox="1">
            <a:spLocks noChangeArrowheads="1"/>
          </p:cNvSpPr>
          <p:nvPr/>
        </p:nvSpPr>
        <p:spPr bwMode="auto">
          <a:xfrm>
            <a:off x="5918200" y="3670300"/>
            <a:ext cx="3546461" cy="9255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GB" sz="1800" b="0" u="none" dirty="0">
                <a:latin typeface="Arial Narrow" panose="020B0606020202030204" pitchFamily="34" charset="0"/>
              </a:rPr>
              <a:t>The resulting sequence is called a</a:t>
            </a:r>
          </a:p>
          <a:p>
            <a:pPr defTabSz="762000"/>
            <a:r>
              <a:rPr lang="en-GB" sz="1800" b="0" u="none" dirty="0">
                <a:latin typeface="Arial Narrow" panose="020B0606020202030204" pitchFamily="34" charset="0"/>
              </a:rPr>
              <a:t>Pseudo</a:t>
            </a:r>
            <a:r>
              <a:rPr lang="de-DE" sz="1800" b="0" u="none" dirty="0">
                <a:latin typeface="Arial Narrow" panose="020B0606020202030204" pitchFamily="34" charset="0"/>
              </a:rPr>
              <a:t>-</a:t>
            </a:r>
            <a:r>
              <a:rPr lang="en-GB" sz="1800" b="0" u="none" dirty="0">
                <a:latin typeface="Arial Narrow" panose="020B0606020202030204" pitchFamily="34" charset="0"/>
              </a:rPr>
              <a:t>noise sequence </a:t>
            </a:r>
            <a:r>
              <a:rPr lang="en-GB" sz="1800" u="none" dirty="0">
                <a:latin typeface="Arial Narrow" panose="020B0606020202030204" pitchFamily="34" charset="0"/>
              </a:rPr>
              <a:t>PN-Sequence</a:t>
            </a:r>
            <a:r>
              <a:rPr lang="en-GB" sz="1800" b="0" u="none" dirty="0">
                <a:latin typeface="Arial Narrow" panose="020B0606020202030204" pitchFamily="34" charset="0"/>
              </a:rPr>
              <a:t>.</a:t>
            </a:r>
          </a:p>
          <a:p>
            <a:pPr defTabSz="762000"/>
            <a:endParaRPr lang="en-GB" sz="1800" b="0" u="none" dirty="0">
              <a:latin typeface="Arial Narrow" panose="020B0606020202030204" pitchFamily="34" charset="0"/>
            </a:endParaRPr>
          </a:p>
        </p:txBody>
      </p:sp>
      <p:sp>
        <p:nvSpPr>
          <p:cNvPr id="7517" name="Text Box 349"/>
          <p:cNvSpPr txBox="1">
            <a:spLocks noChangeArrowheads="1"/>
          </p:cNvSpPr>
          <p:nvPr/>
        </p:nvSpPr>
        <p:spPr bwMode="auto">
          <a:xfrm>
            <a:off x="4024313" y="1677988"/>
            <a:ext cx="366104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de-DE" sz="1600" u="none">
                <a:latin typeface="Arial Narrow" panose="020B0606020202030204" pitchFamily="34" charset="0"/>
                <a:cs typeface="Courier New" pitchFamily="49" charset="0"/>
              </a:rPr>
              <a:t>D</a:t>
            </a:r>
            <a:r>
              <a:rPr lang="de-DE" sz="1600" u="none" baseline="30000">
                <a:latin typeface="Arial Narrow" panose="020B0606020202030204" pitchFamily="34" charset="0"/>
                <a:cs typeface="Courier New" pitchFamily="49" charset="0"/>
              </a:rPr>
              <a:t>2</a:t>
            </a:r>
            <a:endParaRPr lang="en-GB" sz="1600" u="none" baseline="30000">
              <a:latin typeface="Arial Narrow" panose="020B0606020202030204" pitchFamily="34" charset="0"/>
              <a:cs typeface="Courier New" pitchFamily="49" charset="0"/>
            </a:endParaRPr>
          </a:p>
        </p:txBody>
      </p:sp>
      <p:sp>
        <p:nvSpPr>
          <p:cNvPr id="7518" name="Text Box 350"/>
          <p:cNvSpPr txBox="1">
            <a:spLocks noChangeArrowheads="1"/>
          </p:cNvSpPr>
          <p:nvPr/>
        </p:nvSpPr>
        <p:spPr bwMode="auto">
          <a:xfrm>
            <a:off x="3048000" y="1524000"/>
            <a:ext cx="366104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de-DE" sz="1600" u="none">
                <a:latin typeface="Arial Narrow" panose="020B0606020202030204" pitchFamily="34" charset="0"/>
                <a:cs typeface="Courier New" pitchFamily="49" charset="0"/>
              </a:rPr>
              <a:t>D</a:t>
            </a:r>
            <a:r>
              <a:rPr lang="de-DE" sz="1600" u="none" baseline="30000">
                <a:latin typeface="Arial Narrow" panose="020B0606020202030204" pitchFamily="34" charset="0"/>
                <a:cs typeface="Courier New" pitchFamily="49" charset="0"/>
              </a:rPr>
              <a:t>5</a:t>
            </a:r>
            <a:endParaRPr lang="en-GB" sz="1600" u="none" baseline="30000">
              <a:latin typeface="Arial Narrow" panose="020B0606020202030204" pitchFamily="34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329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990600" y="367563"/>
            <a:ext cx="8001000" cy="3541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90" tIns="46795" rIns="89990" bIns="46795" anchor="ctr">
            <a:spAutoFit/>
          </a:bodyPr>
          <a:lstStyle/>
          <a:p>
            <a:pPr marL="457200" indent="-457200" defTabSz="762000"/>
            <a:r>
              <a:rPr lang="en-GB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Problem 6-2:</a:t>
            </a:r>
            <a:endParaRPr lang="en-GB" sz="2400" dirty="0">
              <a:solidFill>
                <a:srgbClr val="1515F5"/>
              </a:solidFill>
              <a:latin typeface="Arial Narrow" panose="020B0606020202030204" pitchFamily="34" charset="0"/>
            </a:endParaRPr>
          </a:p>
          <a:p>
            <a:pPr marL="457200" indent="-457200" defTabSz="762000"/>
            <a:endParaRPr lang="en-GB" dirty="0">
              <a:latin typeface="Arial Narrow" panose="020B0606020202030204" pitchFamily="34" charset="0"/>
            </a:endParaRPr>
          </a:p>
          <a:p>
            <a:pPr marL="457200" indent="-457200" defTabSz="762000"/>
            <a:r>
              <a:rPr lang="en-GB" sz="1800" b="0" u="none" dirty="0">
                <a:latin typeface="Arial Narrow" panose="020B0606020202030204" pitchFamily="34" charset="0"/>
              </a:rPr>
              <a:t>Construct  a linear feedback shift register using the connection Polynomial</a:t>
            </a:r>
          </a:p>
          <a:p>
            <a:pPr marL="457200" indent="-457200" defTabSz="762000"/>
            <a:r>
              <a:rPr lang="en-GB" sz="1800" b="0" u="none" dirty="0">
                <a:latin typeface="Arial Narrow" panose="020B0606020202030204" pitchFamily="34" charset="0"/>
              </a:rPr>
              <a:t>C(D) = </a:t>
            </a:r>
            <a:r>
              <a:rPr lang="en-GB" sz="1800" b="0" u="none" dirty="0">
                <a:latin typeface="Arial Narrow" panose="020B0606020202030204" pitchFamily="34" charset="0"/>
                <a:cs typeface="Courier New" pitchFamily="49" charset="0"/>
              </a:rPr>
              <a:t>D</a:t>
            </a:r>
            <a:r>
              <a:rPr lang="en-GB" sz="1800" b="0" u="none" baseline="30000" dirty="0">
                <a:latin typeface="Arial Narrow" panose="020B0606020202030204" pitchFamily="34" charset="0"/>
                <a:cs typeface="Courier New" pitchFamily="49" charset="0"/>
              </a:rPr>
              <a:t>6</a:t>
            </a:r>
            <a:r>
              <a:rPr lang="en-GB" sz="1800" b="0" u="none" dirty="0">
                <a:latin typeface="Arial Narrow" panose="020B0606020202030204" pitchFamily="34" charset="0"/>
                <a:cs typeface="Courier New" pitchFamily="49" charset="0"/>
              </a:rPr>
              <a:t> + D</a:t>
            </a:r>
            <a:r>
              <a:rPr lang="en-GB" sz="1800" b="0" u="none" baseline="30000" dirty="0">
                <a:latin typeface="Arial Narrow" panose="020B0606020202030204" pitchFamily="34" charset="0"/>
                <a:cs typeface="Courier New" pitchFamily="49" charset="0"/>
              </a:rPr>
              <a:t>4</a:t>
            </a:r>
            <a:r>
              <a:rPr lang="en-GB" sz="1800" b="0" u="none" dirty="0">
                <a:latin typeface="Arial Narrow" panose="020B0606020202030204" pitchFamily="34" charset="0"/>
                <a:cs typeface="Courier New" pitchFamily="49" charset="0"/>
              </a:rPr>
              <a:t> + D</a:t>
            </a:r>
            <a:r>
              <a:rPr lang="en-GB" sz="1800" b="0" u="none" baseline="30000" dirty="0">
                <a:latin typeface="Arial Narrow" panose="020B0606020202030204" pitchFamily="34" charset="0"/>
                <a:cs typeface="Courier New" pitchFamily="49" charset="0"/>
              </a:rPr>
              <a:t>2</a:t>
            </a:r>
            <a:r>
              <a:rPr lang="en-GB" sz="1800" b="0" u="none" dirty="0">
                <a:latin typeface="Arial Narrow" panose="020B0606020202030204" pitchFamily="34" charset="0"/>
                <a:cs typeface="Courier New" pitchFamily="49" charset="0"/>
              </a:rPr>
              <a:t> + D + 1. The polynomial C(D) is irreducible.</a:t>
            </a:r>
          </a:p>
          <a:p>
            <a:pPr marL="457200" indent="-457200" defTabSz="762000"/>
            <a:endParaRPr lang="en-GB" sz="1800" b="0" u="none" dirty="0">
              <a:latin typeface="Arial Narrow" panose="020B0606020202030204" pitchFamily="34" charset="0"/>
              <a:cs typeface="Courier New" pitchFamily="49" charset="0"/>
            </a:endParaRPr>
          </a:p>
          <a:p>
            <a:pPr marL="457200" indent="-457200" defTabSz="762000">
              <a:buFontTx/>
              <a:buAutoNum type="arabicPeriod"/>
            </a:pPr>
            <a:r>
              <a:rPr lang="en-GB" sz="1800" b="0" u="none" dirty="0">
                <a:latin typeface="Arial Narrow" panose="020B0606020202030204" pitchFamily="34" charset="0"/>
                <a:cs typeface="Courier New" pitchFamily="49" charset="0"/>
              </a:rPr>
              <a:t>Start the constructed register with the initial state 101111 and generate the first 5 bits of its output sequence.</a:t>
            </a:r>
          </a:p>
          <a:p>
            <a:pPr marL="457200" indent="-457200" defTabSz="762000">
              <a:buFontTx/>
              <a:buAutoNum type="arabicPeriod"/>
            </a:pPr>
            <a:r>
              <a:rPr lang="en-GB" sz="1800" b="0" u="none" dirty="0">
                <a:latin typeface="Arial Narrow" panose="020B0606020202030204" pitchFamily="34" charset="0"/>
                <a:cs typeface="Courier New" pitchFamily="49" charset="0"/>
              </a:rPr>
              <a:t>Which </a:t>
            </a:r>
            <a:r>
              <a:rPr lang="en-US" sz="1800" b="0" u="none" dirty="0">
                <a:latin typeface="Arial Narrow" panose="020B0606020202030204" pitchFamily="34" charset="0"/>
                <a:cs typeface="Courier New" pitchFamily="49" charset="0"/>
              </a:rPr>
              <a:t>possible length</a:t>
            </a:r>
            <a:r>
              <a:rPr lang="en-GB" sz="1800" b="0" u="none" dirty="0">
                <a:latin typeface="Arial Narrow" panose="020B0606020202030204" pitchFamily="34" charset="0"/>
                <a:cs typeface="Courier New" pitchFamily="49" charset="0"/>
              </a:rPr>
              <a:t> can the sequence period take? </a:t>
            </a:r>
          </a:p>
          <a:p>
            <a:pPr marL="457200" indent="-457200" defTabSz="762000">
              <a:buFontTx/>
              <a:buAutoNum type="arabicPeriod"/>
            </a:pPr>
            <a:r>
              <a:rPr lang="en-GB" sz="1800" b="0" u="none" dirty="0">
                <a:latin typeface="Arial Narrow" panose="020B0606020202030204" pitchFamily="34" charset="0"/>
                <a:cs typeface="Courier New" pitchFamily="49" charset="0"/>
              </a:rPr>
              <a:t>Find the period of the resulting sequence</a:t>
            </a:r>
            <a:r>
              <a:rPr lang="en-US" sz="1800" b="0" u="none" dirty="0">
                <a:latin typeface="Arial Narrow" panose="020B0606020202030204" pitchFamily="34" charset="0"/>
                <a:cs typeface="Courier New" pitchFamily="49" charset="0"/>
              </a:rPr>
              <a:t>.</a:t>
            </a:r>
            <a:endParaRPr lang="en-GB" sz="1800" b="0" u="none" dirty="0">
              <a:latin typeface="Arial Narrow" panose="020B0606020202030204" pitchFamily="34" charset="0"/>
              <a:cs typeface="Courier New" pitchFamily="49" charset="0"/>
            </a:endParaRPr>
          </a:p>
          <a:p>
            <a:pPr marL="457200" indent="-457200" defTabSz="762000">
              <a:buFontTx/>
              <a:buAutoNum type="arabicPeriod"/>
            </a:pPr>
            <a:r>
              <a:rPr lang="en-GB" sz="1800" b="0" u="none" dirty="0">
                <a:latin typeface="Arial Narrow" panose="020B0606020202030204" pitchFamily="34" charset="0"/>
                <a:cs typeface="Courier New" pitchFamily="49" charset="0"/>
              </a:rPr>
              <a:t>If C(D) is not known</a:t>
            </a:r>
            <a:r>
              <a:rPr lang="en-US" sz="1800" b="0" u="none" dirty="0">
                <a:latin typeface="Arial Narrow" panose="020B0606020202030204" pitchFamily="34" charset="0"/>
                <a:cs typeface="Courier New" pitchFamily="49" charset="0"/>
              </a:rPr>
              <a:t> to an external attacker</a:t>
            </a:r>
            <a:r>
              <a:rPr lang="en-GB" sz="1800" b="0" u="none" dirty="0">
                <a:latin typeface="Arial Narrow" panose="020B0606020202030204" pitchFamily="34" charset="0"/>
                <a:cs typeface="Courier New" pitchFamily="49" charset="0"/>
              </a:rPr>
              <a:t>. How many </a:t>
            </a:r>
            <a:r>
              <a:rPr lang="en-US" sz="1800" b="0" u="none" dirty="0">
                <a:latin typeface="Arial Narrow" panose="020B0606020202030204" pitchFamily="34" charset="0"/>
                <a:cs typeface="Courier New" pitchFamily="49" charset="0"/>
              </a:rPr>
              <a:t>consecutive sequence </a:t>
            </a:r>
            <a:r>
              <a:rPr lang="en-GB" sz="1800" b="0" u="none" dirty="0">
                <a:latin typeface="Arial Narrow" panose="020B0606020202030204" pitchFamily="34" charset="0"/>
                <a:cs typeface="Courier New" pitchFamily="49" charset="0"/>
              </a:rPr>
              <a:t>bits are required to generate the rest of this sequence? </a:t>
            </a:r>
          </a:p>
          <a:p>
            <a:pPr marL="457200" indent="-457200" defTabSz="762000">
              <a:buFontTx/>
              <a:buAutoNum type="arabicPeriod"/>
            </a:pPr>
            <a:r>
              <a:rPr lang="en-US" sz="1800" b="0" u="none" dirty="0">
                <a:latin typeface="Arial Narrow" panose="020B0606020202030204" pitchFamily="34" charset="0"/>
                <a:cs typeface="Courier New" pitchFamily="49" charset="0"/>
              </a:rPr>
              <a:t>How much is</a:t>
            </a:r>
            <a:r>
              <a:rPr lang="en-GB" sz="1800" b="0" u="none" dirty="0">
                <a:latin typeface="Arial Narrow" panose="020B0606020202030204" pitchFamily="34" charset="0"/>
                <a:cs typeface="Courier New" pitchFamily="49" charset="0"/>
              </a:rPr>
              <a:t> the linear complexity of </a:t>
            </a:r>
            <a:r>
              <a:rPr lang="en-US" sz="1800" b="0" u="none" dirty="0">
                <a:latin typeface="Arial Narrow" panose="020B0606020202030204" pitchFamily="34" charset="0"/>
                <a:cs typeface="Courier New" pitchFamily="49" charset="0"/>
              </a:rPr>
              <a:t>t</a:t>
            </a:r>
            <a:r>
              <a:rPr lang="en-GB" sz="1800" b="0" u="none" dirty="0">
                <a:latin typeface="Arial Narrow" panose="020B0606020202030204" pitchFamily="34" charset="0"/>
                <a:cs typeface="Courier New" pitchFamily="49" charset="0"/>
              </a:rPr>
              <a:t>h</a:t>
            </a:r>
            <a:r>
              <a:rPr lang="en-US" sz="1800" b="0" u="none" dirty="0">
                <a:latin typeface="Arial Narrow" panose="020B0606020202030204" pitchFamily="34" charset="0"/>
                <a:cs typeface="Courier New" pitchFamily="49" charset="0"/>
              </a:rPr>
              <a:t>at </a:t>
            </a:r>
            <a:r>
              <a:rPr lang="en-GB" sz="1800" b="0" u="none" dirty="0">
                <a:latin typeface="Arial Narrow" panose="020B0606020202030204" pitchFamily="34" charset="0"/>
                <a:cs typeface="Courier New" pitchFamily="49" charset="0"/>
              </a:rPr>
              <a:t> sequence?</a:t>
            </a:r>
          </a:p>
        </p:txBody>
      </p:sp>
    </p:spTree>
    <p:extLst>
      <p:ext uri="{BB962C8B-B14F-4D97-AF65-F5344CB8AC3E}">
        <p14:creationId xmlns:p14="http://schemas.microsoft.com/office/powerpoint/2010/main" val="2498858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Rechteck 358"/>
          <p:cNvSpPr/>
          <p:nvPr/>
        </p:nvSpPr>
        <p:spPr bwMode="auto">
          <a:xfrm>
            <a:off x="3871007" y="2712447"/>
            <a:ext cx="45719" cy="1536849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89FF89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1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" name="Rechteck 357"/>
          <p:cNvSpPr/>
          <p:nvPr/>
        </p:nvSpPr>
        <p:spPr bwMode="auto">
          <a:xfrm>
            <a:off x="3753879" y="2719267"/>
            <a:ext cx="45719" cy="1536849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89FF89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1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2" name="Rechteck 351"/>
          <p:cNvSpPr/>
          <p:nvPr/>
        </p:nvSpPr>
        <p:spPr bwMode="auto">
          <a:xfrm>
            <a:off x="3264279" y="2701383"/>
            <a:ext cx="54612" cy="1536849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89FF89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1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1" name="Rechteck 350"/>
          <p:cNvSpPr/>
          <p:nvPr/>
        </p:nvSpPr>
        <p:spPr bwMode="auto">
          <a:xfrm>
            <a:off x="3509539" y="2712621"/>
            <a:ext cx="45719" cy="1536849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89FF89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1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7094538" y="1935163"/>
            <a:ext cx="158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71" name="Freeform 3"/>
          <p:cNvSpPr>
            <a:spLocks/>
          </p:cNvSpPr>
          <p:nvPr/>
        </p:nvSpPr>
        <p:spPr bwMode="auto">
          <a:xfrm>
            <a:off x="6753225" y="1752600"/>
            <a:ext cx="341313" cy="361950"/>
          </a:xfrm>
          <a:custGeom>
            <a:avLst/>
            <a:gdLst>
              <a:gd name="T0" fmla="*/ 82913985 w 1402"/>
              <a:gd name="T1" fmla="*/ 41642729 h 1430"/>
              <a:gd name="T2" fmla="*/ 81550682 w 1402"/>
              <a:gd name="T3" fmla="*/ 33314085 h 1430"/>
              <a:gd name="T4" fmla="*/ 78706002 w 1402"/>
              <a:gd name="T5" fmla="*/ 25433947 h 1430"/>
              <a:gd name="T6" fmla="*/ 74735136 w 1402"/>
              <a:gd name="T7" fmla="*/ 18194697 h 1430"/>
              <a:gd name="T8" fmla="*/ 69460367 w 1402"/>
              <a:gd name="T9" fmla="*/ 11980292 h 1430"/>
              <a:gd name="T10" fmla="*/ 63415316 w 1402"/>
              <a:gd name="T11" fmla="*/ 6919066 h 1430"/>
              <a:gd name="T12" fmla="*/ 56540369 w 1402"/>
              <a:gd name="T13" fmla="*/ 3075056 h 1430"/>
              <a:gd name="T14" fmla="*/ 49132029 w 1402"/>
              <a:gd name="T15" fmla="*/ 897028 h 1430"/>
              <a:gd name="T16" fmla="*/ 41486572 w 1402"/>
              <a:gd name="T17" fmla="*/ 0 h 1430"/>
              <a:gd name="T18" fmla="*/ 33841114 w 1402"/>
              <a:gd name="T19" fmla="*/ 897028 h 1430"/>
              <a:gd name="T20" fmla="*/ 26492168 w 1402"/>
              <a:gd name="T21" fmla="*/ 3075056 h 1430"/>
              <a:gd name="T22" fmla="*/ 19676379 w 1402"/>
              <a:gd name="T23" fmla="*/ 6919066 h 1430"/>
              <a:gd name="T24" fmla="*/ 13571938 w 1402"/>
              <a:gd name="T25" fmla="*/ 11980292 h 1430"/>
              <a:gd name="T26" fmla="*/ 8415971 w 1402"/>
              <a:gd name="T27" fmla="*/ 18194697 h 1430"/>
              <a:gd name="T28" fmla="*/ 4326544 w 1402"/>
              <a:gd name="T29" fmla="*/ 25433947 h 1430"/>
              <a:gd name="T30" fmla="*/ 1600178 w 1402"/>
              <a:gd name="T31" fmla="*/ 33314085 h 1430"/>
              <a:gd name="T32" fmla="*/ 118559 w 1402"/>
              <a:gd name="T33" fmla="*/ 41642729 h 1430"/>
              <a:gd name="T34" fmla="*/ 118559 w 1402"/>
              <a:gd name="T35" fmla="*/ 50035157 h 1430"/>
              <a:gd name="T36" fmla="*/ 1600178 w 1402"/>
              <a:gd name="T37" fmla="*/ 58363801 h 1430"/>
              <a:gd name="T38" fmla="*/ 4326544 w 1402"/>
              <a:gd name="T39" fmla="*/ 66243930 h 1430"/>
              <a:gd name="T40" fmla="*/ 8415971 w 1402"/>
              <a:gd name="T41" fmla="*/ 73483197 h 1430"/>
              <a:gd name="T42" fmla="*/ 13571938 w 1402"/>
              <a:gd name="T43" fmla="*/ 79697598 h 1430"/>
              <a:gd name="T44" fmla="*/ 19676379 w 1402"/>
              <a:gd name="T45" fmla="*/ 84758821 h 1430"/>
              <a:gd name="T46" fmla="*/ 26492168 w 1402"/>
              <a:gd name="T47" fmla="*/ 88602830 h 1430"/>
              <a:gd name="T48" fmla="*/ 33841114 w 1402"/>
              <a:gd name="T49" fmla="*/ 90781110 h 1430"/>
              <a:gd name="T50" fmla="*/ 41486572 w 1402"/>
              <a:gd name="T51" fmla="*/ 91613848 h 1430"/>
              <a:gd name="T52" fmla="*/ 49132029 w 1402"/>
              <a:gd name="T53" fmla="*/ 90781110 h 1430"/>
              <a:gd name="T54" fmla="*/ 56540369 w 1402"/>
              <a:gd name="T55" fmla="*/ 88602830 h 1430"/>
              <a:gd name="T56" fmla="*/ 63415316 w 1402"/>
              <a:gd name="T57" fmla="*/ 84758821 h 1430"/>
              <a:gd name="T58" fmla="*/ 69460367 w 1402"/>
              <a:gd name="T59" fmla="*/ 79697598 h 1430"/>
              <a:gd name="T60" fmla="*/ 74735136 w 1402"/>
              <a:gd name="T61" fmla="*/ 73483197 h 1430"/>
              <a:gd name="T62" fmla="*/ 78706002 w 1402"/>
              <a:gd name="T63" fmla="*/ 66243930 h 1430"/>
              <a:gd name="T64" fmla="*/ 81550682 w 1402"/>
              <a:gd name="T65" fmla="*/ 58363801 h 1430"/>
              <a:gd name="T66" fmla="*/ 82913985 w 1402"/>
              <a:gd name="T67" fmla="*/ 50035157 h 143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402"/>
              <a:gd name="T103" fmla="*/ 0 h 1430"/>
              <a:gd name="T104" fmla="*/ 1402 w 1402"/>
              <a:gd name="T105" fmla="*/ 1430 h 143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402" h="1430">
                <a:moveTo>
                  <a:pt x="1402" y="715"/>
                </a:moveTo>
                <a:lnTo>
                  <a:pt x="1399" y="650"/>
                </a:lnTo>
                <a:lnTo>
                  <a:pt x="1390" y="583"/>
                </a:lnTo>
                <a:lnTo>
                  <a:pt x="1376" y="520"/>
                </a:lnTo>
                <a:lnTo>
                  <a:pt x="1355" y="457"/>
                </a:lnTo>
                <a:lnTo>
                  <a:pt x="1328" y="397"/>
                </a:lnTo>
                <a:lnTo>
                  <a:pt x="1297" y="339"/>
                </a:lnTo>
                <a:lnTo>
                  <a:pt x="1261" y="284"/>
                </a:lnTo>
                <a:lnTo>
                  <a:pt x="1218" y="233"/>
                </a:lnTo>
                <a:lnTo>
                  <a:pt x="1172" y="187"/>
                </a:lnTo>
                <a:lnTo>
                  <a:pt x="1124" y="145"/>
                </a:lnTo>
                <a:lnTo>
                  <a:pt x="1070" y="108"/>
                </a:lnTo>
                <a:lnTo>
                  <a:pt x="1014" y="75"/>
                </a:lnTo>
                <a:lnTo>
                  <a:pt x="954" y="48"/>
                </a:lnTo>
                <a:lnTo>
                  <a:pt x="893" y="27"/>
                </a:lnTo>
                <a:lnTo>
                  <a:pt x="829" y="14"/>
                </a:lnTo>
                <a:lnTo>
                  <a:pt x="765" y="3"/>
                </a:lnTo>
                <a:lnTo>
                  <a:pt x="700" y="0"/>
                </a:lnTo>
                <a:lnTo>
                  <a:pt x="636" y="3"/>
                </a:lnTo>
                <a:lnTo>
                  <a:pt x="571" y="14"/>
                </a:lnTo>
                <a:lnTo>
                  <a:pt x="508" y="27"/>
                </a:lnTo>
                <a:lnTo>
                  <a:pt x="447" y="48"/>
                </a:lnTo>
                <a:lnTo>
                  <a:pt x="389" y="75"/>
                </a:lnTo>
                <a:lnTo>
                  <a:pt x="332" y="108"/>
                </a:lnTo>
                <a:lnTo>
                  <a:pt x="278" y="145"/>
                </a:lnTo>
                <a:lnTo>
                  <a:pt x="229" y="187"/>
                </a:lnTo>
                <a:lnTo>
                  <a:pt x="182" y="233"/>
                </a:lnTo>
                <a:lnTo>
                  <a:pt x="142" y="284"/>
                </a:lnTo>
                <a:lnTo>
                  <a:pt x="104" y="339"/>
                </a:lnTo>
                <a:lnTo>
                  <a:pt x="73" y="397"/>
                </a:lnTo>
                <a:lnTo>
                  <a:pt x="47" y="457"/>
                </a:lnTo>
                <a:lnTo>
                  <a:pt x="27" y="520"/>
                </a:lnTo>
                <a:lnTo>
                  <a:pt x="11" y="583"/>
                </a:lnTo>
                <a:lnTo>
                  <a:pt x="2" y="650"/>
                </a:lnTo>
                <a:lnTo>
                  <a:pt x="0" y="715"/>
                </a:lnTo>
                <a:lnTo>
                  <a:pt x="2" y="781"/>
                </a:lnTo>
                <a:lnTo>
                  <a:pt x="11" y="847"/>
                </a:lnTo>
                <a:lnTo>
                  <a:pt x="27" y="911"/>
                </a:lnTo>
                <a:lnTo>
                  <a:pt x="47" y="974"/>
                </a:lnTo>
                <a:lnTo>
                  <a:pt x="73" y="1034"/>
                </a:lnTo>
                <a:lnTo>
                  <a:pt x="104" y="1091"/>
                </a:lnTo>
                <a:lnTo>
                  <a:pt x="142" y="1147"/>
                </a:lnTo>
                <a:lnTo>
                  <a:pt x="182" y="1198"/>
                </a:lnTo>
                <a:lnTo>
                  <a:pt x="229" y="1244"/>
                </a:lnTo>
                <a:lnTo>
                  <a:pt x="278" y="1286"/>
                </a:lnTo>
                <a:lnTo>
                  <a:pt x="332" y="1323"/>
                </a:lnTo>
                <a:lnTo>
                  <a:pt x="389" y="1356"/>
                </a:lnTo>
                <a:lnTo>
                  <a:pt x="447" y="1383"/>
                </a:lnTo>
                <a:lnTo>
                  <a:pt x="508" y="1404"/>
                </a:lnTo>
                <a:lnTo>
                  <a:pt x="571" y="1417"/>
                </a:lnTo>
                <a:lnTo>
                  <a:pt x="636" y="1427"/>
                </a:lnTo>
                <a:lnTo>
                  <a:pt x="700" y="1430"/>
                </a:lnTo>
                <a:lnTo>
                  <a:pt x="765" y="1427"/>
                </a:lnTo>
                <a:lnTo>
                  <a:pt x="829" y="1417"/>
                </a:lnTo>
                <a:lnTo>
                  <a:pt x="893" y="1404"/>
                </a:lnTo>
                <a:lnTo>
                  <a:pt x="954" y="1383"/>
                </a:lnTo>
                <a:lnTo>
                  <a:pt x="1014" y="1356"/>
                </a:lnTo>
                <a:lnTo>
                  <a:pt x="1070" y="1323"/>
                </a:lnTo>
                <a:lnTo>
                  <a:pt x="1124" y="1286"/>
                </a:lnTo>
                <a:lnTo>
                  <a:pt x="1172" y="1244"/>
                </a:lnTo>
                <a:lnTo>
                  <a:pt x="1218" y="1198"/>
                </a:lnTo>
                <a:lnTo>
                  <a:pt x="1261" y="1147"/>
                </a:lnTo>
                <a:lnTo>
                  <a:pt x="1297" y="1091"/>
                </a:lnTo>
                <a:lnTo>
                  <a:pt x="1328" y="1034"/>
                </a:lnTo>
                <a:lnTo>
                  <a:pt x="1355" y="974"/>
                </a:lnTo>
                <a:lnTo>
                  <a:pt x="1376" y="911"/>
                </a:lnTo>
                <a:lnTo>
                  <a:pt x="1390" y="847"/>
                </a:lnTo>
                <a:lnTo>
                  <a:pt x="1399" y="781"/>
                </a:lnTo>
                <a:lnTo>
                  <a:pt x="1402" y="715"/>
                </a:lnTo>
              </a:path>
            </a:pathLst>
          </a:custGeom>
          <a:solidFill>
            <a:srgbClr val="FFCC66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7373938" y="1935163"/>
            <a:ext cx="158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73" name="Freeform 5"/>
          <p:cNvSpPr>
            <a:spLocks/>
          </p:cNvSpPr>
          <p:nvPr/>
        </p:nvSpPr>
        <p:spPr bwMode="auto">
          <a:xfrm>
            <a:off x="7373938" y="1752600"/>
            <a:ext cx="339725" cy="361950"/>
          </a:xfrm>
          <a:custGeom>
            <a:avLst/>
            <a:gdLst>
              <a:gd name="T0" fmla="*/ 175670 w 1404"/>
              <a:gd name="T1" fmla="*/ 50035157 h 1430"/>
              <a:gd name="T2" fmla="*/ 1580786 w 1404"/>
              <a:gd name="T3" fmla="*/ 58363801 h 1430"/>
              <a:gd name="T4" fmla="*/ 4332704 w 1404"/>
              <a:gd name="T5" fmla="*/ 66243930 h 1430"/>
              <a:gd name="T6" fmla="*/ 8255512 w 1404"/>
              <a:gd name="T7" fmla="*/ 73483197 h 1430"/>
              <a:gd name="T8" fmla="*/ 13466321 w 1404"/>
              <a:gd name="T9" fmla="*/ 79697598 h 1430"/>
              <a:gd name="T10" fmla="*/ 19438368 w 1404"/>
              <a:gd name="T11" fmla="*/ 84758821 h 1430"/>
              <a:gd name="T12" fmla="*/ 26288519 w 1404"/>
              <a:gd name="T13" fmla="*/ 88602830 h 1430"/>
              <a:gd name="T14" fmla="*/ 33548573 w 1404"/>
              <a:gd name="T15" fmla="*/ 90781110 h 1430"/>
              <a:gd name="T16" fmla="*/ 41101644 w 1404"/>
              <a:gd name="T17" fmla="*/ 91613848 h 1430"/>
              <a:gd name="T18" fmla="*/ 48654474 w 1404"/>
              <a:gd name="T19" fmla="*/ 90781110 h 1430"/>
              <a:gd name="T20" fmla="*/ 55914520 w 1404"/>
              <a:gd name="T21" fmla="*/ 88602830 h 1430"/>
              <a:gd name="T22" fmla="*/ 62764671 w 1404"/>
              <a:gd name="T23" fmla="*/ 84758821 h 1430"/>
              <a:gd name="T24" fmla="*/ 68736730 w 1404"/>
              <a:gd name="T25" fmla="*/ 79697598 h 1430"/>
              <a:gd name="T26" fmla="*/ 73888982 w 1404"/>
              <a:gd name="T27" fmla="*/ 73483197 h 1430"/>
              <a:gd name="T28" fmla="*/ 77870345 w 1404"/>
              <a:gd name="T29" fmla="*/ 66243930 h 1430"/>
              <a:gd name="T30" fmla="*/ 80622262 w 1404"/>
              <a:gd name="T31" fmla="*/ 58363801 h 1430"/>
              <a:gd name="T32" fmla="*/ 82027377 w 1404"/>
              <a:gd name="T33" fmla="*/ 50035157 h 1430"/>
              <a:gd name="T34" fmla="*/ 82027377 w 1404"/>
              <a:gd name="T35" fmla="*/ 41642729 h 1430"/>
              <a:gd name="T36" fmla="*/ 80622262 w 1404"/>
              <a:gd name="T37" fmla="*/ 33314085 h 1430"/>
              <a:gd name="T38" fmla="*/ 77870345 w 1404"/>
              <a:gd name="T39" fmla="*/ 25433947 h 1430"/>
              <a:gd name="T40" fmla="*/ 73888982 w 1404"/>
              <a:gd name="T41" fmla="*/ 18194697 h 1430"/>
              <a:gd name="T42" fmla="*/ 68736730 w 1404"/>
              <a:gd name="T43" fmla="*/ 11980292 h 1430"/>
              <a:gd name="T44" fmla="*/ 62764671 w 1404"/>
              <a:gd name="T45" fmla="*/ 6919066 h 1430"/>
              <a:gd name="T46" fmla="*/ 55914520 w 1404"/>
              <a:gd name="T47" fmla="*/ 3075056 h 1430"/>
              <a:gd name="T48" fmla="*/ 48654474 w 1404"/>
              <a:gd name="T49" fmla="*/ 897028 h 1430"/>
              <a:gd name="T50" fmla="*/ 41101644 w 1404"/>
              <a:gd name="T51" fmla="*/ 0 h 1430"/>
              <a:gd name="T52" fmla="*/ 33548573 w 1404"/>
              <a:gd name="T53" fmla="*/ 897028 h 1430"/>
              <a:gd name="T54" fmla="*/ 26288519 w 1404"/>
              <a:gd name="T55" fmla="*/ 3075056 h 1430"/>
              <a:gd name="T56" fmla="*/ 19438368 w 1404"/>
              <a:gd name="T57" fmla="*/ 6919066 h 1430"/>
              <a:gd name="T58" fmla="*/ 13466321 w 1404"/>
              <a:gd name="T59" fmla="*/ 11980292 h 1430"/>
              <a:gd name="T60" fmla="*/ 8255512 w 1404"/>
              <a:gd name="T61" fmla="*/ 18194697 h 1430"/>
              <a:gd name="T62" fmla="*/ 4332704 w 1404"/>
              <a:gd name="T63" fmla="*/ 25433947 h 1430"/>
              <a:gd name="T64" fmla="*/ 1580786 w 1404"/>
              <a:gd name="T65" fmla="*/ 33314085 h 1430"/>
              <a:gd name="T66" fmla="*/ 175670 w 1404"/>
              <a:gd name="T67" fmla="*/ 41642729 h 143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404"/>
              <a:gd name="T103" fmla="*/ 0 h 1430"/>
              <a:gd name="T104" fmla="*/ 1404 w 1404"/>
              <a:gd name="T105" fmla="*/ 1430 h 143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404" h="1430">
                <a:moveTo>
                  <a:pt x="0" y="715"/>
                </a:moveTo>
                <a:lnTo>
                  <a:pt x="3" y="781"/>
                </a:lnTo>
                <a:lnTo>
                  <a:pt x="13" y="847"/>
                </a:lnTo>
                <a:lnTo>
                  <a:pt x="27" y="911"/>
                </a:lnTo>
                <a:lnTo>
                  <a:pt x="49" y="974"/>
                </a:lnTo>
                <a:lnTo>
                  <a:pt x="74" y="1034"/>
                </a:lnTo>
                <a:lnTo>
                  <a:pt x="105" y="1091"/>
                </a:lnTo>
                <a:lnTo>
                  <a:pt x="141" y="1147"/>
                </a:lnTo>
                <a:lnTo>
                  <a:pt x="185" y="1198"/>
                </a:lnTo>
                <a:lnTo>
                  <a:pt x="230" y="1244"/>
                </a:lnTo>
                <a:lnTo>
                  <a:pt x="279" y="1286"/>
                </a:lnTo>
                <a:lnTo>
                  <a:pt x="332" y="1323"/>
                </a:lnTo>
                <a:lnTo>
                  <a:pt x="389" y="1356"/>
                </a:lnTo>
                <a:lnTo>
                  <a:pt x="449" y="1383"/>
                </a:lnTo>
                <a:lnTo>
                  <a:pt x="510" y="1404"/>
                </a:lnTo>
                <a:lnTo>
                  <a:pt x="573" y="1417"/>
                </a:lnTo>
                <a:lnTo>
                  <a:pt x="638" y="1427"/>
                </a:lnTo>
                <a:lnTo>
                  <a:pt x="702" y="1430"/>
                </a:lnTo>
                <a:lnTo>
                  <a:pt x="766" y="1427"/>
                </a:lnTo>
                <a:lnTo>
                  <a:pt x="831" y="1417"/>
                </a:lnTo>
                <a:lnTo>
                  <a:pt x="894" y="1404"/>
                </a:lnTo>
                <a:lnTo>
                  <a:pt x="955" y="1383"/>
                </a:lnTo>
                <a:lnTo>
                  <a:pt x="1015" y="1356"/>
                </a:lnTo>
                <a:lnTo>
                  <a:pt x="1072" y="1323"/>
                </a:lnTo>
                <a:lnTo>
                  <a:pt x="1123" y="1286"/>
                </a:lnTo>
                <a:lnTo>
                  <a:pt x="1174" y="1244"/>
                </a:lnTo>
                <a:lnTo>
                  <a:pt x="1220" y="1198"/>
                </a:lnTo>
                <a:lnTo>
                  <a:pt x="1262" y="1147"/>
                </a:lnTo>
                <a:lnTo>
                  <a:pt x="1299" y="1091"/>
                </a:lnTo>
                <a:lnTo>
                  <a:pt x="1330" y="1034"/>
                </a:lnTo>
                <a:lnTo>
                  <a:pt x="1355" y="974"/>
                </a:lnTo>
                <a:lnTo>
                  <a:pt x="1377" y="911"/>
                </a:lnTo>
                <a:lnTo>
                  <a:pt x="1391" y="847"/>
                </a:lnTo>
                <a:lnTo>
                  <a:pt x="1401" y="781"/>
                </a:lnTo>
                <a:lnTo>
                  <a:pt x="1404" y="715"/>
                </a:lnTo>
                <a:lnTo>
                  <a:pt x="1401" y="650"/>
                </a:lnTo>
                <a:lnTo>
                  <a:pt x="1391" y="583"/>
                </a:lnTo>
                <a:lnTo>
                  <a:pt x="1377" y="520"/>
                </a:lnTo>
                <a:lnTo>
                  <a:pt x="1355" y="457"/>
                </a:lnTo>
                <a:lnTo>
                  <a:pt x="1330" y="397"/>
                </a:lnTo>
                <a:lnTo>
                  <a:pt x="1299" y="339"/>
                </a:lnTo>
                <a:lnTo>
                  <a:pt x="1262" y="284"/>
                </a:lnTo>
                <a:lnTo>
                  <a:pt x="1220" y="233"/>
                </a:lnTo>
                <a:lnTo>
                  <a:pt x="1174" y="187"/>
                </a:lnTo>
                <a:lnTo>
                  <a:pt x="1123" y="145"/>
                </a:lnTo>
                <a:lnTo>
                  <a:pt x="1072" y="108"/>
                </a:lnTo>
                <a:lnTo>
                  <a:pt x="1015" y="75"/>
                </a:lnTo>
                <a:lnTo>
                  <a:pt x="955" y="48"/>
                </a:lnTo>
                <a:lnTo>
                  <a:pt x="894" y="27"/>
                </a:lnTo>
                <a:lnTo>
                  <a:pt x="831" y="14"/>
                </a:lnTo>
                <a:lnTo>
                  <a:pt x="766" y="3"/>
                </a:lnTo>
                <a:lnTo>
                  <a:pt x="702" y="0"/>
                </a:lnTo>
                <a:lnTo>
                  <a:pt x="638" y="3"/>
                </a:lnTo>
                <a:lnTo>
                  <a:pt x="573" y="14"/>
                </a:lnTo>
                <a:lnTo>
                  <a:pt x="510" y="27"/>
                </a:lnTo>
                <a:lnTo>
                  <a:pt x="449" y="48"/>
                </a:lnTo>
                <a:lnTo>
                  <a:pt x="389" y="75"/>
                </a:lnTo>
                <a:lnTo>
                  <a:pt x="332" y="108"/>
                </a:lnTo>
                <a:lnTo>
                  <a:pt x="279" y="145"/>
                </a:lnTo>
                <a:lnTo>
                  <a:pt x="230" y="187"/>
                </a:lnTo>
                <a:lnTo>
                  <a:pt x="185" y="233"/>
                </a:lnTo>
                <a:lnTo>
                  <a:pt x="141" y="284"/>
                </a:lnTo>
                <a:lnTo>
                  <a:pt x="105" y="339"/>
                </a:lnTo>
                <a:lnTo>
                  <a:pt x="74" y="397"/>
                </a:lnTo>
                <a:lnTo>
                  <a:pt x="49" y="457"/>
                </a:lnTo>
                <a:lnTo>
                  <a:pt x="27" y="520"/>
                </a:lnTo>
                <a:lnTo>
                  <a:pt x="13" y="583"/>
                </a:lnTo>
                <a:lnTo>
                  <a:pt x="3" y="650"/>
                </a:lnTo>
                <a:lnTo>
                  <a:pt x="0" y="715"/>
                </a:lnTo>
              </a:path>
            </a:pathLst>
          </a:custGeom>
          <a:solidFill>
            <a:srgbClr val="FFCC66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7434263" y="1508125"/>
            <a:ext cx="1587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75" name="Freeform 7"/>
          <p:cNvSpPr>
            <a:spLocks/>
          </p:cNvSpPr>
          <p:nvPr/>
        </p:nvSpPr>
        <p:spPr bwMode="auto">
          <a:xfrm>
            <a:off x="7421563" y="1319213"/>
            <a:ext cx="247650" cy="261937"/>
          </a:xfrm>
          <a:custGeom>
            <a:avLst/>
            <a:gdLst>
              <a:gd name="T0" fmla="*/ 3006520 w 1020"/>
              <a:gd name="T1" fmla="*/ 47322187 h 1040"/>
              <a:gd name="T2" fmla="*/ 1709513 w 1020"/>
              <a:gd name="T3" fmla="*/ 43896858 h 1040"/>
              <a:gd name="T4" fmla="*/ 707502 w 1020"/>
              <a:gd name="T5" fmla="*/ 40344591 h 1040"/>
              <a:gd name="T6" fmla="*/ 176754 w 1020"/>
              <a:gd name="T7" fmla="*/ 36728603 h 1040"/>
              <a:gd name="T8" fmla="*/ 0 w 1020"/>
              <a:gd name="T9" fmla="*/ 32986172 h 1040"/>
              <a:gd name="T10" fmla="*/ 176754 w 1020"/>
              <a:gd name="T11" fmla="*/ 29243497 h 1040"/>
              <a:gd name="T12" fmla="*/ 707502 w 1020"/>
              <a:gd name="T13" fmla="*/ 25627509 h 1040"/>
              <a:gd name="T14" fmla="*/ 1709513 w 1020"/>
              <a:gd name="T15" fmla="*/ 22075242 h 1040"/>
              <a:gd name="T16" fmla="*/ 3006520 w 1020"/>
              <a:gd name="T17" fmla="*/ 18649914 h 1040"/>
              <a:gd name="T18" fmla="*/ 4539037 w 1020"/>
              <a:gd name="T19" fmla="*/ 15414737 h 1040"/>
              <a:gd name="T20" fmla="*/ 6602301 w 1020"/>
              <a:gd name="T21" fmla="*/ 12369721 h 1040"/>
              <a:gd name="T22" fmla="*/ 8842321 w 1020"/>
              <a:gd name="T23" fmla="*/ 9642051 h 1040"/>
              <a:gd name="T24" fmla="*/ 11318092 w 1020"/>
              <a:gd name="T25" fmla="*/ 7294944 h 1040"/>
              <a:gd name="T26" fmla="*/ 14088857 w 1020"/>
              <a:gd name="T27" fmla="*/ 5011308 h 1040"/>
              <a:gd name="T28" fmla="*/ 16977382 w 1020"/>
              <a:gd name="T29" fmla="*/ 3298643 h 1040"/>
              <a:gd name="T30" fmla="*/ 20101656 w 1020"/>
              <a:gd name="T31" fmla="*/ 1903073 h 1040"/>
              <a:gd name="T32" fmla="*/ 23402684 w 1020"/>
              <a:gd name="T33" fmla="*/ 761128 h 1040"/>
              <a:gd name="T34" fmla="*/ 26762954 w 1020"/>
              <a:gd name="T35" fmla="*/ 190408 h 1040"/>
              <a:gd name="T36" fmla="*/ 30063982 w 1020"/>
              <a:gd name="T37" fmla="*/ 0 h 1040"/>
              <a:gd name="T38" fmla="*/ 33365018 w 1020"/>
              <a:gd name="T39" fmla="*/ 190408 h 1040"/>
              <a:gd name="T40" fmla="*/ 36725287 w 1020"/>
              <a:gd name="T41" fmla="*/ 761128 h 1040"/>
              <a:gd name="T42" fmla="*/ 40026315 w 1020"/>
              <a:gd name="T43" fmla="*/ 1903073 h 1040"/>
              <a:gd name="T44" fmla="*/ 43150589 w 1020"/>
              <a:gd name="T45" fmla="*/ 3298643 h 1040"/>
              <a:gd name="T46" fmla="*/ 46039110 w 1020"/>
              <a:gd name="T47" fmla="*/ 5011308 h 1040"/>
              <a:gd name="T48" fmla="*/ 48809876 w 1020"/>
              <a:gd name="T49" fmla="*/ 7294944 h 1040"/>
              <a:gd name="T50" fmla="*/ 51285647 w 1020"/>
              <a:gd name="T51" fmla="*/ 9642051 h 1040"/>
              <a:gd name="T52" fmla="*/ 53584664 w 1020"/>
              <a:gd name="T53" fmla="*/ 12369721 h 1040"/>
              <a:gd name="T54" fmla="*/ 55529930 w 1020"/>
              <a:gd name="T55" fmla="*/ 15414737 h 1040"/>
              <a:gd name="T56" fmla="*/ 57121688 w 1020"/>
              <a:gd name="T57" fmla="*/ 18649914 h 1040"/>
              <a:gd name="T58" fmla="*/ 58418451 w 1020"/>
              <a:gd name="T59" fmla="*/ 22075242 h 1040"/>
              <a:gd name="T60" fmla="*/ 59420462 w 1020"/>
              <a:gd name="T61" fmla="*/ 25627509 h 1040"/>
              <a:gd name="T62" fmla="*/ 59951210 w 1020"/>
              <a:gd name="T63" fmla="*/ 29243497 h 1040"/>
              <a:gd name="T64" fmla="*/ 60127964 w 1020"/>
              <a:gd name="T65" fmla="*/ 32986172 h 1040"/>
              <a:gd name="T66" fmla="*/ 59951210 w 1020"/>
              <a:gd name="T67" fmla="*/ 36728603 h 1040"/>
              <a:gd name="T68" fmla="*/ 59420462 w 1020"/>
              <a:gd name="T69" fmla="*/ 40344591 h 1040"/>
              <a:gd name="T70" fmla="*/ 58418451 w 1020"/>
              <a:gd name="T71" fmla="*/ 43896858 h 1040"/>
              <a:gd name="T72" fmla="*/ 57121688 w 1020"/>
              <a:gd name="T73" fmla="*/ 47322187 h 1040"/>
              <a:gd name="T74" fmla="*/ 55529930 w 1020"/>
              <a:gd name="T75" fmla="*/ 50557359 h 1040"/>
              <a:gd name="T76" fmla="*/ 53584664 w 1020"/>
              <a:gd name="T77" fmla="*/ 53602375 h 1040"/>
              <a:gd name="T78" fmla="*/ 51285647 w 1020"/>
              <a:gd name="T79" fmla="*/ 56330045 h 1040"/>
              <a:gd name="T80" fmla="*/ 48809876 w 1020"/>
              <a:gd name="T81" fmla="*/ 58740620 h 1040"/>
              <a:gd name="T82" fmla="*/ 46039110 w 1020"/>
              <a:gd name="T83" fmla="*/ 60960787 h 1040"/>
              <a:gd name="T84" fmla="*/ 43150589 w 1020"/>
              <a:gd name="T85" fmla="*/ 62673451 h 1040"/>
              <a:gd name="T86" fmla="*/ 40026315 w 1020"/>
              <a:gd name="T87" fmla="*/ 64132490 h 1040"/>
              <a:gd name="T88" fmla="*/ 36725287 w 1020"/>
              <a:gd name="T89" fmla="*/ 65210964 h 1040"/>
              <a:gd name="T90" fmla="*/ 33365018 w 1020"/>
              <a:gd name="T91" fmla="*/ 65781684 h 1040"/>
              <a:gd name="T92" fmla="*/ 30063982 w 1020"/>
              <a:gd name="T93" fmla="*/ 65972092 h 1040"/>
              <a:gd name="T94" fmla="*/ 26762954 w 1020"/>
              <a:gd name="T95" fmla="*/ 65781684 h 1040"/>
              <a:gd name="T96" fmla="*/ 23402684 w 1020"/>
              <a:gd name="T97" fmla="*/ 65210964 h 1040"/>
              <a:gd name="T98" fmla="*/ 20101656 w 1020"/>
              <a:gd name="T99" fmla="*/ 64132490 h 1040"/>
              <a:gd name="T100" fmla="*/ 16977382 w 1020"/>
              <a:gd name="T101" fmla="*/ 62673451 h 1040"/>
              <a:gd name="T102" fmla="*/ 14088857 w 1020"/>
              <a:gd name="T103" fmla="*/ 60960787 h 1040"/>
              <a:gd name="T104" fmla="*/ 11318092 w 1020"/>
              <a:gd name="T105" fmla="*/ 58740620 h 1040"/>
              <a:gd name="T106" fmla="*/ 8842321 w 1020"/>
              <a:gd name="T107" fmla="*/ 56330045 h 1040"/>
              <a:gd name="T108" fmla="*/ 6602301 w 1020"/>
              <a:gd name="T109" fmla="*/ 53602375 h 1040"/>
              <a:gd name="T110" fmla="*/ 4539037 w 1020"/>
              <a:gd name="T111" fmla="*/ 50557359 h 1040"/>
              <a:gd name="T112" fmla="*/ 3006520 w 1020"/>
              <a:gd name="T113" fmla="*/ 47322187 h 10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020"/>
              <a:gd name="T172" fmla="*/ 0 h 1040"/>
              <a:gd name="T173" fmla="*/ 1020 w 1020"/>
              <a:gd name="T174" fmla="*/ 1040 h 104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020" h="1040">
                <a:moveTo>
                  <a:pt x="51" y="746"/>
                </a:moveTo>
                <a:lnTo>
                  <a:pt x="29" y="692"/>
                </a:lnTo>
                <a:lnTo>
                  <a:pt x="12" y="636"/>
                </a:lnTo>
                <a:lnTo>
                  <a:pt x="3" y="579"/>
                </a:lnTo>
                <a:lnTo>
                  <a:pt x="0" y="520"/>
                </a:lnTo>
                <a:lnTo>
                  <a:pt x="3" y="461"/>
                </a:lnTo>
                <a:lnTo>
                  <a:pt x="12" y="404"/>
                </a:lnTo>
                <a:lnTo>
                  <a:pt x="29" y="348"/>
                </a:lnTo>
                <a:lnTo>
                  <a:pt x="51" y="294"/>
                </a:lnTo>
                <a:lnTo>
                  <a:pt x="77" y="243"/>
                </a:lnTo>
                <a:lnTo>
                  <a:pt x="112" y="195"/>
                </a:lnTo>
                <a:lnTo>
                  <a:pt x="150" y="152"/>
                </a:lnTo>
                <a:lnTo>
                  <a:pt x="192" y="115"/>
                </a:lnTo>
                <a:lnTo>
                  <a:pt x="239" y="79"/>
                </a:lnTo>
                <a:lnTo>
                  <a:pt x="288" y="52"/>
                </a:lnTo>
                <a:lnTo>
                  <a:pt x="341" y="30"/>
                </a:lnTo>
                <a:lnTo>
                  <a:pt x="397" y="12"/>
                </a:lnTo>
                <a:lnTo>
                  <a:pt x="454" y="3"/>
                </a:lnTo>
                <a:lnTo>
                  <a:pt x="510" y="0"/>
                </a:lnTo>
                <a:lnTo>
                  <a:pt x="566" y="3"/>
                </a:lnTo>
                <a:lnTo>
                  <a:pt x="623" y="12"/>
                </a:lnTo>
                <a:lnTo>
                  <a:pt x="679" y="30"/>
                </a:lnTo>
                <a:lnTo>
                  <a:pt x="732" y="52"/>
                </a:lnTo>
                <a:lnTo>
                  <a:pt x="781" y="79"/>
                </a:lnTo>
                <a:lnTo>
                  <a:pt x="828" y="115"/>
                </a:lnTo>
                <a:lnTo>
                  <a:pt x="870" y="152"/>
                </a:lnTo>
                <a:lnTo>
                  <a:pt x="909" y="195"/>
                </a:lnTo>
                <a:lnTo>
                  <a:pt x="942" y="243"/>
                </a:lnTo>
                <a:lnTo>
                  <a:pt x="969" y="294"/>
                </a:lnTo>
                <a:lnTo>
                  <a:pt x="991" y="348"/>
                </a:lnTo>
                <a:lnTo>
                  <a:pt x="1008" y="404"/>
                </a:lnTo>
                <a:lnTo>
                  <a:pt x="1017" y="461"/>
                </a:lnTo>
                <a:lnTo>
                  <a:pt x="1020" y="520"/>
                </a:lnTo>
                <a:lnTo>
                  <a:pt x="1017" y="579"/>
                </a:lnTo>
                <a:lnTo>
                  <a:pt x="1008" y="636"/>
                </a:lnTo>
                <a:lnTo>
                  <a:pt x="991" y="692"/>
                </a:lnTo>
                <a:lnTo>
                  <a:pt x="969" y="746"/>
                </a:lnTo>
                <a:lnTo>
                  <a:pt x="942" y="797"/>
                </a:lnTo>
                <a:lnTo>
                  <a:pt x="909" y="845"/>
                </a:lnTo>
                <a:lnTo>
                  <a:pt x="870" y="888"/>
                </a:lnTo>
                <a:lnTo>
                  <a:pt x="828" y="926"/>
                </a:lnTo>
                <a:lnTo>
                  <a:pt x="781" y="961"/>
                </a:lnTo>
                <a:lnTo>
                  <a:pt x="732" y="988"/>
                </a:lnTo>
                <a:lnTo>
                  <a:pt x="679" y="1011"/>
                </a:lnTo>
                <a:lnTo>
                  <a:pt x="623" y="1028"/>
                </a:lnTo>
                <a:lnTo>
                  <a:pt x="566" y="1037"/>
                </a:lnTo>
                <a:lnTo>
                  <a:pt x="510" y="1040"/>
                </a:lnTo>
                <a:lnTo>
                  <a:pt x="454" y="1037"/>
                </a:lnTo>
                <a:lnTo>
                  <a:pt x="397" y="1028"/>
                </a:lnTo>
                <a:lnTo>
                  <a:pt x="341" y="1011"/>
                </a:lnTo>
                <a:lnTo>
                  <a:pt x="288" y="988"/>
                </a:lnTo>
                <a:lnTo>
                  <a:pt x="239" y="961"/>
                </a:lnTo>
                <a:lnTo>
                  <a:pt x="192" y="926"/>
                </a:lnTo>
                <a:lnTo>
                  <a:pt x="150" y="888"/>
                </a:lnTo>
                <a:lnTo>
                  <a:pt x="112" y="845"/>
                </a:lnTo>
                <a:lnTo>
                  <a:pt x="77" y="797"/>
                </a:lnTo>
                <a:lnTo>
                  <a:pt x="51" y="746"/>
                </a:lnTo>
              </a:path>
            </a:pathLst>
          </a:custGeom>
          <a:solidFill>
            <a:srgbClr val="CCCCF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8985250" y="1508125"/>
            <a:ext cx="1588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77" name="Freeform 9"/>
          <p:cNvSpPr>
            <a:spLocks/>
          </p:cNvSpPr>
          <p:nvPr/>
        </p:nvSpPr>
        <p:spPr bwMode="auto">
          <a:xfrm>
            <a:off x="8974138" y="1319213"/>
            <a:ext cx="247650" cy="261937"/>
          </a:xfrm>
          <a:custGeom>
            <a:avLst/>
            <a:gdLst>
              <a:gd name="T0" fmla="*/ 2947521 w 1020"/>
              <a:gd name="T1" fmla="*/ 47322187 h 1040"/>
              <a:gd name="T2" fmla="*/ 1650514 w 1020"/>
              <a:gd name="T3" fmla="*/ 43896858 h 1040"/>
              <a:gd name="T4" fmla="*/ 766258 w 1020"/>
              <a:gd name="T5" fmla="*/ 40344591 h 1040"/>
              <a:gd name="T6" fmla="*/ 235753 w 1020"/>
              <a:gd name="T7" fmla="*/ 36728603 h 1040"/>
              <a:gd name="T8" fmla="*/ 0 w 1020"/>
              <a:gd name="T9" fmla="*/ 32986172 h 1040"/>
              <a:gd name="T10" fmla="*/ 235753 w 1020"/>
              <a:gd name="T11" fmla="*/ 29243497 h 1040"/>
              <a:gd name="T12" fmla="*/ 766258 w 1020"/>
              <a:gd name="T13" fmla="*/ 25627509 h 1040"/>
              <a:gd name="T14" fmla="*/ 1650514 w 1020"/>
              <a:gd name="T15" fmla="*/ 22075242 h 1040"/>
              <a:gd name="T16" fmla="*/ 2947521 w 1020"/>
              <a:gd name="T17" fmla="*/ 18649914 h 1040"/>
              <a:gd name="T18" fmla="*/ 4657035 w 1020"/>
              <a:gd name="T19" fmla="*/ 15414737 h 1040"/>
              <a:gd name="T20" fmla="*/ 6602301 w 1020"/>
              <a:gd name="T21" fmla="*/ 12369721 h 1040"/>
              <a:gd name="T22" fmla="*/ 8783322 w 1020"/>
              <a:gd name="T23" fmla="*/ 9642051 h 1040"/>
              <a:gd name="T24" fmla="*/ 11318092 w 1020"/>
              <a:gd name="T25" fmla="*/ 7294944 h 1040"/>
              <a:gd name="T26" fmla="*/ 14088857 w 1020"/>
              <a:gd name="T27" fmla="*/ 5011308 h 1040"/>
              <a:gd name="T28" fmla="*/ 16977382 w 1020"/>
              <a:gd name="T29" fmla="*/ 3298643 h 1040"/>
              <a:gd name="T30" fmla="*/ 20160655 w 1020"/>
              <a:gd name="T31" fmla="*/ 1903073 h 1040"/>
              <a:gd name="T32" fmla="*/ 23402684 w 1020"/>
              <a:gd name="T33" fmla="*/ 761128 h 1040"/>
              <a:gd name="T34" fmla="*/ 26703955 w 1020"/>
              <a:gd name="T35" fmla="*/ 190408 h 1040"/>
              <a:gd name="T36" fmla="*/ 30063982 w 1020"/>
              <a:gd name="T37" fmla="*/ 0 h 1040"/>
              <a:gd name="T38" fmla="*/ 33424017 w 1020"/>
              <a:gd name="T39" fmla="*/ 190408 h 1040"/>
              <a:gd name="T40" fmla="*/ 36784286 w 1020"/>
              <a:gd name="T41" fmla="*/ 761128 h 1040"/>
              <a:gd name="T42" fmla="*/ 39967316 w 1020"/>
              <a:gd name="T43" fmla="*/ 1903073 h 1040"/>
              <a:gd name="T44" fmla="*/ 43150589 w 1020"/>
              <a:gd name="T45" fmla="*/ 3298643 h 1040"/>
              <a:gd name="T46" fmla="*/ 46098109 w 1020"/>
              <a:gd name="T47" fmla="*/ 5011308 h 1040"/>
              <a:gd name="T48" fmla="*/ 48809876 w 1020"/>
              <a:gd name="T49" fmla="*/ 7294944 h 1040"/>
              <a:gd name="T50" fmla="*/ 51285647 w 1020"/>
              <a:gd name="T51" fmla="*/ 9642051 h 1040"/>
              <a:gd name="T52" fmla="*/ 53584664 w 1020"/>
              <a:gd name="T53" fmla="*/ 12369721 h 1040"/>
              <a:gd name="T54" fmla="*/ 55529930 w 1020"/>
              <a:gd name="T55" fmla="*/ 15414737 h 1040"/>
              <a:gd name="T56" fmla="*/ 57121688 w 1020"/>
              <a:gd name="T57" fmla="*/ 18649914 h 1040"/>
              <a:gd name="T58" fmla="*/ 58477450 w 1020"/>
              <a:gd name="T59" fmla="*/ 22075242 h 1040"/>
              <a:gd name="T60" fmla="*/ 59361706 w 1020"/>
              <a:gd name="T61" fmla="*/ 25627509 h 1040"/>
              <a:gd name="T62" fmla="*/ 59892211 w 1020"/>
              <a:gd name="T63" fmla="*/ 29243497 h 1040"/>
              <a:gd name="T64" fmla="*/ 60127964 w 1020"/>
              <a:gd name="T65" fmla="*/ 32986172 h 1040"/>
              <a:gd name="T66" fmla="*/ 59892211 w 1020"/>
              <a:gd name="T67" fmla="*/ 36728603 h 1040"/>
              <a:gd name="T68" fmla="*/ 59361706 w 1020"/>
              <a:gd name="T69" fmla="*/ 40344591 h 1040"/>
              <a:gd name="T70" fmla="*/ 58477450 w 1020"/>
              <a:gd name="T71" fmla="*/ 43896858 h 1040"/>
              <a:gd name="T72" fmla="*/ 57121688 w 1020"/>
              <a:gd name="T73" fmla="*/ 47322187 h 1040"/>
              <a:gd name="T74" fmla="*/ 55529930 w 1020"/>
              <a:gd name="T75" fmla="*/ 50557359 h 1040"/>
              <a:gd name="T76" fmla="*/ 53584664 w 1020"/>
              <a:gd name="T77" fmla="*/ 53602375 h 1040"/>
              <a:gd name="T78" fmla="*/ 51285647 w 1020"/>
              <a:gd name="T79" fmla="*/ 56330045 h 1040"/>
              <a:gd name="T80" fmla="*/ 48809876 w 1020"/>
              <a:gd name="T81" fmla="*/ 58740620 h 1040"/>
              <a:gd name="T82" fmla="*/ 46098109 w 1020"/>
              <a:gd name="T83" fmla="*/ 60960787 h 1040"/>
              <a:gd name="T84" fmla="*/ 43150589 w 1020"/>
              <a:gd name="T85" fmla="*/ 62673451 h 1040"/>
              <a:gd name="T86" fmla="*/ 39967316 w 1020"/>
              <a:gd name="T87" fmla="*/ 64132490 h 1040"/>
              <a:gd name="T88" fmla="*/ 36784286 w 1020"/>
              <a:gd name="T89" fmla="*/ 65210964 h 1040"/>
              <a:gd name="T90" fmla="*/ 33424017 w 1020"/>
              <a:gd name="T91" fmla="*/ 65781684 h 1040"/>
              <a:gd name="T92" fmla="*/ 30063982 w 1020"/>
              <a:gd name="T93" fmla="*/ 65972092 h 1040"/>
              <a:gd name="T94" fmla="*/ 26703955 w 1020"/>
              <a:gd name="T95" fmla="*/ 65781684 h 1040"/>
              <a:gd name="T96" fmla="*/ 23402684 w 1020"/>
              <a:gd name="T97" fmla="*/ 65210964 h 1040"/>
              <a:gd name="T98" fmla="*/ 20160655 w 1020"/>
              <a:gd name="T99" fmla="*/ 64132490 h 1040"/>
              <a:gd name="T100" fmla="*/ 16977382 w 1020"/>
              <a:gd name="T101" fmla="*/ 62673451 h 1040"/>
              <a:gd name="T102" fmla="*/ 14088857 w 1020"/>
              <a:gd name="T103" fmla="*/ 60960787 h 1040"/>
              <a:gd name="T104" fmla="*/ 11318092 w 1020"/>
              <a:gd name="T105" fmla="*/ 58740620 h 1040"/>
              <a:gd name="T106" fmla="*/ 8783322 w 1020"/>
              <a:gd name="T107" fmla="*/ 56330045 h 1040"/>
              <a:gd name="T108" fmla="*/ 6602301 w 1020"/>
              <a:gd name="T109" fmla="*/ 53602375 h 1040"/>
              <a:gd name="T110" fmla="*/ 4657035 w 1020"/>
              <a:gd name="T111" fmla="*/ 50557359 h 1040"/>
              <a:gd name="T112" fmla="*/ 2947521 w 1020"/>
              <a:gd name="T113" fmla="*/ 47322187 h 10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020"/>
              <a:gd name="T172" fmla="*/ 0 h 1040"/>
              <a:gd name="T173" fmla="*/ 1020 w 1020"/>
              <a:gd name="T174" fmla="*/ 1040 h 104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020" h="1040">
                <a:moveTo>
                  <a:pt x="50" y="746"/>
                </a:moveTo>
                <a:lnTo>
                  <a:pt x="28" y="692"/>
                </a:lnTo>
                <a:lnTo>
                  <a:pt x="13" y="636"/>
                </a:lnTo>
                <a:lnTo>
                  <a:pt x="4" y="579"/>
                </a:lnTo>
                <a:lnTo>
                  <a:pt x="0" y="520"/>
                </a:lnTo>
                <a:lnTo>
                  <a:pt x="4" y="461"/>
                </a:lnTo>
                <a:lnTo>
                  <a:pt x="13" y="404"/>
                </a:lnTo>
                <a:lnTo>
                  <a:pt x="28" y="348"/>
                </a:lnTo>
                <a:lnTo>
                  <a:pt x="50" y="294"/>
                </a:lnTo>
                <a:lnTo>
                  <a:pt x="79" y="243"/>
                </a:lnTo>
                <a:lnTo>
                  <a:pt x="112" y="195"/>
                </a:lnTo>
                <a:lnTo>
                  <a:pt x="149" y="152"/>
                </a:lnTo>
                <a:lnTo>
                  <a:pt x="192" y="115"/>
                </a:lnTo>
                <a:lnTo>
                  <a:pt x="239" y="79"/>
                </a:lnTo>
                <a:lnTo>
                  <a:pt x="288" y="52"/>
                </a:lnTo>
                <a:lnTo>
                  <a:pt x="342" y="30"/>
                </a:lnTo>
                <a:lnTo>
                  <a:pt x="397" y="12"/>
                </a:lnTo>
                <a:lnTo>
                  <a:pt x="453" y="3"/>
                </a:lnTo>
                <a:lnTo>
                  <a:pt x="510" y="0"/>
                </a:lnTo>
                <a:lnTo>
                  <a:pt x="567" y="3"/>
                </a:lnTo>
                <a:lnTo>
                  <a:pt x="624" y="12"/>
                </a:lnTo>
                <a:lnTo>
                  <a:pt x="678" y="30"/>
                </a:lnTo>
                <a:lnTo>
                  <a:pt x="732" y="52"/>
                </a:lnTo>
                <a:lnTo>
                  <a:pt x="782" y="79"/>
                </a:lnTo>
                <a:lnTo>
                  <a:pt x="828" y="115"/>
                </a:lnTo>
                <a:lnTo>
                  <a:pt x="870" y="152"/>
                </a:lnTo>
                <a:lnTo>
                  <a:pt x="909" y="195"/>
                </a:lnTo>
                <a:lnTo>
                  <a:pt x="942" y="243"/>
                </a:lnTo>
                <a:lnTo>
                  <a:pt x="969" y="294"/>
                </a:lnTo>
                <a:lnTo>
                  <a:pt x="992" y="348"/>
                </a:lnTo>
                <a:lnTo>
                  <a:pt x="1007" y="404"/>
                </a:lnTo>
                <a:lnTo>
                  <a:pt x="1016" y="461"/>
                </a:lnTo>
                <a:lnTo>
                  <a:pt x="1020" y="520"/>
                </a:lnTo>
                <a:lnTo>
                  <a:pt x="1016" y="579"/>
                </a:lnTo>
                <a:lnTo>
                  <a:pt x="1007" y="636"/>
                </a:lnTo>
                <a:lnTo>
                  <a:pt x="992" y="692"/>
                </a:lnTo>
                <a:lnTo>
                  <a:pt x="969" y="746"/>
                </a:lnTo>
                <a:lnTo>
                  <a:pt x="942" y="797"/>
                </a:lnTo>
                <a:lnTo>
                  <a:pt x="909" y="845"/>
                </a:lnTo>
                <a:lnTo>
                  <a:pt x="870" y="888"/>
                </a:lnTo>
                <a:lnTo>
                  <a:pt x="828" y="926"/>
                </a:lnTo>
                <a:lnTo>
                  <a:pt x="782" y="961"/>
                </a:lnTo>
                <a:lnTo>
                  <a:pt x="732" y="988"/>
                </a:lnTo>
                <a:lnTo>
                  <a:pt x="678" y="1011"/>
                </a:lnTo>
                <a:lnTo>
                  <a:pt x="624" y="1028"/>
                </a:lnTo>
                <a:lnTo>
                  <a:pt x="567" y="1037"/>
                </a:lnTo>
                <a:lnTo>
                  <a:pt x="510" y="1040"/>
                </a:lnTo>
                <a:lnTo>
                  <a:pt x="453" y="1037"/>
                </a:lnTo>
                <a:lnTo>
                  <a:pt x="397" y="1028"/>
                </a:lnTo>
                <a:lnTo>
                  <a:pt x="342" y="1011"/>
                </a:lnTo>
                <a:lnTo>
                  <a:pt x="288" y="988"/>
                </a:lnTo>
                <a:lnTo>
                  <a:pt x="239" y="961"/>
                </a:lnTo>
                <a:lnTo>
                  <a:pt x="192" y="926"/>
                </a:lnTo>
                <a:lnTo>
                  <a:pt x="149" y="888"/>
                </a:lnTo>
                <a:lnTo>
                  <a:pt x="112" y="845"/>
                </a:lnTo>
                <a:lnTo>
                  <a:pt x="79" y="797"/>
                </a:lnTo>
                <a:lnTo>
                  <a:pt x="50" y="746"/>
                </a:lnTo>
              </a:path>
            </a:pathLst>
          </a:custGeom>
          <a:solidFill>
            <a:srgbClr val="CCCCF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8994775" y="1792288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79" name="Freeform 11"/>
          <p:cNvSpPr>
            <a:spLocks/>
          </p:cNvSpPr>
          <p:nvPr/>
        </p:nvSpPr>
        <p:spPr bwMode="auto">
          <a:xfrm>
            <a:off x="8926513" y="1752600"/>
            <a:ext cx="341312" cy="361950"/>
          </a:xfrm>
          <a:custGeom>
            <a:avLst/>
            <a:gdLst>
              <a:gd name="T0" fmla="*/ 13531887 w 1401"/>
              <a:gd name="T1" fmla="*/ 11980292 h 1430"/>
              <a:gd name="T2" fmla="*/ 8368357 w 1401"/>
              <a:gd name="T3" fmla="*/ 18194697 h 1430"/>
              <a:gd name="T4" fmla="*/ 4273344 w 1401"/>
              <a:gd name="T5" fmla="*/ 25433947 h 1430"/>
              <a:gd name="T6" fmla="*/ 1602534 w 1401"/>
              <a:gd name="T7" fmla="*/ 33314085 h 1430"/>
              <a:gd name="T8" fmla="*/ 59443 w 1401"/>
              <a:gd name="T9" fmla="*/ 41642729 h 1430"/>
              <a:gd name="T10" fmla="*/ 59443 w 1401"/>
              <a:gd name="T11" fmla="*/ 50035157 h 1430"/>
              <a:gd name="T12" fmla="*/ 1602534 w 1401"/>
              <a:gd name="T13" fmla="*/ 58363801 h 1430"/>
              <a:gd name="T14" fmla="*/ 4273344 w 1401"/>
              <a:gd name="T15" fmla="*/ 66243930 h 1430"/>
              <a:gd name="T16" fmla="*/ 8368357 w 1401"/>
              <a:gd name="T17" fmla="*/ 73483197 h 1430"/>
              <a:gd name="T18" fmla="*/ 13531887 w 1401"/>
              <a:gd name="T19" fmla="*/ 79697598 h 1430"/>
              <a:gd name="T20" fmla="*/ 19704496 w 1401"/>
              <a:gd name="T21" fmla="*/ 84758821 h 1430"/>
              <a:gd name="T22" fmla="*/ 26470559 w 1401"/>
              <a:gd name="T23" fmla="*/ 88602830 h 1430"/>
              <a:gd name="T24" fmla="*/ 33889288 w 1401"/>
              <a:gd name="T25" fmla="*/ 90781110 h 1430"/>
              <a:gd name="T26" fmla="*/ 41545540 w 1401"/>
              <a:gd name="T27" fmla="*/ 91613848 h 1430"/>
              <a:gd name="T28" fmla="*/ 49201792 w 1401"/>
              <a:gd name="T29" fmla="*/ 90781110 h 1430"/>
              <a:gd name="T30" fmla="*/ 56561314 w 1401"/>
              <a:gd name="T31" fmla="*/ 88602830 h 1430"/>
              <a:gd name="T32" fmla="*/ 63446020 w 1401"/>
              <a:gd name="T33" fmla="*/ 84758821 h 1430"/>
              <a:gd name="T34" fmla="*/ 69559197 w 1401"/>
              <a:gd name="T35" fmla="*/ 79697598 h 1430"/>
              <a:gd name="T36" fmla="*/ 74782170 w 1401"/>
              <a:gd name="T37" fmla="*/ 73483197 h 1430"/>
              <a:gd name="T38" fmla="*/ 78817982 w 1401"/>
              <a:gd name="T39" fmla="*/ 66243930 h 1430"/>
              <a:gd name="T40" fmla="*/ 81607433 w 1401"/>
              <a:gd name="T41" fmla="*/ 58363801 h 1430"/>
              <a:gd name="T42" fmla="*/ 82972437 w 1401"/>
              <a:gd name="T43" fmla="*/ 50035157 h 1430"/>
              <a:gd name="T44" fmla="*/ 82972437 w 1401"/>
              <a:gd name="T45" fmla="*/ 41642729 h 1430"/>
              <a:gd name="T46" fmla="*/ 81607433 w 1401"/>
              <a:gd name="T47" fmla="*/ 33314085 h 1430"/>
              <a:gd name="T48" fmla="*/ 78817982 w 1401"/>
              <a:gd name="T49" fmla="*/ 25433947 h 1430"/>
              <a:gd name="T50" fmla="*/ 74782170 w 1401"/>
              <a:gd name="T51" fmla="*/ 18194697 h 1430"/>
              <a:gd name="T52" fmla="*/ 69559197 w 1401"/>
              <a:gd name="T53" fmla="*/ 11980292 h 1430"/>
              <a:gd name="T54" fmla="*/ 63446020 w 1401"/>
              <a:gd name="T55" fmla="*/ 6919066 h 1430"/>
              <a:gd name="T56" fmla="*/ 56561314 w 1401"/>
              <a:gd name="T57" fmla="*/ 3075056 h 1430"/>
              <a:gd name="T58" fmla="*/ 49201792 w 1401"/>
              <a:gd name="T59" fmla="*/ 897028 h 1430"/>
              <a:gd name="T60" fmla="*/ 41545540 w 1401"/>
              <a:gd name="T61" fmla="*/ 0 h 1430"/>
              <a:gd name="T62" fmla="*/ 33889288 w 1401"/>
              <a:gd name="T63" fmla="*/ 897028 h 1430"/>
              <a:gd name="T64" fmla="*/ 26470559 w 1401"/>
              <a:gd name="T65" fmla="*/ 3075056 h 1430"/>
              <a:gd name="T66" fmla="*/ 19704496 w 1401"/>
              <a:gd name="T67" fmla="*/ 6919066 h 143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401"/>
              <a:gd name="T103" fmla="*/ 0 h 1430"/>
              <a:gd name="T104" fmla="*/ 1401 w 1401"/>
              <a:gd name="T105" fmla="*/ 1430 h 143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401" h="1430">
                <a:moveTo>
                  <a:pt x="278" y="145"/>
                </a:moveTo>
                <a:lnTo>
                  <a:pt x="228" y="187"/>
                </a:lnTo>
                <a:lnTo>
                  <a:pt x="182" y="233"/>
                </a:lnTo>
                <a:lnTo>
                  <a:pt x="141" y="284"/>
                </a:lnTo>
                <a:lnTo>
                  <a:pt x="104" y="339"/>
                </a:lnTo>
                <a:lnTo>
                  <a:pt x="72" y="397"/>
                </a:lnTo>
                <a:lnTo>
                  <a:pt x="47" y="457"/>
                </a:lnTo>
                <a:lnTo>
                  <a:pt x="27" y="520"/>
                </a:lnTo>
                <a:lnTo>
                  <a:pt x="11" y="583"/>
                </a:lnTo>
                <a:lnTo>
                  <a:pt x="1" y="650"/>
                </a:lnTo>
                <a:lnTo>
                  <a:pt x="0" y="715"/>
                </a:lnTo>
                <a:lnTo>
                  <a:pt x="1" y="781"/>
                </a:lnTo>
                <a:lnTo>
                  <a:pt x="11" y="847"/>
                </a:lnTo>
                <a:lnTo>
                  <a:pt x="27" y="911"/>
                </a:lnTo>
                <a:lnTo>
                  <a:pt x="47" y="974"/>
                </a:lnTo>
                <a:lnTo>
                  <a:pt x="72" y="1034"/>
                </a:lnTo>
                <a:lnTo>
                  <a:pt x="104" y="1091"/>
                </a:lnTo>
                <a:lnTo>
                  <a:pt x="141" y="1147"/>
                </a:lnTo>
                <a:lnTo>
                  <a:pt x="182" y="1198"/>
                </a:lnTo>
                <a:lnTo>
                  <a:pt x="228" y="1244"/>
                </a:lnTo>
                <a:lnTo>
                  <a:pt x="278" y="1286"/>
                </a:lnTo>
                <a:lnTo>
                  <a:pt x="332" y="1323"/>
                </a:lnTo>
                <a:lnTo>
                  <a:pt x="389" y="1356"/>
                </a:lnTo>
                <a:lnTo>
                  <a:pt x="446" y="1383"/>
                </a:lnTo>
                <a:lnTo>
                  <a:pt x="508" y="1404"/>
                </a:lnTo>
                <a:lnTo>
                  <a:pt x="571" y="1417"/>
                </a:lnTo>
                <a:lnTo>
                  <a:pt x="635" y="1427"/>
                </a:lnTo>
                <a:lnTo>
                  <a:pt x="700" y="1430"/>
                </a:lnTo>
                <a:lnTo>
                  <a:pt x="764" y="1427"/>
                </a:lnTo>
                <a:lnTo>
                  <a:pt x="829" y="1417"/>
                </a:lnTo>
                <a:lnTo>
                  <a:pt x="892" y="1404"/>
                </a:lnTo>
                <a:lnTo>
                  <a:pt x="953" y="1383"/>
                </a:lnTo>
                <a:lnTo>
                  <a:pt x="1013" y="1356"/>
                </a:lnTo>
                <a:lnTo>
                  <a:pt x="1069" y="1323"/>
                </a:lnTo>
                <a:lnTo>
                  <a:pt x="1123" y="1286"/>
                </a:lnTo>
                <a:lnTo>
                  <a:pt x="1172" y="1244"/>
                </a:lnTo>
                <a:lnTo>
                  <a:pt x="1218" y="1198"/>
                </a:lnTo>
                <a:lnTo>
                  <a:pt x="1260" y="1147"/>
                </a:lnTo>
                <a:lnTo>
                  <a:pt x="1296" y="1091"/>
                </a:lnTo>
                <a:lnTo>
                  <a:pt x="1328" y="1034"/>
                </a:lnTo>
                <a:lnTo>
                  <a:pt x="1355" y="974"/>
                </a:lnTo>
                <a:lnTo>
                  <a:pt x="1375" y="911"/>
                </a:lnTo>
                <a:lnTo>
                  <a:pt x="1389" y="847"/>
                </a:lnTo>
                <a:lnTo>
                  <a:pt x="1398" y="781"/>
                </a:lnTo>
                <a:lnTo>
                  <a:pt x="1401" y="715"/>
                </a:lnTo>
                <a:lnTo>
                  <a:pt x="1398" y="650"/>
                </a:lnTo>
                <a:lnTo>
                  <a:pt x="1389" y="583"/>
                </a:lnTo>
                <a:lnTo>
                  <a:pt x="1375" y="520"/>
                </a:lnTo>
                <a:lnTo>
                  <a:pt x="1355" y="457"/>
                </a:lnTo>
                <a:lnTo>
                  <a:pt x="1328" y="397"/>
                </a:lnTo>
                <a:lnTo>
                  <a:pt x="1296" y="339"/>
                </a:lnTo>
                <a:lnTo>
                  <a:pt x="1260" y="284"/>
                </a:lnTo>
                <a:lnTo>
                  <a:pt x="1218" y="233"/>
                </a:lnTo>
                <a:lnTo>
                  <a:pt x="1172" y="187"/>
                </a:lnTo>
                <a:lnTo>
                  <a:pt x="1123" y="145"/>
                </a:lnTo>
                <a:lnTo>
                  <a:pt x="1069" y="108"/>
                </a:lnTo>
                <a:lnTo>
                  <a:pt x="1013" y="75"/>
                </a:lnTo>
                <a:lnTo>
                  <a:pt x="953" y="48"/>
                </a:lnTo>
                <a:lnTo>
                  <a:pt x="892" y="27"/>
                </a:lnTo>
                <a:lnTo>
                  <a:pt x="829" y="14"/>
                </a:lnTo>
                <a:lnTo>
                  <a:pt x="764" y="3"/>
                </a:lnTo>
                <a:lnTo>
                  <a:pt x="700" y="0"/>
                </a:lnTo>
                <a:lnTo>
                  <a:pt x="635" y="3"/>
                </a:lnTo>
                <a:lnTo>
                  <a:pt x="571" y="14"/>
                </a:lnTo>
                <a:lnTo>
                  <a:pt x="508" y="27"/>
                </a:lnTo>
                <a:lnTo>
                  <a:pt x="446" y="48"/>
                </a:lnTo>
                <a:lnTo>
                  <a:pt x="389" y="75"/>
                </a:lnTo>
                <a:lnTo>
                  <a:pt x="332" y="108"/>
                </a:lnTo>
                <a:lnTo>
                  <a:pt x="278" y="145"/>
                </a:lnTo>
              </a:path>
            </a:pathLst>
          </a:custGeom>
          <a:solidFill>
            <a:srgbClr val="FFCC66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9267825" y="2368550"/>
            <a:ext cx="0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81" name="Freeform 13"/>
          <p:cNvSpPr>
            <a:spLocks/>
          </p:cNvSpPr>
          <p:nvPr/>
        </p:nvSpPr>
        <p:spPr bwMode="auto">
          <a:xfrm>
            <a:off x="6754813" y="2368550"/>
            <a:ext cx="2513012" cy="271463"/>
          </a:xfrm>
          <a:custGeom>
            <a:avLst/>
            <a:gdLst>
              <a:gd name="T0" fmla="*/ 611881546 w 10321"/>
              <a:gd name="T1" fmla="*/ 0 h 1075"/>
              <a:gd name="T2" fmla="*/ 611881546 w 10321"/>
              <a:gd name="T3" fmla="*/ 68550847 h 1075"/>
              <a:gd name="T4" fmla="*/ 610932927 w 10321"/>
              <a:gd name="T5" fmla="*/ 67594288 h 1075"/>
              <a:gd name="T6" fmla="*/ 610932927 w 10321"/>
              <a:gd name="T7" fmla="*/ 1147720 h 1075"/>
              <a:gd name="T8" fmla="*/ 609984309 w 10321"/>
              <a:gd name="T9" fmla="*/ 2168169 h 1075"/>
              <a:gd name="T10" fmla="*/ 609984309 w 10321"/>
              <a:gd name="T11" fmla="*/ 66510204 h 1075"/>
              <a:gd name="T12" fmla="*/ 609924899 w 10321"/>
              <a:gd name="T13" fmla="*/ 66446568 h 1075"/>
              <a:gd name="T14" fmla="*/ 609924899 w 10321"/>
              <a:gd name="T15" fmla="*/ 2295693 h 1075"/>
              <a:gd name="T16" fmla="*/ 611881546 w 10321"/>
              <a:gd name="T17" fmla="*/ 0 h 1075"/>
              <a:gd name="T18" fmla="*/ 0 w 10321"/>
              <a:gd name="T19" fmla="*/ 0 h 1075"/>
              <a:gd name="T20" fmla="*/ 948619 w 10321"/>
              <a:gd name="T21" fmla="*/ 1020196 h 1075"/>
              <a:gd name="T22" fmla="*/ 610932927 w 10321"/>
              <a:gd name="T23" fmla="*/ 1020196 h 1075"/>
              <a:gd name="T24" fmla="*/ 609984309 w 10321"/>
              <a:gd name="T25" fmla="*/ 2104280 h 1075"/>
              <a:gd name="T26" fmla="*/ 1897237 w 10321"/>
              <a:gd name="T27" fmla="*/ 2104280 h 1075"/>
              <a:gd name="T28" fmla="*/ 2074982 w 10321"/>
              <a:gd name="T29" fmla="*/ 2295693 h 1075"/>
              <a:gd name="T30" fmla="*/ 0 w 10321"/>
              <a:gd name="T31" fmla="*/ 0 h 1075"/>
              <a:gd name="T32" fmla="*/ 2074982 w 10321"/>
              <a:gd name="T33" fmla="*/ 2295693 h 1075"/>
              <a:gd name="T34" fmla="*/ 2074982 w 10321"/>
              <a:gd name="T35" fmla="*/ 66446568 h 1075"/>
              <a:gd name="T36" fmla="*/ 0 w 10321"/>
              <a:gd name="T37" fmla="*/ 68550847 h 1075"/>
              <a:gd name="T38" fmla="*/ 2074982 w 10321"/>
              <a:gd name="T39" fmla="*/ 66446568 h 1075"/>
              <a:gd name="T40" fmla="*/ 609924899 w 10321"/>
              <a:gd name="T41" fmla="*/ 66446568 h 1075"/>
              <a:gd name="T42" fmla="*/ 611881546 w 10321"/>
              <a:gd name="T43" fmla="*/ 68550847 h 1075"/>
              <a:gd name="T44" fmla="*/ 609924899 w 10321"/>
              <a:gd name="T45" fmla="*/ 66446568 h 1075"/>
              <a:gd name="T46" fmla="*/ 2074982 w 10321"/>
              <a:gd name="T47" fmla="*/ 66446568 h 1075"/>
              <a:gd name="T48" fmla="*/ 1007786 w 10321"/>
              <a:gd name="T49" fmla="*/ 67466763 h 1075"/>
              <a:gd name="T50" fmla="*/ 610873517 w 10321"/>
              <a:gd name="T51" fmla="*/ 67466763 h 1075"/>
              <a:gd name="T52" fmla="*/ 611762725 w 10321"/>
              <a:gd name="T53" fmla="*/ 68423323 h 1075"/>
              <a:gd name="T54" fmla="*/ 118577 w 10321"/>
              <a:gd name="T55" fmla="*/ 68423323 h 1075"/>
              <a:gd name="T56" fmla="*/ 237155 w 10321"/>
              <a:gd name="T57" fmla="*/ 68423323 h 1075"/>
              <a:gd name="T58" fmla="*/ 237155 w 10321"/>
              <a:gd name="T59" fmla="*/ 255049 h 1075"/>
              <a:gd name="T60" fmla="*/ 1126363 w 10321"/>
              <a:gd name="T61" fmla="*/ 1211609 h 1075"/>
              <a:gd name="T62" fmla="*/ 1126363 w 10321"/>
              <a:gd name="T63" fmla="*/ 67466763 h 1075"/>
              <a:gd name="T64" fmla="*/ 2074982 w 10321"/>
              <a:gd name="T65" fmla="*/ 66446568 h 1075"/>
              <a:gd name="T66" fmla="*/ 2074982 w 10321"/>
              <a:gd name="T67" fmla="*/ 2295693 h 1075"/>
              <a:gd name="T68" fmla="*/ 609924899 w 10321"/>
              <a:gd name="T69" fmla="*/ 2295693 h 1075"/>
              <a:gd name="T70" fmla="*/ 611881546 w 10321"/>
              <a:gd name="T71" fmla="*/ 0 h 1075"/>
              <a:gd name="T72" fmla="*/ 611881546 w 10321"/>
              <a:gd name="T73" fmla="*/ 68550847 h 1075"/>
              <a:gd name="T74" fmla="*/ 0 w 10321"/>
              <a:gd name="T75" fmla="*/ 68550847 h 1075"/>
              <a:gd name="T76" fmla="*/ 0 w 10321"/>
              <a:gd name="T77" fmla="*/ 0 h 1075"/>
              <a:gd name="T78" fmla="*/ 611881546 w 10321"/>
              <a:gd name="T79" fmla="*/ 0 h 1075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0321"/>
              <a:gd name="T121" fmla="*/ 0 h 1075"/>
              <a:gd name="T122" fmla="*/ 10321 w 10321"/>
              <a:gd name="T123" fmla="*/ 1075 h 1075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0321" h="1075">
                <a:moveTo>
                  <a:pt x="10321" y="0"/>
                </a:moveTo>
                <a:lnTo>
                  <a:pt x="10321" y="1075"/>
                </a:lnTo>
                <a:lnTo>
                  <a:pt x="10305" y="1060"/>
                </a:lnTo>
                <a:lnTo>
                  <a:pt x="10305" y="18"/>
                </a:lnTo>
                <a:lnTo>
                  <a:pt x="10289" y="34"/>
                </a:lnTo>
                <a:lnTo>
                  <a:pt x="10289" y="1043"/>
                </a:lnTo>
                <a:lnTo>
                  <a:pt x="10288" y="1042"/>
                </a:lnTo>
                <a:lnTo>
                  <a:pt x="10288" y="36"/>
                </a:lnTo>
                <a:lnTo>
                  <a:pt x="10321" y="0"/>
                </a:lnTo>
                <a:lnTo>
                  <a:pt x="0" y="0"/>
                </a:lnTo>
                <a:lnTo>
                  <a:pt x="16" y="16"/>
                </a:lnTo>
                <a:lnTo>
                  <a:pt x="10305" y="16"/>
                </a:lnTo>
                <a:lnTo>
                  <a:pt x="10289" y="33"/>
                </a:lnTo>
                <a:lnTo>
                  <a:pt x="32" y="33"/>
                </a:lnTo>
                <a:lnTo>
                  <a:pt x="35" y="36"/>
                </a:lnTo>
                <a:lnTo>
                  <a:pt x="0" y="0"/>
                </a:lnTo>
                <a:lnTo>
                  <a:pt x="35" y="36"/>
                </a:lnTo>
                <a:lnTo>
                  <a:pt x="35" y="1042"/>
                </a:lnTo>
                <a:lnTo>
                  <a:pt x="0" y="1075"/>
                </a:lnTo>
                <a:lnTo>
                  <a:pt x="35" y="1042"/>
                </a:lnTo>
                <a:lnTo>
                  <a:pt x="10288" y="1042"/>
                </a:lnTo>
                <a:lnTo>
                  <a:pt x="10321" y="1075"/>
                </a:lnTo>
                <a:lnTo>
                  <a:pt x="10288" y="1042"/>
                </a:lnTo>
                <a:lnTo>
                  <a:pt x="35" y="1042"/>
                </a:lnTo>
                <a:lnTo>
                  <a:pt x="17" y="1058"/>
                </a:lnTo>
                <a:lnTo>
                  <a:pt x="10304" y="1058"/>
                </a:lnTo>
                <a:lnTo>
                  <a:pt x="10319" y="1073"/>
                </a:lnTo>
                <a:lnTo>
                  <a:pt x="2" y="1073"/>
                </a:lnTo>
                <a:lnTo>
                  <a:pt x="4" y="1073"/>
                </a:lnTo>
                <a:lnTo>
                  <a:pt x="4" y="4"/>
                </a:lnTo>
                <a:lnTo>
                  <a:pt x="19" y="19"/>
                </a:lnTo>
                <a:lnTo>
                  <a:pt x="19" y="1058"/>
                </a:lnTo>
                <a:lnTo>
                  <a:pt x="35" y="1042"/>
                </a:lnTo>
                <a:lnTo>
                  <a:pt x="35" y="36"/>
                </a:lnTo>
                <a:lnTo>
                  <a:pt x="10288" y="36"/>
                </a:lnTo>
                <a:lnTo>
                  <a:pt x="10321" y="0"/>
                </a:lnTo>
                <a:lnTo>
                  <a:pt x="10321" y="1075"/>
                </a:lnTo>
                <a:lnTo>
                  <a:pt x="0" y="1075"/>
                </a:lnTo>
                <a:lnTo>
                  <a:pt x="0" y="0"/>
                </a:lnTo>
                <a:lnTo>
                  <a:pt x="10321" y="0"/>
                </a:lnTo>
              </a:path>
            </a:pathLst>
          </a:custGeom>
          <a:solidFill>
            <a:srgbClr val="CCCCF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9104313" y="2508250"/>
            <a:ext cx="0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9104313" y="2508250"/>
            <a:ext cx="0" cy="6191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9104313" y="2508250"/>
            <a:ext cx="0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85" name="Freeform 17"/>
          <p:cNvSpPr>
            <a:spLocks/>
          </p:cNvSpPr>
          <p:nvPr/>
        </p:nvSpPr>
        <p:spPr bwMode="auto">
          <a:xfrm>
            <a:off x="9088438" y="2508250"/>
            <a:ext cx="15875" cy="12700"/>
          </a:xfrm>
          <a:custGeom>
            <a:avLst/>
            <a:gdLst>
              <a:gd name="T0" fmla="*/ 4421327 w 57"/>
              <a:gd name="T1" fmla="*/ 0 h 46"/>
              <a:gd name="T2" fmla="*/ 1706423 w 57"/>
              <a:gd name="T3" fmla="*/ 2515429 h 46"/>
              <a:gd name="T4" fmla="*/ 0 w 57"/>
              <a:gd name="T5" fmla="*/ 3506304 h 46"/>
              <a:gd name="T6" fmla="*/ 0 60000 65536"/>
              <a:gd name="T7" fmla="*/ 0 60000 65536"/>
              <a:gd name="T8" fmla="*/ 0 60000 65536"/>
              <a:gd name="T9" fmla="*/ 0 w 57"/>
              <a:gd name="T10" fmla="*/ 0 h 46"/>
              <a:gd name="T11" fmla="*/ 57 w 57"/>
              <a:gd name="T12" fmla="*/ 46 h 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" h="46">
                <a:moveTo>
                  <a:pt x="57" y="0"/>
                </a:moveTo>
                <a:lnTo>
                  <a:pt x="22" y="33"/>
                </a:lnTo>
                <a:lnTo>
                  <a:pt x="0" y="46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9067800" y="2543175"/>
            <a:ext cx="0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 flipH="1">
            <a:off x="9017000" y="2543175"/>
            <a:ext cx="50800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8999538" y="2555875"/>
            <a:ext cx="317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89" name="Freeform 21"/>
          <p:cNvSpPr>
            <a:spLocks/>
          </p:cNvSpPr>
          <p:nvPr/>
        </p:nvSpPr>
        <p:spPr bwMode="auto">
          <a:xfrm>
            <a:off x="8974138" y="2549525"/>
            <a:ext cx="25400" cy="20638"/>
          </a:xfrm>
          <a:custGeom>
            <a:avLst/>
            <a:gdLst>
              <a:gd name="T0" fmla="*/ 5709381 w 113"/>
              <a:gd name="T1" fmla="*/ 1520165 h 82"/>
              <a:gd name="T2" fmla="*/ 5204078 w 113"/>
              <a:gd name="T3" fmla="*/ 3737239 h 82"/>
              <a:gd name="T4" fmla="*/ 4597850 w 113"/>
              <a:gd name="T5" fmla="*/ 4434150 h 82"/>
              <a:gd name="T6" fmla="*/ 3435743 w 113"/>
              <a:gd name="T7" fmla="*/ 5194232 h 82"/>
              <a:gd name="T8" fmla="*/ 2324213 w 113"/>
              <a:gd name="T9" fmla="*/ 5194232 h 82"/>
              <a:gd name="T10" fmla="*/ 1111531 w 113"/>
              <a:gd name="T11" fmla="*/ 4434150 h 82"/>
              <a:gd name="T12" fmla="*/ 555878 w 113"/>
              <a:gd name="T13" fmla="*/ 3737239 h 82"/>
              <a:gd name="T14" fmla="*/ 0 w 113"/>
              <a:gd name="T15" fmla="*/ 1520165 h 82"/>
              <a:gd name="T16" fmla="*/ 0 w 113"/>
              <a:gd name="T17" fmla="*/ 0 h 8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3"/>
              <a:gd name="T28" fmla="*/ 0 h 82"/>
              <a:gd name="T29" fmla="*/ 113 w 113"/>
              <a:gd name="T30" fmla="*/ 82 h 8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3" h="82">
                <a:moveTo>
                  <a:pt x="113" y="24"/>
                </a:moveTo>
                <a:lnTo>
                  <a:pt x="103" y="59"/>
                </a:lnTo>
                <a:lnTo>
                  <a:pt x="91" y="70"/>
                </a:lnTo>
                <a:lnTo>
                  <a:pt x="68" y="82"/>
                </a:lnTo>
                <a:lnTo>
                  <a:pt x="46" y="82"/>
                </a:lnTo>
                <a:lnTo>
                  <a:pt x="22" y="70"/>
                </a:lnTo>
                <a:lnTo>
                  <a:pt x="11" y="59"/>
                </a:lnTo>
                <a:lnTo>
                  <a:pt x="0" y="24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8999538" y="2555875"/>
            <a:ext cx="317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 flipV="1">
            <a:off x="8999538" y="2508250"/>
            <a:ext cx="3175" cy="476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8945563" y="2513013"/>
            <a:ext cx="1587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93" name="Freeform 25"/>
          <p:cNvSpPr>
            <a:spLocks/>
          </p:cNvSpPr>
          <p:nvPr/>
        </p:nvSpPr>
        <p:spPr bwMode="auto">
          <a:xfrm>
            <a:off x="8890000" y="2513013"/>
            <a:ext cx="55563" cy="12700"/>
          </a:xfrm>
          <a:custGeom>
            <a:avLst/>
            <a:gdLst>
              <a:gd name="T0" fmla="*/ 13600207 w 227"/>
              <a:gd name="T1" fmla="*/ 0 h 49"/>
              <a:gd name="T2" fmla="*/ 11623193 w 227"/>
              <a:gd name="T3" fmla="*/ 2283927 h 49"/>
              <a:gd name="T4" fmla="*/ 8687411 w 227"/>
              <a:gd name="T5" fmla="*/ 3291633 h 49"/>
              <a:gd name="T6" fmla="*/ 4852829 w 227"/>
              <a:gd name="T7" fmla="*/ 3291633 h 49"/>
              <a:gd name="T8" fmla="*/ 1857322 w 227"/>
              <a:gd name="T9" fmla="*/ 2283927 h 49"/>
              <a:gd name="T10" fmla="*/ 0 w 227"/>
              <a:gd name="T11" fmla="*/ 0 h 4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7"/>
              <a:gd name="T19" fmla="*/ 0 h 49"/>
              <a:gd name="T20" fmla="*/ 227 w 227"/>
              <a:gd name="T21" fmla="*/ 49 h 4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7" h="49">
                <a:moveTo>
                  <a:pt x="227" y="0"/>
                </a:moveTo>
                <a:lnTo>
                  <a:pt x="194" y="34"/>
                </a:lnTo>
                <a:lnTo>
                  <a:pt x="145" y="49"/>
                </a:lnTo>
                <a:lnTo>
                  <a:pt x="81" y="49"/>
                </a:lnTo>
                <a:lnTo>
                  <a:pt x="31" y="34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8894763" y="2468563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95" name="Freeform 27"/>
          <p:cNvSpPr>
            <a:spLocks/>
          </p:cNvSpPr>
          <p:nvPr/>
        </p:nvSpPr>
        <p:spPr bwMode="auto">
          <a:xfrm>
            <a:off x="8894763" y="2468563"/>
            <a:ext cx="50800" cy="44450"/>
          </a:xfrm>
          <a:custGeom>
            <a:avLst/>
            <a:gdLst>
              <a:gd name="T0" fmla="*/ 0 w 211"/>
              <a:gd name="T1" fmla="*/ 0 h 181"/>
              <a:gd name="T2" fmla="*/ 869378 w 211"/>
              <a:gd name="T3" fmla="*/ 964884 h 181"/>
              <a:gd name="T4" fmla="*/ 2782203 w 211"/>
              <a:gd name="T5" fmla="*/ 1990181 h 181"/>
              <a:gd name="T6" fmla="*/ 8462896 w 211"/>
              <a:gd name="T7" fmla="*/ 4040776 h 181"/>
              <a:gd name="T8" fmla="*/ 10317697 w 211"/>
              <a:gd name="T9" fmla="*/ 4945493 h 181"/>
              <a:gd name="T10" fmla="*/ 11303121 w 211"/>
              <a:gd name="T11" fmla="*/ 5970544 h 181"/>
              <a:gd name="T12" fmla="*/ 12230522 w 211"/>
              <a:gd name="T13" fmla="*/ 7960970 h 181"/>
              <a:gd name="T14" fmla="*/ 12230522 w 211"/>
              <a:gd name="T15" fmla="*/ 10916036 h 18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1"/>
              <a:gd name="T25" fmla="*/ 0 h 181"/>
              <a:gd name="T26" fmla="*/ 211 w 211"/>
              <a:gd name="T27" fmla="*/ 181 h 18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1" h="181">
                <a:moveTo>
                  <a:pt x="0" y="0"/>
                </a:moveTo>
                <a:lnTo>
                  <a:pt x="15" y="16"/>
                </a:lnTo>
                <a:lnTo>
                  <a:pt x="48" y="33"/>
                </a:lnTo>
                <a:lnTo>
                  <a:pt x="146" y="67"/>
                </a:lnTo>
                <a:lnTo>
                  <a:pt x="178" y="82"/>
                </a:lnTo>
                <a:lnTo>
                  <a:pt x="195" y="99"/>
                </a:lnTo>
                <a:lnTo>
                  <a:pt x="211" y="132"/>
                </a:lnTo>
                <a:lnTo>
                  <a:pt x="211" y="181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>
            <a:off x="8945563" y="2451100"/>
            <a:ext cx="1587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97" name="Freeform 29"/>
          <p:cNvSpPr>
            <a:spLocks/>
          </p:cNvSpPr>
          <p:nvPr/>
        </p:nvSpPr>
        <p:spPr bwMode="auto">
          <a:xfrm>
            <a:off x="8890000" y="2438400"/>
            <a:ext cx="55563" cy="30163"/>
          </a:xfrm>
          <a:custGeom>
            <a:avLst/>
            <a:gdLst>
              <a:gd name="T0" fmla="*/ 13600207 w 227"/>
              <a:gd name="T1" fmla="*/ 3380596 h 116"/>
              <a:gd name="T2" fmla="*/ 11623193 w 227"/>
              <a:gd name="T3" fmla="*/ 1149315 h 116"/>
              <a:gd name="T4" fmla="*/ 8687411 w 227"/>
              <a:gd name="T5" fmla="*/ 0 h 116"/>
              <a:gd name="T6" fmla="*/ 4852829 w 227"/>
              <a:gd name="T7" fmla="*/ 0 h 116"/>
              <a:gd name="T8" fmla="*/ 1857322 w 227"/>
              <a:gd name="T9" fmla="*/ 1149315 h 116"/>
              <a:gd name="T10" fmla="*/ 0 w 227"/>
              <a:gd name="T11" fmla="*/ 3380596 h 116"/>
              <a:gd name="T12" fmla="*/ 0 w 227"/>
              <a:gd name="T13" fmla="*/ 5544272 h 116"/>
              <a:gd name="T14" fmla="*/ 958523 w 227"/>
              <a:gd name="T15" fmla="*/ 7843160 h 1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27"/>
              <a:gd name="T25" fmla="*/ 0 h 116"/>
              <a:gd name="T26" fmla="*/ 227 w 227"/>
              <a:gd name="T27" fmla="*/ 116 h 11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27" h="116">
                <a:moveTo>
                  <a:pt x="227" y="50"/>
                </a:moveTo>
                <a:lnTo>
                  <a:pt x="194" y="17"/>
                </a:lnTo>
                <a:lnTo>
                  <a:pt x="145" y="0"/>
                </a:lnTo>
                <a:lnTo>
                  <a:pt x="81" y="0"/>
                </a:lnTo>
                <a:lnTo>
                  <a:pt x="31" y="17"/>
                </a:lnTo>
                <a:lnTo>
                  <a:pt x="0" y="50"/>
                </a:lnTo>
                <a:lnTo>
                  <a:pt x="0" y="82"/>
                </a:lnTo>
                <a:lnTo>
                  <a:pt x="16" y="116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98" name="Line 30"/>
          <p:cNvSpPr>
            <a:spLocks noChangeShapeType="1"/>
          </p:cNvSpPr>
          <p:nvPr/>
        </p:nvSpPr>
        <p:spPr bwMode="auto">
          <a:xfrm>
            <a:off x="8745538" y="2525713"/>
            <a:ext cx="1587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199" name="Freeform 31"/>
          <p:cNvSpPr>
            <a:spLocks/>
          </p:cNvSpPr>
          <p:nvPr/>
        </p:nvSpPr>
        <p:spPr bwMode="auto">
          <a:xfrm>
            <a:off x="8745538" y="2525713"/>
            <a:ext cx="1587" cy="3175"/>
          </a:xfrm>
          <a:custGeom>
            <a:avLst/>
            <a:gdLst>
              <a:gd name="T0" fmla="*/ 0 w 1587"/>
              <a:gd name="T1" fmla="*/ 0 h 3175"/>
              <a:gd name="T2" fmla="*/ 0 w 1587"/>
              <a:gd name="T3" fmla="*/ 0 h 3175"/>
              <a:gd name="T4" fmla="*/ 0 w 1587"/>
              <a:gd name="T5" fmla="*/ 0 h 3175"/>
              <a:gd name="T6" fmla="*/ 0 60000 65536"/>
              <a:gd name="T7" fmla="*/ 0 60000 65536"/>
              <a:gd name="T8" fmla="*/ 0 60000 65536"/>
              <a:gd name="T9" fmla="*/ 0 w 1587"/>
              <a:gd name="T10" fmla="*/ 0 h 3175"/>
              <a:gd name="T11" fmla="*/ 1587 w 1587"/>
              <a:gd name="T12" fmla="*/ 3175 h 31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7" h="3175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>
            <a:off x="8691563" y="2525713"/>
            <a:ext cx="3175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>
            <a:off x="8691563" y="2525713"/>
            <a:ext cx="3175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02" name="Line 34"/>
          <p:cNvSpPr>
            <a:spLocks noChangeShapeType="1"/>
          </p:cNvSpPr>
          <p:nvPr/>
        </p:nvSpPr>
        <p:spPr bwMode="auto">
          <a:xfrm>
            <a:off x="8650288" y="2525713"/>
            <a:ext cx="3175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>
            <a:off x="8650288" y="2525713"/>
            <a:ext cx="3175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04" name="Line 36"/>
          <p:cNvSpPr>
            <a:spLocks noChangeShapeType="1"/>
          </p:cNvSpPr>
          <p:nvPr/>
        </p:nvSpPr>
        <p:spPr bwMode="auto">
          <a:xfrm>
            <a:off x="8612188" y="2525713"/>
            <a:ext cx="0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>
            <a:off x="8612188" y="2525713"/>
            <a:ext cx="0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06" name="Line 38"/>
          <p:cNvSpPr>
            <a:spLocks noChangeShapeType="1"/>
          </p:cNvSpPr>
          <p:nvPr/>
        </p:nvSpPr>
        <p:spPr bwMode="auto">
          <a:xfrm>
            <a:off x="8570913" y="2525713"/>
            <a:ext cx="0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07" name="Line 39"/>
          <p:cNvSpPr>
            <a:spLocks noChangeShapeType="1"/>
          </p:cNvSpPr>
          <p:nvPr/>
        </p:nvSpPr>
        <p:spPr bwMode="auto">
          <a:xfrm>
            <a:off x="8570913" y="2525713"/>
            <a:ext cx="0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08" name="Line 40"/>
          <p:cNvSpPr>
            <a:spLocks noChangeShapeType="1"/>
          </p:cNvSpPr>
          <p:nvPr/>
        </p:nvSpPr>
        <p:spPr bwMode="auto">
          <a:xfrm>
            <a:off x="8529638" y="2525713"/>
            <a:ext cx="0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09" name="Line 41"/>
          <p:cNvSpPr>
            <a:spLocks noChangeShapeType="1"/>
          </p:cNvSpPr>
          <p:nvPr/>
        </p:nvSpPr>
        <p:spPr bwMode="auto">
          <a:xfrm>
            <a:off x="8529638" y="2525713"/>
            <a:ext cx="0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10" name="Line 42"/>
          <p:cNvSpPr>
            <a:spLocks noChangeShapeType="1"/>
          </p:cNvSpPr>
          <p:nvPr/>
        </p:nvSpPr>
        <p:spPr bwMode="auto">
          <a:xfrm>
            <a:off x="8486775" y="2525713"/>
            <a:ext cx="0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11" name="Line 43"/>
          <p:cNvSpPr>
            <a:spLocks noChangeShapeType="1"/>
          </p:cNvSpPr>
          <p:nvPr/>
        </p:nvSpPr>
        <p:spPr bwMode="auto">
          <a:xfrm>
            <a:off x="8486775" y="2525713"/>
            <a:ext cx="0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12" name="Line 44"/>
          <p:cNvSpPr>
            <a:spLocks noChangeShapeType="1"/>
          </p:cNvSpPr>
          <p:nvPr/>
        </p:nvSpPr>
        <p:spPr bwMode="auto">
          <a:xfrm>
            <a:off x="8445500" y="2525713"/>
            <a:ext cx="0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13" name="Line 45"/>
          <p:cNvSpPr>
            <a:spLocks noChangeShapeType="1"/>
          </p:cNvSpPr>
          <p:nvPr/>
        </p:nvSpPr>
        <p:spPr bwMode="auto">
          <a:xfrm>
            <a:off x="8445500" y="2525713"/>
            <a:ext cx="0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14" name="Line 46"/>
          <p:cNvSpPr>
            <a:spLocks noChangeShapeType="1"/>
          </p:cNvSpPr>
          <p:nvPr/>
        </p:nvSpPr>
        <p:spPr bwMode="auto">
          <a:xfrm>
            <a:off x="8404225" y="2525713"/>
            <a:ext cx="1588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15" name="Line 47"/>
          <p:cNvSpPr>
            <a:spLocks noChangeShapeType="1"/>
          </p:cNvSpPr>
          <p:nvPr/>
        </p:nvSpPr>
        <p:spPr bwMode="auto">
          <a:xfrm>
            <a:off x="8404225" y="2525713"/>
            <a:ext cx="1588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16" name="Line 48"/>
          <p:cNvSpPr>
            <a:spLocks noChangeShapeType="1"/>
          </p:cNvSpPr>
          <p:nvPr/>
        </p:nvSpPr>
        <p:spPr bwMode="auto">
          <a:xfrm>
            <a:off x="8361363" y="2525713"/>
            <a:ext cx="3175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17" name="Line 49"/>
          <p:cNvSpPr>
            <a:spLocks noChangeShapeType="1"/>
          </p:cNvSpPr>
          <p:nvPr/>
        </p:nvSpPr>
        <p:spPr bwMode="auto">
          <a:xfrm>
            <a:off x="8361363" y="2525713"/>
            <a:ext cx="3175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18" name="Line 50"/>
          <p:cNvSpPr>
            <a:spLocks noChangeShapeType="1"/>
          </p:cNvSpPr>
          <p:nvPr/>
        </p:nvSpPr>
        <p:spPr bwMode="auto">
          <a:xfrm>
            <a:off x="8320088" y="2525713"/>
            <a:ext cx="3175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19" name="Line 51"/>
          <p:cNvSpPr>
            <a:spLocks noChangeShapeType="1"/>
          </p:cNvSpPr>
          <p:nvPr/>
        </p:nvSpPr>
        <p:spPr bwMode="auto">
          <a:xfrm>
            <a:off x="8320088" y="2525713"/>
            <a:ext cx="3175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20" name="Line 52"/>
          <p:cNvSpPr>
            <a:spLocks noChangeShapeType="1"/>
          </p:cNvSpPr>
          <p:nvPr/>
        </p:nvSpPr>
        <p:spPr bwMode="auto">
          <a:xfrm>
            <a:off x="8278813" y="2525713"/>
            <a:ext cx="1587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21" name="Line 53"/>
          <p:cNvSpPr>
            <a:spLocks noChangeShapeType="1"/>
          </p:cNvSpPr>
          <p:nvPr/>
        </p:nvSpPr>
        <p:spPr bwMode="auto">
          <a:xfrm>
            <a:off x="8278813" y="2525713"/>
            <a:ext cx="1587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22" name="Line 54"/>
          <p:cNvSpPr>
            <a:spLocks noChangeShapeType="1"/>
          </p:cNvSpPr>
          <p:nvPr/>
        </p:nvSpPr>
        <p:spPr bwMode="auto">
          <a:xfrm>
            <a:off x="8237538" y="2525713"/>
            <a:ext cx="1587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23" name="Line 55"/>
          <p:cNvSpPr>
            <a:spLocks noChangeShapeType="1"/>
          </p:cNvSpPr>
          <p:nvPr/>
        </p:nvSpPr>
        <p:spPr bwMode="auto">
          <a:xfrm>
            <a:off x="8237538" y="2525713"/>
            <a:ext cx="1587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24" name="Line 56"/>
          <p:cNvSpPr>
            <a:spLocks noChangeShapeType="1"/>
          </p:cNvSpPr>
          <p:nvPr/>
        </p:nvSpPr>
        <p:spPr bwMode="auto">
          <a:xfrm>
            <a:off x="8196263" y="2525713"/>
            <a:ext cx="1587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25" name="Line 57"/>
          <p:cNvSpPr>
            <a:spLocks noChangeShapeType="1"/>
          </p:cNvSpPr>
          <p:nvPr/>
        </p:nvSpPr>
        <p:spPr bwMode="auto">
          <a:xfrm>
            <a:off x="8196263" y="2525713"/>
            <a:ext cx="1587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26" name="Line 58"/>
          <p:cNvSpPr>
            <a:spLocks noChangeShapeType="1"/>
          </p:cNvSpPr>
          <p:nvPr/>
        </p:nvSpPr>
        <p:spPr bwMode="auto">
          <a:xfrm>
            <a:off x="8154988" y="2525713"/>
            <a:ext cx="1587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27" name="Line 59"/>
          <p:cNvSpPr>
            <a:spLocks noChangeShapeType="1"/>
          </p:cNvSpPr>
          <p:nvPr/>
        </p:nvSpPr>
        <p:spPr bwMode="auto">
          <a:xfrm>
            <a:off x="8154988" y="2525713"/>
            <a:ext cx="1587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28" name="Line 60"/>
          <p:cNvSpPr>
            <a:spLocks noChangeShapeType="1"/>
          </p:cNvSpPr>
          <p:nvPr/>
        </p:nvSpPr>
        <p:spPr bwMode="auto">
          <a:xfrm>
            <a:off x="8113713" y="2525713"/>
            <a:ext cx="1587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29" name="Line 61"/>
          <p:cNvSpPr>
            <a:spLocks noChangeShapeType="1"/>
          </p:cNvSpPr>
          <p:nvPr/>
        </p:nvSpPr>
        <p:spPr bwMode="auto">
          <a:xfrm>
            <a:off x="8113713" y="2525713"/>
            <a:ext cx="1587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30" name="Line 62"/>
          <p:cNvSpPr>
            <a:spLocks noChangeShapeType="1"/>
          </p:cNvSpPr>
          <p:nvPr/>
        </p:nvSpPr>
        <p:spPr bwMode="auto">
          <a:xfrm>
            <a:off x="8072438" y="2525713"/>
            <a:ext cx="1587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31" name="Line 63"/>
          <p:cNvSpPr>
            <a:spLocks noChangeShapeType="1"/>
          </p:cNvSpPr>
          <p:nvPr/>
        </p:nvSpPr>
        <p:spPr bwMode="auto">
          <a:xfrm>
            <a:off x="8072438" y="2525713"/>
            <a:ext cx="1587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32" name="Line 64"/>
          <p:cNvSpPr>
            <a:spLocks noChangeShapeType="1"/>
          </p:cNvSpPr>
          <p:nvPr/>
        </p:nvSpPr>
        <p:spPr bwMode="auto">
          <a:xfrm>
            <a:off x="8031163" y="2525713"/>
            <a:ext cx="0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33" name="Line 65"/>
          <p:cNvSpPr>
            <a:spLocks noChangeShapeType="1"/>
          </p:cNvSpPr>
          <p:nvPr/>
        </p:nvSpPr>
        <p:spPr bwMode="auto">
          <a:xfrm>
            <a:off x="8031163" y="2525713"/>
            <a:ext cx="0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34" name="Line 66"/>
          <p:cNvSpPr>
            <a:spLocks noChangeShapeType="1"/>
          </p:cNvSpPr>
          <p:nvPr/>
        </p:nvSpPr>
        <p:spPr bwMode="auto">
          <a:xfrm>
            <a:off x="7989888" y="2525713"/>
            <a:ext cx="0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35" name="Line 67"/>
          <p:cNvSpPr>
            <a:spLocks noChangeShapeType="1"/>
          </p:cNvSpPr>
          <p:nvPr/>
        </p:nvSpPr>
        <p:spPr bwMode="auto">
          <a:xfrm>
            <a:off x="7989888" y="2525713"/>
            <a:ext cx="0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36" name="Line 68"/>
          <p:cNvSpPr>
            <a:spLocks noChangeShapeType="1"/>
          </p:cNvSpPr>
          <p:nvPr/>
        </p:nvSpPr>
        <p:spPr bwMode="auto">
          <a:xfrm>
            <a:off x="7948613" y="2525713"/>
            <a:ext cx="0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37" name="Line 69"/>
          <p:cNvSpPr>
            <a:spLocks noChangeShapeType="1"/>
          </p:cNvSpPr>
          <p:nvPr/>
        </p:nvSpPr>
        <p:spPr bwMode="auto">
          <a:xfrm>
            <a:off x="7948613" y="2525713"/>
            <a:ext cx="0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38" name="Line 70"/>
          <p:cNvSpPr>
            <a:spLocks noChangeShapeType="1"/>
          </p:cNvSpPr>
          <p:nvPr/>
        </p:nvSpPr>
        <p:spPr bwMode="auto">
          <a:xfrm>
            <a:off x="7905750" y="2525713"/>
            <a:ext cx="1588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39" name="Line 71"/>
          <p:cNvSpPr>
            <a:spLocks noChangeShapeType="1"/>
          </p:cNvSpPr>
          <p:nvPr/>
        </p:nvSpPr>
        <p:spPr bwMode="auto">
          <a:xfrm>
            <a:off x="7905750" y="2525713"/>
            <a:ext cx="1588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40" name="Line 72"/>
          <p:cNvSpPr>
            <a:spLocks noChangeShapeType="1"/>
          </p:cNvSpPr>
          <p:nvPr/>
        </p:nvSpPr>
        <p:spPr bwMode="auto">
          <a:xfrm>
            <a:off x="7864475" y="2525713"/>
            <a:ext cx="1588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41" name="Line 73"/>
          <p:cNvSpPr>
            <a:spLocks noChangeShapeType="1"/>
          </p:cNvSpPr>
          <p:nvPr/>
        </p:nvSpPr>
        <p:spPr bwMode="auto">
          <a:xfrm>
            <a:off x="7864475" y="2525713"/>
            <a:ext cx="1588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42" name="Line 74"/>
          <p:cNvSpPr>
            <a:spLocks noChangeShapeType="1"/>
          </p:cNvSpPr>
          <p:nvPr/>
        </p:nvSpPr>
        <p:spPr bwMode="auto">
          <a:xfrm>
            <a:off x="7823200" y="2525713"/>
            <a:ext cx="1588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43" name="Line 75"/>
          <p:cNvSpPr>
            <a:spLocks noChangeShapeType="1"/>
          </p:cNvSpPr>
          <p:nvPr/>
        </p:nvSpPr>
        <p:spPr bwMode="auto">
          <a:xfrm>
            <a:off x="7823200" y="2525713"/>
            <a:ext cx="1588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44" name="Line 76"/>
          <p:cNvSpPr>
            <a:spLocks noChangeShapeType="1"/>
          </p:cNvSpPr>
          <p:nvPr/>
        </p:nvSpPr>
        <p:spPr bwMode="auto">
          <a:xfrm>
            <a:off x="7772400" y="2525713"/>
            <a:ext cx="1588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45" name="Line 77"/>
          <p:cNvSpPr>
            <a:spLocks noChangeShapeType="1"/>
          </p:cNvSpPr>
          <p:nvPr/>
        </p:nvSpPr>
        <p:spPr bwMode="auto">
          <a:xfrm>
            <a:off x="7772400" y="2525713"/>
            <a:ext cx="1588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46" name="Line 78"/>
          <p:cNvSpPr>
            <a:spLocks noChangeShapeType="1"/>
          </p:cNvSpPr>
          <p:nvPr/>
        </p:nvSpPr>
        <p:spPr bwMode="auto">
          <a:xfrm>
            <a:off x="7659688" y="2517775"/>
            <a:ext cx="1587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47" name="Freeform 79"/>
          <p:cNvSpPr>
            <a:spLocks/>
          </p:cNvSpPr>
          <p:nvPr/>
        </p:nvSpPr>
        <p:spPr bwMode="auto">
          <a:xfrm>
            <a:off x="7659688" y="2508250"/>
            <a:ext cx="9525" cy="61913"/>
          </a:xfrm>
          <a:custGeom>
            <a:avLst/>
            <a:gdLst>
              <a:gd name="T0" fmla="*/ 0 w 33"/>
              <a:gd name="T1" fmla="*/ 2160048 h 242"/>
              <a:gd name="T2" fmla="*/ 2749261 w 33"/>
              <a:gd name="T3" fmla="*/ 0 h 242"/>
              <a:gd name="T4" fmla="*/ 2749261 w 33"/>
              <a:gd name="T5" fmla="*/ 15839750 h 242"/>
              <a:gd name="T6" fmla="*/ 0 60000 65536"/>
              <a:gd name="T7" fmla="*/ 0 60000 65536"/>
              <a:gd name="T8" fmla="*/ 0 60000 65536"/>
              <a:gd name="T9" fmla="*/ 0 w 33"/>
              <a:gd name="T10" fmla="*/ 0 h 242"/>
              <a:gd name="T11" fmla="*/ 33 w 33"/>
              <a:gd name="T12" fmla="*/ 242 h 2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" h="242">
                <a:moveTo>
                  <a:pt x="0" y="33"/>
                </a:moveTo>
                <a:lnTo>
                  <a:pt x="33" y="0"/>
                </a:lnTo>
                <a:lnTo>
                  <a:pt x="33" y="242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48" name="Line 80"/>
          <p:cNvSpPr>
            <a:spLocks noChangeShapeType="1"/>
          </p:cNvSpPr>
          <p:nvPr/>
        </p:nvSpPr>
        <p:spPr bwMode="auto">
          <a:xfrm>
            <a:off x="7659688" y="2517775"/>
            <a:ext cx="1587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49" name="Line 81"/>
          <p:cNvSpPr>
            <a:spLocks noChangeShapeType="1"/>
          </p:cNvSpPr>
          <p:nvPr/>
        </p:nvSpPr>
        <p:spPr bwMode="auto">
          <a:xfrm flipH="1">
            <a:off x="7654925" y="2517775"/>
            <a:ext cx="4763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50" name="Line 82"/>
          <p:cNvSpPr>
            <a:spLocks noChangeShapeType="1"/>
          </p:cNvSpPr>
          <p:nvPr/>
        </p:nvSpPr>
        <p:spPr bwMode="auto">
          <a:xfrm>
            <a:off x="7634288" y="2543175"/>
            <a:ext cx="0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51" name="Line 83"/>
          <p:cNvSpPr>
            <a:spLocks noChangeShapeType="1"/>
          </p:cNvSpPr>
          <p:nvPr/>
        </p:nvSpPr>
        <p:spPr bwMode="auto">
          <a:xfrm flipH="1">
            <a:off x="7581900" y="2543175"/>
            <a:ext cx="52388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52" name="Line 84"/>
          <p:cNvSpPr>
            <a:spLocks noChangeShapeType="1"/>
          </p:cNvSpPr>
          <p:nvPr/>
        </p:nvSpPr>
        <p:spPr bwMode="auto">
          <a:xfrm>
            <a:off x="7569200" y="2570163"/>
            <a:ext cx="1588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53" name="Freeform 85"/>
          <p:cNvSpPr>
            <a:spLocks/>
          </p:cNvSpPr>
          <p:nvPr/>
        </p:nvSpPr>
        <p:spPr bwMode="auto">
          <a:xfrm>
            <a:off x="7535863" y="2508250"/>
            <a:ext cx="33337" cy="61913"/>
          </a:xfrm>
          <a:custGeom>
            <a:avLst/>
            <a:gdLst>
              <a:gd name="T0" fmla="*/ 8053301 w 138"/>
              <a:gd name="T1" fmla="*/ 15839750 h 242"/>
              <a:gd name="T2" fmla="*/ 0 w 138"/>
              <a:gd name="T3" fmla="*/ 15839750 h 242"/>
              <a:gd name="T4" fmla="*/ 0 w 138"/>
              <a:gd name="T5" fmla="*/ 0 h 242"/>
              <a:gd name="T6" fmla="*/ 0 60000 65536"/>
              <a:gd name="T7" fmla="*/ 0 60000 65536"/>
              <a:gd name="T8" fmla="*/ 0 60000 65536"/>
              <a:gd name="T9" fmla="*/ 0 w 138"/>
              <a:gd name="T10" fmla="*/ 0 h 242"/>
              <a:gd name="T11" fmla="*/ 138 w 138"/>
              <a:gd name="T12" fmla="*/ 242 h 2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8" h="242">
                <a:moveTo>
                  <a:pt x="138" y="242"/>
                </a:moveTo>
                <a:lnTo>
                  <a:pt x="0" y="242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54" name="Line 86"/>
          <p:cNvSpPr>
            <a:spLocks noChangeShapeType="1"/>
          </p:cNvSpPr>
          <p:nvPr/>
        </p:nvSpPr>
        <p:spPr bwMode="auto">
          <a:xfrm>
            <a:off x="7513638" y="2543175"/>
            <a:ext cx="1587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55" name="Line 87"/>
          <p:cNvSpPr>
            <a:spLocks noChangeShapeType="1"/>
          </p:cNvSpPr>
          <p:nvPr/>
        </p:nvSpPr>
        <p:spPr bwMode="auto">
          <a:xfrm flipH="1">
            <a:off x="7464425" y="2543175"/>
            <a:ext cx="49213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56" name="Line 88"/>
          <p:cNvSpPr>
            <a:spLocks noChangeShapeType="1"/>
          </p:cNvSpPr>
          <p:nvPr/>
        </p:nvSpPr>
        <p:spPr bwMode="auto">
          <a:xfrm>
            <a:off x="7450138" y="2555875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57" name="Freeform 89"/>
          <p:cNvSpPr>
            <a:spLocks/>
          </p:cNvSpPr>
          <p:nvPr/>
        </p:nvSpPr>
        <p:spPr bwMode="auto">
          <a:xfrm>
            <a:off x="7421563" y="2549525"/>
            <a:ext cx="28575" cy="20638"/>
          </a:xfrm>
          <a:custGeom>
            <a:avLst/>
            <a:gdLst>
              <a:gd name="T0" fmla="*/ 7225935 w 113"/>
              <a:gd name="T1" fmla="*/ 1520165 h 82"/>
              <a:gd name="T2" fmla="*/ 6522434 w 113"/>
              <a:gd name="T3" fmla="*/ 3737239 h 82"/>
              <a:gd name="T4" fmla="*/ 5755208 w 113"/>
              <a:gd name="T5" fmla="*/ 4434150 h 82"/>
              <a:gd name="T6" fmla="*/ 4348458 w 113"/>
              <a:gd name="T7" fmla="*/ 5194232 h 82"/>
              <a:gd name="T8" fmla="*/ 2877477 w 113"/>
              <a:gd name="T9" fmla="*/ 5194232 h 82"/>
              <a:gd name="T10" fmla="*/ 1470728 w 113"/>
              <a:gd name="T11" fmla="*/ 4434150 h 82"/>
              <a:gd name="T12" fmla="*/ 703501 w 113"/>
              <a:gd name="T13" fmla="*/ 3737239 h 82"/>
              <a:gd name="T14" fmla="*/ 0 w 113"/>
              <a:gd name="T15" fmla="*/ 1520165 h 82"/>
              <a:gd name="T16" fmla="*/ 0 w 113"/>
              <a:gd name="T17" fmla="*/ 0 h 8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3"/>
              <a:gd name="T28" fmla="*/ 0 h 82"/>
              <a:gd name="T29" fmla="*/ 113 w 113"/>
              <a:gd name="T30" fmla="*/ 82 h 8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3" h="82">
                <a:moveTo>
                  <a:pt x="113" y="24"/>
                </a:moveTo>
                <a:lnTo>
                  <a:pt x="102" y="59"/>
                </a:lnTo>
                <a:lnTo>
                  <a:pt x="90" y="70"/>
                </a:lnTo>
                <a:lnTo>
                  <a:pt x="68" y="82"/>
                </a:lnTo>
                <a:lnTo>
                  <a:pt x="45" y="82"/>
                </a:lnTo>
                <a:lnTo>
                  <a:pt x="23" y="70"/>
                </a:lnTo>
                <a:lnTo>
                  <a:pt x="11" y="59"/>
                </a:lnTo>
                <a:lnTo>
                  <a:pt x="0" y="24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58" name="Line 90"/>
          <p:cNvSpPr>
            <a:spLocks noChangeShapeType="1"/>
          </p:cNvSpPr>
          <p:nvPr/>
        </p:nvSpPr>
        <p:spPr bwMode="auto">
          <a:xfrm>
            <a:off x="7450138" y="2555875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59" name="Line 91"/>
          <p:cNvSpPr>
            <a:spLocks noChangeShapeType="1"/>
          </p:cNvSpPr>
          <p:nvPr/>
        </p:nvSpPr>
        <p:spPr bwMode="auto">
          <a:xfrm flipV="1">
            <a:off x="7450138" y="2508250"/>
            <a:ext cx="0" cy="476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60" name="Line 92"/>
          <p:cNvSpPr>
            <a:spLocks noChangeShapeType="1"/>
          </p:cNvSpPr>
          <p:nvPr/>
        </p:nvSpPr>
        <p:spPr bwMode="auto">
          <a:xfrm>
            <a:off x="7392988" y="2513013"/>
            <a:ext cx="1587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61" name="Freeform 93"/>
          <p:cNvSpPr>
            <a:spLocks/>
          </p:cNvSpPr>
          <p:nvPr/>
        </p:nvSpPr>
        <p:spPr bwMode="auto">
          <a:xfrm>
            <a:off x="7339013" y="2513013"/>
            <a:ext cx="53975" cy="12700"/>
          </a:xfrm>
          <a:custGeom>
            <a:avLst/>
            <a:gdLst>
              <a:gd name="T0" fmla="*/ 12890711 w 226"/>
              <a:gd name="T1" fmla="*/ 0 h 49"/>
              <a:gd name="T2" fmla="*/ 11008512 w 226"/>
              <a:gd name="T3" fmla="*/ 2283927 h 49"/>
              <a:gd name="T4" fmla="*/ 8213516 w 226"/>
              <a:gd name="T5" fmla="*/ 3291633 h 49"/>
              <a:gd name="T6" fmla="*/ 4505958 w 226"/>
              <a:gd name="T7" fmla="*/ 3291633 h 49"/>
              <a:gd name="T8" fmla="*/ 1768278 w 226"/>
              <a:gd name="T9" fmla="*/ 2283927 h 49"/>
              <a:gd name="T10" fmla="*/ 0 w 226"/>
              <a:gd name="T11" fmla="*/ 0 h 4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6"/>
              <a:gd name="T19" fmla="*/ 0 h 49"/>
              <a:gd name="T20" fmla="*/ 226 w 226"/>
              <a:gd name="T21" fmla="*/ 49 h 4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6" h="49">
                <a:moveTo>
                  <a:pt x="226" y="0"/>
                </a:moveTo>
                <a:lnTo>
                  <a:pt x="193" y="34"/>
                </a:lnTo>
                <a:lnTo>
                  <a:pt x="144" y="49"/>
                </a:lnTo>
                <a:lnTo>
                  <a:pt x="79" y="49"/>
                </a:lnTo>
                <a:lnTo>
                  <a:pt x="31" y="34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62" name="Line 94"/>
          <p:cNvSpPr>
            <a:spLocks noChangeShapeType="1"/>
          </p:cNvSpPr>
          <p:nvPr/>
        </p:nvSpPr>
        <p:spPr bwMode="auto">
          <a:xfrm>
            <a:off x="7342188" y="2468563"/>
            <a:ext cx="158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63" name="Freeform 95"/>
          <p:cNvSpPr>
            <a:spLocks/>
          </p:cNvSpPr>
          <p:nvPr/>
        </p:nvSpPr>
        <p:spPr bwMode="auto">
          <a:xfrm>
            <a:off x="7342188" y="2468563"/>
            <a:ext cx="50800" cy="44450"/>
          </a:xfrm>
          <a:custGeom>
            <a:avLst/>
            <a:gdLst>
              <a:gd name="T0" fmla="*/ 0 w 211"/>
              <a:gd name="T1" fmla="*/ 0 h 181"/>
              <a:gd name="T2" fmla="*/ 927401 w 211"/>
              <a:gd name="T3" fmla="*/ 964884 h 181"/>
              <a:gd name="T4" fmla="*/ 2840226 w 211"/>
              <a:gd name="T5" fmla="*/ 1990181 h 181"/>
              <a:gd name="T6" fmla="*/ 8520678 w 211"/>
              <a:gd name="T7" fmla="*/ 4040776 h 181"/>
              <a:gd name="T8" fmla="*/ 10317697 w 211"/>
              <a:gd name="T9" fmla="*/ 4945493 h 181"/>
              <a:gd name="T10" fmla="*/ 11245098 w 211"/>
              <a:gd name="T11" fmla="*/ 5970544 h 181"/>
              <a:gd name="T12" fmla="*/ 12230522 w 211"/>
              <a:gd name="T13" fmla="*/ 7960970 h 181"/>
              <a:gd name="T14" fmla="*/ 12230522 w 211"/>
              <a:gd name="T15" fmla="*/ 10916036 h 18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1"/>
              <a:gd name="T25" fmla="*/ 0 h 181"/>
              <a:gd name="T26" fmla="*/ 211 w 211"/>
              <a:gd name="T27" fmla="*/ 181 h 18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1" h="181">
                <a:moveTo>
                  <a:pt x="0" y="0"/>
                </a:moveTo>
                <a:lnTo>
                  <a:pt x="16" y="16"/>
                </a:lnTo>
                <a:lnTo>
                  <a:pt x="49" y="33"/>
                </a:lnTo>
                <a:lnTo>
                  <a:pt x="147" y="67"/>
                </a:lnTo>
                <a:lnTo>
                  <a:pt x="178" y="82"/>
                </a:lnTo>
                <a:lnTo>
                  <a:pt x="194" y="99"/>
                </a:lnTo>
                <a:lnTo>
                  <a:pt x="211" y="132"/>
                </a:lnTo>
                <a:lnTo>
                  <a:pt x="211" y="181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64" name="Line 96"/>
          <p:cNvSpPr>
            <a:spLocks noChangeShapeType="1"/>
          </p:cNvSpPr>
          <p:nvPr/>
        </p:nvSpPr>
        <p:spPr bwMode="auto">
          <a:xfrm>
            <a:off x="7392988" y="2451100"/>
            <a:ext cx="1587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65" name="Freeform 97"/>
          <p:cNvSpPr>
            <a:spLocks/>
          </p:cNvSpPr>
          <p:nvPr/>
        </p:nvSpPr>
        <p:spPr bwMode="auto">
          <a:xfrm>
            <a:off x="7339013" y="2438400"/>
            <a:ext cx="53975" cy="30163"/>
          </a:xfrm>
          <a:custGeom>
            <a:avLst/>
            <a:gdLst>
              <a:gd name="T0" fmla="*/ 12890711 w 226"/>
              <a:gd name="T1" fmla="*/ 3380596 h 116"/>
              <a:gd name="T2" fmla="*/ 11008512 w 226"/>
              <a:gd name="T3" fmla="*/ 1149315 h 116"/>
              <a:gd name="T4" fmla="*/ 8213516 w 226"/>
              <a:gd name="T5" fmla="*/ 0 h 116"/>
              <a:gd name="T6" fmla="*/ 4505958 w 226"/>
              <a:gd name="T7" fmla="*/ 0 h 116"/>
              <a:gd name="T8" fmla="*/ 1768278 w 226"/>
              <a:gd name="T9" fmla="*/ 1149315 h 116"/>
              <a:gd name="T10" fmla="*/ 0 w 226"/>
              <a:gd name="T11" fmla="*/ 3380596 h 116"/>
              <a:gd name="T12" fmla="*/ 0 w 226"/>
              <a:gd name="T13" fmla="*/ 5544272 h 116"/>
              <a:gd name="T14" fmla="*/ 855480 w 226"/>
              <a:gd name="T15" fmla="*/ 7843160 h 1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26"/>
              <a:gd name="T25" fmla="*/ 0 h 116"/>
              <a:gd name="T26" fmla="*/ 226 w 226"/>
              <a:gd name="T27" fmla="*/ 116 h 11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26" h="116">
                <a:moveTo>
                  <a:pt x="226" y="50"/>
                </a:moveTo>
                <a:lnTo>
                  <a:pt x="193" y="17"/>
                </a:lnTo>
                <a:lnTo>
                  <a:pt x="144" y="0"/>
                </a:lnTo>
                <a:lnTo>
                  <a:pt x="79" y="0"/>
                </a:lnTo>
                <a:lnTo>
                  <a:pt x="31" y="17"/>
                </a:lnTo>
                <a:lnTo>
                  <a:pt x="0" y="50"/>
                </a:lnTo>
                <a:lnTo>
                  <a:pt x="0" y="82"/>
                </a:lnTo>
                <a:lnTo>
                  <a:pt x="15" y="116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66" name="Line 98"/>
          <p:cNvSpPr>
            <a:spLocks noChangeShapeType="1"/>
          </p:cNvSpPr>
          <p:nvPr/>
        </p:nvSpPr>
        <p:spPr bwMode="auto">
          <a:xfrm>
            <a:off x="7081838" y="2508250"/>
            <a:ext cx="1587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67" name="Freeform 99"/>
          <p:cNvSpPr>
            <a:spLocks/>
          </p:cNvSpPr>
          <p:nvPr/>
        </p:nvSpPr>
        <p:spPr bwMode="auto">
          <a:xfrm>
            <a:off x="7081838" y="2508250"/>
            <a:ext cx="33337" cy="61913"/>
          </a:xfrm>
          <a:custGeom>
            <a:avLst/>
            <a:gdLst>
              <a:gd name="T0" fmla="*/ 0 w 136"/>
              <a:gd name="T1" fmla="*/ 0 h 242"/>
              <a:gd name="T2" fmla="*/ 0 w 136"/>
              <a:gd name="T3" fmla="*/ 15839750 h 242"/>
              <a:gd name="T4" fmla="*/ 8171732 w 136"/>
              <a:gd name="T5" fmla="*/ 15839750 h 242"/>
              <a:gd name="T6" fmla="*/ 0 60000 65536"/>
              <a:gd name="T7" fmla="*/ 0 60000 65536"/>
              <a:gd name="T8" fmla="*/ 0 60000 65536"/>
              <a:gd name="T9" fmla="*/ 0 w 136"/>
              <a:gd name="T10" fmla="*/ 0 h 242"/>
              <a:gd name="T11" fmla="*/ 136 w 136"/>
              <a:gd name="T12" fmla="*/ 242 h 2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6" h="242">
                <a:moveTo>
                  <a:pt x="0" y="0"/>
                </a:moveTo>
                <a:lnTo>
                  <a:pt x="0" y="242"/>
                </a:lnTo>
                <a:lnTo>
                  <a:pt x="136" y="242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68" name="Line 100"/>
          <p:cNvSpPr>
            <a:spLocks noChangeShapeType="1"/>
          </p:cNvSpPr>
          <p:nvPr/>
        </p:nvSpPr>
        <p:spPr bwMode="auto">
          <a:xfrm>
            <a:off x="7059613" y="2543175"/>
            <a:ext cx="1587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69" name="Line 101"/>
          <p:cNvSpPr>
            <a:spLocks noChangeShapeType="1"/>
          </p:cNvSpPr>
          <p:nvPr/>
        </p:nvSpPr>
        <p:spPr bwMode="auto">
          <a:xfrm flipH="1">
            <a:off x="7010400" y="2543175"/>
            <a:ext cx="49213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70" name="Line 102"/>
          <p:cNvSpPr>
            <a:spLocks noChangeShapeType="1"/>
          </p:cNvSpPr>
          <p:nvPr/>
        </p:nvSpPr>
        <p:spPr bwMode="auto">
          <a:xfrm>
            <a:off x="6992938" y="2555875"/>
            <a:ext cx="158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71" name="Freeform 103"/>
          <p:cNvSpPr>
            <a:spLocks/>
          </p:cNvSpPr>
          <p:nvPr/>
        </p:nvSpPr>
        <p:spPr bwMode="auto">
          <a:xfrm>
            <a:off x="6964363" y="2549525"/>
            <a:ext cx="28575" cy="20638"/>
          </a:xfrm>
          <a:custGeom>
            <a:avLst/>
            <a:gdLst>
              <a:gd name="T0" fmla="*/ 7162549 w 114"/>
              <a:gd name="T1" fmla="*/ 1520165 h 82"/>
              <a:gd name="T2" fmla="*/ 6408571 w 114"/>
              <a:gd name="T3" fmla="*/ 3737239 h 82"/>
              <a:gd name="T4" fmla="*/ 5780422 w 114"/>
              <a:gd name="T5" fmla="*/ 4434150 h 82"/>
              <a:gd name="T6" fmla="*/ 4272465 w 114"/>
              <a:gd name="T7" fmla="*/ 5194232 h 82"/>
              <a:gd name="T8" fmla="*/ 2890086 w 114"/>
              <a:gd name="T9" fmla="*/ 5194232 h 82"/>
              <a:gd name="T10" fmla="*/ 1507958 w 114"/>
              <a:gd name="T11" fmla="*/ 4434150 h 82"/>
              <a:gd name="T12" fmla="*/ 753979 w 114"/>
              <a:gd name="T13" fmla="*/ 3737239 h 82"/>
              <a:gd name="T14" fmla="*/ 0 w 114"/>
              <a:gd name="T15" fmla="*/ 1520165 h 82"/>
              <a:gd name="T16" fmla="*/ 0 w 114"/>
              <a:gd name="T17" fmla="*/ 0 h 8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4"/>
              <a:gd name="T28" fmla="*/ 0 h 82"/>
              <a:gd name="T29" fmla="*/ 114 w 114"/>
              <a:gd name="T30" fmla="*/ 82 h 8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4" h="82">
                <a:moveTo>
                  <a:pt x="114" y="24"/>
                </a:moveTo>
                <a:lnTo>
                  <a:pt x="102" y="59"/>
                </a:lnTo>
                <a:lnTo>
                  <a:pt x="92" y="70"/>
                </a:lnTo>
                <a:lnTo>
                  <a:pt x="68" y="82"/>
                </a:lnTo>
                <a:lnTo>
                  <a:pt x="46" y="82"/>
                </a:lnTo>
                <a:lnTo>
                  <a:pt x="24" y="70"/>
                </a:lnTo>
                <a:lnTo>
                  <a:pt x="12" y="59"/>
                </a:lnTo>
                <a:lnTo>
                  <a:pt x="0" y="24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72" name="Line 104"/>
          <p:cNvSpPr>
            <a:spLocks noChangeShapeType="1"/>
          </p:cNvSpPr>
          <p:nvPr/>
        </p:nvSpPr>
        <p:spPr bwMode="auto">
          <a:xfrm>
            <a:off x="6992938" y="2555875"/>
            <a:ext cx="158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73" name="Line 105"/>
          <p:cNvSpPr>
            <a:spLocks noChangeShapeType="1"/>
          </p:cNvSpPr>
          <p:nvPr/>
        </p:nvSpPr>
        <p:spPr bwMode="auto">
          <a:xfrm flipV="1">
            <a:off x="6992938" y="2508250"/>
            <a:ext cx="1587" cy="476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74" name="Line 106"/>
          <p:cNvSpPr>
            <a:spLocks noChangeShapeType="1"/>
          </p:cNvSpPr>
          <p:nvPr/>
        </p:nvSpPr>
        <p:spPr bwMode="auto">
          <a:xfrm>
            <a:off x="6937375" y="2513013"/>
            <a:ext cx="1588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75" name="Freeform 107"/>
          <p:cNvSpPr>
            <a:spLocks/>
          </p:cNvSpPr>
          <p:nvPr/>
        </p:nvSpPr>
        <p:spPr bwMode="auto">
          <a:xfrm>
            <a:off x="6883400" y="2513013"/>
            <a:ext cx="53975" cy="12700"/>
          </a:xfrm>
          <a:custGeom>
            <a:avLst/>
            <a:gdLst>
              <a:gd name="T0" fmla="*/ 12890711 w 226"/>
              <a:gd name="T1" fmla="*/ 0 h 49"/>
              <a:gd name="T2" fmla="*/ 11122433 w 226"/>
              <a:gd name="T3" fmla="*/ 2283927 h 49"/>
              <a:gd name="T4" fmla="*/ 8270596 w 226"/>
              <a:gd name="T5" fmla="*/ 3291633 h 49"/>
              <a:gd name="T6" fmla="*/ 4620117 w 226"/>
              <a:gd name="T7" fmla="*/ 3291633 h 49"/>
              <a:gd name="T8" fmla="*/ 1882199 w 226"/>
              <a:gd name="T9" fmla="*/ 2283927 h 49"/>
              <a:gd name="T10" fmla="*/ 0 w 226"/>
              <a:gd name="T11" fmla="*/ 0 h 4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6"/>
              <a:gd name="T19" fmla="*/ 0 h 49"/>
              <a:gd name="T20" fmla="*/ 226 w 226"/>
              <a:gd name="T21" fmla="*/ 49 h 4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6" h="49">
                <a:moveTo>
                  <a:pt x="226" y="0"/>
                </a:moveTo>
                <a:lnTo>
                  <a:pt x="195" y="34"/>
                </a:lnTo>
                <a:lnTo>
                  <a:pt x="145" y="49"/>
                </a:lnTo>
                <a:lnTo>
                  <a:pt x="81" y="49"/>
                </a:lnTo>
                <a:lnTo>
                  <a:pt x="33" y="34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76" name="Line 108"/>
          <p:cNvSpPr>
            <a:spLocks noChangeShapeType="1"/>
          </p:cNvSpPr>
          <p:nvPr/>
        </p:nvSpPr>
        <p:spPr bwMode="auto">
          <a:xfrm>
            <a:off x="6886575" y="2468563"/>
            <a:ext cx="15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77" name="Freeform 109"/>
          <p:cNvSpPr>
            <a:spLocks/>
          </p:cNvSpPr>
          <p:nvPr/>
        </p:nvSpPr>
        <p:spPr bwMode="auto">
          <a:xfrm>
            <a:off x="6886575" y="2468563"/>
            <a:ext cx="50800" cy="44450"/>
          </a:xfrm>
          <a:custGeom>
            <a:avLst/>
            <a:gdLst>
              <a:gd name="T0" fmla="*/ 0 w 211"/>
              <a:gd name="T1" fmla="*/ 0 h 181"/>
              <a:gd name="T2" fmla="*/ 1043447 w 211"/>
              <a:gd name="T3" fmla="*/ 964884 h 181"/>
              <a:gd name="T4" fmla="*/ 2840226 w 211"/>
              <a:gd name="T5" fmla="*/ 1990181 h 181"/>
              <a:gd name="T6" fmla="*/ 8520678 w 211"/>
              <a:gd name="T7" fmla="*/ 4040776 h 181"/>
              <a:gd name="T8" fmla="*/ 10433502 w 211"/>
              <a:gd name="T9" fmla="*/ 4945493 h 181"/>
              <a:gd name="T10" fmla="*/ 11303121 w 211"/>
              <a:gd name="T11" fmla="*/ 5970544 h 181"/>
              <a:gd name="T12" fmla="*/ 12230522 w 211"/>
              <a:gd name="T13" fmla="*/ 7960970 h 181"/>
              <a:gd name="T14" fmla="*/ 12230522 w 211"/>
              <a:gd name="T15" fmla="*/ 10916036 h 18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1"/>
              <a:gd name="T25" fmla="*/ 0 h 181"/>
              <a:gd name="T26" fmla="*/ 211 w 211"/>
              <a:gd name="T27" fmla="*/ 181 h 18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1" h="181">
                <a:moveTo>
                  <a:pt x="0" y="0"/>
                </a:moveTo>
                <a:lnTo>
                  <a:pt x="18" y="16"/>
                </a:lnTo>
                <a:lnTo>
                  <a:pt x="49" y="33"/>
                </a:lnTo>
                <a:lnTo>
                  <a:pt x="147" y="67"/>
                </a:lnTo>
                <a:lnTo>
                  <a:pt x="180" y="82"/>
                </a:lnTo>
                <a:lnTo>
                  <a:pt x="195" y="99"/>
                </a:lnTo>
                <a:lnTo>
                  <a:pt x="211" y="132"/>
                </a:lnTo>
                <a:lnTo>
                  <a:pt x="211" y="181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78" name="Line 110"/>
          <p:cNvSpPr>
            <a:spLocks noChangeShapeType="1"/>
          </p:cNvSpPr>
          <p:nvPr/>
        </p:nvSpPr>
        <p:spPr bwMode="auto">
          <a:xfrm>
            <a:off x="6937375" y="2451100"/>
            <a:ext cx="1588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79" name="Freeform 111"/>
          <p:cNvSpPr>
            <a:spLocks/>
          </p:cNvSpPr>
          <p:nvPr/>
        </p:nvSpPr>
        <p:spPr bwMode="auto">
          <a:xfrm>
            <a:off x="6883400" y="2438400"/>
            <a:ext cx="53975" cy="30163"/>
          </a:xfrm>
          <a:custGeom>
            <a:avLst/>
            <a:gdLst>
              <a:gd name="T0" fmla="*/ 12890711 w 226"/>
              <a:gd name="T1" fmla="*/ 3380596 h 116"/>
              <a:gd name="T2" fmla="*/ 11122433 w 226"/>
              <a:gd name="T3" fmla="*/ 1149315 h 116"/>
              <a:gd name="T4" fmla="*/ 8270596 w 226"/>
              <a:gd name="T5" fmla="*/ 0 h 116"/>
              <a:gd name="T6" fmla="*/ 4620117 w 226"/>
              <a:gd name="T7" fmla="*/ 0 h 116"/>
              <a:gd name="T8" fmla="*/ 1882199 w 226"/>
              <a:gd name="T9" fmla="*/ 1149315 h 116"/>
              <a:gd name="T10" fmla="*/ 0 w 226"/>
              <a:gd name="T11" fmla="*/ 3380596 h 116"/>
              <a:gd name="T12" fmla="*/ 0 w 226"/>
              <a:gd name="T13" fmla="*/ 5544272 h 116"/>
              <a:gd name="T14" fmla="*/ 855480 w 226"/>
              <a:gd name="T15" fmla="*/ 7843160 h 1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26"/>
              <a:gd name="T25" fmla="*/ 0 h 116"/>
              <a:gd name="T26" fmla="*/ 226 w 226"/>
              <a:gd name="T27" fmla="*/ 116 h 11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26" h="116">
                <a:moveTo>
                  <a:pt x="226" y="50"/>
                </a:moveTo>
                <a:lnTo>
                  <a:pt x="195" y="17"/>
                </a:lnTo>
                <a:lnTo>
                  <a:pt x="145" y="0"/>
                </a:lnTo>
                <a:lnTo>
                  <a:pt x="81" y="0"/>
                </a:lnTo>
                <a:lnTo>
                  <a:pt x="33" y="17"/>
                </a:lnTo>
                <a:lnTo>
                  <a:pt x="0" y="50"/>
                </a:lnTo>
                <a:lnTo>
                  <a:pt x="0" y="82"/>
                </a:lnTo>
                <a:lnTo>
                  <a:pt x="15" y="116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80" name="Line 112"/>
          <p:cNvSpPr>
            <a:spLocks noChangeShapeType="1"/>
          </p:cNvSpPr>
          <p:nvPr/>
        </p:nvSpPr>
        <p:spPr bwMode="auto">
          <a:xfrm>
            <a:off x="6910388" y="1965325"/>
            <a:ext cx="1587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81" name="Freeform 113"/>
          <p:cNvSpPr>
            <a:spLocks/>
          </p:cNvSpPr>
          <p:nvPr/>
        </p:nvSpPr>
        <p:spPr bwMode="auto">
          <a:xfrm>
            <a:off x="6910388" y="1957388"/>
            <a:ext cx="50800" cy="20637"/>
          </a:xfrm>
          <a:custGeom>
            <a:avLst/>
            <a:gdLst>
              <a:gd name="T0" fmla="*/ 0 w 212"/>
              <a:gd name="T1" fmla="*/ 2040080 h 83"/>
              <a:gd name="T2" fmla="*/ 1894936 w 212"/>
              <a:gd name="T3" fmla="*/ 4080159 h 83"/>
              <a:gd name="T4" fmla="*/ 3732123 w 212"/>
              <a:gd name="T5" fmla="*/ 5131154 h 83"/>
              <a:gd name="T6" fmla="*/ 7464485 w 212"/>
              <a:gd name="T7" fmla="*/ 5131154 h 83"/>
              <a:gd name="T8" fmla="*/ 9359182 w 212"/>
              <a:gd name="T9" fmla="*/ 4080159 h 83"/>
              <a:gd name="T10" fmla="*/ 11254117 w 212"/>
              <a:gd name="T11" fmla="*/ 2040080 h 83"/>
              <a:gd name="T12" fmla="*/ 12172830 w 212"/>
              <a:gd name="T13" fmla="*/ 0 h 8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2"/>
              <a:gd name="T22" fmla="*/ 0 h 83"/>
              <a:gd name="T23" fmla="*/ 212 w 212"/>
              <a:gd name="T24" fmla="*/ 83 h 8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2" h="83">
                <a:moveTo>
                  <a:pt x="0" y="33"/>
                </a:moveTo>
                <a:lnTo>
                  <a:pt x="33" y="66"/>
                </a:lnTo>
                <a:lnTo>
                  <a:pt x="65" y="83"/>
                </a:lnTo>
                <a:lnTo>
                  <a:pt x="130" y="83"/>
                </a:lnTo>
                <a:lnTo>
                  <a:pt x="163" y="66"/>
                </a:lnTo>
                <a:lnTo>
                  <a:pt x="196" y="33"/>
                </a:lnTo>
                <a:lnTo>
                  <a:pt x="212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82" name="Line 114"/>
          <p:cNvSpPr>
            <a:spLocks noChangeShapeType="1"/>
          </p:cNvSpPr>
          <p:nvPr/>
        </p:nvSpPr>
        <p:spPr bwMode="auto">
          <a:xfrm>
            <a:off x="6961188" y="1911350"/>
            <a:ext cx="1587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83" name="Freeform 115"/>
          <p:cNvSpPr>
            <a:spLocks/>
          </p:cNvSpPr>
          <p:nvPr/>
        </p:nvSpPr>
        <p:spPr bwMode="auto">
          <a:xfrm>
            <a:off x="6904038" y="1890713"/>
            <a:ext cx="57150" cy="74612"/>
          </a:xfrm>
          <a:custGeom>
            <a:avLst/>
            <a:gdLst>
              <a:gd name="T0" fmla="*/ 13440834 w 243"/>
              <a:gd name="T1" fmla="*/ 5175108 h 297"/>
              <a:gd name="T2" fmla="*/ 12555832 w 243"/>
              <a:gd name="T3" fmla="*/ 3092504 h 297"/>
              <a:gd name="T4" fmla="*/ 10730560 w 243"/>
              <a:gd name="T5" fmla="*/ 946593 h 297"/>
              <a:gd name="T6" fmla="*/ 8905288 w 243"/>
              <a:gd name="T7" fmla="*/ 0 h 297"/>
              <a:gd name="T8" fmla="*/ 5310012 w 243"/>
              <a:gd name="T9" fmla="*/ 0 h 297"/>
              <a:gd name="T10" fmla="*/ 3540007 w 243"/>
              <a:gd name="T11" fmla="*/ 946593 h 297"/>
              <a:gd name="T12" fmla="*/ 1714735 w 243"/>
              <a:gd name="T13" fmla="*/ 3092504 h 297"/>
              <a:gd name="T14" fmla="*/ 885002 w 243"/>
              <a:gd name="T15" fmla="*/ 5175108 h 297"/>
              <a:gd name="T16" fmla="*/ 0 w 243"/>
              <a:gd name="T17" fmla="*/ 8330669 h 297"/>
              <a:gd name="T18" fmla="*/ 0 w 243"/>
              <a:gd name="T19" fmla="*/ 13568831 h 297"/>
              <a:gd name="T20" fmla="*/ 885002 w 243"/>
              <a:gd name="T21" fmla="*/ 16661338 h 297"/>
              <a:gd name="T22" fmla="*/ 1714735 w 243"/>
              <a:gd name="T23" fmla="*/ 18743941 h 29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43"/>
              <a:gd name="T37" fmla="*/ 0 h 297"/>
              <a:gd name="T38" fmla="*/ 243 w 243"/>
              <a:gd name="T39" fmla="*/ 297 h 29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43" h="297">
                <a:moveTo>
                  <a:pt x="243" y="82"/>
                </a:moveTo>
                <a:lnTo>
                  <a:pt x="227" y="49"/>
                </a:lnTo>
                <a:lnTo>
                  <a:pt x="194" y="15"/>
                </a:lnTo>
                <a:lnTo>
                  <a:pt x="161" y="0"/>
                </a:lnTo>
                <a:lnTo>
                  <a:pt x="96" y="0"/>
                </a:lnTo>
                <a:lnTo>
                  <a:pt x="64" y="15"/>
                </a:lnTo>
                <a:lnTo>
                  <a:pt x="31" y="49"/>
                </a:lnTo>
                <a:lnTo>
                  <a:pt x="16" y="82"/>
                </a:lnTo>
                <a:lnTo>
                  <a:pt x="0" y="132"/>
                </a:lnTo>
                <a:lnTo>
                  <a:pt x="0" y="215"/>
                </a:lnTo>
                <a:lnTo>
                  <a:pt x="16" y="264"/>
                </a:lnTo>
                <a:lnTo>
                  <a:pt x="31" y="297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84" name="Line 116"/>
          <p:cNvSpPr>
            <a:spLocks noChangeShapeType="1"/>
          </p:cNvSpPr>
          <p:nvPr/>
        </p:nvSpPr>
        <p:spPr bwMode="auto">
          <a:xfrm>
            <a:off x="6870700" y="1941513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85" name="Line 117"/>
          <p:cNvSpPr>
            <a:spLocks noChangeShapeType="1"/>
          </p:cNvSpPr>
          <p:nvPr/>
        </p:nvSpPr>
        <p:spPr bwMode="auto">
          <a:xfrm flipH="1">
            <a:off x="6799263" y="1941513"/>
            <a:ext cx="7143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86" name="Line 118"/>
          <p:cNvSpPr>
            <a:spLocks noChangeShapeType="1"/>
          </p:cNvSpPr>
          <p:nvPr/>
        </p:nvSpPr>
        <p:spPr bwMode="auto">
          <a:xfrm>
            <a:off x="7005638" y="1955800"/>
            <a:ext cx="1587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87" name="Freeform 119"/>
          <p:cNvSpPr>
            <a:spLocks/>
          </p:cNvSpPr>
          <p:nvPr/>
        </p:nvSpPr>
        <p:spPr bwMode="auto">
          <a:xfrm>
            <a:off x="7005638" y="1955800"/>
            <a:ext cx="25400" cy="44450"/>
          </a:xfrm>
          <a:custGeom>
            <a:avLst/>
            <a:gdLst>
              <a:gd name="T0" fmla="*/ 0 w 98"/>
              <a:gd name="T1" fmla="*/ 0 h 173"/>
              <a:gd name="T2" fmla="*/ 0 w 98"/>
              <a:gd name="T3" fmla="*/ 11420824 h 173"/>
              <a:gd name="T4" fmla="*/ 6583265 w 98"/>
              <a:gd name="T5" fmla="*/ 11420824 h 173"/>
              <a:gd name="T6" fmla="*/ 0 60000 65536"/>
              <a:gd name="T7" fmla="*/ 0 60000 65536"/>
              <a:gd name="T8" fmla="*/ 0 60000 65536"/>
              <a:gd name="T9" fmla="*/ 0 w 98"/>
              <a:gd name="T10" fmla="*/ 0 h 173"/>
              <a:gd name="T11" fmla="*/ 98 w 98"/>
              <a:gd name="T12" fmla="*/ 173 h 1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8" h="173">
                <a:moveTo>
                  <a:pt x="0" y="0"/>
                </a:moveTo>
                <a:lnTo>
                  <a:pt x="0" y="173"/>
                </a:lnTo>
                <a:lnTo>
                  <a:pt x="98" y="173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88" name="Line 120"/>
          <p:cNvSpPr>
            <a:spLocks noChangeShapeType="1"/>
          </p:cNvSpPr>
          <p:nvPr/>
        </p:nvSpPr>
        <p:spPr bwMode="auto">
          <a:xfrm>
            <a:off x="6924675" y="2112963"/>
            <a:ext cx="1588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89" name="Freeform 121"/>
          <p:cNvSpPr>
            <a:spLocks/>
          </p:cNvSpPr>
          <p:nvPr/>
        </p:nvSpPr>
        <p:spPr bwMode="auto">
          <a:xfrm>
            <a:off x="6911975" y="2112963"/>
            <a:ext cx="12700" cy="31750"/>
          </a:xfrm>
          <a:custGeom>
            <a:avLst/>
            <a:gdLst>
              <a:gd name="T0" fmla="*/ 3431702 w 47"/>
              <a:gd name="T1" fmla="*/ 0 h 128"/>
              <a:gd name="T2" fmla="*/ 3431702 w 47"/>
              <a:gd name="T3" fmla="*/ 7875486 h 128"/>
              <a:gd name="T4" fmla="*/ 2336530 w 47"/>
              <a:gd name="T5" fmla="*/ 7875486 h 128"/>
              <a:gd name="T6" fmla="*/ 2336530 w 47"/>
              <a:gd name="T7" fmla="*/ 861467 h 128"/>
              <a:gd name="T8" fmla="*/ 1095172 w 47"/>
              <a:gd name="T9" fmla="*/ 2768699 h 128"/>
              <a:gd name="T10" fmla="*/ 1095172 w 47"/>
              <a:gd name="T11" fmla="*/ 7875486 h 128"/>
              <a:gd name="T12" fmla="*/ 0 w 47"/>
              <a:gd name="T13" fmla="*/ 7875486 h 128"/>
              <a:gd name="T14" fmla="*/ 0 w 47"/>
              <a:gd name="T15" fmla="*/ 4799211 h 1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7"/>
              <a:gd name="T25" fmla="*/ 0 h 128"/>
              <a:gd name="T26" fmla="*/ 47 w 47"/>
              <a:gd name="T27" fmla="*/ 128 h 12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7" h="128">
                <a:moveTo>
                  <a:pt x="47" y="0"/>
                </a:moveTo>
                <a:lnTo>
                  <a:pt x="47" y="128"/>
                </a:lnTo>
                <a:lnTo>
                  <a:pt x="32" y="128"/>
                </a:lnTo>
                <a:lnTo>
                  <a:pt x="32" y="14"/>
                </a:lnTo>
                <a:lnTo>
                  <a:pt x="15" y="45"/>
                </a:lnTo>
                <a:lnTo>
                  <a:pt x="15" y="128"/>
                </a:lnTo>
                <a:lnTo>
                  <a:pt x="0" y="128"/>
                </a:lnTo>
                <a:lnTo>
                  <a:pt x="0" y="78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90" name="Line 122"/>
          <p:cNvSpPr>
            <a:spLocks noChangeShapeType="1"/>
          </p:cNvSpPr>
          <p:nvPr/>
        </p:nvSpPr>
        <p:spPr bwMode="auto">
          <a:xfrm>
            <a:off x="6907213" y="2144713"/>
            <a:ext cx="1587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91" name="Freeform 123"/>
          <p:cNvSpPr>
            <a:spLocks/>
          </p:cNvSpPr>
          <p:nvPr/>
        </p:nvSpPr>
        <p:spPr bwMode="auto">
          <a:xfrm>
            <a:off x="6907213" y="2109788"/>
            <a:ext cx="33337" cy="34925"/>
          </a:xfrm>
          <a:custGeom>
            <a:avLst/>
            <a:gdLst>
              <a:gd name="T0" fmla="*/ 0 w 135"/>
              <a:gd name="T1" fmla="*/ 8838809 h 138"/>
              <a:gd name="T2" fmla="*/ 4085635 w 135"/>
              <a:gd name="T3" fmla="*/ 0 h 138"/>
              <a:gd name="T4" fmla="*/ 8232264 w 135"/>
              <a:gd name="T5" fmla="*/ 8838809 h 138"/>
              <a:gd name="T6" fmla="*/ 0 w 135"/>
              <a:gd name="T7" fmla="*/ 8838809 h 138"/>
              <a:gd name="T8" fmla="*/ 0 60000 65536"/>
              <a:gd name="T9" fmla="*/ 0 60000 65536"/>
              <a:gd name="T10" fmla="*/ 0 60000 65536"/>
              <a:gd name="T11" fmla="*/ 0 60000 65536"/>
              <a:gd name="T12" fmla="*/ 0 w 135"/>
              <a:gd name="T13" fmla="*/ 0 h 138"/>
              <a:gd name="T14" fmla="*/ 135 w 135"/>
              <a:gd name="T15" fmla="*/ 138 h 1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5" h="138">
                <a:moveTo>
                  <a:pt x="0" y="138"/>
                </a:moveTo>
                <a:lnTo>
                  <a:pt x="67" y="0"/>
                </a:lnTo>
                <a:lnTo>
                  <a:pt x="135" y="138"/>
                </a:lnTo>
                <a:lnTo>
                  <a:pt x="0" y="138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92" name="Line 124"/>
          <p:cNvSpPr>
            <a:spLocks noChangeShapeType="1"/>
          </p:cNvSpPr>
          <p:nvPr/>
        </p:nvSpPr>
        <p:spPr bwMode="auto">
          <a:xfrm>
            <a:off x="6924675" y="2144713"/>
            <a:ext cx="0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93" name="Line 125"/>
          <p:cNvSpPr>
            <a:spLocks noChangeShapeType="1"/>
          </p:cNvSpPr>
          <p:nvPr/>
        </p:nvSpPr>
        <p:spPr bwMode="auto">
          <a:xfrm>
            <a:off x="6924675" y="2144713"/>
            <a:ext cx="0" cy="2286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94" name="Line 126"/>
          <p:cNvSpPr>
            <a:spLocks noChangeShapeType="1"/>
          </p:cNvSpPr>
          <p:nvPr/>
        </p:nvSpPr>
        <p:spPr bwMode="auto">
          <a:xfrm>
            <a:off x="6929438" y="2144713"/>
            <a:ext cx="1587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95" name="Freeform 127"/>
          <p:cNvSpPr>
            <a:spLocks/>
          </p:cNvSpPr>
          <p:nvPr/>
        </p:nvSpPr>
        <p:spPr bwMode="auto">
          <a:xfrm>
            <a:off x="6924675" y="2112963"/>
            <a:ext cx="4763" cy="31750"/>
          </a:xfrm>
          <a:custGeom>
            <a:avLst/>
            <a:gdLst>
              <a:gd name="T0" fmla="*/ 1417885 w 16"/>
              <a:gd name="T1" fmla="*/ 7875486 h 128"/>
              <a:gd name="T2" fmla="*/ 1417885 w 16"/>
              <a:gd name="T3" fmla="*/ 2030511 h 128"/>
              <a:gd name="T4" fmla="*/ 0 w 16"/>
              <a:gd name="T5" fmla="*/ 0 h 128"/>
              <a:gd name="T6" fmla="*/ 0 60000 65536"/>
              <a:gd name="T7" fmla="*/ 0 60000 65536"/>
              <a:gd name="T8" fmla="*/ 0 60000 65536"/>
              <a:gd name="T9" fmla="*/ 0 w 16"/>
              <a:gd name="T10" fmla="*/ 0 h 128"/>
              <a:gd name="T11" fmla="*/ 16 w 16"/>
              <a:gd name="T12" fmla="*/ 128 h 1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" h="128">
                <a:moveTo>
                  <a:pt x="16" y="128"/>
                </a:moveTo>
                <a:lnTo>
                  <a:pt x="16" y="33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96" name="Line 128"/>
          <p:cNvSpPr>
            <a:spLocks noChangeShapeType="1"/>
          </p:cNvSpPr>
          <p:nvPr/>
        </p:nvSpPr>
        <p:spPr bwMode="auto">
          <a:xfrm>
            <a:off x="6934200" y="2128838"/>
            <a:ext cx="0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97" name="Freeform 129"/>
          <p:cNvSpPr>
            <a:spLocks/>
          </p:cNvSpPr>
          <p:nvPr/>
        </p:nvSpPr>
        <p:spPr bwMode="auto">
          <a:xfrm>
            <a:off x="6929438" y="2128838"/>
            <a:ext cx="4762" cy="15875"/>
          </a:xfrm>
          <a:custGeom>
            <a:avLst/>
            <a:gdLst>
              <a:gd name="T0" fmla="*/ 1511777 w 15"/>
              <a:gd name="T1" fmla="*/ 0 h 64"/>
              <a:gd name="T2" fmla="*/ 1511777 w 15"/>
              <a:gd name="T3" fmla="*/ 3937743 h 64"/>
              <a:gd name="T4" fmla="*/ 0 w 15"/>
              <a:gd name="T5" fmla="*/ 3937743 h 64"/>
              <a:gd name="T6" fmla="*/ 0 60000 65536"/>
              <a:gd name="T7" fmla="*/ 0 60000 65536"/>
              <a:gd name="T8" fmla="*/ 0 60000 65536"/>
              <a:gd name="T9" fmla="*/ 0 w 15"/>
              <a:gd name="T10" fmla="*/ 0 h 64"/>
              <a:gd name="T11" fmla="*/ 15 w 15"/>
              <a:gd name="T12" fmla="*/ 64 h 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" h="64">
                <a:moveTo>
                  <a:pt x="15" y="0"/>
                </a:moveTo>
                <a:lnTo>
                  <a:pt x="15" y="64"/>
                </a:lnTo>
                <a:lnTo>
                  <a:pt x="0" y="64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98" name="Line 130"/>
          <p:cNvSpPr>
            <a:spLocks noChangeShapeType="1"/>
          </p:cNvSpPr>
          <p:nvPr/>
        </p:nvSpPr>
        <p:spPr bwMode="auto">
          <a:xfrm>
            <a:off x="6937375" y="2144713"/>
            <a:ext cx="0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299" name="Freeform 131"/>
          <p:cNvSpPr>
            <a:spLocks/>
          </p:cNvSpPr>
          <p:nvPr/>
        </p:nvSpPr>
        <p:spPr bwMode="auto">
          <a:xfrm>
            <a:off x="6934200" y="2128838"/>
            <a:ext cx="3175" cy="15875"/>
          </a:xfrm>
          <a:custGeom>
            <a:avLst/>
            <a:gdLst>
              <a:gd name="T0" fmla="*/ 592978 w 17"/>
              <a:gd name="T1" fmla="*/ 3937743 h 64"/>
              <a:gd name="T2" fmla="*/ 592978 w 17"/>
              <a:gd name="T3" fmla="*/ 1968996 h 64"/>
              <a:gd name="T4" fmla="*/ 0 w 17"/>
              <a:gd name="T5" fmla="*/ 0 h 64"/>
              <a:gd name="T6" fmla="*/ 0 60000 65536"/>
              <a:gd name="T7" fmla="*/ 0 60000 65536"/>
              <a:gd name="T8" fmla="*/ 0 60000 65536"/>
              <a:gd name="T9" fmla="*/ 0 w 17"/>
              <a:gd name="T10" fmla="*/ 0 h 64"/>
              <a:gd name="T11" fmla="*/ 17 w 17"/>
              <a:gd name="T12" fmla="*/ 64 h 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" h="64">
                <a:moveTo>
                  <a:pt x="17" y="64"/>
                </a:moveTo>
                <a:lnTo>
                  <a:pt x="17" y="32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00" name="Line 132"/>
          <p:cNvSpPr>
            <a:spLocks noChangeShapeType="1"/>
          </p:cNvSpPr>
          <p:nvPr/>
        </p:nvSpPr>
        <p:spPr bwMode="auto">
          <a:xfrm>
            <a:off x="7534275" y="2132013"/>
            <a:ext cx="0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01" name="Freeform 133"/>
          <p:cNvSpPr>
            <a:spLocks/>
          </p:cNvSpPr>
          <p:nvPr/>
        </p:nvSpPr>
        <p:spPr bwMode="auto">
          <a:xfrm>
            <a:off x="7527925" y="2109788"/>
            <a:ext cx="33338" cy="34925"/>
          </a:xfrm>
          <a:custGeom>
            <a:avLst/>
            <a:gdLst>
              <a:gd name="T0" fmla="*/ 1502171 w 136"/>
              <a:gd name="T1" fmla="*/ 5636338 h 138"/>
              <a:gd name="T2" fmla="*/ 1502171 w 136"/>
              <a:gd name="T3" fmla="*/ 8838809 h 138"/>
              <a:gd name="T4" fmla="*/ 2523883 w 136"/>
              <a:gd name="T5" fmla="*/ 8838809 h 138"/>
              <a:gd name="T6" fmla="*/ 2523883 w 136"/>
              <a:gd name="T7" fmla="*/ 3522616 h 138"/>
              <a:gd name="T8" fmla="*/ 3425234 w 136"/>
              <a:gd name="T9" fmla="*/ 1537206 h 138"/>
              <a:gd name="T10" fmla="*/ 3425234 w 136"/>
              <a:gd name="T11" fmla="*/ 8838809 h 138"/>
              <a:gd name="T12" fmla="*/ 4386643 w 136"/>
              <a:gd name="T13" fmla="*/ 8838809 h 138"/>
              <a:gd name="T14" fmla="*/ 4386643 w 136"/>
              <a:gd name="T15" fmla="*/ 640545 h 138"/>
              <a:gd name="T16" fmla="*/ 5287995 w 136"/>
              <a:gd name="T17" fmla="*/ 2754013 h 138"/>
              <a:gd name="T18" fmla="*/ 5287995 w 136"/>
              <a:gd name="T19" fmla="*/ 8838809 h 138"/>
              <a:gd name="T20" fmla="*/ 6309461 w 136"/>
              <a:gd name="T21" fmla="*/ 8838809 h 138"/>
              <a:gd name="T22" fmla="*/ 6309461 w 136"/>
              <a:gd name="T23" fmla="*/ 4739677 h 138"/>
              <a:gd name="T24" fmla="*/ 7210812 w 136"/>
              <a:gd name="T25" fmla="*/ 6789115 h 138"/>
              <a:gd name="T26" fmla="*/ 7210812 w 136"/>
              <a:gd name="T27" fmla="*/ 8838809 h 138"/>
              <a:gd name="T28" fmla="*/ 8172223 w 136"/>
              <a:gd name="T29" fmla="*/ 8838809 h 138"/>
              <a:gd name="T30" fmla="*/ 0 w 136"/>
              <a:gd name="T31" fmla="*/ 8838809 h 138"/>
              <a:gd name="T32" fmla="*/ 4086111 w 136"/>
              <a:gd name="T33" fmla="*/ 0 h 138"/>
              <a:gd name="T34" fmla="*/ 8172223 w 136"/>
              <a:gd name="T35" fmla="*/ 8838809 h 13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36"/>
              <a:gd name="T55" fmla="*/ 0 h 138"/>
              <a:gd name="T56" fmla="*/ 136 w 136"/>
              <a:gd name="T57" fmla="*/ 138 h 13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36" h="138">
                <a:moveTo>
                  <a:pt x="25" y="88"/>
                </a:moveTo>
                <a:lnTo>
                  <a:pt x="25" y="138"/>
                </a:lnTo>
                <a:lnTo>
                  <a:pt x="42" y="138"/>
                </a:lnTo>
                <a:lnTo>
                  <a:pt x="42" y="55"/>
                </a:lnTo>
                <a:lnTo>
                  <a:pt x="57" y="24"/>
                </a:lnTo>
                <a:lnTo>
                  <a:pt x="57" y="138"/>
                </a:lnTo>
                <a:lnTo>
                  <a:pt x="73" y="138"/>
                </a:lnTo>
                <a:lnTo>
                  <a:pt x="73" y="10"/>
                </a:lnTo>
                <a:lnTo>
                  <a:pt x="88" y="43"/>
                </a:lnTo>
                <a:lnTo>
                  <a:pt x="88" y="138"/>
                </a:lnTo>
                <a:lnTo>
                  <a:pt x="105" y="138"/>
                </a:lnTo>
                <a:lnTo>
                  <a:pt x="105" y="74"/>
                </a:lnTo>
                <a:lnTo>
                  <a:pt x="120" y="106"/>
                </a:lnTo>
                <a:lnTo>
                  <a:pt x="120" y="138"/>
                </a:lnTo>
                <a:lnTo>
                  <a:pt x="136" y="138"/>
                </a:lnTo>
                <a:lnTo>
                  <a:pt x="0" y="138"/>
                </a:lnTo>
                <a:lnTo>
                  <a:pt x="68" y="0"/>
                </a:lnTo>
                <a:lnTo>
                  <a:pt x="136" y="138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02" name="Line 134"/>
          <p:cNvSpPr>
            <a:spLocks noChangeShapeType="1"/>
          </p:cNvSpPr>
          <p:nvPr/>
        </p:nvSpPr>
        <p:spPr bwMode="auto">
          <a:xfrm>
            <a:off x="7545388" y="2144713"/>
            <a:ext cx="0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03" name="Line 135"/>
          <p:cNvSpPr>
            <a:spLocks noChangeShapeType="1"/>
          </p:cNvSpPr>
          <p:nvPr/>
        </p:nvSpPr>
        <p:spPr bwMode="auto">
          <a:xfrm>
            <a:off x="7545388" y="2144713"/>
            <a:ext cx="0" cy="2286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04" name="Line 136"/>
          <p:cNvSpPr>
            <a:spLocks noChangeShapeType="1"/>
          </p:cNvSpPr>
          <p:nvPr/>
        </p:nvSpPr>
        <p:spPr bwMode="auto">
          <a:xfrm>
            <a:off x="7607300" y="2517775"/>
            <a:ext cx="1588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05" name="Line 137"/>
          <p:cNvSpPr>
            <a:spLocks noChangeShapeType="1"/>
          </p:cNvSpPr>
          <p:nvPr/>
        </p:nvSpPr>
        <p:spPr bwMode="auto">
          <a:xfrm>
            <a:off x="7607300" y="2517775"/>
            <a:ext cx="1588" cy="523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06" name="Line 138"/>
          <p:cNvSpPr>
            <a:spLocks noChangeShapeType="1"/>
          </p:cNvSpPr>
          <p:nvPr/>
        </p:nvSpPr>
        <p:spPr bwMode="auto">
          <a:xfrm>
            <a:off x="7608888" y="2000250"/>
            <a:ext cx="158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07" name="Freeform 139"/>
          <p:cNvSpPr>
            <a:spLocks/>
          </p:cNvSpPr>
          <p:nvPr/>
        </p:nvSpPr>
        <p:spPr bwMode="auto">
          <a:xfrm>
            <a:off x="7586663" y="1955800"/>
            <a:ext cx="22225" cy="44450"/>
          </a:xfrm>
          <a:custGeom>
            <a:avLst/>
            <a:gdLst>
              <a:gd name="T0" fmla="*/ 5040313 w 98"/>
              <a:gd name="T1" fmla="*/ 11420824 h 173"/>
              <a:gd name="T2" fmla="*/ 0 w 98"/>
              <a:gd name="T3" fmla="*/ 11420824 h 173"/>
              <a:gd name="T4" fmla="*/ 0 w 98"/>
              <a:gd name="T5" fmla="*/ 0 h 173"/>
              <a:gd name="T6" fmla="*/ 0 60000 65536"/>
              <a:gd name="T7" fmla="*/ 0 60000 65536"/>
              <a:gd name="T8" fmla="*/ 0 60000 65536"/>
              <a:gd name="T9" fmla="*/ 0 w 98"/>
              <a:gd name="T10" fmla="*/ 0 h 173"/>
              <a:gd name="T11" fmla="*/ 98 w 98"/>
              <a:gd name="T12" fmla="*/ 173 h 1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8" h="173">
                <a:moveTo>
                  <a:pt x="98" y="173"/>
                </a:moveTo>
                <a:lnTo>
                  <a:pt x="0" y="173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08" name="Line 140"/>
          <p:cNvSpPr>
            <a:spLocks noChangeShapeType="1"/>
          </p:cNvSpPr>
          <p:nvPr/>
        </p:nvSpPr>
        <p:spPr bwMode="auto">
          <a:xfrm>
            <a:off x="7561263" y="1957388"/>
            <a:ext cx="1587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09" name="Freeform 141"/>
          <p:cNvSpPr>
            <a:spLocks/>
          </p:cNvSpPr>
          <p:nvPr/>
        </p:nvSpPr>
        <p:spPr bwMode="auto">
          <a:xfrm>
            <a:off x="7502525" y="1890713"/>
            <a:ext cx="58738" cy="87312"/>
          </a:xfrm>
          <a:custGeom>
            <a:avLst/>
            <a:gdLst>
              <a:gd name="T0" fmla="*/ 14082256 w 245"/>
              <a:gd name="T1" fmla="*/ 16714589 h 347"/>
              <a:gd name="T2" fmla="*/ 13047748 w 245"/>
              <a:gd name="T3" fmla="*/ 18803785 h 347"/>
              <a:gd name="T4" fmla="*/ 11208410 w 245"/>
              <a:gd name="T5" fmla="*/ 20892982 h 347"/>
              <a:gd name="T6" fmla="*/ 9311533 w 245"/>
              <a:gd name="T7" fmla="*/ 21969410 h 347"/>
              <a:gd name="T8" fmla="*/ 5632855 w 245"/>
              <a:gd name="T9" fmla="*/ 21969410 h 347"/>
              <a:gd name="T10" fmla="*/ 3793516 w 245"/>
              <a:gd name="T11" fmla="*/ 20892982 h 347"/>
              <a:gd name="T12" fmla="*/ 1896878 w 245"/>
              <a:gd name="T13" fmla="*/ 18803785 h 347"/>
              <a:gd name="T14" fmla="*/ 1034508 w 245"/>
              <a:gd name="T15" fmla="*/ 16714589 h 347"/>
              <a:gd name="T16" fmla="*/ 0 w 245"/>
              <a:gd name="T17" fmla="*/ 13612116 h 347"/>
              <a:gd name="T18" fmla="*/ 0 w 245"/>
              <a:gd name="T19" fmla="*/ 8357294 h 347"/>
              <a:gd name="T20" fmla="*/ 1034508 w 245"/>
              <a:gd name="T21" fmla="*/ 5191667 h 347"/>
              <a:gd name="T22" fmla="*/ 1896878 w 245"/>
              <a:gd name="T23" fmla="*/ 3102218 h 347"/>
              <a:gd name="T24" fmla="*/ 3793516 w 245"/>
              <a:gd name="T25" fmla="*/ 949612 h 347"/>
              <a:gd name="T26" fmla="*/ 5632855 w 245"/>
              <a:gd name="T27" fmla="*/ 0 h 347"/>
              <a:gd name="T28" fmla="*/ 9311533 w 245"/>
              <a:gd name="T29" fmla="*/ 0 h 347"/>
              <a:gd name="T30" fmla="*/ 11208410 w 245"/>
              <a:gd name="T31" fmla="*/ 949612 h 347"/>
              <a:gd name="T32" fmla="*/ 13047748 w 245"/>
              <a:gd name="T33" fmla="*/ 3102218 h 347"/>
              <a:gd name="T34" fmla="*/ 14082256 w 245"/>
              <a:gd name="T35" fmla="*/ 5191667 h 34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45"/>
              <a:gd name="T55" fmla="*/ 0 h 347"/>
              <a:gd name="T56" fmla="*/ 245 w 245"/>
              <a:gd name="T57" fmla="*/ 347 h 34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45" h="347">
                <a:moveTo>
                  <a:pt x="245" y="264"/>
                </a:moveTo>
                <a:lnTo>
                  <a:pt x="227" y="297"/>
                </a:lnTo>
                <a:lnTo>
                  <a:pt x="195" y="330"/>
                </a:lnTo>
                <a:lnTo>
                  <a:pt x="162" y="347"/>
                </a:lnTo>
                <a:lnTo>
                  <a:pt x="98" y="347"/>
                </a:lnTo>
                <a:lnTo>
                  <a:pt x="66" y="330"/>
                </a:lnTo>
                <a:lnTo>
                  <a:pt x="33" y="297"/>
                </a:lnTo>
                <a:lnTo>
                  <a:pt x="18" y="264"/>
                </a:lnTo>
                <a:lnTo>
                  <a:pt x="0" y="215"/>
                </a:lnTo>
                <a:lnTo>
                  <a:pt x="0" y="132"/>
                </a:lnTo>
                <a:lnTo>
                  <a:pt x="18" y="82"/>
                </a:lnTo>
                <a:lnTo>
                  <a:pt x="33" y="49"/>
                </a:lnTo>
                <a:lnTo>
                  <a:pt x="66" y="15"/>
                </a:lnTo>
                <a:lnTo>
                  <a:pt x="98" y="0"/>
                </a:lnTo>
                <a:lnTo>
                  <a:pt x="162" y="0"/>
                </a:lnTo>
                <a:lnTo>
                  <a:pt x="195" y="15"/>
                </a:lnTo>
                <a:lnTo>
                  <a:pt x="227" y="49"/>
                </a:lnTo>
                <a:lnTo>
                  <a:pt x="245" y="82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10" name="Line 142"/>
          <p:cNvSpPr>
            <a:spLocks noChangeShapeType="1"/>
          </p:cNvSpPr>
          <p:nvPr/>
        </p:nvSpPr>
        <p:spPr bwMode="auto">
          <a:xfrm>
            <a:off x="7470775" y="1941513"/>
            <a:ext cx="15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11" name="Line 143"/>
          <p:cNvSpPr>
            <a:spLocks noChangeShapeType="1"/>
          </p:cNvSpPr>
          <p:nvPr/>
        </p:nvSpPr>
        <p:spPr bwMode="auto">
          <a:xfrm flipH="1">
            <a:off x="7400925" y="1941513"/>
            <a:ext cx="6985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12" name="Line 144"/>
          <p:cNvSpPr>
            <a:spLocks noChangeShapeType="1"/>
          </p:cNvSpPr>
          <p:nvPr/>
        </p:nvSpPr>
        <p:spPr bwMode="auto">
          <a:xfrm>
            <a:off x="7618413" y="1981200"/>
            <a:ext cx="1587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13" name="Line 145"/>
          <p:cNvSpPr>
            <a:spLocks noChangeShapeType="1"/>
          </p:cNvSpPr>
          <p:nvPr/>
        </p:nvSpPr>
        <p:spPr bwMode="auto">
          <a:xfrm>
            <a:off x="7618413" y="1981200"/>
            <a:ext cx="36512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14" name="Line 146"/>
          <p:cNvSpPr>
            <a:spLocks noChangeShapeType="1"/>
          </p:cNvSpPr>
          <p:nvPr/>
        </p:nvSpPr>
        <p:spPr bwMode="auto">
          <a:xfrm>
            <a:off x="7670800" y="1965325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15" name="Freeform 147"/>
          <p:cNvSpPr>
            <a:spLocks/>
          </p:cNvSpPr>
          <p:nvPr/>
        </p:nvSpPr>
        <p:spPr bwMode="auto">
          <a:xfrm>
            <a:off x="7670800" y="1955800"/>
            <a:ext cx="9525" cy="44450"/>
          </a:xfrm>
          <a:custGeom>
            <a:avLst/>
            <a:gdLst>
              <a:gd name="T0" fmla="*/ 0 w 40"/>
              <a:gd name="T1" fmla="*/ 2178564 h 173"/>
              <a:gd name="T2" fmla="*/ 963930 w 40"/>
              <a:gd name="T3" fmla="*/ 1650303 h 173"/>
              <a:gd name="T4" fmla="*/ 2268141 w 40"/>
              <a:gd name="T5" fmla="*/ 0 h 173"/>
              <a:gd name="T6" fmla="*/ 2268141 w 40"/>
              <a:gd name="T7" fmla="*/ 11420824 h 173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173"/>
              <a:gd name="T14" fmla="*/ 40 w 40"/>
              <a:gd name="T15" fmla="*/ 173 h 17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173">
                <a:moveTo>
                  <a:pt x="0" y="33"/>
                </a:moveTo>
                <a:lnTo>
                  <a:pt x="17" y="25"/>
                </a:lnTo>
                <a:lnTo>
                  <a:pt x="40" y="0"/>
                </a:lnTo>
                <a:lnTo>
                  <a:pt x="40" y="173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16" name="Line 148"/>
          <p:cNvSpPr>
            <a:spLocks noChangeShapeType="1"/>
          </p:cNvSpPr>
          <p:nvPr/>
        </p:nvSpPr>
        <p:spPr bwMode="auto">
          <a:xfrm>
            <a:off x="7545388" y="1757363"/>
            <a:ext cx="0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17" name="Freeform 149"/>
          <p:cNvSpPr>
            <a:spLocks/>
          </p:cNvSpPr>
          <p:nvPr/>
        </p:nvSpPr>
        <p:spPr bwMode="auto">
          <a:xfrm>
            <a:off x="7534275" y="1587500"/>
            <a:ext cx="11113" cy="169863"/>
          </a:xfrm>
          <a:custGeom>
            <a:avLst/>
            <a:gdLst>
              <a:gd name="T0" fmla="*/ 2304790 w 48"/>
              <a:gd name="T1" fmla="*/ 43129206 h 669"/>
              <a:gd name="T2" fmla="*/ 2304790 w 48"/>
              <a:gd name="T3" fmla="*/ 7413796 h 669"/>
              <a:gd name="T4" fmla="*/ 2572891 w 48"/>
              <a:gd name="T5" fmla="*/ 7413796 h 669"/>
              <a:gd name="T6" fmla="*/ 1715338 w 48"/>
              <a:gd name="T7" fmla="*/ 7413796 h 669"/>
              <a:gd name="T8" fmla="*/ 1715338 w 48"/>
              <a:gd name="T9" fmla="*/ 0 h 669"/>
              <a:gd name="T10" fmla="*/ 911266 w 48"/>
              <a:gd name="T11" fmla="*/ 2062985 h 669"/>
              <a:gd name="T12" fmla="*/ 911266 w 48"/>
              <a:gd name="T13" fmla="*/ 7413796 h 669"/>
              <a:gd name="T14" fmla="*/ 0 w 48"/>
              <a:gd name="T15" fmla="*/ 7413796 h 669"/>
              <a:gd name="T16" fmla="*/ 0 w 48"/>
              <a:gd name="T17" fmla="*/ 4125969 h 66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8"/>
              <a:gd name="T28" fmla="*/ 0 h 669"/>
              <a:gd name="T29" fmla="*/ 48 w 48"/>
              <a:gd name="T30" fmla="*/ 669 h 66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8" h="669">
                <a:moveTo>
                  <a:pt x="43" y="669"/>
                </a:moveTo>
                <a:lnTo>
                  <a:pt x="43" y="115"/>
                </a:lnTo>
                <a:lnTo>
                  <a:pt x="48" y="115"/>
                </a:lnTo>
                <a:lnTo>
                  <a:pt x="32" y="115"/>
                </a:lnTo>
                <a:lnTo>
                  <a:pt x="32" y="0"/>
                </a:lnTo>
                <a:lnTo>
                  <a:pt x="17" y="32"/>
                </a:lnTo>
                <a:lnTo>
                  <a:pt x="17" y="115"/>
                </a:lnTo>
                <a:lnTo>
                  <a:pt x="0" y="115"/>
                </a:lnTo>
                <a:lnTo>
                  <a:pt x="0" y="64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18" name="Line 150"/>
          <p:cNvSpPr>
            <a:spLocks noChangeShapeType="1"/>
          </p:cNvSpPr>
          <p:nvPr/>
        </p:nvSpPr>
        <p:spPr bwMode="auto">
          <a:xfrm>
            <a:off x="7527925" y="1617663"/>
            <a:ext cx="15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19" name="Freeform 151"/>
          <p:cNvSpPr>
            <a:spLocks/>
          </p:cNvSpPr>
          <p:nvPr/>
        </p:nvSpPr>
        <p:spPr bwMode="auto">
          <a:xfrm>
            <a:off x="7527925" y="1581150"/>
            <a:ext cx="33338" cy="36513"/>
          </a:xfrm>
          <a:custGeom>
            <a:avLst/>
            <a:gdLst>
              <a:gd name="T0" fmla="*/ 0 w 136"/>
              <a:gd name="T1" fmla="*/ 9591361 h 139"/>
              <a:gd name="T2" fmla="*/ 4086111 w 136"/>
              <a:gd name="T3" fmla="*/ 0 h 139"/>
              <a:gd name="T4" fmla="*/ 8172223 w 136"/>
              <a:gd name="T5" fmla="*/ 9591361 h 139"/>
              <a:gd name="T6" fmla="*/ 0 w 136"/>
              <a:gd name="T7" fmla="*/ 9591361 h 139"/>
              <a:gd name="T8" fmla="*/ 0 60000 65536"/>
              <a:gd name="T9" fmla="*/ 0 60000 65536"/>
              <a:gd name="T10" fmla="*/ 0 60000 65536"/>
              <a:gd name="T11" fmla="*/ 0 60000 65536"/>
              <a:gd name="T12" fmla="*/ 0 w 136"/>
              <a:gd name="T13" fmla="*/ 0 h 139"/>
              <a:gd name="T14" fmla="*/ 136 w 136"/>
              <a:gd name="T15" fmla="*/ 139 h 1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6" h="139">
                <a:moveTo>
                  <a:pt x="0" y="139"/>
                </a:moveTo>
                <a:lnTo>
                  <a:pt x="68" y="0"/>
                </a:lnTo>
                <a:lnTo>
                  <a:pt x="136" y="139"/>
                </a:lnTo>
                <a:lnTo>
                  <a:pt x="0" y="139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20" name="Line 152"/>
          <p:cNvSpPr>
            <a:spLocks noChangeShapeType="1"/>
          </p:cNvSpPr>
          <p:nvPr/>
        </p:nvSpPr>
        <p:spPr bwMode="auto">
          <a:xfrm>
            <a:off x="7545388" y="1617663"/>
            <a:ext cx="158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21" name="Freeform 153"/>
          <p:cNvSpPr>
            <a:spLocks/>
          </p:cNvSpPr>
          <p:nvPr/>
        </p:nvSpPr>
        <p:spPr bwMode="auto">
          <a:xfrm>
            <a:off x="7545388" y="1585913"/>
            <a:ext cx="11112" cy="31750"/>
          </a:xfrm>
          <a:custGeom>
            <a:avLst/>
            <a:gdLst>
              <a:gd name="T0" fmla="*/ 0 w 47"/>
              <a:gd name="T1" fmla="*/ 7937500 h 127"/>
              <a:gd name="T2" fmla="*/ 0 w 47"/>
              <a:gd name="T3" fmla="*/ 0 h 127"/>
              <a:gd name="T4" fmla="*/ 838365 w 47"/>
              <a:gd name="T5" fmla="*/ 2000000 h 127"/>
              <a:gd name="T6" fmla="*/ 838365 w 47"/>
              <a:gd name="T7" fmla="*/ 7937500 h 127"/>
              <a:gd name="T8" fmla="*/ 1788795 w 47"/>
              <a:gd name="T9" fmla="*/ 7937500 h 127"/>
              <a:gd name="T10" fmla="*/ 1788795 w 47"/>
              <a:gd name="T11" fmla="*/ 3937500 h 127"/>
              <a:gd name="T12" fmla="*/ 2627161 w 47"/>
              <a:gd name="T13" fmla="*/ 6000001 h 127"/>
              <a:gd name="T14" fmla="*/ 2627161 w 47"/>
              <a:gd name="T15" fmla="*/ 7937500 h 12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7"/>
              <a:gd name="T25" fmla="*/ 0 h 127"/>
              <a:gd name="T26" fmla="*/ 47 w 47"/>
              <a:gd name="T27" fmla="*/ 127 h 12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7" h="127">
                <a:moveTo>
                  <a:pt x="0" y="127"/>
                </a:moveTo>
                <a:lnTo>
                  <a:pt x="0" y="0"/>
                </a:lnTo>
                <a:lnTo>
                  <a:pt x="15" y="32"/>
                </a:lnTo>
                <a:lnTo>
                  <a:pt x="15" y="127"/>
                </a:lnTo>
                <a:lnTo>
                  <a:pt x="32" y="127"/>
                </a:lnTo>
                <a:lnTo>
                  <a:pt x="32" y="63"/>
                </a:lnTo>
                <a:lnTo>
                  <a:pt x="47" y="96"/>
                </a:lnTo>
                <a:lnTo>
                  <a:pt x="47" y="127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22" name="Line 154"/>
          <p:cNvSpPr>
            <a:spLocks noChangeShapeType="1"/>
          </p:cNvSpPr>
          <p:nvPr/>
        </p:nvSpPr>
        <p:spPr bwMode="auto">
          <a:xfrm>
            <a:off x="7545388" y="1493838"/>
            <a:ext cx="0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23" name="Line 155"/>
          <p:cNvSpPr>
            <a:spLocks noChangeShapeType="1"/>
          </p:cNvSpPr>
          <p:nvPr/>
        </p:nvSpPr>
        <p:spPr bwMode="auto">
          <a:xfrm flipV="1">
            <a:off x="7545388" y="1406525"/>
            <a:ext cx="0" cy="8731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24" name="Line 156"/>
          <p:cNvSpPr>
            <a:spLocks noChangeShapeType="1"/>
          </p:cNvSpPr>
          <p:nvPr/>
        </p:nvSpPr>
        <p:spPr bwMode="auto">
          <a:xfrm>
            <a:off x="7502525" y="1450975"/>
            <a:ext cx="15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25" name="Line 157"/>
          <p:cNvSpPr>
            <a:spLocks noChangeShapeType="1"/>
          </p:cNvSpPr>
          <p:nvPr/>
        </p:nvSpPr>
        <p:spPr bwMode="auto">
          <a:xfrm>
            <a:off x="7502525" y="1450975"/>
            <a:ext cx="8413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26" name="Line 158"/>
          <p:cNvSpPr>
            <a:spLocks noChangeShapeType="1"/>
          </p:cNvSpPr>
          <p:nvPr/>
        </p:nvSpPr>
        <p:spPr bwMode="auto">
          <a:xfrm>
            <a:off x="7421563" y="1450975"/>
            <a:ext cx="158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27" name="Freeform 159"/>
          <p:cNvSpPr>
            <a:spLocks/>
          </p:cNvSpPr>
          <p:nvPr/>
        </p:nvSpPr>
        <p:spPr bwMode="auto">
          <a:xfrm>
            <a:off x="7388225" y="1431925"/>
            <a:ext cx="33338" cy="36513"/>
          </a:xfrm>
          <a:custGeom>
            <a:avLst/>
            <a:gdLst>
              <a:gd name="T0" fmla="*/ 8112571 w 137"/>
              <a:gd name="T1" fmla="*/ 4761556 h 140"/>
              <a:gd name="T2" fmla="*/ 0 w 137"/>
              <a:gd name="T3" fmla="*/ 9522851 h 140"/>
              <a:gd name="T4" fmla="*/ 0 w 137"/>
              <a:gd name="T5" fmla="*/ 0 h 140"/>
              <a:gd name="T6" fmla="*/ 8112571 w 137"/>
              <a:gd name="T7" fmla="*/ 4761556 h 140"/>
              <a:gd name="T8" fmla="*/ 0 60000 65536"/>
              <a:gd name="T9" fmla="*/ 0 60000 65536"/>
              <a:gd name="T10" fmla="*/ 0 60000 65536"/>
              <a:gd name="T11" fmla="*/ 0 60000 65536"/>
              <a:gd name="T12" fmla="*/ 0 w 137"/>
              <a:gd name="T13" fmla="*/ 0 h 140"/>
              <a:gd name="T14" fmla="*/ 137 w 137"/>
              <a:gd name="T15" fmla="*/ 140 h 1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7" h="140">
                <a:moveTo>
                  <a:pt x="137" y="70"/>
                </a:moveTo>
                <a:lnTo>
                  <a:pt x="0" y="140"/>
                </a:lnTo>
                <a:lnTo>
                  <a:pt x="0" y="0"/>
                </a:lnTo>
                <a:lnTo>
                  <a:pt x="137" y="7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28" name="Line 160"/>
          <p:cNvSpPr>
            <a:spLocks noChangeShapeType="1"/>
          </p:cNvSpPr>
          <p:nvPr/>
        </p:nvSpPr>
        <p:spPr bwMode="auto">
          <a:xfrm>
            <a:off x="7416800" y="1449388"/>
            <a:ext cx="3175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29" name="Freeform 161"/>
          <p:cNvSpPr>
            <a:spLocks/>
          </p:cNvSpPr>
          <p:nvPr/>
        </p:nvSpPr>
        <p:spPr bwMode="auto">
          <a:xfrm>
            <a:off x="7389813" y="1435100"/>
            <a:ext cx="26987" cy="31750"/>
          </a:xfrm>
          <a:custGeom>
            <a:avLst/>
            <a:gdLst>
              <a:gd name="T0" fmla="*/ 6561245 w 111"/>
              <a:gd name="T1" fmla="*/ 3384103 h 128"/>
              <a:gd name="T2" fmla="*/ 5615484 w 111"/>
              <a:gd name="T3" fmla="*/ 2891730 h 128"/>
              <a:gd name="T4" fmla="*/ 5615484 w 111"/>
              <a:gd name="T5" fmla="*/ 4922242 h 128"/>
              <a:gd name="T6" fmla="*/ 4669724 w 111"/>
              <a:gd name="T7" fmla="*/ 5475882 h 128"/>
              <a:gd name="T8" fmla="*/ 4669724 w 111"/>
              <a:gd name="T9" fmla="*/ 2399605 h 128"/>
              <a:gd name="T10" fmla="*/ 3723963 w 111"/>
              <a:gd name="T11" fmla="*/ 1907232 h 128"/>
              <a:gd name="T12" fmla="*/ 3723963 w 111"/>
              <a:gd name="T13" fmla="*/ 5968255 h 128"/>
              <a:gd name="T14" fmla="*/ 2837282 w 111"/>
              <a:gd name="T15" fmla="*/ 6398864 h 128"/>
              <a:gd name="T16" fmla="*/ 2837282 w 111"/>
              <a:gd name="T17" fmla="*/ 1415107 h 128"/>
              <a:gd name="T18" fmla="*/ 1891521 w 111"/>
              <a:gd name="T19" fmla="*/ 922982 h 128"/>
              <a:gd name="T20" fmla="*/ 1891521 w 111"/>
              <a:gd name="T21" fmla="*/ 6952504 h 128"/>
              <a:gd name="T22" fmla="*/ 945761 w 111"/>
              <a:gd name="T23" fmla="*/ 7444877 h 128"/>
              <a:gd name="T24" fmla="*/ 945761 w 111"/>
              <a:gd name="T25" fmla="*/ 430609 h 128"/>
              <a:gd name="T26" fmla="*/ 0 w 111"/>
              <a:gd name="T27" fmla="*/ 0 h 128"/>
              <a:gd name="T28" fmla="*/ 0 w 111"/>
              <a:gd name="T29" fmla="*/ 7875486 h 1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11"/>
              <a:gd name="T46" fmla="*/ 0 h 128"/>
              <a:gd name="T47" fmla="*/ 111 w 111"/>
              <a:gd name="T48" fmla="*/ 128 h 12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11" h="128">
                <a:moveTo>
                  <a:pt x="111" y="55"/>
                </a:moveTo>
                <a:lnTo>
                  <a:pt x="95" y="47"/>
                </a:lnTo>
                <a:lnTo>
                  <a:pt x="95" y="80"/>
                </a:lnTo>
                <a:lnTo>
                  <a:pt x="79" y="89"/>
                </a:lnTo>
                <a:lnTo>
                  <a:pt x="79" y="39"/>
                </a:lnTo>
                <a:lnTo>
                  <a:pt x="63" y="31"/>
                </a:lnTo>
                <a:lnTo>
                  <a:pt x="63" y="97"/>
                </a:lnTo>
                <a:lnTo>
                  <a:pt x="48" y="104"/>
                </a:lnTo>
                <a:lnTo>
                  <a:pt x="48" y="23"/>
                </a:lnTo>
                <a:lnTo>
                  <a:pt x="32" y="15"/>
                </a:lnTo>
                <a:lnTo>
                  <a:pt x="32" y="113"/>
                </a:lnTo>
                <a:lnTo>
                  <a:pt x="16" y="121"/>
                </a:lnTo>
                <a:lnTo>
                  <a:pt x="16" y="7"/>
                </a:lnTo>
                <a:lnTo>
                  <a:pt x="0" y="0"/>
                </a:lnTo>
                <a:lnTo>
                  <a:pt x="0" y="128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30" name="Line 162"/>
          <p:cNvSpPr>
            <a:spLocks noChangeShapeType="1"/>
          </p:cNvSpPr>
          <p:nvPr/>
        </p:nvSpPr>
        <p:spPr bwMode="auto">
          <a:xfrm>
            <a:off x="7388225" y="1450975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31" name="Freeform 163"/>
          <p:cNvSpPr>
            <a:spLocks/>
          </p:cNvSpPr>
          <p:nvPr/>
        </p:nvSpPr>
        <p:spPr bwMode="auto">
          <a:xfrm>
            <a:off x="6924675" y="1450975"/>
            <a:ext cx="463550" cy="306388"/>
          </a:xfrm>
          <a:custGeom>
            <a:avLst/>
            <a:gdLst>
              <a:gd name="T0" fmla="*/ 112856410 w 1904"/>
              <a:gd name="T1" fmla="*/ 0 h 1213"/>
              <a:gd name="T2" fmla="*/ 0 w 1904"/>
              <a:gd name="T3" fmla="*/ 0 h 1213"/>
              <a:gd name="T4" fmla="*/ 0 w 1904"/>
              <a:gd name="T5" fmla="*/ 77389618 h 1213"/>
              <a:gd name="T6" fmla="*/ 0 60000 65536"/>
              <a:gd name="T7" fmla="*/ 0 60000 65536"/>
              <a:gd name="T8" fmla="*/ 0 60000 65536"/>
              <a:gd name="T9" fmla="*/ 0 w 1904"/>
              <a:gd name="T10" fmla="*/ 0 h 1213"/>
              <a:gd name="T11" fmla="*/ 1904 w 1904"/>
              <a:gd name="T12" fmla="*/ 1213 h 12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04" h="1213">
                <a:moveTo>
                  <a:pt x="1904" y="0"/>
                </a:moveTo>
                <a:lnTo>
                  <a:pt x="0" y="0"/>
                </a:lnTo>
                <a:lnTo>
                  <a:pt x="0" y="1213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32" name="Line 164"/>
          <p:cNvSpPr>
            <a:spLocks noChangeShapeType="1"/>
          </p:cNvSpPr>
          <p:nvPr/>
        </p:nvSpPr>
        <p:spPr bwMode="auto">
          <a:xfrm>
            <a:off x="7416800" y="1452563"/>
            <a:ext cx="3175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33" name="Line 165"/>
          <p:cNvSpPr>
            <a:spLocks noChangeShapeType="1"/>
          </p:cNvSpPr>
          <p:nvPr/>
        </p:nvSpPr>
        <p:spPr bwMode="auto">
          <a:xfrm flipV="1">
            <a:off x="7416800" y="1449388"/>
            <a:ext cx="3175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34" name="Line 166"/>
          <p:cNvSpPr>
            <a:spLocks noChangeShapeType="1"/>
          </p:cNvSpPr>
          <p:nvPr/>
        </p:nvSpPr>
        <p:spPr bwMode="auto">
          <a:xfrm>
            <a:off x="8497888" y="1450975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35" name="Line 167"/>
          <p:cNvSpPr>
            <a:spLocks noChangeShapeType="1"/>
          </p:cNvSpPr>
          <p:nvPr/>
        </p:nvSpPr>
        <p:spPr bwMode="auto">
          <a:xfrm>
            <a:off x="8497888" y="1450975"/>
            <a:ext cx="44132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36" name="Line 168"/>
          <p:cNvSpPr>
            <a:spLocks noChangeShapeType="1"/>
          </p:cNvSpPr>
          <p:nvPr/>
        </p:nvSpPr>
        <p:spPr bwMode="auto">
          <a:xfrm>
            <a:off x="8939213" y="1431925"/>
            <a:ext cx="3175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37" name="Freeform 169"/>
          <p:cNvSpPr>
            <a:spLocks/>
          </p:cNvSpPr>
          <p:nvPr/>
        </p:nvSpPr>
        <p:spPr bwMode="auto">
          <a:xfrm>
            <a:off x="8939213" y="1431925"/>
            <a:ext cx="34925" cy="36513"/>
          </a:xfrm>
          <a:custGeom>
            <a:avLst/>
            <a:gdLst>
              <a:gd name="T0" fmla="*/ 0 w 136"/>
              <a:gd name="T1" fmla="*/ 0 h 140"/>
              <a:gd name="T2" fmla="*/ 8968791 w 136"/>
              <a:gd name="T3" fmla="*/ 4761556 h 140"/>
              <a:gd name="T4" fmla="*/ 0 w 136"/>
              <a:gd name="T5" fmla="*/ 9522851 h 140"/>
              <a:gd name="T6" fmla="*/ 0 w 136"/>
              <a:gd name="T7" fmla="*/ 0 h 140"/>
              <a:gd name="T8" fmla="*/ 659466 w 136"/>
              <a:gd name="T9" fmla="*/ 476234 h 140"/>
              <a:gd name="T10" fmla="*/ 659466 w 136"/>
              <a:gd name="T11" fmla="*/ 9182759 h 1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6"/>
              <a:gd name="T19" fmla="*/ 0 h 140"/>
              <a:gd name="T20" fmla="*/ 136 w 136"/>
              <a:gd name="T21" fmla="*/ 140 h 1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6" h="140">
                <a:moveTo>
                  <a:pt x="0" y="0"/>
                </a:moveTo>
                <a:lnTo>
                  <a:pt x="136" y="70"/>
                </a:lnTo>
                <a:lnTo>
                  <a:pt x="0" y="140"/>
                </a:lnTo>
                <a:lnTo>
                  <a:pt x="0" y="0"/>
                </a:lnTo>
                <a:lnTo>
                  <a:pt x="10" y="7"/>
                </a:lnTo>
                <a:lnTo>
                  <a:pt x="10" y="135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38" name="Line 170"/>
          <p:cNvSpPr>
            <a:spLocks noChangeShapeType="1"/>
          </p:cNvSpPr>
          <p:nvPr/>
        </p:nvSpPr>
        <p:spPr bwMode="auto">
          <a:xfrm>
            <a:off x="8947150" y="1465263"/>
            <a:ext cx="0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39" name="Freeform 171"/>
          <p:cNvSpPr>
            <a:spLocks/>
          </p:cNvSpPr>
          <p:nvPr/>
        </p:nvSpPr>
        <p:spPr bwMode="auto">
          <a:xfrm>
            <a:off x="8942388" y="1435100"/>
            <a:ext cx="4762" cy="30163"/>
          </a:xfrm>
          <a:custGeom>
            <a:avLst/>
            <a:gdLst>
              <a:gd name="T0" fmla="*/ 1417290 w 16"/>
              <a:gd name="T1" fmla="*/ 7519063 h 121"/>
              <a:gd name="T2" fmla="*/ 1417290 w 16"/>
              <a:gd name="T3" fmla="*/ 434995 h 121"/>
              <a:gd name="T4" fmla="*/ 0 w 16"/>
              <a:gd name="T5" fmla="*/ 0 h 121"/>
              <a:gd name="T6" fmla="*/ 0 60000 65536"/>
              <a:gd name="T7" fmla="*/ 0 60000 65536"/>
              <a:gd name="T8" fmla="*/ 0 60000 65536"/>
              <a:gd name="T9" fmla="*/ 0 w 16"/>
              <a:gd name="T10" fmla="*/ 0 h 121"/>
              <a:gd name="T11" fmla="*/ 16 w 16"/>
              <a:gd name="T12" fmla="*/ 121 h 1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" h="121">
                <a:moveTo>
                  <a:pt x="16" y="121"/>
                </a:moveTo>
                <a:lnTo>
                  <a:pt x="16" y="7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40" name="Line 172"/>
          <p:cNvSpPr>
            <a:spLocks noChangeShapeType="1"/>
          </p:cNvSpPr>
          <p:nvPr/>
        </p:nvSpPr>
        <p:spPr bwMode="auto">
          <a:xfrm>
            <a:off x="8948738" y="1438275"/>
            <a:ext cx="3175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41" name="Freeform 173"/>
          <p:cNvSpPr>
            <a:spLocks/>
          </p:cNvSpPr>
          <p:nvPr/>
        </p:nvSpPr>
        <p:spPr bwMode="auto">
          <a:xfrm>
            <a:off x="8947150" y="1438275"/>
            <a:ext cx="1588" cy="26988"/>
          </a:xfrm>
          <a:custGeom>
            <a:avLst/>
            <a:gdLst>
              <a:gd name="T0" fmla="*/ 157609 w 16"/>
              <a:gd name="T1" fmla="*/ 0 h 106"/>
              <a:gd name="T2" fmla="*/ 157609 w 16"/>
              <a:gd name="T3" fmla="*/ 6352619 h 106"/>
              <a:gd name="T4" fmla="*/ 0 w 16"/>
              <a:gd name="T5" fmla="*/ 6871247 h 106"/>
              <a:gd name="T6" fmla="*/ 0 60000 65536"/>
              <a:gd name="T7" fmla="*/ 0 60000 65536"/>
              <a:gd name="T8" fmla="*/ 0 60000 65536"/>
              <a:gd name="T9" fmla="*/ 0 w 16"/>
              <a:gd name="T10" fmla="*/ 0 h 106"/>
              <a:gd name="T11" fmla="*/ 16 w 16"/>
              <a:gd name="T12" fmla="*/ 106 h 1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" h="106">
                <a:moveTo>
                  <a:pt x="16" y="0"/>
                </a:moveTo>
                <a:lnTo>
                  <a:pt x="16" y="98"/>
                </a:lnTo>
                <a:lnTo>
                  <a:pt x="0" y="106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42" name="Line 174"/>
          <p:cNvSpPr>
            <a:spLocks noChangeShapeType="1"/>
          </p:cNvSpPr>
          <p:nvPr/>
        </p:nvSpPr>
        <p:spPr bwMode="auto">
          <a:xfrm>
            <a:off x="8953500" y="1462088"/>
            <a:ext cx="1588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43" name="Freeform 175"/>
          <p:cNvSpPr>
            <a:spLocks/>
          </p:cNvSpPr>
          <p:nvPr/>
        </p:nvSpPr>
        <p:spPr bwMode="auto">
          <a:xfrm>
            <a:off x="8948738" y="1438275"/>
            <a:ext cx="4762" cy="23813"/>
          </a:xfrm>
          <a:custGeom>
            <a:avLst/>
            <a:gdLst>
              <a:gd name="T0" fmla="*/ 1511777 w 15"/>
              <a:gd name="T1" fmla="*/ 6371449 h 89"/>
              <a:gd name="T2" fmla="*/ 1511777 w 15"/>
              <a:gd name="T3" fmla="*/ 572582 h 89"/>
              <a:gd name="T4" fmla="*/ 0 w 15"/>
              <a:gd name="T5" fmla="*/ 0 h 89"/>
              <a:gd name="T6" fmla="*/ 0 60000 65536"/>
              <a:gd name="T7" fmla="*/ 0 60000 65536"/>
              <a:gd name="T8" fmla="*/ 0 60000 65536"/>
              <a:gd name="T9" fmla="*/ 0 w 15"/>
              <a:gd name="T10" fmla="*/ 0 h 89"/>
              <a:gd name="T11" fmla="*/ 15 w 15"/>
              <a:gd name="T12" fmla="*/ 89 h 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" h="89">
                <a:moveTo>
                  <a:pt x="15" y="89"/>
                </a:moveTo>
                <a:lnTo>
                  <a:pt x="15" y="8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44" name="Line 176"/>
          <p:cNvSpPr>
            <a:spLocks noChangeShapeType="1"/>
          </p:cNvSpPr>
          <p:nvPr/>
        </p:nvSpPr>
        <p:spPr bwMode="auto">
          <a:xfrm>
            <a:off x="8958263" y="1443038"/>
            <a:ext cx="0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45" name="Freeform 177"/>
          <p:cNvSpPr>
            <a:spLocks/>
          </p:cNvSpPr>
          <p:nvPr/>
        </p:nvSpPr>
        <p:spPr bwMode="auto">
          <a:xfrm>
            <a:off x="8953500" y="1443038"/>
            <a:ext cx="4763" cy="19050"/>
          </a:xfrm>
          <a:custGeom>
            <a:avLst/>
            <a:gdLst>
              <a:gd name="T0" fmla="*/ 1417885 w 16"/>
              <a:gd name="T1" fmla="*/ 0 h 73"/>
              <a:gd name="T2" fmla="*/ 1417885 w 16"/>
              <a:gd name="T3" fmla="*/ 4494495 h 73"/>
              <a:gd name="T4" fmla="*/ 0 w 16"/>
              <a:gd name="T5" fmla="*/ 4971267 h 73"/>
              <a:gd name="T6" fmla="*/ 0 60000 65536"/>
              <a:gd name="T7" fmla="*/ 0 60000 65536"/>
              <a:gd name="T8" fmla="*/ 0 60000 65536"/>
              <a:gd name="T9" fmla="*/ 0 w 16"/>
              <a:gd name="T10" fmla="*/ 0 h 73"/>
              <a:gd name="T11" fmla="*/ 16 w 16"/>
              <a:gd name="T12" fmla="*/ 73 h 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" h="73">
                <a:moveTo>
                  <a:pt x="16" y="0"/>
                </a:moveTo>
                <a:lnTo>
                  <a:pt x="16" y="66"/>
                </a:lnTo>
                <a:lnTo>
                  <a:pt x="0" y="73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46" name="Line 178"/>
          <p:cNvSpPr>
            <a:spLocks noChangeShapeType="1"/>
          </p:cNvSpPr>
          <p:nvPr/>
        </p:nvSpPr>
        <p:spPr bwMode="auto">
          <a:xfrm>
            <a:off x="8961438" y="1457325"/>
            <a:ext cx="1587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47" name="Freeform 179"/>
          <p:cNvSpPr>
            <a:spLocks/>
          </p:cNvSpPr>
          <p:nvPr/>
        </p:nvSpPr>
        <p:spPr bwMode="auto">
          <a:xfrm>
            <a:off x="8958263" y="1443038"/>
            <a:ext cx="3175" cy="14287"/>
          </a:xfrm>
          <a:custGeom>
            <a:avLst/>
            <a:gdLst>
              <a:gd name="T0" fmla="*/ 630039 w 16"/>
              <a:gd name="T1" fmla="*/ 3519282 h 58"/>
              <a:gd name="T2" fmla="*/ 630039 w 16"/>
              <a:gd name="T3" fmla="*/ 485512 h 58"/>
              <a:gd name="T4" fmla="*/ 0 w 16"/>
              <a:gd name="T5" fmla="*/ 0 h 58"/>
              <a:gd name="T6" fmla="*/ 0 60000 65536"/>
              <a:gd name="T7" fmla="*/ 0 60000 65536"/>
              <a:gd name="T8" fmla="*/ 0 60000 65536"/>
              <a:gd name="T9" fmla="*/ 0 w 16"/>
              <a:gd name="T10" fmla="*/ 0 h 58"/>
              <a:gd name="T11" fmla="*/ 16 w 16"/>
              <a:gd name="T12" fmla="*/ 58 h 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" h="58">
                <a:moveTo>
                  <a:pt x="16" y="58"/>
                </a:moveTo>
                <a:lnTo>
                  <a:pt x="16" y="8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48" name="Line 180"/>
          <p:cNvSpPr>
            <a:spLocks noChangeShapeType="1"/>
          </p:cNvSpPr>
          <p:nvPr/>
        </p:nvSpPr>
        <p:spPr bwMode="auto">
          <a:xfrm>
            <a:off x="8966200" y="1446213"/>
            <a:ext cx="15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49" name="Freeform 181"/>
          <p:cNvSpPr>
            <a:spLocks/>
          </p:cNvSpPr>
          <p:nvPr/>
        </p:nvSpPr>
        <p:spPr bwMode="auto">
          <a:xfrm>
            <a:off x="8961438" y="1446213"/>
            <a:ext cx="4762" cy="11112"/>
          </a:xfrm>
          <a:custGeom>
            <a:avLst/>
            <a:gdLst>
              <a:gd name="T0" fmla="*/ 1417290 w 16"/>
              <a:gd name="T1" fmla="*/ 0 h 42"/>
              <a:gd name="T2" fmla="*/ 1417290 w 16"/>
              <a:gd name="T3" fmla="*/ 2309973 h 42"/>
              <a:gd name="T4" fmla="*/ 0 w 16"/>
              <a:gd name="T5" fmla="*/ 2939918 h 42"/>
              <a:gd name="T6" fmla="*/ 0 60000 65536"/>
              <a:gd name="T7" fmla="*/ 0 60000 65536"/>
              <a:gd name="T8" fmla="*/ 0 60000 65536"/>
              <a:gd name="T9" fmla="*/ 0 w 16"/>
              <a:gd name="T10" fmla="*/ 0 h 42"/>
              <a:gd name="T11" fmla="*/ 16 w 16"/>
              <a:gd name="T12" fmla="*/ 42 h 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" h="42">
                <a:moveTo>
                  <a:pt x="16" y="0"/>
                </a:moveTo>
                <a:lnTo>
                  <a:pt x="16" y="33"/>
                </a:lnTo>
                <a:lnTo>
                  <a:pt x="0" y="42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50" name="Line 182"/>
          <p:cNvSpPr>
            <a:spLocks noChangeShapeType="1"/>
          </p:cNvSpPr>
          <p:nvPr/>
        </p:nvSpPr>
        <p:spPr bwMode="auto">
          <a:xfrm>
            <a:off x="8969375" y="1452563"/>
            <a:ext cx="0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51" name="Freeform 183"/>
          <p:cNvSpPr>
            <a:spLocks/>
          </p:cNvSpPr>
          <p:nvPr/>
        </p:nvSpPr>
        <p:spPr bwMode="auto">
          <a:xfrm>
            <a:off x="8966200" y="1446213"/>
            <a:ext cx="3175" cy="6350"/>
          </a:xfrm>
          <a:custGeom>
            <a:avLst/>
            <a:gdLst>
              <a:gd name="T0" fmla="*/ 672042 w 15"/>
              <a:gd name="T1" fmla="*/ 1550865 h 26"/>
              <a:gd name="T2" fmla="*/ 672042 w 15"/>
              <a:gd name="T3" fmla="*/ 477227 h 26"/>
              <a:gd name="T4" fmla="*/ 0 w 15"/>
              <a:gd name="T5" fmla="*/ 0 h 26"/>
              <a:gd name="T6" fmla="*/ 0 60000 65536"/>
              <a:gd name="T7" fmla="*/ 0 60000 65536"/>
              <a:gd name="T8" fmla="*/ 0 60000 65536"/>
              <a:gd name="T9" fmla="*/ 0 w 15"/>
              <a:gd name="T10" fmla="*/ 0 h 26"/>
              <a:gd name="T11" fmla="*/ 15 w 15"/>
              <a:gd name="T12" fmla="*/ 26 h 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" h="26">
                <a:moveTo>
                  <a:pt x="15" y="26"/>
                </a:moveTo>
                <a:lnTo>
                  <a:pt x="15" y="8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52" name="Line 184"/>
          <p:cNvSpPr>
            <a:spLocks noChangeShapeType="1"/>
          </p:cNvSpPr>
          <p:nvPr/>
        </p:nvSpPr>
        <p:spPr bwMode="auto">
          <a:xfrm>
            <a:off x="9056688" y="1450975"/>
            <a:ext cx="158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53" name="Line 185"/>
          <p:cNvSpPr>
            <a:spLocks noChangeShapeType="1"/>
          </p:cNvSpPr>
          <p:nvPr/>
        </p:nvSpPr>
        <p:spPr bwMode="auto">
          <a:xfrm>
            <a:off x="9056688" y="1450975"/>
            <a:ext cx="8255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54" name="Line 186"/>
          <p:cNvSpPr>
            <a:spLocks noChangeShapeType="1"/>
          </p:cNvSpPr>
          <p:nvPr/>
        </p:nvSpPr>
        <p:spPr bwMode="auto">
          <a:xfrm>
            <a:off x="9097963" y="1406525"/>
            <a:ext cx="1587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55" name="Line 187"/>
          <p:cNvSpPr>
            <a:spLocks noChangeShapeType="1"/>
          </p:cNvSpPr>
          <p:nvPr/>
        </p:nvSpPr>
        <p:spPr bwMode="auto">
          <a:xfrm>
            <a:off x="9097963" y="1406525"/>
            <a:ext cx="1587" cy="8731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56" name="Line 188"/>
          <p:cNvSpPr>
            <a:spLocks noChangeShapeType="1"/>
          </p:cNvSpPr>
          <p:nvPr/>
        </p:nvSpPr>
        <p:spPr bwMode="auto">
          <a:xfrm>
            <a:off x="9097963" y="1581150"/>
            <a:ext cx="1587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57" name="Freeform 189"/>
          <p:cNvSpPr>
            <a:spLocks/>
          </p:cNvSpPr>
          <p:nvPr/>
        </p:nvSpPr>
        <p:spPr bwMode="auto">
          <a:xfrm>
            <a:off x="9080500" y="1581150"/>
            <a:ext cx="33338" cy="36513"/>
          </a:xfrm>
          <a:custGeom>
            <a:avLst/>
            <a:gdLst>
              <a:gd name="T0" fmla="*/ 4146753 w 135"/>
              <a:gd name="T1" fmla="*/ 0 h 139"/>
              <a:gd name="T2" fmla="*/ 8232757 w 135"/>
              <a:gd name="T3" fmla="*/ 9591361 h 139"/>
              <a:gd name="T4" fmla="*/ 0 w 135"/>
              <a:gd name="T5" fmla="*/ 9591361 h 139"/>
              <a:gd name="T6" fmla="*/ 4146753 w 135"/>
              <a:gd name="T7" fmla="*/ 0 h 139"/>
              <a:gd name="T8" fmla="*/ 4390738 w 135"/>
              <a:gd name="T9" fmla="*/ 827978 h 139"/>
              <a:gd name="T10" fmla="*/ 4390738 w 135"/>
              <a:gd name="T11" fmla="*/ 9591361 h 139"/>
              <a:gd name="T12" fmla="*/ 3476042 w 135"/>
              <a:gd name="T13" fmla="*/ 9591361 h 139"/>
              <a:gd name="T14" fmla="*/ 3476042 w 135"/>
              <a:gd name="T15" fmla="*/ 1655956 h 139"/>
              <a:gd name="T16" fmla="*/ 2500350 w 135"/>
              <a:gd name="T17" fmla="*/ 3864073 h 139"/>
              <a:gd name="T18" fmla="*/ 2500350 w 135"/>
              <a:gd name="T19" fmla="*/ 9591361 h 139"/>
              <a:gd name="T20" fmla="*/ 1585654 w 135"/>
              <a:gd name="T21" fmla="*/ 9591361 h 139"/>
              <a:gd name="T22" fmla="*/ 1585654 w 135"/>
              <a:gd name="T23" fmla="*/ 6072190 h 13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35"/>
              <a:gd name="T37" fmla="*/ 0 h 139"/>
              <a:gd name="T38" fmla="*/ 135 w 135"/>
              <a:gd name="T39" fmla="*/ 139 h 13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35" h="139">
                <a:moveTo>
                  <a:pt x="68" y="0"/>
                </a:moveTo>
                <a:lnTo>
                  <a:pt x="135" y="139"/>
                </a:lnTo>
                <a:lnTo>
                  <a:pt x="0" y="139"/>
                </a:lnTo>
                <a:lnTo>
                  <a:pt x="68" y="0"/>
                </a:lnTo>
                <a:lnTo>
                  <a:pt x="72" y="12"/>
                </a:lnTo>
                <a:lnTo>
                  <a:pt x="72" y="139"/>
                </a:lnTo>
                <a:lnTo>
                  <a:pt x="57" y="139"/>
                </a:lnTo>
                <a:lnTo>
                  <a:pt x="57" y="24"/>
                </a:lnTo>
                <a:lnTo>
                  <a:pt x="41" y="56"/>
                </a:lnTo>
                <a:lnTo>
                  <a:pt x="41" y="139"/>
                </a:lnTo>
                <a:lnTo>
                  <a:pt x="26" y="139"/>
                </a:lnTo>
                <a:lnTo>
                  <a:pt x="26" y="88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58" name="Line 190"/>
          <p:cNvSpPr>
            <a:spLocks noChangeShapeType="1"/>
          </p:cNvSpPr>
          <p:nvPr/>
        </p:nvSpPr>
        <p:spPr bwMode="auto">
          <a:xfrm>
            <a:off x="9105900" y="1600200"/>
            <a:ext cx="1588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59" name="Freeform 191"/>
          <p:cNvSpPr>
            <a:spLocks/>
          </p:cNvSpPr>
          <p:nvPr/>
        </p:nvSpPr>
        <p:spPr bwMode="auto">
          <a:xfrm>
            <a:off x="9099550" y="1585913"/>
            <a:ext cx="6350" cy="31750"/>
          </a:xfrm>
          <a:custGeom>
            <a:avLst/>
            <a:gdLst>
              <a:gd name="T0" fmla="*/ 1260078 w 32"/>
              <a:gd name="T1" fmla="*/ 3937500 h 127"/>
              <a:gd name="T2" fmla="*/ 1260078 w 32"/>
              <a:gd name="T3" fmla="*/ 7937500 h 127"/>
              <a:gd name="T4" fmla="*/ 669330 w 32"/>
              <a:gd name="T5" fmla="*/ 7937500 h 127"/>
              <a:gd name="T6" fmla="*/ 669330 w 32"/>
              <a:gd name="T7" fmla="*/ 2000000 h 127"/>
              <a:gd name="T8" fmla="*/ 0 w 32"/>
              <a:gd name="T9" fmla="*/ 0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127"/>
              <a:gd name="T17" fmla="*/ 32 w 32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127">
                <a:moveTo>
                  <a:pt x="32" y="63"/>
                </a:moveTo>
                <a:lnTo>
                  <a:pt x="32" y="127"/>
                </a:lnTo>
                <a:lnTo>
                  <a:pt x="17" y="127"/>
                </a:lnTo>
                <a:lnTo>
                  <a:pt x="17" y="32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60" name="Line 192"/>
          <p:cNvSpPr>
            <a:spLocks noChangeShapeType="1"/>
          </p:cNvSpPr>
          <p:nvPr/>
        </p:nvSpPr>
        <p:spPr bwMode="auto">
          <a:xfrm>
            <a:off x="9105900" y="1600200"/>
            <a:ext cx="1588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61" name="Freeform 193"/>
          <p:cNvSpPr>
            <a:spLocks/>
          </p:cNvSpPr>
          <p:nvPr/>
        </p:nvSpPr>
        <p:spPr bwMode="auto">
          <a:xfrm>
            <a:off x="9105900" y="1600200"/>
            <a:ext cx="4763" cy="17463"/>
          </a:xfrm>
          <a:custGeom>
            <a:avLst/>
            <a:gdLst>
              <a:gd name="T0" fmla="*/ 0 w 16"/>
              <a:gd name="T1" fmla="*/ 0 h 64"/>
              <a:gd name="T2" fmla="*/ 1417885 w 16"/>
              <a:gd name="T3" fmla="*/ 2456826 h 64"/>
              <a:gd name="T4" fmla="*/ 1417885 w 16"/>
              <a:gd name="T5" fmla="*/ 4764943 h 64"/>
              <a:gd name="T6" fmla="*/ 0 60000 65536"/>
              <a:gd name="T7" fmla="*/ 0 60000 65536"/>
              <a:gd name="T8" fmla="*/ 0 60000 65536"/>
              <a:gd name="T9" fmla="*/ 0 w 16"/>
              <a:gd name="T10" fmla="*/ 0 h 64"/>
              <a:gd name="T11" fmla="*/ 16 w 16"/>
              <a:gd name="T12" fmla="*/ 64 h 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" h="64">
                <a:moveTo>
                  <a:pt x="0" y="0"/>
                </a:moveTo>
                <a:lnTo>
                  <a:pt x="16" y="33"/>
                </a:lnTo>
                <a:lnTo>
                  <a:pt x="16" y="64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62" name="Line 194"/>
          <p:cNvSpPr>
            <a:spLocks noChangeShapeType="1"/>
          </p:cNvSpPr>
          <p:nvPr/>
        </p:nvSpPr>
        <p:spPr bwMode="auto">
          <a:xfrm>
            <a:off x="9097963" y="1617663"/>
            <a:ext cx="158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63" name="Line 195"/>
          <p:cNvSpPr>
            <a:spLocks noChangeShapeType="1"/>
          </p:cNvSpPr>
          <p:nvPr/>
        </p:nvSpPr>
        <p:spPr bwMode="auto">
          <a:xfrm>
            <a:off x="9097963" y="1617663"/>
            <a:ext cx="1587" cy="1397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64" name="Line 196"/>
          <p:cNvSpPr>
            <a:spLocks noChangeShapeType="1"/>
          </p:cNvSpPr>
          <p:nvPr/>
        </p:nvSpPr>
        <p:spPr bwMode="auto">
          <a:xfrm>
            <a:off x="9112250" y="1893888"/>
            <a:ext cx="1588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65" name="Freeform 197"/>
          <p:cNvSpPr>
            <a:spLocks/>
          </p:cNvSpPr>
          <p:nvPr/>
        </p:nvSpPr>
        <p:spPr bwMode="auto">
          <a:xfrm>
            <a:off x="9096375" y="1893888"/>
            <a:ext cx="58738" cy="84137"/>
          </a:xfrm>
          <a:custGeom>
            <a:avLst/>
            <a:gdLst>
              <a:gd name="T0" fmla="*/ 3770397 w 242"/>
              <a:gd name="T1" fmla="*/ 0 h 332"/>
              <a:gd name="T2" fmla="*/ 1826218 w 242"/>
              <a:gd name="T3" fmla="*/ 2183507 h 332"/>
              <a:gd name="T4" fmla="*/ 883740 w 242"/>
              <a:gd name="T5" fmla="*/ 4302898 h 332"/>
              <a:gd name="T6" fmla="*/ 0 w 242"/>
              <a:gd name="T7" fmla="*/ 7514295 h 332"/>
              <a:gd name="T8" fmla="*/ 0 w 242"/>
              <a:gd name="T9" fmla="*/ 12844830 h 332"/>
              <a:gd name="T10" fmla="*/ 883740 w 242"/>
              <a:gd name="T11" fmla="*/ 15991857 h 332"/>
              <a:gd name="T12" fmla="*/ 1826218 w 242"/>
              <a:gd name="T13" fmla="*/ 18111251 h 332"/>
              <a:gd name="T14" fmla="*/ 3770397 w 242"/>
              <a:gd name="T15" fmla="*/ 20230641 h 332"/>
              <a:gd name="T16" fmla="*/ 5655596 w 242"/>
              <a:gd name="T17" fmla="*/ 21322394 h 332"/>
              <a:gd name="T18" fmla="*/ 9425994 w 242"/>
              <a:gd name="T19" fmla="*/ 21322394 h 332"/>
              <a:gd name="T20" fmla="*/ 11370173 w 242"/>
              <a:gd name="T21" fmla="*/ 20230641 h 332"/>
              <a:gd name="T22" fmla="*/ 13314109 w 242"/>
              <a:gd name="T23" fmla="*/ 18111251 h 332"/>
              <a:gd name="T24" fmla="*/ 14256829 w 242"/>
              <a:gd name="T25" fmla="*/ 15991857 h 33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42"/>
              <a:gd name="T40" fmla="*/ 0 h 332"/>
              <a:gd name="T41" fmla="*/ 242 w 242"/>
              <a:gd name="T42" fmla="*/ 332 h 33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42" h="332">
                <a:moveTo>
                  <a:pt x="64" y="0"/>
                </a:moveTo>
                <a:lnTo>
                  <a:pt x="31" y="34"/>
                </a:lnTo>
                <a:lnTo>
                  <a:pt x="15" y="67"/>
                </a:lnTo>
                <a:lnTo>
                  <a:pt x="0" y="117"/>
                </a:lnTo>
                <a:lnTo>
                  <a:pt x="0" y="200"/>
                </a:lnTo>
                <a:lnTo>
                  <a:pt x="15" y="249"/>
                </a:lnTo>
                <a:lnTo>
                  <a:pt x="31" y="282"/>
                </a:lnTo>
                <a:lnTo>
                  <a:pt x="64" y="315"/>
                </a:lnTo>
                <a:lnTo>
                  <a:pt x="96" y="332"/>
                </a:lnTo>
                <a:lnTo>
                  <a:pt x="160" y="332"/>
                </a:lnTo>
                <a:lnTo>
                  <a:pt x="193" y="315"/>
                </a:lnTo>
                <a:lnTo>
                  <a:pt x="226" y="282"/>
                </a:lnTo>
                <a:lnTo>
                  <a:pt x="242" y="249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66" name="Line 198"/>
          <p:cNvSpPr>
            <a:spLocks noChangeShapeType="1"/>
          </p:cNvSpPr>
          <p:nvPr/>
        </p:nvSpPr>
        <p:spPr bwMode="auto">
          <a:xfrm>
            <a:off x="9180513" y="1965325"/>
            <a:ext cx="158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67" name="Freeform 199"/>
          <p:cNvSpPr>
            <a:spLocks/>
          </p:cNvSpPr>
          <p:nvPr/>
        </p:nvSpPr>
        <p:spPr bwMode="auto">
          <a:xfrm>
            <a:off x="9180513" y="1955800"/>
            <a:ext cx="9525" cy="44450"/>
          </a:xfrm>
          <a:custGeom>
            <a:avLst/>
            <a:gdLst>
              <a:gd name="T0" fmla="*/ 0 w 42"/>
              <a:gd name="T1" fmla="*/ 2178564 h 173"/>
              <a:gd name="T2" fmla="*/ 925739 w 42"/>
              <a:gd name="T3" fmla="*/ 1650303 h 173"/>
              <a:gd name="T4" fmla="*/ 2160134 w 42"/>
              <a:gd name="T5" fmla="*/ 0 h 173"/>
              <a:gd name="T6" fmla="*/ 2160134 w 42"/>
              <a:gd name="T7" fmla="*/ 11420824 h 173"/>
              <a:gd name="T8" fmla="*/ 0 60000 65536"/>
              <a:gd name="T9" fmla="*/ 0 60000 65536"/>
              <a:gd name="T10" fmla="*/ 0 60000 65536"/>
              <a:gd name="T11" fmla="*/ 0 60000 65536"/>
              <a:gd name="T12" fmla="*/ 0 w 42"/>
              <a:gd name="T13" fmla="*/ 0 h 173"/>
              <a:gd name="T14" fmla="*/ 42 w 42"/>
              <a:gd name="T15" fmla="*/ 173 h 17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" h="173">
                <a:moveTo>
                  <a:pt x="0" y="33"/>
                </a:moveTo>
                <a:lnTo>
                  <a:pt x="18" y="25"/>
                </a:lnTo>
                <a:lnTo>
                  <a:pt x="42" y="0"/>
                </a:lnTo>
                <a:lnTo>
                  <a:pt x="42" y="173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68" name="Line 200"/>
          <p:cNvSpPr>
            <a:spLocks noChangeShapeType="1"/>
          </p:cNvSpPr>
          <p:nvPr/>
        </p:nvSpPr>
        <p:spPr bwMode="auto">
          <a:xfrm>
            <a:off x="9155113" y="1911350"/>
            <a:ext cx="1587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69" name="Freeform 201"/>
          <p:cNvSpPr>
            <a:spLocks/>
          </p:cNvSpPr>
          <p:nvPr/>
        </p:nvSpPr>
        <p:spPr bwMode="auto">
          <a:xfrm>
            <a:off x="9112250" y="1890713"/>
            <a:ext cx="42863" cy="20637"/>
          </a:xfrm>
          <a:custGeom>
            <a:avLst/>
            <a:gdLst>
              <a:gd name="T0" fmla="*/ 10321555 w 178"/>
              <a:gd name="T1" fmla="*/ 5193729 h 82"/>
              <a:gd name="T2" fmla="*/ 9393740 w 178"/>
              <a:gd name="T3" fmla="*/ 3103603 h 82"/>
              <a:gd name="T4" fmla="*/ 7480315 w 178"/>
              <a:gd name="T5" fmla="*/ 950057 h 82"/>
              <a:gd name="T6" fmla="*/ 5566651 w 178"/>
              <a:gd name="T7" fmla="*/ 0 h 82"/>
              <a:gd name="T8" fmla="*/ 1855631 w 178"/>
              <a:gd name="T9" fmla="*/ 0 h 82"/>
              <a:gd name="T10" fmla="*/ 0 w 178"/>
              <a:gd name="T11" fmla="*/ 950057 h 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8"/>
              <a:gd name="T19" fmla="*/ 0 h 82"/>
              <a:gd name="T20" fmla="*/ 178 w 178"/>
              <a:gd name="T21" fmla="*/ 82 h 8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8" h="82">
                <a:moveTo>
                  <a:pt x="178" y="82"/>
                </a:moveTo>
                <a:lnTo>
                  <a:pt x="162" y="49"/>
                </a:lnTo>
                <a:lnTo>
                  <a:pt x="129" y="15"/>
                </a:lnTo>
                <a:lnTo>
                  <a:pt x="96" y="0"/>
                </a:lnTo>
                <a:lnTo>
                  <a:pt x="32" y="0"/>
                </a:lnTo>
                <a:lnTo>
                  <a:pt x="0" y="15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70" name="Line 202"/>
          <p:cNvSpPr>
            <a:spLocks noChangeShapeType="1"/>
          </p:cNvSpPr>
          <p:nvPr/>
        </p:nvSpPr>
        <p:spPr bwMode="auto">
          <a:xfrm>
            <a:off x="9064625" y="1941513"/>
            <a:ext cx="15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71" name="Line 203"/>
          <p:cNvSpPr>
            <a:spLocks noChangeShapeType="1"/>
          </p:cNvSpPr>
          <p:nvPr/>
        </p:nvSpPr>
        <p:spPr bwMode="auto">
          <a:xfrm flipH="1">
            <a:off x="8994775" y="1941513"/>
            <a:ext cx="6985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72" name="Line 204"/>
          <p:cNvSpPr>
            <a:spLocks noChangeShapeType="1"/>
          </p:cNvSpPr>
          <p:nvPr/>
        </p:nvSpPr>
        <p:spPr bwMode="auto">
          <a:xfrm>
            <a:off x="9097963" y="2109788"/>
            <a:ext cx="1587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73" name="Freeform 205"/>
          <p:cNvSpPr>
            <a:spLocks/>
          </p:cNvSpPr>
          <p:nvPr/>
        </p:nvSpPr>
        <p:spPr bwMode="auto">
          <a:xfrm>
            <a:off x="9080500" y="2109788"/>
            <a:ext cx="33338" cy="34925"/>
          </a:xfrm>
          <a:custGeom>
            <a:avLst/>
            <a:gdLst>
              <a:gd name="T0" fmla="*/ 4146753 w 135"/>
              <a:gd name="T1" fmla="*/ 0 h 138"/>
              <a:gd name="T2" fmla="*/ 8232757 w 135"/>
              <a:gd name="T3" fmla="*/ 8838809 h 138"/>
              <a:gd name="T4" fmla="*/ 0 w 135"/>
              <a:gd name="T5" fmla="*/ 8838809 h 138"/>
              <a:gd name="T6" fmla="*/ 4146753 w 135"/>
              <a:gd name="T7" fmla="*/ 0 h 138"/>
              <a:gd name="T8" fmla="*/ 4390738 w 135"/>
              <a:gd name="T9" fmla="*/ 640545 h 138"/>
              <a:gd name="T10" fmla="*/ 4390738 w 135"/>
              <a:gd name="T11" fmla="*/ 8838809 h 138"/>
              <a:gd name="T12" fmla="*/ 3476042 w 135"/>
              <a:gd name="T13" fmla="*/ 8838809 h 138"/>
              <a:gd name="T14" fmla="*/ 3476042 w 135"/>
              <a:gd name="T15" fmla="*/ 1537206 h 138"/>
              <a:gd name="T16" fmla="*/ 2500350 w 135"/>
              <a:gd name="T17" fmla="*/ 3522616 h 138"/>
              <a:gd name="T18" fmla="*/ 2500350 w 135"/>
              <a:gd name="T19" fmla="*/ 8838809 h 138"/>
              <a:gd name="T20" fmla="*/ 1585654 w 135"/>
              <a:gd name="T21" fmla="*/ 8838809 h 138"/>
              <a:gd name="T22" fmla="*/ 1585654 w 135"/>
              <a:gd name="T23" fmla="*/ 5636338 h 13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35"/>
              <a:gd name="T37" fmla="*/ 0 h 138"/>
              <a:gd name="T38" fmla="*/ 135 w 135"/>
              <a:gd name="T39" fmla="*/ 138 h 13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35" h="138">
                <a:moveTo>
                  <a:pt x="68" y="0"/>
                </a:moveTo>
                <a:lnTo>
                  <a:pt x="135" y="138"/>
                </a:lnTo>
                <a:lnTo>
                  <a:pt x="0" y="138"/>
                </a:lnTo>
                <a:lnTo>
                  <a:pt x="68" y="0"/>
                </a:lnTo>
                <a:lnTo>
                  <a:pt x="72" y="10"/>
                </a:lnTo>
                <a:lnTo>
                  <a:pt x="72" y="138"/>
                </a:lnTo>
                <a:lnTo>
                  <a:pt x="57" y="138"/>
                </a:lnTo>
                <a:lnTo>
                  <a:pt x="57" y="24"/>
                </a:lnTo>
                <a:lnTo>
                  <a:pt x="41" y="55"/>
                </a:lnTo>
                <a:lnTo>
                  <a:pt x="41" y="138"/>
                </a:lnTo>
                <a:lnTo>
                  <a:pt x="26" y="138"/>
                </a:lnTo>
                <a:lnTo>
                  <a:pt x="26" y="88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74" name="Line 206"/>
          <p:cNvSpPr>
            <a:spLocks noChangeShapeType="1"/>
          </p:cNvSpPr>
          <p:nvPr/>
        </p:nvSpPr>
        <p:spPr bwMode="auto">
          <a:xfrm>
            <a:off x="9105900" y="2128838"/>
            <a:ext cx="1588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75" name="Freeform 207"/>
          <p:cNvSpPr>
            <a:spLocks/>
          </p:cNvSpPr>
          <p:nvPr/>
        </p:nvSpPr>
        <p:spPr bwMode="auto">
          <a:xfrm>
            <a:off x="9099550" y="2112963"/>
            <a:ext cx="6350" cy="31750"/>
          </a:xfrm>
          <a:custGeom>
            <a:avLst/>
            <a:gdLst>
              <a:gd name="T0" fmla="*/ 1260078 w 32"/>
              <a:gd name="T1" fmla="*/ 3937743 h 128"/>
              <a:gd name="T2" fmla="*/ 1260078 w 32"/>
              <a:gd name="T3" fmla="*/ 7875486 h 128"/>
              <a:gd name="T4" fmla="*/ 669330 w 32"/>
              <a:gd name="T5" fmla="*/ 7875486 h 128"/>
              <a:gd name="T6" fmla="*/ 669330 w 32"/>
              <a:gd name="T7" fmla="*/ 2030511 h 128"/>
              <a:gd name="T8" fmla="*/ 0 w 32"/>
              <a:gd name="T9" fmla="*/ 0 h 1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128"/>
              <a:gd name="T17" fmla="*/ 32 w 32"/>
              <a:gd name="T18" fmla="*/ 128 h 1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128">
                <a:moveTo>
                  <a:pt x="32" y="64"/>
                </a:moveTo>
                <a:lnTo>
                  <a:pt x="32" y="128"/>
                </a:lnTo>
                <a:lnTo>
                  <a:pt x="17" y="128"/>
                </a:lnTo>
                <a:lnTo>
                  <a:pt x="17" y="33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76" name="Line 208"/>
          <p:cNvSpPr>
            <a:spLocks noChangeShapeType="1"/>
          </p:cNvSpPr>
          <p:nvPr/>
        </p:nvSpPr>
        <p:spPr bwMode="auto">
          <a:xfrm>
            <a:off x="9105900" y="2128838"/>
            <a:ext cx="1588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77" name="Freeform 209"/>
          <p:cNvSpPr>
            <a:spLocks/>
          </p:cNvSpPr>
          <p:nvPr/>
        </p:nvSpPr>
        <p:spPr bwMode="auto">
          <a:xfrm>
            <a:off x="9105900" y="2128838"/>
            <a:ext cx="4763" cy="15875"/>
          </a:xfrm>
          <a:custGeom>
            <a:avLst/>
            <a:gdLst>
              <a:gd name="T0" fmla="*/ 0 w 16"/>
              <a:gd name="T1" fmla="*/ 0 h 64"/>
              <a:gd name="T2" fmla="*/ 1417885 w 16"/>
              <a:gd name="T3" fmla="*/ 1968996 h 64"/>
              <a:gd name="T4" fmla="*/ 1417885 w 16"/>
              <a:gd name="T5" fmla="*/ 3937743 h 64"/>
              <a:gd name="T6" fmla="*/ 0 60000 65536"/>
              <a:gd name="T7" fmla="*/ 0 60000 65536"/>
              <a:gd name="T8" fmla="*/ 0 60000 65536"/>
              <a:gd name="T9" fmla="*/ 0 w 16"/>
              <a:gd name="T10" fmla="*/ 0 h 64"/>
              <a:gd name="T11" fmla="*/ 16 w 16"/>
              <a:gd name="T12" fmla="*/ 64 h 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" h="64">
                <a:moveTo>
                  <a:pt x="0" y="0"/>
                </a:moveTo>
                <a:lnTo>
                  <a:pt x="16" y="32"/>
                </a:lnTo>
                <a:lnTo>
                  <a:pt x="16" y="64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78" name="Line 210"/>
          <p:cNvSpPr>
            <a:spLocks noChangeShapeType="1"/>
          </p:cNvSpPr>
          <p:nvPr/>
        </p:nvSpPr>
        <p:spPr bwMode="auto">
          <a:xfrm>
            <a:off x="9097963" y="2144713"/>
            <a:ext cx="1587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79" name="Line 211"/>
          <p:cNvSpPr>
            <a:spLocks noChangeShapeType="1"/>
          </p:cNvSpPr>
          <p:nvPr/>
        </p:nvSpPr>
        <p:spPr bwMode="auto">
          <a:xfrm>
            <a:off x="9097963" y="2144713"/>
            <a:ext cx="1587" cy="2286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80" name="Line 212"/>
          <p:cNvSpPr>
            <a:spLocks noChangeShapeType="1"/>
          </p:cNvSpPr>
          <p:nvPr/>
        </p:nvSpPr>
        <p:spPr bwMode="auto">
          <a:xfrm>
            <a:off x="9263063" y="2505075"/>
            <a:ext cx="1587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81" name="Freeform 213"/>
          <p:cNvSpPr>
            <a:spLocks/>
          </p:cNvSpPr>
          <p:nvPr/>
        </p:nvSpPr>
        <p:spPr bwMode="auto">
          <a:xfrm>
            <a:off x="9263063" y="2487613"/>
            <a:ext cx="33337" cy="33337"/>
          </a:xfrm>
          <a:custGeom>
            <a:avLst/>
            <a:gdLst>
              <a:gd name="T0" fmla="*/ 0 w 137"/>
              <a:gd name="T1" fmla="*/ 4084990 h 138"/>
              <a:gd name="T2" fmla="*/ 8112085 w 137"/>
              <a:gd name="T3" fmla="*/ 0 h 138"/>
              <a:gd name="T4" fmla="*/ 8112085 w 137"/>
              <a:gd name="T5" fmla="*/ 8053301 h 138"/>
              <a:gd name="T6" fmla="*/ 0 w 137"/>
              <a:gd name="T7" fmla="*/ 4084990 h 138"/>
              <a:gd name="T8" fmla="*/ 0 60000 65536"/>
              <a:gd name="T9" fmla="*/ 0 60000 65536"/>
              <a:gd name="T10" fmla="*/ 0 60000 65536"/>
              <a:gd name="T11" fmla="*/ 0 60000 65536"/>
              <a:gd name="T12" fmla="*/ 0 w 137"/>
              <a:gd name="T13" fmla="*/ 0 h 138"/>
              <a:gd name="T14" fmla="*/ 137 w 137"/>
              <a:gd name="T15" fmla="*/ 138 h 1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7" h="138">
                <a:moveTo>
                  <a:pt x="0" y="70"/>
                </a:moveTo>
                <a:lnTo>
                  <a:pt x="137" y="0"/>
                </a:lnTo>
                <a:lnTo>
                  <a:pt x="137" y="138"/>
                </a:lnTo>
                <a:lnTo>
                  <a:pt x="0" y="7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82" name="Line 214"/>
          <p:cNvSpPr>
            <a:spLocks noChangeShapeType="1"/>
          </p:cNvSpPr>
          <p:nvPr/>
        </p:nvSpPr>
        <p:spPr bwMode="auto">
          <a:xfrm>
            <a:off x="9266238" y="2503488"/>
            <a:ext cx="1587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83" name="Freeform 215"/>
          <p:cNvSpPr>
            <a:spLocks/>
          </p:cNvSpPr>
          <p:nvPr/>
        </p:nvSpPr>
        <p:spPr bwMode="auto">
          <a:xfrm>
            <a:off x="9266238" y="2490788"/>
            <a:ext cx="30162" cy="12700"/>
          </a:xfrm>
          <a:custGeom>
            <a:avLst/>
            <a:gdLst>
              <a:gd name="T0" fmla="*/ 0 w 126"/>
              <a:gd name="T1" fmla="*/ 3360208 h 48"/>
              <a:gd name="T2" fmla="*/ 7220208 w 126"/>
              <a:gd name="T3" fmla="*/ 3360208 h 48"/>
              <a:gd name="T4" fmla="*/ 7220208 w 126"/>
              <a:gd name="T5" fmla="*/ 2170113 h 48"/>
              <a:gd name="T6" fmla="*/ 1776446 w 126"/>
              <a:gd name="T7" fmla="*/ 2170113 h 48"/>
              <a:gd name="T8" fmla="*/ 3610104 w 126"/>
              <a:gd name="T9" fmla="*/ 1050131 h 48"/>
              <a:gd name="T10" fmla="*/ 7220208 w 126"/>
              <a:gd name="T11" fmla="*/ 1050131 h 48"/>
              <a:gd name="T12" fmla="*/ 7220208 w 126"/>
              <a:gd name="T13" fmla="*/ 0 h 48"/>
              <a:gd name="T14" fmla="*/ 5386551 w 126"/>
              <a:gd name="T15" fmla="*/ 0 h 4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26"/>
              <a:gd name="T25" fmla="*/ 0 h 48"/>
              <a:gd name="T26" fmla="*/ 126 w 126"/>
              <a:gd name="T27" fmla="*/ 48 h 4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26" h="48">
                <a:moveTo>
                  <a:pt x="0" y="48"/>
                </a:moveTo>
                <a:lnTo>
                  <a:pt x="126" y="48"/>
                </a:lnTo>
                <a:lnTo>
                  <a:pt x="126" y="31"/>
                </a:lnTo>
                <a:lnTo>
                  <a:pt x="31" y="31"/>
                </a:lnTo>
                <a:lnTo>
                  <a:pt x="63" y="15"/>
                </a:lnTo>
                <a:lnTo>
                  <a:pt x="126" y="15"/>
                </a:lnTo>
                <a:lnTo>
                  <a:pt x="126" y="0"/>
                </a:lnTo>
                <a:lnTo>
                  <a:pt x="94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84" name="Line 216"/>
          <p:cNvSpPr>
            <a:spLocks noChangeShapeType="1"/>
          </p:cNvSpPr>
          <p:nvPr/>
        </p:nvSpPr>
        <p:spPr bwMode="auto">
          <a:xfrm>
            <a:off x="9296400" y="2505075"/>
            <a:ext cx="1588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85" name="Freeform 217"/>
          <p:cNvSpPr>
            <a:spLocks/>
          </p:cNvSpPr>
          <p:nvPr/>
        </p:nvSpPr>
        <p:spPr bwMode="auto">
          <a:xfrm>
            <a:off x="9221788" y="1450975"/>
            <a:ext cx="269875" cy="1054100"/>
          </a:xfrm>
          <a:custGeom>
            <a:avLst/>
            <a:gdLst>
              <a:gd name="T0" fmla="*/ 18279029 w 1106"/>
              <a:gd name="T1" fmla="*/ 266969442 h 4162"/>
              <a:gd name="T2" fmla="*/ 65852186 w 1106"/>
              <a:gd name="T3" fmla="*/ 266969442 h 4162"/>
              <a:gd name="T4" fmla="*/ 65852186 w 1106"/>
              <a:gd name="T5" fmla="*/ 0 h 4162"/>
              <a:gd name="T6" fmla="*/ 0 w 1106"/>
              <a:gd name="T7" fmla="*/ 0 h 4162"/>
              <a:gd name="T8" fmla="*/ 0 60000 65536"/>
              <a:gd name="T9" fmla="*/ 0 60000 65536"/>
              <a:gd name="T10" fmla="*/ 0 60000 65536"/>
              <a:gd name="T11" fmla="*/ 0 60000 65536"/>
              <a:gd name="T12" fmla="*/ 0 w 1106"/>
              <a:gd name="T13" fmla="*/ 0 h 4162"/>
              <a:gd name="T14" fmla="*/ 1106 w 1106"/>
              <a:gd name="T15" fmla="*/ 4162 h 416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06" h="4162">
                <a:moveTo>
                  <a:pt x="307" y="4162"/>
                </a:moveTo>
                <a:lnTo>
                  <a:pt x="1106" y="4162"/>
                </a:lnTo>
                <a:lnTo>
                  <a:pt x="1106" y="0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86" name="Line 218"/>
          <p:cNvSpPr>
            <a:spLocks noChangeShapeType="1"/>
          </p:cNvSpPr>
          <p:nvPr/>
        </p:nvSpPr>
        <p:spPr bwMode="auto">
          <a:xfrm>
            <a:off x="9267825" y="2506663"/>
            <a:ext cx="0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87" name="Freeform 219"/>
          <p:cNvSpPr>
            <a:spLocks/>
          </p:cNvSpPr>
          <p:nvPr/>
        </p:nvSpPr>
        <p:spPr bwMode="auto">
          <a:xfrm>
            <a:off x="9267825" y="2506663"/>
            <a:ext cx="28575" cy="7937"/>
          </a:xfrm>
          <a:custGeom>
            <a:avLst/>
            <a:gdLst>
              <a:gd name="T0" fmla="*/ 0 w 119"/>
              <a:gd name="T1" fmla="*/ 0 h 32"/>
              <a:gd name="T2" fmla="*/ 6861602 w 119"/>
              <a:gd name="T3" fmla="*/ 0 h 32"/>
              <a:gd name="T4" fmla="*/ 6861602 w 119"/>
              <a:gd name="T5" fmla="*/ 984436 h 32"/>
              <a:gd name="T6" fmla="*/ 1845129 w 119"/>
              <a:gd name="T7" fmla="*/ 984436 h 32"/>
              <a:gd name="T8" fmla="*/ 3632627 w 119"/>
              <a:gd name="T9" fmla="*/ 1968624 h 32"/>
              <a:gd name="T10" fmla="*/ 6861602 w 119"/>
              <a:gd name="T11" fmla="*/ 1968624 h 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9"/>
              <a:gd name="T19" fmla="*/ 0 h 32"/>
              <a:gd name="T20" fmla="*/ 119 w 119"/>
              <a:gd name="T21" fmla="*/ 32 h 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9" h="32">
                <a:moveTo>
                  <a:pt x="0" y="0"/>
                </a:moveTo>
                <a:lnTo>
                  <a:pt x="119" y="0"/>
                </a:lnTo>
                <a:lnTo>
                  <a:pt x="119" y="16"/>
                </a:lnTo>
                <a:lnTo>
                  <a:pt x="32" y="16"/>
                </a:lnTo>
                <a:lnTo>
                  <a:pt x="63" y="32"/>
                </a:lnTo>
                <a:lnTo>
                  <a:pt x="119" y="32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88" name="Line 220"/>
          <p:cNvSpPr>
            <a:spLocks noChangeShapeType="1"/>
          </p:cNvSpPr>
          <p:nvPr/>
        </p:nvSpPr>
        <p:spPr bwMode="auto">
          <a:xfrm>
            <a:off x="9615488" y="2451100"/>
            <a:ext cx="1587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89" name="Freeform 221"/>
          <p:cNvSpPr>
            <a:spLocks/>
          </p:cNvSpPr>
          <p:nvPr/>
        </p:nvSpPr>
        <p:spPr bwMode="auto">
          <a:xfrm>
            <a:off x="9615488" y="2438400"/>
            <a:ext cx="53975" cy="12700"/>
          </a:xfrm>
          <a:custGeom>
            <a:avLst/>
            <a:gdLst>
              <a:gd name="T0" fmla="*/ 0 w 227"/>
              <a:gd name="T1" fmla="*/ 3225800 h 50"/>
              <a:gd name="T2" fmla="*/ 1809232 w 227"/>
              <a:gd name="T3" fmla="*/ 1096772 h 50"/>
              <a:gd name="T4" fmla="*/ 4522963 w 227"/>
              <a:gd name="T5" fmla="*/ 0 h 50"/>
              <a:gd name="T6" fmla="*/ 8141429 w 227"/>
              <a:gd name="T7" fmla="*/ 0 h 50"/>
              <a:gd name="T8" fmla="*/ 10968101 w 227"/>
              <a:gd name="T9" fmla="*/ 1096772 h 50"/>
              <a:gd name="T10" fmla="*/ 12833924 w 227"/>
              <a:gd name="T11" fmla="*/ 3225800 h 5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7"/>
              <a:gd name="T19" fmla="*/ 0 h 50"/>
              <a:gd name="T20" fmla="*/ 227 w 227"/>
              <a:gd name="T21" fmla="*/ 50 h 5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7" h="50">
                <a:moveTo>
                  <a:pt x="0" y="50"/>
                </a:moveTo>
                <a:lnTo>
                  <a:pt x="32" y="17"/>
                </a:lnTo>
                <a:lnTo>
                  <a:pt x="80" y="0"/>
                </a:lnTo>
                <a:lnTo>
                  <a:pt x="144" y="0"/>
                </a:lnTo>
                <a:lnTo>
                  <a:pt x="194" y="17"/>
                </a:lnTo>
                <a:lnTo>
                  <a:pt x="227" y="5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90" name="Line 222"/>
          <p:cNvSpPr>
            <a:spLocks noChangeShapeType="1"/>
          </p:cNvSpPr>
          <p:nvPr/>
        </p:nvSpPr>
        <p:spPr bwMode="auto">
          <a:xfrm>
            <a:off x="9655175" y="2484438"/>
            <a:ext cx="0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91" name="Freeform 223"/>
          <p:cNvSpPr>
            <a:spLocks/>
          </p:cNvSpPr>
          <p:nvPr/>
        </p:nvSpPr>
        <p:spPr bwMode="auto">
          <a:xfrm>
            <a:off x="9615488" y="2451100"/>
            <a:ext cx="39687" cy="33338"/>
          </a:xfrm>
          <a:custGeom>
            <a:avLst/>
            <a:gdLst>
              <a:gd name="T0" fmla="*/ 9722580 w 162"/>
              <a:gd name="T1" fmla="*/ 8356558 h 133"/>
              <a:gd name="T2" fmla="*/ 3901085 w 162"/>
              <a:gd name="T3" fmla="*/ 6220419 h 133"/>
              <a:gd name="T4" fmla="*/ 1920410 w 162"/>
              <a:gd name="T5" fmla="*/ 5152099 h 133"/>
              <a:gd name="T6" fmla="*/ 900307 w 162"/>
              <a:gd name="T7" fmla="*/ 4146946 h 133"/>
              <a:gd name="T8" fmla="*/ 0 w 162"/>
              <a:gd name="T9" fmla="*/ 2010557 h 133"/>
              <a:gd name="T10" fmla="*/ 0 w 162"/>
              <a:gd name="T11" fmla="*/ 0 h 1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2"/>
              <a:gd name="T19" fmla="*/ 0 h 133"/>
              <a:gd name="T20" fmla="*/ 162 w 162"/>
              <a:gd name="T21" fmla="*/ 133 h 13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2" h="133">
                <a:moveTo>
                  <a:pt x="162" y="133"/>
                </a:moveTo>
                <a:lnTo>
                  <a:pt x="65" y="99"/>
                </a:lnTo>
                <a:lnTo>
                  <a:pt x="32" y="82"/>
                </a:lnTo>
                <a:lnTo>
                  <a:pt x="15" y="66"/>
                </a:lnTo>
                <a:lnTo>
                  <a:pt x="0" y="32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92" name="Line 224"/>
          <p:cNvSpPr>
            <a:spLocks noChangeShapeType="1"/>
          </p:cNvSpPr>
          <p:nvPr/>
        </p:nvSpPr>
        <p:spPr bwMode="auto">
          <a:xfrm>
            <a:off x="9655175" y="2484438"/>
            <a:ext cx="0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93" name="Freeform 225"/>
          <p:cNvSpPr>
            <a:spLocks/>
          </p:cNvSpPr>
          <p:nvPr/>
        </p:nvSpPr>
        <p:spPr bwMode="auto">
          <a:xfrm>
            <a:off x="9615488" y="2484438"/>
            <a:ext cx="53975" cy="41275"/>
          </a:xfrm>
          <a:custGeom>
            <a:avLst/>
            <a:gdLst>
              <a:gd name="T0" fmla="*/ 9159107 w 227"/>
              <a:gd name="T1" fmla="*/ 0 h 163"/>
              <a:gd name="T2" fmla="*/ 10968101 w 227"/>
              <a:gd name="T3" fmla="*/ 961733 h 163"/>
              <a:gd name="T4" fmla="*/ 11929427 w 227"/>
              <a:gd name="T5" fmla="*/ 2051848 h 163"/>
              <a:gd name="T6" fmla="*/ 12833924 w 227"/>
              <a:gd name="T7" fmla="*/ 4167763 h 163"/>
              <a:gd name="T8" fmla="*/ 12833924 w 227"/>
              <a:gd name="T9" fmla="*/ 7309726 h 163"/>
              <a:gd name="T10" fmla="*/ 10968101 w 227"/>
              <a:gd name="T11" fmla="*/ 9489959 h 163"/>
              <a:gd name="T12" fmla="*/ 8141429 w 227"/>
              <a:gd name="T13" fmla="*/ 10451691 h 163"/>
              <a:gd name="T14" fmla="*/ 4522963 w 227"/>
              <a:gd name="T15" fmla="*/ 10451691 h 163"/>
              <a:gd name="T16" fmla="*/ 1809232 w 227"/>
              <a:gd name="T17" fmla="*/ 9489959 h 163"/>
              <a:gd name="T18" fmla="*/ 0 w 227"/>
              <a:gd name="T19" fmla="*/ 7309726 h 16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27"/>
              <a:gd name="T31" fmla="*/ 0 h 163"/>
              <a:gd name="T32" fmla="*/ 227 w 227"/>
              <a:gd name="T33" fmla="*/ 163 h 16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27" h="163">
                <a:moveTo>
                  <a:pt x="162" y="0"/>
                </a:moveTo>
                <a:lnTo>
                  <a:pt x="194" y="15"/>
                </a:lnTo>
                <a:lnTo>
                  <a:pt x="211" y="32"/>
                </a:lnTo>
                <a:lnTo>
                  <a:pt x="227" y="65"/>
                </a:lnTo>
                <a:lnTo>
                  <a:pt x="227" y="114"/>
                </a:lnTo>
                <a:lnTo>
                  <a:pt x="194" y="148"/>
                </a:lnTo>
                <a:lnTo>
                  <a:pt x="144" y="163"/>
                </a:lnTo>
                <a:lnTo>
                  <a:pt x="80" y="163"/>
                </a:lnTo>
                <a:lnTo>
                  <a:pt x="32" y="148"/>
                </a:lnTo>
                <a:lnTo>
                  <a:pt x="0" y="114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94" name="Line 226"/>
          <p:cNvSpPr>
            <a:spLocks noChangeShapeType="1"/>
          </p:cNvSpPr>
          <p:nvPr/>
        </p:nvSpPr>
        <p:spPr bwMode="auto">
          <a:xfrm>
            <a:off x="9725025" y="2508250"/>
            <a:ext cx="1588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95" name="Freeform 227"/>
          <p:cNvSpPr>
            <a:spLocks/>
          </p:cNvSpPr>
          <p:nvPr/>
        </p:nvSpPr>
        <p:spPr bwMode="auto">
          <a:xfrm>
            <a:off x="9698038" y="2508250"/>
            <a:ext cx="26987" cy="61913"/>
          </a:xfrm>
          <a:custGeom>
            <a:avLst/>
            <a:gdLst>
              <a:gd name="T0" fmla="*/ 6502662 w 112"/>
              <a:gd name="T1" fmla="*/ 0 h 242"/>
              <a:gd name="T2" fmla="*/ 6502662 w 112"/>
              <a:gd name="T3" fmla="*/ 12043359 h 242"/>
              <a:gd name="T4" fmla="*/ 5921960 w 112"/>
              <a:gd name="T5" fmla="*/ 14334395 h 242"/>
              <a:gd name="T6" fmla="*/ 5283429 w 112"/>
              <a:gd name="T7" fmla="*/ 15054325 h 242"/>
              <a:gd name="T8" fmla="*/ 3889983 w 112"/>
              <a:gd name="T9" fmla="*/ 15839750 h 242"/>
              <a:gd name="T10" fmla="*/ 2612679 w 112"/>
              <a:gd name="T11" fmla="*/ 15839750 h 242"/>
              <a:gd name="T12" fmla="*/ 1277304 w 112"/>
              <a:gd name="T13" fmla="*/ 15054325 h 242"/>
              <a:gd name="T14" fmla="*/ 580702 w 112"/>
              <a:gd name="T15" fmla="*/ 14334395 h 242"/>
              <a:gd name="T16" fmla="*/ 0 w 112"/>
              <a:gd name="T17" fmla="*/ 12043359 h 242"/>
              <a:gd name="T18" fmla="*/ 0 w 112"/>
              <a:gd name="T19" fmla="*/ 10472509 h 24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12"/>
              <a:gd name="T31" fmla="*/ 0 h 242"/>
              <a:gd name="T32" fmla="*/ 112 w 112"/>
              <a:gd name="T33" fmla="*/ 242 h 24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12" h="242">
                <a:moveTo>
                  <a:pt x="112" y="0"/>
                </a:moveTo>
                <a:lnTo>
                  <a:pt x="112" y="184"/>
                </a:lnTo>
                <a:lnTo>
                  <a:pt x="102" y="219"/>
                </a:lnTo>
                <a:lnTo>
                  <a:pt x="91" y="230"/>
                </a:lnTo>
                <a:lnTo>
                  <a:pt x="67" y="242"/>
                </a:lnTo>
                <a:lnTo>
                  <a:pt x="45" y="242"/>
                </a:lnTo>
                <a:lnTo>
                  <a:pt x="22" y="230"/>
                </a:lnTo>
                <a:lnTo>
                  <a:pt x="10" y="219"/>
                </a:lnTo>
                <a:lnTo>
                  <a:pt x="0" y="184"/>
                </a:lnTo>
                <a:lnTo>
                  <a:pt x="0" y="16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96" name="Line 228"/>
          <p:cNvSpPr>
            <a:spLocks noChangeShapeType="1"/>
          </p:cNvSpPr>
          <p:nvPr/>
        </p:nvSpPr>
        <p:spPr bwMode="auto">
          <a:xfrm>
            <a:off x="6757988" y="2505075"/>
            <a:ext cx="0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97" name="Line 229"/>
          <p:cNvSpPr>
            <a:spLocks noChangeShapeType="1"/>
          </p:cNvSpPr>
          <p:nvPr/>
        </p:nvSpPr>
        <p:spPr bwMode="auto">
          <a:xfrm flipH="1">
            <a:off x="6543675" y="2505075"/>
            <a:ext cx="214313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98" name="Line 230"/>
          <p:cNvSpPr>
            <a:spLocks noChangeShapeType="1"/>
          </p:cNvSpPr>
          <p:nvPr/>
        </p:nvSpPr>
        <p:spPr bwMode="auto">
          <a:xfrm>
            <a:off x="6543675" y="2520950"/>
            <a:ext cx="1588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399" name="Freeform 231"/>
          <p:cNvSpPr>
            <a:spLocks/>
          </p:cNvSpPr>
          <p:nvPr/>
        </p:nvSpPr>
        <p:spPr bwMode="auto">
          <a:xfrm>
            <a:off x="6516688" y="2489200"/>
            <a:ext cx="26987" cy="31750"/>
          </a:xfrm>
          <a:custGeom>
            <a:avLst/>
            <a:gdLst>
              <a:gd name="T0" fmla="*/ 6561245 w 111"/>
              <a:gd name="T1" fmla="*/ 7814436 h 129"/>
              <a:gd name="T2" fmla="*/ 5615484 w 111"/>
              <a:gd name="T3" fmla="*/ 7329818 h 129"/>
              <a:gd name="T4" fmla="*/ 5615484 w 111"/>
              <a:gd name="T5" fmla="*/ 0 h 129"/>
              <a:gd name="T6" fmla="*/ 4669724 w 111"/>
              <a:gd name="T7" fmla="*/ 484618 h 129"/>
              <a:gd name="T8" fmla="*/ 4669724 w 111"/>
              <a:gd name="T9" fmla="*/ 6845200 h 129"/>
              <a:gd name="T10" fmla="*/ 3723963 w 111"/>
              <a:gd name="T11" fmla="*/ 6421129 h 129"/>
              <a:gd name="T12" fmla="*/ 3723963 w 111"/>
              <a:gd name="T13" fmla="*/ 969236 h 129"/>
              <a:gd name="T14" fmla="*/ 2837282 w 111"/>
              <a:gd name="T15" fmla="*/ 1453854 h 129"/>
              <a:gd name="T16" fmla="*/ 2837282 w 111"/>
              <a:gd name="T17" fmla="*/ 5875964 h 129"/>
              <a:gd name="T18" fmla="*/ 1891521 w 111"/>
              <a:gd name="T19" fmla="*/ 5391346 h 129"/>
              <a:gd name="T20" fmla="*/ 1891521 w 111"/>
              <a:gd name="T21" fmla="*/ 1938472 h 129"/>
              <a:gd name="T22" fmla="*/ 945761 w 111"/>
              <a:gd name="T23" fmla="*/ 2423091 h 129"/>
              <a:gd name="T24" fmla="*/ 945761 w 111"/>
              <a:gd name="T25" fmla="*/ 4967275 h 129"/>
              <a:gd name="T26" fmla="*/ 0 w 111"/>
              <a:gd name="T27" fmla="*/ 4422110 h 129"/>
              <a:gd name="T28" fmla="*/ 0 w 111"/>
              <a:gd name="T29" fmla="*/ 2907709 h 12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11"/>
              <a:gd name="T46" fmla="*/ 0 h 129"/>
              <a:gd name="T47" fmla="*/ 111 w 111"/>
              <a:gd name="T48" fmla="*/ 129 h 12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11" h="129">
                <a:moveTo>
                  <a:pt x="111" y="129"/>
                </a:moveTo>
                <a:lnTo>
                  <a:pt x="95" y="121"/>
                </a:lnTo>
                <a:lnTo>
                  <a:pt x="95" y="0"/>
                </a:lnTo>
                <a:lnTo>
                  <a:pt x="79" y="8"/>
                </a:lnTo>
                <a:lnTo>
                  <a:pt x="79" y="113"/>
                </a:lnTo>
                <a:lnTo>
                  <a:pt x="63" y="106"/>
                </a:lnTo>
                <a:lnTo>
                  <a:pt x="63" y="16"/>
                </a:lnTo>
                <a:lnTo>
                  <a:pt x="48" y="24"/>
                </a:lnTo>
                <a:lnTo>
                  <a:pt x="48" y="97"/>
                </a:lnTo>
                <a:lnTo>
                  <a:pt x="32" y="89"/>
                </a:lnTo>
                <a:lnTo>
                  <a:pt x="32" y="32"/>
                </a:lnTo>
                <a:lnTo>
                  <a:pt x="16" y="40"/>
                </a:lnTo>
                <a:lnTo>
                  <a:pt x="16" y="82"/>
                </a:lnTo>
                <a:lnTo>
                  <a:pt x="0" y="73"/>
                </a:lnTo>
                <a:lnTo>
                  <a:pt x="0" y="48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00" name="Line 232"/>
          <p:cNvSpPr>
            <a:spLocks noChangeShapeType="1"/>
          </p:cNvSpPr>
          <p:nvPr/>
        </p:nvSpPr>
        <p:spPr bwMode="auto">
          <a:xfrm>
            <a:off x="6510338" y="2505075"/>
            <a:ext cx="0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01" name="Freeform 233"/>
          <p:cNvSpPr>
            <a:spLocks/>
          </p:cNvSpPr>
          <p:nvPr/>
        </p:nvSpPr>
        <p:spPr bwMode="auto">
          <a:xfrm>
            <a:off x="6510338" y="2487613"/>
            <a:ext cx="33337" cy="33337"/>
          </a:xfrm>
          <a:custGeom>
            <a:avLst/>
            <a:gdLst>
              <a:gd name="T0" fmla="*/ 0 w 136"/>
              <a:gd name="T1" fmla="*/ 4084990 h 138"/>
              <a:gd name="T2" fmla="*/ 8171732 w 136"/>
              <a:gd name="T3" fmla="*/ 0 h 138"/>
              <a:gd name="T4" fmla="*/ 8171732 w 136"/>
              <a:gd name="T5" fmla="*/ 8053301 h 138"/>
              <a:gd name="T6" fmla="*/ 0 w 136"/>
              <a:gd name="T7" fmla="*/ 4084990 h 138"/>
              <a:gd name="T8" fmla="*/ 0 60000 65536"/>
              <a:gd name="T9" fmla="*/ 0 60000 65536"/>
              <a:gd name="T10" fmla="*/ 0 60000 65536"/>
              <a:gd name="T11" fmla="*/ 0 60000 65536"/>
              <a:gd name="T12" fmla="*/ 0 w 136"/>
              <a:gd name="T13" fmla="*/ 0 h 138"/>
              <a:gd name="T14" fmla="*/ 136 w 136"/>
              <a:gd name="T15" fmla="*/ 138 h 1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6" h="138">
                <a:moveTo>
                  <a:pt x="0" y="70"/>
                </a:moveTo>
                <a:lnTo>
                  <a:pt x="136" y="0"/>
                </a:lnTo>
                <a:lnTo>
                  <a:pt x="136" y="138"/>
                </a:lnTo>
                <a:lnTo>
                  <a:pt x="0" y="7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02" name="Line 234"/>
          <p:cNvSpPr>
            <a:spLocks noChangeShapeType="1"/>
          </p:cNvSpPr>
          <p:nvPr/>
        </p:nvSpPr>
        <p:spPr bwMode="auto">
          <a:xfrm>
            <a:off x="6489700" y="2525713"/>
            <a:ext cx="3175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03" name="Freeform 235"/>
          <p:cNvSpPr>
            <a:spLocks/>
          </p:cNvSpPr>
          <p:nvPr/>
        </p:nvSpPr>
        <p:spPr bwMode="auto">
          <a:xfrm>
            <a:off x="6489700" y="2525713"/>
            <a:ext cx="3175" cy="3175"/>
          </a:xfrm>
          <a:custGeom>
            <a:avLst/>
            <a:gdLst>
              <a:gd name="T0" fmla="*/ 0 w 3175"/>
              <a:gd name="T1" fmla="*/ 0 h 3175"/>
              <a:gd name="T2" fmla="*/ 0 w 3175"/>
              <a:gd name="T3" fmla="*/ 0 h 3175"/>
              <a:gd name="T4" fmla="*/ 0 w 3175"/>
              <a:gd name="T5" fmla="*/ 0 h 3175"/>
              <a:gd name="T6" fmla="*/ 0 60000 65536"/>
              <a:gd name="T7" fmla="*/ 0 60000 65536"/>
              <a:gd name="T8" fmla="*/ 0 60000 65536"/>
              <a:gd name="T9" fmla="*/ 0 w 3175"/>
              <a:gd name="T10" fmla="*/ 0 h 3175"/>
              <a:gd name="T11" fmla="*/ 3175 w 3175"/>
              <a:gd name="T12" fmla="*/ 3175 h 31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75" h="3175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04" name="Line 236"/>
          <p:cNvSpPr>
            <a:spLocks noChangeShapeType="1"/>
          </p:cNvSpPr>
          <p:nvPr/>
        </p:nvSpPr>
        <p:spPr bwMode="auto">
          <a:xfrm>
            <a:off x="6446838" y="2525713"/>
            <a:ext cx="1587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05" name="Line 237"/>
          <p:cNvSpPr>
            <a:spLocks noChangeShapeType="1"/>
          </p:cNvSpPr>
          <p:nvPr/>
        </p:nvSpPr>
        <p:spPr bwMode="auto">
          <a:xfrm>
            <a:off x="6446838" y="2525713"/>
            <a:ext cx="1587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06" name="Line 238"/>
          <p:cNvSpPr>
            <a:spLocks noChangeShapeType="1"/>
          </p:cNvSpPr>
          <p:nvPr/>
        </p:nvSpPr>
        <p:spPr bwMode="auto">
          <a:xfrm>
            <a:off x="6405563" y="2525713"/>
            <a:ext cx="1587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07" name="Line 239"/>
          <p:cNvSpPr>
            <a:spLocks noChangeShapeType="1"/>
          </p:cNvSpPr>
          <p:nvPr/>
        </p:nvSpPr>
        <p:spPr bwMode="auto">
          <a:xfrm>
            <a:off x="6405563" y="2525713"/>
            <a:ext cx="1587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08" name="Line 240"/>
          <p:cNvSpPr>
            <a:spLocks noChangeShapeType="1"/>
          </p:cNvSpPr>
          <p:nvPr/>
        </p:nvSpPr>
        <p:spPr bwMode="auto">
          <a:xfrm>
            <a:off x="6364288" y="2525713"/>
            <a:ext cx="1587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09" name="Line 241"/>
          <p:cNvSpPr>
            <a:spLocks noChangeShapeType="1"/>
          </p:cNvSpPr>
          <p:nvPr/>
        </p:nvSpPr>
        <p:spPr bwMode="auto">
          <a:xfrm>
            <a:off x="6364288" y="2525713"/>
            <a:ext cx="1587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10" name="Line 242"/>
          <p:cNvSpPr>
            <a:spLocks noChangeShapeType="1"/>
          </p:cNvSpPr>
          <p:nvPr/>
        </p:nvSpPr>
        <p:spPr bwMode="auto">
          <a:xfrm>
            <a:off x="6338888" y="2525713"/>
            <a:ext cx="1587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11" name="Freeform 243"/>
          <p:cNvSpPr>
            <a:spLocks/>
          </p:cNvSpPr>
          <p:nvPr/>
        </p:nvSpPr>
        <p:spPr bwMode="auto">
          <a:xfrm>
            <a:off x="6303963" y="2508250"/>
            <a:ext cx="34925" cy="17463"/>
          </a:xfrm>
          <a:custGeom>
            <a:avLst/>
            <a:gdLst>
              <a:gd name="T0" fmla="*/ 8903326 w 137"/>
              <a:gd name="T1" fmla="*/ 4551588 h 67"/>
              <a:gd name="T2" fmla="*/ 8903326 w 137"/>
              <a:gd name="T3" fmla="*/ 3125095 h 67"/>
              <a:gd name="T4" fmla="*/ 8188509 w 137"/>
              <a:gd name="T5" fmla="*/ 1494520 h 67"/>
              <a:gd name="T6" fmla="*/ 7408687 w 137"/>
              <a:gd name="T7" fmla="*/ 679232 h 67"/>
              <a:gd name="T8" fmla="*/ 5913796 w 137"/>
              <a:gd name="T9" fmla="*/ 0 h 67"/>
              <a:gd name="T10" fmla="*/ 2924522 w 137"/>
              <a:gd name="T11" fmla="*/ 0 h 67"/>
              <a:gd name="T12" fmla="*/ 1559643 w 137"/>
              <a:gd name="T13" fmla="*/ 679232 h 67"/>
              <a:gd name="T14" fmla="*/ 779822 w 137"/>
              <a:gd name="T15" fmla="*/ 1494520 h 67"/>
              <a:gd name="T16" fmla="*/ 0 w 137"/>
              <a:gd name="T17" fmla="*/ 3125095 h 67"/>
              <a:gd name="T18" fmla="*/ 0 w 137"/>
              <a:gd name="T19" fmla="*/ 3872354 h 6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37"/>
              <a:gd name="T31" fmla="*/ 0 h 67"/>
              <a:gd name="T32" fmla="*/ 137 w 137"/>
              <a:gd name="T33" fmla="*/ 67 h 6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37" h="67">
                <a:moveTo>
                  <a:pt x="137" y="67"/>
                </a:moveTo>
                <a:lnTo>
                  <a:pt x="137" y="46"/>
                </a:lnTo>
                <a:lnTo>
                  <a:pt x="126" y="22"/>
                </a:lnTo>
                <a:lnTo>
                  <a:pt x="114" y="10"/>
                </a:lnTo>
                <a:lnTo>
                  <a:pt x="91" y="0"/>
                </a:lnTo>
                <a:lnTo>
                  <a:pt x="45" y="0"/>
                </a:lnTo>
                <a:lnTo>
                  <a:pt x="24" y="10"/>
                </a:lnTo>
                <a:lnTo>
                  <a:pt x="12" y="22"/>
                </a:lnTo>
                <a:lnTo>
                  <a:pt x="0" y="46"/>
                </a:lnTo>
                <a:lnTo>
                  <a:pt x="0" y="57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12" name="Line 244"/>
          <p:cNvSpPr>
            <a:spLocks noChangeShapeType="1"/>
          </p:cNvSpPr>
          <p:nvPr/>
        </p:nvSpPr>
        <p:spPr bwMode="auto">
          <a:xfrm>
            <a:off x="6338888" y="2525713"/>
            <a:ext cx="1587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13" name="Freeform 245"/>
          <p:cNvSpPr>
            <a:spLocks/>
          </p:cNvSpPr>
          <p:nvPr/>
        </p:nvSpPr>
        <p:spPr bwMode="auto">
          <a:xfrm>
            <a:off x="6302375" y="2525713"/>
            <a:ext cx="38100" cy="44450"/>
          </a:xfrm>
          <a:custGeom>
            <a:avLst/>
            <a:gdLst>
              <a:gd name="T0" fmla="*/ 8606019 w 158"/>
              <a:gd name="T1" fmla="*/ 0 h 175"/>
              <a:gd name="T2" fmla="*/ 7966277 w 158"/>
              <a:gd name="T3" fmla="*/ 1548384 h 175"/>
              <a:gd name="T4" fmla="*/ 6570803 w 158"/>
              <a:gd name="T5" fmla="*/ 3870960 h 175"/>
              <a:gd name="T6" fmla="*/ 0 w 158"/>
              <a:gd name="T7" fmla="*/ 11290300 h 175"/>
              <a:gd name="T8" fmla="*/ 9187405 w 158"/>
              <a:gd name="T9" fmla="*/ 11290300 h 1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8"/>
              <a:gd name="T16" fmla="*/ 0 h 175"/>
              <a:gd name="T17" fmla="*/ 158 w 158"/>
              <a:gd name="T18" fmla="*/ 175 h 1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8" h="175">
                <a:moveTo>
                  <a:pt x="148" y="0"/>
                </a:moveTo>
                <a:lnTo>
                  <a:pt x="137" y="24"/>
                </a:lnTo>
                <a:lnTo>
                  <a:pt x="113" y="60"/>
                </a:lnTo>
                <a:lnTo>
                  <a:pt x="0" y="175"/>
                </a:lnTo>
                <a:lnTo>
                  <a:pt x="158" y="175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14" name="Line 246"/>
          <p:cNvSpPr>
            <a:spLocks noChangeShapeType="1"/>
          </p:cNvSpPr>
          <p:nvPr/>
        </p:nvSpPr>
        <p:spPr bwMode="auto">
          <a:xfrm>
            <a:off x="6267450" y="2522538"/>
            <a:ext cx="0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15" name="Freeform 247"/>
          <p:cNvSpPr>
            <a:spLocks/>
          </p:cNvSpPr>
          <p:nvPr/>
        </p:nvSpPr>
        <p:spPr bwMode="auto">
          <a:xfrm>
            <a:off x="6219825" y="2513013"/>
            <a:ext cx="47625" cy="12700"/>
          </a:xfrm>
          <a:custGeom>
            <a:avLst/>
            <a:gdLst>
              <a:gd name="T0" fmla="*/ 11631491 w 195"/>
              <a:gd name="T1" fmla="*/ 2283927 h 49"/>
              <a:gd name="T2" fmla="*/ 8768374 w 195"/>
              <a:gd name="T3" fmla="*/ 3291633 h 49"/>
              <a:gd name="T4" fmla="*/ 4891210 w 195"/>
              <a:gd name="T5" fmla="*/ 3291633 h 49"/>
              <a:gd name="T6" fmla="*/ 1968500 w 195"/>
              <a:gd name="T7" fmla="*/ 2283927 h 49"/>
              <a:gd name="T8" fmla="*/ 0 w 195"/>
              <a:gd name="T9" fmla="*/ 0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5"/>
              <a:gd name="T16" fmla="*/ 0 h 49"/>
              <a:gd name="T17" fmla="*/ 195 w 195"/>
              <a:gd name="T18" fmla="*/ 49 h 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5" h="49">
                <a:moveTo>
                  <a:pt x="195" y="34"/>
                </a:moveTo>
                <a:lnTo>
                  <a:pt x="147" y="49"/>
                </a:lnTo>
                <a:lnTo>
                  <a:pt x="82" y="49"/>
                </a:lnTo>
                <a:lnTo>
                  <a:pt x="33" y="34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16" name="Line 248"/>
          <p:cNvSpPr>
            <a:spLocks noChangeShapeType="1"/>
          </p:cNvSpPr>
          <p:nvPr/>
        </p:nvSpPr>
        <p:spPr bwMode="auto">
          <a:xfrm>
            <a:off x="6186488" y="2522538"/>
            <a:ext cx="1587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17" name="Freeform 249"/>
          <p:cNvSpPr>
            <a:spLocks/>
          </p:cNvSpPr>
          <p:nvPr/>
        </p:nvSpPr>
        <p:spPr bwMode="auto">
          <a:xfrm>
            <a:off x="6178550" y="2519363"/>
            <a:ext cx="7938" cy="23812"/>
          </a:xfrm>
          <a:custGeom>
            <a:avLst/>
            <a:gdLst>
              <a:gd name="T0" fmla="*/ 1909449 w 33"/>
              <a:gd name="T1" fmla="*/ 944705 h 98"/>
              <a:gd name="T2" fmla="*/ 925859 w 33"/>
              <a:gd name="T3" fmla="*/ 1830122 h 98"/>
              <a:gd name="T4" fmla="*/ 0 w 33"/>
              <a:gd name="T5" fmla="*/ 944705 h 98"/>
              <a:gd name="T6" fmla="*/ 925859 w 33"/>
              <a:gd name="T7" fmla="*/ 0 h 98"/>
              <a:gd name="T8" fmla="*/ 1909449 w 33"/>
              <a:gd name="T9" fmla="*/ 944705 h 98"/>
              <a:gd name="T10" fmla="*/ 1909449 w 33"/>
              <a:gd name="T11" fmla="*/ 2892915 h 98"/>
              <a:gd name="T12" fmla="*/ 925859 w 33"/>
              <a:gd name="T13" fmla="*/ 4841126 h 98"/>
              <a:gd name="T14" fmla="*/ 0 w 33"/>
              <a:gd name="T15" fmla="*/ 5785830 h 9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"/>
              <a:gd name="T25" fmla="*/ 0 h 98"/>
              <a:gd name="T26" fmla="*/ 33 w 33"/>
              <a:gd name="T27" fmla="*/ 98 h 9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" h="98">
                <a:moveTo>
                  <a:pt x="33" y="16"/>
                </a:moveTo>
                <a:lnTo>
                  <a:pt x="16" y="31"/>
                </a:lnTo>
                <a:lnTo>
                  <a:pt x="0" y="16"/>
                </a:lnTo>
                <a:lnTo>
                  <a:pt x="16" y="0"/>
                </a:lnTo>
                <a:lnTo>
                  <a:pt x="33" y="16"/>
                </a:lnTo>
                <a:lnTo>
                  <a:pt x="33" y="49"/>
                </a:lnTo>
                <a:lnTo>
                  <a:pt x="16" y="82"/>
                </a:lnTo>
                <a:lnTo>
                  <a:pt x="0" y="98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18" name="Line 250"/>
          <p:cNvSpPr>
            <a:spLocks noChangeShapeType="1"/>
          </p:cNvSpPr>
          <p:nvPr/>
        </p:nvSpPr>
        <p:spPr bwMode="auto">
          <a:xfrm>
            <a:off x="6153150" y="2570163"/>
            <a:ext cx="0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19" name="Freeform 251"/>
          <p:cNvSpPr>
            <a:spLocks/>
          </p:cNvSpPr>
          <p:nvPr/>
        </p:nvSpPr>
        <p:spPr bwMode="auto">
          <a:xfrm>
            <a:off x="6137275" y="2508250"/>
            <a:ext cx="15875" cy="61913"/>
          </a:xfrm>
          <a:custGeom>
            <a:avLst/>
            <a:gdLst>
              <a:gd name="T0" fmla="*/ 4421327 w 57"/>
              <a:gd name="T1" fmla="*/ 15839750 h 242"/>
              <a:gd name="T2" fmla="*/ 4421327 w 57"/>
              <a:gd name="T3" fmla="*/ 0 h 242"/>
              <a:gd name="T4" fmla="*/ 1706423 w 57"/>
              <a:gd name="T5" fmla="*/ 2160048 h 242"/>
              <a:gd name="T6" fmla="*/ 0 w 57"/>
              <a:gd name="T7" fmla="*/ 3010968 h 242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242"/>
              <a:gd name="T14" fmla="*/ 57 w 57"/>
              <a:gd name="T15" fmla="*/ 242 h 2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242">
                <a:moveTo>
                  <a:pt x="57" y="242"/>
                </a:moveTo>
                <a:lnTo>
                  <a:pt x="57" y="0"/>
                </a:lnTo>
                <a:lnTo>
                  <a:pt x="22" y="33"/>
                </a:lnTo>
                <a:lnTo>
                  <a:pt x="0" y="46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20" name="Line 252"/>
          <p:cNvSpPr>
            <a:spLocks noChangeShapeType="1"/>
          </p:cNvSpPr>
          <p:nvPr/>
        </p:nvSpPr>
        <p:spPr bwMode="auto">
          <a:xfrm>
            <a:off x="6110288" y="2513013"/>
            <a:ext cx="0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21" name="Freeform 253"/>
          <p:cNvSpPr>
            <a:spLocks/>
          </p:cNvSpPr>
          <p:nvPr/>
        </p:nvSpPr>
        <p:spPr bwMode="auto">
          <a:xfrm>
            <a:off x="6054725" y="2513013"/>
            <a:ext cx="55563" cy="12700"/>
          </a:xfrm>
          <a:custGeom>
            <a:avLst/>
            <a:gdLst>
              <a:gd name="T0" fmla="*/ 13721098 w 225"/>
              <a:gd name="T1" fmla="*/ 0 h 49"/>
              <a:gd name="T2" fmla="*/ 11708730 w 225"/>
              <a:gd name="T3" fmla="*/ 2283927 h 49"/>
              <a:gd name="T4" fmla="*/ 8842421 w 225"/>
              <a:gd name="T5" fmla="*/ 3291633 h 49"/>
              <a:gd name="T6" fmla="*/ 4817683 w 225"/>
              <a:gd name="T7" fmla="*/ 3291633 h 49"/>
              <a:gd name="T8" fmla="*/ 1890377 w 225"/>
              <a:gd name="T9" fmla="*/ 2283927 h 49"/>
              <a:gd name="T10" fmla="*/ 0 w 225"/>
              <a:gd name="T11" fmla="*/ 0 h 4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5"/>
              <a:gd name="T19" fmla="*/ 0 h 49"/>
              <a:gd name="T20" fmla="*/ 225 w 225"/>
              <a:gd name="T21" fmla="*/ 49 h 4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5" h="49">
                <a:moveTo>
                  <a:pt x="225" y="0"/>
                </a:moveTo>
                <a:lnTo>
                  <a:pt x="192" y="34"/>
                </a:lnTo>
                <a:lnTo>
                  <a:pt x="145" y="49"/>
                </a:lnTo>
                <a:lnTo>
                  <a:pt x="79" y="49"/>
                </a:lnTo>
                <a:lnTo>
                  <a:pt x="31" y="34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22" name="Line 254"/>
          <p:cNvSpPr>
            <a:spLocks noChangeShapeType="1"/>
          </p:cNvSpPr>
          <p:nvPr/>
        </p:nvSpPr>
        <p:spPr bwMode="auto">
          <a:xfrm>
            <a:off x="6021388" y="2522538"/>
            <a:ext cx="0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23" name="Freeform 255"/>
          <p:cNvSpPr>
            <a:spLocks/>
          </p:cNvSpPr>
          <p:nvPr/>
        </p:nvSpPr>
        <p:spPr bwMode="auto">
          <a:xfrm>
            <a:off x="6011863" y="2519363"/>
            <a:ext cx="9525" cy="23812"/>
          </a:xfrm>
          <a:custGeom>
            <a:avLst/>
            <a:gdLst>
              <a:gd name="T0" fmla="*/ 2926634 w 31"/>
              <a:gd name="T1" fmla="*/ 944705 h 98"/>
              <a:gd name="T2" fmla="*/ 1510481 w 31"/>
              <a:gd name="T3" fmla="*/ 1830122 h 98"/>
              <a:gd name="T4" fmla="*/ 0 w 31"/>
              <a:gd name="T5" fmla="*/ 944705 h 98"/>
              <a:gd name="T6" fmla="*/ 1510481 w 31"/>
              <a:gd name="T7" fmla="*/ 0 h 98"/>
              <a:gd name="T8" fmla="*/ 2926634 w 31"/>
              <a:gd name="T9" fmla="*/ 944705 h 98"/>
              <a:gd name="T10" fmla="*/ 2926634 w 31"/>
              <a:gd name="T11" fmla="*/ 2892915 h 98"/>
              <a:gd name="T12" fmla="*/ 1510481 w 31"/>
              <a:gd name="T13" fmla="*/ 4841126 h 98"/>
              <a:gd name="T14" fmla="*/ 0 w 31"/>
              <a:gd name="T15" fmla="*/ 5785830 h 9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1"/>
              <a:gd name="T25" fmla="*/ 0 h 98"/>
              <a:gd name="T26" fmla="*/ 31 w 31"/>
              <a:gd name="T27" fmla="*/ 98 h 9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1" h="98">
                <a:moveTo>
                  <a:pt x="31" y="16"/>
                </a:moveTo>
                <a:lnTo>
                  <a:pt x="16" y="31"/>
                </a:lnTo>
                <a:lnTo>
                  <a:pt x="0" y="16"/>
                </a:lnTo>
                <a:lnTo>
                  <a:pt x="16" y="0"/>
                </a:lnTo>
                <a:lnTo>
                  <a:pt x="31" y="16"/>
                </a:lnTo>
                <a:lnTo>
                  <a:pt x="31" y="49"/>
                </a:lnTo>
                <a:lnTo>
                  <a:pt x="16" y="82"/>
                </a:lnTo>
                <a:lnTo>
                  <a:pt x="0" y="98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24" name="Line 256"/>
          <p:cNvSpPr>
            <a:spLocks noChangeShapeType="1"/>
          </p:cNvSpPr>
          <p:nvPr/>
        </p:nvSpPr>
        <p:spPr bwMode="auto">
          <a:xfrm>
            <a:off x="5989638" y="2543175"/>
            <a:ext cx="0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25" name="Freeform 257"/>
          <p:cNvSpPr>
            <a:spLocks/>
          </p:cNvSpPr>
          <p:nvPr/>
        </p:nvSpPr>
        <p:spPr bwMode="auto">
          <a:xfrm>
            <a:off x="5951538" y="2508250"/>
            <a:ext cx="38100" cy="61913"/>
          </a:xfrm>
          <a:custGeom>
            <a:avLst/>
            <a:gdLst>
              <a:gd name="T0" fmla="*/ 9129623 w 159"/>
              <a:gd name="T1" fmla="*/ 8967153 h 242"/>
              <a:gd name="T2" fmla="*/ 9129623 w 159"/>
              <a:gd name="T3" fmla="*/ 6741610 h 242"/>
              <a:gd name="T4" fmla="*/ 8325689 w 159"/>
              <a:gd name="T5" fmla="*/ 3010968 h 242"/>
              <a:gd name="T6" fmla="*/ 7062637 w 159"/>
              <a:gd name="T7" fmla="*/ 654436 h 242"/>
              <a:gd name="T8" fmla="*/ 5110192 w 159"/>
              <a:gd name="T9" fmla="*/ 0 h 242"/>
              <a:gd name="T10" fmla="*/ 3847141 w 159"/>
              <a:gd name="T11" fmla="*/ 0 h 242"/>
              <a:gd name="T12" fmla="*/ 1894936 w 159"/>
              <a:gd name="T13" fmla="*/ 654436 h 242"/>
              <a:gd name="T14" fmla="*/ 574136 w 159"/>
              <a:gd name="T15" fmla="*/ 3010968 h 242"/>
              <a:gd name="T16" fmla="*/ 0 w 159"/>
              <a:gd name="T17" fmla="*/ 6741610 h 242"/>
              <a:gd name="T18" fmla="*/ 0 w 159"/>
              <a:gd name="T19" fmla="*/ 8967153 h 242"/>
              <a:gd name="T20" fmla="*/ 574136 w 159"/>
              <a:gd name="T21" fmla="*/ 12763545 h 242"/>
              <a:gd name="T22" fmla="*/ 1894936 w 159"/>
              <a:gd name="T23" fmla="*/ 15054325 h 242"/>
              <a:gd name="T24" fmla="*/ 3847141 w 159"/>
              <a:gd name="T25" fmla="*/ 15839750 h 242"/>
              <a:gd name="T26" fmla="*/ 5110192 w 159"/>
              <a:gd name="T27" fmla="*/ 15839750 h 242"/>
              <a:gd name="T28" fmla="*/ 7062637 w 159"/>
              <a:gd name="T29" fmla="*/ 15054325 h 242"/>
              <a:gd name="T30" fmla="*/ 8325689 w 159"/>
              <a:gd name="T31" fmla="*/ 12763545 h 242"/>
              <a:gd name="T32" fmla="*/ 9129623 w 159"/>
              <a:gd name="T33" fmla="*/ 8967153 h 24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59"/>
              <a:gd name="T52" fmla="*/ 0 h 242"/>
              <a:gd name="T53" fmla="*/ 159 w 159"/>
              <a:gd name="T54" fmla="*/ 242 h 24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59" h="242">
                <a:moveTo>
                  <a:pt x="159" y="137"/>
                </a:moveTo>
                <a:lnTo>
                  <a:pt x="159" y="103"/>
                </a:lnTo>
                <a:lnTo>
                  <a:pt x="145" y="46"/>
                </a:lnTo>
                <a:lnTo>
                  <a:pt x="123" y="10"/>
                </a:lnTo>
                <a:lnTo>
                  <a:pt x="89" y="0"/>
                </a:lnTo>
                <a:lnTo>
                  <a:pt x="67" y="0"/>
                </a:lnTo>
                <a:lnTo>
                  <a:pt x="33" y="10"/>
                </a:lnTo>
                <a:lnTo>
                  <a:pt x="10" y="46"/>
                </a:lnTo>
                <a:lnTo>
                  <a:pt x="0" y="103"/>
                </a:lnTo>
                <a:lnTo>
                  <a:pt x="0" y="137"/>
                </a:lnTo>
                <a:lnTo>
                  <a:pt x="10" y="195"/>
                </a:lnTo>
                <a:lnTo>
                  <a:pt x="33" y="230"/>
                </a:lnTo>
                <a:lnTo>
                  <a:pt x="67" y="242"/>
                </a:lnTo>
                <a:lnTo>
                  <a:pt x="89" y="242"/>
                </a:lnTo>
                <a:lnTo>
                  <a:pt x="123" y="230"/>
                </a:lnTo>
                <a:lnTo>
                  <a:pt x="145" y="195"/>
                </a:lnTo>
                <a:lnTo>
                  <a:pt x="159" y="137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26" name="Line 258"/>
          <p:cNvSpPr>
            <a:spLocks noChangeShapeType="1"/>
          </p:cNvSpPr>
          <p:nvPr/>
        </p:nvSpPr>
        <p:spPr bwMode="auto">
          <a:xfrm>
            <a:off x="5922963" y="2513013"/>
            <a:ext cx="3175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27" name="Freeform 259"/>
          <p:cNvSpPr>
            <a:spLocks/>
          </p:cNvSpPr>
          <p:nvPr/>
        </p:nvSpPr>
        <p:spPr bwMode="auto">
          <a:xfrm>
            <a:off x="5867400" y="2513013"/>
            <a:ext cx="55563" cy="12700"/>
          </a:xfrm>
          <a:custGeom>
            <a:avLst/>
            <a:gdLst>
              <a:gd name="T0" fmla="*/ 13600207 w 227"/>
              <a:gd name="T1" fmla="*/ 0 h 49"/>
              <a:gd name="T2" fmla="*/ 11623193 w 227"/>
              <a:gd name="T3" fmla="*/ 2283927 h 49"/>
              <a:gd name="T4" fmla="*/ 8687411 w 227"/>
              <a:gd name="T5" fmla="*/ 3291633 h 49"/>
              <a:gd name="T6" fmla="*/ 4852829 w 227"/>
              <a:gd name="T7" fmla="*/ 3291633 h 49"/>
              <a:gd name="T8" fmla="*/ 1917291 w 227"/>
              <a:gd name="T9" fmla="*/ 2283927 h 49"/>
              <a:gd name="T10" fmla="*/ 0 w 227"/>
              <a:gd name="T11" fmla="*/ 0 h 4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7"/>
              <a:gd name="T19" fmla="*/ 0 h 49"/>
              <a:gd name="T20" fmla="*/ 227 w 227"/>
              <a:gd name="T21" fmla="*/ 49 h 4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7" h="49">
                <a:moveTo>
                  <a:pt x="227" y="0"/>
                </a:moveTo>
                <a:lnTo>
                  <a:pt x="194" y="34"/>
                </a:lnTo>
                <a:lnTo>
                  <a:pt x="145" y="49"/>
                </a:lnTo>
                <a:lnTo>
                  <a:pt x="81" y="49"/>
                </a:lnTo>
                <a:lnTo>
                  <a:pt x="32" y="34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28" name="Line 260"/>
          <p:cNvSpPr>
            <a:spLocks noChangeShapeType="1"/>
          </p:cNvSpPr>
          <p:nvPr/>
        </p:nvSpPr>
        <p:spPr bwMode="auto">
          <a:xfrm>
            <a:off x="5872163" y="2468563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29" name="Freeform 261"/>
          <p:cNvSpPr>
            <a:spLocks/>
          </p:cNvSpPr>
          <p:nvPr/>
        </p:nvSpPr>
        <p:spPr bwMode="auto">
          <a:xfrm>
            <a:off x="5872163" y="2468563"/>
            <a:ext cx="50800" cy="44450"/>
          </a:xfrm>
          <a:custGeom>
            <a:avLst/>
            <a:gdLst>
              <a:gd name="T0" fmla="*/ 0 w 211"/>
              <a:gd name="T1" fmla="*/ 0 h 181"/>
              <a:gd name="T2" fmla="*/ 927401 w 211"/>
              <a:gd name="T3" fmla="*/ 964884 h 181"/>
              <a:gd name="T4" fmla="*/ 2840226 w 211"/>
              <a:gd name="T5" fmla="*/ 1990181 h 181"/>
              <a:gd name="T6" fmla="*/ 8462896 w 211"/>
              <a:gd name="T7" fmla="*/ 4040776 h 181"/>
              <a:gd name="T8" fmla="*/ 10317697 w 211"/>
              <a:gd name="T9" fmla="*/ 4945493 h 181"/>
              <a:gd name="T10" fmla="*/ 11245098 w 211"/>
              <a:gd name="T11" fmla="*/ 5970544 h 181"/>
              <a:gd name="T12" fmla="*/ 12230522 w 211"/>
              <a:gd name="T13" fmla="*/ 7960970 h 181"/>
              <a:gd name="T14" fmla="*/ 12230522 w 211"/>
              <a:gd name="T15" fmla="*/ 10916036 h 18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1"/>
              <a:gd name="T25" fmla="*/ 0 h 181"/>
              <a:gd name="T26" fmla="*/ 211 w 211"/>
              <a:gd name="T27" fmla="*/ 181 h 18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1" h="181">
                <a:moveTo>
                  <a:pt x="0" y="0"/>
                </a:moveTo>
                <a:lnTo>
                  <a:pt x="16" y="16"/>
                </a:lnTo>
                <a:lnTo>
                  <a:pt x="49" y="33"/>
                </a:lnTo>
                <a:lnTo>
                  <a:pt x="146" y="67"/>
                </a:lnTo>
                <a:lnTo>
                  <a:pt x="178" y="82"/>
                </a:lnTo>
                <a:lnTo>
                  <a:pt x="194" y="99"/>
                </a:lnTo>
                <a:lnTo>
                  <a:pt x="211" y="132"/>
                </a:lnTo>
                <a:lnTo>
                  <a:pt x="211" y="181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30" name="Line 262"/>
          <p:cNvSpPr>
            <a:spLocks noChangeShapeType="1"/>
          </p:cNvSpPr>
          <p:nvPr/>
        </p:nvSpPr>
        <p:spPr bwMode="auto">
          <a:xfrm>
            <a:off x="5922963" y="2451100"/>
            <a:ext cx="3175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31" name="Freeform 263"/>
          <p:cNvSpPr>
            <a:spLocks/>
          </p:cNvSpPr>
          <p:nvPr/>
        </p:nvSpPr>
        <p:spPr bwMode="auto">
          <a:xfrm>
            <a:off x="5867400" y="2438400"/>
            <a:ext cx="55563" cy="30163"/>
          </a:xfrm>
          <a:custGeom>
            <a:avLst/>
            <a:gdLst>
              <a:gd name="T0" fmla="*/ 13600207 w 227"/>
              <a:gd name="T1" fmla="*/ 3380596 h 116"/>
              <a:gd name="T2" fmla="*/ 11623193 w 227"/>
              <a:gd name="T3" fmla="*/ 1149315 h 116"/>
              <a:gd name="T4" fmla="*/ 8687411 w 227"/>
              <a:gd name="T5" fmla="*/ 0 h 116"/>
              <a:gd name="T6" fmla="*/ 4852829 w 227"/>
              <a:gd name="T7" fmla="*/ 0 h 116"/>
              <a:gd name="T8" fmla="*/ 1917291 w 227"/>
              <a:gd name="T9" fmla="*/ 1149315 h 116"/>
              <a:gd name="T10" fmla="*/ 0 w 227"/>
              <a:gd name="T11" fmla="*/ 3380596 h 116"/>
              <a:gd name="T12" fmla="*/ 0 w 227"/>
              <a:gd name="T13" fmla="*/ 5544272 h 116"/>
              <a:gd name="T14" fmla="*/ 958523 w 227"/>
              <a:gd name="T15" fmla="*/ 7843160 h 1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27"/>
              <a:gd name="T25" fmla="*/ 0 h 116"/>
              <a:gd name="T26" fmla="*/ 227 w 227"/>
              <a:gd name="T27" fmla="*/ 116 h 11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27" h="116">
                <a:moveTo>
                  <a:pt x="227" y="50"/>
                </a:moveTo>
                <a:lnTo>
                  <a:pt x="194" y="17"/>
                </a:lnTo>
                <a:lnTo>
                  <a:pt x="145" y="0"/>
                </a:lnTo>
                <a:lnTo>
                  <a:pt x="81" y="0"/>
                </a:lnTo>
                <a:lnTo>
                  <a:pt x="32" y="17"/>
                </a:lnTo>
                <a:lnTo>
                  <a:pt x="0" y="50"/>
                </a:lnTo>
                <a:lnTo>
                  <a:pt x="0" y="82"/>
                </a:lnTo>
                <a:lnTo>
                  <a:pt x="16" y="116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32" name="Line 264"/>
          <p:cNvSpPr>
            <a:spLocks noChangeShapeType="1"/>
          </p:cNvSpPr>
          <p:nvPr/>
        </p:nvSpPr>
        <p:spPr bwMode="auto">
          <a:xfrm>
            <a:off x="6059488" y="2468563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33" name="Freeform 265"/>
          <p:cNvSpPr>
            <a:spLocks/>
          </p:cNvSpPr>
          <p:nvPr/>
        </p:nvSpPr>
        <p:spPr bwMode="auto">
          <a:xfrm>
            <a:off x="6059488" y="2468563"/>
            <a:ext cx="50800" cy="44450"/>
          </a:xfrm>
          <a:custGeom>
            <a:avLst/>
            <a:gdLst>
              <a:gd name="T0" fmla="*/ 0 w 210"/>
              <a:gd name="T1" fmla="*/ 0 h 181"/>
              <a:gd name="T2" fmla="*/ 936171 w 210"/>
              <a:gd name="T3" fmla="*/ 964884 h 181"/>
              <a:gd name="T4" fmla="*/ 2867297 w 210"/>
              <a:gd name="T5" fmla="*/ 1990181 h 181"/>
              <a:gd name="T6" fmla="*/ 8602135 w 210"/>
              <a:gd name="T7" fmla="*/ 4040776 h 181"/>
              <a:gd name="T8" fmla="*/ 10357637 w 210"/>
              <a:gd name="T9" fmla="*/ 4945493 h 181"/>
              <a:gd name="T10" fmla="*/ 11410890 w 210"/>
              <a:gd name="T11" fmla="*/ 5970544 h 181"/>
              <a:gd name="T12" fmla="*/ 12288762 w 210"/>
              <a:gd name="T13" fmla="*/ 7960970 h 181"/>
              <a:gd name="T14" fmla="*/ 12288762 w 210"/>
              <a:gd name="T15" fmla="*/ 10916036 h 18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0"/>
              <a:gd name="T25" fmla="*/ 0 h 181"/>
              <a:gd name="T26" fmla="*/ 210 w 210"/>
              <a:gd name="T27" fmla="*/ 181 h 18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0" h="181">
                <a:moveTo>
                  <a:pt x="0" y="0"/>
                </a:moveTo>
                <a:lnTo>
                  <a:pt x="16" y="16"/>
                </a:lnTo>
                <a:lnTo>
                  <a:pt x="49" y="33"/>
                </a:lnTo>
                <a:lnTo>
                  <a:pt x="147" y="67"/>
                </a:lnTo>
                <a:lnTo>
                  <a:pt x="177" y="82"/>
                </a:lnTo>
                <a:lnTo>
                  <a:pt x="195" y="99"/>
                </a:lnTo>
                <a:lnTo>
                  <a:pt x="210" y="132"/>
                </a:lnTo>
                <a:lnTo>
                  <a:pt x="210" y="181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34" name="Line 266"/>
          <p:cNvSpPr>
            <a:spLocks noChangeShapeType="1"/>
          </p:cNvSpPr>
          <p:nvPr/>
        </p:nvSpPr>
        <p:spPr bwMode="auto">
          <a:xfrm>
            <a:off x="6110288" y="2451100"/>
            <a:ext cx="0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35" name="Freeform 267"/>
          <p:cNvSpPr>
            <a:spLocks/>
          </p:cNvSpPr>
          <p:nvPr/>
        </p:nvSpPr>
        <p:spPr bwMode="auto">
          <a:xfrm>
            <a:off x="6054725" y="2438400"/>
            <a:ext cx="55563" cy="30163"/>
          </a:xfrm>
          <a:custGeom>
            <a:avLst/>
            <a:gdLst>
              <a:gd name="T0" fmla="*/ 13721098 w 225"/>
              <a:gd name="T1" fmla="*/ 3380596 h 116"/>
              <a:gd name="T2" fmla="*/ 11708730 w 225"/>
              <a:gd name="T3" fmla="*/ 1149315 h 116"/>
              <a:gd name="T4" fmla="*/ 8842421 w 225"/>
              <a:gd name="T5" fmla="*/ 0 h 116"/>
              <a:gd name="T6" fmla="*/ 4817683 w 225"/>
              <a:gd name="T7" fmla="*/ 0 h 116"/>
              <a:gd name="T8" fmla="*/ 1890377 w 225"/>
              <a:gd name="T9" fmla="*/ 1149315 h 116"/>
              <a:gd name="T10" fmla="*/ 0 w 225"/>
              <a:gd name="T11" fmla="*/ 3380596 h 116"/>
              <a:gd name="T12" fmla="*/ 0 w 225"/>
              <a:gd name="T13" fmla="*/ 5544272 h 116"/>
              <a:gd name="T14" fmla="*/ 914690 w 225"/>
              <a:gd name="T15" fmla="*/ 7843160 h 1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25"/>
              <a:gd name="T25" fmla="*/ 0 h 116"/>
              <a:gd name="T26" fmla="*/ 225 w 225"/>
              <a:gd name="T27" fmla="*/ 116 h 11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25" h="116">
                <a:moveTo>
                  <a:pt x="225" y="50"/>
                </a:moveTo>
                <a:lnTo>
                  <a:pt x="192" y="17"/>
                </a:lnTo>
                <a:lnTo>
                  <a:pt x="145" y="0"/>
                </a:lnTo>
                <a:lnTo>
                  <a:pt x="79" y="0"/>
                </a:lnTo>
                <a:lnTo>
                  <a:pt x="31" y="17"/>
                </a:lnTo>
                <a:lnTo>
                  <a:pt x="0" y="50"/>
                </a:lnTo>
                <a:lnTo>
                  <a:pt x="0" y="82"/>
                </a:lnTo>
                <a:lnTo>
                  <a:pt x="15" y="116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36" name="Line 268"/>
          <p:cNvSpPr>
            <a:spLocks noChangeShapeType="1"/>
          </p:cNvSpPr>
          <p:nvPr/>
        </p:nvSpPr>
        <p:spPr bwMode="auto">
          <a:xfrm>
            <a:off x="6224588" y="2468563"/>
            <a:ext cx="158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37" name="Freeform 269"/>
          <p:cNvSpPr>
            <a:spLocks/>
          </p:cNvSpPr>
          <p:nvPr/>
        </p:nvSpPr>
        <p:spPr bwMode="auto">
          <a:xfrm>
            <a:off x="6224588" y="2468563"/>
            <a:ext cx="49212" cy="53975"/>
          </a:xfrm>
          <a:custGeom>
            <a:avLst/>
            <a:gdLst>
              <a:gd name="T0" fmla="*/ 0 w 210"/>
              <a:gd name="T1" fmla="*/ 0 h 215"/>
              <a:gd name="T2" fmla="*/ 933622 w 210"/>
              <a:gd name="T3" fmla="*/ 1008454 h 215"/>
              <a:gd name="T4" fmla="*/ 2635889 w 210"/>
              <a:gd name="T5" fmla="*/ 2079921 h 215"/>
              <a:gd name="T6" fmla="*/ 8017808 w 210"/>
              <a:gd name="T7" fmla="*/ 4222603 h 215"/>
              <a:gd name="T8" fmla="*/ 9829981 w 210"/>
              <a:gd name="T9" fmla="*/ 5168044 h 215"/>
              <a:gd name="T10" fmla="*/ 10708766 w 210"/>
              <a:gd name="T11" fmla="*/ 6239510 h 215"/>
              <a:gd name="T12" fmla="*/ 11532481 w 210"/>
              <a:gd name="T13" fmla="*/ 8319181 h 215"/>
              <a:gd name="T14" fmla="*/ 11532481 w 210"/>
              <a:gd name="T15" fmla="*/ 11407303 h 215"/>
              <a:gd name="T16" fmla="*/ 9829981 w 210"/>
              <a:gd name="T17" fmla="*/ 13550236 h 2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10"/>
              <a:gd name="T28" fmla="*/ 0 h 215"/>
              <a:gd name="T29" fmla="*/ 210 w 210"/>
              <a:gd name="T30" fmla="*/ 215 h 2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10" h="215">
                <a:moveTo>
                  <a:pt x="0" y="0"/>
                </a:moveTo>
                <a:lnTo>
                  <a:pt x="17" y="16"/>
                </a:lnTo>
                <a:lnTo>
                  <a:pt x="48" y="33"/>
                </a:lnTo>
                <a:lnTo>
                  <a:pt x="146" y="67"/>
                </a:lnTo>
                <a:lnTo>
                  <a:pt x="179" y="82"/>
                </a:lnTo>
                <a:lnTo>
                  <a:pt x="195" y="99"/>
                </a:lnTo>
                <a:lnTo>
                  <a:pt x="210" y="132"/>
                </a:lnTo>
                <a:lnTo>
                  <a:pt x="210" y="181"/>
                </a:lnTo>
                <a:lnTo>
                  <a:pt x="179" y="215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38" name="Line 270"/>
          <p:cNvSpPr>
            <a:spLocks noChangeShapeType="1"/>
          </p:cNvSpPr>
          <p:nvPr/>
        </p:nvSpPr>
        <p:spPr bwMode="auto">
          <a:xfrm>
            <a:off x="6273800" y="2451100"/>
            <a:ext cx="3175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39" name="Freeform 271"/>
          <p:cNvSpPr>
            <a:spLocks/>
          </p:cNvSpPr>
          <p:nvPr/>
        </p:nvSpPr>
        <p:spPr bwMode="auto">
          <a:xfrm>
            <a:off x="6219825" y="2438400"/>
            <a:ext cx="53975" cy="30163"/>
          </a:xfrm>
          <a:custGeom>
            <a:avLst/>
            <a:gdLst>
              <a:gd name="T0" fmla="*/ 12890711 w 226"/>
              <a:gd name="T1" fmla="*/ 3380596 h 116"/>
              <a:gd name="T2" fmla="*/ 11122433 w 226"/>
              <a:gd name="T3" fmla="*/ 1149315 h 116"/>
              <a:gd name="T4" fmla="*/ 8384755 w 226"/>
              <a:gd name="T5" fmla="*/ 0 h 116"/>
              <a:gd name="T6" fmla="*/ 4677197 w 226"/>
              <a:gd name="T7" fmla="*/ 0 h 116"/>
              <a:gd name="T8" fmla="*/ 1882199 w 226"/>
              <a:gd name="T9" fmla="*/ 1149315 h 116"/>
              <a:gd name="T10" fmla="*/ 0 w 226"/>
              <a:gd name="T11" fmla="*/ 3380596 h 116"/>
              <a:gd name="T12" fmla="*/ 0 w 226"/>
              <a:gd name="T13" fmla="*/ 5544272 h 116"/>
              <a:gd name="T14" fmla="*/ 912560 w 226"/>
              <a:gd name="T15" fmla="*/ 7843160 h 1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26"/>
              <a:gd name="T25" fmla="*/ 0 h 116"/>
              <a:gd name="T26" fmla="*/ 226 w 226"/>
              <a:gd name="T27" fmla="*/ 116 h 11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26" h="116">
                <a:moveTo>
                  <a:pt x="226" y="50"/>
                </a:moveTo>
                <a:lnTo>
                  <a:pt x="195" y="17"/>
                </a:lnTo>
                <a:lnTo>
                  <a:pt x="147" y="0"/>
                </a:lnTo>
                <a:lnTo>
                  <a:pt x="82" y="0"/>
                </a:lnTo>
                <a:lnTo>
                  <a:pt x="33" y="17"/>
                </a:lnTo>
                <a:lnTo>
                  <a:pt x="0" y="50"/>
                </a:lnTo>
                <a:lnTo>
                  <a:pt x="0" y="82"/>
                </a:lnTo>
                <a:lnTo>
                  <a:pt x="16" y="116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40" name="Line 272"/>
          <p:cNvSpPr>
            <a:spLocks noChangeShapeType="1"/>
          </p:cNvSpPr>
          <p:nvPr/>
        </p:nvSpPr>
        <p:spPr bwMode="auto">
          <a:xfrm>
            <a:off x="6543675" y="2487613"/>
            <a:ext cx="15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41" name="Line 273"/>
          <p:cNvSpPr>
            <a:spLocks noChangeShapeType="1"/>
          </p:cNvSpPr>
          <p:nvPr/>
        </p:nvSpPr>
        <p:spPr bwMode="auto">
          <a:xfrm>
            <a:off x="6543675" y="2487613"/>
            <a:ext cx="1588" cy="3333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42" name="Line 274"/>
          <p:cNvSpPr>
            <a:spLocks noChangeShapeType="1"/>
          </p:cNvSpPr>
          <p:nvPr/>
        </p:nvSpPr>
        <p:spPr bwMode="auto">
          <a:xfrm>
            <a:off x="7251700" y="2636838"/>
            <a:ext cx="15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43" name="Freeform 275"/>
          <p:cNvSpPr>
            <a:spLocks/>
          </p:cNvSpPr>
          <p:nvPr/>
        </p:nvSpPr>
        <p:spPr bwMode="auto">
          <a:xfrm>
            <a:off x="7251700" y="2373313"/>
            <a:ext cx="7938" cy="263525"/>
          </a:xfrm>
          <a:custGeom>
            <a:avLst/>
            <a:gdLst>
              <a:gd name="T0" fmla="*/ 0 w 33"/>
              <a:gd name="T1" fmla="*/ 66646282 h 1042"/>
              <a:gd name="T2" fmla="*/ 0 w 33"/>
              <a:gd name="T3" fmla="*/ 0 h 1042"/>
              <a:gd name="T4" fmla="*/ 1909449 w 33"/>
              <a:gd name="T5" fmla="*/ 0 h 1042"/>
              <a:gd name="T6" fmla="*/ 1909449 w 33"/>
              <a:gd name="T7" fmla="*/ 66646282 h 1042"/>
              <a:gd name="T8" fmla="*/ 983590 w 33"/>
              <a:gd name="T9" fmla="*/ 66646282 h 1042"/>
              <a:gd name="T10" fmla="*/ 983590 w 33"/>
              <a:gd name="T11" fmla="*/ 0 h 1042"/>
              <a:gd name="T12" fmla="*/ 115702 w 33"/>
              <a:gd name="T13" fmla="*/ 0 h 1042"/>
              <a:gd name="T14" fmla="*/ 115702 w 33"/>
              <a:gd name="T15" fmla="*/ 66646282 h 1042"/>
              <a:gd name="T16" fmla="*/ 0 w 33"/>
              <a:gd name="T17" fmla="*/ 66646282 h 1042"/>
              <a:gd name="T18" fmla="*/ 1909449 w 33"/>
              <a:gd name="T19" fmla="*/ 66646282 h 1042"/>
              <a:gd name="T20" fmla="*/ 1909449 w 33"/>
              <a:gd name="T21" fmla="*/ 0 h 104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3"/>
              <a:gd name="T34" fmla="*/ 0 h 1042"/>
              <a:gd name="T35" fmla="*/ 33 w 33"/>
              <a:gd name="T36" fmla="*/ 1042 h 104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3" h="1042">
                <a:moveTo>
                  <a:pt x="0" y="1042"/>
                </a:moveTo>
                <a:lnTo>
                  <a:pt x="0" y="0"/>
                </a:lnTo>
                <a:lnTo>
                  <a:pt x="33" y="0"/>
                </a:lnTo>
                <a:lnTo>
                  <a:pt x="33" y="1042"/>
                </a:lnTo>
                <a:lnTo>
                  <a:pt x="17" y="1042"/>
                </a:lnTo>
                <a:lnTo>
                  <a:pt x="17" y="0"/>
                </a:lnTo>
                <a:lnTo>
                  <a:pt x="2" y="0"/>
                </a:lnTo>
                <a:lnTo>
                  <a:pt x="2" y="1042"/>
                </a:lnTo>
                <a:lnTo>
                  <a:pt x="0" y="1042"/>
                </a:lnTo>
                <a:lnTo>
                  <a:pt x="33" y="1042"/>
                </a:lnTo>
                <a:lnTo>
                  <a:pt x="33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44" name="Line 276"/>
          <p:cNvSpPr>
            <a:spLocks noChangeShapeType="1"/>
          </p:cNvSpPr>
          <p:nvPr/>
        </p:nvSpPr>
        <p:spPr bwMode="auto">
          <a:xfrm>
            <a:off x="7747000" y="2373313"/>
            <a:ext cx="1588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45" name="Freeform 277"/>
          <p:cNvSpPr>
            <a:spLocks/>
          </p:cNvSpPr>
          <p:nvPr/>
        </p:nvSpPr>
        <p:spPr bwMode="auto">
          <a:xfrm>
            <a:off x="7747000" y="2373313"/>
            <a:ext cx="7938" cy="263525"/>
          </a:xfrm>
          <a:custGeom>
            <a:avLst/>
            <a:gdLst>
              <a:gd name="T0" fmla="*/ 0 w 34"/>
              <a:gd name="T1" fmla="*/ 0 h 1042"/>
              <a:gd name="T2" fmla="*/ 1853289 w 34"/>
              <a:gd name="T3" fmla="*/ 0 h 1042"/>
              <a:gd name="T4" fmla="*/ 1853289 w 34"/>
              <a:gd name="T5" fmla="*/ 66646282 h 1042"/>
              <a:gd name="T6" fmla="*/ 981043 w 34"/>
              <a:gd name="T7" fmla="*/ 66646282 h 1042"/>
              <a:gd name="T8" fmla="*/ 981043 w 34"/>
              <a:gd name="T9" fmla="*/ 0 h 1042"/>
              <a:gd name="T10" fmla="*/ 163429 w 34"/>
              <a:gd name="T11" fmla="*/ 0 h 1042"/>
              <a:gd name="T12" fmla="*/ 163429 w 34"/>
              <a:gd name="T13" fmla="*/ 66646282 h 1042"/>
              <a:gd name="T14" fmla="*/ 0 w 34"/>
              <a:gd name="T15" fmla="*/ 66646282 h 1042"/>
              <a:gd name="T16" fmla="*/ 0 w 34"/>
              <a:gd name="T17" fmla="*/ 0 h 104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4"/>
              <a:gd name="T28" fmla="*/ 0 h 1042"/>
              <a:gd name="T29" fmla="*/ 34 w 34"/>
              <a:gd name="T30" fmla="*/ 1042 h 104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4" h="1042">
                <a:moveTo>
                  <a:pt x="0" y="0"/>
                </a:moveTo>
                <a:lnTo>
                  <a:pt x="34" y="0"/>
                </a:lnTo>
                <a:lnTo>
                  <a:pt x="34" y="1042"/>
                </a:lnTo>
                <a:lnTo>
                  <a:pt x="18" y="1042"/>
                </a:lnTo>
                <a:lnTo>
                  <a:pt x="18" y="0"/>
                </a:lnTo>
                <a:lnTo>
                  <a:pt x="3" y="0"/>
                </a:lnTo>
                <a:lnTo>
                  <a:pt x="3" y="1042"/>
                </a:lnTo>
                <a:lnTo>
                  <a:pt x="0" y="1042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46" name="Line 278"/>
          <p:cNvSpPr>
            <a:spLocks noChangeShapeType="1"/>
          </p:cNvSpPr>
          <p:nvPr/>
        </p:nvSpPr>
        <p:spPr bwMode="auto">
          <a:xfrm>
            <a:off x="7754938" y="2373313"/>
            <a:ext cx="0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47" name="Freeform 279"/>
          <p:cNvSpPr>
            <a:spLocks/>
          </p:cNvSpPr>
          <p:nvPr/>
        </p:nvSpPr>
        <p:spPr bwMode="auto">
          <a:xfrm>
            <a:off x="7747000" y="2373313"/>
            <a:ext cx="7938" cy="263525"/>
          </a:xfrm>
          <a:custGeom>
            <a:avLst/>
            <a:gdLst>
              <a:gd name="T0" fmla="*/ 1853289 w 34"/>
              <a:gd name="T1" fmla="*/ 0 h 1042"/>
              <a:gd name="T2" fmla="*/ 1853289 w 34"/>
              <a:gd name="T3" fmla="*/ 66646282 h 1042"/>
              <a:gd name="T4" fmla="*/ 0 w 34"/>
              <a:gd name="T5" fmla="*/ 66646282 h 1042"/>
              <a:gd name="T6" fmla="*/ 0 60000 65536"/>
              <a:gd name="T7" fmla="*/ 0 60000 65536"/>
              <a:gd name="T8" fmla="*/ 0 60000 65536"/>
              <a:gd name="T9" fmla="*/ 0 w 34"/>
              <a:gd name="T10" fmla="*/ 0 h 1042"/>
              <a:gd name="T11" fmla="*/ 34 w 34"/>
              <a:gd name="T12" fmla="*/ 1042 h 10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" h="1042">
                <a:moveTo>
                  <a:pt x="34" y="0"/>
                </a:moveTo>
                <a:lnTo>
                  <a:pt x="34" y="1042"/>
                </a:lnTo>
                <a:lnTo>
                  <a:pt x="0" y="1042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48" name="Line 280"/>
          <p:cNvSpPr>
            <a:spLocks noChangeShapeType="1"/>
          </p:cNvSpPr>
          <p:nvPr/>
        </p:nvSpPr>
        <p:spPr bwMode="auto">
          <a:xfrm>
            <a:off x="8761413" y="2636838"/>
            <a:ext cx="158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49" name="Freeform 281"/>
          <p:cNvSpPr>
            <a:spLocks/>
          </p:cNvSpPr>
          <p:nvPr/>
        </p:nvSpPr>
        <p:spPr bwMode="auto">
          <a:xfrm>
            <a:off x="8761413" y="2373313"/>
            <a:ext cx="7937" cy="263525"/>
          </a:xfrm>
          <a:custGeom>
            <a:avLst/>
            <a:gdLst>
              <a:gd name="T0" fmla="*/ 0 w 33"/>
              <a:gd name="T1" fmla="*/ 66646282 h 1042"/>
              <a:gd name="T2" fmla="*/ 0 w 33"/>
              <a:gd name="T3" fmla="*/ 0 h 1042"/>
              <a:gd name="T4" fmla="*/ 1908968 w 33"/>
              <a:gd name="T5" fmla="*/ 0 h 1042"/>
              <a:gd name="T6" fmla="*/ 1908968 w 33"/>
              <a:gd name="T7" fmla="*/ 66646282 h 1042"/>
              <a:gd name="T8" fmla="*/ 1041190 w 33"/>
              <a:gd name="T9" fmla="*/ 66646282 h 1042"/>
              <a:gd name="T10" fmla="*/ 1041190 w 33"/>
              <a:gd name="T11" fmla="*/ 0 h 1042"/>
              <a:gd name="T12" fmla="*/ 57964 w 33"/>
              <a:gd name="T13" fmla="*/ 0 h 1042"/>
              <a:gd name="T14" fmla="*/ 57964 w 33"/>
              <a:gd name="T15" fmla="*/ 66646282 h 1042"/>
              <a:gd name="T16" fmla="*/ 0 w 33"/>
              <a:gd name="T17" fmla="*/ 66646282 h 1042"/>
              <a:gd name="T18" fmla="*/ 1908968 w 33"/>
              <a:gd name="T19" fmla="*/ 66646282 h 1042"/>
              <a:gd name="T20" fmla="*/ 1908968 w 33"/>
              <a:gd name="T21" fmla="*/ 0 h 104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3"/>
              <a:gd name="T34" fmla="*/ 0 h 1042"/>
              <a:gd name="T35" fmla="*/ 33 w 33"/>
              <a:gd name="T36" fmla="*/ 1042 h 104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3" h="1042">
                <a:moveTo>
                  <a:pt x="0" y="1042"/>
                </a:moveTo>
                <a:lnTo>
                  <a:pt x="0" y="0"/>
                </a:lnTo>
                <a:lnTo>
                  <a:pt x="33" y="0"/>
                </a:lnTo>
                <a:lnTo>
                  <a:pt x="33" y="1042"/>
                </a:lnTo>
                <a:lnTo>
                  <a:pt x="18" y="1042"/>
                </a:lnTo>
                <a:lnTo>
                  <a:pt x="18" y="0"/>
                </a:lnTo>
                <a:lnTo>
                  <a:pt x="1" y="0"/>
                </a:lnTo>
                <a:lnTo>
                  <a:pt x="1" y="1042"/>
                </a:lnTo>
                <a:lnTo>
                  <a:pt x="0" y="1042"/>
                </a:lnTo>
                <a:lnTo>
                  <a:pt x="33" y="1042"/>
                </a:lnTo>
                <a:lnTo>
                  <a:pt x="33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50" name="Line 282"/>
          <p:cNvSpPr>
            <a:spLocks noChangeShapeType="1"/>
          </p:cNvSpPr>
          <p:nvPr/>
        </p:nvSpPr>
        <p:spPr bwMode="auto">
          <a:xfrm>
            <a:off x="8497888" y="1450975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51" name="Freeform 283"/>
          <p:cNvSpPr>
            <a:spLocks/>
          </p:cNvSpPr>
          <p:nvPr/>
        </p:nvSpPr>
        <p:spPr bwMode="auto">
          <a:xfrm>
            <a:off x="8497888" y="1450975"/>
            <a:ext cx="0" cy="0"/>
          </a:xfrm>
          <a:custGeom>
            <a:avLst/>
            <a:gdLst>
              <a:gd name="T0" fmla="*/ 0 60000 65536"/>
              <a:gd name="T1" fmla="*/ 0 60000 65536"/>
              <a:gd name="T2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  <a:cxn ang="T2">
                <a:pos x="0" y="0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52" name="Line 284"/>
          <p:cNvSpPr>
            <a:spLocks noChangeShapeType="1"/>
          </p:cNvSpPr>
          <p:nvPr/>
        </p:nvSpPr>
        <p:spPr bwMode="auto">
          <a:xfrm>
            <a:off x="8456613" y="1450975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53" name="Line 285"/>
          <p:cNvSpPr>
            <a:spLocks noChangeShapeType="1"/>
          </p:cNvSpPr>
          <p:nvPr/>
        </p:nvSpPr>
        <p:spPr bwMode="auto">
          <a:xfrm>
            <a:off x="8456613" y="1450975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54" name="Line 286"/>
          <p:cNvSpPr>
            <a:spLocks noChangeShapeType="1"/>
          </p:cNvSpPr>
          <p:nvPr/>
        </p:nvSpPr>
        <p:spPr bwMode="auto">
          <a:xfrm>
            <a:off x="8415338" y="1450975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55" name="Line 287"/>
          <p:cNvSpPr>
            <a:spLocks noChangeShapeType="1"/>
          </p:cNvSpPr>
          <p:nvPr/>
        </p:nvSpPr>
        <p:spPr bwMode="auto">
          <a:xfrm>
            <a:off x="8415338" y="1450975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56" name="Line 288"/>
          <p:cNvSpPr>
            <a:spLocks noChangeShapeType="1"/>
          </p:cNvSpPr>
          <p:nvPr/>
        </p:nvSpPr>
        <p:spPr bwMode="auto">
          <a:xfrm>
            <a:off x="8372475" y="1450975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57" name="Line 289"/>
          <p:cNvSpPr>
            <a:spLocks noChangeShapeType="1"/>
          </p:cNvSpPr>
          <p:nvPr/>
        </p:nvSpPr>
        <p:spPr bwMode="auto">
          <a:xfrm>
            <a:off x="8372475" y="1450975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58" name="Line 290"/>
          <p:cNvSpPr>
            <a:spLocks noChangeShapeType="1"/>
          </p:cNvSpPr>
          <p:nvPr/>
        </p:nvSpPr>
        <p:spPr bwMode="auto">
          <a:xfrm>
            <a:off x="8331200" y="1450975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59" name="Line 291"/>
          <p:cNvSpPr>
            <a:spLocks noChangeShapeType="1"/>
          </p:cNvSpPr>
          <p:nvPr/>
        </p:nvSpPr>
        <p:spPr bwMode="auto">
          <a:xfrm>
            <a:off x="8331200" y="1450975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60" name="Line 292"/>
          <p:cNvSpPr>
            <a:spLocks noChangeShapeType="1"/>
          </p:cNvSpPr>
          <p:nvPr/>
        </p:nvSpPr>
        <p:spPr bwMode="auto">
          <a:xfrm>
            <a:off x="8289925" y="1450975"/>
            <a:ext cx="317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61" name="Line 293"/>
          <p:cNvSpPr>
            <a:spLocks noChangeShapeType="1"/>
          </p:cNvSpPr>
          <p:nvPr/>
        </p:nvSpPr>
        <p:spPr bwMode="auto">
          <a:xfrm>
            <a:off x="8289925" y="1450975"/>
            <a:ext cx="317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62" name="Line 294"/>
          <p:cNvSpPr>
            <a:spLocks noChangeShapeType="1"/>
          </p:cNvSpPr>
          <p:nvPr/>
        </p:nvSpPr>
        <p:spPr bwMode="auto">
          <a:xfrm>
            <a:off x="8248650" y="1450975"/>
            <a:ext cx="317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63" name="Line 295"/>
          <p:cNvSpPr>
            <a:spLocks noChangeShapeType="1"/>
          </p:cNvSpPr>
          <p:nvPr/>
        </p:nvSpPr>
        <p:spPr bwMode="auto">
          <a:xfrm>
            <a:off x="8248650" y="1450975"/>
            <a:ext cx="317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64" name="Line 296"/>
          <p:cNvSpPr>
            <a:spLocks noChangeShapeType="1"/>
          </p:cNvSpPr>
          <p:nvPr/>
        </p:nvSpPr>
        <p:spPr bwMode="auto">
          <a:xfrm>
            <a:off x="8207375" y="1450975"/>
            <a:ext cx="317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65" name="Line 297"/>
          <p:cNvSpPr>
            <a:spLocks noChangeShapeType="1"/>
          </p:cNvSpPr>
          <p:nvPr/>
        </p:nvSpPr>
        <p:spPr bwMode="auto">
          <a:xfrm>
            <a:off x="8207375" y="1450975"/>
            <a:ext cx="317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66" name="Line 298"/>
          <p:cNvSpPr>
            <a:spLocks noChangeShapeType="1"/>
          </p:cNvSpPr>
          <p:nvPr/>
        </p:nvSpPr>
        <p:spPr bwMode="auto">
          <a:xfrm>
            <a:off x="8166100" y="1450975"/>
            <a:ext cx="15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67" name="Line 299"/>
          <p:cNvSpPr>
            <a:spLocks noChangeShapeType="1"/>
          </p:cNvSpPr>
          <p:nvPr/>
        </p:nvSpPr>
        <p:spPr bwMode="auto">
          <a:xfrm>
            <a:off x="8166100" y="1450975"/>
            <a:ext cx="15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68" name="Line 300"/>
          <p:cNvSpPr>
            <a:spLocks noChangeShapeType="1"/>
          </p:cNvSpPr>
          <p:nvPr/>
        </p:nvSpPr>
        <p:spPr bwMode="auto">
          <a:xfrm>
            <a:off x="8124825" y="1450975"/>
            <a:ext cx="15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69" name="Line 301"/>
          <p:cNvSpPr>
            <a:spLocks noChangeShapeType="1"/>
          </p:cNvSpPr>
          <p:nvPr/>
        </p:nvSpPr>
        <p:spPr bwMode="auto">
          <a:xfrm>
            <a:off x="8124825" y="1450975"/>
            <a:ext cx="15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70" name="Line 302"/>
          <p:cNvSpPr>
            <a:spLocks noChangeShapeType="1"/>
          </p:cNvSpPr>
          <p:nvPr/>
        </p:nvSpPr>
        <p:spPr bwMode="auto">
          <a:xfrm>
            <a:off x="8083550" y="1450975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71" name="Line 303"/>
          <p:cNvSpPr>
            <a:spLocks noChangeShapeType="1"/>
          </p:cNvSpPr>
          <p:nvPr/>
        </p:nvSpPr>
        <p:spPr bwMode="auto">
          <a:xfrm>
            <a:off x="8083550" y="1450975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72" name="Line 304"/>
          <p:cNvSpPr>
            <a:spLocks noChangeShapeType="1"/>
          </p:cNvSpPr>
          <p:nvPr/>
        </p:nvSpPr>
        <p:spPr bwMode="auto">
          <a:xfrm>
            <a:off x="8042275" y="1450975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73" name="Line 305"/>
          <p:cNvSpPr>
            <a:spLocks noChangeShapeType="1"/>
          </p:cNvSpPr>
          <p:nvPr/>
        </p:nvSpPr>
        <p:spPr bwMode="auto">
          <a:xfrm>
            <a:off x="8042275" y="1450975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74" name="Line 306"/>
          <p:cNvSpPr>
            <a:spLocks noChangeShapeType="1"/>
          </p:cNvSpPr>
          <p:nvPr/>
        </p:nvSpPr>
        <p:spPr bwMode="auto">
          <a:xfrm>
            <a:off x="8001000" y="1450975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75" name="Line 307"/>
          <p:cNvSpPr>
            <a:spLocks noChangeShapeType="1"/>
          </p:cNvSpPr>
          <p:nvPr/>
        </p:nvSpPr>
        <p:spPr bwMode="auto">
          <a:xfrm>
            <a:off x="8001000" y="1450975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76" name="Line 308"/>
          <p:cNvSpPr>
            <a:spLocks noChangeShapeType="1"/>
          </p:cNvSpPr>
          <p:nvPr/>
        </p:nvSpPr>
        <p:spPr bwMode="auto">
          <a:xfrm>
            <a:off x="7958138" y="1450975"/>
            <a:ext cx="158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77" name="Line 309"/>
          <p:cNvSpPr>
            <a:spLocks noChangeShapeType="1"/>
          </p:cNvSpPr>
          <p:nvPr/>
        </p:nvSpPr>
        <p:spPr bwMode="auto">
          <a:xfrm>
            <a:off x="7958138" y="1450975"/>
            <a:ext cx="158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78" name="Line 310"/>
          <p:cNvSpPr>
            <a:spLocks noChangeShapeType="1"/>
          </p:cNvSpPr>
          <p:nvPr/>
        </p:nvSpPr>
        <p:spPr bwMode="auto">
          <a:xfrm>
            <a:off x="7916863" y="1450975"/>
            <a:ext cx="158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79" name="Freeform 311"/>
          <p:cNvSpPr>
            <a:spLocks/>
          </p:cNvSpPr>
          <p:nvPr/>
        </p:nvSpPr>
        <p:spPr bwMode="auto">
          <a:xfrm>
            <a:off x="7883525" y="1431925"/>
            <a:ext cx="33338" cy="36513"/>
          </a:xfrm>
          <a:custGeom>
            <a:avLst/>
            <a:gdLst>
              <a:gd name="T0" fmla="*/ 8172223 w 136"/>
              <a:gd name="T1" fmla="*/ 4761556 h 140"/>
              <a:gd name="T2" fmla="*/ 0 w 136"/>
              <a:gd name="T3" fmla="*/ 9522851 h 140"/>
              <a:gd name="T4" fmla="*/ 0 w 136"/>
              <a:gd name="T5" fmla="*/ 0 h 140"/>
              <a:gd name="T6" fmla="*/ 8172223 w 136"/>
              <a:gd name="T7" fmla="*/ 4761556 h 140"/>
              <a:gd name="T8" fmla="*/ 8172223 w 136"/>
              <a:gd name="T9" fmla="*/ 4761556 h 1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6"/>
              <a:gd name="T16" fmla="*/ 0 h 140"/>
              <a:gd name="T17" fmla="*/ 136 w 136"/>
              <a:gd name="T18" fmla="*/ 140 h 1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6" h="140">
                <a:moveTo>
                  <a:pt x="136" y="70"/>
                </a:moveTo>
                <a:lnTo>
                  <a:pt x="0" y="140"/>
                </a:lnTo>
                <a:lnTo>
                  <a:pt x="0" y="0"/>
                </a:lnTo>
                <a:lnTo>
                  <a:pt x="136" y="7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80" name="Line 312"/>
          <p:cNvSpPr>
            <a:spLocks noChangeShapeType="1"/>
          </p:cNvSpPr>
          <p:nvPr/>
        </p:nvSpPr>
        <p:spPr bwMode="auto">
          <a:xfrm>
            <a:off x="7912100" y="1449388"/>
            <a:ext cx="1588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81" name="Freeform 313"/>
          <p:cNvSpPr>
            <a:spLocks/>
          </p:cNvSpPr>
          <p:nvPr/>
        </p:nvSpPr>
        <p:spPr bwMode="auto">
          <a:xfrm>
            <a:off x="7885113" y="1435100"/>
            <a:ext cx="26987" cy="31750"/>
          </a:xfrm>
          <a:custGeom>
            <a:avLst/>
            <a:gdLst>
              <a:gd name="T0" fmla="*/ 6681635 w 109"/>
              <a:gd name="T1" fmla="*/ 3384103 h 128"/>
              <a:gd name="T2" fmla="*/ 5762096 w 109"/>
              <a:gd name="T3" fmla="*/ 2891730 h 128"/>
              <a:gd name="T4" fmla="*/ 5762096 w 109"/>
              <a:gd name="T5" fmla="*/ 4922242 h 128"/>
              <a:gd name="T6" fmla="*/ 4781404 w 109"/>
              <a:gd name="T7" fmla="*/ 5475882 h 128"/>
              <a:gd name="T8" fmla="*/ 4781404 w 109"/>
              <a:gd name="T9" fmla="*/ 2399605 h 128"/>
              <a:gd name="T10" fmla="*/ 3861864 w 109"/>
              <a:gd name="T11" fmla="*/ 1907232 h 128"/>
              <a:gd name="T12" fmla="*/ 3861864 w 109"/>
              <a:gd name="T13" fmla="*/ 5968255 h 128"/>
              <a:gd name="T14" fmla="*/ 2881172 w 109"/>
              <a:gd name="T15" fmla="*/ 6398864 h 128"/>
              <a:gd name="T16" fmla="*/ 2881172 w 109"/>
              <a:gd name="T17" fmla="*/ 1415107 h 128"/>
              <a:gd name="T18" fmla="*/ 1900231 w 109"/>
              <a:gd name="T19" fmla="*/ 922982 h 128"/>
              <a:gd name="T20" fmla="*/ 1900231 w 109"/>
              <a:gd name="T21" fmla="*/ 6952504 h 128"/>
              <a:gd name="T22" fmla="*/ 980693 w 109"/>
              <a:gd name="T23" fmla="*/ 7444877 h 128"/>
              <a:gd name="T24" fmla="*/ 980693 w 109"/>
              <a:gd name="T25" fmla="*/ 430609 h 128"/>
              <a:gd name="T26" fmla="*/ 0 w 109"/>
              <a:gd name="T27" fmla="*/ 0 h 128"/>
              <a:gd name="T28" fmla="*/ 0 w 109"/>
              <a:gd name="T29" fmla="*/ 7875486 h 1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09"/>
              <a:gd name="T46" fmla="*/ 0 h 128"/>
              <a:gd name="T47" fmla="*/ 109 w 109"/>
              <a:gd name="T48" fmla="*/ 128 h 12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09" h="128">
                <a:moveTo>
                  <a:pt x="109" y="55"/>
                </a:moveTo>
                <a:lnTo>
                  <a:pt x="94" y="47"/>
                </a:lnTo>
                <a:lnTo>
                  <a:pt x="94" y="80"/>
                </a:lnTo>
                <a:lnTo>
                  <a:pt x="78" y="89"/>
                </a:lnTo>
                <a:lnTo>
                  <a:pt x="78" y="39"/>
                </a:lnTo>
                <a:lnTo>
                  <a:pt x="63" y="31"/>
                </a:lnTo>
                <a:lnTo>
                  <a:pt x="63" y="97"/>
                </a:lnTo>
                <a:lnTo>
                  <a:pt x="47" y="104"/>
                </a:lnTo>
                <a:lnTo>
                  <a:pt x="47" y="23"/>
                </a:lnTo>
                <a:lnTo>
                  <a:pt x="31" y="15"/>
                </a:lnTo>
                <a:lnTo>
                  <a:pt x="31" y="113"/>
                </a:lnTo>
                <a:lnTo>
                  <a:pt x="16" y="121"/>
                </a:lnTo>
                <a:lnTo>
                  <a:pt x="16" y="7"/>
                </a:lnTo>
                <a:lnTo>
                  <a:pt x="0" y="0"/>
                </a:lnTo>
                <a:lnTo>
                  <a:pt x="0" y="128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82" name="Line 314"/>
          <p:cNvSpPr>
            <a:spLocks noChangeShapeType="1"/>
          </p:cNvSpPr>
          <p:nvPr/>
        </p:nvSpPr>
        <p:spPr bwMode="auto">
          <a:xfrm>
            <a:off x="7883525" y="1450975"/>
            <a:ext cx="15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83" name="Line 315"/>
          <p:cNvSpPr>
            <a:spLocks noChangeShapeType="1"/>
          </p:cNvSpPr>
          <p:nvPr/>
        </p:nvSpPr>
        <p:spPr bwMode="auto">
          <a:xfrm flipH="1">
            <a:off x="7669213" y="1450975"/>
            <a:ext cx="214312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84" name="Line 316"/>
          <p:cNvSpPr>
            <a:spLocks noChangeShapeType="1"/>
          </p:cNvSpPr>
          <p:nvPr/>
        </p:nvSpPr>
        <p:spPr bwMode="auto">
          <a:xfrm>
            <a:off x="7912100" y="1449388"/>
            <a:ext cx="1588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85" name="Line 317"/>
          <p:cNvSpPr>
            <a:spLocks noChangeShapeType="1"/>
          </p:cNvSpPr>
          <p:nvPr/>
        </p:nvSpPr>
        <p:spPr bwMode="auto">
          <a:xfrm>
            <a:off x="7912100" y="1449388"/>
            <a:ext cx="1588" cy="3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86" name="Text Box 318"/>
          <p:cNvSpPr txBox="1">
            <a:spLocks noChangeArrowheads="1"/>
          </p:cNvSpPr>
          <p:nvPr/>
        </p:nvSpPr>
        <p:spPr bwMode="auto">
          <a:xfrm>
            <a:off x="8480425" y="2813050"/>
            <a:ext cx="181822" cy="3099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endParaRPr lang="en-GB" sz="1400" b="0" u="none">
              <a:latin typeface="Arial Narrow" panose="020B0606020202030204" pitchFamily="34" charset="0"/>
            </a:endParaRPr>
          </a:p>
        </p:txBody>
      </p:sp>
      <p:sp>
        <p:nvSpPr>
          <p:cNvPr id="7487" name="Text Box 319"/>
          <p:cNvSpPr txBox="1">
            <a:spLocks noChangeArrowheads="1"/>
          </p:cNvSpPr>
          <p:nvPr/>
        </p:nvSpPr>
        <p:spPr bwMode="auto">
          <a:xfrm>
            <a:off x="8675688" y="790575"/>
            <a:ext cx="994481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600" b="0" u="none" dirty="0">
                <a:latin typeface="Arial Narrow" panose="020B0606020202030204" pitchFamily="34" charset="0"/>
              </a:rPr>
              <a:t>Ex-Or gate</a:t>
            </a:r>
            <a:endParaRPr lang="en-GB" sz="1600" b="0" u="none" dirty="0">
              <a:latin typeface="Arial Narrow" panose="020B0606020202030204" pitchFamily="34" charset="0"/>
            </a:endParaRPr>
          </a:p>
        </p:txBody>
      </p:sp>
      <p:sp>
        <p:nvSpPr>
          <p:cNvPr id="7488" name="Line 320"/>
          <p:cNvSpPr>
            <a:spLocks noChangeShapeType="1"/>
          </p:cNvSpPr>
          <p:nvPr/>
        </p:nvSpPr>
        <p:spPr bwMode="auto">
          <a:xfrm flipH="1">
            <a:off x="9132888" y="1095375"/>
            <a:ext cx="228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7489" name="Text Box 321"/>
          <p:cNvSpPr txBox="1">
            <a:spLocks noChangeArrowheads="1"/>
          </p:cNvSpPr>
          <p:nvPr/>
        </p:nvSpPr>
        <p:spPr bwMode="auto">
          <a:xfrm>
            <a:off x="838200" y="304800"/>
            <a:ext cx="1709420" cy="4638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de-DE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Solution 6-2:</a:t>
            </a:r>
            <a:endParaRPr lang="en-GB" sz="2400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7490" name="Rectangle 322"/>
          <p:cNvSpPr>
            <a:spLocks noChangeArrowheads="1"/>
          </p:cNvSpPr>
          <p:nvPr/>
        </p:nvSpPr>
        <p:spPr bwMode="auto">
          <a:xfrm>
            <a:off x="3076267" y="1932455"/>
            <a:ext cx="260350" cy="402291"/>
          </a:xfrm>
          <a:prstGeom prst="rect">
            <a:avLst/>
          </a:prstGeom>
          <a:solidFill>
            <a:srgbClr val="FFB3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91" name="Rectangle 323"/>
          <p:cNvSpPr>
            <a:spLocks noChangeArrowheads="1"/>
          </p:cNvSpPr>
          <p:nvPr/>
        </p:nvSpPr>
        <p:spPr bwMode="auto">
          <a:xfrm>
            <a:off x="3331778" y="1932455"/>
            <a:ext cx="298904" cy="402291"/>
          </a:xfrm>
          <a:prstGeom prst="rect">
            <a:avLst/>
          </a:prstGeom>
          <a:solidFill>
            <a:srgbClr val="FFB3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92" name="Rectangle 324"/>
          <p:cNvSpPr>
            <a:spLocks noChangeArrowheads="1"/>
          </p:cNvSpPr>
          <p:nvPr/>
        </p:nvSpPr>
        <p:spPr bwMode="auto">
          <a:xfrm>
            <a:off x="3629963" y="1932455"/>
            <a:ext cx="314199" cy="402291"/>
          </a:xfrm>
          <a:prstGeom prst="rect">
            <a:avLst/>
          </a:prstGeom>
          <a:solidFill>
            <a:srgbClr val="FFB3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93" name="Rectangle 325"/>
          <p:cNvSpPr>
            <a:spLocks noChangeArrowheads="1"/>
          </p:cNvSpPr>
          <p:nvPr/>
        </p:nvSpPr>
        <p:spPr bwMode="auto">
          <a:xfrm>
            <a:off x="3932780" y="1932455"/>
            <a:ext cx="323432" cy="402291"/>
          </a:xfrm>
          <a:prstGeom prst="rect">
            <a:avLst/>
          </a:prstGeom>
          <a:solidFill>
            <a:srgbClr val="FFB3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94" name="Rectangle 326"/>
          <p:cNvSpPr>
            <a:spLocks noChangeArrowheads="1"/>
          </p:cNvSpPr>
          <p:nvPr/>
        </p:nvSpPr>
        <p:spPr bwMode="auto">
          <a:xfrm>
            <a:off x="4246993" y="1932455"/>
            <a:ext cx="317069" cy="402291"/>
          </a:xfrm>
          <a:prstGeom prst="rect">
            <a:avLst/>
          </a:prstGeom>
          <a:solidFill>
            <a:srgbClr val="FFB3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95" name="Oval 327"/>
          <p:cNvSpPr>
            <a:spLocks noChangeArrowheads="1"/>
          </p:cNvSpPr>
          <p:nvPr/>
        </p:nvSpPr>
        <p:spPr bwMode="auto">
          <a:xfrm>
            <a:off x="4026024" y="1219200"/>
            <a:ext cx="377825" cy="450850"/>
          </a:xfrm>
          <a:prstGeom prst="ellipse">
            <a:avLst/>
          </a:prstGeom>
          <a:solidFill>
            <a:srgbClr val="89FF8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endParaRPr lang="en-GB" sz="1600" b="0" u="none"/>
          </a:p>
        </p:txBody>
      </p:sp>
      <p:sp>
        <p:nvSpPr>
          <p:cNvPr id="7496" name="Text Box 328"/>
          <p:cNvSpPr txBox="1">
            <a:spLocks noChangeArrowheads="1"/>
          </p:cNvSpPr>
          <p:nvPr/>
        </p:nvSpPr>
        <p:spPr bwMode="auto">
          <a:xfrm>
            <a:off x="4026024" y="1205345"/>
            <a:ext cx="3587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de-DE" sz="2400" u="none" dirty="0"/>
              <a:t>+</a:t>
            </a:r>
            <a:endParaRPr lang="en-GB" sz="2400" u="none" dirty="0"/>
          </a:p>
        </p:txBody>
      </p:sp>
      <p:sp>
        <p:nvSpPr>
          <p:cNvPr id="7497" name="Line 329"/>
          <p:cNvSpPr>
            <a:spLocks noChangeShapeType="1"/>
          </p:cNvSpPr>
          <p:nvPr/>
        </p:nvSpPr>
        <p:spPr bwMode="auto">
          <a:xfrm flipV="1">
            <a:off x="2944143" y="1447800"/>
            <a:ext cx="1081881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98" name="Line 330"/>
          <p:cNvSpPr>
            <a:spLocks noChangeShapeType="1"/>
          </p:cNvSpPr>
          <p:nvPr/>
        </p:nvSpPr>
        <p:spPr bwMode="auto">
          <a:xfrm flipV="1">
            <a:off x="3560455" y="1608931"/>
            <a:ext cx="547711" cy="37226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499" name="Line 331"/>
          <p:cNvSpPr>
            <a:spLocks noChangeShapeType="1"/>
          </p:cNvSpPr>
          <p:nvPr/>
        </p:nvSpPr>
        <p:spPr bwMode="auto">
          <a:xfrm>
            <a:off x="4407024" y="1371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500" name="Line 332"/>
          <p:cNvSpPr>
            <a:spLocks noChangeShapeType="1"/>
          </p:cNvSpPr>
          <p:nvPr/>
        </p:nvSpPr>
        <p:spPr bwMode="auto">
          <a:xfrm>
            <a:off x="4864224" y="13716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501" name="Line 333"/>
          <p:cNvSpPr>
            <a:spLocks noChangeShapeType="1"/>
          </p:cNvSpPr>
          <p:nvPr/>
        </p:nvSpPr>
        <p:spPr bwMode="auto">
          <a:xfrm flipH="1">
            <a:off x="4635624" y="21336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502" name="Line 334"/>
          <p:cNvSpPr>
            <a:spLocks noChangeShapeType="1"/>
          </p:cNvSpPr>
          <p:nvPr/>
        </p:nvSpPr>
        <p:spPr bwMode="auto">
          <a:xfrm flipH="1">
            <a:off x="2355503" y="21336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7503" name="Line 335"/>
          <p:cNvSpPr>
            <a:spLocks noChangeShapeType="1"/>
          </p:cNvSpPr>
          <p:nvPr/>
        </p:nvSpPr>
        <p:spPr bwMode="auto">
          <a:xfrm flipH="1">
            <a:off x="5184775" y="1941513"/>
            <a:ext cx="1071563" cy="12338"/>
          </a:xfrm>
          <a:prstGeom prst="line">
            <a:avLst/>
          </a:prstGeom>
          <a:noFill/>
          <a:ln w="76200">
            <a:solidFill>
              <a:srgbClr val="1515F5"/>
            </a:solidFill>
            <a:round/>
            <a:headEnd/>
            <a:tailEnd type="triangle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7504" name="Text Box 336"/>
          <p:cNvSpPr txBox="1">
            <a:spLocks noChangeArrowheads="1"/>
          </p:cNvSpPr>
          <p:nvPr/>
        </p:nvSpPr>
        <p:spPr bwMode="auto">
          <a:xfrm>
            <a:off x="2462257" y="2362200"/>
            <a:ext cx="2523746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de-DE" sz="1800" u="none" dirty="0">
                <a:latin typeface="Arial Narrow" panose="020B0606020202030204" pitchFamily="34" charset="0"/>
              </a:rPr>
              <a:t>C(D) = </a:t>
            </a:r>
            <a:r>
              <a:rPr lang="en-GB" sz="1800" u="none" dirty="0">
                <a:latin typeface="Arial Narrow" panose="020B0606020202030204" pitchFamily="34" charset="0"/>
                <a:cs typeface="Courier New" pitchFamily="49" charset="0"/>
              </a:rPr>
              <a:t>D</a:t>
            </a:r>
            <a:r>
              <a:rPr lang="en-GB" sz="1800" u="none" baseline="30000" dirty="0">
                <a:latin typeface="Arial Narrow" panose="020B0606020202030204" pitchFamily="34" charset="0"/>
                <a:cs typeface="Courier New" pitchFamily="49" charset="0"/>
              </a:rPr>
              <a:t>6</a:t>
            </a:r>
            <a:r>
              <a:rPr lang="en-GB" sz="1800" u="none" dirty="0">
                <a:latin typeface="Arial Narrow" panose="020B0606020202030204" pitchFamily="34" charset="0"/>
                <a:cs typeface="Courier New" pitchFamily="49" charset="0"/>
              </a:rPr>
              <a:t> + D</a:t>
            </a:r>
            <a:r>
              <a:rPr lang="en-GB" sz="1800" u="none" baseline="30000" dirty="0">
                <a:latin typeface="Arial Narrow" panose="020B0606020202030204" pitchFamily="34" charset="0"/>
                <a:cs typeface="Courier New" pitchFamily="49" charset="0"/>
              </a:rPr>
              <a:t>4</a:t>
            </a:r>
            <a:r>
              <a:rPr lang="en-GB" sz="1800" u="none" dirty="0">
                <a:latin typeface="Arial Narrow" panose="020B0606020202030204" pitchFamily="34" charset="0"/>
                <a:cs typeface="Courier New" pitchFamily="49" charset="0"/>
              </a:rPr>
              <a:t> + D</a:t>
            </a:r>
            <a:r>
              <a:rPr lang="en-GB" sz="1800" u="none" baseline="30000" dirty="0">
                <a:latin typeface="Arial Narrow" panose="020B0606020202030204" pitchFamily="34" charset="0"/>
                <a:cs typeface="Courier New" pitchFamily="49" charset="0"/>
              </a:rPr>
              <a:t>2</a:t>
            </a:r>
            <a:r>
              <a:rPr lang="en-GB" sz="1800" u="none" dirty="0">
                <a:latin typeface="Arial Narrow" panose="020B0606020202030204" pitchFamily="34" charset="0"/>
                <a:cs typeface="Courier New" pitchFamily="49" charset="0"/>
              </a:rPr>
              <a:t> + D + 1</a:t>
            </a:r>
          </a:p>
        </p:txBody>
      </p:sp>
      <p:sp>
        <p:nvSpPr>
          <p:cNvPr id="7505" name="Text Box 337"/>
          <p:cNvSpPr txBox="1">
            <a:spLocks noChangeArrowheads="1"/>
          </p:cNvSpPr>
          <p:nvPr/>
        </p:nvSpPr>
        <p:spPr bwMode="auto">
          <a:xfrm>
            <a:off x="6694488" y="2771775"/>
            <a:ext cx="3029653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GB" sz="1600" u="none" dirty="0">
                <a:latin typeface="Arial Narrow" panose="020B0606020202030204" pitchFamily="34" charset="0"/>
              </a:rPr>
              <a:t>C(D) = </a:t>
            </a:r>
            <a:r>
              <a:rPr lang="de-DE" sz="1600" u="none" dirty="0">
                <a:latin typeface="Arial Narrow" panose="020B0606020202030204" pitchFamily="34" charset="0"/>
                <a:sym typeface="Symbol" pitchFamily="18" charset="2"/>
              </a:rPr>
              <a:t>C</a:t>
            </a:r>
            <a:r>
              <a:rPr lang="en-GB" sz="1600" u="none" baseline="-25000" dirty="0">
                <a:latin typeface="Arial Narrow" panose="020B0606020202030204" pitchFamily="34" charset="0"/>
              </a:rPr>
              <a:t>L</a:t>
            </a:r>
            <a:r>
              <a:rPr lang="en-GB" sz="1600" u="none" dirty="0">
                <a:latin typeface="Arial Narrow" panose="020B0606020202030204" pitchFamily="34" charset="0"/>
              </a:rPr>
              <a:t> </a:t>
            </a:r>
            <a:r>
              <a:rPr lang="en-AU" sz="1600" u="none" dirty="0">
                <a:latin typeface="Arial Narrow" panose="020B0606020202030204" pitchFamily="34" charset="0"/>
              </a:rPr>
              <a:t>D</a:t>
            </a:r>
            <a:r>
              <a:rPr lang="en-AU" sz="1600" u="none" baseline="30000" dirty="0">
                <a:latin typeface="Arial Narrow" panose="020B0606020202030204" pitchFamily="34" charset="0"/>
              </a:rPr>
              <a:t>L </a:t>
            </a:r>
            <a:r>
              <a:rPr lang="de-DE" sz="1600" u="none" dirty="0">
                <a:latin typeface="Arial Narrow" panose="020B0606020202030204" pitchFamily="34" charset="0"/>
              </a:rPr>
              <a:t> .....   </a:t>
            </a:r>
            <a:r>
              <a:rPr lang="de-DE" sz="1600" u="none" dirty="0">
                <a:latin typeface="Arial Narrow" panose="020B0606020202030204" pitchFamily="34" charset="0"/>
                <a:sym typeface="Symbol" pitchFamily="18" charset="2"/>
              </a:rPr>
              <a:t>C</a:t>
            </a:r>
            <a:r>
              <a:rPr lang="en-GB" sz="1600" u="none" baseline="-25000" dirty="0">
                <a:latin typeface="Arial Narrow" panose="020B0606020202030204" pitchFamily="34" charset="0"/>
              </a:rPr>
              <a:t>2</a:t>
            </a:r>
            <a:r>
              <a:rPr lang="en-GB" sz="1600" u="none" dirty="0">
                <a:latin typeface="Arial Narrow" panose="020B0606020202030204" pitchFamily="34" charset="0"/>
              </a:rPr>
              <a:t> </a:t>
            </a:r>
            <a:r>
              <a:rPr lang="en-AU" sz="1600" u="none" dirty="0">
                <a:latin typeface="Arial Narrow" panose="020B0606020202030204" pitchFamily="34" charset="0"/>
              </a:rPr>
              <a:t>D</a:t>
            </a:r>
            <a:r>
              <a:rPr lang="en-AU" sz="1600" u="none" baseline="30000" dirty="0">
                <a:latin typeface="Arial Narrow" panose="020B0606020202030204" pitchFamily="34" charset="0"/>
              </a:rPr>
              <a:t>2 </a:t>
            </a:r>
            <a:r>
              <a:rPr lang="en-GB" sz="1600" u="none" dirty="0">
                <a:latin typeface="Arial Narrow" panose="020B0606020202030204" pitchFamily="34" charset="0"/>
              </a:rPr>
              <a:t> </a:t>
            </a:r>
            <a:r>
              <a:rPr lang="de-DE" sz="1600" u="none" dirty="0">
                <a:latin typeface="Arial Narrow" panose="020B0606020202030204" pitchFamily="34" charset="0"/>
              </a:rPr>
              <a:t>+ </a:t>
            </a:r>
            <a:r>
              <a:rPr lang="de-DE" sz="1600" u="none" dirty="0">
                <a:latin typeface="Arial Narrow" panose="020B0606020202030204" pitchFamily="34" charset="0"/>
                <a:sym typeface="Symbol" pitchFamily="18" charset="2"/>
              </a:rPr>
              <a:t>C</a:t>
            </a:r>
            <a:r>
              <a:rPr lang="en-GB" sz="1600" u="none" baseline="-25000" dirty="0">
                <a:latin typeface="Arial Narrow" panose="020B0606020202030204" pitchFamily="34" charset="0"/>
              </a:rPr>
              <a:t>1</a:t>
            </a:r>
            <a:r>
              <a:rPr lang="en-GB" sz="1600" u="none" dirty="0">
                <a:latin typeface="Arial Narrow" panose="020B0606020202030204" pitchFamily="34" charset="0"/>
              </a:rPr>
              <a:t> </a:t>
            </a:r>
            <a:r>
              <a:rPr lang="en-AU" sz="1600" u="none" dirty="0">
                <a:latin typeface="Arial Narrow" panose="020B0606020202030204" pitchFamily="34" charset="0"/>
              </a:rPr>
              <a:t>D</a:t>
            </a:r>
            <a:r>
              <a:rPr lang="en-AU" sz="1600" u="none" baseline="30000" dirty="0">
                <a:latin typeface="Arial Narrow" panose="020B0606020202030204" pitchFamily="34" charset="0"/>
              </a:rPr>
              <a:t>1</a:t>
            </a:r>
            <a:r>
              <a:rPr lang="de-DE" sz="1600" u="none" dirty="0">
                <a:latin typeface="Arial Narrow" panose="020B0606020202030204" pitchFamily="34" charset="0"/>
              </a:rPr>
              <a:t>  +  </a:t>
            </a:r>
            <a:r>
              <a:rPr lang="en-GB" sz="1600" u="none" dirty="0">
                <a:latin typeface="Arial Narrow" panose="020B0606020202030204" pitchFamily="34" charset="0"/>
              </a:rPr>
              <a:t>1</a:t>
            </a:r>
            <a:endParaRPr lang="en-GB" sz="1600" u="none" dirty="0">
              <a:latin typeface="Arial Narrow" panose="020B0606020202030204" pitchFamily="34" charset="0"/>
              <a:sym typeface="Symbol" pitchFamily="18" charset="2"/>
            </a:endParaRPr>
          </a:p>
        </p:txBody>
      </p:sp>
      <p:sp>
        <p:nvSpPr>
          <p:cNvPr id="7507" name="Text Box 339"/>
          <p:cNvSpPr txBox="1">
            <a:spLocks noChangeArrowheads="1"/>
          </p:cNvSpPr>
          <p:nvPr/>
        </p:nvSpPr>
        <p:spPr bwMode="auto">
          <a:xfrm>
            <a:off x="3148136" y="2722489"/>
            <a:ext cx="2365375" cy="15718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457200" indent="-457200" defTabSz="762000">
              <a:buFontTx/>
              <a:buAutoNum type="arabicPlain" startAt="10111"/>
            </a:pPr>
            <a:r>
              <a:rPr lang="de-DE" sz="1600" u="none" dirty="0">
                <a:latin typeface="Courier New" pitchFamily="49" charset="0"/>
                <a:cs typeface="Courier New" pitchFamily="49" charset="0"/>
              </a:rPr>
              <a:t>1    State 0</a:t>
            </a:r>
          </a:p>
          <a:p>
            <a:pPr marL="457200" indent="-457200" defTabSz="762000"/>
            <a:r>
              <a:rPr lang="de-DE" sz="1600" u="none" dirty="0">
                <a:latin typeface="Courier New" pitchFamily="49" charset="0"/>
                <a:cs typeface="Courier New" pitchFamily="49" charset="0"/>
              </a:rPr>
              <a:t>011110    State 1</a:t>
            </a:r>
          </a:p>
          <a:p>
            <a:pPr marL="457200" indent="-457200" defTabSz="762000"/>
            <a:r>
              <a:rPr lang="de-DE" sz="1600" u="none" dirty="0">
                <a:latin typeface="Courier New" pitchFamily="49" charset="0"/>
                <a:cs typeface="Courier New" pitchFamily="49" charset="0"/>
              </a:rPr>
              <a:t>111100    State 2</a:t>
            </a:r>
          </a:p>
          <a:p>
            <a:pPr marL="457200" indent="-457200" defTabSz="762000"/>
            <a:r>
              <a:rPr lang="de-DE" sz="1600" u="none" dirty="0">
                <a:latin typeface="Courier New" pitchFamily="49" charset="0"/>
                <a:cs typeface="Courier New" pitchFamily="49" charset="0"/>
              </a:rPr>
              <a:t>111000    State 3</a:t>
            </a:r>
            <a:endParaRPr lang="en-GB" sz="1600" u="none" dirty="0">
              <a:latin typeface="Courier New" pitchFamily="49" charset="0"/>
              <a:cs typeface="Courier New" pitchFamily="49" charset="0"/>
            </a:endParaRPr>
          </a:p>
          <a:p>
            <a:pPr marL="457200" indent="-457200" defTabSz="762000"/>
            <a:r>
              <a:rPr lang="de-DE" sz="1600" u="none" dirty="0">
                <a:latin typeface="Courier New" pitchFamily="49" charset="0"/>
                <a:cs typeface="Courier New" pitchFamily="49" charset="0"/>
              </a:rPr>
              <a:t>110000    State 4</a:t>
            </a:r>
            <a:endParaRPr lang="en-GB" sz="1600" u="none" dirty="0">
              <a:latin typeface="Courier New" pitchFamily="49" charset="0"/>
              <a:cs typeface="Courier New" pitchFamily="49" charset="0"/>
            </a:endParaRPr>
          </a:p>
          <a:p>
            <a:pPr marL="457200" indent="-457200" defTabSz="762000"/>
            <a:r>
              <a:rPr lang="de-DE" sz="1600" u="none" dirty="0">
                <a:latin typeface="Courier New" pitchFamily="49" charset="0"/>
                <a:cs typeface="Courier New" pitchFamily="49" charset="0"/>
              </a:rPr>
              <a:t>100001    State 5</a:t>
            </a:r>
            <a:endParaRPr lang="en-GB" sz="1600" u="none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508" name="Text Box 340"/>
          <p:cNvSpPr txBox="1">
            <a:spLocks noChangeArrowheads="1"/>
          </p:cNvSpPr>
          <p:nvPr/>
        </p:nvSpPr>
        <p:spPr bwMode="auto">
          <a:xfrm>
            <a:off x="1516765" y="1905000"/>
            <a:ext cx="944082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de-DE" sz="1800" u="none" dirty="0">
                <a:latin typeface="Arial Narrow" panose="020B0606020202030204" pitchFamily="34" charset="0"/>
              </a:rPr>
              <a:t>101111...</a:t>
            </a:r>
            <a:endParaRPr lang="en-GB" sz="1800" u="none" dirty="0">
              <a:latin typeface="Arial Narrow" panose="020B0606020202030204" pitchFamily="34" charset="0"/>
            </a:endParaRPr>
          </a:p>
        </p:txBody>
      </p:sp>
      <p:sp>
        <p:nvSpPr>
          <p:cNvPr id="7509" name="Text Box 341"/>
          <p:cNvSpPr txBox="1">
            <a:spLocks noChangeArrowheads="1"/>
          </p:cNvSpPr>
          <p:nvPr/>
        </p:nvSpPr>
        <p:spPr bwMode="auto">
          <a:xfrm>
            <a:off x="6527800" y="3670300"/>
            <a:ext cx="1809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endParaRPr lang="en-GB" sz="1600" b="0" u="none"/>
          </a:p>
        </p:txBody>
      </p:sp>
      <p:sp>
        <p:nvSpPr>
          <p:cNvPr id="7510" name="Text Box 342"/>
          <p:cNvSpPr txBox="1">
            <a:spLocks noChangeArrowheads="1"/>
          </p:cNvSpPr>
          <p:nvPr/>
        </p:nvSpPr>
        <p:spPr bwMode="auto">
          <a:xfrm>
            <a:off x="838200" y="4199579"/>
            <a:ext cx="9099103" cy="2341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9990" tIns="46795" rIns="89990" bIns="46795" anchor="ctr">
            <a:spAutoFit/>
          </a:bodyPr>
          <a:lstStyle/>
          <a:p>
            <a:pPr defTabSz="762000">
              <a:spcAft>
                <a:spcPts val="600"/>
              </a:spcAft>
            </a:pPr>
            <a:r>
              <a:rPr lang="en-GB" sz="1800" b="0" u="none" dirty="0">
                <a:latin typeface="Arial Narrow" panose="020B0606020202030204" pitchFamily="34" charset="0"/>
              </a:rPr>
              <a:t>2.   </a:t>
            </a:r>
            <a:r>
              <a:rPr lang="de-DE" sz="1800" b="0" u="none" dirty="0" err="1">
                <a:latin typeface="Arial Narrow" panose="020B0606020202030204" pitchFamily="34" charset="0"/>
              </a:rPr>
              <a:t>Possible</a:t>
            </a:r>
            <a:r>
              <a:rPr lang="de-DE" sz="1800" b="0" u="none" dirty="0">
                <a:latin typeface="Arial Narrow" panose="020B0606020202030204" pitchFamily="34" charset="0"/>
              </a:rPr>
              <a:t> </a:t>
            </a:r>
            <a:r>
              <a:rPr lang="de-DE" sz="1800" b="0" u="none" dirty="0" err="1">
                <a:latin typeface="Arial Narrow" panose="020B0606020202030204" pitchFamily="34" charset="0"/>
              </a:rPr>
              <a:t>sequence</a:t>
            </a:r>
            <a:r>
              <a:rPr lang="de-DE" sz="1800" b="0" u="none" dirty="0">
                <a:latin typeface="Arial Narrow" panose="020B0606020202030204" pitchFamily="34" charset="0"/>
              </a:rPr>
              <a:t> </a:t>
            </a:r>
            <a:r>
              <a:rPr lang="de-DE" sz="1800" b="0" u="none" dirty="0" err="1">
                <a:latin typeface="Arial Narrow" panose="020B0606020202030204" pitchFamily="34" charset="0"/>
              </a:rPr>
              <a:t>lengthes</a:t>
            </a:r>
            <a:r>
              <a:rPr lang="de-DE" sz="1800" b="0" u="none" dirty="0">
                <a:latin typeface="Arial Narrow" panose="020B0606020202030204" pitchFamily="34" charset="0"/>
              </a:rPr>
              <a:t> </a:t>
            </a:r>
            <a:r>
              <a:rPr lang="de-DE" sz="1800" b="0" u="none" dirty="0" err="1">
                <a:latin typeface="Arial Narrow" panose="020B0606020202030204" pitchFamily="34" charset="0"/>
              </a:rPr>
              <a:t>are</a:t>
            </a:r>
            <a:r>
              <a:rPr lang="de-DE" sz="1800" b="0" u="none" dirty="0">
                <a:latin typeface="Arial Narrow" panose="020B0606020202030204" pitchFamily="34" charset="0"/>
              </a:rPr>
              <a:t> </a:t>
            </a:r>
            <a:r>
              <a:rPr lang="de-DE" sz="1800" b="0" u="none" dirty="0" err="1">
                <a:latin typeface="Arial Narrow" panose="020B0606020202030204" pitchFamily="34" charset="0"/>
              </a:rPr>
              <a:t>only</a:t>
            </a:r>
            <a:r>
              <a:rPr lang="de-DE" sz="1800" b="0" u="none" dirty="0">
                <a:latin typeface="Arial Narrow" panose="020B0606020202030204" pitchFamily="34" charset="0"/>
              </a:rPr>
              <a:t> </a:t>
            </a:r>
            <a:r>
              <a:rPr lang="de-DE" sz="1800" b="0" u="none" dirty="0" err="1">
                <a:latin typeface="Arial Narrow" panose="020B0606020202030204" pitchFamily="34" charset="0"/>
              </a:rPr>
              <a:t>the</a:t>
            </a:r>
            <a:r>
              <a:rPr lang="de-DE" sz="1800" b="0" u="none" dirty="0">
                <a:latin typeface="Arial Narrow" panose="020B0606020202030204" pitchFamily="34" charset="0"/>
              </a:rPr>
              <a:t> </a:t>
            </a:r>
            <a:r>
              <a:rPr lang="de-DE" sz="1800" b="0" u="none" dirty="0" err="1">
                <a:latin typeface="Arial Narrow" panose="020B0606020202030204" pitchFamily="34" charset="0"/>
              </a:rPr>
              <a:t>divisors</a:t>
            </a:r>
            <a:r>
              <a:rPr lang="de-DE" sz="1800" b="0" u="none" dirty="0">
                <a:latin typeface="Arial Narrow" panose="020B0606020202030204" pitchFamily="34" charset="0"/>
              </a:rPr>
              <a:t> </a:t>
            </a:r>
            <a:r>
              <a:rPr lang="de-DE" sz="1800" b="0" u="none" dirty="0" err="1">
                <a:latin typeface="Arial Narrow" panose="020B0606020202030204" pitchFamily="34" charset="0"/>
              </a:rPr>
              <a:t>of</a:t>
            </a:r>
            <a:r>
              <a:rPr lang="de-DE" sz="1800" b="0" u="none" dirty="0">
                <a:latin typeface="Arial Narrow" panose="020B0606020202030204" pitchFamily="34" charset="0"/>
              </a:rPr>
              <a:t> </a:t>
            </a:r>
            <a:r>
              <a:rPr lang="en-GB" sz="1800" b="0" u="none" dirty="0">
                <a:latin typeface="Arial Narrow" panose="020B0606020202030204" pitchFamily="34" charset="0"/>
              </a:rPr>
              <a:t>2</a:t>
            </a:r>
            <a:r>
              <a:rPr lang="en-GB" sz="1800" b="0" u="none" baseline="30000" dirty="0">
                <a:latin typeface="Arial Narrow" panose="020B0606020202030204" pitchFamily="34" charset="0"/>
              </a:rPr>
              <a:t>6</a:t>
            </a:r>
            <a:r>
              <a:rPr lang="en-GB" sz="1800" b="0" u="none" dirty="0">
                <a:latin typeface="Arial Narrow" panose="020B0606020202030204" pitchFamily="34" charset="0"/>
              </a:rPr>
              <a:t>-1 = 63. These are 1, 3, 7, 9, 21, 63</a:t>
            </a:r>
          </a:p>
          <a:p>
            <a:pPr marL="342900" indent="-342900" defTabSz="762000">
              <a:spcAft>
                <a:spcPts val="600"/>
              </a:spcAft>
              <a:buAutoNum type="arabicPeriod" startAt="3"/>
            </a:pPr>
            <a:r>
              <a:rPr lang="en-GB" sz="1800" b="0" u="none" dirty="0">
                <a:latin typeface="Arial Narrow" panose="020B0606020202030204" pitchFamily="34" charset="0"/>
              </a:rPr>
              <a:t>Looking in the table of irreducible polynomials, the period of the </a:t>
            </a:r>
            <a:br>
              <a:rPr lang="en-GB" sz="1800" b="0" u="none" dirty="0">
                <a:latin typeface="Arial Narrow" panose="020B0606020202030204" pitchFamily="34" charset="0"/>
              </a:rPr>
            </a:br>
            <a:r>
              <a:rPr lang="en-GB" sz="1800" b="0" u="none" dirty="0">
                <a:latin typeface="Arial Narrow" panose="020B0606020202030204" pitchFamily="34" charset="0"/>
              </a:rPr>
              <a:t>selected polynomial is e = 21.  (can also be found  by computing the order of x modulo C(x) = </a:t>
            </a:r>
            <a:r>
              <a:rPr lang="en-GB" sz="1800" b="0" u="none" dirty="0">
                <a:latin typeface="Arial Narrow" panose="020B0606020202030204" pitchFamily="34" charset="0"/>
                <a:cs typeface="Courier New" pitchFamily="49" charset="0"/>
              </a:rPr>
              <a:t>x</a:t>
            </a:r>
            <a:r>
              <a:rPr lang="en-GB" sz="1800" b="0" u="none" baseline="30000" dirty="0">
                <a:latin typeface="Arial Narrow" panose="020B0606020202030204" pitchFamily="34" charset="0"/>
                <a:cs typeface="Courier New" pitchFamily="49" charset="0"/>
              </a:rPr>
              <a:t>6</a:t>
            </a:r>
            <a:r>
              <a:rPr lang="en-GB" sz="1800" b="0" u="none" dirty="0">
                <a:latin typeface="Arial Narrow" panose="020B0606020202030204" pitchFamily="34" charset="0"/>
                <a:cs typeface="Courier New" pitchFamily="49" charset="0"/>
              </a:rPr>
              <a:t> + x</a:t>
            </a:r>
            <a:r>
              <a:rPr lang="en-GB" sz="1800" b="0" u="none" baseline="30000" dirty="0">
                <a:latin typeface="Arial Narrow" panose="020B0606020202030204" pitchFamily="34" charset="0"/>
                <a:cs typeface="Courier New" pitchFamily="49" charset="0"/>
              </a:rPr>
              <a:t>4</a:t>
            </a:r>
            <a:r>
              <a:rPr lang="en-GB" sz="1800" b="0" u="none" dirty="0">
                <a:latin typeface="Arial Narrow" panose="020B0606020202030204" pitchFamily="34" charset="0"/>
                <a:cs typeface="Courier New" pitchFamily="49" charset="0"/>
              </a:rPr>
              <a:t> + x</a:t>
            </a:r>
            <a:r>
              <a:rPr lang="en-GB" sz="1800" b="0" u="none" baseline="30000" dirty="0">
                <a:latin typeface="Arial Narrow" panose="020B0606020202030204" pitchFamily="34" charset="0"/>
                <a:cs typeface="Courier New" pitchFamily="49" charset="0"/>
              </a:rPr>
              <a:t>2</a:t>
            </a:r>
            <a:r>
              <a:rPr lang="en-GB" sz="1800" b="0" u="none" dirty="0">
                <a:latin typeface="Arial Narrow" panose="020B0606020202030204" pitchFamily="34" charset="0"/>
                <a:cs typeface="Courier New" pitchFamily="49" charset="0"/>
              </a:rPr>
              <a:t> + x + 1</a:t>
            </a:r>
            <a:r>
              <a:rPr lang="en-GB" sz="1800" b="0" u="none" dirty="0">
                <a:latin typeface="Arial Narrow" panose="020B0606020202030204" pitchFamily="34" charset="0"/>
              </a:rPr>
              <a:t>)</a:t>
            </a:r>
          </a:p>
          <a:p>
            <a:pPr defTabSz="762000">
              <a:spcAft>
                <a:spcPts val="600"/>
              </a:spcAft>
            </a:pPr>
            <a:r>
              <a:rPr lang="en-GB" sz="1800" b="0" u="none" dirty="0">
                <a:latin typeface="Arial Narrow" panose="020B0606020202030204" pitchFamily="34" charset="0"/>
              </a:rPr>
              <a:t>4.  Applying Massey-</a:t>
            </a:r>
            <a:r>
              <a:rPr lang="en-GB" sz="1800" b="0" u="none" dirty="0" err="1">
                <a:latin typeface="Arial Narrow" panose="020B0606020202030204" pitchFamily="34" charset="0"/>
              </a:rPr>
              <a:t>Berlekamp</a:t>
            </a:r>
            <a:r>
              <a:rPr lang="en-GB" sz="1800" b="0" u="none" dirty="0">
                <a:latin typeface="Arial Narrow" panose="020B0606020202030204" pitchFamily="34" charset="0"/>
              </a:rPr>
              <a:t> algorithm requires </a:t>
            </a:r>
            <a:r>
              <a:rPr lang="en-GB" sz="1800" b="0" dirty="0">
                <a:latin typeface="Arial Narrow" panose="020B0606020202030204" pitchFamily="34" charset="0"/>
              </a:rPr>
              <a:t>only</a:t>
            </a:r>
            <a:r>
              <a:rPr lang="en-GB" sz="1800" b="0" u="none" dirty="0">
                <a:latin typeface="Arial Narrow" panose="020B0606020202030204" pitchFamily="34" charset="0"/>
              </a:rPr>
              <a:t> 2L = 12</a:t>
            </a:r>
            <a:r>
              <a:rPr lang="en-US" sz="1800" b="0" u="none" dirty="0">
                <a:latin typeface="Arial Narrow" panose="020B0606020202030204" pitchFamily="34" charset="0"/>
              </a:rPr>
              <a:t> consecutive</a:t>
            </a:r>
            <a:r>
              <a:rPr lang="en-GB" sz="1800" b="0" u="none" dirty="0">
                <a:latin typeface="Arial Narrow" panose="020B0606020202030204" pitchFamily="34" charset="0"/>
              </a:rPr>
              <a:t> bits</a:t>
            </a:r>
            <a:r>
              <a:rPr lang="en-US" sz="1800" b="0" u="none" dirty="0">
                <a:latin typeface="Arial Narrow" panose="020B0606020202030204" pitchFamily="34" charset="0"/>
              </a:rPr>
              <a:t> to </a:t>
            </a:r>
            <a:r>
              <a:rPr lang="en-GB" sz="1800" b="0" u="none" dirty="0">
                <a:latin typeface="Arial Narrow" panose="020B0606020202030204" pitchFamily="34" charset="0"/>
              </a:rPr>
              <a:t>find C(D)</a:t>
            </a:r>
            <a:r>
              <a:rPr lang="en-US" sz="1800" b="0" u="none" dirty="0">
                <a:latin typeface="Arial Narrow" panose="020B0606020202030204" pitchFamily="34" charset="0"/>
              </a:rPr>
              <a:t>.</a:t>
            </a:r>
            <a:endParaRPr lang="en-GB" sz="1800" b="0" u="none" dirty="0">
              <a:latin typeface="Arial Narrow" panose="020B0606020202030204" pitchFamily="34" charset="0"/>
            </a:endParaRPr>
          </a:p>
          <a:p>
            <a:pPr marL="342900" indent="-342900" defTabSz="762000">
              <a:spcAft>
                <a:spcPts val="600"/>
              </a:spcAft>
              <a:buAutoNum type="arabicPeriod" startAt="5"/>
            </a:pPr>
            <a:r>
              <a:rPr lang="en-GB" sz="1800" b="0" u="none" dirty="0">
                <a:latin typeface="Arial Narrow" panose="020B0606020202030204" pitchFamily="34" charset="0"/>
              </a:rPr>
              <a:t>Linear complexity is the length of the shortest linear feedback shift register</a:t>
            </a:r>
            <a:r>
              <a:rPr lang="en-US" sz="1800" b="0" u="none" dirty="0">
                <a:latin typeface="Arial Narrow" panose="020B0606020202030204" pitchFamily="34" charset="0"/>
              </a:rPr>
              <a:t> LFSR </a:t>
            </a:r>
            <a:r>
              <a:rPr lang="en-GB" sz="1800" b="0" u="none" dirty="0">
                <a:latin typeface="Arial Narrow" panose="020B0606020202030204" pitchFamily="34" charset="0"/>
              </a:rPr>
              <a:t>which</a:t>
            </a:r>
            <a:r>
              <a:rPr lang="en-US" sz="1800" b="0" u="none" dirty="0">
                <a:latin typeface="Arial Narrow" panose="020B0606020202030204" pitchFamily="34" charset="0"/>
              </a:rPr>
              <a:t> </a:t>
            </a:r>
            <a:r>
              <a:rPr lang="en-GB" sz="1800" b="0" u="none" dirty="0">
                <a:latin typeface="Arial Narrow" panose="020B0606020202030204" pitchFamily="34" charset="0"/>
              </a:rPr>
              <a:t>generates  the sequence. Thus the linear complexity of our sequence is L = 6</a:t>
            </a:r>
            <a:r>
              <a:rPr lang="en-US" sz="1800" b="0" u="none" dirty="0">
                <a:latin typeface="Arial Narrow" panose="020B0606020202030204" pitchFamily="34" charset="0"/>
              </a:rPr>
              <a:t>.</a:t>
            </a:r>
            <a:endParaRPr lang="en-GB" sz="1800" b="0" u="none" dirty="0">
              <a:latin typeface="Arial Narrow" panose="020B0606020202030204" pitchFamily="34" charset="0"/>
            </a:endParaRPr>
          </a:p>
        </p:txBody>
      </p:sp>
      <p:sp>
        <p:nvSpPr>
          <p:cNvPr id="7511" name="Text Box 343"/>
          <p:cNvSpPr txBox="1">
            <a:spLocks noChangeArrowheads="1"/>
          </p:cNvSpPr>
          <p:nvPr/>
        </p:nvSpPr>
        <p:spPr bwMode="auto">
          <a:xfrm>
            <a:off x="838200" y="762000"/>
            <a:ext cx="6148135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de-DE" sz="1800" b="0" u="none">
                <a:latin typeface="Arial Narrow" panose="020B0606020202030204" pitchFamily="34" charset="0"/>
              </a:rPr>
              <a:t>1. Using the LFSR template results with the following register structure:</a:t>
            </a:r>
            <a:endParaRPr lang="en-GB" sz="1800" b="0" u="none">
              <a:latin typeface="Arial Narrow" panose="020B0606020202030204" pitchFamily="34" charset="0"/>
            </a:endParaRPr>
          </a:p>
        </p:txBody>
      </p:sp>
      <p:sp>
        <p:nvSpPr>
          <p:cNvPr id="7512" name="Line 344"/>
          <p:cNvSpPr>
            <a:spLocks noChangeShapeType="1"/>
          </p:cNvSpPr>
          <p:nvPr/>
        </p:nvSpPr>
        <p:spPr bwMode="auto">
          <a:xfrm flipH="1" flipV="1">
            <a:off x="1663823" y="2209800"/>
            <a:ext cx="1511555" cy="65099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7513" name="Line 345"/>
          <p:cNvSpPr>
            <a:spLocks noChangeShapeType="1"/>
          </p:cNvSpPr>
          <p:nvPr/>
        </p:nvSpPr>
        <p:spPr bwMode="auto">
          <a:xfrm flipH="1" flipV="1">
            <a:off x="1771693" y="2194695"/>
            <a:ext cx="1403684" cy="899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7514" name="Line 346"/>
          <p:cNvSpPr>
            <a:spLocks noChangeShapeType="1"/>
          </p:cNvSpPr>
          <p:nvPr/>
        </p:nvSpPr>
        <p:spPr bwMode="auto">
          <a:xfrm flipH="1" flipV="1">
            <a:off x="2168650" y="2205193"/>
            <a:ext cx="1006726" cy="180708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7515" name="Text Box 347"/>
          <p:cNvSpPr txBox="1">
            <a:spLocks noChangeArrowheads="1"/>
          </p:cNvSpPr>
          <p:nvPr/>
        </p:nvSpPr>
        <p:spPr bwMode="auto">
          <a:xfrm>
            <a:off x="1282824" y="1524000"/>
            <a:ext cx="1552326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de-DE" sz="1600" u="none" dirty="0">
                <a:latin typeface="Arial Narrow" panose="020B0606020202030204" pitchFamily="34" charset="0"/>
              </a:rPr>
              <a:t>Output </a:t>
            </a:r>
            <a:r>
              <a:rPr lang="de-DE" sz="1600" u="none" dirty="0" err="1">
                <a:latin typeface="Arial Narrow" panose="020B0606020202030204" pitchFamily="34" charset="0"/>
              </a:rPr>
              <a:t>sequence</a:t>
            </a:r>
            <a:endParaRPr lang="en-GB" sz="1600" u="none" dirty="0">
              <a:latin typeface="Arial Narrow" panose="020B0606020202030204" pitchFamily="34" charset="0"/>
            </a:endParaRPr>
          </a:p>
        </p:txBody>
      </p:sp>
      <p:sp>
        <p:nvSpPr>
          <p:cNvPr id="7516" name="Text Box 348"/>
          <p:cNvSpPr txBox="1">
            <a:spLocks noChangeArrowheads="1"/>
          </p:cNvSpPr>
          <p:nvPr/>
        </p:nvSpPr>
        <p:spPr bwMode="auto">
          <a:xfrm>
            <a:off x="618356" y="3089390"/>
            <a:ext cx="1970709" cy="8331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GB" sz="1600" b="0" u="none" dirty="0">
                <a:latin typeface="Arial Narrow" panose="020B0606020202030204" pitchFamily="34" charset="0"/>
              </a:rPr>
              <a:t>The resulting sequence </a:t>
            </a:r>
            <a:br>
              <a:rPr lang="en-GB" sz="1600" b="0" u="none" dirty="0">
                <a:latin typeface="Arial Narrow" panose="020B0606020202030204" pitchFamily="34" charset="0"/>
              </a:rPr>
            </a:br>
            <a:r>
              <a:rPr lang="de-DE" sz="1600" b="0" u="none" dirty="0" err="1">
                <a:latin typeface="Arial Narrow" panose="020B0606020202030204" pitchFamily="34" charset="0"/>
              </a:rPr>
              <a:t>has</a:t>
            </a:r>
            <a:r>
              <a:rPr lang="de-DE" sz="1600" b="0" u="none" dirty="0">
                <a:latin typeface="Arial Narrow" panose="020B0606020202030204" pitchFamily="34" charset="0"/>
              </a:rPr>
              <a:t> a </a:t>
            </a:r>
            <a:r>
              <a:rPr lang="de-DE" sz="1600" b="0" u="none" dirty="0" err="1">
                <a:latin typeface="Arial Narrow" panose="020B0606020202030204" pitchFamily="34" charset="0"/>
              </a:rPr>
              <a:t>length</a:t>
            </a:r>
            <a:r>
              <a:rPr lang="de-DE" sz="1600" b="0" u="none" dirty="0">
                <a:latin typeface="Arial Narrow" panose="020B0606020202030204" pitchFamily="34" charset="0"/>
              </a:rPr>
              <a:t> </a:t>
            </a:r>
            <a:r>
              <a:rPr lang="de-DE" sz="1600" b="0" u="none" dirty="0" err="1">
                <a:latin typeface="Arial Narrow" panose="020B0606020202030204" pitchFamily="34" charset="0"/>
              </a:rPr>
              <a:t>of</a:t>
            </a:r>
            <a:r>
              <a:rPr lang="de-DE" sz="1600" b="0" u="none" dirty="0">
                <a:latin typeface="Arial Narrow" panose="020B0606020202030204" pitchFamily="34" charset="0"/>
              </a:rPr>
              <a:t> 21 </a:t>
            </a:r>
            <a:r>
              <a:rPr lang="de-DE" sz="1600" b="0" u="none" dirty="0" err="1">
                <a:latin typeface="Arial Narrow" panose="020B0606020202030204" pitchFamily="34" charset="0"/>
              </a:rPr>
              <a:t>bits</a:t>
            </a:r>
            <a:r>
              <a:rPr lang="en-GB" sz="1600" b="0" u="none" dirty="0">
                <a:latin typeface="Arial Narrow" panose="020B0606020202030204" pitchFamily="34" charset="0"/>
              </a:rPr>
              <a:t>.</a:t>
            </a:r>
          </a:p>
          <a:p>
            <a:pPr defTabSz="762000"/>
            <a:endParaRPr lang="en-GB" sz="1600" b="0" u="none" dirty="0">
              <a:latin typeface="Arial Narrow" panose="020B0606020202030204" pitchFamily="34" charset="0"/>
            </a:endParaRPr>
          </a:p>
        </p:txBody>
      </p:sp>
      <p:sp>
        <p:nvSpPr>
          <p:cNvPr id="7517" name="Text Box 349"/>
          <p:cNvSpPr txBox="1">
            <a:spLocks noChangeArrowheads="1"/>
          </p:cNvSpPr>
          <p:nvPr/>
        </p:nvSpPr>
        <p:spPr bwMode="auto">
          <a:xfrm>
            <a:off x="3527259" y="1615716"/>
            <a:ext cx="366104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de-DE" sz="1600" u="none" dirty="0">
                <a:latin typeface="Arial Narrow" panose="020B0606020202030204" pitchFamily="34" charset="0"/>
                <a:cs typeface="Courier New" pitchFamily="49" charset="0"/>
              </a:rPr>
              <a:t>D</a:t>
            </a:r>
            <a:r>
              <a:rPr lang="de-DE" sz="1600" u="none" baseline="30000" dirty="0">
                <a:latin typeface="Arial Narrow" panose="020B0606020202030204" pitchFamily="34" charset="0"/>
                <a:cs typeface="Courier New" pitchFamily="49" charset="0"/>
              </a:rPr>
              <a:t>4</a:t>
            </a:r>
            <a:endParaRPr lang="en-GB" sz="1600" u="none" baseline="30000" dirty="0">
              <a:latin typeface="Arial Narrow" panose="020B0606020202030204" pitchFamily="34" charset="0"/>
              <a:cs typeface="Courier New" pitchFamily="49" charset="0"/>
            </a:endParaRPr>
          </a:p>
        </p:txBody>
      </p:sp>
      <p:sp>
        <p:nvSpPr>
          <p:cNvPr id="7518" name="Text Box 350"/>
          <p:cNvSpPr txBox="1">
            <a:spLocks noChangeArrowheads="1"/>
          </p:cNvSpPr>
          <p:nvPr/>
        </p:nvSpPr>
        <p:spPr bwMode="auto">
          <a:xfrm>
            <a:off x="2808511" y="1682105"/>
            <a:ext cx="366104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de-DE" sz="1600" u="none" dirty="0">
                <a:latin typeface="Arial Narrow" panose="020B0606020202030204" pitchFamily="34" charset="0"/>
                <a:cs typeface="Courier New" pitchFamily="49" charset="0"/>
              </a:rPr>
              <a:t>D</a:t>
            </a:r>
            <a:r>
              <a:rPr lang="de-DE" sz="1600" u="none" baseline="30000" dirty="0">
                <a:latin typeface="Arial Narrow" panose="020B0606020202030204" pitchFamily="34" charset="0"/>
                <a:cs typeface="Courier New" pitchFamily="49" charset="0"/>
              </a:rPr>
              <a:t>6</a:t>
            </a:r>
            <a:endParaRPr lang="en-GB" sz="1600" u="none" baseline="30000" dirty="0">
              <a:latin typeface="Arial Narrow" panose="020B0606020202030204" pitchFamily="34" charset="0"/>
              <a:cs typeface="Courier New" pitchFamily="49" charset="0"/>
            </a:endParaRPr>
          </a:p>
        </p:txBody>
      </p:sp>
      <p:sp>
        <p:nvSpPr>
          <p:cNvPr id="354" name="Line 330"/>
          <p:cNvSpPr>
            <a:spLocks noChangeShapeType="1"/>
          </p:cNvSpPr>
          <p:nvPr/>
        </p:nvSpPr>
        <p:spPr bwMode="auto">
          <a:xfrm flipV="1">
            <a:off x="4218111" y="1697924"/>
            <a:ext cx="0" cy="283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355" name="Line 330"/>
          <p:cNvSpPr>
            <a:spLocks noChangeShapeType="1"/>
          </p:cNvSpPr>
          <p:nvPr/>
        </p:nvSpPr>
        <p:spPr bwMode="auto">
          <a:xfrm flipH="1" flipV="1">
            <a:off x="4372388" y="1565564"/>
            <a:ext cx="96981" cy="44152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356" name="Text Box 349"/>
          <p:cNvSpPr txBox="1">
            <a:spLocks noChangeArrowheads="1"/>
          </p:cNvSpPr>
          <p:nvPr/>
        </p:nvSpPr>
        <p:spPr bwMode="auto">
          <a:xfrm>
            <a:off x="3935955" y="1679918"/>
            <a:ext cx="366104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de-DE" sz="1600" u="none" dirty="0">
                <a:latin typeface="Arial Narrow" panose="020B0606020202030204" pitchFamily="34" charset="0"/>
                <a:cs typeface="Courier New" pitchFamily="49" charset="0"/>
              </a:rPr>
              <a:t>D</a:t>
            </a:r>
            <a:r>
              <a:rPr lang="de-DE" sz="1600" u="none" baseline="30000" dirty="0">
                <a:latin typeface="Arial Narrow" panose="020B0606020202030204" pitchFamily="34" charset="0"/>
                <a:cs typeface="Courier New" pitchFamily="49" charset="0"/>
              </a:rPr>
              <a:t>2</a:t>
            </a:r>
            <a:endParaRPr lang="en-GB" sz="1600" u="none" baseline="30000" dirty="0">
              <a:latin typeface="Arial Narrow" panose="020B0606020202030204" pitchFamily="34" charset="0"/>
              <a:cs typeface="Courier New" pitchFamily="49" charset="0"/>
            </a:endParaRPr>
          </a:p>
        </p:txBody>
      </p:sp>
      <p:sp>
        <p:nvSpPr>
          <p:cNvPr id="357" name="Text Box 349"/>
          <p:cNvSpPr txBox="1">
            <a:spLocks noChangeArrowheads="1"/>
          </p:cNvSpPr>
          <p:nvPr/>
        </p:nvSpPr>
        <p:spPr bwMode="auto">
          <a:xfrm>
            <a:off x="4203824" y="1684540"/>
            <a:ext cx="305190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de-DE" sz="1600" u="none" dirty="0">
                <a:latin typeface="Arial Narrow" panose="020B0606020202030204" pitchFamily="34" charset="0"/>
                <a:cs typeface="Courier New" pitchFamily="49" charset="0"/>
              </a:rPr>
              <a:t>D</a:t>
            </a:r>
            <a:endParaRPr lang="en-GB" sz="1600" u="none" baseline="30000" dirty="0">
              <a:latin typeface="Arial Narrow" panose="020B0606020202030204" pitchFamily="34" charset="0"/>
              <a:cs typeface="Courier New" pitchFamily="49" charset="0"/>
            </a:endParaRPr>
          </a:p>
        </p:txBody>
      </p:sp>
      <p:sp>
        <p:nvSpPr>
          <p:cNvPr id="360" name="Rectangle 322"/>
          <p:cNvSpPr>
            <a:spLocks noChangeArrowheads="1"/>
          </p:cNvSpPr>
          <p:nvPr/>
        </p:nvSpPr>
        <p:spPr bwMode="auto">
          <a:xfrm>
            <a:off x="2826298" y="1932455"/>
            <a:ext cx="260350" cy="402291"/>
          </a:xfrm>
          <a:prstGeom prst="rect">
            <a:avLst/>
          </a:prstGeom>
          <a:solidFill>
            <a:srgbClr val="FFB3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191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14"/>
          <p:cNvGraphicFramePr>
            <a:graphicFrameLocks noChangeAspect="1"/>
          </p:cNvGraphicFramePr>
          <p:nvPr/>
        </p:nvGraphicFramePr>
        <p:xfrm>
          <a:off x="533400" y="3352800"/>
          <a:ext cx="4419600" cy="275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8" name="VISIO" r:id="rId4" imgW="3826800" imgH="2386800" progId="">
                  <p:embed/>
                </p:oleObj>
              </mc:Choice>
              <mc:Fallback>
                <p:oleObj name="VISIO" r:id="rId4" imgW="3826800" imgH="23868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352800"/>
                        <a:ext cx="4419600" cy="275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1066800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1657350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054" name="Rectangle 4"/>
          <p:cNvSpPr>
            <a:spLocks noChangeArrowheads="1"/>
          </p:cNvSpPr>
          <p:nvPr/>
        </p:nvSpPr>
        <p:spPr bwMode="auto">
          <a:xfrm>
            <a:off x="2284413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293052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362902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057" name="Rectangle 7"/>
          <p:cNvSpPr>
            <a:spLocks noChangeArrowheads="1"/>
          </p:cNvSpPr>
          <p:nvPr/>
        </p:nvSpPr>
        <p:spPr bwMode="auto">
          <a:xfrm>
            <a:off x="4364038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058" name="Rectangle 8"/>
          <p:cNvSpPr>
            <a:spLocks noChangeArrowheads="1"/>
          </p:cNvSpPr>
          <p:nvPr/>
        </p:nvSpPr>
        <p:spPr bwMode="auto">
          <a:xfrm>
            <a:off x="5097463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059" name="Rectangle 9"/>
          <p:cNvSpPr>
            <a:spLocks noChangeArrowheads="1"/>
          </p:cNvSpPr>
          <p:nvPr/>
        </p:nvSpPr>
        <p:spPr bwMode="auto">
          <a:xfrm>
            <a:off x="5276850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060" name="Rectangle 10"/>
          <p:cNvSpPr>
            <a:spLocks noChangeArrowheads="1"/>
          </p:cNvSpPr>
          <p:nvPr/>
        </p:nvSpPr>
        <p:spPr bwMode="auto">
          <a:xfrm>
            <a:off x="6011863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061" name="Rectangle 11"/>
          <p:cNvSpPr>
            <a:spLocks noChangeArrowheads="1"/>
          </p:cNvSpPr>
          <p:nvPr/>
        </p:nvSpPr>
        <p:spPr bwMode="auto">
          <a:xfrm>
            <a:off x="674687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062" name="Rectangle 12"/>
          <p:cNvSpPr>
            <a:spLocks noChangeArrowheads="1"/>
          </p:cNvSpPr>
          <p:nvPr/>
        </p:nvSpPr>
        <p:spPr bwMode="auto">
          <a:xfrm>
            <a:off x="9685338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78317" name="Text Box 13"/>
          <p:cNvSpPr txBox="1">
            <a:spLocks noChangeArrowheads="1"/>
          </p:cNvSpPr>
          <p:nvPr/>
        </p:nvSpPr>
        <p:spPr bwMode="auto">
          <a:xfrm>
            <a:off x="609600" y="325603"/>
            <a:ext cx="9067800" cy="3649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marL="457200" indent="-457200" defTabSz="762000">
              <a:spcAft>
                <a:spcPts val="600"/>
              </a:spcAft>
              <a:defRPr/>
            </a:pPr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Problem 6-3:</a:t>
            </a:r>
            <a:r>
              <a:rPr lang="en-US" sz="2400" b="0" u="none" dirty="0">
                <a:solidFill>
                  <a:srgbClr val="1515F5"/>
                </a:solidFill>
                <a:latin typeface="Arial Narrow" pitchFamily="34" charset="0"/>
              </a:rPr>
              <a:t> </a:t>
            </a:r>
            <a:r>
              <a:rPr lang="en-US" sz="24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Stream Cipher Design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D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efine the connection polynomial for the running key generator shown such that it produces a maximum length output sequence. Compute the length of the output sequence.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Compute the number of possible polynomials which can produce such sequences.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Define possible functions for f1 and f2 using logical gates such that the output sequence S shows a maximum linear complexity. Write the function of the output sequence in terms of the register states.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Compute the linear complexity of the output sequence S.</a:t>
            </a:r>
          </a:p>
          <a:p>
            <a:pPr marL="457200" indent="-457200" defTabSz="762000">
              <a:defRPr/>
            </a:pPr>
            <a:endParaRPr lang="en-US" sz="1800" b="0" u="none" dirty="0">
              <a:solidFill>
                <a:srgbClr val="000000"/>
              </a:solidFill>
              <a:latin typeface="Arial Narrow" pitchFamily="34" charset="0"/>
              <a:cs typeface="Times New Roman" pitchFamily="18" charset="0"/>
            </a:endParaRPr>
          </a:p>
          <a:p>
            <a:pPr marL="457200" indent="-457200" defTabSz="762000">
              <a:defRPr/>
            </a:pP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       Use the factorization table below:</a:t>
            </a:r>
          </a:p>
          <a:p>
            <a:pPr marL="457200" indent="-457200" defTabSz="762000">
              <a:buFontTx/>
              <a:buAutoNum type="arabicPeriod"/>
              <a:defRPr/>
            </a:pPr>
            <a:endParaRPr lang="en-US" sz="1800" b="0" u="none" dirty="0">
              <a:solidFill>
                <a:srgbClr val="000000"/>
              </a:solidFill>
              <a:latin typeface="Arial Narrow" pitchFamily="34" charset="0"/>
              <a:cs typeface="Times New Roman" pitchFamily="18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endParaRPr lang="en-US" sz="1800" b="0" u="none" dirty="0">
              <a:solidFill>
                <a:srgbClr val="000000"/>
              </a:solidFill>
              <a:latin typeface="Arial Narrow" pitchFamily="34" charset="0"/>
              <a:cs typeface="Times New Roman" pitchFamily="18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endParaRPr lang="en-US" sz="1800" b="0" u="none" dirty="0">
              <a:solidFill>
                <a:srgbClr val="00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graphicFrame>
        <p:nvGraphicFramePr>
          <p:cNvPr id="2051" name="Object 15"/>
          <p:cNvGraphicFramePr>
            <a:graphicFrameLocks noChangeAspect="1"/>
          </p:cNvGraphicFramePr>
          <p:nvPr/>
        </p:nvGraphicFramePr>
        <p:xfrm>
          <a:off x="5029200" y="3124200"/>
          <a:ext cx="5181600" cy="321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9" name="VISIO" r:id="rId6" imgW="4712400" imgH="2926800" progId="">
                  <p:embed/>
                </p:oleObj>
              </mc:Choice>
              <mc:Fallback>
                <p:oleObj name="VISIO" r:id="rId6" imgW="4712400" imgH="29268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124200"/>
                        <a:ext cx="5181600" cy="3217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Gerade Verbindung mit Pfeil 16"/>
          <p:cNvCxnSpPr/>
          <p:nvPr/>
        </p:nvCxnSpPr>
        <p:spPr bwMode="auto">
          <a:xfrm flipV="1">
            <a:off x="1080319" y="3674839"/>
            <a:ext cx="0" cy="36004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Gerade Verbindung mit Pfeil 18"/>
          <p:cNvCxnSpPr/>
          <p:nvPr/>
        </p:nvCxnSpPr>
        <p:spPr bwMode="auto">
          <a:xfrm>
            <a:off x="1080319" y="3674839"/>
            <a:ext cx="288032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7778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0354" name="Text Box 2"/>
          <p:cNvSpPr txBox="1">
            <a:spLocks noChangeArrowheads="1"/>
          </p:cNvSpPr>
          <p:nvPr/>
        </p:nvSpPr>
        <p:spPr bwMode="auto">
          <a:xfrm>
            <a:off x="609600" y="652315"/>
            <a:ext cx="3733800" cy="46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AU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Solution 6-3:                                       </a:t>
            </a:r>
          </a:p>
        </p:txBody>
      </p:sp>
      <p:sp>
        <p:nvSpPr>
          <p:cNvPr id="3265" name="Text Box 190"/>
          <p:cNvSpPr txBox="1">
            <a:spLocks noChangeArrowheads="1"/>
          </p:cNvSpPr>
          <p:nvPr/>
        </p:nvSpPr>
        <p:spPr bwMode="auto">
          <a:xfrm>
            <a:off x="460375" y="1317625"/>
            <a:ext cx="9429750" cy="5310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/>
            <a:r>
              <a:rPr lang="en-US" sz="1800" b="0" u="none" dirty="0">
                <a:latin typeface="Arial Narrow" pitchFamily="34" charset="0"/>
                <a:cs typeface="Courier New" pitchFamily="49" charset="0"/>
              </a:rPr>
              <a:t>1.    A possible connection polynomial</a:t>
            </a:r>
          </a:p>
          <a:p>
            <a:pPr defTabSz="762000"/>
            <a:r>
              <a:rPr lang="en-US" sz="1800" b="0" u="none" dirty="0">
                <a:latin typeface="Arial Narrow" pitchFamily="34" charset="0"/>
                <a:cs typeface="Courier New" pitchFamily="49" charset="0"/>
              </a:rPr>
              <a:t>       </a:t>
            </a:r>
            <a:r>
              <a:rPr lang="en-US" sz="1800" b="0" u="none" dirty="0">
                <a:latin typeface="Arial Narrow" pitchFamily="34" charset="0"/>
                <a:cs typeface="Times New Roman" pitchFamily="18" charset="0"/>
              </a:rPr>
              <a:t>is the following  primitive polynomial  from</a:t>
            </a:r>
          </a:p>
          <a:p>
            <a:pPr defTabSz="762000"/>
            <a:r>
              <a:rPr lang="en-US" sz="1800" b="0" u="none" dirty="0">
                <a:latin typeface="Arial Narrow" pitchFamily="34" charset="0"/>
                <a:cs typeface="Times New Roman" pitchFamily="18" charset="0"/>
              </a:rPr>
              <a:t>       the  irreducible polynomial table   </a:t>
            </a:r>
          </a:p>
          <a:p>
            <a:pPr defTabSz="762000"/>
            <a:r>
              <a:rPr lang="en-US" sz="1800" b="0" u="none" dirty="0">
                <a:latin typeface="Arial Narrow" pitchFamily="34" charset="0"/>
                <a:cs typeface="Courier New" pitchFamily="49" charset="0"/>
              </a:rPr>
              <a:t>       C(D) = 1000001010011 </a:t>
            </a:r>
          </a:p>
          <a:p>
            <a:pPr defTabSz="762000"/>
            <a:r>
              <a:rPr lang="en-US" sz="1800" b="0" u="none" dirty="0">
                <a:latin typeface="Arial Narrow" pitchFamily="34" charset="0"/>
                <a:cs typeface="Courier New" pitchFamily="49" charset="0"/>
              </a:rPr>
              <a:t>           	 = D</a:t>
            </a:r>
            <a:r>
              <a:rPr lang="en-US" sz="1800" b="0" u="none" baseline="30000" dirty="0">
                <a:latin typeface="Arial Narrow" pitchFamily="34" charset="0"/>
                <a:cs typeface="Courier New" pitchFamily="49" charset="0"/>
              </a:rPr>
              <a:t>12</a:t>
            </a:r>
            <a:r>
              <a:rPr lang="en-US" sz="1800" b="0" u="none" dirty="0">
                <a:latin typeface="Arial Narrow" pitchFamily="34" charset="0"/>
                <a:cs typeface="Courier New" pitchFamily="49" charset="0"/>
              </a:rPr>
              <a:t> + D</a:t>
            </a:r>
            <a:r>
              <a:rPr lang="en-US" sz="1800" b="0" u="none" baseline="30000" dirty="0">
                <a:latin typeface="Arial Narrow" pitchFamily="34" charset="0"/>
                <a:cs typeface="Courier New" pitchFamily="49" charset="0"/>
              </a:rPr>
              <a:t>6 </a:t>
            </a:r>
            <a:r>
              <a:rPr lang="en-US" sz="1800" b="0" u="none" dirty="0">
                <a:latin typeface="Arial Narrow" pitchFamily="34" charset="0"/>
                <a:cs typeface="Courier New" pitchFamily="49" charset="0"/>
              </a:rPr>
              <a:t>+ D</a:t>
            </a:r>
            <a:r>
              <a:rPr lang="en-US" sz="1800" b="0" u="none" baseline="30000" dirty="0">
                <a:latin typeface="Arial Narrow" pitchFamily="34" charset="0"/>
                <a:cs typeface="Courier New" pitchFamily="49" charset="0"/>
              </a:rPr>
              <a:t>4</a:t>
            </a:r>
            <a:r>
              <a:rPr lang="en-US" sz="1800" b="0" u="none" dirty="0">
                <a:latin typeface="Arial Narrow" pitchFamily="34" charset="0"/>
                <a:cs typeface="Courier New" pitchFamily="49" charset="0"/>
              </a:rPr>
              <a:t> + D + 1 </a:t>
            </a:r>
            <a:r>
              <a:rPr lang="en-US" sz="1200" b="0" u="none" dirty="0">
                <a:latin typeface="Arial Narrow" pitchFamily="34" charset="0"/>
                <a:cs typeface="Courier New" pitchFamily="49" charset="0"/>
              </a:rPr>
              <a:t>(8th polynomial in the list)</a:t>
            </a:r>
            <a:endParaRPr lang="en-US" sz="1800" b="0" u="none" dirty="0">
              <a:latin typeface="Arial Narrow" pitchFamily="34" charset="0"/>
              <a:cs typeface="Times New Roman" pitchFamily="18" charset="0"/>
            </a:endParaRPr>
          </a:p>
          <a:p>
            <a:pPr defTabSz="762000"/>
            <a:r>
              <a:rPr lang="en-US" sz="1800" b="0" u="none" dirty="0">
                <a:latin typeface="Arial Narrow" pitchFamily="34" charset="0"/>
                <a:cs typeface="Courier New" pitchFamily="49" charset="0"/>
              </a:rPr>
              <a:t>         </a:t>
            </a:r>
            <a:r>
              <a:rPr lang="en-US" sz="1800" b="0" u="none" dirty="0" err="1">
                <a:latin typeface="Arial Narrow" pitchFamily="34" charset="0"/>
                <a:cs typeface="Courier New" pitchFamily="49" charset="0"/>
              </a:rPr>
              <a:t>Periode</a:t>
            </a:r>
            <a:r>
              <a:rPr lang="en-US" sz="1800" b="0" u="none" dirty="0">
                <a:latin typeface="Arial Narrow" pitchFamily="34" charset="0"/>
                <a:cs typeface="Courier New" pitchFamily="49" charset="0"/>
              </a:rPr>
              <a:t> 2</a:t>
            </a:r>
            <a:r>
              <a:rPr lang="en-US" sz="1800" b="0" u="none" baseline="30000" dirty="0">
                <a:latin typeface="Arial Narrow" pitchFamily="34" charset="0"/>
                <a:cs typeface="Courier New" pitchFamily="49" charset="0"/>
              </a:rPr>
              <a:t>L </a:t>
            </a:r>
            <a:r>
              <a:rPr lang="en-US" sz="1800" b="0" u="none" dirty="0">
                <a:latin typeface="Arial Narrow" pitchFamily="34" charset="0"/>
                <a:cs typeface="Courier New" pitchFamily="49" charset="0"/>
              </a:rPr>
              <a:t>– 1 = 2</a:t>
            </a:r>
            <a:r>
              <a:rPr lang="en-US" sz="1800" b="0" u="none" baseline="30000" dirty="0">
                <a:latin typeface="Arial Narrow" pitchFamily="34" charset="0"/>
                <a:cs typeface="Courier New" pitchFamily="49" charset="0"/>
              </a:rPr>
              <a:t>12 </a:t>
            </a:r>
            <a:r>
              <a:rPr lang="en-US" sz="1800" b="0" u="none" dirty="0">
                <a:latin typeface="Arial Narrow" pitchFamily="34" charset="0"/>
                <a:cs typeface="Courier New" pitchFamily="49" charset="0"/>
              </a:rPr>
              <a:t>– 1 = 4095</a:t>
            </a:r>
          </a:p>
          <a:p>
            <a:pPr defTabSz="762000"/>
            <a:endParaRPr lang="en-US" sz="1800" b="0" u="none" dirty="0">
              <a:latin typeface="Arial Narrow" pitchFamily="34" charset="0"/>
              <a:cs typeface="Times New Roman" pitchFamily="18" charset="0"/>
            </a:endParaRPr>
          </a:p>
          <a:p>
            <a:pPr marL="342900" indent="-342900" defTabSz="762000">
              <a:buFont typeface="+mj-lt"/>
              <a:buAutoNum type="arabicPeriod" startAt="2"/>
            </a:pPr>
            <a:r>
              <a:rPr lang="en-US" sz="1800" b="0" u="none" dirty="0">
                <a:latin typeface="Arial Narrow" pitchFamily="34" charset="0"/>
                <a:cs typeface="Times New Roman" pitchFamily="18" charset="0"/>
              </a:rPr>
              <a:t>N</a:t>
            </a:r>
            <a:r>
              <a:rPr lang="en-US" sz="1800" b="0" u="none" dirty="0">
                <a:latin typeface="Arial Narrow" pitchFamily="34" charset="0"/>
                <a:cs typeface="Courier New" pitchFamily="49" charset="0"/>
              </a:rPr>
              <a:t>umber of existing primitive polynomials of degree L  is :</a:t>
            </a:r>
          </a:p>
          <a:p>
            <a:pPr defTabSz="762000"/>
            <a:endParaRPr lang="en-US" sz="1800" b="0" u="none" dirty="0">
              <a:latin typeface="Arial Narrow" pitchFamily="34" charset="0"/>
              <a:cs typeface="Courier New" pitchFamily="49" charset="0"/>
            </a:endParaRPr>
          </a:p>
          <a:p>
            <a:pPr defTabSz="762000"/>
            <a:r>
              <a:rPr lang="en-US" sz="1800" b="0" u="none" dirty="0">
                <a:latin typeface="Arial Narrow" pitchFamily="34" charset="0"/>
                <a:cs typeface="Courier New" pitchFamily="49" charset="0"/>
              </a:rPr>
              <a:t>       for L = 12, number of primitive polynomials is:</a:t>
            </a:r>
          </a:p>
          <a:p>
            <a:pPr defTabSz="762000"/>
            <a:r>
              <a:rPr lang="en-US" sz="1800" b="0" u="none" dirty="0">
                <a:latin typeface="Arial Narrow" pitchFamily="34" charset="0"/>
                <a:cs typeface="Courier New" pitchFamily="49" charset="0"/>
              </a:rPr>
              <a:t>       </a:t>
            </a:r>
            <a:r>
              <a:rPr lang="en-US" sz="1800" b="0" u="none" dirty="0">
                <a:latin typeface="Arial Narrow" pitchFamily="34" charset="0"/>
                <a:cs typeface="Courier New" pitchFamily="49" charset="0"/>
                <a:sym typeface="Symbol" pitchFamily="18" charset="2"/>
              </a:rPr>
              <a:t></a:t>
            </a:r>
            <a:r>
              <a:rPr lang="en-US" sz="1800" b="0" u="none" dirty="0">
                <a:latin typeface="Arial Narrow" pitchFamily="34" charset="0"/>
                <a:cs typeface="Courier New" pitchFamily="49" charset="0"/>
              </a:rPr>
              <a:t>(2</a:t>
            </a:r>
            <a:r>
              <a:rPr lang="en-US" sz="1800" b="0" u="none" baseline="30000" dirty="0">
                <a:latin typeface="Arial Narrow" pitchFamily="34" charset="0"/>
                <a:cs typeface="Courier New" pitchFamily="49" charset="0"/>
              </a:rPr>
              <a:t>12 </a:t>
            </a:r>
            <a:r>
              <a:rPr lang="en-US" sz="1800" b="0" u="none" dirty="0">
                <a:latin typeface="Arial Narrow" pitchFamily="34" charset="0"/>
                <a:cs typeface="Courier New" pitchFamily="49" charset="0"/>
              </a:rPr>
              <a:t>– 1 ) / 12 = </a:t>
            </a:r>
            <a:r>
              <a:rPr lang="en-US" sz="1800" b="0" u="none" dirty="0">
                <a:latin typeface="Arial Narrow" pitchFamily="34" charset="0"/>
                <a:cs typeface="Courier New" pitchFamily="49" charset="0"/>
                <a:sym typeface="Symbol" pitchFamily="18" charset="2"/>
              </a:rPr>
              <a:t></a:t>
            </a:r>
            <a:r>
              <a:rPr lang="en-US" sz="1800" b="0" u="none" dirty="0">
                <a:latin typeface="Arial Narrow" pitchFamily="34" charset="0"/>
                <a:cs typeface="Courier New" pitchFamily="49" charset="0"/>
              </a:rPr>
              <a:t>(4095) / 12 = </a:t>
            </a:r>
            <a:r>
              <a:rPr lang="en-US" sz="1800" b="0" u="none" dirty="0">
                <a:latin typeface="Arial Narrow" pitchFamily="34" charset="0"/>
                <a:cs typeface="Courier New" pitchFamily="49" charset="0"/>
                <a:sym typeface="Symbol" pitchFamily="18" charset="2"/>
              </a:rPr>
              <a:t></a:t>
            </a:r>
            <a:r>
              <a:rPr lang="en-US" sz="1800" b="0" u="none" dirty="0">
                <a:latin typeface="Arial Narrow" pitchFamily="34" charset="0"/>
                <a:cs typeface="Courier New" pitchFamily="49" charset="0"/>
              </a:rPr>
              <a:t>(5*3</a:t>
            </a:r>
            <a:r>
              <a:rPr lang="en-US" sz="1800" b="0" u="none" baseline="30000" dirty="0">
                <a:latin typeface="Arial Narrow" pitchFamily="34" charset="0"/>
                <a:cs typeface="Courier New" pitchFamily="49" charset="0"/>
              </a:rPr>
              <a:t>2</a:t>
            </a:r>
            <a:r>
              <a:rPr lang="en-US" sz="1800" b="0" u="none" dirty="0">
                <a:latin typeface="Arial Narrow" pitchFamily="34" charset="0"/>
                <a:cs typeface="Courier New" pitchFamily="49" charset="0"/>
              </a:rPr>
              <a:t>*7*13) / 12</a:t>
            </a:r>
          </a:p>
          <a:p>
            <a:pPr defTabSz="762000"/>
            <a:r>
              <a:rPr lang="en-US" sz="1800" b="0" u="none" dirty="0">
                <a:latin typeface="Arial Narrow" pitchFamily="34" charset="0"/>
                <a:cs typeface="Courier New" pitchFamily="49" charset="0"/>
              </a:rPr>
              <a:t>                       	                          = 4095(1-1/5)(1-1/3)(1-1/7)(1-1/13) / 12</a:t>
            </a:r>
          </a:p>
          <a:p>
            <a:pPr defTabSz="762000"/>
            <a:r>
              <a:rPr lang="en-US" sz="1800" b="0" u="none" dirty="0">
                <a:latin typeface="Arial Narrow" pitchFamily="34" charset="0"/>
                <a:cs typeface="Courier New" pitchFamily="49" charset="0"/>
              </a:rPr>
              <a:t>             			            = 1728 / 12 = 144 possible polynomials (or possible PN-Sequences)</a:t>
            </a:r>
          </a:p>
          <a:p>
            <a:pPr defTabSz="762000"/>
            <a:endParaRPr lang="en-US" sz="1800" b="0" u="none" dirty="0">
              <a:latin typeface="Arial Narrow" pitchFamily="34" charset="0"/>
              <a:cs typeface="Courier New" pitchFamily="49" charset="0"/>
            </a:endParaRPr>
          </a:p>
          <a:p>
            <a:pPr marL="342900" indent="-342900" defTabSz="762000">
              <a:buFont typeface="+mj-lt"/>
              <a:buAutoNum type="arabicPeriod" startAt="3"/>
            </a:pPr>
            <a:r>
              <a:rPr lang="en-US" sz="1800" b="0" u="none" dirty="0">
                <a:latin typeface="Arial Narrow" pitchFamily="34" charset="0"/>
                <a:cs typeface="Courier New" pitchFamily="49" charset="0"/>
              </a:rPr>
              <a:t>Selecting m = 12/2 for highest linear complexity</a:t>
            </a:r>
          </a:p>
          <a:p>
            <a:pPr defTabSz="762000"/>
            <a:endParaRPr lang="en-US" sz="1800" b="0" u="none" dirty="0">
              <a:latin typeface="Arial Narrow" pitchFamily="34" charset="0"/>
              <a:cs typeface="Courier New" pitchFamily="49" charset="0"/>
            </a:endParaRPr>
          </a:p>
          <a:p>
            <a:pPr defTabSz="762000"/>
            <a:endParaRPr lang="en-US" sz="1800" b="0" u="none" dirty="0">
              <a:latin typeface="Arial Narrow" pitchFamily="34" charset="0"/>
              <a:cs typeface="Courier New" pitchFamily="49" charset="0"/>
            </a:endParaRPr>
          </a:p>
          <a:p>
            <a:pPr marL="342900" indent="-342900" defTabSz="762000">
              <a:buFont typeface="+mj-lt"/>
              <a:buAutoNum type="arabicPeriod" startAt="4"/>
            </a:pPr>
            <a:r>
              <a:rPr lang="en-US" sz="1800" b="0" u="none" dirty="0">
                <a:latin typeface="Arial Narrow" pitchFamily="34" charset="0"/>
                <a:cs typeface="Courier New" pitchFamily="49" charset="0"/>
              </a:rPr>
              <a:t> The linear complexity is  </a:t>
            </a:r>
          </a:p>
          <a:p>
            <a:pPr defTabSz="762000"/>
            <a:r>
              <a:rPr lang="en-US" sz="1800" b="0" u="none" dirty="0">
                <a:latin typeface="Arial Narrow" pitchFamily="34" charset="0"/>
                <a:cs typeface="Times New Roman" pitchFamily="18" charset="0"/>
              </a:rPr>
              <a:t>	</a:t>
            </a:r>
          </a:p>
        </p:txBody>
      </p:sp>
      <p:sp>
        <p:nvSpPr>
          <p:cNvPr id="3266" name="Rectangle 191"/>
          <p:cNvSpPr>
            <a:spLocks noChangeArrowheads="1"/>
          </p:cNvSpPr>
          <p:nvPr/>
        </p:nvSpPr>
        <p:spPr bwMode="auto">
          <a:xfrm>
            <a:off x="4484688" y="3506788"/>
            <a:ext cx="1036955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3267" name="Rectangle 192"/>
          <p:cNvSpPr>
            <a:spLocks noChangeArrowheads="1"/>
          </p:cNvSpPr>
          <p:nvPr/>
        </p:nvSpPr>
        <p:spPr bwMode="auto">
          <a:xfrm>
            <a:off x="4856163" y="3392488"/>
            <a:ext cx="1036955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graphicFrame>
        <p:nvGraphicFramePr>
          <p:cNvPr id="3074" name="Object 1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315634"/>
              </p:ext>
            </p:extLst>
          </p:nvPr>
        </p:nvGraphicFramePr>
        <p:xfrm>
          <a:off x="5648325" y="3113087"/>
          <a:ext cx="9017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3" name="Equation" r:id="rId4" imgW="609480" imgH="419040" progId="Equation.3">
                  <p:embed/>
                </p:oleObj>
              </mc:Choice>
              <mc:Fallback>
                <p:oleObj name="Equation" r:id="rId4" imgW="6094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8325" y="3113087"/>
                        <a:ext cx="9017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1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2649626"/>
              </p:ext>
            </p:extLst>
          </p:nvPr>
        </p:nvGraphicFramePr>
        <p:xfrm>
          <a:off x="5057775" y="5124450"/>
          <a:ext cx="299085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4" name="Formel" r:id="rId6" imgW="1981080" imgH="266400" progId="Equation.3">
                  <p:embed/>
                </p:oleObj>
              </mc:Choice>
              <mc:Fallback>
                <p:oleObj name="Formel" r:id="rId6" imgW="19810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7775" y="5124450"/>
                        <a:ext cx="2990850" cy="40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1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3632337"/>
              </p:ext>
            </p:extLst>
          </p:nvPr>
        </p:nvGraphicFramePr>
        <p:xfrm>
          <a:off x="2946653" y="5826126"/>
          <a:ext cx="568325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5" name="Equation" r:id="rId8" imgW="3733560" imgH="457200" progId="Equation.DSMT4">
                  <p:embed/>
                </p:oleObj>
              </mc:Choice>
              <mc:Fallback>
                <p:oleObj name="Equation" r:id="rId8" imgW="37335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6653" y="5826126"/>
                        <a:ext cx="5683250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feld 13"/>
          <p:cNvSpPr txBox="1"/>
          <p:nvPr/>
        </p:nvSpPr>
        <p:spPr>
          <a:xfrm>
            <a:off x="3028877" y="945255"/>
            <a:ext cx="16161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Linear Sequence</a:t>
            </a:r>
          </a:p>
        </p:txBody>
      </p:sp>
      <p:sp>
        <p:nvSpPr>
          <p:cNvPr id="3078" name="Rectangle 3"/>
          <p:cNvSpPr>
            <a:spLocks noChangeArrowheads="1"/>
          </p:cNvSpPr>
          <p:nvPr/>
        </p:nvSpPr>
        <p:spPr bwMode="auto">
          <a:xfrm>
            <a:off x="4729163" y="1276350"/>
            <a:ext cx="390525" cy="396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9" name="Rectangle 4"/>
          <p:cNvSpPr>
            <a:spLocks noChangeArrowheads="1"/>
          </p:cNvSpPr>
          <p:nvPr/>
        </p:nvSpPr>
        <p:spPr bwMode="auto">
          <a:xfrm>
            <a:off x="4941888" y="1470025"/>
            <a:ext cx="88900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800" b="0" u="none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GB"/>
          </a:p>
        </p:txBody>
      </p:sp>
      <p:sp>
        <p:nvSpPr>
          <p:cNvPr id="3080" name="Rectangle 5"/>
          <p:cNvSpPr>
            <a:spLocks noChangeArrowheads="1"/>
          </p:cNvSpPr>
          <p:nvPr/>
        </p:nvSpPr>
        <p:spPr bwMode="auto">
          <a:xfrm>
            <a:off x="4856163" y="1366838"/>
            <a:ext cx="1587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1300" b="0" i="1" u="none">
                <a:solidFill>
                  <a:srgbClr val="000000"/>
                </a:solidFill>
                <a:latin typeface="Times New Roman" pitchFamily="18" charset="0"/>
              </a:rPr>
              <a:t>S</a:t>
            </a:r>
            <a:endParaRPr lang="en-GB"/>
          </a:p>
        </p:txBody>
      </p:sp>
      <p:sp>
        <p:nvSpPr>
          <p:cNvPr id="3081" name="Rectangle 6"/>
          <p:cNvSpPr>
            <a:spLocks noChangeArrowheads="1"/>
          </p:cNvSpPr>
          <p:nvPr/>
        </p:nvSpPr>
        <p:spPr bwMode="auto">
          <a:xfrm>
            <a:off x="5119688" y="1276350"/>
            <a:ext cx="390525" cy="396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82" name="Rectangle 7"/>
          <p:cNvSpPr>
            <a:spLocks noChangeArrowheads="1"/>
          </p:cNvSpPr>
          <p:nvPr/>
        </p:nvSpPr>
        <p:spPr bwMode="auto">
          <a:xfrm>
            <a:off x="5510213" y="1276350"/>
            <a:ext cx="390525" cy="396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83" name="Rectangle 8"/>
          <p:cNvSpPr>
            <a:spLocks noChangeArrowheads="1"/>
          </p:cNvSpPr>
          <p:nvPr/>
        </p:nvSpPr>
        <p:spPr bwMode="auto">
          <a:xfrm>
            <a:off x="5332413" y="1474788"/>
            <a:ext cx="88900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800" b="0" u="none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GB"/>
          </a:p>
        </p:txBody>
      </p:sp>
      <p:sp>
        <p:nvSpPr>
          <p:cNvPr id="3084" name="Rectangle 9"/>
          <p:cNvSpPr>
            <a:spLocks noChangeArrowheads="1"/>
          </p:cNvSpPr>
          <p:nvPr/>
        </p:nvSpPr>
        <p:spPr bwMode="auto">
          <a:xfrm>
            <a:off x="5254625" y="1373188"/>
            <a:ext cx="1587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1300" b="0" i="1" u="none">
                <a:solidFill>
                  <a:srgbClr val="000000"/>
                </a:solidFill>
                <a:latin typeface="Times New Roman" pitchFamily="18" charset="0"/>
              </a:rPr>
              <a:t>S</a:t>
            </a:r>
            <a:endParaRPr lang="en-GB"/>
          </a:p>
        </p:txBody>
      </p:sp>
      <p:sp>
        <p:nvSpPr>
          <p:cNvPr id="3085" name="Rectangle 10"/>
          <p:cNvSpPr>
            <a:spLocks noChangeArrowheads="1"/>
          </p:cNvSpPr>
          <p:nvPr/>
        </p:nvSpPr>
        <p:spPr bwMode="auto">
          <a:xfrm>
            <a:off x="5900738" y="1276350"/>
            <a:ext cx="388937" cy="396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86" name="Rectangle 11"/>
          <p:cNvSpPr>
            <a:spLocks noChangeArrowheads="1"/>
          </p:cNvSpPr>
          <p:nvPr/>
        </p:nvSpPr>
        <p:spPr bwMode="auto">
          <a:xfrm>
            <a:off x="6289675" y="1276350"/>
            <a:ext cx="392113" cy="396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87" name="Rectangle 12"/>
          <p:cNvSpPr>
            <a:spLocks noChangeArrowheads="1"/>
          </p:cNvSpPr>
          <p:nvPr/>
        </p:nvSpPr>
        <p:spPr bwMode="auto">
          <a:xfrm>
            <a:off x="6681788" y="1276350"/>
            <a:ext cx="390525" cy="396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88" name="Rectangle 13"/>
          <p:cNvSpPr>
            <a:spLocks noChangeArrowheads="1"/>
          </p:cNvSpPr>
          <p:nvPr/>
        </p:nvSpPr>
        <p:spPr bwMode="auto">
          <a:xfrm>
            <a:off x="7072313" y="1276350"/>
            <a:ext cx="388937" cy="396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89" name="Rectangle 14"/>
          <p:cNvSpPr>
            <a:spLocks noChangeArrowheads="1"/>
          </p:cNvSpPr>
          <p:nvPr/>
        </p:nvSpPr>
        <p:spPr bwMode="auto">
          <a:xfrm>
            <a:off x="7461250" y="1276350"/>
            <a:ext cx="392113" cy="396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90" name="Rectangle 15"/>
          <p:cNvSpPr>
            <a:spLocks noChangeArrowheads="1"/>
          </p:cNvSpPr>
          <p:nvPr/>
        </p:nvSpPr>
        <p:spPr bwMode="auto">
          <a:xfrm>
            <a:off x="7853363" y="1276350"/>
            <a:ext cx="390525" cy="396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91" name="Rectangle 16"/>
          <p:cNvSpPr>
            <a:spLocks noChangeArrowheads="1"/>
          </p:cNvSpPr>
          <p:nvPr/>
        </p:nvSpPr>
        <p:spPr bwMode="auto">
          <a:xfrm>
            <a:off x="8243888" y="1276350"/>
            <a:ext cx="388937" cy="396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92" name="Rectangle 17"/>
          <p:cNvSpPr>
            <a:spLocks noChangeArrowheads="1"/>
          </p:cNvSpPr>
          <p:nvPr/>
        </p:nvSpPr>
        <p:spPr bwMode="auto">
          <a:xfrm>
            <a:off x="8632825" y="1276350"/>
            <a:ext cx="390525" cy="396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93" name="Rectangle 18"/>
          <p:cNvSpPr>
            <a:spLocks noChangeArrowheads="1"/>
          </p:cNvSpPr>
          <p:nvPr/>
        </p:nvSpPr>
        <p:spPr bwMode="auto">
          <a:xfrm>
            <a:off x="9023350" y="1276350"/>
            <a:ext cx="392113" cy="396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94" name="Rectangle 19"/>
          <p:cNvSpPr>
            <a:spLocks noChangeArrowheads="1"/>
          </p:cNvSpPr>
          <p:nvPr/>
        </p:nvSpPr>
        <p:spPr bwMode="auto">
          <a:xfrm>
            <a:off x="5510213" y="2070100"/>
            <a:ext cx="2733675" cy="298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95" name="Rectangle 20"/>
          <p:cNvSpPr>
            <a:spLocks noChangeArrowheads="1"/>
          </p:cNvSpPr>
          <p:nvPr/>
        </p:nvSpPr>
        <p:spPr bwMode="auto">
          <a:xfrm>
            <a:off x="8340725" y="2070100"/>
            <a:ext cx="976313" cy="298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96" name="Rectangle 21"/>
          <p:cNvSpPr>
            <a:spLocks noChangeArrowheads="1"/>
          </p:cNvSpPr>
          <p:nvPr/>
        </p:nvSpPr>
        <p:spPr bwMode="auto">
          <a:xfrm>
            <a:off x="5722938" y="1474788"/>
            <a:ext cx="88900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800" b="0" u="none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GB"/>
          </a:p>
        </p:txBody>
      </p:sp>
      <p:sp>
        <p:nvSpPr>
          <p:cNvPr id="3097" name="Rectangle 22"/>
          <p:cNvSpPr>
            <a:spLocks noChangeArrowheads="1"/>
          </p:cNvSpPr>
          <p:nvPr/>
        </p:nvSpPr>
        <p:spPr bwMode="auto">
          <a:xfrm>
            <a:off x="5635625" y="1373188"/>
            <a:ext cx="1587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1300" b="0" i="1" u="none">
                <a:solidFill>
                  <a:srgbClr val="000000"/>
                </a:solidFill>
                <a:latin typeface="Times New Roman" pitchFamily="18" charset="0"/>
              </a:rPr>
              <a:t>S</a:t>
            </a:r>
            <a:endParaRPr lang="en-GB"/>
          </a:p>
        </p:txBody>
      </p:sp>
      <p:sp>
        <p:nvSpPr>
          <p:cNvPr id="3098" name="Rectangle 23"/>
          <p:cNvSpPr>
            <a:spLocks noChangeArrowheads="1"/>
          </p:cNvSpPr>
          <p:nvPr/>
        </p:nvSpPr>
        <p:spPr bwMode="auto">
          <a:xfrm>
            <a:off x="6113463" y="1470025"/>
            <a:ext cx="88900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800" b="0" u="none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GB"/>
          </a:p>
        </p:txBody>
      </p:sp>
      <p:sp>
        <p:nvSpPr>
          <p:cNvPr id="3099" name="Rectangle 24"/>
          <p:cNvSpPr>
            <a:spLocks noChangeArrowheads="1"/>
          </p:cNvSpPr>
          <p:nvPr/>
        </p:nvSpPr>
        <p:spPr bwMode="auto">
          <a:xfrm>
            <a:off x="6029325" y="1366838"/>
            <a:ext cx="1587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1300" b="0" i="1" u="none">
                <a:solidFill>
                  <a:srgbClr val="000000"/>
                </a:solidFill>
                <a:latin typeface="Times New Roman" pitchFamily="18" charset="0"/>
              </a:rPr>
              <a:t>S</a:t>
            </a:r>
            <a:endParaRPr lang="en-GB"/>
          </a:p>
        </p:txBody>
      </p:sp>
      <p:sp>
        <p:nvSpPr>
          <p:cNvPr id="3100" name="Rectangle 25"/>
          <p:cNvSpPr>
            <a:spLocks noChangeArrowheads="1"/>
          </p:cNvSpPr>
          <p:nvPr/>
        </p:nvSpPr>
        <p:spPr bwMode="auto">
          <a:xfrm>
            <a:off x="6508750" y="1457325"/>
            <a:ext cx="88900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800" b="0" u="none">
                <a:solidFill>
                  <a:srgbClr val="000000"/>
                </a:solidFill>
                <a:latin typeface="Times New Roman" pitchFamily="18" charset="0"/>
              </a:rPr>
              <a:t>4</a:t>
            </a:r>
            <a:endParaRPr lang="en-GB"/>
          </a:p>
        </p:txBody>
      </p:sp>
      <p:sp>
        <p:nvSpPr>
          <p:cNvPr id="3101" name="Rectangle 26"/>
          <p:cNvSpPr>
            <a:spLocks noChangeArrowheads="1"/>
          </p:cNvSpPr>
          <p:nvPr/>
        </p:nvSpPr>
        <p:spPr bwMode="auto">
          <a:xfrm>
            <a:off x="6418263" y="1352550"/>
            <a:ext cx="1587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1300" b="0" i="1" u="none">
                <a:solidFill>
                  <a:srgbClr val="000000"/>
                </a:solidFill>
                <a:latin typeface="Times New Roman" pitchFamily="18" charset="0"/>
              </a:rPr>
              <a:t>S</a:t>
            </a:r>
            <a:endParaRPr lang="en-GB"/>
          </a:p>
        </p:txBody>
      </p:sp>
      <p:sp>
        <p:nvSpPr>
          <p:cNvPr id="3102" name="Rectangle 27"/>
          <p:cNvSpPr>
            <a:spLocks noChangeArrowheads="1"/>
          </p:cNvSpPr>
          <p:nvPr/>
        </p:nvSpPr>
        <p:spPr bwMode="auto">
          <a:xfrm>
            <a:off x="6891338" y="1443038"/>
            <a:ext cx="88900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800" b="0" u="none">
                <a:solidFill>
                  <a:srgbClr val="000000"/>
                </a:solidFill>
                <a:latin typeface="Times New Roman" pitchFamily="18" charset="0"/>
              </a:rPr>
              <a:t>5</a:t>
            </a:r>
            <a:endParaRPr lang="en-GB"/>
          </a:p>
        </p:txBody>
      </p:sp>
      <p:sp>
        <p:nvSpPr>
          <p:cNvPr id="3103" name="Rectangle 28"/>
          <p:cNvSpPr>
            <a:spLocks noChangeArrowheads="1"/>
          </p:cNvSpPr>
          <p:nvPr/>
        </p:nvSpPr>
        <p:spPr bwMode="auto">
          <a:xfrm>
            <a:off x="6807200" y="1339850"/>
            <a:ext cx="1587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1300" b="0" i="1" u="none">
                <a:solidFill>
                  <a:srgbClr val="000000"/>
                </a:solidFill>
                <a:latin typeface="Times New Roman" pitchFamily="18" charset="0"/>
              </a:rPr>
              <a:t>S</a:t>
            </a:r>
            <a:endParaRPr lang="en-GB"/>
          </a:p>
        </p:txBody>
      </p:sp>
      <p:sp>
        <p:nvSpPr>
          <p:cNvPr id="3104" name="Rectangle 29"/>
          <p:cNvSpPr>
            <a:spLocks noChangeArrowheads="1"/>
          </p:cNvSpPr>
          <p:nvPr/>
        </p:nvSpPr>
        <p:spPr bwMode="auto">
          <a:xfrm>
            <a:off x="7286625" y="1470025"/>
            <a:ext cx="88900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800" b="0" u="none">
                <a:solidFill>
                  <a:srgbClr val="000000"/>
                </a:solidFill>
                <a:latin typeface="Times New Roman" pitchFamily="18" charset="0"/>
              </a:rPr>
              <a:t>6</a:t>
            </a:r>
            <a:endParaRPr lang="en-GB"/>
          </a:p>
        </p:txBody>
      </p:sp>
      <p:sp>
        <p:nvSpPr>
          <p:cNvPr id="3105" name="Rectangle 30"/>
          <p:cNvSpPr>
            <a:spLocks noChangeArrowheads="1"/>
          </p:cNvSpPr>
          <p:nvPr/>
        </p:nvSpPr>
        <p:spPr bwMode="auto">
          <a:xfrm>
            <a:off x="7200900" y="1366838"/>
            <a:ext cx="1587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1300" b="0" i="1" u="none">
                <a:solidFill>
                  <a:srgbClr val="000000"/>
                </a:solidFill>
                <a:latin typeface="Times New Roman" pitchFamily="18" charset="0"/>
              </a:rPr>
              <a:t>S</a:t>
            </a:r>
            <a:endParaRPr lang="en-GB"/>
          </a:p>
        </p:txBody>
      </p:sp>
      <p:sp>
        <p:nvSpPr>
          <p:cNvPr id="3106" name="Rectangle 31"/>
          <p:cNvSpPr>
            <a:spLocks noChangeArrowheads="1"/>
          </p:cNvSpPr>
          <p:nvPr/>
        </p:nvSpPr>
        <p:spPr bwMode="auto">
          <a:xfrm>
            <a:off x="7675563" y="1470025"/>
            <a:ext cx="88900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800" b="0" u="none">
                <a:solidFill>
                  <a:srgbClr val="000000"/>
                </a:solidFill>
                <a:latin typeface="Times New Roman" pitchFamily="18" charset="0"/>
              </a:rPr>
              <a:t>7</a:t>
            </a:r>
            <a:endParaRPr lang="en-GB"/>
          </a:p>
        </p:txBody>
      </p:sp>
      <p:sp>
        <p:nvSpPr>
          <p:cNvPr id="3107" name="Rectangle 32"/>
          <p:cNvSpPr>
            <a:spLocks noChangeArrowheads="1"/>
          </p:cNvSpPr>
          <p:nvPr/>
        </p:nvSpPr>
        <p:spPr bwMode="auto">
          <a:xfrm>
            <a:off x="7586663" y="1366838"/>
            <a:ext cx="1587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1300" b="0" i="1" u="none">
                <a:solidFill>
                  <a:srgbClr val="000000"/>
                </a:solidFill>
                <a:latin typeface="Times New Roman" pitchFamily="18" charset="0"/>
              </a:rPr>
              <a:t>S</a:t>
            </a:r>
            <a:endParaRPr lang="en-GB"/>
          </a:p>
        </p:txBody>
      </p:sp>
      <p:sp>
        <p:nvSpPr>
          <p:cNvPr id="3108" name="Rectangle 33"/>
          <p:cNvSpPr>
            <a:spLocks noChangeArrowheads="1"/>
          </p:cNvSpPr>
          <p:nvPr/>
        </p:nvSpPr>
        <p:spPr bwMode="auto">
          <a:xfrm>
            <a:off x="8061325" y="1470025"/>
            <a:ext cx="88900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800" b="0" u="none">
                <a:solidFill>
                  <a:srgbClr val="000000"/>
                </a:solidFill>
                <a:latin typeface="Times New Roman" pitchFamily="18" charset="0"/>
              </a:rPr>
              <a:t>8</a:t>
            </a:r>
            <a:endParaRPr lang="en-GB"/>
          </a:p>
        </p:txBody>
      </p:sp>
      <p:sp>
        <p:nvSpPr>
          <p:cNvPr id="3109" name="Rectangle 34"/>
          <p:cNvSpPr>
            <a:spLocks noChangeArrowheads="1"/>
          </p:cNvSpPr>
          <p:nvPr/>
        </p:nvSpPr>
        <p:spPr bwMode="auto">
          <a:xfrm>
            <a:off x="7978775" y="1366838"/>
            <a:ext cx="1587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1300" b="0" i="1" u="none">
                <a:solidFill>
                  <a:srgbClr val="000000"/>
                </a:solidFill>
                <a:latin typeface="Times New Roman" pitchFamily="18" charset="0"/>
              </a:rPr>
              <a:t>S</a:t>
            </a:r>
            <a:endParaRPr lang="en-GB"/>
          </a:p>
        </p:txBody>
      </p:sp>
      <p:sp>
        <p:nvSpPr>
          <p:cNvPr id="3110" name="Rectangle 35"/>
          <p:cNvSpPr>
            <a:spLocks noChangeArrowheads="1"/>
          </p:cNvSpPr>
          <p:nvPr/>
        </p:nvSpPr>
        <p:spPr bwMode="auto">
          <a:xfrm>
            <a:off x="8453438" y="1497013"/>
            <a:ext cx="88900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800" b="0" u="none">
                <a:solidFill>
                  <a:srgbClr val="000000"/>
                </a:solidFill>
                <a:latin typeface="Times New Roman" pitchFamily="18" charset="0"/>
              </a:rPr>
              <a:t>9</a:t>
            </a:r>
            <a:endParaRPr lang="en-GB"/>
          </a:p>
        </p:txBody>
      </p:sp>
      <p:sp>
        <p:nvSpPr>
          <p:cNvPr id="3111" name="Rectangle 36"/>
          <p:cNvSpPr>
            <a:spLocks noChangeArrowheads="1"/>
          </p:cNvSpPr>
          <p:nvPr/>
        </p:nvSpPr>
        <p:spPr bwMode="auto">
          <a:xfrm>
            <a:off x="8369300" y="1393825"/>
            <a:ext cx="1587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1300" b="0" i="1" u="none">
                <a:solidFill>
                  <a:srgbClr val="000000"/>
                </a:solidFill>
                <a:latin typeface="Times New Roman" pitchFamily="18" charset="0"/>
              </a:rPr>
              <a:t>S</a:t>
            </a:r>
            <a:endParaRPr lang="en-GB"/>
          </a:p>
        </p:txBody>
      </p:sp>
      <p:sp>
        <p:nvSpPr>
          <p:cNvPr id="3112" name="Rectangle 37"/>
          <p:cNvSpPr>
            <a:spLocks noChangeArrowheads="1"/>
          </p:cNvSpPr>
          <p:nvPr/>
        </p:nvSpPr>
        <p:spPr bwMode="auto">
          <a:xfrm>
            <a:off x="8797925" y="1470025"/>
            <a:ext cx="138113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800" b="0" u="none">
                <a:solidFill>
                  <a:srgbClr val="000000"/>
                </a:solidFill>
                <a:latin typeface="Times New Roman" pitchFamily="18" charset="0"/>
              </a:rPr>
              <a:t>10</a:t>
            </a:r>
            <a:endParaRPr lang="en-GB"/>
          </a:p>
        </p:txBody>
      </p:sp>
      <p:sp>
        <p:nvSpPr>
          <p:cNvPr id="3113" name="Rectangle 38"/>
          <p:cNvSpPr>
            <a:spLocks noChangeArrowheads="1"/>
          </p:cNvSpPr>
          <p:nvPr/>
        </p:nvSpPr>
        <p:spPr bwMode="auto">
          <a:xfrm>
            <a:off x="8720138" y="1366838"/>
            <a:ext cx="1587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1300" b="0" i="1" u="none">
                <a:solidFill>
                  <a:srgbClr val="000000"/>
                </a:solidFill>
                <a:latin typeface="Times New Roman" pitchFamily="18" charset="0"/>
              </a:rPr>
              <a:t>S</a:t>
            </a:r>
            <a:endParaRPr lang="en-GB"/>
          </a:p>
        </p:txBody>
      </p:sp>
      <p:sp>
        <p:nvSpPr>
          <p:cNvPr id="3114" name="Rectangle 39"/>
          <p:cNvSpPr>
            <a:spLocks noChangeArrowheads="1"/>
          </p:cNvSpPr>
          <p:nvPr/>
        </p:nvSpPr>
        <p:spPr bwMode="auto">
          <a:xfrm>
            <a:off x="9226550" y="1474788"/>
            <a:ext cx="138113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800" b="0" u="none">
                <a:solidFill>
                  <a:srgbClr val="000000"/>
                </a:solidFill>
                <a:latin typeface="Times New Roman" pitchFamily="18" charset="0"/>
              </a:rPr>
              <a:t>11</a:t>
            </a:r>
            <a:endParaRPr lang="en-GB"/>
          </a:p>
        </p:txBody>
      </p:sp>
      <p:sp>
        <p:nvSpPr>
          <p:cNvPr id="3115" name="Rectangle 40"/>
          <p:cNvSpPr>
            <a:spLocks noChangeArrowheads="1"/>
          </p:cNvSpPr>
          <p:nvPr/>
        </p:nvSpPr>
        <p:spPr bwMode="auto">
          <a:xfrm>
            <a:off x="9148763" y="1373188"/>
            <a:ext cx="1587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1300" b="0" i="1" u="none">
                <a:solidFill>
                  <a:srgbClr val="000000"/>
                </a:solidFill>
                <a:latin typeface="Times New Roman" pitchFamily="18" charset="0"/>
              </a:rPr>
              <a:t>S</a:t>
            </a:r>
            <a:endParaRPr lang="en-GB"/>
          </a:p>
        </p:txBody>
      </p:sp>
      <p:sp>
        <p:nvSpPr>
          <p:cNvPr id="3116" name="Line 41"/>
          <p:cNvSpPr>
            <a:spLocks noChangeShapeType="1"/>
          </p:cNvSpPr>
          <p:nvPr/>
        </p:nvSpPr>
        <p:spPr bwMode="auto">
          <a:xfrm>
            <a:off x="5619750" y="2170113"/>
            <a:ext cx="2538413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17" name="Freeform 42"/>
          <p:cNvSpPr>
            <a:spLocks/>
          </p:cNvSpPr>
          <p:nvPr/>
        </p:nvSpPr>
        <p:spPr bwMode="auto">
          <a:xfrm>
            <a:off x="5619750" y="2170113"/>
            <a:ext cx="2538413" cy="98425"/>
          </a:xfrm>
          <a:custGeom>
            <a:avLst/>
            <a:gdLst>
              <a:gd name="T0" fmla="*/ 0 w 1599"/>
              <a:gd name="T1" fmla="*/ 0 h 62"/>
              <a:gd name="T2" fmla="*/ 156249720 w 1599"/>
              <a:gd name="T3" fmla="*/ 156249699 h 62"/>
              <a:gd name="T4" fmla="*/ 2147483647 w 1599"/>
              <a:gd name="T5" fmla="*/ 156249699 h 62"/>
              <a:gd name="T6" fmla="*/ 2147483647 w 1599"/>
              <a:gd name="T7" fmla="*/ 0 h 62"/>
              <a:gd name="T8" fmla="*/ 0 60000 65536"/>
              <a:gd name="T9" fmla="*/ 0 60000 65536"/>
              <a:gd name="T10" fmla="*/ 0 60000 65536"/>
              <a:gd name="T11" fmla="*/ 0 60000 65536"/>
              <a:gd name="T12" fmla="*/ 0 w 1599"/>
              <a:gd name="T13" fmla="*/ 0 h 62"/>
              <a:gd name="T14" fmla="*/ 1599 w 1599"/>
              <a:gd name="T15" fmla="*/ 62 h 6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99" h="62">
                <a:moveTo>
                  <a:pt x="0" y="0"/>
                </a:moveTo>
                <a:lnTo>
                  <a:pt x="62" y="62"/>
                </a:lnTo>
                <a:lnTo>
                  <a:pt x="1538" y="62"/>
                </a:lnTo>
                <a:lnTo>
                  <a:pt x="1599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18" name="Line 43"/>
          <p:cNvSpPr>
            <a:spLocks noChangeShapeType="1"/>
          </p:cNvSpPr>
          <p:nvPr/>
        </p:nvSpPr>
        <p:spPr bwMode="auto">
          <a:xfrm>
            <a:off x="5718175" y="1673225"/>
            <a:ext cx="1588" cy="496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19" name="Line 44"/>
          <p:cNvSpPr>
            <a:spLocks noChangeShapeType="1"/>
          </p:cNvSpPr>
          <p:nvPr/>
        </p:nvSpPr>
        <p:spPr bwMode="auto">
          <a:xfrm>
            <a:off x="6107113" y="1673225"/>
            <a:ext cx="1587" cy="496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20" name="Line 45"/>
          <p:cNvSpPr>
            <a:spLocks noChangeShapeType="1"/>
          </p:cNvSpPr>
          <p:nvPr/>
        </p:nvSpPr>
        <p:spPr bwMode="auto">
          <a:xfrm>
            <a:off x="6499225" y="1673225"/>
            <a:ext cx="1588" cy="496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21" name="Line 46"/>
          <p:cNvSpPr>
            <a:spLocks noChangeShapeType="1"/>
          </p:cNvSpPr>
          <p:nvPr/>
        </p:nvSpPr>
        <p:spPr bwMode="auto">
          <a:xfrm>
            <a:off x="6889750" y="1673225"/>
            <a:ext cx="1588" cy="496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22" name="Line 47"/>
          <p:cNvSpPr>
            <a:spLocks noChangeShapeType="1"/>
          </p:cNvSpPr>
          <p:nvPr/>
        </p:nvSpPr>
        <p:spPr bwMode="auto">
          <a:xfrm>
            <a:off x="7278688" y="1673225"/>
            <a:ext cx="1587" cy="496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23" name="Line 48"/>
          <p:cNvSpPr>
            <a:spLocks noChangeShapeType="1"/>
          </p:cNvSpPr>
          <p:nvPr/>
        </p:nvSpPr>
        <p:spPr bwMode="auto">
          <a:xfrm>
            <a:off x="7669213" y="1673225"/>
            <a:ext cx="1587" cy="496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24" name="Line 49"/>
          <p:cNvSpPr>
            <a:spLocks noChangeShapeType="1"/>
          </p:cNvSpPr>
          <p:nvPr/>
        </p:nvSpPr>
        <p:spPr bwMode="auto">
          <a:xfrm>
            <a:off x="8437563" y="1673225"/>
            <a:ext cx="1587" cy="496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25" name="Line 50"/>
          <p:cNvSpPr>
            <a:spLocks noChangeShapeType="1"/>
          </p:cNvSpPr>
          <p:nvPr/>
        </p:nvSpPr>
        <p:spPr bwMode="auto">
          <a:xfrm>
            <a:off x="8828088" y="1673225"/>
            <a:ext cx="1587" cy="496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26" name="Line 51"/>
          <p:cNvSpPr>
            <a:spLocks noChangeShapeType="1"/>
          </p:cNvSpPr>
          <p:nvPr/>
        </p:nvSpPr>
        <p:spPr bwMode="auto">
          <a:xfrm>
            <a:off x="9218613" y="1673225"/>
            <a:ext cx="1587" cy="496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27" name="Freeform 52"/>
          <p:cNvSpPr>
            <a:spLocks/>
          </p:cNvSpPr>
          <p:nvPr/>
        </p:nvSpPr>
        <p:spPr bwMode="auto">
          <a:xfrm>
            <a:off x="8437563" y="2170113"/>
            <a:ext cx="781050" cy="98425"/>
          </a:xfrm>
          <a:custGeom>
            <a:avLst/>
            <a:gdLst>
              <a:gd name="T0" fmla="*/ 156249698 w 492"/>
              <a:gd name="T1" fmla="*/ 156249699 h 62"/>
              <a:gd name="T2" fmla="*/ 0 w 492"/>
              <a:gd name="T3" fmla="*/ 0 h 62"/>
              <a:gd name="T4" fmla="*/ 1239916964 w 492"/>
              <a:gd name="T5" fmla="*/ 0 h 62"/>
              <a:gd name="T6" fmla="*/ 1083667316 w 492"/>
              <a:gd name="T7" fmla="*/ 156249699 h 62"/>
              <a:gd name="T8" fmla="*/ 156249698 w 492"/>
              <a:gd name="T9" fmla="*/ 156249699 h 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2"/>
              <a:gd name="T16" fmla="*/ 0 h 62"/>
              <a:gd name="T17" fmla="*/ 492 w 492"/>
              <a:gd name="T18" fmla="*/ 62 h 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2" h="62">
                <a:moveTo>
                  <a:pt x="62" y="62"/>
                </a:moveTo>
                <a:lnTo>
                  <a:pt x="0" y="0"/>
                </a:lnTo>
                <a:lnTo>
                  <a:pt x="492" y="0"/>
                </a:lnTo>
                <a:lnTo>
                  <a:pt x="430" y="62"/>
                </a:lnTo>
                <a:lnTo>
                  <a:pt x="62" y="62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28" name="Freeform 53"/>
          <p:cNvSpPr>
            <a:spLocks/>
          </p:cNvSpPr>
          <p:nvPr/>
        </p:nvSpPr>
        <p:spPr bwMode="auto">
          <a:xfrm>
            <a:off x="6799263" y="2587625"/>
            <a:ext cx="155575" cy="157163"/>
          </a:xfrm>
          <a:custGeom>
            <a:avLst/>
            <a:gdLst>
              <a:gd name="T0" fmla="*/ 246975335 w 98"/>
              <a:gd name="T1" fmla="*/ 123488854 h 99"/>
              <a:gd name="T2" fmla="*/ 241935024 w 98"/>
              <a:gd name="T3" fmla="*/ 88206541 h 99"/>
              <a:gd name="T4" fmla="*/ 226814091 w 98"/>
              <a:gd name="T5" fmla="*/ 57964579 h 99"/>
              <a:gd name="T6" fmla="*/ 204133436 w 98"/>
              <a:gd name="T7" fmla="*/ 30241974 h 99"/>
              <a:gd name="T8" fmla="*/ 173891570 w 98"/>
              <a:gd name="T9" fmla="*/ 7561287 h 99"/>
              <a:gd name="T10" fmla="*/ 141128756 w 98"/>
              <a:gd name="T11" fmla="*/ 0 h 99"/>
              <a:gd name="T12" fmla="*/ 105846579 w 98"/>
              <a:gd name="T13" fmla="*/ 0 h 99"/>
              <a:gd name="T14" fmla="*/ 70564378 w 98"/>
              <a:gd name="T15" fmla="*/ 7561287 h 99"/>
              <a:gd name="T16" fmla="*/ 42843449 w 98"/>
              <a:gd name="T17" fmla="*/ 30241974 h 99"/>
              <a:gd name="T18" fmla="*/ 17640301 w 98"/>
              <a:gd name="T19" fmla="*/ 57964579 h 99"/>
              <a:gd name="T20" fmla="*/ 5040312 w 98"/>
              <a:gd name="T21" fmla="*/ 88206541 h 99"/>
              <a:gd name="T22" fmla="*/ 0 w 98"/>
              <a:gd name="T23" fmla="*/ 123488854 h 99"/>
              <a:gd name="T24" fmla="*/ 5040312 w 98"/>
              <a:gd name="T25" fmla="*/ 161290513 h 99"/>
              <a:gd name="T26" fmla="*/ 17640301 w 98"/>
              <a:gd name="T27" fmla="*/ 194053432 h 99"/>
              <a:gd name="T28" fmla="*/ 42843449 w 98"/>
              <a:gd name="T29" fmla="*/ 219255117 h 99"/>
              <a:gd name="T30" fmla="*/ 70564378 w 98"/>
              <a:gd name="T31" fmla="*/ 239416425 h 99"/>
              <a:gd name="T32" fmla="*/ 105846579 w 98"/>
              <a:gd name="T33" fmla="*/ 249497079 h 99"/>
              <a:gd name="T34" fmla="*/ 141128756 w 98"/>
              <a:gd name="T35" fmla="*/ 249497079 h 99"/>
              <a:gd name="T36" fmla="*/ 173891570 w 98"/>
              <a:gd name="T37" fmla="*/ 239416425 h 99"/>
              <a:gd name="T38" fmla="*/ 204133436 w 98"/>
              <a:gd name="T39" fmla="*/ 219255117 h 99"/>
              <a:gd name="T40" fmla="*/ 226814091 w 98"/>
              <a:gd name="T41" fmla="*/ 194053432 h 99"/>
              <a:gd name="T42" fmla="*/ 241935024 w 98"/>
              <a:gd name="T43" fmla="*/ 161290513 h 99"/>
              <a:gd name="T44" fmla="*/ 246975335 w 98"/>
              <a:gd name="T45" fmla="*/ 123488854 h 99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98"/>
              <a:gd name="T70" fmla="*/ 0 h 99"/>
              <a:gd name="T71" fmla="*/ 98 w 98"/>
              <a:gd name="T72" fmla="*/ 99 h 99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98" h="99">
                <a:moveTo>
                  <a:pt x="98" y="49"/>
                </a:moveTo>
                <a:lnTo>
                  <a:pt x="96" y="35"/>
                </a:lnTo>
                <a:lnTo>
                  <a:pt x="90" y="23"/>
                </a:lnTo>
                <a:lnTo>
                  <a:pt x="81" y="12"/>
                </a:lnTo>
                <a:lnTo>
                  <a:pt x="69" y="3"/>
                </a:lnTo>
                <a:lnTo>
                  <a:pt x="56" y="0"/>
                </a:lnTo>
                <a:lnTo>
                  <a:pt x="42" y="0"/>
                </a:lnTo>
                <a:lnTo>
                  <a:pt x="28" y="3"/>
                </a:lnTo>
                <a:lnTo>
                  <a:pt x="17" y="12"/>
                </a:lnTo>
                <a:lnTo>
                  <a:pt x="7" y="23"/>
                </a:lnTo>
                <a:lnTo>
                  <a:pt x="2" y="35"/>
                </a:lnTo>
                <a:lnTo>
                  <a:pt x="0" y="49"/>
                </a:lnTo>
                <a:lnTo>
                  <a:pt x="2" y="64"/>
                </a:lnTo>
                <a:lnTo>
                  <a:pt x="7" y="77"/>
                </a:lnTo>
                <a:lnTo>
                  <a:pt x="17" y="87"/>
                </a:lnTo>
                <a:lnTo>
                  <a:pt x="28" y="95"/>
                </a:lnTo>
                <a:lnTo>
                  <a:pt x="42" y="99"/>
                </a:lnTo>
                <a:lnTo>
                  <a:pt x="56" y="99"/>
                </a:lnTo>
                <a:lnTo>
                  <a:pt x="69" y="95"/>
                </a:lnTo>
                <a:lnTo>
                  <a:pt x="81" y="87"/>
                </a:lnTo>
                <a:lnTo>
                  <a:pt x="90" y="77"/>
                </a:lnTo>
                <a:lnTo>
                  <a:pt x="96" y="64"/>
                </a:lnTo>
                <a:lnTo>
                  <a:pt x="98" y="4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29" name="Freeform 54"/>
          <p:cNvSpPr>
            <a:spLocks/>
          </p:cNvSpPr>
          <p:nvPr/>
        </p:nvSpPr>
        <p:spPr bwMode="auto">
          <a:xfrm>
            <a:off x="6799263" y="2587625"/>
            <a:ext cx="155575" cy="157163"/>
          </a:xfrm>
          <a:custGeom>
            <a:avLst/>
            <a:gdLst>
              <a:gd name="T0" fmla="*/ 246975335 w 98"/>
              <a:gd name="T1" fmla="*/ 123488854 h 99"/>
              <a:gd name="T2" fmla="*/ 241935024 w 98"/>
              <a:gd name="T3" fmla="*/ 88206541 h 99"/>
              <a:gd name="T4" fmla="*/ 226814091 w 98"/>
              <a:gd name="T5" fmla="*/ 57964579 h 99"/>
              <a:gd name="T6" fmla="*/ 204133436 w 98"/>
              <a:gd name="T7" fmla="*/ 30241974 h 99"/>
              <a:gd name="T8" fmla="*/ 173891570 w 98"/>
              <a:gd name="T9" fmla="*/ 7561287 h 99"/>
              <a:gd name="T10" fmla="*/ 141128756 w 98"/>
              <a:gd name="T11" fmla="*/ 0 h 99"/>
              <a:gd name="T12" fmla="*/ 105846579 w 98"/>
              <a:gd name="T13" fmla="*/ 0 h 99"/>
              <a:gd name="T14" fmla="*/ 70564378 w 98"/>
              <a:gd name="T15" fmla="*/ 7561287 h 99"/>
              <a:gd name="T16" fmla="*/ 42843449 w 98"/>
              <a:gd name="T17" fmla="*/ 30241974 h 99"/>
              <a:gd name="T18" fmla="*/ 17640301 w 98"/>
              <a:gd name="T19" fmla="*/ 57964579 h 99"/>
              <a:gd name="T20" fmla="*/ 5040312 w 98"/>
              <a:gd name="T21" fmla="*/ 88206541 h 99"/>
              <a:gd name="T22" fmla="*/ 0 w 98"/>
              <a:gd name="T23" fmla="*/ 123488854 h 99"/>
              <a:gd name="T24" fmla="*/ 5040312 w 98"/>
              <a:gd name="T25" fmla="*/ 161290513 h 99"/>
              <a:gd name="T26" fmla="*/ 17640301 w 98"/>
              <a:gd name="T27" fmla="*/ 194053432 h 99"/>
              <a:gd name="T28" fmla="*/ 42843449 w 98"/>
              <a:gd name="T29" fmla="*/ 219255117 h 99"/>
              <a:gd name="T30" fmla="*/ 70564378 w 98"/>
              <a:gd name="T31" fmla="*/ 239416425 h 99"/>
              <a:gd name="T32" fmla="*/ 105846579 w 98"/>
              <a:gd name="T33" fmla="*/ 249497079 h 99"/>
              <a:gd name="T34" fmla="*/ 141128756 w 98"/>
              <a:gd name="T35" fmla="*/ 249497079 h 99"/>
              <a:gd name="T36" fmla="*/ 173891570 w 98"/>
              <a:gd name="T37" fmla="*/ 239416425 h 99"/>
              <a:gd name="T38" fmla="*/ 204133436 w 98"/>
              <a:gd name="T39" fmla="*/ 219255117 h 99"/>
              <a:gd name="T40" fmla="*/ 226814091 w 98"/>
              <a:gd name="T41" fmla="*/ 194053432 h 99"/>
              <a:gd name="T42" fmla="*/ 241935024 w 98"/>
              <a:gd name="T43" fmla="*/ 161290513 h 99"/>
              <a:gd name="T44" fmla="*/ 246975335 w 98"/>
              <a:gd name="T45" fmla="*/ 123488854 h 99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98"/>
              <a:gd name="T70" fmla="*/ 0 h 99"/>
              <a:gd name="T71" fmla="*/ 98 w 98"/>
              <a:gd name="T72" fmla="*/ 99 h 99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98" h="99">
                <a:moveTo>
                  <a:pt x="98" y="49"/>
                </a:moveTo>
                <a:lnTo>
                  <a:pt x="96" y="35"/>
                </a:lnTo>
                <a:lnTo>
                  <a:pt x="90" y="23"/>
                </a:lnTo>
                <a:lnTo>
                  <a:pt x="81" y="12"/>
                </a:lnTo>
                <a:lnTo>
                  <a:pt x="69" y="3"/>
                </a:lnTo>
                <a:lnTo>
                  <a:pt x="56" y="0"/>
                </a:lnTo>
                <a:lnTo>
                  <a:pt x="42" y="0"/>
                </a:lnTo>
                <a:lnTo>
                  <a:pt x="28" y="3"/>
                </a:lnTo>
                <a:lnTo>
                  <a:pt x="17" y="12"/>
                </a:lnTo>
                <a:lnTo>
                  <a:pt x="7" y="23"/>
                </a:lnTo>
                <a:lnTo>
                  <a:pt x="2" y="35"/>
                </a:lnTo>
                <a:lnTo>
                  <a:pt x="0" y="49"/>
                </a:lnTo>
                <a:lnTo>
                  <a:pt x="2" y="64"/>
                </a:lnTo>
                <a:lnTo>
                  <a:pt x="7" y="77"/>
                </a:lnTo>
                <a:lnTo>
                  <a:pt x="17" y="87"/>
                </a:lnTo>
                <a:lnTo>
                  <a:pt x="28" y="95"/>
                </a:lnTo>
                <a:lnTo>
                  <a:pt x="42" y="99"/>
                </a:lnTo>
                <a:lnTo>
                  <a:pt x="56" y="99"/>
                </a:lnTo>
                <a:lnTo>
                  <a:pt x="69" y="95"/>
                </a:lnTo>
                <a:lnTo>
                  <a:pt x="81" y="87"/>
                </a:lnTo>
                <a:lnTo>
                  <a:pt x="90" y="77"/>
                </a:lnTo>
                <a:lnTo>
                  <a:pt x="96" y="64"/>
                </a:lnTo>
                <a:lnTo>
                  <a:pt x="98" y="49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30" name="Line 55"/>
          <p:cNvSpPr>
            <a:spLocks noChangeShapeType="1"/>
          </p:cNvSpPr>
          <p:nvPr/>
        </p:nvSpPr>
        <p:spPr bwMode="auto">
          <a:xfrm>
            <a:off x="6877050" y="2665413"/>
            <a:ext cx="7778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31" name="Line 56"/>
          <p:cNvSpPr>
            <a:spLocks noChangeShapeType="1"/>
          </p:cNvSpPr>
          <p:nvPr/>
        </p:nvSpPr>
        <p:spPr bwMode="auto">
          <a:xfrm flipV="1">
            <a:off x="6877050" y="2586038"/>
            <a:ext cx="1588" cy="793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32" name="Line 57"/>
          <p:cNvSpPr>
            <a:spLocks noChangeShapeType="1"/>
          </p:cNvSpPr>
          <p:nvPr/>
        </p:nvSpPr>
        <p:spPr bwMode="auto">
          <a:xfrm flipH="1">
            <a:off x="6799263" y="2665413"/>
            <a:ext cx="77787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33" name="Line 58"/>
          <p:cNvSpPr>
            <a:spLocks noChangeShapeType="1"/>
          </p:cNvSpPr>
          <p:nvPr/>
        </p:nvSpPr>
        <p:spPr bwMode="auto">
          <a:xfrm>
            <a:off x="6877050" y="2665413"/>
            <a:ext cx="1588" cy="809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40" name="Freeform 65"/>
          <p:cNvSpPr>
            <a:spLocks/>
          </p:cNvSpPr>
          <p:nvPr/>
        </p:nvSpPr>
        <p:spPr bwMode="auto">
          <a:xfrm>
            <a:off x="7970093" y="798513"/>
            <a:ext cx="155575" cy="158750"/>
          </a:xfrm>
          <a:custGeom>
            <a:avLst/>
            <a:gdLst>
              <a:gd name="T0" fmla="*/ 246975335 w 98"/>
              <a:gd name="T1" fmla="*/ 126007824 h 100"/>
              <a:gd name="T2" fmla="*/ 241935024 w 98"/>
              <a:gd name="T3" fmla="*/ 90725622 h 100"/>
              <a:gd name="T4" fmla="*/ 229335040 w 98"/>
              <a:gd name="T5" fmla="*/ 60483756 h 100"/>
              <a:gd name="T6" fmla="*/ 204133436 w 98"/>
              <a:gd name="T7" fmla="*/ 32761240 h 100"/>
              <a:gd name="T8" fmla="*/ 176410932 w 98"/>
              <a:gd name="T9" fmla="*/ 12601574 h 100"/>
              <a:gd name="T10" fmla="*/ 141128756 w 98"/>
              <a:gd name="T11" fmla="*/ 0 h 100"/>
              <a:gd name="T12" fmla="*/ 105846579 w 98"/>
              <a:gd name="T13" fmla="*/ 0 h 100"/>
              <a:gd name="T14" fmla="*/ 70564378 w 98"/>
              <a:gd name="T15" fmla="*/ 12601574 h 100"/>
              <a:gd name="T16" fmla="*/ 42843449 w 98"/>
              <a:gd name="T17" fmla="*/ 32761240 h 100"/>
              <a:gd name="T18" fmla="*/ 17640301 w 98"/>
              <a:gd name="T19" fmla="*/ 60483756 h 100"/>
              <a:gd name="T20" fmla="*/ 5040312 w 98"/>
              <a:gd name="T21" fmla="*/ 90725622 h 100"/>
              <a:gd name="T22" fmla="*/ 0 w 98"/>
              <a:gd name="T23" fmla="*/ 126007824 h 100"/>
              <a:gd name="T24" fmla="*/ 5040312 w 98"/>
              <a:gd name="T25" fmla="*/ 163810950 h 100"/>
              <a:gd name="T26" fmla="*/ 17640301 w 98"/>
              <a:gd name="T27" fmla="*/ 196572177 h 100"/>
              <a:gd name="T28" fmla="*/ 42843449 w 98"/>
              <a:gd name="T29" fmla="*/ 221773782 h 100"/>
              <a:gd name="T30" fmla="*/ 70564378 w 98"/>
              <a:gd name="T31" fmla="*/ 241935025 h 100"/>
              <a:gd name="T32" fmla="*/ 105846579 w 98"/>
              <a:gd name="T33" fmla="*/ 252015647 h 100"/>
              <a:gd name="T34" fmla="*/ 141128756 w 98"/>
              <a:gd name="T35" fmla="*/ 252015647 h 100"/>
              <a:gd name="T36" fmla="*/ 176410932 w 98"/>
              <a:gd name="T37" fmla="*/ 241935025 h 100"/>
              <a:gd name="T38" fmla="*/ 204133436 w 98"/>
              <a:gd name="T39" fmla="*/ 221773782 h 100"/>
              <a:gd name="T40" fmla="*/ 229335040 w 98"/>
              <a:gd name="T41" fmla="*/ 196572177 h 100"/>
              <a:gd name="T42" fmla="*/ 241935024 w 98"/>
              <a:gd name="T43" fmla="*/ 163810950 h 100"/>
              <a:gd name="T44" fmla="*/ 246975335 w 98"/>
              <a:gd name="T45" fmla="*/ 126007824 h 10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98"/>
              <a:gd name="T70" fmla="*/ 0 h 100"/>
              <a:gd name="T71" fmla="*/ 98 w 98"/>
              <a:gd name="T72" fmla="*/ 100 h 10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98" h="100">
                <a:moveTo>
                  <a:pt x="98" y="50"/>
                </a:moveTo>
                <a:lnTo>
                  <a:pt x="96" y="36"/>
                </a:lnTo>
                <a:lnTo>
                  <a:pt x="91" y="24"/>
                </a:lnTo>
                <a:lnTo>
                  <a:pt x="81" y="13"/>
                </a:lnTo>
                <a:lnTo>
                  <a:pt x="70" y="5"/>
                </a:lnTo>
                <a:lnTo>
                  <a:pt x="56" y="0"/>
                </a:lnTo>
                <a:lnTo>
                  <a:pt x="42" y="0"/>
                </a:lnTo>
                <a:lnTo>
                  <a:pt x="28" y="5"/>
                </a:lnTo>
                <a:lnTo>
                  <a:pt x="17" y="13"/>
                </a:lnTo>
                <a:lnTo>
                  <a:pt x="7" y="24"/>
                </a:lnTo>
                <a:lnTo>
                  <a:pt x="2" y="36"/>
                </a:lnTo>
                <a:lnTo>
                  <a:pt x="0" y="50"/>
                </a:lnTo>
                <a:lnTo>
                  <a:pt x="2" y="65"/>
                </a:lnTo>
                <a:lnTo>
                  <a:pt x="7" y="78"/>
                </a:lnTo>
                <a:lnTo>
                  <a:pt x="17" y="88"/>
                </a:lnTo>
                <a:lnTo>
                  <a:pt x="28" y="96"/>
                </a:lnTo>
                <a:lnTo>
                  <a:pt x="42" y="100"/>
                </a:lnTo>
                <a:lnTo>
                  <a:pt x="56" y="100"/>
                </a:lnTo>
                <a:lnTo>
                  <a:pt x="70" y="96"/>
                </a:lnTo>
                <a:lnTo>
                  <a:pt x="81" y="88"/>
                </a:lnTo>
                <a:lnTo>
                  <a:pt x="91" y="78"/>
                </a:lnTo>
                <a:lnTo>
                  <a:pt x="96" y="65"/>
                </a:lnTo>
                <a:lnTo>
                  <a:pt x="98" y="5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41" name="Freeform 66"/>
          <p:cNvSpPr>
            <a:spLocks/>
          </p:cNvSpPr>
          <p:nvPr/>
        </p:nvSpPr>
        <p:spPr bwMode="auto">
          <a:xfrm>
            <a:off x="7970093" y="798513"/>
            <a:ext cx="155575" cy="158750"/>
          </a:xfrm>
          <a:custGeom>
            <a:avLst/>
            <a:gdLst>
              <a:gd name="T0" fmla="*/ 246975335 w 98"/>
              <a:gd name="T1" fmla="*/ 126007824 h 100"/>
              <a:gd name="T2" fmla="*/ 241935024 w 98"/>
              <a:gd name="T3" fmla="*/ 90725622 h 100"/>
              <a:gd name="T4" fmla="*/ 229335040 w 98"/>
              <a:gd name="T5" fmla="*/ 60483756 h 100"/>
              <a:gd name="T6" fmla="*/ 204133436 w 98"/>
              <a:gd name="T7" fmla="*/ 32761240 h 100"/>
              <a:gd name="T8" fmla="*/ 176410932 w 98"/>
              <a:gd name="T9" fmla="*/ 12601574 h 100"/>
              <a:gd name="T10" fmla="*/ 141128756 w 98"/>
              <a:gd name="T11" fmla="*/ 0 h 100"/>
              <a:gd name="T12" fmla="*/ 105846579 w 98"/>
              <a:gd name="T13" fmla="*/ 0 h 100"/>
              <a:gd name="T14" fmla="*/ 70564378 w 98"/>
              <a:gd name="T15" fmla="*/ 12601574 h 100"/>
              <a:gd name="T16" fmla="*/ 42843449 w 98"/>
              <a:gd name="T17" fmla="*/ 32761240 h 100"/>
              <a:gd name="T18" fmla="*/ 17640301 w 98"/>
              <a:gd name="T19" fmla="*/ 60483756 h 100"/>
              <a:gd name="T20" fmla="*/ 5040312 w 98"/>
              <a:gd name="T21" fmla="*/ 90725622 h 100"/>
              <a:gd name="T22" fmla="*/ 0 w 98"/>
              <a:gd name="T23" fmla="*/ 126007824 h 100"/>
              <a:gd name="T24" fmla="*/ 5040312 w 98"/>
              <a:gd name="T25" fmla="*/ 163810950 h 100"/>
              <a:gd name="T26" fmla="*/ 17640301 w 98"/>
              <a:gd name="T27" fmla="*/ 196572177 h 100"/>
              <a:gd name="T28" fmla="*/ 42843449 w 98"/>
              <a:gd name="T29" fmla="*/ 221773782 h 100"/>
              <a:gd name="T30" fmla="*/ 70564378 w 98"/>
              <a:gd name="T31" fmla="*/ 241935025 h 100"/>
              <a:gd name="T32" fmla="*/ 105846579 w 98"/>
              <a:gd name="T33" fmla="*/ 252015647 h 100"/>
              <a:gd name="T34" fmla="*/ 141128756 w 98"/>
              <a:gd name="T35" fmla="*/ 252015647 h 100"/>
              <a:gd name="T36" fmla="*/ 176410932 w 98"/>
              <a:gd name="T37" fmla="*/ 241935025 h 100"/>
              <a:gd name="T38" fmla="*/ 204133436 w 98"/>
              <a:gd name="T39" fmla="*/ 221773782 h 100"/>
              <a:gd name="T40" fmla="*/ 229335040 w 98"/>
              <a:gd name="T41" fmla="*/ 196572177 h 100"/>
              <a:gd name="T42" fmla="*/ 241935024 w 98"/>
              <a:gd name="T43" fmla="*/ 163810950 h 100"/>
              <a:gd name="T44" fmla="*/ 246975335 w 98"/>
              <a:gd name="T45" fmla="*/ 126007824 h 10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98"/>
              <a:gd name="T70" fmla="*/ 0 h 100"/>
              <a:gd name="T71" fmla="*/ 98 w 98"/>
              <a:gd name="T72" fmla="*/ 100 h 10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98" h="100">
                <a:moveTo>
                  <a:pt x="98" y="50"/>
                </a:moveTo>
                <a:lnTo>
                  <a:pt x="96" y="36"/>
                </a:lnTo>
                <a:lnTo>
                  <a:pt x="91" y="24"/>
                </a:lnTo>
                <a:lnTo>
                  <a:pt x="81" y="13"/>
                </a:lnTo>
                <a:lnTo>
                  <a:pt x="70" y="5"/>
                </a:lnTo>
                <a:lnTo>
                  <a:pt x="56" y="0"/>
                </a:lnTo>
                <a:lnTo>
                  <a:pt x="42" y="0"/>
                </a:lnTo>
                <a:lnTo>
                  <a:pt x="28" y="5"/>
                </a:lnTo>
                <a:lnTo>
                  <a:pt x="17" y="13"/>
                </a:lnTo>
                <a:lnTo>
                  <a:pt x="7" y="24"/>
                </a:lnTo>
                <a:lnTo>
                  <a:pt x="2" y="36"/>
                </a:lnTo>
                <a:lnTo>
                  <a:pt x="0" y="50"/>
                </a:lnTo>
                <a:lnTo>
                  <a:pt x="2" y="65"/>
                </a:lnTo>
                <a:lnTo>
                  <a:pt x="7" y="78"/>
                </a:lnTo>
                <a:lnTo>
                  <a:pt x="17" y="88"/>
                </a:lnTo>
                <a:lnTo>
                  <a:pt x="28" y="96"/>
                </a:lnTo>
                <a:lnTo>
                  <a:pt x="42" y="100"/>
                </a:lnTo>
                <a:lnTo>
                  <a:pt x="56" y="100"/>
                </a:lnTo>
                <a:lnTo>
                  <a:pt x="70" y="96"/>
                </a:lnTo>
                <a:lnTo>
                  <a:pt x="81" y="88"/>
                </a:lnTo>
                <a:lnTo>
                  <a:pt x="91" y="78"/>
                </a:lnTo>
                <a:lnTo>
                  <a:pt x="96" y="65"/>
                </a:lnTo>
                <a:lnTo>
                  <a:pt x="98" y="5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42" name="Line 67"/>
          <p:cNvSpPr>
            <a:spLocks noChangeShapeType="1"/>
          </p:cNvSpPr>
          <p:nvPr/>
        </p:nvSpPr>
        <p:spPr bwMode="auto">
          <a:xfrm>
            <a:off x="8047881" y="877888"/>
            <a:ext cx="77787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43" name="Line 68"/>
          <p:cNvSpPr>
            <a:spLocks noChangeShapeType="1"/>
          </p:cNvSpPr>
          <p:nvPr/>
        </p:nvSpPr>
        <p:spPr bwMode="auto">
          <a:xfrm flipV="1">
            <a:off x="8047881" y="798513"/>
            <a:ext cx="1587" cy="793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44" name="Line 69"/>
          <p:cNvSpPr>
            <a:spLocks noChangeShapeType="1"/>
          </p:cNvSpPr>
          <p:nvPr/>
        </p:nvSpPr>
        <p:spPr bwMode="auto">
          <a:xfrm flipH="1">
            <a:off x="7970093" y="877888"/>
            <a:ext cx="7778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45" name="Line 70"/>
          <p:cNvSpPr>
            <a:spLocks noChangeShapeType="1"/>
          </p:cNvSpPr>
          <p:nvPr/>
        </p:nvSpPr>
        <p:spPr bwMode="auto">
          <a:xfrm>
            <a:off x="8047881" y="877888"/>
            <a:ext cx="1587" cy="809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52" name="Freeform 77"/>
          <p:cNvSpPr>
            <a:spLocks/>
          </p:cNvSpPr>
          <p:nvPr/>
        </p:nvSpPr>
        <p:spPr bwMode="auto">
          <a:xfrm>
            <a:off x="8710613" y="798513"/>
            <a:ext cx="157162" cy="158750"/>
          </a:xfrm>
          <a:custGeom>
            <a:avLst/>
            <a:gdLst>
              <a:gd name="T0" fmla="*/ 249493904 w 99"/>
              <a:gd name="T1" fmla="*/ 126007824 h 100"/>
              <a:gd name="T2" fmla="*/ 244453609 w 99"/>
              <a:gd name="T3" fmla="*/ 90725622 h 100"/>
              <a:gd name="T4" fmla="*/ 229332724 w 99"/>
              <a:gd name="T5" fmla="*/ 60483756 h 100"/>
              <a:gd name="T6" fmla="*/ 206652141 w 99"/>
              <a:gd name="T7" fmla="*/ 32761240 h 100"/>
              <a:gd name="T8" fmla="*/ 176410371 w 99"/>
              <a:gd name="T9" fmla="*/ 12601574 h 100"/>
              <a:gd name="T10" fmla="*/ 141128307 w 99"/>
              <a:gd name="T11" fmla="*/ 0 h 100"/>
              <a:gd name="T12" fmla="*/ 108365596 w 99"/>
              <a:gd name="T13" fmla="*/ 0 h 100"/>
              <a:gd name="T14" fmla="*/ 73083507 w 99"/>
              <a:gd name="T15" fmla="*/ 12601574 h 100"/>
              <a:gd name="T16" fmla="*/ 45362667 w 99"/>
              <a:gd name="T17" fmla="*/ 32761240 h 100"/>
              <a:gd name="T18" fmla="*/ 22680540 w 99"/>
              <a:gd name="T19" fmla="*/ 60483756 h 100"/>
              <a:gd name="T20" fmla="*/ 5040296 w 99"/>
              <a:gd name="T21" fmla="*/ 90725622 h 100"/>
              <a:gd name="T22" fmla="*/ 0 w 99"/>
              <a:gd name="T23" fmla="*/ 126007824 h 100"/>
              <a:gd name="T24" fmla="*/ 5040296 w 99"/>
              <a:gd name="T25" fmla="*/ 163810950 h 100"/>
              <a:gd name="T26" fmla="*/ 22680540 w 99"/>
              <a:gd name="T27" fmla="*/ 196572177 h 100"/>
              <a:gd name="T28" fmla="*/ 45362667 w 99"/>
              <a:gd name="T29" fmla="*/ 221773782 h 100"/>
              <a:gd name="T30" fmla="*/ 73083507 w 99"/>
              <a:gd name="T31" fmla="*/ 241935025 h 100"/>
              <a:gd name="T32" fmla="*/ 108365596 w 99"/>
              <a:gd name="T33" fmla="*/ 252015647 h 100"/>
              <a:gd name="T34" fmla="*/ 141128307 w 99"/>
              <a:gd name="T35" fmla="*/ 252015647 h 100"/>
              <a:gd name="T36" fmla="*/ 176410371 w 99"/>
              <a:gd name="T37" fmla="*/ 241935025 h 100"/>
              <a:gd name="T38" fmla="*/ 206652141 w 99"/>
              <a:gd name="T39" fmla="*/ 221773782 h 100"/>
              <a:gd name="T40" fmla="*/ 229332724 w 99"/>
              <a:gd name="T41" fmla="*/ 196572177 h 100"/>
              <a:gd name="T42" fmla="*/ 244453609 w 99"/>
              <a:gd name="T43" fmla="*/ 163810950 h 100"/>
              <a:gd name="T44" fmla="*/ 249493904 w 99"/>
              <a:gd name="T45" fmla="*/ 126007824 h 10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99"/>
              <a:gd name="T70" fmla="*/ 0 h 100"/>
              <a:gd name="T71" fmla="*/ 99 w 99"/>
              <a:gd name="T72" fmla="*/ 100 h 10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99" h="100">
                <a:moveTo>
                  <a:pt x="99" y="50"/>
                </a:moveTo>
                <a:lnTo>
                  <a:pt x="97" y="36"/>
                </a:lnTo>
                <a:lnTo>
                  <a:pt x="91" y="24"/>
                </a:lnTo>
                <a:lnTo>
                  <a:pt x="82" y="13"/>
                </a:lnTo>
                <a:lnTo>
                  <a:pt x="70" y="5"/>
                </a:lnTo>
                <a:lnTo>
                  <a:pt x="56" y="0"/>
                </a:lnTo>
                <a:lnTo>
                  <a:pt x="43" y="0"/>
                </a:lnTo>
                <a:lnTo>
                  <a:pt x="29" y="5"/>
                </a:lnTo>
                <a:lnTo>
                  <a:pt x="18" y="13"/>
                </a:lnTo>
                <a:lnTo>
                  <a:pt x="9" y="24"/>
                </a:lnTo>
                <a:lnTo>
                  <a:pt x="2" y="36"/>
                </a:lnTo>
                <a:lnTo>
                  <a:pt x="0" y="50"/>
                </a:lnTo>
                <a:lnTo>
                  <a:pt x="2" y="65"/>
                </a:lnTo>
                <a:lnTo>
                  <a:pt x="9" y="78"/>
                </a:lnTo>
                <a:lnTo>
                  <a:pt x="18" y="88"/>
                </a:lnTo>
                <a:lnTo>
                  <a:pt x="29" y="96"/>
                </a:lnTo>
                <a:lnTo>
                  <a:pt x="43" y="100"/>
                </a:lnTo>
                <a:lnTo>
                  <a:pt x="56" y="100"/>
                </a:lnTo>
                <a:lnTo>
                  <a:pt x="70" y="96"/>
                </a:lnTo>
                <a:lnTo>
                  <a:pt x="82" y="88"/>
                </a:lnTo>
                <a:lnTo>
                  <a:pt x="91" y="78"/>
                </a:lnTo>
                <a:lnTo>
                  <a:pt x="97" y="65"/>
                </a:lnTo>
                <a:lnTo>
                  <a:pt x="99" y="5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53" name="Freeform 78"/>
          <p:cNvSpPr>
            <a:spLocks/>
          </p:cNvSpPr>
          <p:nvPr/>
        </p:nvSpPr>
        <p:spPr bwMode="auto">
          <a:xfrm>
            <a:off x="8710613" y="798513"/>
            <a:ext cx="157162" cy="158750"/>
          </a:xfrm>
          <a:custGeom>
            <a:avLst/>
            <a:gdLst>
              <a:gd name="T0" fmla="*/ 249493904 w 99"/>
              <a:gd name="T1" fmla="*/ 126007824 h 100"/>
              <a:gd name="T2" fmla="*/ 244453609 w 99"/>
              <a:gd name="T3" fmla="*/ 90725622 h 100"/>
              <a:gd name="T4" fmla="*/ 229332724 w 99"/>
              <a:gd name="T5" fmla="*/ 60483756 h 100"/>
              <a:gd name="T6" fmla="*/ 206652141 w 99"/>
              <a:gd name="T7" fmla="*/ 32761240 h 100"/>
              <a:gd name="T8" fmla="*/ 176410371 w 99"/>
              <a:gd name="T9" fmla="*/ 12601574 h 100"/>
              <a:gd name="T10" fmla="*/ 141128307 w 99"/>
              <a:gd name="T11" fmla="*/ 0 h 100"/>
              <a:gd name="T12" fmla="*/ 108365596 w 99"/>
              <a:gd name="T13" fmla="*/ 0 h 100"/>
              <a:gd name="T14" fmla="*/ 73083507 w 99"/>
              <a:gd name="T15" fmla="*/ 12601574 h 100"/>
              <a:gd name="T16" fmla="*/ 45362667 w 99"/>
              <a:gd name="T17" fmla="*/ 32761240 h 100"/>
              <a:gd name="T18" fmla="*/ 22680540 w 99"/>
              <a:gd name="T19" fmla="*/ 60483756 h 100"/>
              <a:gd name="T20" fmla="*/ 5040296 w 99"/>
              <a:gd name="T21" fmla="*/ 90725622 h 100"/>
              <a:gd name="T22" fmla="*/ 0 w 99"/>
              <a:gd name="T23" fmla="*/ 126007824 h 100"/>
              <a:gd name="T24" fmla="*/ 5040296 w 99"/>
              <a:gd name="T25" fmla="*/ 163810950 h 100"/>
              <a:gd name="T26" fmla="*/ 22680540 w 99"/>
              <a:gd name="T27" fmla="*/ 196572177 h 100"/>
              <a:gd name="T28" fmla="*/ 45362667 w 99"/>
              <a:gd name="T29" fmla="*/ 221773782 h 100"/>
              <a:gd name="T30" fmla="*/ 73083507 w 99"/>
              <a:gd name="T31" fmla="*/ 241935025 h 100"/>
              <a:gd name="T32" fmla="*/ 108365596 w 99"/>
              <a:gd name="T33" fmla="*/ 252015647 h 100"/>
              <a:gd name="T34" fmla="*/ 141128307 w 99"/>
              <a:gd name="T35" fmla="*/ 252015647 h 100"/>
              <a:gd name="T36" fmla="*/ 176410371 w 99"/>
              <a:gd name="T37" fmla="*/ 241935025 h 100"/>
              <a:gd name="T38" fmla="*/ 206652141 w 99"/>
              <a:gd name="T39" fmla="*/ 221773782 h 100"/>
              <a:gd name="T40" fmla="*/ 229332724 w 99"/>
              <a:gd name="T41" fmla="*/ 196572177 h 100"/>
              <a:gd name="T42" fmla="*/ 244453609 w 99"/>
              <a:gd name="T43" fmla="*/ 163810950 h 100"/>
              <a:gd name="T44" fmla="*/ 249493904 w 99"/>
              <a:gd name="T45" fmla="*/ 126007824 h 10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99"/>
              <a:gd name="T70" fmla="*/ 0 h 100"/>
              <a:gd name="T71" fmla="*/ 99 w 99"/>
              <a:gd name="T72" fmla="*/ 100 h 10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99" h="100">
                <a:moveTo>
                  <a:pt x="99" y="50"/>
                </a:moveTo>
                <a:lnTo>
                  <a:pt x="97" y="36"/>
                </a:lnTo>
                <a:lnTo>
                  <a:pt x="91" y="24"/>
                </a:lnTo>
                <a:lnTo>
                  <a:pt x="82" y="13"/>
                </a:lnTo>
                <a:lnTo>
                  <a:pt x="70" y="5"/>
                </a:lnTo>
                <a:lnTo>
                  <a:pt x="56" y="0"/>
                </a:lnTo>
                <a:lnTo>
                  <a:pt x="43" y="0"/>
                </a:lnTo>
                <a:lnTo>
                  <a:pt x="29" y="5"/>
                </a:lnTo>
                <a:lnTo>
                  <a:pt x="18" y="13"/>
                </a:lnTo>
                <a:lnTo>
                  <a:pt x="9" y="24"/>
                </a:lnTo>
                <a:lnTo>
                  <a:pt x="2" y="36"/>
                </a:lnTo>
                <a:lnTo>
                  <a:pt x="0" y="50"/>
                </a:lnTo>
                <a:lnTo>
                  <a:pt x="2" y="65"/>
                </a:lnTo>
                <a:lnTo>
                  <a:pt x="9" y="78"/>
                </a:lnTo>
                <a:lnTo>
                  <a:pt x="18" y="88"/>
                </a:lnTo>
                <a:lnTo>
                  <a:pt x="29" y="96"/>
                </a:lnTo>
                <a:lnTo>
                  <a:pt x="43" y="100"/>
                </a:lnTo>
                <a:lnTo>
                  <a:pt x="56" y="100"/>
                </a:lnTo>
                <a:lnTo>
                  <a:pt x="70" y="96"/>
                </a:lnTo>
                <a:lnTo>
                  <a:pt x="82" y="88"/>
                </a:lnTo>
                <a:lnTo>
                  <a:pt x="91" y="78"/>
                </a:lnTo>
                <a:lnTo>
                  <a:pt x="97" y="65"/>
                </a:lnTo>
                <a:lnTo>
                  <a:pt x="99" y="5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54" name="Line 79"/>
          <p:cNvSpPr>
            <a:spLocks noChangeShapeType="1"/>
          </p:cNvSpPr>
          <p:nvPr/>
        </p:nvSpPr>
        <p:spPr bwMode="auto">
          <a:xfrm>
            <a:off x="8789988" y="877888"/>
            <a:ext cx="77787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55" name="Line 80"/>
          <p:cNvSpPr>
            <a:spLocks noChangeShapeType="1"/>
          </p:cNvSpPr>
          <p:nvPr/>
        </p:nvSpPr>
        <p:spPr bwMode="auto">
          <a:xfrm flipV="1">
            <a:off x="8789988" y="798513"/>
            <a:ext cx="1587" cy="793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56" name="Line 81"/>
          <p:cNvSpPr>
            <a:spLocks noChangeShapeType="1"/>
          </p:cNvSpPr>
          <p:nvPr/>
        </p:nvSpPr>
        <p:spPr bwMode="auto">
          <a:xfrm flipH="1">
            <a:off x="8710613" y="877888"/>
            <a:ext cx="793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57" name="Line 82"/>
          <p:cNvSpPr>
            <a:spLocks noChangeShapeType="1"/>
          </p:cNvSpPr>
          <p:nvPr/>
        </p:nvSpPr>
        <p:spPr bwMode="auto">
          <a:xfrm>
            <a:off x="8789988" y="877888"/>
            <a:ext cx="1587" cy="809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58" name="Freeform 83"/>
          <p:cNvSpPr>
            <a:spLocks/>
          </p:cNvSpPr>
          <p:nvPr/>
        </p:nvSpPr>
        <p:spPr bwMode="auto">
          <a:xfrm>
            <a:off x="9140825" y="798513"/>
            <a:ext cx="157163" cy="158750"/>
          </a:xfrm>
          <a:custGeom>
            <a:avLst/>
            <a:gdLst>
              <a:gd name="T0" fmla="*/ 249497079 w 99"/>
              <a:gd name="T1" fmla="*/ 126007824 h 100"/>
              <a:gd name="T2" fmla="*/ 244456752 w 99"/>
              <a:gd name="T3" fmla="*/ 90725622 h 100"/>
              <a:gd name="T4" fmla="*/ 226814813 w 99"/>
              <a:gd name="T5" fmla="*/ 60483756 h 100"/>
              <a:gd name="T6" fmla="*/ 204134086 w 99"/>
              <a:gd name="T7" fmla="*/ 32761240 h 100"/>
              <a:gd name="T8" fmla="*/ 176411494 w 99"/>
              <a:gd name="T9" fmla="*/ 12601574 h 100"/>
              <a:gd name="T10" fmla="*/ 141129205 w 99"/>
              <a:gd name="T11" fmla="*/ 0 h 100"/>
              <a:gd name="T12" fmla="*/ 108367873 w 99"/>
              <a:gd name="T13" fmla="*/ 0 h 100"/>
              <a:gd name="T14" fmla="*/ 73085560 w 99"/>
              <a:gd name="T15" fmla="*/ 12601574 h 100"/>
              <a:gd name="T16" fmla="*/ 45362955 w 99"/>
              <a:gd name="T17" fmla="*/ 32761240 h 100"/>
              <a:gd name="T18" fmla="*/ 20161314 w 99"/>
              <a:gd name="T19" fmla="*/ 60483756 h 100"/>
              <a:gd name="T20" fmla="*/ 5040329 w 99"/>
              <a:gd name="T21" fmla="*/ 90725622 h 100"/>
              <a:gd name="T22" fmla="*/ 0 w 99"/>
              <a:gd name="T23" fmla="*/ 126007824 h 100"/>
              <a:gd name="T24" fmla="*/ 5040329 w 99"/>
              <a:gd name="T25" fmla="*/ 163810950 h 100"/>
              <a:gd name="T26" fmla="*/ 20161314 w 99"/>
              <a:gd name="T27" fmla="*/ 196572177 h 100"/>
              <a:gd name="T28" fmla="*/ 45362955 w 99"/>
              <a:gd name="T29" fmla="*/ 221773782 h 100"/>
              <a:gd name="T30" fmla="*/ 73085560 w 99"/>
              <a:gd name="T31" fmla="*/ 241935025 h 100"/>
              <a:gd name="T32" fmla="*/ 108367873 w 99"/>
              <a:gd name="T33" fmla="*/ 252015647 h 100"/>
              <a:gd name="T34" fmla="*/ 141129205 w 99"/>
              <a:gd name="T35" fmla="*/ 252015647 h 100"/>
              <a:gd name="T36" fmla="*/ 176411494 w 99"/>
              <a:gd name="T37" fmla="*/ 241935025 h 100"/>
              <a:gd name="T38" fmla="*/ 204134086 w 99"/>
              <a:gd name="T39" fmla="*/ 221773782 h 100"/>
              <a:gd name="T40" fmla="*/ 226814813 w 99"/>
              <a:gd name="T41" fmla="*/ 196572177 h 100"/>
              <a:gd name="T42" fmla="*/ 244456752 w 99"/>
              <a:gd name="T43" fmla="*/ 163810950 h 100"/>
              <a:gd name="T44" fmla="*/ 249497079 w 99"/>
              <a:gd name="T45" fmla="*/ 126007824 h 10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99"/>
              <a:gd name="T70" fmla="*/ 0 h 100"/>
              <a:gd name="T71" fmla="*/ 99 w 99"/>
              <a:gd name="T72" fmla="*/ 100 h 10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99" h="100">
                <a:moveTo>
                  <a:pt x="99" y="50"/>
                </a:moveTo>
                <a:lnTo>
                  <a:pt x="97" y="36"/>
                </a:lnTo>
                <a:lnTo>
                  <a:pt x="90" y="24"/>
                </a:lnTo>
                <a:lnTo>
                  <a:pt x="81" y="13"/>
                </a:lnTo>
                <a:lnTo>
                  <a:pt x="70" y="5"/>
                </a:lnTo>
                <a:lnTo>
                  <a:pt x="56" y="0"/>
                </a:lnTo>
                <a:lnTo>
                  <a:pt x="43" y="0"/>
                </a:lnTo>
                <a:lnTo>
                  <a:pt x="29" y="5"/>
                </a:lnTo>
                <a:lnTo>
                  <a:pt x="18" y="13"/>
                </a:lnTo>
                <a:lnTo>
                  <a:pt x="8" y="24"/>
                </a:lnTo>
                <a:lnTo>
                  <a:pt x="2" y="36"/>
                </a:lnTo>
                <a:lnTo>
                  <a:pt x="0" y="50"/>
                </a:lnTo>
                <a:lnTo>
                  <a:pt x="2" y="65"/>
                </a:lnTo>
                <a:lnTo>
                  <a:pt x="8" y="78"/>
                </a:lnTo>
                <a:lnTo>
                  <a:pt x="18" y="88"/>
                </a:lnTo>
                <a:lnTo>
                  <a:pt x="29" y="96"/>
                </a:lnTo>
                <a:lnTo>
                  <a:pt x="43" y="100"/>
                </a:lnTo>
                <a:lnTo>
                  <a:pt x="56" y="100"/>
                </a:lnTo>
                <a:lnTo>
                  <a:pt x="70" y="96"/>
                </a:lnTo>
                <a:lnTo>
                  <a:pt x="81" y="88"/>
                </a:lnTo>
                <a:lnTo>
                  <a:pt x="90" y="78"/>
                </a:lnTo>
                <a:lnTo>
                  <a:pt x="97" y="65"/>
                </a:lnTo>
                <a:lnTo>
                  <a:pt x="99" y="5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59" name="Freeform 84"/>
          <p:cNvSpPr>
            <a:spLocks/>
          </p:cNvSpPr>
          <p:nvPr/>
        </p:nvSpPr>
        <p:spPr bwMode="auto">
          <a:xfrm>
            <a:off x="9140825" y="798513"/>
            <a:ext cx="157163" cy="158750"/>
          </a:xfrm>
          <a:custGeom>
            <a:avLst/>
            <a:gdLst>
              <a:gd name="T0" fmla="*/ 249497079 w 99"/>
              <a:gd name="T1" fmla="*/ 126007824 h 100"/>
              <a:gd name="T2" fmla="*/ 244456752 w 99"/>
              <a:gd name="T3" fmla="*/ 90725622 h 100"/>
              <a:gd name="T4" fmla="*/ 226814813 w 99"/>
              <a:gd name="T5" fmla="*/ 60483756 h 100"/>
              <a:gd name="T6" fmla="*/ 204134086 w 99"/>
              <a:gd name="T7" fmla="*/ 32761240 h 100"/>
              <a:gd name="T8" fmla="*/ 176411494 w 99"/>
              <a:gd name="T9" fmla="*/ 12601574 h 100"/>
              <a:gd name="T10" fmla="*/ 141129205 w 99"/>
              <a:gd name="T11" fmla="*/ 0 h 100"/>
              <a:gd name="T12" fmla="*/ 108367873 w 99"/>
              <a:gd name="T13" fmla="*/ 0 h 100"/>
              <a:gd name="T14" fmla="*/ 73085560 w 99"/>
              <a:gd name="T15" fmla="*/ 12601574 h 100"/>
              <a:gd name="T16" fmla="*/ 45362955 w 99"/>
              <a:gd name="T17" fmla="*/ 32761240 h 100"/>
              <a:gd name="T18" fmla="*/ 20161314 w 99"/>
              <a:gd name="T19" fmla="*/ 60483756 h 100"/>
              <a:gd name="T20" fmla="*/ 5040329 w 99"/>
              <a:gd name="T21" fmla="*/ 90725622 h 100"/>
              <a:gd name="T22" fmla="*/ 0 w 99"/>
              <a:gd name="T23" fmla="*/ 126007824 h 100"/>
              <a:gd name="T24" fmla="*/ 5040329 w 99"/>
              <a:gd name="T25" fmla="*/ 163810950 h 100"/>
              <a:gd name="T26" fmla="*/ 20161314 w 99"/>
              <a:gd name="T27" fmla="*/ 196572177 h 100"/>
              <a:gd name="T28" fmla="*/ 45362955 w 99"/>
              <a:gd name="T29" fmla="*/ 221773782 h 100"/>
              <a:gd name="T30" fmla="*/ 73085560 w 99"/>
              <a:gd name="T31" fmla="*/ 241935025 h 100"/>
              <a:gd name="T32" fmla="*/ 108367873 w 99"/>
              <a:gd name="T33" fmla="*/ 252015647 h 100"/>
              <a:gd name="T34" fmla="*/ 141129205 w 99"/>
              <a:gd name="T35" fmla="*/ 252015647 h 100"/>
              <a:gd name="T36" fmla="*/ 176411494 w 99"/>
              <a:gd name="T37" fmla="*/ 241935025 h 100"/>
              <a:gd name="T38" fmla="*/ 204134086 w 99"/>
              <a:gd name="T39" fmla="*/ 221773782 h 100"/>
              <a:gd name="T40" fmla="*/ 226814813 w 99"/>
              <a:gd name="T41" fmla="*/ 196572177 h 100"/>
              <a:gd name="T42" fmla="*/ 244456752 w 99"/>
              <a:gd name="T43" fmla="*/ 163810950 h 100"/>
              <a:gd name="T44" fmla="*/ 249497079 w 99"/>
              <a:gd name="T45" fmla="*/ 126007824 h 10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99"/>
              <a:gd name="T70" fmla="*/ 0 h 100"/>
              <a:gd name="T71" fmla="*/ 99 w 99"/>
              <a:gd name="T72" fmla="*/ 100 h 10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99" h="100">
                <a:moveTo>
                  <a:pt x="99" y="50"/>
                </a:moveTo>
                <a:lnTo>
                  <a:pt x="97" y="36"/>
                </a:lnTo>
                <a:lnTo>
                  <a:pt x="90" y="24"/>
                </a:lnTo>
                <a:lnTo>
                  <a:pt x="81" y="13"/>
                </a:lnTo>
                <a:lnTo>
                  <a:pt x="70" y="5"/>
                </a:lnTo>
                <a:lnTo>
                  <a:pt x="56" y="0"/>
                </a:lnTo>
                <a:lnTo>
                  <a:pt x="43" y="0"/>
                </a:lnTo>
                <a:lnTo>
                  <a:pt x="29" y="5"/>
                </a:lnTo>
                <a:lnTo>
                  <a:pt x="18" y="13"/>
                </a:lnTo>
                <a:lnTo>
                  <a:pt x="8" y="24"/>
                </a:lnTo>
                <a:lnTo>
                  <a:pt x="2" y="36"/>
                </a:lnTo>
                <a:lnTo>
                  <a:pt x="0" y="50"/>
                </a:lnTo>
                <a:lnTo>
                  <a:pt x="2" y="65"/>
                </a:lnTo>
                <a:lnTo>
                  <a:pt x="8" y="78"/>
                </a:lnTo>
                <a:lnTo>
                  <a:pt x="18" y="88"/>
                </a:lnTo>
                <a:lnTo>
                  <a:pt x="29" y="96"/>
                </a:lnTo>
                <a:lnTo>
                  <a:pt x="43" y="100"/>
                </a:lnTo>
                <a:lnTo>
                  <a:pt x="56" y="100"/>
                </a:lnTo>
                <a:lnTo>
                  <a:pt x="70" y="96"/>
                </a:lnTo>
                <a:lnTo>
                  <a:pt x="81" y="88"/>
                </a:lnTo>
                <a:lnTo>
                  <a:pt x="90" y="78"/>
                </a:lnTo>
                <a:lnTo>
                  <a:pt x="97" y="65"/>
                </a:lnTo>
                <a:lnTo>
                  <a:pt x="99" y="5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60" name="Line 85"/>
          <p:cNvSpPr>
            <a:spLocks noChangeShapeType="1"/>
          </p:cNvSpPr>
          <p:nvPr/>
        </p:nvSpPr>
        <p:spPr bwMode="auto">
          <a:xfrm>
            <a:off x="9218613" y="877888"/>
            <a:ext cx="793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61" name="Line 86"/>
          <p:cNvSpPr>
            <a:spLocks noChangeShapeType="1"/>
          </p:cNvSpPr>
          <p:nvPr/>
        </p:nvSpPr>
        <p:spPr bwMode="auto">
          <a:xfrm flipV="1">
            <a:off x="9218613" y="798513"/>
            <a:ext cx="1587" cy="793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62" name="Line 87"/>
          <p:cNvSpPr>
            <a:spLocks noChangeShapeType="1"/>
          </p:cNvSpPr>
          <p:nvPr/>
        </p:nvSpPr>
        <p:spPr bwMode="auto">
          <a:xfrm flipH="1">
            <a:off x="9140825" y="877888"/>
            <a:ext cx="7778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63" name="Line 88"/>
          <p:cNvSpPr>
            <a:spLocks noChangeShapeType="1"/>
          </p:cNvSpPr>
          <p:nvPr/>
        </p:nvSpPr>
        <p:spPr bwMode="auto">
          <a:xfrm>
            <a:off x="9218613" y="877888"/>
            <a:ext cx="1587" cy="809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64" name="Line 89"/>
          <p:cNvSpPr>
            <a:spLocks noChangeShapeType="1"/>
          </p:cNvSpPr>
          <p:nvPr/>
        </p:nvSpPr>
        <p:spPr bwMode="auto">
          <a:xfrm>
            <a:off x="6877050" y="2368550"/>
            <a:ext cx="1588" cy="149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65" name="Freeform 90"/>
          <p:cNvSpPr>
            <a:spLocks/>
          </p:cNvSpPr>
          <p:nvPr/>
        </p:nvSpPr>
        <p:spPr bwMode="auto">
          <a:xfrm>
            <a:off x="6832600" y="2495550"/>
            <a:ext cx="88900" cy="90488"/>
          </a:xfrm>
          <a:custGeom>
            <a:avLst/>
            <a:gdLst>
              <a:gd name="T0" fmla="*/ 70564381 w 56"/>
              <a:gd name="T1" fmla="*/ 143650505 h 57"/>
              <a:gd name="T2" fmla="*/ 0 w 56"/>
              <a:gd name="T3" fmla="*/ 0 h 57"/>
              <a:gd name="T4" fmla="*/ 7561264 w 56"/>
              <a:gd name="T5" fmla="*/ 5040341 h 57"/>
              <a:gd name="T6" fmla="*/ 15120940 w 56"/>
              <a:gd name="T7" fmla="*/ 7561305 h 57"/>
              <a:gd name="T8" fmla="*/ 22682200 w 56"/>
              <a:gd name="T9" fmla="*/ 10080681 h 57"/>
              <a:gd name="T10" fmla="*/ 30241879 w 56"/>
              <a:gd name="T11" fmla="*/ 12601644 h 57"/>
              <a:gd name="T12" fmla="*/ 37801552 w 56"/>
              <a:gd name="T13" fmla="*/ 12601644 h 57"/>
              <a:gd name="T14" fmla="*/ 47883762 w 56"/>
              <a:gd name="T15" fmla="*/ 15121023 h 57"/>
              <a:gd name="T16" fmla="*/ 57964397 w 56"/>
              <a:gd name="T17" fmla="*/ 15121023 h 57"/>
              <a:gd name="T18" fmla="*/ 65524069 w 56"/>
              <a:gd name="T19" fmla="*/ 17641986 h 57"/>
              <a:gd name="T20" fmla="*/ 75604692 w 56"/>
              <a:gd name="T21" fmla="*/ 17641986 h 57"/>
              <a:gd name="T22" fmla="*/ 83165952 w 56"/>
              <a:gd name="T23" fmla="*/ 15121023 h 57"/>
              <a:gd name="T24" fmla="*/ 90725625 w 56"/>
              <a:gd name="T25" fmla="*/ 15121023 h 57"/>
              <a:gd name="T26" fmla="*/ 98286886 w 56"/>
              <a:gd name="T27" fmla="*/ 12601644 h 57"/>
              <a:gd name="T28" fmla="*/ 108367533 w 56"/>
              <a:gd name="T29" fmla="*/ 12601644 h 57"/>
              <a:gd name="T30" fmla="*/ 118448155 w 56"/>
              <a:gd name="T31" fmla="*/ 10080681 h 57"/>
              <a:gd name="T32" fmla="*/ 126007828 w 56"/>
              <a:gd name="T33" fmla="*/ 7561305 h 57"/>
              <a:gd name="T34" fmla="*/ 133569088 w 56"/>
              <a:gd name="T35" fmla="*/ 5040341 h 57"/>
              <a:gd name="T36" fmla="*/ 141128761 w 56"/>
              <a:gd name="T37" fmla="*/ 0 h 57"/>
              <a:gd name="T38" fmla="*/ 70564381 w 56"/>
              <a:gd name="T39" fmla="*/ 143650505 h 5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6"/>
              <a:gd name="T61" fmla="*/ 0 h 57"/>
              <a:gd name="T62" fmla="*/ 56 w 56"/>
              <a:gd name="T63" fmla="*/ 57 h 5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6" h="57">
                <a:moveTo>
                  <a:pt x="28" y="57"/>
                </a:moveTo>
                <a:lnTo>
                  <a:pt x="0" y="0"/>
                </a:lnTo>
                <a:lnTo>
                  <a:pt x="3" y="2"/>
                </a:lnTo>
                <a:lnTo>
                  <a:pt x="6" y="3"/>
                </a:lnTo>
                <a:lnTo>
                  <a:pt x="9" y="4"/>
                </a:lnTo>
                <a:lnTo>
                  <a:pt x="12" y="5"/>
                </a:lnTo>
                <a:lnTo>
                  <a:pt x="15" y="5"/>
                </a:lnTo>
                <a:lnTo>
                  <a:pt x="19" y="6"/>
                </a:lnTo>
                <a:lnTo>
                  <a:pt x="23" y="6"/>
                </a:lnTo>
                <a:lnTo>
                  <a:pt x="26" y="7"/>
                </a:lnTo>
                <a:lnTo>
                  <a:pt x="30" y="7"/>
                </a:lnTo>
                <a:lnTo>
                  <a:pt x="33" y="6"/>
                </a:lnTo>
                <a:lnTo>
                  <a:pt x="36" y="6"/>
                </a:lnTo>
                <a:lnTo>
                  <a:pt x="39" y="5"/>
                </a:lnTo>
                <a:lnTo>
                  <a:pt x="43" y="5"/>
                </a:lnTo>
                <a:lnTo>
                  <a:pt x="47" y="4"/>
                </a:lnTo>
                <a:lnTo>
                  <a:pt x="50" y="3"/>
                </a:lnTo>
                <a:lnTo>
                  <a:pt x="53" y="2"/>
                </a:lnTo>
                <a:lnTo>
                  <a:pt x="56" y="0"/>
                </a:lnTo>
                <a:lnTo>
                  <a:pt x="28" y="5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66" name="Freeform 91"/>
          <p:cNvSpPr>
            <a:spLocks/>
          </p:cNvSpPr>
          <p:nvPr/>
        </p:nvSpPr>
        <p:spPr bwMode="auto">
          <a:xfrm>
            <a:off x="5314950" y="1673225"/>
            <a:ext cx="1416050" cy="992188"/>
          </a:xfrm>
          <a:custGeom>
            <a:avLst/>
            <a:gdLst>
              <a:gd name="T0" fmla="*/ 0 w 1137"/>
              <a:gd name="T1" fmla="*/ 0 h 625"/>
              <a:gd name="T2" fmla="*/ 0 w 1137"/>
              <a:gd name="T3" fmla="*/ 1575099025 h 625"/>
              <a:gd name="T4" fmla="*/ 2147483647 w 1137"/>
              <a:gd name="T5" fmla="*/ 1575099025 h 625"/>
              <a:gd name="T6" fmla="*/ 0 60000 65536"/>
              <a:gd name="T7" fmla="*/ 0 60000 65536"/>
              <a:gd name="T8" fmla="*/ 0 60000 65536"/>
              <a:gd name="T9" fmla="*/ 0 w 1137"/>
              <a:gd name="T10" fmla="*/ 0 h 625"/>
              <a:gd name="T11" fmla="*/ 1137 w 1137"/>
              <a:gd name="T12" fmla="*/ 625 h 6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37" h="625">
                <a:moveTo>
                  <a:pt x="0" y="0"/>
                </a:moveTo>
                <a:lnTo>
                  <a:pt x="0" y="625"/>
                </a:lnTo>
                <a:lnTo>
                  <a:pt x="1137" y="625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67" name="Freeform 92"/>
          <p:cNvSpPr>
            <a:spLocks/>
          </p:cNvSpPr>
          <p:nvPr/>
        </p:nvSpPr>
        <p:spPr bwMode="auto">
          <a:xfrm>
            <a:off x="6710363" y="2619375"/>
            <a:ext cx="88900" cy="92075"/>
          </a:xfrm>
          <a:custGeom>
            <a:avLst/>
            <a:gdLst>
              <a:gd name="T0" fmla="*/ 141128761 w 56"/>
              <a:gd name="T1" fmla="*/ 73085331 h 58"/>
              <a:gd name="T2" fmla="*/ 0 w 56"/>
              <a:gd name="T3" fmla="*/ 146169074 h 58"/>
              <a:gd name="T4" fmla="*/ 2520950 w 56"/>
              <a:gd name="T5" fmla="*/ 136088451 h 58"/>
              <a:gd name="T6" fmla="*/ 5040313 w 56"/>
              <a:gd name="T7" fmla="*/ 128528778 h 58"/>
              <a:gd name="T8" fmla="*/ 7561264 w 56"/>
              <a:gd name="T9" fmla="*/ 120967518 h 58"/>
              <a:gd name="T10" fmla="*/ 10080625 w 56"/>
              <a:gd name="T11" fmla="*/ 113407845 h 58"/>
              <a:gd name="T12" fmla="*/ 12601575 w 56"/>
              <a:gd name="T13" fmla="*/ 105846584 h 58"/>
              <a:gd name="T14" fmla="*/ 12601575 w 56"/>
              <a:gd name="T15" fmla="*/ 98286886 h 58"/>
              <a:gd name="T16" fmla="*/ 15120940 w 56"/>
              <a:gd name="T17" fmla="*/ 85685315 h 58"/>
              <a:gd name="T18" fmla="*/ 15120940 w 56"/>
              <a:gd name="T19" fmla="*/ 78124054 h 58"/>
              <a:gd name="T20" fmla="*/ 15120940 w 56"/>
              <a:gd name="T21" fmla="*/ 70564381 h 58"/>
              <a:gd name="T22" fmla="*/ 15120940 w 56"/>
              <a:gd name="T23" fmla="*/ 63004708 h 58"/>
              <a:gd name="T24" fmla="*/ 12601575 w 56"/>
              <a:gd name="T25" fmla="*/ 52924086 h 58"/>
              <a:gd name="T26" fmla="*/ 12601575 w 56"/>
              <a:gd name="T27" fmla="*/ 42843451 h 58"/>
              <a:gd name="T28" fmla="*/ 10080625 w 56"/>
              <a:gd name="T29" fmla="*/ 35282191 h 58"/>
              <a:gd name="T30" fmla="*/ 7561264 w 56"/>
              <a:gd name="T31" fmla="*/ 27722518 h 58"/>
              <a:gd name="T32" fmla="*/ 5040313 w 56"/>
              <a:gd name="T33" fmla="*/ 17641889 h 58"/>
              <a:gd name="T34" fmla="*/ 2520950 w 56"/>
              <a:gd name="T35" fmla="*/ 10080625 h 58"/>
              <a:gd name="T36" fmla="*/ 0 w 56"/>
              <a:gd name="T37" fmla="*/ 0 h 58"/>
              <a:gd name="T38" fmla="*/ 141128761 w 56"/>
              <a:gd name="T39" fmla="*/ 73085331 h 5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6"/>
              <a:gd name="T61" fmla="*/ 0 h 58"/>
              <a:gd name="T62" fmla="*/ 56 w 56"/>
              <a:gd name="T63" fmla="*/ 58 h 5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6" h="58">
                <a:moveTo>
                  <a:pt x="56" y="29"/>
                </a:moveTo>
                <a:lnTo>
                  <a:pt x="0" y="58"/>
                </a:lnTo>
                <a:lnTo>
                  <a:pt x="1" y="54"/>
                </a:lnTo>
                <a:lnTo>
                  <a:pt x="2" y="51"/>
                </a:lnTo>
                <a:lnTo>
                  <a:pt x="3" y="48"/>
                </a:lnTo>
                <a:lnTo>
                  <a:pt x="4" y="45"/>
                </a:lnTo>
                <a:lnTo>
                  <a:pt x="5" y="42"/>
                </a:lnTo>
                <a:lnTo>
                  <a:pt x="5" y="39"/>
                </a:lnTo>
                <a:lnTo>
                  <a:pt x="6" y="34"/>
                </a:lnTo>
                <a:lnTo>
                  <a:pt x="6" y="31"/>
                </a:lnTo>
                <a:lnTo>
                  <a:pt x="6" y="28"/>
                </a:lnTo>
                <a:lnTo>
                  <a:pt x="6" y="25"/>
                </a:lnTo>
                <a:lnTo>
                  <a:pt x="5" y="21"/>
                </a:lnTo>
                <a:lnTo>
                  <a:pt x="5" y="17"/>
                </a:lnTo>
                <a:lnTo>
                  <a:pt x="4" y="14"/>
                </a:lnTo>
                <a:lnTo>
                  <a:pt x="3" y="11"/>
                </a:lnTo>
                <a:lnTo>
                  <a:pt x="2" y="7"/>
                </a:lnTo>
                <a:lnTo>
                  <a:pt x="1" y="4"/>
                </a:lnTo>
                <a:lnTo>
                  <a:pt x="0" y="0"/>
                </a:lnTo>
                <a:lnTo>
                  <a:pt x="56" y="2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68" name="Freeform 93"/>
          <p:cNvSpPr>
            <a:spLocks/>
          </p:cNvSpPr>
          <p:nvPr/>
        </p:nvSpPr>
        <p:spPr bwMode="auto">
          <a:xfrm>
            <a:off x="7021513" y="2368550"/>
            <a:ext cx="1806575" cy="296863"/>
          </a:xfrm>
          <a:custGeom>
            <a:avLst/>
            <a:gdLst>
              <a:gd name="T0" fmla="*/ 2147483647 w 1138"/>
              <a:gd name="T1" fmla="*/ 0 h 187"/>
              <a:gd name="T2" fmla="*/ 2147483647 w 1138"/>
              <a:gd name="T3" fmla="*/ 471270851 h 187"/>
              <a:gd name="T4" fmla="*/ 0 w 1138"/>
              <a:gd name="T5" fmla="*/ 471270851 h 187"/>
              <a:gd name="T6" fmla="*/ 0 60000 65536"/>
              <a:gd name="T7" fmla="*/ 0 60000 65536"/>
              <a:gd name="T8" fmla="*/ 0 60000 65536"/>
              <a:gd name="T9" fmla="*/ 0 w 1138"/>
              <a:gd name="T10" fmla="*/ 0 h 187"/>
              <a:gd name="T11" fmla="*/ 1138 w 1138"/>
              <a:gd name="T12" fmla="*/ 187 h 1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38" h="187">
                <a:moveTo>
                  <a:pt x="1138" y="0"/>
                </a:moveTo>
                <a:lnTo>
                  <a:pt x="1138" y="187"/>
                </a:lnTo>
                <a:lnTo>
                  <a:pt x="0" y="187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69" name="Freeform 94"/>
          <p:cNvSpPr>
            <a:spLocks/>
          </p:cNvSpPr>
          <p:nvPr/>
        </p:nvSpPr>
        <p:spPr bwMode="auto">
          <a:xfrm>
            <a:off x="6954838" y="2619375"/>
            <a:ext cx="88900" cy="92075"/>
          </a:xfrm>
          <a:custGeom>
            <a:avLst/>
            <a:gdLst>
              <a:gd name="T0" fmla="*/ 0 w 56"/>
              <a:gd name="T1" fmla="*/ 73085331 h 58"/>
              <a:gd name="T2" fmla="*/ 141128761 w 56"/>
              <a:gd name="T3" fmla="*/ 0 h 58"/>
              <a:gd name="T4" fmla="*/ 138609399 w 56"/>
              <a:gd name="T5" fmla="*/ 10080625 h 58"/>
              <a:gd name="T6" fmla="*/ 136088450 w 56"/>
              <a:gd name="T7" fmla="*/ 17641889 h 58"/>
              <a:gd name="T8" fmla="*/ 131048139 w 56"/>
              <a:gd name="T9" fmla="*/ 27722518 h 58"/>
              <a:gd name="T10" fmla="*/ 131048139 w 56"/>
              <a:gd name="T11" fmla="*/ 35282191 h 58"/>
              <a:gd name="T12" fmla="*/ 128528777 w 56"/>
              <a:gd name="T13" fmla="*/ 42843451 h 58"/>
              <a:gd name="T14" fmla="*/ 126007828 w 56"/>
              <a:gd name="T15" fmla="*/ 52924086 h 58"/>
              <a:gd name="T16" fmla="*/ 126007828 w 56"/>
              <a:gd name="T17" fmla="*/ 63004708 h 58"/>
              <a:gd name="T18" fmla="*/ 126007828 w 56"/>
              <a:gd name="T19" fmla="*/ 70564381 h 58"/>
              <a:gd name="T20" fmla="*/ 126007828 w 56"/>
              <a:gd name="T21" fmla="*/ 78124054 h 58"/>
              <a:gd name="T22" fmla="*/ 126007828 w 56"/>
              <a:gd name="T23" fmla="*/ 85685315 h 58"/>
              <a:gd name="T24" fmla="*/ 126007828 w 56"/>
              <a:gd name="T25" fmla="*/ 98286886 h 58"/>
              <a:gd name="T26" fmla="*/ 128528777 w 56"/>
              <a:gd name="T27" fmla="*/ 105846584 h 58"/>
              <a:gd name="T28" fmla="*/ 131048139 w 56"/>
              <a:gd name="T29" fmla="*/ 113407845 h 58"/>
              <a:gd name="T30" fmla="*/ 131048139 w 56"/>
              <a:gd name="T31" fmla="*/ 120967518 h 58"/>
              <a:gd name="T32" fmla="*/ 136088450 w 56"/>
              <a:gd name="T33" fmla="*/ 128528778 h 58"/>
              <a:gd name="T34" fmla="*/ 138609399 w 56"/>
              <a:gd name="T35" fmla="*/ 136088451 h 58"/>
              <a:gd name="T36" fmla="*/ 141128761 w 56"/>
              <a:gd name="T37" fmla="*/ 146169074 h 58"/>
              <a:gd name="T38" fmla="*/ 0 w 56"/>
              <a:gd name="T39" fmla="*/ 73085331 h 5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6"/>
              <a:gd name="T61" fmla="*/ 0 h 58"/>
              <a:gd name="T62" fmla="*/ 56 w 56"/>
              <a:gd name="T63" fmla="*/ 58 h 5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6" h="58">
                <a:moveTo>
                  <a:pt x="0" y="29"/>
                </a:moveTo>
                <a:lnTo>
                  <a:pt x="56" y="0"/>
                </a:lnTo>
                <a:lnTo>
                  <a:pt x="55" y="4"/>
                </a:lnTo>
                <a:lnTo>
                  <a:pt x="54" y="7"/>
                </a:lnTo>
                <a:lnTo>
                  <a:pt x="52" y="11"/>
                </a:lnTo>
                <a:lnTo>
                  <a:pt x="52" y="14"/>
                </a:lnTo>
                <a:lnTo>
                  <a:pt x="51" y="17"/>
                </a:lnTo>
                <a:lnTo>
                  <a:pt x="50" y="21"/>
                </a:lnTo>
                <a:lnTo>
                  <a:pt x="50" y="25"/>
                </a:lnTo>
                <a:lnTo>
                  <a:pt x="50" y="28"/>
                </a:lnTo>
                <a:lnTo>
                  <a:pt x="50" y="31"/>
                </a:lnTo>
                <a:lnTo>
                  <a:pt x="50" y="34"/>
                </a:lnTo>
                <a:lnTo>
                  <a:pt x="50" y="39"/>
                </a:lnTo>
                <a:lnTo>
                  <a:pt x="51" y="42"/>
                </a:lnTo>
                <a:lnTo>
                  <a:pt x="52" y="45"/>
                </a:lnTo>
                <a:lnTo>
                  <a:pt x="52" y="48"/>
                </a:lnTo>
                <a:lnTo>
                  <a:pt x="54" y="51"/>
                </a:lnTo>
                <a:lnTo>
                  <a:pt x="55" y="54"/>
                </a:lnTo>
                <a:lnTo>
                  <a:pt x="56" y="58"/>
                </a:lnTo>
                <a:lnTo>
                  <a:pt x="0" y="2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70" name="Freeform 95"/>
          <p:cNvSpPr>
            <a:spLocks/>
          </p:cNvSpPr>
          <p:nvPr/>
        </p:nvSpPr>
        <p:spPr bwMode="auto">
          <a:xfrm>
            <a:off x="6880225" y="2746375"/>
            <a:ext cx="342900" cy="182563"/>
          </a:xfrm>
          <a:custGeom>
            <a:avLst/>
            <a:gdLst>
              <a:gd name="T0" fmla="*/ 0 w 216"/>
              <a:gd name="T1" fmla="*/ 0 h 115"/>
              <a:gd name="T2" fmla="*/ 0 w 216"/>
              <a:gd name="T3" fmla="*/ 289819579 h 115"/>
              <a:gd name="T4" fmla="*/ 544353795 w 216"/>
              <a:gd name="T5" fmla="*/ 289819579 h 115"/>
              <a:gd name="T6" fmla="*/ 0 60000 65536"/>
              <a:gd name="T7" fmla="*/ 0 60000 65536"/>
              <a:gd name="T8" fmla="*/ 0 60000 65536"/>
              <a:gd name="T9" fmla="*/ 0 w 216"/>
              <a:gd name="T10" fmla="*/ 0 h 115"/>
              <a:gd name="T11" fmla="*/ 216 w 216"/>
              <a:gd name="T12" fmla="*/ 115 h 1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" h="115">
                <a:moveTo>
                  <a:pt x="0" y="0"/>
                </a:moveTo>
                <a:lnTo>
                  <a:pt x="0" y="115"/>
                </a:lnTo>
                <a:lnTo>
                  <a:pt x="216" y="115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71" name="Freeform 96"/>
          <p:cNvSpPr>
            <a:spLocks/>
          </p:cNvSpPr>
          <p:nvPr/>
        </p:nvSpPr>
        <p:spPr bwMode="auto">
          <a:xfrm>
            <a:off x="7200900" y="2884488"/>
            <a:ext cx="90488" cy="90487"/>
          </a:xfrm>
          <a:custGeom>
            <a:avLst/>
            <a:gdLst>
              <a:gd name="T0" fmla="*/ 143650505 w 57"/>
              <a:gd name="T1" fmla="*/ 70563991 h 57"/>
              <a:gd name="T2" fmla="*/ 0 w 57"/>
              <a:gd name="T3" fmla="*/ 0 h 57"/>
              <a:gd name="T4" fmla="*/ 7561305 w 57"/>
              <a:gd name="T5" fmla="*/ 7559634 h 57"/>
              <a:gd name="T6" fmla="*/ 10080681 w 57"/>
              <a:gd name="T7" fmla="*/ 15120856 h 57"/>
              <a:gd name="T8" fmla="*/ 12601644 w 57"/>
              <a:gd name="T9" fmla="*/ 25201423 h 57"/>
              <a:gd name="T10" fmla="*/ 15121023 w 57"/>
              <a:gd name="T11" fmla="*/ 32761060 h 57"/>
              <a:gd name="T12" fmla="*/ 17641986 w 57"/>
              <a:gd name="T13" fmla="*/ 42841627 h 57"/>
              <a:gd name="T14" fmla="*/ 17641986 w 57"/>
              <a:gd name="T15" fmla="*/ 50402845 h 57"/>
              <a:gd name="T16" fmla="*/ 17641986 w 57"/>
              <a:gd name="T17" fmla="*/ 60483424 h 57"/>
              <a:gd name="T18" fmla="*/ 20161362 w 57"/>
              <a:gd name="T19" fmla="*/ 68043056 h 57"/>
              <a:gd name="T20" fmla="*/ 20161362 w 57"/>
              <a:gd name="T21" fmla="*/ 75604274 h 57"/>
              <a:gd name="T22" fmla="*/ 17641986 w 57"/>
              <a:gd name="T23" fmla="*/ 85684841 h 57"/>
              <a:gd name="T24" fmla="*/ 17641986 w 57"/>
              <a:gd name="T25" fmla="*/ 95765408 h 57"/>
              <a:gd name="T26" fmla="*/ 17641986 w 57"/>
              <a:gd name="T27" fmla="*/ 103325039 h 57"/>
              <a:gd name="T28" fmla="*/ 15121023 w 57"/>
              <a:gd name="T29" fmla="*/ 110886282 h 57"/>
              <a:gd name="T30" fmla="*/ 12601644 w 57"/>
              <a:gd name="T31" fmla="*/ 118445913 h 57"/>
              <a:gd name="T32" fmla="*/ 10080681 w 57"/>
              <a:gd name="T33" fmla="*/ 128526480 h 57"/>
              <a:gd name="T34" fmla="*/ 7561305 w 57"/>
              <a:gd name="T35" fmla="*/ 136087699 h 57"/>
              <a:gd name="T36" fmla="*/ 0 w 57"/>
              <a:gd name="T37" fmla="*/ 143647330 h 57"/>
              <a:gd name="T38" fmla="*/ 143650505 w 57"/>
              <a:gd name="T39" fmla="*/ 70563991 h 5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7"/>
              <a:gd name="T61" fmla="*/ 0 h 57"/>
              <a:gd name="T62" fmla="*/ 57 w 57"/>
              <a:gd name="T63" fmla="*/ 57 h 5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7" h="57">
                <a:moveTo>
                  <a:pt x="57" y="28"/>
                </a:moveTo>
                <a:lnTo>
                  <a:pt x="0" y="0"/>
                </a:lnTo>
                <a:lnTo>
                  <a:pt x="3" y="3"/>
                </a:lnTo>
                <a:lnTo>
                  <a:pt x="4" y="6"/>
                </a:lnTo>
                <a:lnTo>
                  <a:pt x="5" y="10"/>
                </a:lnTo>
                <a:lnTo>
                  <a:pt x="6" y="13"/>
                </a:lnTo>
                <a:lnTo>
                  <a:pt x="7" y="17"/>
                </a:lnTo>
                <a:lnTo>
                  <a:pt x="7" y="20"/>
                </a:lnTo>
                <a:lnTo>
                  <a:pt x="7" y="24"/>
                </a:lnTo>
                <a:lnTo>
                  <a:pt x="8" y="27"/>
                </a:lnTo>
                <a:lnTo>
                  <a:pt x="8" y="30"/>
                </a:lnTo>
                <a:lnTo>
                  <a:pt x="7" y="34"/>
                </a:lnTo>
                <a:lnTo>
                  <a:pt x="7" y="38"/>
                </a:lnTo>
                <a:lnTo>
                  <a:pt x="7" y="41"/>
                </a:lnTo>
                <a:lnTo>
                  <a:pt x="6" y="44"/>
                </a:lnTo>
                <a:lnTo>
                  <a:pt x="5" y="47"/>
                </a:lnTo>
                <a:lnTo>
                  <a:pt x="4" y="51"/>
                </a:lnTo>
                <a:lnTo>
                  <a:pt x="3" y="54"/>
                </a:lnTo>
                <a:lnTo>
                  <a:pt x="0" y="57"/>
                </a:lnTo>
                <a:lnTo>
                  <a:pt x="57" y="2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72" name="Line 97"/>
          <p:cNvSpPr>
            <a:spLocks noChangeShapeType="1"/>
          </p:cNvSpPr>
          <p:nvPr/>
        </p:nvSpPr>
        <p:spPr bwMode="auto">
          <a:xfrm flipH="1">
            <a:off x="5254625" y="877888"/>
            <a:ext cx="3138488" cy="6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77" name="Line 102"/>
          <p:cNvSpPr>
            <a:spLocks noChangeShapeType="1"/>
          </p:cNvSpPr>
          <p:nvPr/>
        </p:nvSpPr>
        <p:spPr bwMode="auto">
          <a:xfrm>
            <a:off x="6450013" y="877888"/>
            <a:ext cx="20637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78" name="Line 103"/>
          <p:cNvSpPr>
            <a:spLocks noChangeShapeType="1"/>
          </p:cNvSpPr>
          <p:nvPr/>
        </p:nvSpPr>
        <p:spPr bwMode="auto">
          <a:xfrm>
            <a:off x="6489700" y="877888"/>
            <a:ext cx="2063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79" name="Line 104"/>
          <p:cNvSpPr>
            <a:spLocks noChangeShapeType="1"/>
          </p:cNvSpPr>
          <p:nvPr/>
        </p:nvSpPr>
        <p:spPr bwMode="auto">
          <a:xfrm>
            <a:off x="6529388" y="877888"/>
            <a:ext cx="20637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80" name="Line 105"/>
          <p:cNvSpPr>
            <a:spLocks noChangeShapeType="1"/>
          </p:cNvSpPr>
          <p:nvPr/>
        </p:nvSpPr>
        <p:spPr bwMode="auto">
          <a:xfrm>
            <a:off x="6569075" y="877888"/>
            <a:ext cx="2063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81" name="Line 106"/>
          <p:cNvSpPr>
            <a:spLocks noChangeShapeType="1"/>
          </p:cNvSpPr>
          <p:nvPr/>
        </p:nvSpPr>
        <p:spPr bwMode="auto">
          <a:xfrm>
            <a:off x="6608763" y="877888"/>
            <a:ext cx="20637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82" name="Line 107"/>
          <p:cNvSpPr>
            <a:spLocks noChangeShapeType="1"/>
          </p:cNvSpPr>
          <p:nvPr/>
        </p:nvSpPr>
        <p:spPr bwMode="auto">
          <a:xfrm>
            <a:off x="6648450" y="877888"/>
            <a:ext cx="2063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83" name="Line 108"/>
          <p:cNvSpPr>
            <a:spLocks noChangeShapeType="1"/>
          </p:cNvSpPr>
          <p:nvPr/>
        </p:nvSpPr>
        <p:spPr bwMode="auto">
          <a:xfrm>
            <a:off x="6688138" y="877888"/>
            <a:ext cx="20637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84" name="Line 109"/>
          <p:cNvSpPr>
            <a:spLocks noChangeShapeType="1"/>
          </p:cNvSpPr>
          <p:nvPr/>
        </p:nvSpPr>
        <p:spPr bwMode="auto">
          <a:xfrm>
            <a:off x="6727825" y="877888"/>
            <a:ext cx="2063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85" name="Line 110"/>
          <p:cNvSpPr>
            <a:spLocks noChangeShapeType="1"/>
          </p:cNvSpPr>
          <p:nvPr/>
        </p:nvSpPr>
        <p:spPr bwMode="auto">
          <a:xfrm>
            <a:off x="6767513" y="877888"/>
            <a:ext cx="20637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86" name="Line 111"/>
          <p:cNvSpPr>
            <a:spLocks noChangeShapeType="1"/>
          </p:cNvSpPr>
          <p:nvPr/>
        </p:nvSpPr>
        <p:spPr bwMode="auto">
          <a:xfrm>
            <a:off x="6807200" y="877888"/>
            <a:ext cx="2063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87" name="Line 112"/>
          <p:cNvSpPr>
            <a:spLocks noChangeShapeType="1"/>
          </p:cNvSpPr>
          <p:nvPr/>
        </p:nvSpPr>
        <p:spPr bwMode="auto">
          <a:xfrm>
            <a:off x="6846888" y="877888"/>
            <a:ext cx="20637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88" name="Line 113"/>
          <p:cNvSpPr>
            <a:spLocks noChangeShapeType="1"/>
          </p:cNvSpPr>
          <p:nvPr/>
        </p:nvSpPr>
        <p:spPr bwMode="auto">
          <a:xfrm>
            <a:off x="6886575" y="877888"/>
            <a:ext cx="2063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89" name="Line 114"/>
          <p:cNvSpPr>
            <a:spLocks noChangeShapeType="1"/>
          </p:cNvSpPr>
          <p:nvPr/>
        </p:nvSpPr>
        <p:spPr bwMode="auto">
          <a:xfrm>
            <a:off x="6926263" y="877888"/>
            <a:ext cx="20637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90" name="Line 115"/>
          <p:cNvSpPr>
            <a:spLocks noChangeShapeType="1"/>
          </p:cNvSpPr>
          <p:nvPr/>
        </p:nvSpPr>
        <p:spPr bwMode="auto">
          <a:xfrm>
            <a:off x="6965950" y="877888"/>
            <a:ext cx="2063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91" name="Line 116"/>
          <p:cNvSpPr>
            <a:spLocks noChangeShapeType="1"/>
          </p:cNvSpPr>
          <p:nvPr/>
        </p:nvSpPr>
        <p:spPr bwMode="auto">
          <a:xfrm>
            <a:off x="7005638" y="877888"/>
            <a:ext cx="190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92" name="Line 117"/>
          <p:cNvSpPr>
            <a:spLocks noChangeShapeType="1"/>
          </p:cNvSpPr>
          <p:nvPr/>
        </p:nvSpPr>
        <p:spPr bwMode="auto">
          <a:xfrm>
            <a:off x="7045325" y="877888"/>
            <a:ext cx="190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93" name="Line 118"/>
          <p:cNvSpPr>
            <a:spLocks noChangeShapeType="1"/>
          </p:cNvSpPr>
          <p:nvPr/>
        </p:nvSpPr>
        <p:spPr bwMode="auto">
          <a:xfrm>
            <a:off x="7085013" y="877888"/>
            <a:ext cx="190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94" name="Line 119"/>
          <p:cNvSpPr>
            <a:spLocks noChangeShapeType="1"/>
          </p:cNvSpPr>
          <p:nvPr/>
        </p:nvSpPr>
        <p:spPr bwMode="auto">
          <a:xfrm>
            <a:off x="7124700" y="877888"/>
            <a:ext cx="190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95" name="Line 120"/>
          <p:cNvSpPr>
            <a:spLocks noChangeShapeType="1"/>
          </p:cNvSpPr>
          <p:nvPr/>
        </p:nvSpPr>
        <p:spPr bwMode="auto">
          <a:xfrm>
            <a:off x="7164388" y="877888"/>
            <a:ext cx="190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96" name="Line 121"/>
          <p:cNvSpPr>
            <a:spLocks noChangeShapeType="1"/>
          </p:cNvSpPr>
          <p:nvPr/>
        </p:nvSpPr>
        <p:spPr bwMode="auto">
          <a:xfrm>
            <a:off x="7204075" y="877888"/>
            <a:ext cx="190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97" name="Line 122"/>
          <p:cNvSpPr>
            <a:spLocks noChangeShapeType="1"/>
          </p:cNvSpPr>
          <p:nvPr/>
        </p:nvSpPr>
        <p:spPr bwMode="auto">
          <a:xfrm>
            <a:off x="7243763" y="877888"/>
            <a:ext cx="190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98" name="Line 123"/>
          <p:cNvSpPr>
            <a:spLocks noChangeShapeType="1"/>
          </p:cNvSpPr>
          <p:nvPr/>
        </p:nvSpPr>
        <p:spPr bwMode="auto">
          <a:xfrm>
            <a:off x="7283450" y="877888"/>
            <a:ext cx="190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99" name="Line 124"/>
          <p:cNvSpPr>
            <a:spLocks noChangeShapeType="1"/>
          </p:cNvSpPr>
          <p:nvPr/>
        </p:nvSpPr>
        <p:spPr bwMode="auto">
          <a:xfrm>
            <a:off x="7323138" y="877888"/>
            <a:ext cx="190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00" name="Line 125"/>
          <p:cNvSpPr>
            <a:spLocks noChangeShapeType="1"/>
          </p:cNvSpPr>
          <p:nvPr/>
        </p:nvSpPr>
        <p:spPr bwMode="auto">
          <a:xfrm>
            <a:off x="7362825" y="877888"/>
            <a:ext cx="190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01" name="Line 126"/>
          <p:cNvSpPr>
            <a:spLocks noChangeShapeType="1"/>
          </p:cNvSpPr>
          <p:nvPr/>
        </p:nvSpPr>
        <p:spPr bwMode="auto">
          <a:xfrm>
            <a:off x="7402513" y="877888"/>
            <a:ext cx="190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02" name="Line 127"/>
          <p:cNvSpPr>
            <a:spLocks noChangeShapeType="1"/>
          </p:cNvSpPr>
          <p:nvPr/>
        </p:nvSpPr>
        <p:spPr bwMode="auto">
          <a:xfrm>
            <a:off x="7442200" y="877888"/>
            <a:ext cx="190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03" name="Line 128"/>
          <p:cNvSpPr>
            <a:spLocks noChangeShapeType="1"/>
          </p:cNvSpPr>
          <p:nvPr/>
        </p:nvSpPr>
        <p:spPr bwMode="auto">
          <a:xfrm>
            <a:off x="7481888" y="877888"/>
            <a:ext cx="190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04" name="Line 129"/>
          <p:cNvSpPr>
            <a:spLocks noChangeShapeType="1"/>
          </p:cNvSpPr>
          <p:nvPr/>
        </p:nvSpPr>
        <p:spPr bwMode="auto">
          <a:xfrm>
            <a:off x="7521575" y="877888"/>
            <a:ext cx="190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05" name="Line 130"/>
          <p:cNvSpPr>
            <a:spLocks noChangeShapeType="1"/>
          </p:cNvSpPr>
          <p:nvPr/>
        </p:nvSpPr>
        <p:spPr bwMode="auto">
          <a:xfrm>
            <a:off x="7561263" y="877888"/>
            <a:ext cx="190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06" name="Line 131"/>
          <p:cNvSpPr>
            <a:spLocks noChangeShapeType="1"/>
          </p:cNvSpPr>
          <p:nvPr/>
        </p:nvSpPr>
        <p:spPr bwMode="auto">
          <a:xfrm>
            <a:off x="7600950" y="877888"/>
            <a:ext cx="190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07" name="Line 132"/>
          <p:cNvSpPr>
            <a:spLocks noChangeShapeType="1"/>
          </p:cNvSpPr>
          <p:nvPr/>
        </p:nvSpPr>
        <p:spPr bwMode="auto">
          <a:xfrm>
            <a:off x="7640638" y="877888"/>
            <a:ext cx="190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08" name="Line 133"/>
          <p:cNvSpPr>
            <a:spLocks noChangeShapeType="1"/>
          </p:cNvSpPr>
          <p:nvPr/>
        </p:nvSpPr>
        <p:spPr bwMode="auto">
          <a:xfrm>
            <a:off x="7680325" y="877888"/>
            <a:ext cx="190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09" name="Line 134"/>
          <p:cNvSpPr>
            <a:spLocks noChangeShapeType="1"/>
          </p:cNvSpPr>
          <p:nvPr/>
        </p:nvSpPr>
        <p:spPr bwMode="auto">
          <a:xfrm>
            <a:off x="7720013" y="877888"/>
            <a:ext cx="190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10" name="Line 135"/>
          <p:cNvSpPr>
            <a:spLocks noChangeShapeType="1"/>
          </p:cNvSpPr>
          <p:nvPr/>
        </p:nvSpPr>
        <p:spPr bwMode="auto">
          <a:xfrm>
            <a:off x="7759700" y="877888"/>
            <a:ext cx="190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11" name="Line 136"/>
          <p:cNvSpPr>
            <a:spLocks noChangeShapeType="1"/>
          </p:cNvSpPr>
          <p:nvPr/>
        </p:nvSpPr>
        <p:spPr bwMode="auto">
          <a:xfrm>
            <a:off x="7799388" y="877888"/>
            <a:ext cx="190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12" name="Line 137"/>
          <p:cNvSpPr>
            <a:spLocks noChangeShapeType="1"/>
          </p:cNvSpPr>
          <p:nvPr/>
        </p:nvSpPr>
        <p:spPr bwMode="auto">
          <a:xfrm>
            <a:off x="7839075" y="877888"/>
            <a:ext cx="190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13" name="Line 138"/>
          <p:cNvSpPr>
            <a:spLocks noChangeShapeType="1"/>
          </p:cNvSpPr>
          <p:nvPr/>
        </p:nvSpPr>
        <p:spPr bwMode="auto">
          <a:xfrm>
            <a:off x="7878763" y="877888"/>
            <a:ext cx="190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14" name="Line 139"/>
          <p:cNvSpPr>
            <a:spLocks noChangeShapeType="1"/>
          </p:cNvSpPr>
          <p:nvPr/>
        </p:nvSpPr>
        <p:spPr bwMode="auto">
          <a:xfrm>
            <a:off x="7918450" y="877888"/>
            <a:ext cx="190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15" name="Line 140"/>
          <p:cNvSpPr>
            <a:spLocks noChangeShapeType="1"/>
          </p:cNvSpPr>
          <p:nvPr/>
        </p:nvSpPr>
        <p:spPr bwMode="auto">
          <a:xfrm>
            <a:off x="7958138" y="877888"/>
            <a:ext cx="190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16" name="Line 141"/>
          <p:cNvSpPr>
            <a:spLocks noChangeShapeType="1"/>
          </p:cNvSpPr>
          <p:nvPr/>
        </p:nvSpPr>
        <p:spPr bwMode="auto">
          <a:xfrm>
            <a:off x="7997825" y="877888"/>
            <a:ext cx="190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17" name="Line 142"/>
          <p:cNvSpPr>
            <a:spLocks noChangeShapeType="1"/>
          </p:cNvSpPr>
          <p:nvPr/>
        </p:nvSpPr>
        <p:spPr bwMode="auto">
          <a:xfrm>
            <a:off x="8037513" y="877888"/>
            <a:ext cx="190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18" name="Line 143"/>
          <p:cNvSpPr>
            <a:spLocks noChangeShapeType="1"/>
          </p:cNvSpPr>
          <p:nvPr/>
        </p:nvSpPr>
        <p:spPr bwMode="auto">
          <a:xfrm>
            <a:off x="8075613" y="877888"/>
            <a:ext cx="20637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19" name="Line 144"/>
          <p:cNvSpPr>
            <a:spLocks noChangeShapeType="1"/>
          </p:cNvSpPr>
          <p:nvPr/>
        </p:nvSpPr>
        <p:spPr bwMode="auto">
          <a:xfrm>
            <a:off x="8115300" y="877888"/>
            <a:ext cx="2063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20" name="Line 145"/>
          <p:cNvSpPr>
            <a:spLocks noChangeShapeType="1"/>
          </p:cNvSpPr>
          <p:nvPr/>
        </p:nvSpPr>
        <p:spPr bwMode="auto">
          <a:xfrm>
            <a:off x="8154988" y="877888"/>
            <a:ext cx="20637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21" name="Line 146"/>
          <p:cNvSpPr>
            <a:spLocks noChangeShapeType="1"/>
          </p:cNvSpPr>
          <p:nvPr/>
        </p:nvSpPr>
        <p:spPr bwMode="auto">
          <a:xfrm>
            <a:off x="8194675" y="877888"/>
            <a:ext cx="2063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22" name="Line 147"/>
          <p:cNvSpPr>
            <a:spLocks noChangeShapeType="1"/>
          </p:cNvSpPr>
          <p:nvPr/>
        </p:nvSpPr>
        <p:spPr bwMode="auto">
          <a:xfrm>
            <a:off x="8234363" y="877888"/>
            <a:ext cx="20637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23" name="Line 148"/>
          <p:cNvSpPr>
            <a:spLocks noChangeShapeType="1"/>
          </p:cNvSpPr>
          <p:nvPr/>
        </p:nvSpPr>
        <p:spPr bwMode="auto">
          <a:xfrm>
            <a:off x="8308975" y="860425"/>
            <a:ext cx="2063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24" name="Line 149"/>
          <p:cNvSpPr>
            <a:spLocks noChangeShapeType="1"/>
          </p:cNvSpPr>
          <p:nvPr/>
        </p:nvSpPr>
        <p:spPr bwMode="auto">
          <a:xfrm>
            <a:off x="8313738" y="877888"/>
            <a:ext cx="20637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25" name="Line 150"/>
          <p:cNvSpPr>
            <a:spLocks noChangeShapeType="1"/>
          </p:cNvSpPr>
          <p:nvPr/>
        </p:nvSpPr>
        <p:spPr bwMode="auto">
          <a:xfrm>
            <a:off x="8353425" y="877888"/>
            <a:ext cx="2063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26" name="Line 151"/>
          <p:cNvSpPr>
            <a:spLocks noChangeShapeType="1"/>
          </p:cNvSpPr>
          <p:nvPr/>
        </p:nvSpPr>
        <p:spPr bwMode="auto">
          <a:xfrm>
            <a:off x="8393113" y="877888"/>
            <a:ext cx="20637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27" name="Line 152"/>
          <p:cNvSpPr>
            <a:spLocks noChangeShapeType="1"/>
          </p:cNvSpPr>
          <p:nvPr/>
        </p:nvSpPr>
        <p:spPr bwMode="auto">
          <a:xfrm>
            <a:off x="8432800" y="877888"/>
            <a:ext cx="2063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28" name="Line 153"/>
          <p:cNvSpPr>
            <a:spLocks noChangeShapeType="1"/>
          </p:cNvSpPr>
          <p:nvPr/>
        </p:nvSpPr>
        <p:spPr bwMode="auto">
          <a:xfrm>
            <a:off x="8472488" y="877888"/>
            <a:ext cx="20637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29" name="Line 154"/>
          <p:cNvSpPr>
            <a:spLocks noChangeShapeType="1"/>
          </p:cNvSpPr>
          <p:nvPr/>
        </p:nvSpPr>
        <p:spPr bwMode="auto">
          <a:xfrm>
            <a:off x="8512175" y="877888"/>
            <a:ext cx="2063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30" name="Line 155"/>
          <p:cNvSpPr>
            <a:spLocks noChangeShapeType="1"/>
          </p:cNvSpPr>
          <p:nvPr/>
        </p:nvSpPr>
        <p:spPr bwMode="auto">
          <a:xfrm>
            <a:off x="8551863" y="877888"/>
            <a:ext cx="20637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31" name="Line 156"/>
          <p:cNvSpPr>
            <a:spLocks noChangeShapeType="1"/>
          </p:cNvSpPr>
          <p:nvPr/>
        </p:nvSpPr>
        <p:spPr bwMode="auto">
          <a:xfrm>
            <a:off x="8591550" y="877888"/>
            <a:ext cx="2063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32" name="Freeform 157"/>
          <p:cNvSpPr>
            <a:spLocks/>
          </p:cNvSpPr>
          <p:nvPr/>
        </p:nvSpPr>
        <p:spPr bwMode="auto">
          <a:xfrm>
            <a:off x="8601075" y="831850"/>
            <a:ext cx="92075" cy="92075"/>
          </a:xfrm>
          <a:custGeom>
            <a:avLst/>
            <a:gdLst>
              <a:gd name="T0" fmla="*/ 146169074 w 58"/>
              <a:gd name="T1" fmla="*/ 73085331 h 58"/>
              <a:gd name="T2" fmla="*/ 0 w 58"/>
              <a:gd name="T3" fmla="*/ 146169074 h 58"/>
              <a:gd name="T4" fmla="*/ 7561264 w 58"/>
              <a:gd name="T5" fmla="*/ 138609401 h 58"/>
              <a:gd name="T6" fmla="*/ 10080625 w 58"/>
              <a:gd name="T7" fmla="*/ 128528778 h 58"/>
              <a:gd name="T8" fmla="*/ 12601575 w 58"/>
              <a:gd name="T9" fmla="*/ 120967518 h 58"/>
              <a:gd name="T10" fmla="*/ 15120940 w 58"/>
              <a:gd name="T11" fmla="*/ 113407845 h 58"/>
              <a:gd name="T12" fmla="*/ 17641889 w 58"/>
              <a:gd name="T13" fmla="*/ 105846584 h 58"/>
              <a:gd name="T14" fmla="*/ 17641889 w 58"/>
              <a:gd name="T15" fmla="*/ 95765937 h 58"/>
              <a:gd name="T16" fmla="*/ 20161251 w 58"/>
              <a:gd name="T17" fmla="*/ 85685315 h 58"/>
              <a:gd name="T18" fmla="*/ 20161251 w 58"/>
              <a:gd name="T19" fmla="*/ 78124054 h 58"/>
              <a:gd name="T20" fmla="*/ 20161251 w 58"/>
              <a:gd name="T21" fmla="*/ 70564381 h 58"/>
              <a:gd name="T22" fmla="*/ 20161251 w 58"/>
              <a:gd name="T23" fmla="*/ 60483759 h 58"/>
              <a:gd name="T24" fmla="*/ 17641889 w 58"/>
              <a:gd name="T25" fmla="*/ 52924086 h 58"/>
              <a:gd name="T26" fmla="*/ 17641889 w 58"/>
              <a:gd name="T27" fmla="*/ 42843451 h 58"/>
              <a:gd name="T28" fmla="*/ 15120940 w 58"/>
              <a:gd name="T29" fmla="*/ 35282191 h 58"/>
              <a:gd name="T30" fmla="*/ 12601575 w 58"/>
              <a:gd name="T31" fmla="*/ 25201562 h 58"/>
              <a:gd name="T32" fmla="*/ 10080625 w 58"/>
              <a:gd name="T33" fmla="*/ 17641889 h 58"/>
              <a:gd name="T34" fmla="*/ 7561264 w 58"/>
              <a:gd name="T35" fmla="*/ 10080625 h 58"/>
              <a:gd name="T36" fmla="*/ 0 w 58"/>
              <a:gd name="T37" fmla="*/ 0 h 58"/>
              <a:gd name="T38" fmla="*/ 146169074 w 58"/>
              <a:gd name="T39" fmla="*/ 73085331 h 5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8"/>
              <a:gd name="T61" fmla="*/ 0 h 58"/>
              <a:gd name="T62" fmla="*/ 58 w 58"/>
              <a:gd name="T63" fmla="*/ 58 h 5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8" h="58">
                <a:moveTo>
                  <a:pt x="58" y="29"/>
                </a:moveTo>
                <a:lnTo>
                  <a:pt x="0" y="58"/>
                </a:lnTo>
                <a:lnTo>
                  <a:pt x="3" y="55"/>
                </a:lnTo>
                <a:lnTo>
                  <a:pt x="4" y="51"/>
                </a:lnTo>
                <a:lnTo>
                  <a:pt x="5" y="48"/>
                </a:lnTo>
                <a:lnTo>
                  <a:pt x="6" y="45"/>
                </a:lnTo>
                <a:lnTo>
                  <a:pt x="7" y="42"/>
                </a:lnTo>
                <a:lnTo>
                  <a:pt x="7" y="38"/>
                </a:lnTo>
                <a:lnTo>
                  <a:pt x="8" y="34"/>
                </a:lnTo>
                <a:lnTo>
                  <a:pt x="8" y="31"/>
                </a:lnTo>
                <a:lnTo>
                  <a:pt x="8" y="28"/>
                </a:lnTo>
                <a:lnTo>
                  <a:pt x="8" y="24"/>
                </a:lnTo>
                <a:lnTo>
                  <a:pt x="7" y="21"/>
                </a:lnTo>
                <a:lnTo>
                  <a:pt x="7" y="17"/>
                </a:lnTo>
                <a:lnTo>
                  <a:pt x="6" y="14"/>
                </a:lnTo>
                <a:lnTo>
                  <a:pt x="5" y="10"/>
                </a:lnTo>
                <a:lnTo>
                  <a:pt x="4" y="7"/>
                </a:lnTo>
                <a:lnTo>
                  <a:pt x="3" y="4"/>
                </a:lnTo>
                <a:lnTo>
                  <a:pt x="0" y="0"/>
                </a:lnTo>
                <a:lnTo>
                  <a:pt x="58" y="2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33" name="Line 158"/>
          <p:cNvSpPr>
            <a:spLocks noChangeShapeType="1"/>
          </p:cNvSpPr>
          <p:nvPr/>
        </p:nvSpPr>
        <p:spPr bwMode="auto">
          <a:xfrm>
            <a:off x="8184406" y="877888"/>
            <a:ext cx="20637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34" name="Line 159"/>
          <p:cNvSpPr>
            <a:spLocks noChangeShapeType="1"/>
          </p:cNvSpPr>
          <p:nvPr/>
        </p:nvSpPr>
        <p:spPr bwMode="auto">
          <a:xfrm>
            <a:off x="8224093" y="877888"/>
            <a:ext cx="2063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35" name="Line 160"/>
          <p:cNvSpPr>
            <a:spLocks noChangeShapeType="1"/>
          </p:cNvSpPr>
          <p:nvPr/>
        </p:nvSpPr>
        <p:spPr bwMode="auto">
          <a:xfrm>
            <a:off x="8263781" y="877888"/>
            <a:ext cx="20637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36" name="Line 161"/>
          <p:cNvSpPr>
            <a:spLocks noChangeShapeType="1"/>
          </p:cNvSpPr>
          <p:nvPr/>
        </p:nvSpPr>
        <p:spPr bwMode="auto">
          <a:xfrm>
            <a:off x="8303468" y="877888"/>
            <a:ext cx="2063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37" name="Line 162"/>
          <p:cNvSpPr>
            <a:spLocks noChangeShapeType="1"/>
          </p:cNvSpPr>
          <p:nvPr/>
        </p:nvSpPr>
        <p:spPr bwMode="auto">
          <a:xfrm>
            <a:off x="8343156" y="877888"/>
            <a:ext cx="20637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38" name="Line 163"/>
          <p:cNvSpPr>
            <a:spLocks noChangeShapeType="1"/>
          </p:cNvSpPr>
          <p:nvPr/>
        </p:nvSpPr>
        <p:spPr bwMode="auto">
          <a:xfrm>
            <a:off x="8382843" y="877888"/>
            <a:ext cx="2063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39" name="Line 164"/>
          <p:cNvSpPr>
            <a:spLocks noChangeShapeType="1"/>
          </p:cNvSpPr>
          <p:nvPr/>
        </p:nvSpPr>
        <p:spPr bwMode="auto">
          <a:xfrm>
            <a:off x="8422531" y="877888"/>
            <a:ext cx="63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40" name="Freeform 165"/>
          <p:cNvSpPr>
            <a:spLocks/>
          </p:cNvSpPr>
          <p:nvPr/>
        </p:nvSpPr>
        <p:spPr bwMode="auto">
          <a:xfrm>
            <a:off x="8408243" y="831850"/>
            <a:ext cx="88900" cy="92075"/>
          </a:xfrm>
          <a:custGeom>
            <a:avLst/>
            <a:gdLst>
              <a:gd name="T0" fmla="*/ 141128761 w 56"/>
              <a:gd name="T1" fmla="*/ 73085331 h 58"/>
              <a:gd name="T2" fmla="*/ 0 w 56"/>
              <a:gd name="T3" fmla="*/ 146169074 h 58"/>
              <a:gd name="T4" fmla="*/ 2520950 w 56"/>
              <a:gd name="T5" fmla="*/ 138609401 h 58"/>
              <a:gd name="T6" fmla="*/ 5040313 w 56"/>
              <a:gd name="T7" fmla="*/ 128528778 h 58"/>
              <a:gd name="T8" fmla="*/ 7561264 w 56"/>
              <a:gd name="T9" fmla="*/ 120967518 h 58"/>
              <a:gd name="T10" fmla="*/ 10080625 w 56"/>
              <a:gd name="T11" fmla="*/ 113407845 h 58"/>
              <a:gd name="T12" fmla="*/ 12601575 w 56"/>
              <a:gd name="T13" fmla="*/ 105846584 h 58"/>
              <a:gd name="T14" fmla="*/ 12601575 w 56"/>
              <a:gd name="T15" fmla="*/ 95765937 h 58"/>
              <a:gd name="T16" fmla="*/ 15120940 w 56"/>
              <a:gd name="T17" fmla="*/ 85685315 h 58"/>
              <a:gd name="T18" fmla="*/ 15120940 w 56"/>
              <a:gd name="T19" fmla="*/ 78124054 h 58"/>
              <a:gd name="T20" fmla="*/ 15120940 w 56"/>
              <a:gd name="T21" fmla="*/ 70564381 h 58"/>
              <a:gd name="T22" fmla="*/ 15120940 w 56"/>
              <a:gd name="T23" fmla="*/ 60483759 h 58"/>
              <a:gd name="T24" fmla="*/ 12601575 w 56"/>
              <a:gd name="T25" fmla="*/ 52924086 h 58"/>
              <a:gd name="T26" fmla="*/ 12601575 w 56"/>
              <a:gd name="T27" fmla="*/ 42843451 h 58"/>
              <a:gd name="T28" fmla="*/ 10080625 w 56"/>
              <a:gd name="T29" fmla="*/ 35282191 h 58"/>
              <a:gd name="T30" fmla="*/ 7561264 w 56"/>
              <a:gd name="T31" fmla="*/ 25201562 h 58"/>
              <a:gd name="T32" fmla="*/ 5040313 w 56"/>
              <a:gd name="T33" fmla="*/ 17641889 h 58"/>
              <a:gd name="T34" fmla="*/ 2520950 w 56"/>
              <a:gd name="T35" fmla="*/ 10080625 h 58"/>
              <a:gd name="T36" fmla="*/ 0 w 56"/>
              <a:gd name="T37" fmla="*/ 0 h 58"/>
              <a:gd name="T38" fmla="*/ 141128761 w 56"/>
              <a:gd name="T39" fmla="*/ 73085331 h 5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6"/>
              <a:gd name="T61" fmla="*/ 0 h 58"/>
              <a:gd name="T62" fmla="*/ 56 w 56"/>
              <a:gd name="T63" fmla="*/ 58 h 5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6" h="58">
                <a:moveTo>
                  <a:pt x="56" y="29"/>
                </a:moveTo>
                <a:lnTo>
                  <a:pt x="0" y="58"/>
                </a:lnTo>
                <a:lnTo>
                  <a:pt x="1" y="55"/>
                </a:lnTo>
                <a:lnTo>
                  <a:pt x="2" y="51"/>
                </a:lnTo>
                <a:lnTo>
                  <a:pt x="3" y="48"/>
                </a:lnTo>
                <a:lnTo>
                  <a:pt x="4" y="45"/>
                </a:lnTo>
                <a:lnTo>
                  <a:pt x="5" y="42"/>
                </a:lnTo>
                <a:lnTo>
                  <a:pt x="5" y="38"/>
                </a:lnTo>
                <a:lnTo>
                  <a:pt x="6" y="34"/>
                </a:lnTo>
                <a:lnTo>
                  <a:pt x="6" y="31"/>
                </a:lnTo>
                <a:lnTo>
                  <a:pt x="6" y="28"/>
                </a:lnTo>
                <a:lnTo>
                  <a:pt x="6" y="24"/>
                </a:lnTo>
                <a:lnTo>
                  <a:pt x="5" y="21"/>
                </a:lnTo>
                <a:lnTo>
                  <a:pt x="5" y="17"/>
                </a:lnTo>
                <a:lnTo>
                  <a:pt x="4" y="14"/>
                </a:lnTo>
                <a:lnTo>
                  <a:pt x="3" y="10"/>
                </a:lnTo>
                <a:lnTo>
                  <a:pt x="2" y="7"/>
                </a:lnTo>
                <a:lnTo>
                  <a:pt x="1" y="4"/>
                </a:lnTo>
                <a:lnTo>
                  <a:pt x="0" y="0"/>
                </a:lnTo>
                <a:lnTo>
                  <a:pt x="56" y="2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46" name="Line 171"/>
          <p:cNvSpPr>
            <a:spLocks noChangeShapeType="1"/>
          </p:cNvSpPr>
          <p:nvPr/>
        </p:nvSpPr>
        <p:spPr bwMode="auto">
          <a:xfrm>
            <a:off x="7797056" y="877888"/>
            <a:ext cx="190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47" name="Line 172"/>
          <p:cNvSpPr>
            <a:spLocks noChangeShapeType="1"/>
          </p:cNvSpPr>
          <p:nvPr/>
        </p:nvSpPr>
        <p:spPr bwMode="auto">
          <a:xfrm>
            <a:off x="7836743" y="877888"/>
            <a:ext cx="63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48" name="Freeform 173"/>
          <p:cNvSpPr>
            <a:spLocks/>
          </p:cNvSpPr>
          <p:nvPr/>
        </p:nvSpPr>
        <p:spPr bwMode="auto">
          <a:xfrm>
            <a:off x="7820868" y="831850"/>
            <a:ext cx="90488" cy="92075"/>
          </a:xfrm>
          <a:custGeom>
            <a:avLst/>
            <a:gdLst>
              <a:gd name="T0" fmla="*/ 143650505 w 57"/>
              <a:gd name="T1" fmla="*/ 73085331 h 58"/>
              <a:gd name="T2" fmla="*/ 0 w 57"/>
              <a:gd name="T3" fmla="*/ 146169074 h 58"/>
              <a:gd name="T4" fmla="*/ 5040341 w 57"/>
              <a:gd name="T5" fmla="*/ 138609401 h 58"/>
              <a:gd name="T6" fmla="*/ 10080681 w 57"/>
              <a:gd name="T7" fmla="*/ 128528778 h 58"/>
              <a:gd name="T8" fmla="*/ 12601644 w 57"/>
              <a:gd name="T9" fmla="*/ 120967518 h 58"/>
              <a:gd name="T10" fmla="*/ 15121023 w 57"/>
              <a:gd name="T11" fmla="*/ 113407845 h 58"/>
              <a:gd name="T12" fmla="*/ 17641986 w 57"/>
              <a:gd name="T13" fmla="*/ 105846584 h 58"/>
              <a:gd name="T14" fmla="*/ 17641986 w 57"/>
              <a:gd name="T15" fmla="*/ 95765937 h 58"/>
              <a:gd name="T16" fmla="*/ 17641986 w 57"/>
              <a:gd name="T17" fmla="*/ 85685315 h 58"/>
              <a:gd name="T18" fmla="*/ 20161362 w 57"/>
              <a:gd name="T19" fmla="*/ 78124054 h 58"/>
              <a:gd name="T20" fmla="*/ 20161362 w 57"/>
              <a:gd name="T21" fmla="*/ 70564381 h 58"/>
              <a:gd name="T22" fmla="*/ 17641986 w 57"/>
              <a:gd name="T23" fmla="*/ 60483759 h 58"/>
              <a:gd name="T24" fmla="*/ 17641986 w 57"/>
              <a:gd name="T25" fmla="*/ 52924086 h 58"/>
              <a:gd name="T26" fmla="*/ 17641986 w 57"/>
              <a:gd name="T27" fmla="*/ 42843451 h 58"/>
              <a:gd name="T28" fmla="*/ 15121023 w 57"/>
              <a:gd name="T29" fmla="*/ 35282191 h 58"/>
              <a:gd name="T30" fmla="*/ 12601644 w 57"/>
              <a:gd name="T31" fmla="*/ 25201562 h 58"/>
              <a:gd name="T32" fmla="*/ 10080681 w 57"/>
              <a:gd name="T33" fmla="*/ 17641889 h 58"/>
              <a:gd name="T34" fmla="*/ 5040341 w 57"/>
              <a:gd name="T35" fmla="*/ 10080625 h 58"/>
              <a:gd name="T36" fmla="*/ 0 w 57"/>
              <a:gd name="T37" fmla="*/ 0 h 58"/>
              <a:gd name="T38" fmla="*/ 143650505 w 57"/>
              <a:gd name="T39" fmla="*/ 73085331 h 5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7"/>
              <a:gd name="T61" fmla="*/ 0 h 58"/>
              <a:gd name="T62" fmla="*/ 57 w 57"/>
              <a:gd name="T63" fmla="*/ 58 h 5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7" h="58">
                <a:moveTo>
                  <a:pt x="57" y="29"/>
                </a:moveTo>
                <a:lnTo>
                  <a:pt x="0" y="58"/>
                </a:lnTo>
                <a:lnTo>
                  <a:pt x="2" y="55"/>
                </a:lnTo>
                <a:lnTo>
                  <a:pt x="4" y="51"/>
                </a:lnTo>
                <a:lnTo>
                  <a:pt x="5" y="48"/>
                </a:lnTo>
                <a:lnTo>
                  <a:pt x="6" y="45"/>
                </a:lnTo>
                <a:lnTo>
                  <a:pt x="7" y="42"/>
                </a:lnTo>
                <a:lnTo>
                  <a:pt x="7" y="38"/>
                </a:lnTo>
                <a:lnTo>
                  <a:pt x="7" y="34"/>
                </a:lnTo>
                <a:lnTo>
                  <a:pt x="8" y="31"/>
                </a:lnTo>
                <a:lnTo>
                  <a:pt x="8" y="28"/>
                </a:lnTo>
                <a:lnTo>
                  <a:pt x="7" y="24"/>
                </a:lnTo>
                <a:lnTo>
                  <a:pt x="7" y="21"/>
                </a:lnTo>
                <a:lnTo>
                  <a:pt x="7" y="17"/>
                </a:lnTo>
                <a:lnTo>
                  <a:pt x="6" y="14"/>
                </a:lnTo>
                <a:lnTo>
                  <a:pt x="5" y="10"/>
                </a:lnTo>
                <a:lnTo>
                  <a:pt x="4" y="7"/>
                </a:lnTo>
                <a:lnTo>
                  <a:pt x="2" y="4"/>
                </a:lnTo>
                <a:lnTo>
                  <a:pt x="0" y="0"/>
                </a:lnTo>
                <a:lnTo>
                  <a:pt x="57" y="2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49" name="Freeform 174"/>
          <p:cNvSpPr>
            <a:spLocks/>
          </p:cNvSpPr>
          <p:nvPr/>
        </p:nvSpPr>
        <p:spPr bwMode="auto">
          <a:xfrm>
            <a:off x="9297988" y="877888"/>
            <a:ext cx="311150" cy="596900"/>
          </a:xfrm>
          <a:custGeom>
            <a:avLst/>
            <a:gdLst>
              <a:gd name="T0" fmla="*/ 0 w 196"/>
              <a:gd name="T1" fmla="*/ 0 h 376"/>
              <a:gd name="T2" fmla="*/ 493950670 w 196"/>
              <a:gd name="T3" fmla="*/ 0 h 376"/>
              <a:gd name="T4" fmla="*/ 493950670 w 196"/>
              <a:gd name="T5" fmla="*/ 947578839 h 376"/>
              <a:gd name="T6" fmla="*/ 289817184 w 196"/>
              <a:gd name="T7" fmla="*/ 947578839 h 376"/>
              <a:gd name="T8" fmla="*/ 0 60000 65536"/>
              <a:gd name="T9" fmla="*/ 0 60000 65536"/>
              <a:gd name="T10" fmla="*/ 0 60000 65536"/>
              <a:gd name="T11" fmla="*/ 0 60000 65536"/>
              <a:gd name="T12" fmla="*/ 0 w 196"/>
              <a:gd name="T13" fmla="*/ 0 h 376"/>
              <a:gd name="T14" fmla="*/ 196 w 196"/>
              <a:gd name="T15" fmla="*/ 376 h 3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" h="376">
                <a:moveTo>
                  <a:pt x="0" y="0"/>
                </a:moveTo>
                <a:lnTo>
                  <a:pt x="196" y="0"/>
                </a:lnTo>
                <a:lnTo>
                  <a:pt x="196" y="376"/>
                </a:lnTo>
                <a:lnTo>
                  <a:pt x="115" y="376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50" name="Freeform 175"/>
          <p:cNvSpPr>
            <a:spLocks/>
          </p:cNvSpPr>
          <p:nvPr/>
        </p:nvSpPr>
        <p:spPr bwMode="auto">
          <a:xfrm>
            <a:off x="9415463" y="1428750"/>
            <a:ext cx="88900" cy="92075"/>
          </a:xfrm>
          <a:custGeom>
            <a:avLst/>
            <a:gdLst>
              <a:gd name="T0" fmla="*/ 0 w 56"/>
              <a:gd name="T1" fmla="*/ 73085331 h 58"/>
              <a:gd name="T2" fmla="*/ 141128761 w 56"/>
              <a:gd name="T3" fmla="*/ 0 h 58"/>
              <a:gd name="T4" fmla="*/ 136088450 w 56"/>
              <a:gd name="T5" fmla="*/ 10080625 h 58"/>
              <a:gd name="T6" fmla="*/ 133569088 w 56"/>
              <a:gd name="T7" fmla="*/ 17641889 h 58"/>
              <a:gd name="T8" fmla="*/ 131048139 w 56"/>
              <a:gd name="T9" fmla="*/ 25201562 h 58"/>
              <a:gd name="T10" fmla="*/ 128528777 w 56"/>
              <a:gd name="T11" fmla="*/ 32762829 h 58"/>
              <a:gd name="T12" fmla="*/ 126007828 w 56"/>
              <a:gd name="T13" fmla="*/ 40322502 h 58"/>
              <a:gd name="T14" fmla="*/ 126007828 w 56"/>
              <a:gd name="T15" fmla="*/ 50403124 h 58"/>
              <a:gd name="T16" fmla="*/ 123488466 w 56"/>
              <a:gd name="T17" fmla="*/ 60483759 h 58"/>
              <a:gd name="T18" fmla="*/ 123488466 w 56"/>
              <a:gd name="T19" fmla="*/ 68045019 h 58"/>
              <a:gd name="T20" fmla="*/ 123488466 w 56"/>
              <a:gd name="T21" fmla="*/ 75604692 h 58"/>
              <a:gd name="T22" fmla="*/ 123488466 w 56"/>
              <a:gd name="T23" fmla="*/ 85685315 h 58"/>
              <a:gd name="T24" fmla="*/ 126007828 w 56"/>
              <a:gd name="T25" fmla="*/ 95765937 h 58"/>
              <a:gd name="T26" fmla="*/ 126007828 w 56"/>
              <a:gd name="T27" fmla="*/ 103327198 h 58"/>
              <a:gd name="T28" fmla="*/ 128528777 w 56"/>
              <a:gd name="T29" fmla="*/ 110886895 h 58"/>
              <a:gd name="T30" fmla="*/ 131048139 w 56"/>
              <a:gd name="T31" fmla="*/ 118448156 h 58"/>
              <a:gd name="T32" fmla="*/ 133569088 w 56"/>
              <a:gd name="T33" fmla="*/ 128528778 h 58"/>
              <a:gd name="T34" fmla="*/ 136088450 w 56"/>
              <a:gd name="T35" fmla="*/ 138609401 h 58"/>
              <a:gd name="T36" fmla="*/ 141128761 w 56"/>
              <a:gd name="T37" fmla="*/ 146169074 h 58"/>
              <a:gd name="T38" fmla="*/ 0 w 56"/>
              <a:gd name="T39" fmla="*/ 73085331 h 5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6"/>
              <a:gd name="T61" fmla="*/ 0 h 58"/>
              <a:gd name="T62" fmla="*/ 56 w 56"/>
              <a:gd name="T63" fmla="*/ 58 h 5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6" h="58">
                <a:moveTo>
                  <a:pt x="0" y="29"/>
                </a:moveTo>
                <a:lnTo>
                  <a:pt x="56" y="0"/>
                </a:lnTo>
                <a:lnTo>
                  <a:pt x="54" y="4"/>
                </a:lnTo>
                <a:lnTo>
                  <a:pt x="53" y="7"/>
                </a:lnTo>
                <a:lnTo>
                  <a:pt x="52" y="10"/>
                </a:lnTo>
                <a:lnTo>
                  <a:pt x="51" y="13"/>
                </a:lnTo>
                <a:lnTo>
                  <a:pt x="50" y="16"/>
                </a:lnTo>
                <a:lnTo>
                  <a:pt x="50" y="20"/>
                </a:lnTo>
                <a:lnTo>
                  <a:pt x="49" y="24"/>
                </a:lnTo>
                <a:lnTo>
                  <a:pt x="49" y="27"/>
                </a:lnTo>
                <a:lnTo>
                  <a:pt x="49" y="30"/>
                </a:lnTo>
                <a:lnTo>
                  <a:pt x="49" y="34"/>
                </a:lnTo>
                <a:lnTo>
                  <a:pt x="50" y="38"/>
                </a:lnTo>
                <a:lnTo>
                  <a:pt x="50" y="41"/>
                </a:lnTo>
                <a:lnTo>
                  <a:pt x="51" y="44"/>
                </a:lnTo>
                <a:lnTo>
                  <a:pt x="52" y="47"/>
                </a:lnTo>
                <a:lnTo>
                  <a:pt x="53" y="51"/>
                </a:lnTo>
                <a:lnTo>
                  <a:pt x="54" y="55"/>
                </a:lnTo>
                <a:lnTo>
                  <a:pt x="56" y="58"/>
                </a:lnTo>
                <a:lnTo>
                  <a:pt x="0" y="2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51" name="Rectangle 176"/>
          <p:cNvSpPr>
            <a:spLocks noChangeArrowheads="1"/>
          </p:cNvSpPr>
          <p:nvPr/>
        </p:nvSpPr>
        <p:spPr bwMode="auto">
          <a:xfrm>
            <a:off x="5668963" y="2527300"/>
            <a:ext cx="88900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800" b="0" u="none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GB"/>
          </a:p>
        </p:txBody>
      </p:sp>
      <p:sp>
        <p:nvSpPr>
          <p:cNvPr id="3252" name="Rectangle 177"/>
          <p:cNvSpPr>
            <a:spLocks noChangeArrowheads="1"/>
          </p:cNvSpPr>
          <p:nvPr/>
        </p:nvSpPr>
        <p:spPr bwMode="auto">
          <a:xfrm>
            <a:off x="5624513" y="2425700"/>
            <a:ext cx="11906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1300" b="0" i="1" u="none">
                <a:solidFill>
                  <a:srgbClr val="000000"/>
                </a:solidFill>
                <a:latin typeface="Times New Roman" pitchFamily="18" charset="0"/>
              </a:rPr>
              <a:t>f</a:t>
            </a:r>
            <a:endParaRPr lang="en-GB"/>
          </a:p>
        </p:txBody>
      </p:sp>
      <p:sp>
        <p:nvSpPr>
          <p:cNvPr id="3253" name="Rectangle 178"/>
          <p:cNvSpPr>
            <a:spLocks noChangeArrowheads="1"/>
          </p:cNvSpPr>
          <p:nvPr/>
        </p:nvSpPr>
        <p:spPr bwMode="auto">
          <a:xfrm>
            <a:off x="8453438" y="2527300"/>
            <a:ext cx="88900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800" b="0" u="none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GB"/>
          </a:p>
        </p:txBody>
      </p:sp>
      <p:sp>
        <p:nvSpPr>
          <p:cNvPr id="3254" name="Rectangle 179"/>
          <p:cNvSpPr>
            <a:spLocks noChangeArrowheads="1"/>
          </p:cNvSpPr>
          <p:nvPr/>
        </p:nvSpPr>
        <p:spPr bwMode="auto">
          <a:xfrm>
            <a:off x="8401050" y="2425700"/>
            <a:ext cx="11906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1300" b="0" i="1" u="none">
                <a:solidFill>
                  <a:srgbClr val="000000"/>
                </a:solidFill>
                <a:latin typeface="Times New Roman" pitchFamily="18" charset="0"/>
              </a:rPr>
              <a:t>f</a:t>
            </a:r>
            <a:endParaRPr lang="en-GB"/>
          </a:p>
        </p:txBody>
      </p:sp>
      <p:sp>
        <p:nvSpPr>
          <p:cNvPr id="3255" name="Rectangle 180"/>
          <p:cNvSpPr>
            <a:spLocks noChangeArrowheads="1"/>
          </p:cNvSpPr>
          <p:nvPr/>
        </p:nvSpPr>
        <p:spPr bwMode="auto">
          <a:xfrm>
            <a:off x="7373938" y="2824163"/>
            <a:ext cx="10953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1300" b="0" u="none">
                <a:solidFill>
                  <a:srgbClr val="000000"/>
                </a:solidFill>
              </a:rPr>
              <a:t>S</a:t>
            </a:r>
            <a:endParaRPr lang="en-GB"/>
          </a:p>
        </p:txBody>
      </p:sp>
      <p:sp>
        <p:nvSpPr>
          <p:cNvPr id="3258" name="Rectangle 183"/>
          <p:cNvSpPr>
            <a:spLocks noChangeArrowheads="1"/>
          </p:cNvSpPr>
          <p:nvPr/>
        </p:nvSpPr>
        <p:spPr bwMode="auto">
          <a:xfrm>
            <a:off x="6843713" y="976313"/>
            <a:ext cx="44767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GB" sz="1300" b="0" u="none" dirty="0">
                <a:solidFill>
                  <a:srgbClr val="000000"/>
                </a:solidFill>
              </a:rPr>
              <a:t>C(D)</a:t>
            </a:r>
            <a:endParaRPr lang="en-GB" dirty="0"/>
          </a:p>
        </p:txBody>
      </p:sp>
      <p:sp>
        <p:nvSpPr>
          <p:cNvPr id="3259" name="Line 184"/>
          <p:cNvSpPr>
            <a:spLocks noChangeShapeType="1"/>
          </p:cNvSpPr>
          <p:nvPr/>
        </p:nvSpPr>
        <p:spPr bwMode="auto">
          <a:xfrm>
            <a:off x="8907463" y="882650"/>
            <a:ext cx="20637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0" name="Line 185"/>
          <p:cNvSpPr>
            <a:spLocks noChangeShapeType="1"/>
          </p:cNvSpPr>
          <p:nvPr/>
        </p:nvSpPr>
        <p:spPr bwMode="auto">
          <a:xfrm>
            <a:off x="8947150" y="882650"/>
            <a:ext cx="2063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1" name="Line 186"/>
          <p:cNvSpPr>
            <a:spLocks noChangeShapeType="1"/>
          </p:cNvSpPr>
          <p:nvPr/>
        </p:nvSpPr>
        <p:spPr bwMode="auto">
          <a:xfrm>
            <a:off x="8986838" y="882650"/>
            <a:ext cx="20637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2" name="Line 187"/>
          <p:cNvSpPr>
            <a:spLocks noChangeShapeType="1"/>
          </p:cNvSpPr>
          <p:nvPr/>
        </p:nvSpPr>
        <p:spPr bwMode="auto">
          <a:xfrm>
            <a:off x="9026525" y="882650"/>
            <a:ext cx="1905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3" name="Line 188"/>
          <p:cNvSpPr>
            <a:spLocks noChangeShapeType="1"/>
          </p:cNvSpPr>
          <p:nvPr/>
        </p:nvSpPr>
        <p:spPr bwMode="auto">
          <a:xfrm>
            <a:off x="9066213" y="882650"/>
            <a:ext cx="635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4" name="Freeform 189"/>
          <p:cNvSpPr>
            <a:spLocks/>
          </p:cNvSpPr>
          <p:nvPr/>
        </p:nvSpPr>
        <p:spPr bwMode="auto">
          <a:xfrm>
            <a:off x="9051925" y="838200"/>
            <a:ext cx="88900" cy="90488"/>
          </a:xfrm>
          <a:custGeom>
            <a:avLst/>
            <a:gdLst>
              <a:gd name="T0" fmla="*/ 141128761 w 56"/>
              <a:gd name="T1" fmla="*/ 70564771 h 57"/>
              <a:gd name="T2" fmla="*/ 0 w 56"/>
              <a:gd name="T3" fmla="*/ 143650505 h 57"/>
              <a:gd name="T4" fmla="*/ 5040313 w 56"/>
              <a:gd name="T5" fmla="*/ 136089203 h 57"/>
              <a:gd name="T6" fmla="*/ 7561264 w 56"/>
              <a:gd name="T7" fmla="*/ 128529488 h 57"/>
              <a:gd name="T8" fmla="*/ 10080625 w 56"/>
              <a:gd name="T9" fmla="*/ 118448810 h 57"/>
              <a:gd name="T10" fmla="*/ 12601575 w 56"/>
              <a:gd name="T11" fmla="*/ 110887508 h 57"/>
              <a:gd name="T12" fmla="*/ 15120940 w 56"/>
              <a:gd name="T13" fmla="*/ 103327768 h 57"/>
              <a:gd name="T14" fmla="*/ 15120940 w 56"/>
              <a:gd name="T15" fmla="*/ 95766466 h 57"/>
              <a:gd name="T16" fmla="*/ 15120940 w 56"/>
              <a:gd name="T17" fmla="*/ 85685788 h 57"/>
              <a:gd name="T18" fmla="*/ 17641889 w 56"/>
              <a:gd name="T19" fmla="*/ 75605110 h 57"/>
              <a:gd name="T20" fmla="*/ 17641889 w 56"/>
              <a:gd name="T21" fmla="*/ 68045395 h 57"/>
              <a:gd name="T22" fmla="*/ 15120940 w 56"/>
              <a:gd name="T23" fmla="*/ 57964717 h 57"/>
              <a:gd name="T24" fmla="*/ 15120940 w 56"/>
              <a:gd name="T25" fmla="*/ 50403402 h 57"/>
              <a:gd name="T26" fmla="*/ 15120940 w 56"/>
              <a:gd name="T27" fmla="*/ 42843688 h 57"/>
              <a:gd name="T28" fmla="*/ 12601575 w 56"/>
              <a:gd name="T29" fmla="*/ 32763010 h 57"/>
              <a:gd name="T30" fmla="*/ 10080625 w 56"/>
              <a:gd name="T31" fmla="*/ 25201701 h 57"/>
              <a:gd name="T32" fmla="*/ 7561264 w 56"/>
              <a:gd name="T33" fmla="*/ 15121023 h 57"/>
              <a:gd name="T34" fmla="*/ 5040313 w 56"/>
              <a:gd name="T35" fmla="*/ 7561305 h 57"/>
              <a:gd name="T36" fmla="*/ 0 w 56"/>
              <a:gd name="T37" fmla="*/ 0 h 57"/>
              <a:gd name="T38" fmla="*/ 141128761 w 56"/>
              <a:gd name="T39" fmla="*/ 70564771 h 5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6"/>
              <a:gd name="T61" fmla="*/ 0 h 57"/>
              <a:gd name="T62" fmla="*/ 56 w 56"/>
              <a:gd name="T63" fmla="*/ 57 h 5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6" h="57">
                <a:moveTo>
                  <a:pt x="56" y="28"/>
                </a:moveTo>
                <a:lnTo>
                  <a:pt x="0" y="57"/>
                </a:lnTo>
                <a:lnTo>
                  <a:pt x="2" y="54"/>
                </a:lnTo>
                <a:lnTo>
                  <a:pt x="3" y="51"/>
                </a:lnTo>
                <a:lnTo>
                  <a:pt x="4" y="47"/>
                </a:lnTo>
                <a:lnTo>
                  <a:pt x="5" y="44"/>
                </a:lnTo>
                <a:lnTo>
                  <a:pt x="6" y="41"/>
                </a:lnTo>
                <a:lnTo>
                  <a:pt x="6" y="38"/>
                </a:lnTo>
                <a:lnTo>
                  <a:pt x="6" y="34"/>
                </a:lnTo>
                <a:lnTo>
                  <a:pt x="7" y="30"/>
                </a:lnTo>
                <a:lnTo>
                  <a:pt x="7" y="27"/>
                </a:lnTo>
                <a:lnTo>
                  <a:pt x="6" y="23"/>
                </a:lnTo>
                <a:lnTo>
                  <a:pt x="6" y="20"/>
                </a:lnTo>
                <a:lnTo>
                  <a:pt x="6" y="17"/>
                </a:lnTo>
                <a:lnTo>
                  <a:pt x="5" y="13"/>
                </a:lnTo>
                <a:lnTo>
                  <a:pt x="4" y="10"/>
                </a:lnTo>
                <a:lnTo>
                  <a:pt x="3" y="6"/>
                </a:lnTo>
                <a:lnTo>
                  <a:pt x="2" y="3"/>
                </a:lnTo>
                <a:lnTo>
                  <a:pt x="0" y="0"/>
                </a:lnTo>
                <a:lnTo>
                  <a:pt x="56" y="2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8" name="Line 196"/>
          <p:cNvSpPr>
            <a:spLocks noChangeShapeType="1"/>
          </p:cNvSpPr>
          <p:nvPr/>
        </p:nvSpPr>
        <p:spPr bwMode="auto">
          <a:xfrm flipV="1">
            <a:off x="68707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3269" name="Line 197"/>
          <p:cNvSpPr>
            <a:spLocks noChangeShapeType="1"/>
          </p:cNvSpPr>
          <p:nvPr/>
        </p:nvSpPr>
        <p:spPr bwMode="auto">
          <a:xfrm flipV="1">
            <a:off x="88392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cxnSp>
        <p:nvCxnSpPr>
          <p:cNvPr id="3" name="Gerade Verbindung mit Pfeil 2"/>
          <p:cNvCxnSpPr>
            <a:stCxn id="3093" idx="0"/>
          </p:cNvCxnSpPr>
          <p:nvPr/>
        </p:nvCxnSpPr>
        <p:spPr bwMode="auto">
          <a:xfrm flipV="1">
            <a:off x="9219407" y="976313"/>
            <a:ext cx="7143" cy="300037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" name="Gerade Verbindung mit Pfeil 4"/>
          <p:cNvCxnSpPr>
            <a:stCxn id="3090" idx="0"/>
          </p:cNvCxnSpPr>
          <p:nvPr/>
        </p:nvCxnSpPr>
        <p:spPr bwMode="auto">
          <a:xfrm flipV="1">
            <a:off x="8048626" y="976313"/>
            <a:ext cx="701674" cy="300037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Gerade Verbindung mit Pfeil 6"/>
          <p:cNvCxnSpPr>
            <a:stCxn id="3088" idx="0"/>
          </p:cNvCxnSpPr>
          <p:nvPr/>
        </p:nvCxnSpPr>
        <p:spPr bwMode="auto">
          <a:xfrm flipV="1">
            <a:off x="7266782" y="976313"/>
            <a:ext cx="700881" cy="300037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Gerade Verbindung mit Pfeil 10"/>
          <p:cNvCxnSpPr>
            <a:stCxn id="3078" idx="0"/>
          </p:cNvCxnSpPr>
          <p:nvPr/>
        </p:nvCxnSpPr>
        <p:spPr bwMode="auto">
          <a:xfrm flipV="1">
            <a:off x="4924426" y="884238"/>
            <a:ext cx="330199" cy="392112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Gerade Verbindung mit Pfeil 12"/>
          <p:cNvCxnSpPr/>
          <p:nvPr/>
        </p:nvCxnSpPr>
        <p:spPr bwMode="auto">
          <a:xfrm flipH="1">
            <a:off x="4645025" y="1136940"/>
            <a:ext cx="385763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43851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0354" name="Text Box 2"/>
          <p:cNvSpPr txBox="1">
            <a:spLocks noChangeArrowheads="1"/>
          </p:cNvSpPr>
          <p:nvPr/>
        </p:nvSpPr>
        <p:spPr bwMode="auto">
          <a:xfrm>
            <a:off x="504825" y="290513"/>
            <a:ext cx="68072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AU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Annex  </a:t>
            </a:r>
            <a:r>
              <a:rPr lang="en-AU" sz="2400" dirty="0" err="1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Irreducilbe</a:t>
            </a:r>
            <a:r>
              <a:rPr lang="en-AU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polynomials of degree 12:                                       </a:t>
            </a:r>
          </a:p>
        </p:txBody>
      </p:sp>
      <p:sp>
        <p:nvSpPr>
          <p:cNvPr id="8195" name="Rectangle 191"/>
          <p:cNvSpPr>
            <a:spLocks noChangeArrowheads="1"/>
          </p:cNvSpPr>
          <p:nvPr/>
        </p:nvSpPr>
        <p:spPr bwMode="auto">
          <a:xfrm>
            <a:off x="4484688" y="3506788"/>
            <a:ext cx="1036955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8196" name="Rectangle 192"/>
          <p:cNvSpPr>
            <a:spLocks noChangeArrowheads="1"/>
          </p:cNvSpPr>
          <p:nvPr/>
        </p:nvSpPr>
        <p:spPr bwMode="auto">
          <a:xfrm>
            <a:off x="4856163" y="3392488"/>
            <a:ext cx="1036955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" y="1082675"/>
            <a:ext cx="2540000" cy="2303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8198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71888" y="1011238"/>
            <a:ext cx="2333625" cy="5378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8199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56438" y="866775"/>
            <a:ext cx="2465387" cy="554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98295669"/>
      </p:ext>
    </p:extLst>
  </p:cSld>
  <p:clrMapOvr>
    <a:masterClrMapping/>
  </p:clrMapOvr>
</p:sld>
</file>

<file path=ppt/theme/theme1.xml><?xml version="1.0" encoding="utf-8"?>
<a:theme xmlns:a="http://schemas.openxmlformats.org/drawingml/2006/main" name="bosch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os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sch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sch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1</Pages>
  <Words>808</Words>
  <Application>Microsoft Office PowerPoint</Application>
  <PresentationFormat>Benutzerdefiniert</PresentationFormat>
  <Paragraphs>175</Paragraphs>
  <Slides>9</Slides>
  <Notes>9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3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bosch</vt:lpstr>
      <vt:lpstr>Formel</vt:lpstr>
      <vt:lpstr>VISIO</vt:lpstr>
      <vt:lpstr>Equation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</dc:title>
  <dc:creator>sander</dc:creator>
  <cp:lastModifiedBy>Wael Adi</cp:lastModifiedBy>
  <cp:revision>786</cp:revision>
  <cp:lastPrinted>2015-11-05T16:59:30Z</cp:lastPrinted>
  <dcterms:created xsi:type="dcterms:W3CDTF">1996-03-01T13:14:56Z</dcterms:created>
  <dcterms:modified xsi:type="dcterms:W3CDTF">2023-05-02T23:47:27Z</dcterms:modified>
</cp:coreProperties>
</file>