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7" d="100"/>
          <a:sy n="77" d="100"/>
        </p:scale>
        <p:origin x="-708" y="-7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e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1.e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B8CE9-4642-476C-806F-E40AF48DD4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9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2B466-E947-4068-8798-B6114D4A834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35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3E943-2943-4555-9890-2A9B2D39BD8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2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F5EFA-384D-4DB3-8FF7-3EEEBD9419F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3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219200" y="1295400"/>
            <a:ext cx="4038600" cy="4298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295400"/>
            <a:ext cx="4040188" cy="207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521075"/>
            <a:ext cx="4040188" cy="2073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992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7.w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04.04.2023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v37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447338" y="3190593"/>
            <a:ext cx="5474873" cy="11409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3600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Tutorial-05</a:t>
            </a:r>
            <a:endParaRPr lang="en-US" sz="36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32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Fundamentals of Secrecy Theory</a:t>
            </a:r>
            <a:endParaRPr lang="en-US" sz="32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924704" y="2392363"/>
            <a:ext cx="1939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>
              <a:spcBef>
                <a:spcPts val="600"/>
              </a:spcBef>
              <a:spcAft>
                <a:spcPts val="600"/>
              </a:spcAft>
            </a:pPr>
            <a:r>
              <a:rPr lang="de-DE" sz="1800" u="none" dirty="0">
                <a:solidFill>
                  <a:srgbClr val="1515F5"/>
                </a:solidFill>
                <a:latin typeface="Arial Narrow" panose="020B0606020202030204" pitchFamily="34" charset="0"/>
              </a:rPr>
              <a:t>Unicity Distance n</a:t>
            </a:r>
            <a:r>
              <a:rPr lang="de-DE" sz="1800" u="none" baseline="-25000" dirty="0">
                <a:solidFill>
                  <a:srgbClr val="1515F5"/>
                </a:solidFill>
                <a:latin typeface="Arial Narrow" panose="020B0606020202030204" pitchFamily="34" charset="0"/>
              </a:rPr>
              <a:t>u</a:t>
            </a:r>
            <a:endParaRPr lang="de-DE" sz="1800" baseline="-25000" dirty="0">
              <a:solidFill>
                <a:srgbClr val="1515F5"/>
              </a:solidFill>
              <a:latin typeface="Arial Narrow" panose="020B0606020202030204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5938278" y="2257057"/>
            <a:ext cx="1996357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 b="0" u="none" dirty="0">
                <a:latin typeface="Arial Narrow" panose="020B0606020202030204" pitchFamily="34" charset="0"/>
              </a:rPr>
              <a:t>Where r is the</a:t>
            </a:r>
          </a:p>
          <a:p>
            <a:r>
              <a:rPr lang="en-US" sz="1800" b="0" u="none" dirty="0">
                <a:latin typeface="Arial Narrow" panose="020B0606020202030204" pitchFamily="34" charset="0"/>
              </a:rPr>
              <a:t>clear text redundancy</a:t>
            </a: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823155" y="2985226"/>
            <a:ext cx="702773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 b="0" u="none" dirty="0">
                <a:latin typeface="Arial Narrow" panose="020B0606020202030204" pitchFamily="34" charset="0"/>
              </a:rPr>
              <a:t>H(Z) = Key entropy, H(x) = Information entropy, N information length, K key length</a:t>
            </a: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4391025" y="5303838"/>
            <a:ext cx="2243138" cy="468312"/>
          </a:xfrm>
          <a:prstGeom prst="rect">
            <a:avLst/>
          </a:prstGeom>
          <a:solidFill>
            <a:srgbClr val="00FFFF"/>
          </a:solidFill>
          <a:ln w="444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413128" name="Text Box 8"/>
          <p:cNvSpPr txBox="1">
            <a:spLocks noChangeArrowheads="1"/>
          </p:cNvSpPr>
          <p:nvPr/>
        </p:nvSpPr>
        <p:spPr bwMode="auto">
          <a:xfrm>
            <a:off x="777875" y="4254500"/>
            <a:ext cx="257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spcBef>
                <a:spcPts val="600"/>
              </a:spcBef>
              <a:spcAft>
                <a:spcPts val="600"/>
              </a:spcAft>
              <a:defRPr/>
            </a:pPr>
            <a:r>
              <a:rPr lang="en-029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Plain Text </a:t>
            </a:r>
            <a:r>
              <a:rPr lang="en-029" i="1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Padding PTP</a:t>
            </a:r>
            <a:r>
              <a:rPr lang="en-US" i="1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endParaRPr lang="en-029" sz="1800" b="0" i="1" u="none" dirty="0">
              <a:solidFill>
                <a:srgbClr val="1515F5"/>
              </a:solidFill>
              <a:latin typeface="Arial Narrow" panose="020B0606020202030204" pitchFamily="34" charset="0"/>
            </a:endParaRP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1311275" y="5811838"/>
            <a:ext cx="56038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3395663" y="5824538"/>
            <a:ext cx="76944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1300" b="0" u="none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</a:t>
            </a:r>
            <a:endParaRPr lang="en-US" sz="1200" u="none">
              <a:latin typeface="Arial Narrow" panose="020B0606020202030204" pitchFamily="34" charset="0"/>
            </a:endParaRPr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4734626" y="5399494"/>
            <a:ext cx="14507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Random pattern</a:t>
            </a:r>
            <a:endParaRPr lang="en-US" sz="1800" u="none" dirty="0">
              <a:latin typeface="Arial Narrow" panose="020B0606020202030204" pitchFamily="34" charset="0"/>
            </a:endParaRPr>
          </a:p>
        </p:txBody>
      </p:sp>
      <p:sp>
        <p:nvSpPr>
          <p:cNvPr id="1038" name="Rectangle 12"/>
          <p:cNvSpPr>
            <a:spLocks noChangeArrowheads="1"/>
          </p:cNvSpPr>
          <p:nvPr/>
        </p:nvSpPr>
        <p:spPr bwMode="auto">
          <a:xfrm>
            <a:off x="858838" y="5303838"/>
            <a:ext cx="3535362" cy="463550"/>
          </a:xfrm>
          <a:prstGeom prst="rect">
            <a:avLst/>
          </a:prstGeom>
          <a:noFill/>
          <a:ln w="444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>
            <a:off x="4391025" y="5303838"/>
            <a:ext cx="1588" cy="4556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40" name="Rectangle 14"/>
          <p:cNvSpPr>
            <a:spLocks noChangeArrowheads="1"/>
          </p:cNvSpPr>
          <p:nvPr/>
        </p:nvSpPr>
        <p:spPr bwMode="auto">
          <a:xfrm>
            <a:off x="2492375" y="5372100"/>
            <a:ext cx="120173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41" name="Rectangle 15"/>
          <p:cNvSpPr>
            <a:spLocks noChangeArrowheads="1"/>
          </p:cNvSpPr>
          <p:nvPr/>
        </p:nvSpPr>
        <p:spPr bwMode="auto">
          <a:xfrm>
            <a:off x="2220913" y="4995863"/>
            <a:ext cx="5995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  Bits</a:t>
            </a:r>
            <a:endParaRPr lang="en-US" sz="1800" u="none" dirty="0">
              <a:latin typeface="Arial Narrow" panose="020B0606020202030204" pitchFamily="34" charset="0"/>
            </a:endParaRPr>
          </a:p>
        </p:txBody>
      </p:sp>
      <p:sp>
        <p:nvSpPr>
          <p:cNvPr id="1042" name="Rectangle 16"/>
          <p:cNvSpPr>
            <a:spLocks noChangeArrowheads="1"/>
          </p:cNvSpPr>
          <p:nvPr/>
        </p:nvSpPr>
        <p:spPr bwMode="auto">
          <a:xfrm>
            <a:off x="3692525" y="5988050"/>
            <a:ext cx="395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43" name="Rectangle 17"/>
          <p:cNvSpPr>
            <a:spLocks noChangeArrowheads="1"/>
          </p:cNvSpPr>
          <p:nvPr/>
        </p:nvSpPr>
        <p:spPr bwMode="auto">
          <a:xfrm>
            <a:off x="4951413" y="5403850"/>
            <a:ext cx="16827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44" name="Rectangle 18"/>
          <p:cNvSpPr>
            <a:spLocks noChangeArrowheads="1"/>
          </p:cNvSpPr>
          <p:nvPr/>
        </p:nvSpPr>
        <p:spPr bwMode="auto">
          <a:xfrm>
            <a:off x="4725988" y="4995863"/>
            <a:ext cx="14169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L   Bits padding</a:t>
            </a:r>
            <a:endParaRPr lang="en-US" sz="1800" u="none" dirty="0">
              <a:latin typeface="Arial Narrow" panose="020B0606020202030204" pitchFamily="34" charset="0"/>
            </a:endParaRPr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3370263" y="4237019"/>
            <a:ext cx="2390775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GB" sz="1800" u="none" dirty="0">
                <a:latin typeface="Arial Narrow" panose="020B0606020202030204" pitchFamily="34" charset="0"/>
              </a:rPr>
              <a:t>Clear text redundancy</a:t>
            </a:r>
          </a:p>
        </p:txBody>
      </p:sp>
      <p:sp>
        <p:nvSpPr>
          <p:cNvPr id="1046" name="Rectangle 20"/>
          <p:cNvSpPr>
            <a:spLocks noChangeArrowheads="1"/>
          </p:cNvSpPr>
          <p:nvPr/>
        </p:nvSpPr>
        <p:spPr bwMode="auto">
          <a:xfrm>
            <a:off x="7473950" y="5613400"/>
            <a:ext cx="8816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de-DE" sz="1200" b="0" u="none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  </a:t>
            </a:r>
            <a:endParaRPr lang="de-DE" sz="1200" u="none">
              <a:latin typeface="Arial Narrow" panose="020B0606020202030204" pitchFamily="34" charset="0"/>
            </a:endParaRPr>
          </a:p>
        </p:txBody>
      </p:sp>
      <p:sp>
        <p:nvSpPr>
          <p:cNvPr id="1057" name="Text Box 42"/>
          <p:cNvSpPr txBox="1">
            <a:spLocks noChangeArrowheads="1"/>
          </p:cNvSpPr>
          <p:nvPr/>
        </p:nvSpPr>
        <p:spPr bwMode="auto">
          <a:xfrm>
            <a:off x="2617076" y="5384029"/>
            <a:ext cx="1066800" cy="30995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400" u="none" dirty="0">
                <a:latin typeface="Arial Narrow" panose="020B0606020202030204" pitchFamily="34" charset="0"/>
              </a:rPr>
              <a:t>H(X)</a:t>
            </a:r>
          </a:p>
        </p:txBody>
      </p:sp>
      <p:sp>
        <p:nvSpPr>
          <p:cNvPr id="1058" name="Line 43"/>
          <p:cNvSpPr>
            <a:spLocks noChangeShapeType="1"/>
          </p:cNvSpPr>
          <p:nvPr/>
        </p:nvSpPr>
        <p:spPr bwMode="auto">
          <a:xfrm>
            <a:off x="849313" y="49958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59" name="Line 44"/>
          <p:cNvSpPr>
            <a:spLocks noChangeShapeType="1"/>
          </p:cNvSpPr>
          <p:nvPr/>
        </p:nvSpPr>
        <p:spPr bwMode="auto">
          <a:xfrm flipH="1">
            <a:off x="849313" y="514826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60" name="Line 45"/>
          <p:cNvSpPr>
            <a:spLocks noChangeShapeType="1"/>
          </p:cNvSpPr>
          <p:nvPr/>
        </p:nvSpPr>
        <p:spPr bwMode="auto">
          <a:xfrm>
            <a:off x="3046413" y="5148263"/>
            <a:ext cx="134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61" name="Line 46"/>
          <p:cNvSpPr>
            <a:spLocks noChangeShapeType="1"/>
          </p:cNvSpPr>
          <p:nvPr/>
        </p:nvSpPr>
        <p:spPr bwMode="auto">
          <a:xfrm>
            <a:off x="4391025" y="49958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1062" name="Text Box 48"/>
          <p:cNvSpPr txBox="1">
            <a:spLocks noChangeArrowheads="1"/>
          </p:cNvSpPr>
          <p:nvPr/>
        </p:nvSpPr>
        <p:spPr bwMode="auto">
          <a:xfrm>
            <a:off x="765175" y="5338744"/>
            <a:ext cx="2390775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de-DE" sz="1800" u="none" dirty="0">
                <a:latin typeface="Arial Narrow" panose="020B0606020202030204" pitchFamily="34" charset="0"/>
              </a:rPr>
              <a:t>Clear </a:t>
            </a:r>
            <a:r>
              <a:rPr lang="de-DE" sz="1800" u="none" dirty="0" err="1">
                <a:latin typeface="Arial Narrow" panose="020B0606020202030204" pitchFamily="34" charset="0"/>
              </a:rPr>
              <a:t>text</a:t>
            </a:r>
            <a:endParaRPr lang="de-DE" sz="1800" u="none" dirty="0">
              <a:latin typeface="Arial Narrow" panose="020B0606020202030204" pitchFamily="34" charset="0"/>
            </a:endParaRPr>
          </a:p>
        </p:txBody>
      </p:sp>
      <p:sp>
        <p:nvSpPr>
          <p:cNvPr id="1063" name="Text Box 49"/>
          <p:cNvSpPr txBox="1">
            <a:spLocks noChangeArrowheads="1"/>
          </p:cNvSpPr>
          <p:nvPr/>
        </p:nvSpPr>
        <p:spPr bwMode="auto">
          <a:xfrm>
            <a:off x="7096125" y="4254500"/>
            <a:ext cx="499152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 b="0" u="none" dirty="0">
                <a:latin typeface="Arial Narrow" panose="020B0606020202030204" pitchFamily="34" charset="0"/>
              </a:rPr>
              <a:t>and</a:t>
            </a:r>
          </a:p>
        </p:txBody>
      </p:sp>
      <p:sp>
        <p:nvSpPr>
          <p:cNvPr id="1064" name="Text Box 50"/>
          <p:cNvSpPr txBox="1">
            <a:spLocks noChangeArrowheads="1"/>
          </p:cNvSpPr>
          <p:nvPr/>
        </p:nvSpPr>
        <p:spPr bwMode="auto">
          <a:xfrm>
            <a:off x="6859588" y="4984750"/>
            <a:ext cx="1056997" cy="925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 b="0" u="none" dirty="0">
                <a:latin typeface="Arial Narrow" panose="020B0606020202030204" pitchFamily="34" charset="0"/>
              </a:rPr>
              <a:t>After PTP:</a:t>
            </a:r>
          </a:p>
          <a:p>
            <a:endParaRPr lang="en-US" sz="1800" b="0" u="none" dirty="0">
              <a:latin typeface="Arial Narrow" panose="020B0606020202030204" pitchFamily="34" charset="0"/>
            </a:endParaRPr>
          </a:p>
          <a:p>
            <a:endParaRPr lang="en-US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1065" name="Text Box 51"/>
          <p:cNvSpPr txBox="1">
            <a:spLocks noChangeArrowheads="1"/>
          </p:cNvSpPr>
          <p:nvPr/>
        </p:nvSpPr>
        <p:spPr bwMode="auto">
          <a:xfrm>
            <a:off x="838200" y="1145054"/>
            <a:ext cx="7315121" cy="402291"/>
          </a:xfrm>
          <a:prstGeom prst="rect">
            <a:avLst/>
          </a:prstGeom>
          <a:solidFill>
            <a:srgbClr val="FFFF66"/>
          </a:solidFill>
          <a:ln w="9525">
            <a:solidFill>
              <a:srgbClr val="1515F5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AU" u="none" dirty="0">
                <a:solidFill>
                  <a:srgbClr val="1515F5"/>
                </a:solidFill>
                <a:latin typeface="Arial Narrow" panose="020B0606020202030204" pitchFamily="34" charset="0"/>
              </a:rPr>
              <a:t>Shannon security theorem:  Perfect Security condition is    H (Z) </a:t>
            </a:r>
            <a:r>
              <a:rPr lang="en-AU" u="none" dirty="0">
                <a:solidFill>
                  <a:srgbClr val="1515F5"/>
                </a:solidFill>
                <a:latin typeface="Arial Narrow" panose="020B0606020202030204" pitchFamily="34" charset="0"/>
                <a:sym typeface="Symbol" pitchFamily="18" charset="2"/>
              </a:rPr>
              <a:t></a:t>
            </a:r>
            <a:r>
              <a:rPr lang="en-AU" u="none" dirty="0">
                <a:solidFill>
                  <a:srgbClr val="1515F5"/>
                </a:solidFill>
                <a:latin typeface="Arial Narrow" panose="020B0606020202030204" pitchFamily="34" charset="0"/>
              </a:rPr>
              <a:t> H (X)</a:t>
            </a:r>
          </a:p>
        </p:txBody>
      </p:sp>
      <p:sp>
        <p:nvSpPr>
          <p:cNvPr id="1066" name="Text Box 52"/>
          <p:cNvSpPr txBox="1">
            <a:spLocks noChangeArrowheads="1"/>
          </p:cNvSpPr>
          <p:nvPr/>
        </p:nvSpPr>
        <p:spPr bwMode="auto">
          <a:xfrm>
            <a:off x="6096000" y="5767388"/>
            <a:ext cx="1962695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1800" b="0" u="none" dirty="0">
                <a:latin typeface="Arial Narrow" panose="020B0606020202030204" pitchFamily="34" charset="0"/>
              </a:rPr>
              <a:t>New unicity distance: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1067" name="Text Box 53"/>
          <p:cNvSpPr txBox="1">
            <a:spLocks noChangeArrowheads="1"/>
          </p:cNvSpPr>
          <p:nvPr/>
        </p:nvSpPr>
        <p:spPr bwMode="auto">
          <a:xfrm>
            <a:off x="838200" y="457200"/>
            <a:ext cx="439284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Summary of security fundamentals</a:t>
            </a:r>
            <a:endParaRPr lang="en-GB" sz="2400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32104"/>
              </p:ext>
            </p:extLst>
          </p:nvPr>
        </p:nvGraphicFramePr>
        <p:xfrm>
          <a:off x="4927600" y="26670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087806"/>
              </p:ext>
            </p:extLst>
          </p:nvPr>
        </p:nvGraphicFramePr>
        <p:xfrm>
          <a:off x="7934635" y="4903412"/>
          <a:ext cx="1219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6" imgW="1218960" imgH="558720" progId="Equation.DSMT4">
                  <p:embed/>
                </p:oleObj>
              </mc:Choice>
              <mc:Fallback>
                <p:oleObj name="Equation" r:id="rId6" imgW="12189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34635" y="4903412"/>
                        <a:ext cx="1219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37068"/>
              </p:ext>
            </p:extLst>
          </p:nvPr>
        </p:nvGraphicFramePr>
        <p:xfrm>
          <a:off x="8019773" y="5693987"/>
          <a:ext cx="132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8" imgW="1320480" imgH="558720" progId="Equation.DSMT4">
                  <p:embed/>
                </p:oleObj>
              </mc:Choice>
              <mc:Fallback>
                <p:oleObj name="Equation" r:id="rId8" imgW="13204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19773" y="5693987"/>
                        <a:ext cx="1320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643397"/>
              </p:ext>
            </p:extLst>
          </p:nvPr>
        </p:nvGraphicFramePr>
        <p:xfrm>
          <a:off x="3496703" y="2313751"/>
          <a:ext cx="1460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10" imgW="1460160" imgH="545760" progId="Equation.DSMT4">
                  <p:embed/>
                </p:oleObj>
              </mc:Choice>
              <mc:Fallback>
                <p:oleObj name="Equation" r:id="rId10" imgW="146016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96703" y="2313751"/>
                        <a:ext cx="1460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264650"/>
              </p:ext>
            </p:extLst>
          </p:nvPr>
        </p:nvGraphicFramePr>
        <p:xfrm>
          <a:off x="7991138" y="2321727"/>
          <a:ext cx="1371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12" imgW="1371600" imgH="558720" progId="Equation.DSMT4">
                  <p:embed/>
                </p:oleObj>
              </mc:Choice>
              <mc:Fallback>
                <p:oleObj name="Equation" r:id="rId12" imgW="13716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991138" y="2321727"/>
                        <a:ext cx="1371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482324"/>
              </p:ext>
            </p:extLst>
          </p:nvPr>
        </p:nvGraphicFramePr>
        <p:xfrm>
          <a:off x="5689464" y="4160856"/>
          <a:ext cx="1371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14" imgW="1371600" imgH="558720" progId="Equation.DSMT4">
                  <p:embed/>
                </p:oleObj>
              </mc:Choice>
              <mc:Fallback>
                <p:oleObj name="Equation" r:id="rId14" imgW="13716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89464" y="4160856"/>
                        <a:ext cx="1371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446512"/>
              </p:ext>
            </p:extLst>
          </p:nvPr>
        </p:nvGraphicFramePr>
        <p:xfrm>
          <a:off x="7641888" y="4149725"/>
          <a:ext cx="69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16" imgW="698400" imgH="545760" progId="Equation.DSMT4">
                  <p:embed/>
                </p:oleObj>
              </mc:Choice>
              <mc:Fallback>
                <p:oleObj name="Equation" r:id="rId16" imgW="6984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641888" y="4149725"/>
                        <a:ext cx="69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20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7550" y="360164"/>
            <a:ext cx="2362200" cy="577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b="1" u="sng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Problem 5-1: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7550" y="783034"/>
            <a:ext cx="8677150" cy="1223963"/>
          </a:xfrm>
          <a:noFill/>
        </p:spPr>
        <p:txBody>
          <a:bodyPr/>
          <a:lstStyle/>
          <a:p>
            <a:pPr marL="666750" indent="-666750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</a:rPr>
              <a:t>A cipher encrypting an information block of 250 bits. The entropy of the information source is 150 bits.</a:t>
            </a:r>
          </a:p>
          <a:p>
            <a:pPr marL="666750" indent="-666750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</a:rPr>
              <a:t>The key length of the cipher is 64 bits.</a:t>
            </a:r>
          </a:p>
          <a:p>
            <a:pPr marL="666750" indent="-666750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</a:rPr>
              <a:t>How many cryptogram (cipher text) bits are at least necessary for an attacker to observe, in order to</a:t>
            </a:r>
          </a:p>
          <a:p>
            <a:pPr marL="666750" indent="-666750">
              <a:lnSpc>
                <a:spcPct val="9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</a:rPr>
              <a:t>be theoretically capable to break the cipher.</a:t>
            </a:r>
          </a:p>
          <a:p>
            <a:pPr marL="666750" indent="-666750">
              <a:lnSpc>
                <a:spcPct val="90000"/>
              </a:lnSpc>
            </a:pPr>
            <a:endParaRPr lang="en-US" sz="1900" b="1" dirty="0"/>
          </a:p>
          <a:p>
            <a:pPr marL="666750" indent="-666750">
              <a:lnSpc>
                <a:spcPct val="90000"/>
              </a:lnSpc>
            </a:pPr>
            <a:endParaRPr lang="en-US" sz="1900" b="1" dirty="0"/>
          </a:p>
          <a:p>
            <a:pPr marL="666750" indent="-666750">
              <a:lnSpc>
                <a:spcPct val="90000"/>
              </a:lnSpc>
            </a:pPr>
            <a:endParaRPr lang="en-US" sz="1900" b="1" dirty="0"/>
          </a:p>
          <a:p>
            <a:pPr marL="666750" indent="-666750">
              <a:lnSpc>
                <a:spcPct val="90000"/>
              </a:lnSpc>
            </a:pPr>
            <a:endParaRPr lang="en-US" sz="1900" b="1" dirty="0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717550" y="2198698"/>
            <a:ext cx="2073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36613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 5-1: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72207" y="2751603"/>
            <a:ext cx="9432925" cy="345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275" tIns="38137" rIns="76275" bIns="38137"/>
          <a:lstStyle/>
          <a:p>
            <a:pPr marL="666750" indent="-666750" defTabSz="836613">
              <a:spcBef>
                <a:spcPct val="20000"/>
              </a:spcBef>
            </a:pPr>
            <a:r>
              <a:rPr lang="en-US" sz="1900" u="none" dirty="0"/>
              <a:t>	</a:t>
            </a:r>
            <a:r>
              <a:rPr lang="en-US" sz="1800" b="0" u="none" dirty="0">
                <a:latin typeface="Arial Narrow" panose="020B0606020202030204" pitchFamily="34" charset="0"/>
              </a:rPr>
              <a:t>The minimum number of cipher text bits necessary to enable theoretically breaking the cipher is the unicity distance n</a:t>
            </a:r>
            <a:r>
              <a:rPr lang="en-US" sz="1800" b="0" u="none" baseline="-25000" dirty="0">
                <a:latin typeface="Arial Narrow" panose="020B0606020202030204" pitchFamily="34" charset="0"/>
              </a:rPr>
              <a:t>u</a:t>
            </a:r>
            <a:r>
              <a:rPr lang="en-US" sz="1800" b="0" u="none" dirty="0">
                <a:latin typeface="Arial Narrow" panose="020B0606020202030204" pitchFamily="34" charset="0"/>
              </a:rPr>
              <a:t> </a:t>
            </a:r>
          </a:p>
          <a:p>
            <a:pPr marL="666750" indent="-666750"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	Where: </a:t>
            </a:r>
          </a:p>
          <a:p>
            <a:pPr marL="666750" indent="-666750" defTabSz="836613">
              <a:spcBef>
                <a:spcPct val="20000"/>
              </a:spcBef>
            </a:pPr>
            <a:endParaRPr lang="en-US" sz="180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</a:pPr>
            <a:r>
              <a:rPr lang="en-US" sz="1800" u="none" dirty="0">
                <a:latin typeface="Arial Narrow" panose="020B0606020202030204" pitchFamily="34" charset="0"/>
              </a:rPr>
              <a:t>	</a:t>
            </a:r>
            <a:r>
              <a:rPr lang="en-US" sz="1800" b="0" u="none" dirty="0">
                <a:latin typeface="Arial Narrow" panose="020B0606020202030204" pitchFamily="34" charset="0"/>
              </a:rPr>
              <a:t>K is the cipher key length and r the clear text redundancy.</a:t>
            </a:r>
          </a:p>
          <a:p>
            <a:pPr marL="666750" indent="-666750"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	The Information redundancy is:</a:t>
            </a:r>
          </a:p>
          <a:p>
            <a:pPr marL="666750" indent="-666750" defTabSz="836613">
              <a:spcBef>
                <a:spcPct val="20000"/>
              </a:spcBef>
            </a:pPr>
            <a:endParaRPr lang="en-US" sz="180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</a:pPr>
            <a:endParaRPr lang="en-US" sz="1900" u="none" dirty="0"/>
          </a:p>
          <a:p>
            <a:pPr marL="666750" indent="-666750" defTabSz="836613">
              <a:spcBef>
                <a:spcPct val="20000"/>
              </a:spcBef>
            </a:pPr>
            <a:r>
              <a:rPr lang="en-US" sz="1900" u="none" dirty="0"/>
              <a:t>      </a:t>
            </a:r>
            <a:r>
              <a:rPr lang="en-US" sz="1800" u="none" dirty="0">
                <a:latin typeface="Arial Narrow" panose="020B0606020202030204" pitchFamily="34" charset="0"/>
              </a:rPr>
              <a:t>   </a:t>
            </a:r>
            <a:r>
              <a:rPr lang="en-US" sz="1800" b="0" u="none" dirty="0">
                <a:latin typeface="Arial Narrow" panose="020B0606020202030204" pitchFamily="34" charset="0"/>
              </a:rPr>
              <a:t>The minimum number of cryptogram bits to break the cipher is </a:t>
            </a:r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900" u="none" dirty="0"/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900" u="none" dirty="0"/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900" u="none" dirty="0"/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900" u="non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300189"/>
              </p:ext>
            </p:extLst>
          </p:nvPr>
        </p:nvGraphicFramePr>
        <p:xfrm>
          <a:off x="1475469" y="3318656"/>
          <a:ext cx="69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4" imgW="698400" imgH="545760" progId="Equation.DSMT4">
                  <p:embed/>
                </p:oleObj>
              </mc:Choice>
              <mc:Fallback>
                <p:oleObj name="Equation" r:id="rId4" imgW="6984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5469" y="3318656"/>
                        <a:ext cx="69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84463"/>
              </p:ext>
            </p:extLst>
          </p:nvPr>
        </p:nvGraphicFramePr>
        <p:xfrm>
          <a:off x="1081088" y="4754959"/>
          <a:ext cx="3060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6" imgW="3060360" imgH="558720" progId="Equation.DSMT4">
                  <p:embed/>
                </p:oleObj>
              </mc:Choice>
              <mc:Fallback>
                <p:oleObj name="Equation" r:id="rId6" imgW="30603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81088" y="4754959"/>
                        <a:ext cx="30607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675946"/>
              </p:ext>
            </p:extLst>
          </p:nvPr>
        </p:nvGraphicFramePr>
        <p:xfrm>
          <a:off x="1066800" y="5671232"/>
          <a:ext cx="2197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8" imgW="2197080" imgH="558720" progId="Equation.DSMT4">
                  <p:embed/>
                </p:oleObj>
              </mc:Choice>
              <mc:Fallback>
                <p:oleObj name="Equation" r:id="rId8" imgW="2197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6800" y="5671232"/>
                        <a:ext cx="2197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80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4451" y="277019"/>
            <a:ext cx="2362200" cy="577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b="1" u="sng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Problem 5-2: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0279" y="547409"/>
            <a:ext cx="8877300" cy="1873250"/>
          </a:xfrm>
          <a:noFill/>
        </p:spPr>
        <p:txBody>
          <a:bodyPr/>
          <a:lstStyle/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400" b="1" dirty="0"/>
              <a:t>	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A cipher having a key length of 80 bits is encrypting a clear text information block of length 800 bits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having an information entropy of 300 bits. 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Compute the unicity distance of the cipher.</a:t>
            </a: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Find the new unicity distance if a random pattern of 1000 bits is appended to the information block.</a:t>
            </a: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How much Is the change in the new channel data rate?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400" b="1" dirty="0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647700" y="2738438"/>
            <a:ext cx="2073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36613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 5-2:</a:t>
            </a:r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720278" y="3027363"/>
            <a:ext cx="9001571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275" tIns="38137" rIns="76275" bIns="38137"/>
          <a:lstStyle/>
          <a:p>
            <a:pPr marL="666750" indent="-666750" defTabSz="836613">
              <a:lnSpc>
                <a:spcPct val="1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800" b="0" u="none" dirty="0">
                <a:latin typeface="Arial Narrow" panose="020B0606020202030204" pitchFamily="34" charset="0"/>
              </a:rPr>
              <a:t>The unicity distance can be found by substituting in the formula:                , r is to be computed. 	                             </a:t>
            </a:r>
          </a:p>
          <a:p>
            <a:pPr marL="666750" indent="-666750"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       </a:t>
            </a:r>
          </a:p>
          <a:p>
            <a:pPr marL="666750" indent="-666750" defTabSz="836613">
              <a:spcBef>
                <a:spcPct val="20000"/>
              </a:spcBef>
              <a:buFont typeface="+mj-lt"/>
              <a:buAutoNum type="arabicPeriod" startAt="2"/>
            </a:pPr>
            <a:r>
              <a:rPr lang="en-US" sz="1800" b="0" u="none" dirty="0">
                <a:latin typeface="Arial Narrow" panose="020B0606020202030204" pitchFamily="34" charset="0"/>
              </a:rPr>
              <a:t>The new unicity distance</a:t>
            </a:r>
            <a:endParaRPr lang="en-US" sz="180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</a:pPr>
            <a:endParaRPr lang="en-US" sz="1800" b="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  <a:buFont typeface="+mj-lt"/>
              <a:buAutoNum type="arabicPeriod" startAt="3"/>
            </a:pPr>
            <a:r>
              <a:rPr lang="en-US" sz="1800" b="0" u="none" dirty="0">
                <a:latin typeface="Arial Narrow" panose="020B0606020202030204" pitchFamily="34" charset="0"/>
              </a:rPr>
              <a:t>800 useful data bits and 1000 non-useful random bits are appended to enhance security however,  these additional random bits include no transmitted information. </a:t>
            </a:r>
          </a:p>
          <a:p>
            <a:pPr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        percentage of useful data is = 800 / (800 + 1000) = 44%  thus the channel data rate is reduced by</a:t>
            </a:r>
          </a:p>
          <a:p>
            <a:pPr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        100% - 44% = </a:t>
            </a:r>
            <a:r>
              <a:rPr lang="en-US" sz="1800" u="none" dirty="0">
                <a:latin typeface="Arial Narrow" panose="020B0606020202030204" pitchFamily="34" charset="0"/>
              </a:rPr>
              <a:t>56%</a:t>
            </a:r>
          </a:p>
          <a:p>
            <a:pPr marL="666750" indent="-666750" defTabSz="836613">
              <a:spcBef>
                <a:spcPct val="20000"/>
              </a:spcBef>
            </a:pPr>
            <a:endParaRPr lang="en-US" sz="180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</a:pPr>
            <a:endParaRPr lang="en-US" sz="1800" b="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	</a:t>
            </a:r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800" b="0" u="none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745247"/>
              </p:ext>
            </p:extLst>
          </p:nvPr>
        </p:nvGraphicFramePr>
        <p:xfrm>
          <a:off x="6861442" y="3082298"/>
          <a:ext cx="6985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4" imgW="698092" imgH="543980" progId="Equation.DSMT4">
                  <p:embed/>
                </p:oleObj>
              </mc:Choice>
              <mc:Fallback>
                <p:oleObj name="Equation" r:id="rId4" imgW="698092" imgH="5439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61442" y="3082298"/>
                        <a:ext cx="698500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064630"/>
              </p:ext>
            </p:extLst>
          </p:nvPr>
        </p:nvGraphicFramePr>
        <p:xfrm>
          <a:off x="1363663" y="3638550"/>
          <a:ext cx="3543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6" imgW="3543120" imgH="558720" progId="Equation.DSMT4">
                  <p:embed/>
                </p:oleObj>
              </mc:Choice>
              <mc:Fallback>
                <p:oleObj name="Equation" r:id="rId6" imgW="35431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3663" y="3638550"/>
                        <a:ext cx="35433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42608"/>
              </p:ext>
            </p:extLst>
          </p:nvPr>
        </p:nvGraphicFramePr>
        <p:xfrm>
          <a:off x="5237848" y="3599180"/>
          <a:ext cx="2413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8" imgW="2412720" imgH="558720" progId="Equation.DSMT4">
                  <p:embed/>
                </p:oleObj>
              </mc:Choice>
              <mc:Fallback>
                <p:oleObj name="Equation" r:id="rId8" imgW="24127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37848" y="3599180"/>
                        <a:ext cx="2413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98758"/>
              </p:ext>
            </p:extLst>
          </p:nvPr>
        </p:nvGraphicFramePr>
        <p:xfrm>
          <a:off x="3744615" y="4313833"/>
          <a:ext cx="4038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10" imgW="4038480" imgH="558720" progId="Equation.DSMT4">
                  <p:embed/>
                </p:oleObj>
              </mc:Choice>
              <mc:Fallback>
                <p:oleObj name="Equation" r:id="rId10" imgW="40384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44615" y="4313833"/>
                        <a:ext cx="4038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63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012" y="262921"/>
            <a:ext cx="2362200" cy="577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b="1" u="sng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Problem 5-3: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013" y="535419"/>
            <a:ext cx="9074150" cy="2809875"/>
          </a:xfrm>
          <a:noFill/>
        </p:spPr>
        <p:txBody>
          <a:bodyPr/>
          <a:lstStyle/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</a:rPr>
              <a:t>	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A cipher is to be designed with a unicity distance of 2500 bits. </a:t>
            </a: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Compute the key length required  for the cipher if the encrypted clear text block length is 1000 bits and clear text entropy is 500 bits.</a:t>
            </a: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Find the required data compression to reduce the key length by 20% without reducing the system security (unicity distance).</a:t>
            </a: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r>
              <a:rPr lang="en-US" sz="1800" dirty="0">
                <a:latin typeface="Arial Narrow" panose="020B0606020202030204" pitchFamily="34" charset="0"/>
                <a:cs typeface="Arial" panose="020B0604020202020204" pitchFamily="34" charset="0"/>
              </a:rPr>
              <a:t>The unicity distance is to be increased to 3000 bits. How many random bits are to be padded to the information block to achieve the new unicity distance?</a:t>
            </a:r>
          </a:p>
          <a:p>
            <a:pPr marL="666750" indent="-666750">
              <a:lnSpc>
                <a:spcPct val="80000"/>
              </a:lnSpc>
              <a:buFontTx/>
              <a:buAutoNum type="arabicPeriod"/>
            </a:pPr>
            <a:endParaRPr lang="en-US" sz="1800" dirty="0">
              <a:latin typeface="Arial Narrow" panose="020B0606020202030204" pitchFamily="34" charset="0"/>
            </a:endParaRPr>
          </a:p>
          <a:p>
            <a:pPr marL="666750" indent="-666750">
              <a:lnSpc>
                <a:spcPct val="80000"/>
              </a:lnSpc>
              <a:buFontTx/>
              <a:buNone/>
            </a:pPr>
            <a:endParaRPr lang="en-US" sz="1800" dirty="0">
              <a:latin typeface="Arial Narrow" panose="020B0606020202030204" pitchFamily="34" charset="0"/>
            </a:endParaRPr>
          </a:p>
          <a:p>
            <a:pPr marL="666750" indent="-666750">
              <a:lnSpc>
                <a:spcPct val="80000"/>
              </a:lnSpc>
              <a:buFontTx/>
              <a:buNone/>
            </a:pPr>
            <a:r>
              <a:rPr lang="en-US" sz="1800" dirty="0">
                <a:latin typeface="Arial Narrow" panose="020B0606020202030204" pitchFamily="34" charset="0"/>
              </a:rPr>
              <a:t> </a:t>
            </a:r>
          </a:p>
          <a:p>
            <a:pPr marL="666750" indent="-666750">
              <a:lnSpc>
                <a:spcPct val="80000"/>
              </a:lnSpc>
            </a:pP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647015" y="2830463"/>
            <a:ext cx="2073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36613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 5-3:</a:t>
            </a: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647014" y="3243263"/>
            <a:ext cx="972253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275" tIns="38137" rIns="76275" bIns="38137"/>
          <a:lstStyle/>
          <a:p>
            <a:pPr marL="666750" indent="-666750" defTabSz="836613">
              <a:spcBef>
                <a:spcPct val="20000"/>
              </a:spcBef>
              <a:buFont typeface="+mj-lt"/>
              <a:buAutoNum type="arabicPeriod"/>
            </a:pPr>
            <a:r>
              <a:rPr lang="en-US" sz="1800" b="0" u="none" dirty="0">
                <a:latin typeface="Arial Narrow" panose="020B0606020202030204" pitchFamily="34" charset="0"/>
              </a:rPr>
              <a:t>The key length can be found by substituting in the relation: </a:t>
            </a:r>
          </a:p>
          <a:p>
            <a:pPr marL="666750" indent="-666750"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	     Where:  n</a:t>
            </a:r>
            <a:r>
              <a:rPr lang="en-US" sz="1800" b="0" u="none" baseline="-25000" dirty="0">
                <a:latin typeface="Arial Narrow" panose="020B0606020202030204" pitchFamily="34" charset="0"/>
              </a:rPr>
              <a:t>u </a:t>
            </a:r>
            <a:r>
              <a:rPr lang="en-US" sz="1800" b="0" u="none" dirty="0">
                <a:latin typeface="Arial Narrow" panose="020B0606020202030204" pitchFamily="34" charset="0"/>
              </a:rPr>
              <a:t>= 2500</a:t>
            </a:r>
          </a:p>
          <a:p>
            <a:pPr marL="666750" indent="-666750" defTabSz="836613">
              <a:spcBef>
                <a:spcPct val="20000"/>
              </a:spcBef>
            </a:pPr>
            <a:endParaRPr lang="en-US" sz="1800" b="0" u="none" dirty="0">
              <a:latin typeface="Arial Narrow" panose="020B0606020202030204" pitchFamily="34" charset="0"/>
            </a:endParaRPr>
          </a:p>
          <a:p>
            <a:pPr marL="1092200" lvl="1" indent="-590550"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     and</a:t>
            </a:r>
          </a:p>
          <a:p>
            <a:pPr marL="666750" indent="-666750" defTabSz="836613">
              <a:spcBef>
                <a:spcPct val="20000"/>
              </a:spcBef>
            </a:pPr>
            <a:endParaRPr lang="en-US" sz="1800" b="0" u="none" dirty="0">
              <a:latin typeface="Arial Narrow" panose="020B0606020202030204" pitchFamily="34" charset="0"/>
            </a:endParaRPr>
          </a:p>
          <a:p>
            <a:pPr marL="666750" indent="-666750" defTabSz="836613">
              <a:spcBef>
                <a:spcPct val="20000"/>
              </a:spcBef>
              <a:buFont typeface="+mj-lt"/>
              <a:buAutoNum type="arabicPeriod" startAt="2"/>
            </a:pPr>
            <a:r>
              <a:rPr lang="en-US" sz="1800" b="0" u="none" dirty="0">
                <a:latin typeface="Arial Narrow" panose="020B0606020202030204" pitchFamily="34" charset="0"/>
              </a:rPr>
              <a:t>To reduce the key length by 20% = 1250 * 0.2 = 250 bits to become 1000 bits, and still keep the </a:t>
            </a:r>
          </a:p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        </a:t>
            </a:r>
          </a:p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        unicity distance unchanged (n</a:t>
            </a:r>
            <a:r>
              <a:rPr lang="en-US" sz="1800" b="0" u="none" baseline="-25000" dirty="0">
                <a:latin typeface="Arial Narrow" panose="020B0606020202030204" pitchFamily="34" charset="0"/>
              </a:rPr>
              <a:t>u </a:t>
            </a:r>
            <a:r>
              <a:rPr lang="en-US" sz="1800" b="0" u="none" dirty="0">
                <a:latin typeface="Arial Narrow" panose="020B0606020202030204" pitchFamily="34" charset="0"/>
              </a:rPr>
              <a:t>= 2500), the new redundancy is </a:t>
            </a:r>
          </a:p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</a:t>
            </a:r>
          </a:p>
          <a:p>
            <a:pPr marL="666750" indent="-666750" defTabSz="836613">
              <a:lnSpc>
                <a:spcPct val="80000"/>
              </a:lnSpc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             </a:t>
            </a:r>
          </a:p>
          <a:p>
            <a:pPr marL="666750" indent="-666750" defTabSz="836613">
              <a:spcBef>
                <a:spcPct val="20000"/>
              </a:spcBef>
            </a:pPr>
            <a:r>
              <a:rPr lang="en-US" sz="1800" b="0" u="none" dirty="0">
                <a:latin typeface="Arial Narrow" panose="020B0606020202030204" pitchFamily="34" charset="0"/>
              </a:rPr>
              <a:t>	</a:t>
            </a:r>
          </a:p>
          <a:p>
            <a:pPr marL="666750" indent="-666750" defTabSz="836613">
              <a:spcBef>
                <a:spcPct val="20000"/>
              </a:spcBef>
              <a:buFontTx/>
              <a:buChar char="•"/>
            </a:pPr>
            <a:endParaRPr lang="en-US" sz="1800" b="0" u="none" dirty="0">
              <a:latin typeface="Arial Narrow" panose="020B0606020202030204" pitchFamily="34" charset="0"/>
            </a:endParaRPr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119911"/>
              </p:ext>
            </p:extLst>
          </p:nvPr>
        </p:nvGraphicFramePr>
        <p:xfrm>
          <a:off x="6388119" y="3160062"/>
          <a:ext cx="6985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4" imgW="698092" imgH="543980" progId="Equation.DSMT4">
                  <p:embed/>
                </p:oleObj>
              </mc:Choice>
              <mc:Fallback>
                <p:oleObj name="Equation" r:id="rId4" imgW="698092" imgH="5439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8119" y="3160062"/>
                        <a:ext cx="698500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263673"/>
              </p:ext>
            </p:extLst>
          </p:nvPr>
        </p:nvGraphicFramePr>
        <p:xfrm>
          <a:off x="2130097" y="4133825"/>
          <a:ext cx="3416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6" imgW="3416040" imgH="558720" progId="Equation.DSMT4">
                  <p:embed/>
                </p:oleObj>
              </mc:Choice>
              <mc:Fallback>
                <p:oleObj name="Equation" r:id="rId6" imgW="34160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0097" y="4133825"/>
                        <a:ext cx="34163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773482"/>
              </p:ext>
            </p:extLst>
          </p:nvPr>
        </p:nvGraphicFramePr>
        <p:xfrm>
          <a:off x="5832847" y="4117375"/>
          <a:ext cx="3644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8" imgW="3644640" imgH="558720" progId="Equation.DSMT4">
                  <p:embed/>
                </p:oleObj>
              </mc:Choice>
              <mc:Fallback>
                <p:oleObj name="Equation" r:id="rId8" imgW="36446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32847" y="4117375"/>
                        <a:ext cx="3644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64666"/>
              </p:ext>
            </p:extLst>
          </p:nvPr>
        </p:nvGraphicFramePr>
        <p:xfrm>
          <a:off x="6840959" y="5360337"/>
          <a:ext cx="185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10" imgW="1854000" imgH="609480" progId="Equation.DSMT4">
                  <p:embed/>
                </p:oleObj>
              </mc:Choice>
              <mc:Fallback>
                <p:oleObj name="Equation" r:id="rId10" imgW="18540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40959" y="5360337"/>
                        <a:ext cx="1854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57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6263" y="218455"/>
            <a:ext cx="244827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36613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 5-3 cont.: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543317"/>
              </p:ext>
            </p:extLst>
          </p:nvPr>
        </p:nvGraphicFramePr>
        <p:xfrm>
          <a:off x="1126830" y="1188387"/>
          <a:ext cx="7251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3" imgW="7251480" imgH="558720" progId="Equation.DSMT4">
                  <p:embed/>
                </p:oleObj>
              </mc:Choice>
              <mc:Fallback>
                <p:oleObj name="Equation" r:id="rId3" imgW="72514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6830" y="1188387"/>
                        <a:ext cx="72517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892878"/>
              </p:ext>
            </p:extLst>
          </p:nvPr>
        </p:nvGraphicFramePr>
        <p:xfrm>
          <a:off x="1097848" y="2212294"/>
          <a:ext cx="830421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5" imgW="8304379" imgH="557660" progId="Equation.DSMT4">
                  <p:embed/>
                </p:oleObj>
              </mc:Choice>
              <mc:Fallback>
                <p:oleObj name="Equation" r:id="rId5" imgW="8304379" imgH="5576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7848" y="2212294"/>
                        <a:ext cx="8304212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/>
          <p:nvPr/>
        </p:nvSpPr>
        <p:spPr>
          <a:xfrm>
            <a:off x="720279" y="738160"/>
            <a:ext cx="64807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u="none" dirty="0">
                <a:latin typeface="Arial Narrow" panose="020B0606020202030204" pitchFamily="34" charset="0"/>
              </a:rPr>
              <a:t>      to find the  new data length, substitute in the redundancy formula</a:t>
            </a:r>
          </a:p>
          <a:p>
            <a:endParaRPr lang="en-US" sz="1800" b="0" u="none" dirty="0">
              <a:latin typeface="Arial Narrow" panose="020B0606020202030204" pitchFamily="34" charset="0"/>
            </a:endParaRPr>
          </a:p>
          <a:p>
            <a:endParaRPr lang="en-US" sz="1800" b="0" u="none" dirty="0">
              <a:latin typeface="Arial Narrow" panose="020B0606020202030204" pitchFamily="34" charset="0"/>
            </a:endParaRPr>
          </a:p>
          <a:p>
            <a:endParaRPr lang="en-US" sz="1800" b="0" u="none" dirty="0">
              <a:latin typeface="Arial Narrow" panose="020B0606020202030204" pitchFamily="34" charset="0"/>
            </a:endParaRPr>
          </a:p>
          <a:p>
            <a:r>
              <a:rPr lang="en-US" sz="1800" b="0" u="none" dirty="0">
                <a:latin typeface="Arial Narrow" panose="020B0606020202030204" pitchFamily="34" charset="0"/>
              </a:rPr>
              <a:t>3.</a:t>
            </a:r>
          </a:p>
          <a:p>
            <a:pPr marL="457200" indent="-457200">
              <a:buFont typeface="+mj-lt"/>
              <a:buAutoNum type="arabicPeriod" startAt="3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620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3579" y="410844"/>
            <a:ext cx="86470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block cipher having a key length of 136 bits is encrypting a clear text having an entropy of 64 bits.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clear text block size is 256 bits.</a:t>
            </a:r>
          </a:p>
          <a:p>
            <a:pPr eaLnBrk="1" hangingPunct="1"/>
            <a:endParaRPr lang="en-US" sz="1800" b="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buFont typeface="+mj-lt"/>
              <a:buAutoNum type="arabicPeriod"/>
            </a:pP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Compute the unicity distance of the cipher n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 </a:t>
            </a: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n-US" sz="1800" b="0" u="none" baseline="-250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buFont typeface="+mj-lt"/>
              <a:buAutoNum type="arabicPeriod" startAt="2"/>
            </a:pP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Compute the new unicity distance of the cipher if 128 random bits are appended to each clear text block. And the clear text is compressed  by 50%.</a:t>
            </a:r>
          </a:p>
          <a:p>
            <a:pPr eaLnBrk="1" hangingPunct="1">
              <a:buFont typeface="+mj-lt"/>
              <a:buAutoNum type="arabicPeriod" startAt="3"/>
            </a:pP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the cipher theoretically breakable after this modification if the attacker can only observe 500 cipher text bits? Why?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579" y="62975"/>
            <a:ext cx="2362200" cy="577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b="1" u="sng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Problem 5-4: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68292" y="3028926"/>
            <a:ext cx="431590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 = 136 Bits,   H(x) = 64 Bits,   N = 256 Bits, r = ?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7842" y="3398649"/>
            <a:ext cx="784944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Unicity distance  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152327" y="3933645"/>
            <a:ext cx="402972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</a:t>
            </a:r>
            <a:endParaRPr lang="de-DE" sz="180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43578" y="2648072"/>
            <a:ext cx="2073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36613"/>
            <a:r>
              <a:rPr lang="en-US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Solution 5-4: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916698"/>
              </p:ext>
            </p:extLst>
          </p:nvPr>
        </p:nvGraphicFramePr>
        <p:xfrm>
          <a:off x="2656529" y="3311355"/>
          <a:ext cx="69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3" imgW="698400" imgH="545760" progId="Equation.DSMT4">
                  <p:embed/>
                </p:oleObj>
              </mc:Choice>
              <mc:Fallback>
                <p:oleObj name="Equation" r:id="rId3" imgW="6984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6529" y="3311355"/>
                        <a:ext cx="69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70099"/>
              </p:ext>
            </p:extLst>
          </p:nvPr>
        </p:nvGraphicFramePr>
        <p:xfrm>
          <a:off x="1555299" y="3855174"/>
          <a:ext cx="5626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5" imgW="5626080" imgH="558720" progId="Equation.DSMT4">
                  <p:embed/>
                </p:oleObj>
              </mc:Choice>
              <mc:Fallback>
                <p:oleObj name="Equation" r:id="rId5" imgW="5626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5299" y="3855174"/>
                        <a:ext cx="5626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42652" y="4371710"/>
            <a:ext cx="9708340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42900" indent="-342900" eaLnBrk="1" hangingPunct="1">
              <a:buFont typeface="+mj-lt"/>
              <a:buAutoNum type="arabicPeriod" startAt="2"/>
            </a:pP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The new data block length is N‘ = 128 (50% of the original one), entropy H(x) do not change by compression</a:t>
            </a:r>
          </a:p>
          <a:p>
            <a:pPr eaLnBrk="1" hangingPunct="1"/>
            <a:r>
              <a:rPr lang="en-US" sz="18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Therefore the new redundancy is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792287" y="5383980"/>
            <a:ext cx="5392499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/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     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And</a:t>
            </a:r>
            <a:endParaRPr lang="de-DE" sz="1800" u="none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954212"/>
              </p:ext>
            </p:extLst>
          </p:nvPr>
        </p:nvGraphicFramePr>
        <p:xfrm>
          <a:off x="4064315" y="4834465"/>
          <a:ext cx="5118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7" imgW="5117760" imgH="558720" progId="Equation.DSMT4">
                  <p:embed/>
                </p:oleObj>
              </mc:Choice>
              <mc:Fallback>
                <p:oleObj name="Equation" r:id="rId7" imgW="51177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64315" y="4834465"/>
                        <a:ext cx="5118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9432"/>
              </p:ext>
            </p:extLst>
          </p:nvPr>
        </p:nvGraphicFramePr>
        <p:xfrm>
          <a:off x="1680215" y="5297221"/>
          <a:ext cx="2374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9" imgW="2374560" imgH="558720" progId="Equation.DSMT4">
                  <p:embed/>
                </p:oleObj>
              </mc:Choice>
              <mc:Fallback>
                <p:oleObj name="Equation" r:id="rId9" imgW="23745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80215" y="5297221"/>
                        <a:ext cx="2374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42652" y="5864977"/>
            <a:ext cx="9505485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eaLnBrk="1" hangingPunct="1">
              <a:buAutoNum type="arabicPeriod" startAt="3"/>
            </a:pPr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The number of observed cipher text bits is only 500 bits and is smaller than the unicity distance (544 bits).</a:t>
            </a:r>
          </a:p>
          <a:p>
            <a:pPr eaLnBrk="1" hangingPunct="1"/>
            <a:r>
              <a:rPr lang="en-US" sz="18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Therefore, the cipher is theoretically impossible to break.</a:t>
            </a:r>
          </a:p>
        </p:txBody>
      </p:sp>
    </p:spTree>
    <p:extLst>
      <p:ext uri="{BB962C8B-B14F-4D97-AF65-F5344CB8AC3E}">
        <p14:creationId xmlns:p14="http://schemas.microsoft.com/office/powerpoint/2010/main" val="1017172683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405</Words>
  <Application>Microsoft Office PowerPoint</Application>
  <PresentationFormat>Benutzerdefiniert</PresentationFormat>
  <Paragraphs>119</Paragraphs>
  <Slides>7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bosch</vt:lpstr>
      <vt:lpstr>Equation</vt:lpstr>
      <vt:lpstr>PowerPoint-Präsentation</vt:lpstr>
      <vt:lpstr>PowerPoint-Präsentation</vt:lpstr>
      <vt:lpstr>Problem 5-1:</vt:lpstr>
      <vt:lpstr>Problem 5-2:</vt:lpstr>
      <vt:lpstr>Problem 5-3:</vt:lpstr>
      <vt:lpstr>PowerPoint-Präsentation</vt:lpstr>
      <vt:lpstr>Problem 5-4: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766</cp:revision>
  <cp:lastPrinted>2015-11-05T16:59:30Z</cp:lastPrinted>
  <dcterms:created xsi:type="dcterms:W3CDTF">1996-03-01T13:14:56Z</dcterms:created>
  <dcterms:modified xsi:type="dcterms:W3CDTF">2023-04-05T06:00:10Z</dcterms:modified>
</cp:coreProperties>
</file>