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</p:sldIdLst>
  <p:sldSz cx="10369550" cy="7205663"/>
  <p:notesSz cx="67818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93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5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EA6D"/>
    <a:srgbClr val="FFEBEB"/>
    <a:srgbClr val="89FF89"/>
    <a:srgbClr val="FFFFE5"/>
    <a:srgbClr val="FFFFEF"/>
    <a:srgbClr val="1515F5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77" d="100"/>
          <a:sy n="77" d="100"/>
        </p:scale>
        <p:origin x="-708" y="390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0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8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4400"/>
            <a:ext cx="497205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0" tIns="45964" rIns="91930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568325"/>
            <a:ext cx="5834062" cy="405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209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E12A-2E29-47A5-9CF5-A3444E75AFBC}" type="slidenum">
              <a:rPr lang="en-GB"/>
              <a:pPr/>
              <a:t>1</a:t>
            </a:fld>
            <a:endParaRPr lang="en-GB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214D5-7567-442A-A789-341DFE0F056E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77D58-C621-4E57-8B42-66793C142AD0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70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C9F5F5-B3D0-4534-8EC5-7092D0DD55F2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62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01AE87-62A3-4A30-8046-46AB9B5D9DB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66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06C904-801A-43BC-B8AE-2C59D1F3993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88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978F8-D431-418C-A6BF-3255550D8A0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14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D4B7C1-FA70-4DBB-9C20-AE1E223A874F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32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B1F06F-EF98-4295-A61B-51153B10E5A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25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338CAF-9137-42F0-8722-77872E0DC0D1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77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C9F5F5-B3D0-4534-8EC5-7092D0DD55F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34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3FDEC9-0C06-44E0-8E3C-25C22560D8EC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16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‹Nr.›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85411" y="6710891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81" name="Text Box 153"/>
          <p:cNvSpPr txBox="1">
            <a:spLocks noChangeArrowheads="1"/>
          </p:cNvSpPr>
          <p:nvPr/>
        </p:nvSpPr>
        <p:spPr bwMode="auto">
          <a:xfrm>
            <a:off x="725862" y="362471"/>
            <a:ext cx="891782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to Cryptology</a:t>
            </a:r>
            <a:endParaRPr lang="en-US" sz="44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en-US" sz="28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en-US" sz="2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28.03.2023</a:t>
            </a:r>
            <a:r>
              <a:rPr lang="en-US" sz="16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v42</a:t>
            </a:r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Text Box 152"/>
          <p:cNvSpPr txBox="1">
            <a:spLocks noChangeArrowheads="1"/>
          </p:cNvSpPr>
          <p:nvPr/>
        </p:nvSpPr>
        <p:spPr bwMode="auto">
          <a:xfrm>
            <a:off x="1681247" y="2882751"/>
            <a:ext cx="7223750" cy="10178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>
              <a:defRPr/>
            </a:pPr>
            <a:r>
              <a:rPr lang="en-US" sz="32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Tutorial-04</a:t>
            </a:r>
            <a:endParaRPr lang="en-US" sz="32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>
              <a:defRPr/>
            </a:pP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Mathematical Background: Extension Finite Fields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411085" name="Text Box 13"/>
          <p:cNvSpPr txBox="1">
            <a:spLocks noChangeArrowheads="1"/>
          </p:cNvSpPr>
          <p:nvPr/>
        </p:nvSpPr>
        <p:spPr bwMode="auto">
          <a:xfrm>
            <a:off x="358773" y="138374"/>
            <a:ext cx="9836151" cy="740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sz="2400" dirty="0">
                <a:solidFill>
                  <a:srgbClr val="1515F5"/>
                </a:solidFill>
                <a:latin typeface="Arial Narrow" pitchFamily="34" charset="0"/>
              </a:rPr>
              <a:t>Problem 4-6:</a:t>
            </a:r>
            <a:r>
              <a:rPr lang="en-US" sz="240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sz="2400" u="none" dirty="0" smtClean="0">
                <a:solidFill>
                  <a:srgbClr val="1515F5"/>
                </a:solidFill>
                <a:latin typeface="Arial Narrow" pitchFamily="34" charset="0"/>
              </a:rPr>
              <a:t>sample Hardware Structure for Multiplication and division in </a:t>
            </a:r>
            <a:r>
              <a:rPr lang="en-US" sz="2400" u="none" dirty="0">
                <a:solidFill>
                  <a:srgbClr val="1515F5"/>
                </a:solidFill>
                <a:latin typeface="Arial Narrow" pitchFamily="34" charset="0"/>
              </a:rPr>
              <a:t>GF(2</a:t>
            </a:r>
            <a:r>
              <a:rPr lang="en-US" sz="2400" u="none" baseline="30000" dirty="0">
                <a:solidFill>
                  <a:srgbClr val="1515F5"/>
                </a:solidFill>
                <a:latin typeface="Arial Narrow" pitchFamily="34" charset="0"/>
              </a:rPr>
              <a:t>5</a:t>
            </a:r>
            <a:r>
              <a:rPr lang="en-US" sz="2400" u="none" dirty="0">
                <a:solidFill>
                  <a:srgbClr val="1515F5"/>
                </a:solidFill>
                <a:latin typeface="Arial Narrow" pitchFamily="34" charset="0"/>
              </a:rPr>
              <a:t>)</a:t>
            </a:r>
          </a:p>
          <a:p>
            <a:pPr marL="457200" indent="-457200" defTabSz="762000">
              <a:buFontTx/>
              <a:buAutoNum type="arabicPeriod"/>
              <a:defRPr/>
            </a:pPr>
            <a:endParaRPr lang="de-DE" sz="1800" u="none" dirty="0">
              <a:solidFill>
                <a:srgbClr val="00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29371" y="546511"/>
            <a:ext cx="8153400" cy="120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Given GF(2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) generated by the irreducible polynomial </a:t>
            </a:r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</a:rPr>
              <a:t>g(x) = 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800" u="non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8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 + 1</a:t>
            </a:r>
            <a:r>
              <a:rPr lang="en-GB" sz="1800" u="none" dirty="0">
                <a:latin typeface="Arial Narrow" pitchFamily="34" charset="0"/>
              </a:rPr>
              <a:t> </a:t>
            </a:r>
            <a:endParaRPr lang="de-DE" sz="1800" u="none" dirty="0">
              <a:latin typeface="Arial Narrow" pitchFamily="34" charset="0"/>
            </a:endParaRPr>
          </a:p>
          <a:p>
            <a:pPr defTabSz="762000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Design a circuit which multiplies any serial data stream I(x) by the inverse of the polynomial  </a:t>
            </a:r>
            <a:r>
              <a:rPr lang="en-US" sz="1800" u="none" dirty="0" smtClean="0">
                <a:solidFill>
                  <a:srgbClr val="000000"/>
                </a:solidFill>
                <a:latin typeface="Arial Narrow" pitchFamily="34" charset="0"/>
              </a:rPr>
              <a:t>b(x</a:t>
            </a:r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</a:rPr>
              <a:t>)= 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x + 1 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in GF(2</a:t>
            </a:r>
            <a:r>
              <a:rPr lang="fr-FR" sz="1800" b="0" u="non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). </a:t>
            </a:r>
            <a:endParaRPr lang="fr-FR" sz="1800" b="0" u="none" dirty="0" smtClean="0">
              <a:latin typeface="Arial Narrow" pitchFamily="34" charset="0"/>
              <a:cs typeface="Times New Roman" pitchFamily="18" charset="0"/>
            </a:endParaRPr>
          </a:p>
          <a:p>
            <a:pPr defTabSz="762000"/>
            <a:r>
              <a:rPr lang="fr-FR" sz="1800" b="0" u="none" dirty="0" smtClean="0">
                <a:latin typeface="Arial Narrow" pitchFamily="34" charset="0"/>
                <a:cs typeface="Times New Roman" pitchFamily="18" charset="0"/>
              </a:rPr>
              <a:t>Check 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the circuit by </a:t>
            </a:r>
            <a:r>
              <a:rPr lang="fr-FR" sz="1800" b="0" u="none" dirty="0" err="1">
                <a:latin typeface="Arial Narrow" pitchFamily="34" charset="0"/>
                <a:cs typeface="Times New Roman" pitchFamily="18" charset="0"/>
              </a:rPr>
              <a:t>multiplying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fr-FR" sz="1800" u="none" dirty="0" smtClean="0">
                <a:latin typeface="Arial Narrow" pitchFamily="34" charset="0"/>
                <a:cs typeface="Times New Roman" pitchFamily="18" charset="0"/>
              </a:rPr>
              <a:t>I(x) = (1 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+ x</a:t>
            </a:r>
            <a:r>
              <a:rPr lang="fr-FR" sz="1800" u="none" baseline="30000" dirty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8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800" u="none" dirty="0" smtClean="0">
                <a:latin typeface="Arial Narrow" pitchFamily="34" charset="0"/>
                <a:cs typeface="Times New Roman" pitchFamily="18" charset="0"/>
              </a:rPr>
              <a:t>) by  H(x)= (x 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+ 1)</a:t>
            </a:r>
            <a:r>
              <a:rPr lang="fr-FR" sz="1800" u="none" baseline="30000" dirty="0">
                <a:latin typeface="Arial Narrow" pitchFamily="34" charset="0"/>
                <a:cs typeface="Times New Roman" pitchFamily="18" charset="0"/>
              </a:rPr>
              <a:t>-1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 </a:t>
            </a:r>
            <a:endParaRPr lang="de-DE" sz="1800" u="none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07869" y="1749021"/>
            <a:ext cx="7462597" cy="7408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Solution 4-6:</a:t>
            </a:r>
            <a:r>
              <a:rPr lang="en-US" sz="1800" b="0" u="none" dirty="0">
                <a:solidFill>
                  <a:srgbClr val="1515F5"/>
                </a:solidFill>
                <a:latin typeface="Arial Narrow" pitchFamily="34" charset="0"/>
              </a:rPr>
              <a:t>   </a:t>
            </a:r>
            <a:r>
              <a:rPr lang="en-US" sz="1800" b="0" u="none" dirty="0" smtClean="0">
                <a:solidFill>
                  <a:srgbClr val="000000"/>
                </a:solidFill>
                <a:latin typeface="Arial Narrow" pitchFamily="34" charset="0"/>
              </a:rPr>
              <a:t>  First computing the multiplicative inverse of b(x) modulo g(x</a:t>
            </a:r>
            <a:r>
              <a:rPr lang="en-US" sz="1800" u="none" dirty="0" smtClean="0">
                <a:solidFill>
                  <a:srgbClr val="000000"/>
                </a:solidFill>
                <a:latin typeface="Arial Narrow" pitchFamily="34" charset="0"/>
              </a:rPr>
              <a:t>)</a:t>
            </a:r>
          </a:p>
          <a:p>
            <a:pPr defTabSz="762000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 smtClean="0">
                <a:solidFill>
                  <a:srgbClr val="000000"/>
                </a:solidFill>
                <a:latin typeface="Arial Narrow" pitchFamily="34" charset="0"/>
              </a:rPr>
              <a:t>                                the inverse is </a:t>
            </a:r>
            <a:r>
              <a:rPr lang="en-US" sz="1800" u="none" dirty="0" smtClean="0">
                <a:solidFill>
                  <a:srgbClr val="000000"/>
                </a:solidFill>
                <a:latin typeface="Arial Narrow" pitchFamily="34" charset="0"/>
              </a:rPr>
              <a:t>H(x) = b(x)</a:t>
            </a:r>
            <a:r>
              <a:rPr lang="en-US" sz="180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-1 </a:t>
            </a:r>
            <a:r>
              <a:rPr lang="en-US" sz="1800" u="none" dirty="0" smtClean="0">
                <a:solidFill>
                  <a:srgbClr val="000000"/>
                </a:solidFill>
                <a:latin typeface="Arial Narrow" pitchFamily="34" charset="0"/>
              </a:rPr>
              <a:t>mod g(x) = </a:t>
            </a:r>
            <a:r>
              <a:rPr lang="fr-FR" sz="18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(x + 1)</a:t>
            </a:r>
            <a:r>
              <a:rPr lang="fr-FR" sz="18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-1</a:t>
            </a:r>
            <a:r>
              <a:rPr lang="fr-FR" sz="18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fr-FR" sz="1800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fr-FR" sz="1800" u="none" dirty="0" err="1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mod</a:t>
            </a:r>
            <a:r>
              <a:rPr lang="fr-FR" sz="1800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(</a:t>
            </a:r>
            <a:r>
              <a:rPr lang="fr-FR" sz="18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8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5</a:t>
            </a:r>
            <a:r>
              <a:rPr lang="fr-FR" sz="18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8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8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+ 1</a:t>
            </a:r>
            <a:r>
              <a:rPr lang="en-GB" sz="180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1800" u="none" dirty="0" smtClean="0">
                <a:solidFill>
                  <a:srgbClr val="000000"/>
                </a:solidFill>
                <a:latin typeface="Arial Narrow" pitchFamily="34" charset="0"/>
              </a:rPr>
              <a:t>)</a:t>
            </a:r>
            <a:endParaRPr lang="en-GB" sz="1800" b="0" dirty="0">
              <a:latin typeface="Arial Narrow" pitchFamily="34" charset="0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81025" y="3200400"/>
            <a:ext cx="89154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581025" y="3581400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962025" y="3200400"/>
            <a:ext cx="6318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GB" sz="1600" b="0" u="none">
                <a:cs typeface="Times New Roman" pitchFamily="18" charset="0"/>
              </a:rPr>
              <a:t>P</a:t>
            </a:r>
            <a:r>
              <a:rPr lang="en-GB" sz="1600" b="0" u="none" baseline="-30000">
                <a:cs typeface="Times New Roman" pitchFamily="18" charset="0"/>
              </a:rPr>
              <a:t>1</a:t>
            </a:r>
            <a:r>
              <a:rPr lang="en-GB" sz="1600" b="0" u="none">
                <a:cs typeface="Times New Roman" pitchFamily="18" charset="0"/>
              </a:rPr>
              <a:t>(x)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489479" y="3196121"/>
            <a:ext cx="672277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600" b="0" u="none" dirty="0">
                <a:cs typeface="Times New Roman" pitchFamily="18" charset="0"/>
              </a:rPr>
              <a:t>A2</a:t>
            </a:r>
            <a:r>
              <a:rPr lang="en-GB" sz="1600" b="0" u="none" dirty="0">
                <a:cs typeface="Times New Roman" pitchFamily="18" charset="0"/>
              </a:rPr>
              <a:t>(x)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3297267" y="3196122"/>
            <a:ext cx="672277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GB" sz="1600" b="0" u="none" dirty="0">
                <a:cs typeface="Times New Roman" pitchFamily="18" charset="0"/>
              </a:rPr>
              <a:t>A</a:t>
            </a:r>
            <a:r>
              <a:rPr lang="en-US" sz="1600" b="0" u="none" dirty="0">
                <a:cs typeface="Times New Roman" pitchFamily="18" charset="0"/>
              </a:rPr>
              <a:t>1</a:t>
            </a:r>
            <a:r>
              <a:rPr lang="en-GB" sz="1600" b="0" u="none" dirty="0">
                <a:cs typeface="Times New Roman" pitchFamily="18" charset="0"/>
              </a:rPr>
              <a:t>(x)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2181225" y="3200400"/>
            <a:ext cx="6318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GB" sz="1600" b="0" u="none">
                <a:cs typeface="Times New Roman" pitchFamily="18" charset="0"/>
              </a:rPr>
              <a:t>P</a:t>
            </a:r>
            <a:r>
              <a:rPr lang="en-US" sz="1600" b="0" u="none" baseline="-30000">
                <a:cs typeface="Times New Roman" pitchFamily="18" charset="0"/>
              </a:rPr>
              <a:t>2</a:t>
            </a:r>
            <a:r>
              <a:rPr lang="en-GB" sz="1600" b="0" u="none">
                <a:cs typeface="Times New Roman" pitchFamily="18" charset="0"/>
              </a:rPr>
              <a:t>(x)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800225" y="3200400"/>
            <a:ext cx="6858000" cy="1981200"/>
            <a:chOff x="1296" y="1440"/>
            <a:chExt cx="4320" cy="1584"/>
          </a:xfrm>
        </p:grpSpPr>
        <p:sp>
          <p:nvSpPr>
            <p:cNvPr id="10295" name="Line 23"/>
            <p:cNvSpPr>
              <a:spLocks noChangeShapeType="1"/>
            </p:cNvSpPr>
            <p:nvPr/>
          </p:nvSpPr>
          <p:spPr bwMode="auto">
            <a:xfrm>
              <a:off x="1296" y="1440"/>
              <a:ext cx="0" cy="1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10296" name="Line 24"/>
            <p:cNvSpPr>
              <a:spLocks noChangeShapeType="1"/>
            </p:cNvSpPr>
            <p:nvPr/>
          </p:nvSpPr>
          <p:spPr bwMode="auto">
            <a:xfrm>
              <a:off x="2112" y="1440"/>
              <a:ext cx="0" cy="1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10297" name="Line 25"/>
            <p:cNvSpPr>
              <a:spLocks noChangeShapeType="1"/>
            </p:cNvSpPr>
            <p:nvPr/>
          </p:nvSpPr>
          <p:spPr bwMode="auto">
            <a:xfrm>
              <a:off x="2832" y="1440"/>
              <a:ext cx="0" cy="1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10298" name="Line 26"/>
            <p:cNvSpPr>
              <a:spLocks noChangeShapeType="1"/>
            </p:cNvSpPr>
            <p:nvPr/>
          </p:nvSpPr>
          <p:spPr bwMode="auto">
            <a:xfrm>
              <a:off x="3552" y="1440"/>
              <a:ext cx="0" cy="1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10299" name="Line 27"/>
            <p:cNvSpPr>
              <a:spLocks noChangeShapeType="1"/>
            </p:cNvSpPr>
            <p:nvPr/>
          </p:nvSpPr>
          <p:spPr bwMode="auto">
            <a:xfrm>
              <a:off x="5616" y="1440"/>
              <a:ext cx="0" cy="1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10300" name="Line 28"/>
            <p:cNvSpPr>
              <a:spLocks noChangeShapeType="1"/>
            </p:cNvSpPr>
            <p:nvPr/>
          </p:nvSpPr>
          <p:spPr bwMode="auto">
            <a:xfrm>
              <a:off x="4272" y="1440"/>
              <a:ext cx="0" cy="1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10301" name="Line 29"/>
            <p:cNvSpPr>
              <a:spLocks noChangeShapeType="1"/>
            </p:cNvSpPr>
            <p:nvPr/>
          </p:nvSpPr>
          <p:spPr bwMode="auto">
            <a:xfrm>
              <a:off x="4992" y="1440"/>
              <a:ext cx="0" cy="1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10263" name="Text Box 30"/>
          <p:cNvSpPr txBox="1">
            <a:spLocks noChangeArrowheads="1"/>
          </p:cNvSpPr>
          <p:nvPr/>
        </p:nvSpPr>
        <p:spPr bwMode="auto">
          <a:xfrm>
            <a:off x="6753226" y="3196120"/>
            <a:ext cx="672277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600" b="0" u="none" dirty="0">
                <a:cs typeface="Times New Roman" pitchFamily="18" charset="0"/>
              </a:rPr>
              <a:t>B2</a:t>
            </a:r>
            <a:r>
              <a:rPr lang="en-GB" sz="1600" b="0" u="none" dirty="0">
                <a:cs typeface="Times New Roman" pitchFamily="18" charset="0"/>
              </a:rPr>
              <a:t>(x)</a:t>
            </a:r>
          </a:p>
        </p:txBody>
      </p:sp>
      <p:sp>
        <p:nvSpPr>
          <p:cNvPr id="10264" name="Text Box 31"/>
          <p:cNvSpPr txBox="1">
            <a:spLocks noChangeArrowheads="1"/>
          </p:cNvSpPr>
          <p:nvPr/>
        </p:nvSpPr>
        <p:spPr bwMode="auto">
          <a:xfrm>
            <a:off x="5681550" y="3193040"/>
            <a:ext cx="672277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600" b="0" u="none">
                <a:cs typeface="Times New Roman" pitchFamily="18" charset="0"/>
              </a:rPr>
              <a:t>B1</a:t>
            </a:r>
            <a:r>
              <a:rPr lang="en-GB" sz="1600" b="0" u="none">
                <a:cs typeface="Times New Roman" pitchFamily="18" charset="0"/>
              </a:rPr>
              <a:t>(x)</a:t>
            </a:r>
          </a:p>
        </p:txBody>
      </p:sp>
      <p:sp>
        <p:nvSpPr>
          <p:cNvPr id="10265" name="Text Box 32"/>
          <p:cNvSpPr txBox="1">
            <a:spLocks noChangeArrowheads="1"/>
          </p:cNvSpPr>
          <p:nvPr/>
        </p:nvSpPr>
        <p:spPr bwMode="auto">
          <a:xfrm>
            <a:off x="8807873" y="3188277"/>
            <a:ext cx="569685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600" b="0" u="none" dirty="0">
                <a:cs typeface="Times New Roman" pitchFamily="18" charset="0"/>
              </a:rPr>
              <a:t>R</a:t>
            </a:r>
            <a:r>
              <a:rPr lang="en-GB" sz="1600" b="0" u="none" dirty="0">
                <a:cs typeface="Times New Roman" pitchFamily="18" charset="0"/>
              </a:rPr>
              <a:t>(x)</a:t>
            </a:r>
          </a:p>
        </p:txBody>
      </p:sp>
      <p:sp>
        <p:nvSpPr>
          <p:cNvPr id="10266" name="Text Box 33"/>
          <p:cNvSpPr txBox="1">
            <a:spLocks noChangeArrowheads="1"/>
          </p:cNvSpPr>
          <p:nvPr/>
        </p:nvSpPr>
        <p:spPr bwMode="auto">
          <a:xfrm>
            <a:off x="7936375" y="3196120"/>
            <a:ext cx="582509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600" b="0" u="none" dirty="0">
                <a:cs typeface="Times New Roman" pitchFamily="18" charset="0"/>
              </a:rPr>
              <a:t>Q(</a:t>
            </a:r>
            <a:r>
              <a:rPr lang="en-GB" sz="1600" b="0" u="none" dirty="0">
                <a:cs typeface="Times New Roman" pitchFamily="18" charset="0"/>
              </a:rPr>
              <a:t>x)</a:t>
            </a:r>
          </a:p>
        </p:txBody>
      </p:sp>
      <p:sp>
        <p:nvSpPr>
          <p:cNvPr id="10267" name="Text Box 34"/>
          <p:cNvSpPr txBox="1">
            <a:spLocks noChangeArrowheads="1"/>
          </p:cNvSpPr>
          <p:nvPr/>
        </p:nvSpPr>
        <p:spPr bwMode="auto">
          <a:xfrm>
            <a:off x="733425" y="3657600"/>
            <a:ext cx="1013717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x</a:t>
            </a:r>
            <a:r>
              <a:rPr lang="fr-FR" sz="1600" u="none" baseline="30000" dirty="0">
                <a:latin typeface="Arial Narrow" panose="020B0606020202030204" pitchFamily="34" charset="0"/>
                <a:cs typeface="Times New Roman" pitchFamily="18" charset="0"/>
              </a:rPr>
              <a:t>5</a:t>
            </a:r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 + x</a:t>
            </a:r>
            <a:r>
              <a:rPr lang="fr-FR" sz="1600" u="none" baseline="30000" dirty="0">
                <a:latin typeface="Arial Narrow" panose="020B0606020202030204" pitchFamily="34" charset="0"/>
                <a:cs typeface="Times New Roman" pitchFamily="18" charset="0"/>
              </a:rPr>
              <a:t>3</a:t>
            </a:r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 + 1</a:t>
            </a:r>
            <a:r>
              <a:rPr lang="en-GB" sz="1600" u="none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0268" name="Text Box 35"/>
          <p:cNvSpPr txBox="1">
            <a:spLocks noChangeArrowheads="1"/>
          </p:cNvSpPr>
          <p:nvPr/>
        </p:nvSpPr>
        <p:spPr bwMode="auto">
          <a:xfrm>
            <a:off x="2105025" y="3657600"/>
            <a:ext cx="604951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fr-FR" sz="1600" u="none">
                <a:latin typeface="Arial Narrow" panose="020B0606020202030204" pitchFamily="34" charset="0"/>
                <a:cs typeface="Times New Roman" pitchFamily="18" charset="0"/>
              </a:rPr>
              <a:t>x + 1</a:t>
            </a:r>
            <a:r>
              <a:rPr lang="en-GB" sz="1600" u="none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0269" name="Text Box 36"/>
          <p:cNvSpPr txBox="1">
            <a:spLocks noChangeArrowheads="1"/>
          </p:cNvSpPr>
          <p:nvPr/>
        </p:nvSpPr>
        <p:spPr bwMode="auto">
          <a:xfrm>
            <a:off x="3534297" y="3676650"/>
            <a:ext cx="321220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>
                <a:latin typeface="Arial Narrow" panose="020B0606020202030204" pitchFamily="34" charset="0"/>
                <a:cs typeface="Times New Roman" pitchFamily="18" charset="0"/>
              </a:rPr>
              <a:t>1</a:t>
            </a:r>
            <a:r>
              <a:rPr lang="en-GB" sz="1600" u="none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0270" name="Text Box 37"/>
          <p:cNvSpPr txBox="1">
            <a:spLocks noChangeArrowheads="1"/>
          </p:cNvSpPr>
          <p:nvPr/>
        </p:nvSpPr>
        <p:spPr bwMode="auto">
          <a:xfrm>
            <a:off x="4656659" y="3695700"/>
            <a:ext cx="321220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>
                <a:latin typeface="Arial Narrow" panose="020B0606020202030204" pitchFamily="34" charset="0"/>
                <a:cs typeface="Times New Roman" pitchFamily="18" charset="0"/>
              </a:rPr>
              <a:t>0</a:t>
            </a:r>
            <a:r>
              <a:rPr lang="en-GB" sz="1600" u="none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0271" name="Text Box 38"/>
          <p:cNvSpPr txBox="1">
            <a:spLocks noChangeArrowheads="1"/>
          </p:cNvSpPr>
          <p:nvPr/>
        </p:nvSpPr>
        <p:spPr bwMode="auto">
          <a:xfrm>
            <a:off x="5801471" y="3686175"/>
            <a:ext cx="274733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>
                <a:latin typeface="Arial Narrow" panose="020B0606020202030204" pitchFamily="34" charset="0"/>
                <a:cs typeface="Times New Roman" pitchFamily="18" charset="0"/>
              </a:rPr>
              <a:t>0</a:t>
            </a:r>
            <a:endParaRPr lang="en-GB" sz="1600" u="none">
              <a:latin typeface="Arial Narrow" panose="020B0606020202030204" pitchFamily="34" charset="0"/>
            </a:endParaRPr>
          </a:p>
        </p:txBody>
      </p:sp>
      <p:sp>
        <p:nvSpPr>
          <p:cNvPr id="10272" name="Text Box 39"/>
          <p:cNvSpPr txBox="1">
            <a:spLocks noChangeArrowheads="1"/>
          </p:cNvSpPr>
          <p:nvPr/>
        </p:nvSpPr>
        <p:spPr bwMode="auto">
          <a:xfrm>
            <a:off x="6923834" y="3657600"/>
            <a:ext cx="274733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>
                <a:latin typeface="Arial Narrow" panose="020B0606020202030204" pitchFamily="34" charset="0"/>
                <a:cs typeface="Times New Roman" pitchFamily="18" charset="0"/>
              </a:rPr>
              <a:t>1</a:t>
            </a:r>
            <a:endParaRPr lang="en-GB" sz="1600" u="none">
              <a:latin typeface="Arial Narrow" panose="020B0606020202030204" pitchFamily="34" charset="0"/>
            </a:endParaRPr>
          </a:p>
        </p:txBody>
      </p:sp>
      <p:sp>
        <p:nvSpPr>
          <p:cNvPr id="10273" name="Text Box 40"/>
          <p:cNvSpPr txBox="1">
            <a:spLocks noChangeArrowheads="1"/>
          </p:cNvSpPr>
          <p:nvPr/>
        </p:nvSpPr>
        <p:spPr bwMode="auto">
          <a:xfrm>
            <a:off x="7851416" y="3657600"/>
            <a:ext cx="667468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>
                <a:latin typeface="Arial Narrow" panose="020B0606020202030204" pitchFamily="34" charset="0"/>
                <a:cs typeface="Times New Roman" pitchFamily="18" charset="0"/>
              </a:rPr>
              <a:t>x</a:t>
            </a:r>
            <a:r>
              <a:rPr lang="fr-FR" sz="1600" u="none" baseline="30000">
                <a:latin typeface="Arial Narrow" panose="020B0606020202030204" pitchFamily="34" charset="0"/>
                <a:cs typeface="Times New Roman" pitchFamily="18" charset="0"/>
              </a:rPr>
              <a:t>4 </a:t>
            </a:r>
            <a:r>
              <a:rPr lang="fr-FR" sz="1600" u="none">
                <a:latin typeface="Arial Narrow" panose="020B0606020202030204" pitchFamily="34" charset="0"/>
                <a:cs typeface="Times New Roman" pitchFamily="18" charset="0"/>
              </a:rPr>
              <a:t>+ x</a:t>
            </a:r>
            <a:r>
              <a:rPr lang="fr-FR" sz="1600" u="none" baseline="30000">
                <a:latin typeface="Arial Narrow" panose="020B0606020202030204" pitchFamily="34" charset="0"/>
                <a:cs typeface="Times New Roman" pitchFamily="18" charset="0"/>
              </a:rPr>
              <a:t>3</a:t>
            </a:r>
            <a:endParaRPr lang="en-GB" sz="1600" u="none" baseline="30000"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10274" name="Text Box 41"/>
          <p:cNvSpPr txBox="1">
            <a:spLocks noChangeArrowheads="1"/>
          </p:cNvSpPr>
          <p:nvPr/>
        </p:nvSpPr>
        <p:spPr bwMode="auto">
          <a:xfrm>
            <a:off x="8943478" y="3657600"/>
            <a:ext cx="367707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>
                <a:latin typeface="Arial Narrow" panose="020B0606020202030204" pitchFamily="34" charset="0"/>
                <a:cs typeface="Times New Roman" pitchFamily="18" charset="0"/>
              </a:rPr>
              <a:t> 1</a:t>
            </a:r>
            <a:r>
              <a:rPr lang="en-GB" sz="1600" u="none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0275" name="Line 42"/>
          <p:cNvSpPr>
            <a:spLocks noChangeShapeType="1"/>
          </p:cNvSpPr>
          <p:nvPr/>
        </p:nvSpPr>
        <p:spPr bwMode="auto">
          <a:xfrm>
            <a:off x="581025" y="4067175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 sz="1600">
              <a:latin typeface="Arial Narrow" panose="020B0606020202030204" pitchFamily="34" charset="0"/>
            </a:endParaRPr>
          </a:p>
        </p:txBody>
      </p:sp>
      <p:sp>
        <p:nvSpPr>
          <p:cNvPr id="10276" name="Text Box 43"/>
          <p:cNvSpPr txBox="1">
            <a:spLocks noChangeArrowheads="1"/>
          </p:cNvSpPr>
          <p:nvPr/>
        </p:nvSpPr>
        <p:spPr bwMode="auto">
          <a:xfrm>
            <a:off x="733425" y="4143375"/>
            <a:ext cx="604951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fr-FR" sz="1600" u="none">
                <a:latin typeface="Arial Narrow" panose="020B0606020202030204" pitchFamily="34" charset="0"/>
                <a:cs typeface="Times New Roman" pitchFamily="18" charset="0"/>
              </a:rPr>
              <a:t>x + 1</a:t>
            </a:r>
            <a:r>
              <a:rPr lang="en-GB" sz="1600" u="none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0277" name="Text Box 44"/>
          <p:cNvSpPr txBox="1">
            <a:spLocks noChangeArrowheads="1"/>
          </p:cNvSpPr>
          <p:nvPr/>
        </p:nvSpPr>
        <p:spPr bwMode="auto">
          <a:xfrm>
            <a:off x="3534297" y="4162425"/>
            <a:ext cx="321220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>
                <a:latin typeface="Arial Narrow" panose="020B0606020202030204" pitchFamily="34" charset="0"/>
                <a:cs typeface="Times New Roman" pitchFamily="18" charset="0"/>
              </a:rPr>
              <a:t>0</a:t>
            </a:r>
            <a:r>
              <a:rPr lang="en-GB" sz="1600" u="none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0278" name="Text Box 45"/>
          <p:cNvSpPr txBox="1">
            <a:spLocks noChangeArrowheads="1"/>
          </p:cNvSpPr>
          <p:nvPr/>
        </p:nvSpPr>
        <p:spPr bwMode="auto">
          <a:xfrm>
            <a:off x="4656659" y="4181475"/>
            <a:ext cx="321220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>
                <a:latin typeface="Arial Narrow" panose="020B0606020202030204" pitchFamily="34" charset="0"/>
                <a:cs typeface="Times New Roman" pitchFamily="18" charset="0"/>
              </a:rPr>
              <a:t>1</a:t>
            </a:r>
            <a:r>
              <a:rPr lang="en-GB" sz="1600" u="none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0279" name="Text Box 46"/>
          <p:cNvSpPr txBox="1">
            <a:spLocks noChangeArrowheads="1"/>
          </p:cNvSpPr>
          <p:nvPr/>
        </p:nvSpPr>
        <p:spPr bwMode="auto">
          <a:xfrm>
            <a:off x="5760196" y="4191000"/>
            <a:ext cx="274733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>
                <a:latin typeface="Arial Narrow" panose="020B0606020202030204" pitchFamily="34" charset="0"/>
                <a:cs typeface="Times New Roman" pitchFamily="18" charset="0"/>
              </a:rPr>
              <a:t>1</a:t>
            </a:r>
            <a:endParaRPr lang="en-GB" sz="1600" u="none">
              <a:latin typeface="Arial Narrow" panose="020B0606020202030204" pitchFamily="34" charset="0"/>
            </a:endParaRPr>
          </a:p>
        </p:txBody>
      </p:sp>
      <p:sp>
        <p:nvSpPr>
          <p:cNvPr id="10280" name="Text Box 47"/>
          <p:cNvSpPr txBox="1">
            <a:spLocks noChangeArrowheads="1"/>
          </p:cNvSpPr>
          <p:nvPr/>
        </p:nvSpPr>
        <p:spPr bwMode="auto">
          <a:xfrm>
            <a:off x="7896225" y="4114800"/>
            <a:ext cx="685800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x + 1</a:t>
            </a:r>
            <a:endParaRPr lang="en-GB" sz="1600" u="none" dirty="0">
              <a:latin typeface="Arial Narrow" panose="020B0606020202030204" pitchFamily="34" charset="0"/>
            </a:endParaRPr>
          </a:p>
        </p:txBody>
      </p:sp>
      <p:sp>
        <p:nvSpPr>
          <p:cNvPr id="10281" name="Text Box 48"/>
          <p:cNvSpPr txBox="1">
            <a:spLocks noChangeArrowheads="1"/>
          </p:cNvSpPr>
          <p:nvPr/>
        </p:nvSpPr>
        <p:spPr bwMode="auto">
          <a:xfrm>
            <a:off x="8965134" y="4143375"/>
            <a:ext cx="321220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>
                <a:latin typeface="Arial Narrow" panose="020B0606020202030204" pitchFamily="34" charset="0"/>
                <a:cs typeface="Times New Roman" pitchFamily="18" charset="0"/>
              </a:rPr>
              <a:t>0</a:t>
            </a:r>
            <a:r>
              <a:rPr lang="en-GB" sz="1600" u="none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0282" name="Line 49"/>
          <p:cNvSpPr>
            <a:spLocks noChangeShapeType="1"/>
          </p:cNvSpPr>
          <p:nvPr/>
        </p:nvSpPr>
        <p:spPr bwMode="auto">
          <a:xfrm flipH="1">
            <a:off x="1571625" y="39624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 sz="1600">
              <a:latin typeface="Arial Narrow" panose="020B0606020202030204" pitchFamily="34" charset="0"/>
            </a:endParaRPr>
          </a:p>
        </p:txBody>
      </p:sp>
      <p:sp>
        <p:nvSpPr>
          <p:cNvPr id="10283" name="Line 50"/>
          <p:cNvSpPr>
            <a:spLocks noChangeShapeType="1"/>
          </p:cNvSpPr>
          <p:nvPr/>
        </p:nvSpPr>
        <p:spPr bwMode="auto">
          <a:xfrm flipH="1">
            <a:off x="2867025" y="3886200"/>
            <a:ext cx="5867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 sz="1600">
              <a:latin typeface="Arial Narrow" panose="020B0606020202030204" pitchFamily="34" charset="0"/>
            </a:endParaRPr>
          </a:p>
        </p:txBody>
      </p:sp>
      <p:sp>
        <p:nvSpPr>
          <p:cNvPr id="10284" name="Line 51"/>
          <p:cNvSpPr>
            <a:spLocks noChangeShapeType="1"/>
          </p:cNvSpPr>
          <p:nvPr/>
        </p:nvSpPr>
        <p:spPr bwMode="auto">
          <a:xfrm flipH="1">
            <a:off x="3933825" y="39624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 sz="1600">
              <a:latin typeface="Arial Narrow" panose="020B0606020202030204" pitchFamily="34" charset="0"/>
            </a:endParaRPr>
          </a:p>
        </p:txBody>
      </p:sp>
      <p:sp>
        <p:nvSpPr>
          <p:cNvPr id="10285" name="Line 52"/>
          <p:cNvSpPr>
            <a:spLocks noChangeShapeType="1"/>
          </p:cNvSpPr>
          <p:nvPr/>
        </p:nvSpPr>
        <p:spPr bwMode="auto">
          <a:xfrm flipH="1">
            <a:off x="6296025" y="3886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 sz="1600">
              <a:latin typeface="Arial Narrow" panose="020B0606020202030204" pitchFamily="34" charset="0"/>
            </a:endParaRPr>
          </a:p>
        </p:txBody>
      </p:sp>
      <p:sp>
        <p:nvSpPr>
          <p:cNvPr id="10286" name="Text Box 53"/>
          <p:cNvSpPr txBox="1">
            <a:spLocks noChangeArrowheads="1"/>
          </p:cNvSpPr>
          <p:nvPr/>
        </p:nvSpPr>
        <p:spPr bwMode="auto">
          <a:xfrm>
            <a:off x="6372225" y="2882900"/>
            <a:ext cx="1392238" cy="31750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400" b="0" u="none">
                <a:cs typeface="Times New Roman" pitchFamily="18" charset="0"/>
              </a:rPr>
              <a:t>B2 = B1 – q B2</a:t>
            </a:r>
            <a:endParaRPr lang="en-GB" sz="1400" b="0" u="none">
              <a:cs typeface="Times New Roman" pitchFamily="18" charset="0"/>
            </a:endParaRPr>
          </a:p>
        </p:txBody>
      </p:sp>
      <p:sp>
        <p:nvSpPr>
          <p:cNvPr id="10287" name="Text Box 54"/>
          <p:cNvSpPr txBox="1">
            <a:spLocks noChangeArrowheads="1"/>
          </p:cNvSpPr>
          <p:nvPr/>
        </p:nvSpPr>
        <p:spPr bwMode="auto">
          <a:xfrm>
            <a:off x="4086225" y="2895600"/>
            <a:ext cx="1392238" cy="31750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400" b="0" u="none">
                <a:cs typeface="Times New Roman" pitchFamily="18" charset="0"/>
              </a:rPr>
              <a:t>A2 = A1 – q A2</a:t>
            </a:r>
            <a:endParaRPr lang="en-GB" sz="1400" b="0" u="none">
              <a:cs typeface="Times New Roman" pitchFamily="18" charset="0"/>
            </a:endParaRPr>
          </a:p>
        </p:txBody>
      </p:sp>
      <p:sp>
        <p:nvSpPr>
          <p:cNvPr id="10288" name="Text Box 55"/>
          <p:cNvSpPr txBox="1">
            <a:spLocks noChangeArrowheads="1"/>
          </p:cNvSpPr>
          <p:nvPr/>
        </p:nvSpPr>
        <p:spPr bwMode="auto">
          <a:xfrm>
            <a:off x="6500175" y="4038600"/>
            <a:ext cx="1217299" cy="5869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0 – (x</a:t>
            </a:r>
            <a:r>
              <a:rPr lang="fr-FR" sz="1600" u="none" baseline="30000" dirty="0">
                <a:latin typeface="Arial Narrow" panose="020B0606020202030204" pitchFamily="34" charset="0"/>
                <a:cs typeface="Times New Roman" pitchFamily="18" charset="0"/>
              </a:rPr>
              <a:t>4 </a:t>
            </a:r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+ x</a:t>
            </a:r>
            <a:r>
              <a:rPr lang="fr-FR" sz="1600" u="none" baseline="30000" dirty="0">
                <a:latin typeface="Arial Narrow" panose="020B0606020202030204" pitchFamily="34" charset="0"/>
                <a:cs typeface="Times New Roman" pitchFamily="18" charset="0"/>
              </a:rPr>
              <a:t>3</a:t>
            </a:r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)*1</a:t>
            </a:r>
          </a:p>
          <a:p>
            <a:pPr algn="ctr"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= x</a:t>
            </a:r>
            <a:r>
              <a:rPr lang="fr-FR" sz="1600" u="none" baseline="30000" dirty="0">
                <a:latin typeface="Arial Narrow" panose="020B0606020202030204" pitchFamily="34" charset="0"/>
                <a:cs typeface="Times New Roman" pitchFamily="18" charset="0"/>
              </a:rPr>
              <a:t>4 </a:t>
            </a:r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+ x</a:t>
            </a:r>
            <a:r>
              <a:rPr lang="fr-FR" sz="1600" u="none" baseline="30000" dirty="0">
                <a:latin typeface="Arial Narrow" panose="020B0606020202030204" pitchFamily="34" charset="0"/>
                <a:cs typeface="Times New Roman" pitchFamily="18" charset="0"/>
              </a:rPr>
              <a:t>3</a:t>
            </a:r>
            <a:endParaRPr lang="en-GB" sz="1600" u="none" dirty="0">
              <a:latin typeface="Arial Narrow" panose="020B0606020202030204" pitchFamily="34" charset="0"/>
            </a:endParaRPr>
          </a:p>
        </p:txBody>
      </p:sp>
      <p:sp>
        <p:nvSpPr>
          <p:cNvPr id="10289" name="Line 56"/>
          <p:cNvSpPr>
            <a:spLocks noChangeShapeType="1"/>
          </p:cNvSpPr>
          <p:nvPr/>
        </p:nvSpPr>
        <p:spPr bwMode="auto">
          <a:xfrm>
            <a:off x="7086600" y="4572000"/>
            <a:ext cx="457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0290" name="Text Box 57"/>
          <p:cNvSpPr txBox="1">
            <a:spLocks noChangeArrowheads="1"/>
          </p:cNvSpPr>
          <p:nvPr/>
        </p:nvSpPr>
        <p:spPr bwMode="auto">
          <a:xfrm>
            <a:off x="5984875" y="5340350"/>
            <a:ext cx="3727600" cy="340735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600" b="0" u="none" dirty="0">
                <a:latin typeface="Arial Narrow" pitchFamily="34" charset="0"/>
              </a:rPr>
              <a:t>=&gt; </a:t>
            </a:r>
            <a:r>
              <a:rPr lang="de-DE" sz="1600" u="none" dirty="0" smtClean="0">
                <a:latin typeface="Arial Narrow" pitchFamily="34" charset="0"/>
              </a:rPr>
              <a:t>H(x)=  </a:t>
            </a:r>
            <a:r>
              <a:rPr lang="en-GB" sz="1600" b="0" u="none" dirty="0">
                <a:latin typeface="Arial Narrow" pitchFamily="34" charset="0"/>
                <a:cs typeface="Times New Roman" pitchFamily="18" charset="0"/>
              </a:rPr>
              <a:t>(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x + 1</a:t>
            </a:r>
            <a:r>
              <a:rPr lang="en-GB" sz="1600" b="0" u="none" dirty="0">
                <a:latin typeface="Arial Narrow" pitchFamily="34" charset="0"/>
                <a:cs typeface="Times New Roman" pitchFamily="18" charset="0"/>
              </a:rPr>
              <a:t>)</a:t>
            </a:r>
            <a:r>
              <a:rPr lang="en-US" sz="1600" b="0" u="none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1600" b="0" u="none" baseline="30000" dirty="0">
                <a:latin typeface="Arial Narrow" pitchFamily="34" charset="0"/>
                <a:cs typeface="Times New Roman" pitchFamily="18" charset="0"/>
              </a:rPr>
              <a:t>-1</a:t>
            </a:r>
            <a:r>
              <a:rPr lang="en-US" sz="1600" b="0" u="none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1600" b="0" u="none" dirty="0" smtClean="0">
                <a:latin typeface="Arial Narrow" pitchFamily="34" charset="0"/>
                <a:cs typeface="Times New Roman" pitchFamily="18" charset="0"/>
              </a:rPr>
              <a:t>mod </a:t>
            </a:r>
            <a:r>
              <a:rPr lang="en-US" sz="1600" b="0" u="none" dirty="0">
                <a:latin typeface="Arial Narrow" pitchFamily="34" charset="0"/>
                <a:cs typeface="Times New Roman" pitchFamily="18" charset="0"/>
              </a:rPr>
              <a:t>(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+ 1</a:t>
            </a:r>
            <a:r>
              <a:rPr lang="fr-FR" sz="1600" u="none" dirty="0" smtClean="0">
                <a:latin typeface="Arial Narrow" pitchFamily="34" charset="0"/>
                <a:cs typeface="Times New Roman" pitchFamily="18" charset="0"/>
              </a:rPr>
              <a:t>) =</a:t>
            </a:r>
            <a:r>
              <a:rPr lang="fr-FR" sz="16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(</a:t>
            </a:r>
            <a:r>
              <a:rPr lang="fr-FR" sz="1600" u="none" dirty="0">
                <a:solidFill>
                  <a:srgbClr val="000000"/>
                </a:solidFill>
                <a:latin typeface="Arial Narrow" panose="020B0606020202030204" pitchFamily="34" charset="0"/>
                <a:cs typeface="Times New Roman" pitchFamily="18" charset="0"/>
              </a:rPr>
              <a:t>x</a:t>
            </a:r>
            <a:r>
              <a:rPr lang="fr-FR" sz="1600" u="none" baseline="30000" dirty="0">
                <a:solidFill>
                  <a:srgbClr val="000000"/>
                </a:solidFill>
                <a:latin typeface="Arial Narrow" panose="020B0606020202030204" pitchFamily="34" charset="0"/>
                <a:cs typeface="Times New Roman" pitchFamily="18" charset="0"/>
              </a:rPr>
              <a:t>4 </a:t>
            </a:r>
            <a:r>
              <a:rPr lang="fr-FR" sz="1600" u="none" dirty="0">
                <a:solidFill>
                  <a:srgbClr val="000000"/>
                </a:solidFill>
                <a:latin typeface="Arial Narrow" panose="020B0606020202030204" pitchFamily="34" charset="0"/>
                <a:cs typeface="Times New Roman" pitchFamily="18" charset="0"/>
              </a:rPr>
              <a:t>+ x</a:t>
            </a:r>
            <a:r>
              <a:rPr lang="fr-FR" sz="1600" u="none" baseline="30000" dirty="0">
                <a:solidFill>
                  <a:srgbClr val="000000"/>
                </a:solidFill>
                <a:latin typeface="Arial Narrow" panose="020B0606020202030204" pitchFamily="34" charset="0"/>
                <a:cs typeface="Times New Roman" pitchFamily="18" charset="0"/>
              </a:rPr>
              <a:t>3</a:t>
            </a:r>
            <a:r>
              <a:rPr lang="fr-FR" sz="16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)</a:t>
            </a:r>
            <a:r>
              <a:rPr lang="fr-FR" sz="1600" u="none" dirty="0" smtClean="0">
                <a:latin typeface="Arial Narrow" pitchFamily="34" charset="0"/>
                <a:cs typeface="Times New Roman" pitchFamily="18" charset="0"/>
              </a:rPr>
              <a:t> </a:t>
            </a:r>
            <a:endParaRPr lang="de-DE" sz="1600" u="none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91" name="Text Box 58"/>
          <p:cNvSpPr txBox="1">
            <a:spLocks noChangeArrowheads="1"/>
          </p:cNvSpPr>
          <p:nvPr/>
        </p:nvSpPr>
        <p:spPr bwMode="auto">
          <a:xfrm>
            <a:off x="2198688" y="6019800"/>
            <a:ext cx="7996236" cy="34073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lvl="0" defTabSz="762000"/>
            <a:r>
              <a:rPr lang="de-DE" sz="1600" b="0" u="none" dirty="0">
                <a:latin typeface="Arial Narrow" pitchFamily="34" charset="0"/>
              </a:rPr>
              <a:t>Check:   </a:t>
            </a:r>
            <a:r>
              <a:rPr lang="en-US" sz="1600" b="0" u="none" dirty="0">
                <a:latin typeface="Arial Narrow" pitchFamily="34" charset="0"/>
                <a:cs typeface="Times New Roman" pitchFamily="18" charset="0"/>
              </a:rPr>
              <a:t>(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x + 1) </a:t>
            </a:r>
            <a:r>
              <a:rPr lang="en-GB" sz="1600" b="0" u="none" dirty="0">
                <a:latin typeface="Arial Narrow" pitchFamily="34" charset="0"/>
                <a:cs typeface="Times New Roman" pitchFamily="18" charset="0"/>
              </a:rPr>
              <a:t>(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en-GB" sz="1600" b="0" u="none" dirty="0">
                <a:latin typeface="Arial Narrow" pitchFamily="34" charset="0"/>
                <a:cs typeface="Times New Roman" pitchFamily="18" charset="0"/>
              </a:rPr>
              <a:t>)</a:t>
            </a:r>
            <a:r>
              <a:rPr lang="en-US" sz="1600" b="0" u="none" dirty="0">
                <a:latin typeface="Arial Narrow" pitchFamily="34" charset="0"/>
                <a:cs typeface="Times New Roman" pitchFamily="18" charset="0"/>
              </a:rPr>
              <a:t> = 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+ 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fr-FR" sz="1600" u="none" dirty="0" smtClean="0">
                <a:latin typeface="Arial Narrow" pitchFamily="34" charset="0"/>
                <a:cs typeface="Times New Roman" pitchFamily="18" charset="0"/>
              </a:rPr>
              <a:t>= </a:t>
            </a:r>
            <a:r>
              <a:rPr lang="fr-FR" sz="16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6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6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+ </a:t>
            </a:r>
            <a:r>
              <a:rPr lang="fr-FR" sz="1600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1 + </a:t>
            </a:r>
            <a:r>
              <a:rPr lang="fr-FR" sz="16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6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4</a:t>
            </a:r>
            <a:r>
              <a:rPr lang="fr-FR" sz="16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6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4</a:t>
            </a:r>
            <a:r>
              <a:rPr lang="fr-FR" sz="16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6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600" u="none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fr-FR" sz="1600" u="none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</a:t>
            </a:r>
            <a:r>
              <a:rPr lang="en-GB" sz="1600" u="none" dirty="0" smtClean="0">
                <a:latin typeface="Arial Narrow" pitchFamily="34" charset="0"/>
              </a:rPr>
              <a:t> </a:t>
            </a:r>
            <a:r>
              <a:rPr lang="en-US" sz="1600" u="none" dirty="0">
                <a:latin typeface="Arial Narrow" pitchFamily="34" charset="0"/>
              </a:rPr>
              <a:t>1 </a:t>
            </a:r>
            <a:r>
              <a:rPr lang="en-US" sz="1600" u="none" dirty="0" smtClean="0">
                <a:latin typeface="Arial Narrow" pitchFamily="34" charset="0"/>
              </a:rPr>
              <a:t>    </a:t>
            </a:r>
            <a:r>
              <a:rPr lang="en-US" sz="1600" b="0" u="none" dirty="0" smtClean="0">
                <a:latin typeface="Arial Narrow" pitchFamily="34" charset="0"/>
                <a:cs typeface="Times New Roman" pitchFamily="18" charset="0"/>
              </a:rPr>
              <a:t>mod </a:t>
            </a:r>
            <a:r>
              <a:rPr lang="en-US" sz="1600" b="0" u="none" dirty="0">
                <a:latin typeface="Arial Narrow" pitchFamily="34" charset="0"/>
                <a:cs typeface="Times New Roman" pitchFamily="18" charset="0"/>
              </a:rPr>
              <a:t>(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+ 1</a:t>
            </a:r>
            <a:r>
              <a:rPr lang="fr-FR" sz="1600" u="none" dirty="0" smtClean="0">
                <a:latin typeface="Arial Narrow" pitchFamily="34" charset="0"/>
                <a:cs typeface="Times New Roman" pitchFamily="18" charset="0"/>
              </a:rPr>
              <a:t>)  </a:t>
            </a:r>
            <a:r>
              <a:rPr lang="fr-FR" sz="1600" u="none" dirty="0" err="1" smtClean="0">
                <a:latin typeface="Arial Narrow" pitchFamily="34" charset="0"/>
                <a:cs typeface="Times New Roman" pitchFamily="18" charset="0"/>
              </a:rPr>
              <a:t>q.e.d</a:t>
            </a:r>
            <a:endParaRPr lang="de-DE" sz="1600" u="none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92" name="Text Box 59"/>
          <p:cNvSpPr txBox="1">
            <a:spLocks noChangeArrowheads="1"/>
          </p:cNvSpPr>
          <p:nvPr/>
        </p:nvSpPr>
        <p:spPr bwMode="auto">
          <a:xfrm>
            <a:off x="903288" y="5791200"/>
            <a:ext cx="1250961" cy="58695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+ 1 = 0</a:t>
            </a:r>
          </a:p>
          <a:p>
            <a:pPr defTabSz="762000"/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= 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+ 1</a:t>
            </a:r>
          </a:p>
        </p:txBody>
      </p:sp>
      <p:sp>
        <p:nvSpPr>
          <p:cNvPr id="10293" name="Text Box 60"/>
          <p:cNvSpPr txBox="1">
            <a:spLocks noChangeArrowheads="1"/>
          </p:cNvSpPr>
          <p:nvPr/>
        </p:nvSpPr>
        <p:spPr bwMode="auto">
          <a:xfrm>
            <a:off x="514350" y="2511387"/>
            <a:ext cx="4188496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b="0" dirty="0" smtClean="0">
                <a:solidFill>
                  <a:srgbClr val="000000"/>
                </a:solidFill>
                <a:latin typeface="Arial Narrow" pitchFamily="34" charset="0"/>
              </a:rPr>
              <a:t>Computing H(x) by the Extended </a:t>
            </a:r>
            <a:r>
              <a:rPr lang="en-US" sz="1800" b="0" dirty="0" err="1">
                <a:solidFill>
                  <a:srgbClr val="000000"/>
                </a:solidFill>
                <a:latin typeface="Arial Narrow" pitchFamily="34" charset="0"/>
              </a:rPr>
              <a:t>gcd</a:t>
            </a:r>
            <a:r>
              <a:rPr lang="en-US" sz="1800" b="0" dirty="0">
                <a:solidFill>
                  <a:srgbClr val="000000"/>
                </a:solidFill>
                <a:latin typeface="Arial Narrow" pitchFamily="34" charset="0"/>
              </a:rPr>
              <a:t> Algorithm:</a:t>
            </a:r>
            <a:endParaRPr lang="en-GB" sz="1800" b="0" dirty="0">
              <a:latin typeface="Arial Narrow" pitchFamily="34" charset="0"/>
            </a:endParaRPr>
          </a:p>
        </p:txBody>
      </p:sp>
      <p:sp>
        <p:nvSpPr>
          <p:cNvPr id="10294" name="Text Box 61"/>
          <p:cNvSpPr txBox="1">
            <a:spLocks noChangeArrowheads="1"/>
          </p:cNvSpPr>
          <p:nvPr/>
        </p:nvSpPr>
        <p:spPr bwMode="auto">
          <a:xfrm>
            <a:off x="2215309" y="4114800"/>
            <a:ext cx="274733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>
                <a:latin typeface="Arial Narrow" panose="020B0606020202030204" pitchFamily="34" charset="0"/>
                <a:cs typeface="Times New Roman" pitchFamily="18" charset="0"/>
              </a:rPr>
              <a:t>1</a:t>
            </a:r>
            <a:endParaRPr lang="en-GB" sz="1600" u="none" baseline="30000">
              <a:latin typeface="Arial Narrow" panose="020B0606020202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11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996" name="Text Box 2380"/>
          <p:cNvSpPr txBox="1">
            <a:spLocks noChangeArrowheads="1"/>
          </p:cNvSpPr>
          <p:nvPr/>
        </p:nvSpPr>
        <p:spPr bwMode="auto">
          <a:xfrm>
            <a:off x="2108798" y="623109"/>
            <a:ext cx="60573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 rtl="1">
              <a:defRPr/>
            </a:pPr>
            <a:r>
              <a:rPr lang="en-029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Hardware Architectures for Arithmetic in</a:t>
            </a:r>
            <a:r>
              <a:rPr lang="en-029" sz="2400" u="none" dirty="0">
                <a:solidFill>
                  <a:srgbClr val="618FF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n-029" sz="2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GF (</a:t>
            </a:r>
            <a:r>
              <a:rPr lang="de-DE" sz="2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</a:t>
            </a:r>
            <a:r>
              <a:rPr lang="de-DE" sz="2400" u="none" baseline="30000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</a:t>
            </a:r>
            <a:r>
              <a:rPr lang="en-029" sz="2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)</a:t>
            </a:r>
          </a:p>
          <a:p>
            <a:pPr algn="ctr" defTabSz="762000" rtl="1">
              <a:defRPr/>
            </a:pPr>
            <a:r>
              <a:rPr lang="en-029" sz="2400" u="none" dirty="0" smtClean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Combined Division </a:t>
            </a:r>
            <a:r>
              <a:rPr lang="en-029" sz="2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and Multiplication</a:t>
            </a:r>
            <a:endParaRPr lang="en-JM" sz="24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graphicFrame>
        <p:nvGraphicFramePr>
          <p:cNvPr id="4098" name="Object 23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978799"/>
              </p:ext>
            </p:extLst>
          </p:nvPr>
        </p:nvGraphicFramePr>
        <p:xfrm>
          <a:off x="3932261" y="1583387"/>
          <a:ext cx="2295145" cy="611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Formel" r:id="rId4" imgW="1574640" imgH="419040" progId="Equation.3">
                  <p:embed/>
                </p:oleObj>
              </mc:Choice>
              <mc:Fallback>
                <p:oleObj name="Formel" r:id="rId4" imgW="15746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261" y="1583387"/>
                        <a:ext cx="2295145" cy="61140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prstDash val="dash"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2387972" y="4250903"/>
            <a:ext cx="5666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62000"/>
            <a:r>
              <a:rPr lang="en-US" dirty="0" smtClean="0">
                <a:solidFill>
                  <a:srgbClr val="000000"/>
                </a:solidFill>
              </a:rPr>
              <a:t>Multiplier</a:t>
            </a:r>
            <a:r>
              <a:rPr lang="en-US" u="none" dirty="0" smtClean="0">
                <a:solidFill>
                  <a:srgbClr val="000000"/>
                </a:solidFill>
              </a:rPr>
              <a:t>: 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H(x) = h</a:t>
            </a:r>
            <a:r>
              <a:rPr lang="fr-FR" i="1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0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+ h</a:t>
            </a:r>
            <a:r>
              <a:rPr lang="fr-FR" i="1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i="1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+ h</a:t>
            </a:r>
            <a:r>
              <a:rPr lang="fr-FR" i="1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i="1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2    …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+ </a:t>
            </a:r>
            <a:r>
              <a:rPr lang="fr-FR" i="1" u="none" dirty="0" err="1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h</a:t>
            </a:r>
            <a:r>
              <a:rPr lang="fr-FR" i="1" u="none" baseline="-25000" dirty="0" err="1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m</a:t>
            </a:r>
            <a:r>
              <a:rPr lang="fr-FR" i="1" u="none" dirty="0" err="1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i="1" u="none" baseline="30000" dirty="0" err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m</a:t>
            </a:r>
            <a:r>
              <a:rPr lang="fr-FR" i="1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de-DE" sz="3200" i="1" dirty="0">
              <a:solidFill>
                <a:srgbClr val="000000"/>
              </a:solidFill>
            </a:endParaRPr>
          </a:p>
        </p:txBody>
      </p:sp>
      <p:sp>
        <p:nvSpPr>
          <p:cNvPr id="2343" name="Textfeld 2342"/>
          <p:cNvSpPr txBox="1"/>
          <p:nvPr/>
        </p:nvSpPr>
        <p:spPr>
          <a:xfrm>
            <a:off x="2416175" y="4706878"/>
            <a:ext cx="5666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62000"/>
            <a:r>
              <a:rPr lang="en-US" dirty="0" smtClean="0">
                <a:solidFill>
                  <a:srgbClr val="000000"/>
                </a:solidFill>
              </a:rPr>
              <a:t>Divisor</a:t>
            </a:r>
            <a:r>
              <a:rPr lang="en-US" u="none" dirty="0" smtClean="0">
                <a:solidFill>
                  <a:srgbClr val="000000"/>
                </a:solidFill>
              </a:rPr>
              <a:t>:    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G(x) = g</a:t>
            </a:r>
            <a:r>
              <a:rPr lang="fr-FR" i="1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0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+ g</a:t>
            </a:r>
            <a:r>
              <a:rPr lang="fr-FR" i="1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i="1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+ g</a:t>
            </a:r>
            <a:r>
              <a:rPr lang="fr-FR" i="1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i="1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2    …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+ </a:t>
            </a:r>
            <a:r>
              <a:rPr lang="fr-FR" i="1" u="none" dirty="0" err="1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g</a:t>
            </a:r>
            <a:r>
              <a:rPr lang="fr-FR" i="1" u="none" baseline="-25000" dirty="0" err="1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m</a:t>
            </a:r>
            <a:r>
              <a:rPr lang="fr-FR" i="1" u="none" dirty="0" err="1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i="1" u="none" baseline="30000" dirty="0" err="1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m</a:t>
            </a:r>
            <a:r>
              <a:rPr lang="fr-FR" i="1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de-DE" sz="3200" i="1" dirty="0">
              <a:solidFill>
                <a:srgbClr val="000000"/>
              </a:solidFill>
            </a:endParaRPr>
          </a:p>
        </p:txBody>
      </p:sp>
      <p:sp>
        <p:nvSpPr>
          <p:cNvPr id="2344" name="Textfeld 2343"/>
          <p:cNvSpPr txBox="1"/>
          <p:nvPr/>
        </p:nvSpPr>
        <p:spPr>
          <a:xfrm>
            <a:off x="2402260" y="5107632"/>
            <a:ext cx="4716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62000"/>
            <a:r>
              <a:rPr lang="en-US" dirty="0" smtClean="0">
                <a:solidFill>
                  <a:srgbClr val="000000"/>
                </a:solidFill>
              </a:rPr>
              <a:t>Input</a:t>
            </a:r>
            <a:r>
              <a:rPr lang="en-US" i="1" u="none" dirty="0" smtClean="0">
                <a:solidFill>
                  <a:srgbClr val="000000"/>
                </a:solidFill>
              </a:rPr>
              <a:t>:        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I(x)  = i</a:t>
            </a:r>
            <a:r>
              <a:rPr lang="fr-FR" i="1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0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+ i</a:t>
            </a:r>
            <a:r>
              <a:rPr lang="fr-FR" i="1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i="1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+ i</a:t>
            </a:r>
            <a:r>
              <a:rPr lang="fr-FR" i="1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i="1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2    …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</a:t>
            </a:r>
            <a:r>
              <a:rPr lang="fr-FR" i="1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fr-FR" i="1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+ </a:t>
            </a:r>
            <a:r>
              <a:rPr lang="fr-FR" i="1" u="none" dirty="0" err="1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i</a:t>
            </a:r>
            <a:r>
              <a:rPr lang="fr-FR" i="1" u="none" baseline="-25000" dirty="0" err="1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k</a:t>
            </a:r>
            <a:r>
              <a:rPr lang="fr-FR" i="1" u="none" dirty="0" err="1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i="1" u="none" baseline="30000" dirty="0" err="1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k</a:t>
            </a:r>
            <a:r>
              <a:rPr lang="fr-FR" i="1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de-DE" sz="3200" i="1" dirty="0">
              <a:solidFill>
                <a:srgbClr val="000000"/>
              </a:solidFill>
            </a:endParaRPr>
          </a:p>
        </p:txBody>
      </p:sp>
      <p:sp>
        <p:nvSpPr>
          <p:cNvPr id="2346" name="Textfeld 2345"/>
          <p:cNvSpPr txBox="1"/>
          <p:nvPr/>
        </p:nvSpPr>
        <p:spPr>
          <a:xfrm>
            <a:off x="642368" y="1840845"/>
            <a:ext cx="2326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62000"/>
            <a:r>
              <a:rPr lang="en-US" dirty="0" smtClean="0">
                <a:solidFill>
                  <a:srgbClr val="000000"/>
                </a:solidFill>
              </a:rPr>
              <a:t>Input bits </a:t>
            </a:r>
            <a:r>
              <a:rPr lang="en-US" i="1" dirty="0" smtClean="0">
                <a:solidFill>
                  <a:srgbClr val="000000"/>
                </a:solidFill>
              </a:rPr>
              <a:t>I(x)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marL="457200" indent="-457200" defTabSz="762000"/>
            <a:r>
              <a:rPr lang="fr-FR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i</a:t>
            </a:r>
            <a:r>
              <a:rPr lang="fr-FR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0</a:t>
            </a:r>
            <a:r>
              <a:rPr lang="fr-FR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i</a:t>
            </a:r>
            <a:r>
              <a:rPr lang="fr-FR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1 </a:t>
            </a:r>
            <a:r>
              <a:rPr lang="fr-FR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i</a:t>
            </a:r>
            <a:r>
              <a:rPr lang="fr-FR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fr-FR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  </a:t>
            </a:r>
            <a:r>
              <a:rPr lang="fr-FR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….  </a:t>
            </a:r>
            <a:r>
              <a:rPr lang="fr-FR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fr-FR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i</a:t>
            </a:r>
            <a:r>
              <a:rPr lang="fr-FR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k-1</a:t>
            </a:r>
            <a:r>
              <a:rPr lang="fr-FR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</a:t>
            </a:r>
            <a:r>
              <a:rPr lang="fr-FR" u="none" dirty="0" err="1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i</a:t>
            </a:r>
            <a:r>
              <a:rPr lang="fr-FR" u="none" baseline="-25000" dirty="0" err="1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k</a:t>
            </a:r>
            <a:endParaRPr lang="de-DE" sz="3200" dirty="0">
              <a:solidFill>
                <a:srgbClr val="0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 rot="19608914">
            <a:off x="1390259" y="2986996"/>
            <a:ext cx="8675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0" u="none" dirty="0" err="1" smtClean="0">
                <a:solidFill>
                  <a:srgbClr val="000000"/>
                </a:solidFill>
              </a:rPr>
              <a:t>Clock</a:t>
            </a:r>
            <a:r>
              <a:rPr lang="de-DE" sz="1600" b="0" u="none" dirty="0" smtClean="0">
                <a:solidFill>
                  <a:srgbClr val="000000"/>
                </a:solidFill>
              </a:rPr>
              <a:t> 1</a:t>
            </a:r>
            <a:endParaRPr lang="de-DE" sz="1600" b="0" u="none" dirty="0">
              <a:solidFill>
                <a:srgbClr val="000000"/>
              </a:solidFill>
            </a:endParaRPr>
          </a:p>
        </p:txBody>
      </p:sp>
      <p:sp>
        <p:nvSpPr>
          <p:cNvPr id="2348" name="Rechteck 2347"/>
          <p:cNvSpPr/>
          <p:nvPr/>
        </p:nvSpPr>
        <p:spPr>
          <a:xfrm rot="19608914">
            <a:off x="987356" y="2941902"/>
            <a:ext cx="8675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0" u="none" dirty="0" err="1" smtClean="0">
                <a:solidFill>
                  <a:srgbClr val="000000"/>
                </a:solidFill>
              </a:rPr>
              <a:t>Clock</a:t>
            </a:r>
            <a:r>
              <a:rPr lang="de-DE" sz="1600" b="0" u="none" dirty="0" smtClean="0">
                <a:solidFill>
                  <a:srgbClr val="000000"/>
                </a:solidFill>
              </a:rPr>
              <a:t> 2</a:t>
            </a:r>
            <a:endParaRPr lang="de-DE" sz="1600" b="0" u="none" dirty="0">
              <a:solidFill>
                <a:srgbClr val="000000"/>
              </a:solidFill>
            </a:endParaRPr>
          </a:p>
        </p:txBody>
      </p:sp>
      <p:sp>
        <p:nvSpPr>
          <p:cNvPr id="2349" name="Rechteck 2348"/>
          <p:cNvSpPr/>
          <p:nvPr/>
        </p:nvSpPr>
        <p:spPr>
          <a:xfrm rot="19344980">
            <a:off x="8579" y="2991373"/>
            <a:ext cx="10903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0" u="none" dirty="0" err="1" smtClean="0">
                <a:solidFill>
                  <a:srgbClr val="000000"/>
                </a:solidFill>
              </a:rPr>
              <a:t>Clock</a:t>
            </a:r>
            <a:r>
              <a:rPr lang="de-DE" sz="1600" b="0" u="none" dirty="0" smtClean="0">
                <a:solidFill>
                  <a:srgbClr val="000000"/>
                </a:solidFill>
              </a:rPr>
              <a:t> k+1</a:t>
            </a:r>
            <a:endParaRPr lang="de-DE" sz="1600" b="0" u="none" dirty="0">
              <a:solidFill>
                <a:srgbClr val="000000"/>
              </a:solidFill>
            </a:endParaRPr>
          </a:p>
        </p:txBody>
      </p:sp>
      <p:sp>
        <p:nvSpPr>
          <p:cNvPr id="4" name="Freihandform 3"/>
          <p:cNvSpPr/>
          <p:nvPr/>
        </p:nvSpPr>
        <p:spPr bwMode="auto">
          <a:xfrm>
            <a:off x="2114550" y="2500313"/>
            <a:ext cx="171450" cy="457200"/>
          </a:xfrm>
          <a:custGeom>
            <a:avLst/>
            <a:gdLst>
              <a:gd name="connsiteX0" fmla="*/ 0 w 171450"/>
              <a:gd name="connsiteY0" fmla="*/ 457200 h 457200"/>
              <a:gd name="connsiteX1" fmla="*/ 142875 w 171450"/>
              <a:gd name="connsiteY1" fmla="*/ 242887 h 457200"/>
              <a:gd name="connsiteX2" fmla="*/ 171450 w 171450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" h="457200">
                <a:moveTo>
                  <a:pt x="0" y="457200"/>
                </a:moveTo>
                <a:cubicBezTo>
                  <a:pt x="57150" y="388143"/>
                  <a:pt x="114300" y="319087"/>
                  <a:pt x="142875" y="242887"/>
                </a:cubicBezTo>
                <a:cubicBezTo>
                  <a:pt x="171450" y="166687"/>
                  <a:pt x="171450" y="83343"/>
                  <a:pt x="17145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2351" name="Freihandform 2350"/>
          <p:cNvSpPr/>
          <p:nvPr/>
        </p:nvSpPr>
        <p:spPr bwMode="auto">
          <a:xfrm>
            <a:off x="1728391" y="2470149"/>
            <a:ext cx="216024" cy="437753"/>
          </a:xfrm>
          <a:custGeom>
            <a:avLst/>
            <a:gdLst>
              <a:gd name="connsiteX0" fmla="*/ 0 w 171450"/>
              <a:gd name="connsiteY0" fmla="*/ 457200 h 457200"/>
              <a:gd name="connsiteX1" fmla="*/ 142875 w 171450"/>
              <a:gd name="connsiteY1" fmla="*/ 242887 h 457200"/>
              <a:gd name="connsiteX2" fmla="*/ 171450 w 171450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" h="457200">
                <a:moveTo>
                  <a:pt x="0" y="457200"/>
                </a:moveTo>
                <a:cubicBezTo>
                  <a:pt x="57150" y="388143"/>
                  <a:pt x="114300" y="319087"/>
                  <a:pt x="142875" y="242887"/>
                </a:cubicBezTo>
                <a:cubicBezTo>
                  <a:pt x="171450" y="166687"/>
                  <a:pt x="171450" y="83343"/>
                  <a:pt x="17145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2352" name="Freihandform 2351"/>
          <p:cNvSpPr/>
          <p:nvPr/>
        </p:nvSpPr>
        <p:spPr bwMode="auto">
          <a:xfrm>
            <a:off x="648271" y="2481263"/>
            <a:ext cx="171450" cy="457200"/>
          </a:xfrm>
          <a:custGeom>
            <a:avLst/>
            <a:gdLst>
              <a:gd name="connsiteX0" fmla="*/ 0 w 171450"/>
              <a:gd name="connsiteY0" fmla="*/ 457200 h 457200"/>
              <a:gd name="connsiteX1" fmla="*/ 142875 w 171450"/>
              <a:gd name="connsiteY1" fmla="*/ 242887 h 457200"/>
              <a:gd name="connsiteX2" fmla="*/ 171450 w 171450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" h="457200">
                <a:moveTo>
                  <a:pt x="0" y="457200"/>
                </a:moveTo>
                <a:cubicBezTo>
                  <a:pt x="57150" y="388143"/>
                  <a:pt x="114300" y="319087"/>
                  <a:pt x="142875" y="242887"/>
                </a:cubicBezTo>
                <a:cubicBezTo>
                  <a:pt x="171450" y="166687"/>
                  <a:pt x="171450" y="83343"/>
                  <a:pt x="17145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80319" y="2744787"/>
            <a:ext cx="394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…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54" name="Textfeld 2353"/>
          <p:cNvSpPr txBox="1"/>
          <p:nvPr/>
        </p:nvSpPr>
        <p:spPr>
          <a:xfrm>
            <a:off x="2021633" y="5664036"/>
            <a:ext cx="5666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62000"/>
            <a:r>
              <a:rPr lang="en-US" dirty="0" smtClean="0">
                <a:solidFill>
                  <a:srgbClr val="000000"/>
                </a:solidFill>
              </a:rPr>
              <a:t>Remainder</a:t>
            </a:r>
            <a:r>
              <a:rPr lang="en-US" u="none" dirty="0" smtClean="0">
                <a:solidFill>
                  <a:srgbClr val="000000"/>
                </a:solidFill>
              </a:rPr>
              <a:t>:        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R(x) = r</a:t>
            </a:r>
            <a:r>
              <a:rPr lang="fr-FR" i="1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0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+ r</a:t>
            </a:r>
            <a:r>
              <a:rPr lang="fr-FR" i="1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i="1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+ r</a:t>
            </a:r>
            <a:r>
              <a:rPr lang="fr-FR" i="1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i="1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2    …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+ r</a:t>
            </a:r>
            <a:r>
              <a:rPr lang="fr-FR" i="1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m-1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i="1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m-1</a:t>
            </a:r>
          </a:p>
          <a:p>
            <a:pPr marL="457200" indent="-457200" defTabSz="762000"/>
            <a:r>
              <a:rPr lang="fr-FR" sz="1600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R(x)=H(x) • I(x) </a:t>
            </a:r>
            <a:r>
              <a:rPr lang="fr-FR" sz="1600" i="1" u="none" dirty="0" err="1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mod</a:t>
            </a:r>
            <a:r>
              <a:rPr lang="fr-FR" sz="1600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G(x)</a:t>
            </a:r>
            <a:r>
              <a:rPr lang="fr-FR" sz="1600" i="1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de-DE" sz="2400" i="1" dirty="0">
              <a:solidFill>
                <a:srgbClr val="000000"/>
              </a:solidFill>
            </a:endParaRPr>
          </a:p>
        </p:txBody>
      </p:sp>
      <p:sp>
        <p:nvSpPr>
          <p:cNvPr id="2355" name="Textfeld 2354"/>
          <p:cNvSpPr txBox="1"/>
          <p:nvPr/>
        </p:nvSpPr>
        <p:spPr>
          <a:xfrm>
            <a:off x="4426124" y="6011033"/>
            <a:ext cx="5151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62000"/>
            <a:r>
              <a:rPr lang="fr-FR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= 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s</a:t>
            </a:r>
            <a:r>
              <a:rPr lang="fr-FR" i="1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0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+ s</a:t>
            </a:r>
            <a:r>
              <a:rPr lang="fr-FR" i="1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i="1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+ s</a:t>
            </a:r>
            <a:r>
              <a:rPr lang="fr-FR" i="1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i="1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2    …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fr-FR" i="1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fr-FR" i="1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+ 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s</a:t>
            </a:r>
            <a:r>
              <a:rPr lang="fr-FR" i="1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m-1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i="1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m-1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fr-FR" i="1" u="none" dirty="0" err="1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after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fr-FR" i="1" u="none" dirty="0" err="1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clock</a:t>
            </a:r>
            <a:r>
              <a:rPr lang="fr-FR" i="1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k+1</a:t>
            </a:r>
            <a:r>
              <a:rPr lang="fr-FR" i="1" u="none" baseline="30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de-DE" sz="3200" i="1" dirty="0">
              <a:solidFill>
                <a:srgbClr val="000000"/>
              </a:solidFill>
            </a:endParaRPr>
          </a:p>
        </p:txBody>
      </p:sp>
      <p:sp>
        <p:nvSpPr>
          <p:cNvPr id="686" name="Text Box 45"/>
          <p:cNvSpPr txBox="1">
            <a:spLocks noChangeArrowheads="1"/>
          </p:cNvSpPr>
          <p:nvPr/>
        </p:nvSpPr>
        <p:spPr bwMode="auto">
          <a:xfrm>
            <a:off x="8082805" y="3686463"/>
            <a:ext cx="18399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600" u="none" dirty="0">
                <a:solidFill>
                  <a:srgbClr val="000000"/>
                </a:solidFill>
              </a:rPr>
              <a:t>Output sequence</a:t>
            </a:r>
          </a:p>
        </p:txBody>
      </p:sp>
      <p:sp>
        <p:nvSpPr>
          <p:cNvPr id="8" name="Ellipse 7"/>
          <p:cNvSpPr/>
          <p:nvPr/>
        </p:nvSpPr>
        <p:spPr bwMode="auto">
          <a:xfrm>
            <a:off x="3065861" y="3040845"/>
            <a:ext cx="318714" cy="3055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de-DE" u="none" dirty="0" smtClean="0">
              <a:solidFill>
                <a:srgbClr val="00000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017051" y="2897939"/>
            <a:ext cx="2894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u="none" dirty="0">
                <a:solidFill>
                  <a:srgbClr val="000000"/>
                </a:solidFill>
              </a:rPr>
              <a:t>+</a:t>
            </a:r>
            <a:endParaRPr lang="de-DE" sz="3200" b="0" u="none" dirty="0">
              <a:solidFill>
                <a:srgbClr val="000000"/>
              </a:solidFill>
            </a:endParaRPr>
          </a:p>
        </p:txBody>
      </p:sp>
      <p:sp>
        <p:nvSpPr>
          <p:cNvPr id="696" name="Line 29"/>
          <p:cNvSpPr>
            <a:spLocks noChangeShapeType="1"/>
          </p:cNvSpPr>
          <p:nvPr/>
        </p:nvSpPr>
        <p:spPr bwMode="auto">
          <a:xfrm>
            <a:off x="3223078" y="2821065"/>
            <a:ext cx="4710" cy="2197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98" name="Line 29"/>
          <p:cNvSpPr>
            <a:spLocks noChangeShapeType="1"/>
          </p:cNvSpPr>
          <p:nvPr/>
        </p:nvSpPr>
        <p:spPr bwMode="auto">
          <a:xfrm flipH="1" flipV="1">
            <a:off x="3220831" y="3331357"/>
            <a:ext cx="0" cy="2142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2996442" y="3462503"/>
            <a:ext cx="454184" cy="338554"/>
            <a:chOff x="8761337" y="2706675"/>
            <a:chExt cx="454184" cy="338554"/>
          </a:xfrm>
        </p:grpSpPr>
        <p:sp>
          <p:nvSpPr>
            <p:cNvPr id="11" name="Ellipse 10"/>
            <p:cNvSpPr/>
            <p:nvPr/>
          </p:nvSpPr>
          <p:spPr bwMode="auto">
            <a:xfrm>
              <a:off x="8761337" y="2780002"/>
              <a:ext cx="454184" cy="261937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700" name="Rechteck 699"/>
            <p:cNvSpPr/>
            <p:nvPr/>
          </p:nvSpPr>
          <p:spPr>
            <a:xfrm>
              <a:off x="8826500" y="2706675"/>
              <a:ext cx="3401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600" b="0" u="none" dirty="0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g</a:t>
              </a:r>
              <a:r>
                <a:rPr lang="fr-FR" sz="1600" b="0" u="none" baseline="-25000" dirty="0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0</a:t>
              </a:r>
              <a:endParaRPr lang="de-DE" sz="1600" b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2991276" y="2497419"/>
            <a:ext cx="454184" cy="338554"/>
            <a:chOff x="8769487" y="1680591"/>
            <a:chExt cx="454184" cy="338554"/>
          </a:xfrm>
        </p:grpSpPr>
        <p:sp>
          <p:nvSpPr>
            <p:cNvPr id="701" name="Ellipse 700"/>
            <p:cNvSpPr/>
            <p:nvPr/>
          </p:nvSpPr>
          <p:spPr bwMode="auto">
            <a:xfrm>
              <a:off x="8769487" y="1742300"/>
              <a:ext cx="454184" cy="261937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702" name="Rechteck 701"/>
            <p:cNvSpPr/>
            <p:nvPr/>
          </p:nvSpPr>
          <p:spPr>
            <a:xfrm>
              <a:off x="8826501" y="1680591"/>
              <a:ext cx="3401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600" b="0" u="none" dirty="0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h</a:t>
              </a:r>
              <a:r>
                <a:rPr lang="fr-FR" sz="1600" b="0" u="none" baseline="-25000" dirty="0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0</a:t>
              </a:r>
              <a:endParaRPr lang="de-DE" sz="16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703" name="Line 29"/>
          <p:cNvSpPr>
            <a:spLocks noChangeShapeType="1"/>
          </p:cNvSpPr>
          <p:nvPr/>
        </p:nvSpPr>
        <p:spPr bwMode="auto">
          <a:xfrm flipH="1" flipV="1">
            <a:off x="3227788" y="3809185"/>
            <a:ext cx="3896" cy="1793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cxnSp>
        <p:nvCxnSpPr>
          <p:cNvPr id="15" name="Gerade Verbindung 14"/>
          <p:cNvCxnSpPr>
            <a:stCxn id="709" idx="0"/>
            <a:endCxn id="757" idx="0"/>
          </p:cNvCxnSpPr>
          <p:nvPr/>
        </p:nvCxnSpPr>
        <p:spPr bwMode="auto">
          <a:xfrm>
            <a:off x="3223078" y="2406778"/>
            <a:ext cx="4368729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08" name="Gerade Verbindung 707"/>
          <p:cNvCxnSpPr/>
          <p:nvPr/>
        </p:nvCxnSpPr>
        <p:spPr bwMode="auto">
          <a:xfrm>
            <a:off x="3231684" y="3988554"/>
            <a:ext cx="4389651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9" name="Line 29"/>
          <p:cNvSpPr>
            <a:spLocks noChangeShapeType="1"/>
          </p:cNvSpPr>
          <p:nvPr/>
        </p:nvSpPr>
        <p:spPr bwMode="auto">
          <a:xfrm>
            <a:off x="3223078" y="2406778"/>
            <a:ext cx="454" cy="1419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0" name="Rectangle 5"/>
          <p:cNvSpPr>
            <a:spLocks noChangeArrowheads="1"/>
          </p:cNvSpPr>
          <p:nvPr/>
        </p:nvSpPr>
        <p:spPr bwMode="auto">
          <a:xfrm>
            <a:off x="3614907" y="3044894"/>
            <a:ext cx="410208" cy="31514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1" name="Line 29"/>
          <p:cNvSpPr>
            <a:spLocks noChangeShapeType="1"/>
          </p:cNvSpPr>
          <p:nvPr/>
        </p:nvSpPr>
        <p:spPr bwMode="auto">
          <a:xfrm>
            <a:off x="4032649" y="3199186"/>
            <a:ext cx="257348" cy="328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2" name="Ellipse 711"/>
          <p:cNvSpPr/>
          <p:nvPr/>
        </p:nvSpPr>
        <p:spPr bwMode="auto">
          <a:xfrm>
            <a:off x="4289998" y="3049705"/>
            <a:ext cx="318714" cy="3055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de-DE" u="none" dirty="0" smtClean="0">
              <a:solidFill>
                <a:srgbClr val="000000"/>
              </a:solidFill>
            </a:endParaRPr>
          </a:p>
        </p:txBody>
      </p:sp>
      <p:sp>
        <p:nvSpPr>
          <p:cNvPr id="713" name="Rechteck 712"/>
          <p:cNvSpPr/>
          <p:nvPr/>
        </p:nvSpPr>
        <p:spPr>
          <a:xfrm>
            <a:off x="4241188" y="2906799"/>
            <a:ext cx="2894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u="none" dirty="0">
                <a:solidFill>
                  <a:srgbClr val="000000"/>
                </a:solidFill>
              </a:rPr>
              <a:t>+</a:t>
            </a:r>
            <a:endParaRPr lang="de-DE" sz="3200" b="0" u="none" dirty="0">
              <a:solidFill>
                <a:srgbClr val="000000"/>
              </a:solidFill>
            </a:endParaRPr>
          </a:p>
        </p:txBody>
      </p:sp>
      <p:sp>
        <p:nvSpPr>
          <p:cNvPr id="714" name="Line 29"/>
          <p:cNvSpPr>
            <a:spLocks noChangeShapeType="1"/>
          </p:cNvSpPr>
          <p:nvPr/>
        </p:nvSpPr>
        <p:spPr bwMode="auto">
          <a:xfrm>
            <a:off x="3384575" y="3202468"/>
            <a:ext cx="22062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5" name="Line 29"/>
          <p:cNvSpPr>
            <a:spLocks noChangeShapeType="1"/>
          </p:cNvSpPr>
          <p:nvPr/>
        </p:nvSpPr>
        <p:spPr bwMode="auto">
          <a:xfrm flipH="1">
            <a:off x="4444491" y="2821065"/>
            <a:ext cx="3896" cy="2286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16" name="Rechteck 715"/>
          <p:cNvSpPr/>
          <p:nvPr/>
        </p:nvSpPr>
        <p:spPr>
          <a:xfrm>
            <a:off x="3605205" y="2971973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s</a:t>
            </a:r>
            <a:r>
              <a:rPr lang="fr-FR" sz="1800" b="0" u="none" baseline="-25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0</a:t>
            </a:r>
            <a:endParaRPr lang="de-DE" sz="1800" b="0" dirty="0">
              <a:solidFill>
                <a:srgbClr val="000000"/>
              </a:solidFill>
            </a:endParaRPr>
          </a:p>
        </p:txBody>
      </p:sp>
      <p:sp>
        <p:nvSpPr>
          <p:cNvPr id="717" name="Line 29"/>
          <p:cNvSpPr>
            <a:spLocks noChangeShapeType="1"/>
          </p:cNvSpPr>
          <p:nvPr/>
        </p:nvSpPr>
        <p:spPr bwMode="auto">
          <a:xfrm flipH="1" flipV="1">
            <a:off x="4444968" y="3340217"/>
            <a:ext cx="0" cy="2142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718" name="Gruppieren 717"/>
          <p:cNvGrpSpPr/>
          <p:nvPr/>
        </p:nvGrpSpPr>
        <p:grpSpPr>
          <a:xfrm>
            <a:off x="4220579" y="3471363"/>
            <a:ext cx="454184" cy="338554"/>
            <a:chOff x="8761337" y="2706675"/>
            <a:chExt cx="454184" cy="338554"/>
          </a:xfrm>
        </p:grpSpPr>
        <p:sp>
          <p:nvSpPr>
            <p:cNvPr id="719" name="Ellipse 718"/>
            <p:cNvSpPr/>
            <p:nvPr/>
          </p:nvSpPr>
          <p:spPr bwMode="auto">
            <a:xfrm>
              <a:off x="8761337" y="2780002"/>
              <a:ext cx="454184" cy="261937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720" name="Rechteck 719"/>
            <p:cNvSpPr/>
            <p:nvPr/>
          </p:nvSpPr>
          <p:spPr>
            <a:xfrm>
              <a:off x="8826500" y="2706675"/>
              <a:ext cx="3401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600" b="0" u="none" dirty="0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g</a:t>
              </a:r>
              <a:r>
                <a:rPr lang="fr-FR" sz="1600" b="0" u="none" baseline="-25000" dirty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1</a:t>
              </a:r>
              <a:endParaRPr lang="de-DE" sz="1600" b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21" name="Gruppieren 720"/>
          <p:cNvGrpSpPr/>
          <p:nvPr/>
        </p:nvGrpSpPr>
        <p:grpSpPr>
          <a:xfrm>
            <a:off x="4215413" y="2506279"/>
            <a:ext cx="454184" cy="338554"/>
            <a:chOff x="8769487" y="1680591"/>
            <a:chExt cx="454184" cy="338554"/>
          </a:xfrm>
        </p:grpSpPr>
        <p:sp>
          <p:nvSpPr>
            <p:cNvPr id="722" name="Ellipse 721"/>
            <p:cNvSpPr/>
            <p:nvPr/>
          </p:nvSpPr>
          <p:spPr bwMode="auto">
            <a:xfrm>
              <a:off x="8769487" y="1742300"/>
              <a:ext cx="454184" cy="261937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723" name="Rechteck 722"/>
            <p:cNvSpPr/>
            <p:nvPr/>
          </p:nvSpPr>
          <p:spPr>
            <a:xfrm>
              <a:off x="8826501" y="1680591"/>
              <a:ext cx="3401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600" b="0" u="none" dirty="0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h</a:t>
              </a:r>
              <a:r>
                <a:rPr lang="fr-FR" sz="1600" b="0" u="none" baseline="-25000" dirty="0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1</a:t>
              </a:r>
              <a:endParaRPr lang="de-DE" sz="16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724" name="Line 29"/>
          <p:cNvSpPr>
            <a:spLocks noChangeShapeType="1"/>
          </p:cNvSpPr>
          <p:nvPr/>
        </p:nvSpPr>
        <p:spPr bwMode="auto">
          <a:xfrm flipV="1">
            <a:off x="4445088" y="3818042"/>
            <a:ext cx="6837" cy="17051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25" name="Line 29"/>
          <p:cNvSpPr>
            <a:spLocks noChangeShapeType="1"/>
          </p:cNvSpPr>
          <p:nvPr/>
        </p:nvSpPr>
        <p:spPr bwMode="auto">
          <a:xfrm>
            <a:off x="4449939" y="2406778"/>
            <a:ext cx="0" cy="1612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26" name="Rectangle 5"/>
          <p:cNvSpPr>
            <a:spLocks noChangeArrowheads="1"/>
          </p:cNvSpPr>
          <p:nvPr/>
        </p:nvSpPr>
        <p:spPr bwMode="auto">
          <a:xfrm>
            <a:off x="5565079" y="3053754"/>
            <a:ext cx="410208" cy="31514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27" name="Line 29"/>
          <p:cNvSpPr>
            <a:spLocks noChangeShapeType="1"/>
          </p:cNvSpPr>
          <p:nvPr/>
        </p:nvSpPr>
        <p:spPr bwMode="auto">
          <a:xfrm>
            <a:off x="5982821" y="3208046"/>
            <a:ext cx="257348" cy="328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28" name="Ellipse 727"/>
          <p:cNvSpPr/>
          <p:nvPr/>
        </p:nvSpPr>
        <p:spPr bwMode="auto">
          <a:xfrm>
            <a:off x="6240170" y="3058565"/>
            <a:ext cx="318714" cy="3055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de-DE" u="none" dirty="0" smtClean="0">
              <a:solidFill>
                <a:srgbClr val="000000"/>
              </a:solidFill>
            </a:endParaRPr>
          </a:p>
        </p:txBody>
      </p:sp>
      <p:sp>
        <p:nvSpPr>
          <p:cNvPr id="729" name="Rechteck 728"/>
          <p:cNvSpPr/>
          <p:nvPr/>
        </p:nvSpPr>
        <p:spPr>
          <a:xfrm>
            <a:off x="6191360" y="2915659"/>
            <a:ext cx="2894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u="none" dirty="0">
                <a:solidFill>
                  <a:srgbClr val="000000"/>
                </a:solidFill>
              </a:rPr>
              <a:t>+</a:t>
            </a:r>
            <a:endParaRPr lang="de-DE" sz="3200" b="0" u="none" dirty="0">
              <a:solidFill>
                <a:srgbClr val="000000"/>
              </a:solidFill>
            </a:endParaRPr>
          </a:p>
        </p:txBody>
      </p:sp>
      <p:sp>
        <p:nvSpPr>
          <p:cNvPr id="730" name="Line 29"/>
          <p:cNvSpPr>
            <a:spLocks noChangeShapeType="1"/>
          </p:cNvSpPr>
          <p:nvPr/>
        </p:nvSpPr>
        <p:spPr bwMode="auto">
          <a:xfrm>
            <a:off x="5334747" y="3211328"/>
            <a:ext cx="22062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31" name="Line 29"/>
          <p:cNvSpPr>
            <a:spLocks noChangeShapeType="1"/>
          </p:cNvSpPr>
          <p:nvPr/>
        </p:nvSpPr>
        <p:spPr bwMode="auto">
          <a:xfrm>
            <a:off x="6397387" y="2838785"/>
            <a:ext cx="4710" cy="2197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32" name="Rechteck 731"/>
          <p:cNvSpPr/>
          <p:nvPr/>
        </p:nvSpPr>
        <p:spPr>
          <a:xfrm>
            <a:off x="5518824" y="3021206"/>
            <a:ext cx="4892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0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S</a:t>
            </a:r>
            <a:r>
              <a:rPr lang="fr-FR" sz="1600" b="0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m-2</a:t>
            </a:r>
            <a:endParaRPr lang="de-DE" sz="1600" b="0" dirty="0">
              <a:solidFill>
                <a:srgbClr val="000000"/>
              </a:solidFill>
            </a:endParaRPr>
          </a:p>
        </p:txBody>
      </p:sp>
      <p:sp>
        <p:nvSpPr>
          <p:cNvPr id="733" name="Line 29"/>
          <p:cNvSpPr>
            <a:spLocks noChangeShapeType="1"/>
          </p:cNvSpPr>
          <p:nvPr/>
        </p:nvSpPr>
        <p:spPr bwMode="auto">
          <a:xfrm flipH="1" flipV="1">
            <a:off x="6395140" y="3349077"/>
            <a:ext cx="0" cy="2142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734" name="Gruppieren 733"/>
          <p:cNvGrpSpPr/>
          <p:nvPr/>
        </p:nvGrpSpPr>
        <p:grpSpPr>
          <a:xfrm>
            <a:off x="6164270" y="3467979"/>
            <a:ext cx="470000" cy="347508"/>
            <a:chOff x="8754856" y="2694431"/>
            <a:chExt cx="470000" cy="347508"/>
          </a:xfrm>
        </p:grpSpPr>
        <p:sp>
          <p:nvSpPr>
            <p:cNvPr id="735" name="Ellipse 734"/>
            <p:cNvSpPr/>
            <p:nvPr/>
          </p:nvSpPr>
          <p:spPr bwMode="auto">
            <a:xfrm>
              <a:off x="8761337" y="2780002"/>
              <a:ext cx="454184" cy="261937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736" name="Rechteck 735"/>
            <p:cNvSpPr/>
            <p:nvPr/>
          </p:nvSpPr>
          <p:spPr>
            <a:xfrm>
              <a:off x="8754856" y="2694431"/>
              <a:ext cx="47000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600" b="0" u="none" dirty="0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g</a:t>
              </a:r>
              <a:r>
                <a:rPr lang="fr-FR" sz="1600" b="0" u="none" baseline="-25000" dirty="0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m-1</a:t>
              </a:r>
              <a:endParaRPr lang="de-DE" sz="1600" b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37" name="Gruppieren 736"/>
          <p:cNvGrpSpPr/>
          <p:nvPr/>
        </p:nvGrpSpPr>
        <p:grpSpPr>
          <a:xfrm>
            <a:off x="6165585" y="2542452"/>
            <a:ext cx="454184" cy="307777"/>
            <a:chOff x="8769487" y="1707904"/>
            <a:chExt cx="454184" cy="307777"/>
          </a:xfrm>
        </p:grpSpPr>
        <p:sp>
          <p:nvSpPr>
            <p:cNvPr id="738" name="Ellipse 737"/>
            <p:cNvSpPr/>
            <p:nvPr/>
          </p:nvSpPr>
          <p:spPr bwMode="auto">
            <a:xfrm>
              <a:off x="8769487" y="1742300"/>
              <a:ext cx="454184" cy="261937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739" name="Rechteck 738"/>
            <p:cNvSpPr/>
            <p:nvPr/>
          </p:nvSpPr>
          <p:spPr>
            <a:xfrm>
              <a:off x="8784536" y="1707904"/>
              <a:ext cx="4347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400" b="0" u="none" dirty="0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h</a:t>
              </a:r>
              <a:r>
                <a:rPr lang="fr-FR" sz="1400" b="0" u="none" baseline="-25000" dirty="0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m-1</a:t>
              </a:r>
              <a:endParaRPr lang="de-DE" sz="14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740" name="Line 29"/>
          <p:cNvSpPr>
            <a:spLocks noChangeShapeType="1"/>
          </p:cNvSpPr>
          <p:nvPr/>
        </p:nvSpPr>
        <p:spPr bwMode="auto">
          <a:xfrm flipH="1" flipV="1">
            <a:off x="6409889" y="3818042"/>
            <a:ext cx="0" cy="1590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41" name="Line 29"/>
          <p:cNvSpPr>
            <a:spLocks noChangeShapeType="1"/>
          </p:cNvSpPr>
          <p:nvPr/>
        </p:nvSpPr>
        <p:spPr bwMode="auto">
          <a:xfrm>
            <a:off x="6397387" y="2406778"/>
            <a:ext cx="456" cy="17007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42" name="Rectangle 5"/>
          <p:cNvSpPr>
            <a:spLocks noChangeArrowheads="1"/>
          </p:cNvSpPr>
          <p:nvPr/>
        </p:nvSpPr>
        <p:spPr bwMode="auto">
          <a:xfrm>
            <a:off x="6783259" y="3062614"/>
            <a:ext cx="410208" cy="31514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43" name="Line 29"/>
          <p:cNvSpPr>
            <a:spLocks noChangeShapeType="1"/>
          </p:cNvSpPr>
          <p:nvPr/>
        </p:nvSpPr>
        <p:spPr bwMode="auto">
          <a:xfrm>
            <a:off x="7201001" y="3216906"/>
            <a:ext cx="257348" cy="328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44" name="Ellipse 743"/>
          <p:cNvSpPr/>
          <p:nvPr/>
        </p:nvSpPr>
        <p:spPr bwMode="auto">
          <a:xfrm>
            <a:off x="7458350" y="3067425"/>
            <a:ext cx="318714" cy="3055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de-DE" u="none" dirty="0" smtClean="0">
              <a:solidFill>
                <a:srgbClr val="000000"/>
              </a:solidFill>
            </a:endParaRPr>
          </a:p>
        </p:txBody>
      </p:sp>
      <p:sp>
        <p:nvSpPr>
          <p:cNvPr id="745" name="Rechteck 744"/>
          <p:cNvSpPr/>
          <p:nvPr/>
        </p:nvSpPr>
        <p:spPr>
          <a:xfrm>
            <a:off x="7409540" y="2924519"/>
            <a:ext cx="2894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u="none" dirty="0">
                <a:solidFill>
                  <a:srgbClr val="000000"/>
                </a:solidFill>
              </a:rPr>
              <a:t>+</a:t>
            </a:r>
            <a:endParaRPr lang="de-DE" sz="3200" b="0" u="none" dirty="0">
              <a:solidFill>
                <a:srgbClr val="000000"/>
              </a:solidFill>
            </a:endParaRPr>
          </a:p>
        </p:txBody>
      </p:sp>
      <p:sp>
        <p:nvSpPr>
          <p:cNvPr id="746" name="Line 29"/>
          <p:cNvSpPr>
            <a:spLocks noChangeShapeType="1"/>
          </p:cNvSpPr>
          <p:nvPr/>
        </p:nvSpPr>
        <p:spPr bwMode="auto">
          <a:xfrm>
            <a:off x="6552927" y="3220188"/>
            <a:ext cx="22062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47" name="Line 29"/>
          <p:cNvSpPr>
            <a:spLocks noChangeShapeType="1"/>
          </p:cNvSpPr>
          <p:nvPr/>
        </p:nvSpPr>
        <p:spPr bwMode="auto">
          <a:xfrm>
            <a:off x="7615567" y="2847645"/>
            <a:ext cx="4710" cy="2197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48" name="Rechteck 747"/>
          <p:cNvSpPr/>
          <p:nvPr/>
        </p:nvSpPr>
        <p:spPr>
          <a:xfrm>
            <a:off x="6749833" y="3026662"/>
            <a:ext cx="4892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0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S</a:t>
            </a:r>
            <a:r>
              <a:rPr lang="fr-FR" sz="1600" b="0" u="none" baseline="-250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m-1</a:t>
            </a:r>
            <a:endParaRPr lang="de-DE" sz="1600" b="0" dirty="0">
              <a:solidFill>
                <a:srgbClr val="000000"/>
              </a:solidFill>
            </a:endParaRPr>
          </a:p>
        </p:txBody>
      </p:sp>
      <p:sp>
        <p:nvSpPr>
          <p:cNvPr id="749" name="Line 29"/>
          <p:cNvSpPr>
            <a:spLocks noChangeShapeType="1"/>
          </p:cNvSpPr>
          <p:nvPr/>
        </p:nvSpPr>
        <p:spPr bwMode="auto">
          <a:xfrm>
            <a:off x="7610857" y="3377762"/>
            <a:ext cx="10477" cy="61079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753" name="Gruppieren 752"/>
          <p:cNvGrpSpPr/>
          <p:nvPr/>
        </p:nvGrpSpPr>
        <p:grpSpPr>
          <a:xfrm>
            <a:off x="7383765" y="2525257"/>
            <a:ext cx="454184" cy="338554"/>
            <a:chOff x="8769487" y="1681849"/>
            <a:chExt cx="454184" cy="338554"/>
          </a:xfrm>
        </p:grpSpPr>
        <p:sp>
          <p:nvSpPr>
            <p:cNvPr id="754" name="Ellipse 753"/>
            <p:cNvSpPr/>
            <p:nvPr/>
          </p:nvSpPr>
          <p:spPr bwMode="auto">
            <a:xfrm>
              <a:off x="8769487" y="1742300"/>
              <a:ext cx="454184" cy="261937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755" name="Rechteck 754"/>
            <p:cNvSpPr/>
            <p:nvPr/>
          </p:nvSpPr>
          <p:spPr>
            <a:xfrm>
              <a:off x="8821750" y="1681849"/>
              <a:ext cx="3706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600" b="0" u="none" dirty="0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h</a:t>
              </a:r>
              <a:r>
                <a:rPr lang="fr-FR" sz="1600" b="0" u="none" baseline="-25000" dirty="0" smtClean="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m</a:t>
              </a:r>
              <a:endParaRPr lang="de-DE" sz="16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757" name="Line 29"/>
          <p:cNvSpPr>
            <a:spLocks noChangeShapeType="1"/>
          </p:cNvSpPr>
          <p:nvPr/>
        </p:nvSpPr>
        <p:spPr bwMode="auto">
          <a:xfrm>
            <a:off x="7591807" y="2406778"/>
            <a:ext cx="5166" cy="1789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65" name="Line 29"/>
          <p:cNvSpPr>
            <a:spLocks noChangeShapeType="1"/>
          </p:cNvSpPr>
          <p:nvPr/>
        </p:nvSpPr>
        <p:spPr bwMode="auto">
          <a:xfrm>
            <a:off x="4611300" y="3187044"/>
            <a:ext cx="257348" cy="328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66" name="Rechteck 765"/>
          <p:cNvSpPr/>
          <p:nvPr/>
        </p:nvSpPr>
        <p:spPr>
          <a:xfrm>
            <a:off x="4940150" y="2928014"/>
            <a:ext cx="394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…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69" name="Line 29"/>
          <p:cNvSpPr>
            <a:spLocks noChangeShapeType="1"/>
          </p:cNvSpPr>
          <p:nvPr/>
        </p:nvSpPr>
        <p:spPr bwMode="auto">
          <a:xfrm>
            <a:off x="7610857" y="3576151"/>
            <a:ext cx="670262" cy="4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70" name="Rechteck 769"/>
          <p:cNvSpPr/>
          <p:nvPr/>
        </p:nvSpPr>
        <p:spPr>
          <a:xfrm>
            <a:off x="4966421" y="3448814"/>
            <a:ext cx="394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…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71" name="Rechteck 770"/>
          <p:cNvSpPr/>
          <p:nvPr/>
        </p:nvSpPr>
        <p:spPr>
          <a:xfrm>
            <a:off x="4956773" y="2478523"/>
            <a:ext cx="394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…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74" name="Textfeld 773"/>
          <p:cNvSpPr txBox="1"/>
          <p:nvPr/>
        </p:nvSpPr>
        <p:spPr>
          <a:xfrm>
            <a:off x="8223995" y="3344635"/>
            <a:ext cx="633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62000"/>
            <a:r>
              <a:rPr lang="fr-FR" u="none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Z(x)</a:t>
            </a:r>
            <a:endParaRPr lang="de-DE" sz="3200" dirty="0">
              <a:solidFill>
                <a:srgbClr val="000000"/>
              </a:solidFill>
            </a:endParaRPr>
          </a:p>
        </p:txBody>
      </p:sp>
      <p:sp>
        <p:nvSpPr>
          <p:cNvPr id="782" name="Line 29"/>
          <p:cNvSpPr>
            <a:spLocks noChangeShapeType="1"/>
          </p:cNvSpPr>
          <p:nvPr/>
        </p:nvSpPr>
        <p:spPr bwMode="auto">
          <a:xfrm>
            <a:off x="2520479" y="2406778"/>
            <a:ext cx="7028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743859" y="222999"/>
            <a:ext cx="5666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defTabSz="762000"/>
            <a:r>
              <a:rPr lang="en-US" dirty="0" smtClean="0"/>
              <a:t>Use the following implementation template:</a:t>
            </a:r>
            <a:endParaRPr lang="de-DE" sz="3200" dirty="0"/>
          </a:p>
        </p:txBody>
      </p:sp>
      <p:sp>
        <p:nvSpPr>
          <p:cNvPr id="6" name="Freihandform 5"/>
          <p:cNvSpPr/>
          <p:nvPr/>
        </p:nvSpPr>
        <p:spPr bwMode="auto">
          <a:xfrm>
            <a:off x="6190593" y="1744717"/>
            <a:ext cx="797770" cy="1227256"/>
          </a:xfrm>
          <a:custGeom>
            <a:avLst/>
            <a:gdLst>
              <a:gd name="connsiteX0" fmla="*/ 0 w 695874"/>
              <a:gd name="connsiteY0" fmla="*/ 0 h 1271752"/>
              <a:gd name="connsiteX1" fmla="*/ 588579 w 695874"/>
              <a:gd name="connsiteY1" fmla="*/ 252249 h 1271752"/>
              <a:gd name="connsiteX2" fmla="*/ 693683 w 695874"/>
              <a:gd name="connsiteY2" fmla="*/ 1271752 h 127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5874" h="1271752">
                <a:moveTo>
                  <a:pt x="0" y="0"/>
                </a:moveTo>
                <a:cubicBezTo>
                  <a:pt x="236482" y="20145"/>
                  <a:pt x="472965" y="40290"/>
                  <a:pt x="588579" y="252249"/>
                </a:cubicBezTo>
                <a:cubicBezTo>
                  <a:pt x="704193" y="464208"/>
                  <a:pt x="698938" y="867980"/>
                  <a:pt x="693683" y="12717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ihandform 9"/>
          <p:cNvSpPr/>
          <p:nvPr/>
        </p:nvSpPr>
        <p:spPr bwMode="auto">
          <a:xfrm>
            <a:off x="4456386" y="2049517"/>
            <a:ext cx="575641" cy="1562897"/>
          </a:xfrm>
          <a:custGeom>
            <a:avLst/>
            <a:gdLst>
              <a:gd name="connsiteX0" fmla="*/ 0 w 575641"/>
              <a:gd name="connsiteY0" fmla="*/ 0 h 1562897"/>
              <a:gd name="connsiteX1" fmla="*/ 546538 w 575641"/>
              <a:gd name="connsiteY1" fmla="*/ 693683 h 1562897"/>
              <a:gd name="connsiteX2" fmla="*/ 483476 w 575641"/>
              <a:gd name="connsiteY2" fmla="*/ 1450428 h 1562897"/>
              <a:gd name="connsiteX3" fmla="*/ 336331 w 575641"/>
              <a:gd name="connsiteY3" fmla="*/ 1545021 h 1562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641" h="1562897">
                <a:moveTo>
                  <a:pt x="0" y="0"/>
                </a:moveTo>
                <a:cubicBezTo>
                  <a:pt x="232979" y="225972"/>
                  <a:pt x="465959" y="451945"/>
                  <a:pt x="546538" y="693683"/>
                </a:cubicBezTo>
                <a:cubicBezTo>
                  <a:pt x="627117" y="935421"/>
                  <a:pt x="518511" y="1308538"/>
                  <a:pt x="483476" y="1450428"/>
                </a:cubicBezTo>
                <a:cubicBezTo>
                  <a:pt x="448442" y="1592318"/>
                  <a:pt x="392386" y="1568669"/>
                  <a:pt x="336331" y="154502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ihandform 13"/>
          <p:cNvSpPr/>
          <p:nvPr/>
        </p:nvSpPr>
        <p:spPr bwMode="auto">
          <a:xfrm>
            <a:off x="3561994" y="1702676"/>
            <a:ext cx="421427" cy="1030014"/>
          </a:xfrm>
          <a:custGeom>
            <a:avLst/>
            <a:gdLst>
              <a:gd name="connsiteX0" fmla="*/ 421427 w 421427"/>
              <a:gd name="connsiteY0" fmla="*/ 0 h 1030014"/>
              <a:gd name="connsiteX1" fmla="*/ 1013 w 421427"/>
              <a:gd name="connsiteY1" fmla="*/ 483476 h 1030014"/>
              <a:gd name="connsiteX2" fmla="*/ 326834 w 421427"/>
              <a:gd name="connsiteY2" fmla="*/ 1030014 h 103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427" h="1030014">
                <a:moveTo>
                  <a:pt x="421427" y="0"/>
                </a:moveTo>
                <a:cubicBezTo>
                  <a:pt x="219102" y="155903"/>
                  <a:pt x="16778" y="311807"/>
                  <a:pt x="1013" y="483476"/>
                </a:cubicBezTo>
                <a:cubicBezTo>
                  <a:pt x="-14752" y="655145"/>
                  <a:pt x="156041" y="842579"/>
                  <a:pt x="326834" y="1030014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ihandform 15"/>
          <p:cNvSpPr/>
          <p:nvPr/>
        </p:nvSpPr>
        <p:spPr bwMode="auto">
          <a:xfrm>
            <a:off x="2490952" y="1414971"/>
            <a:ext cx="2196662" cy="855263"/>
          </a:xfrm>
          <a:custGeom>
            <a:avLst/>
            <a:gdLst>
              <a:gd name="connsiteX0" fmla="*/ 2196662 w 2196662"/>
              <a:gd name="connsiteY0" fmla="*/ 298215 h 855263"/>
              <a:gd name="connsiteX1" fmla="*/ 1082565 w 2196662"/>
              <a:gd name="connsiteY1" fmla="*/ 24946 h 855263"/>
              <a:gd name="connsiteX2" fmla="*/ 0 w 2196662"/>
              <a:gd name="connsiteY2" fmla="*/ 855263 h 85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6662" h="855263">
                <a:moveTo>
                  <a:pt x="2196662" y="298215"/>
                </a:moveTo>
                <a:cubicBezTo>
                  <a:pt x="1822668" y="115160"/>
                  <a:pt x="1448675" y="-67895"/>
                  <a:pt x="1082565" y="24946"/>
                </a:cubicBezTo>
                <a:cubicBezTo>
                  <a:pt x="716455" y="117787"/>
                  <a:pt x="358227" y="486525"/>
                  <a:pt x="0" y="85526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ihandform 16"/>
          <p:cNvSpPr/>
          <p:nvPr/>
        </p:nvSpPr>
        <p:spPr bwMode="auto">
          <a:xfrm>
            <a:off x="5303226" y="1434916"/>
            <a:ext cx="3168112" cy="1949415"/>
          </a:xfrm>
          <a:custGeom>
            <a:avLst/>
            <a:gdLst>
              <a:gd name="connsiteX0" fmla="*/ 57050 w 3168112"/>
              <a:gd name="connsiteY0" fmla="*/ 278270 h 1949415"/>
              <a:gd name="connsiteX1" fmla="*/ 340829 w 3168112"/>
              <a:gd name="connsiteY1" fmla="*/ 26022 h 1949415"/>
              <a:gd name="connsiteX2" fmla="*/ 2653105 w 3168112"/>
              <a:gd name="connsiteY2" fmla="*/ 225718 h 1949415"/>
              <a:gd name="connsiteX3" fmla="*/ 3168112 w 3168112"/>
              <a:gd name="connsiteY3" fmla="*/ 1949415 h 1949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8112" h="1949415">
                <a:moveTo>
                  <a:pt x="57050" y="278270"/>
                </a:moveTo>
                <a:cubicBezTo>
                  <a:pt x="-17399" y="156525"/>
                  <a:pt x="-91847" y="34781"/>
                  <a:pt x="340829" y="26022"/>
                </a:cubicBezTo>
                <a:cubicBezTo>
                  <a:pt x="773505" y="17263"/>
                  <a:pt x="2181891" y="-94847"/>
                  <a:pt x="2653105" y="225718"/>
                </a:cubicBezTo>
                <a:cubicBezTo>
                  <a:pt x="3124319" y="546283"/>
                  <a:pt x="3146215" y="1247849"/>
                  <a:pt x="3168112" y="194941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06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752600" y="2514600"/>
            <a:ext cx="457200" cy="409575"/>
          </a:xfrm>
          <a:prstGeom prst="rect">
            <a:avLst/>
          </a:prstGeom>
          <a:solidFill>
            <a:srgbClr val="FFEBE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u="none"/>
              <a:t>r</a:t>
            </a:r>
            <a:r>
              <a:rPr lang="en-US" u="none" baseline="-25000"/>
              <a:t>0</a:t>
            </a:r>
            <a:endParaRPr lang="en-GB" u="none" baseline="-25000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2209800" y="273208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514600" y="2514600"/>
            <a:ext cx="457200" cy="409575"/>
          </a:xfrm>
          <a:prstGeom prst="rect">
            <a:avLst/>
          </a:prstGeom>
          <a:solidFill>
            <a:srgbClr val="FFEBE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u="none"/>
              <a:t>r</a:t>
            </a:r>
            <a:r>
              <a:rPr lang="en-US" u="none" baseline="-25000"/>
              <a:t>1</a:t>
            </a:r>
            <a:endParaRPr lang="en-GB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971800" y="273208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276600" y="2514600"/>
            <a:ext cx="457200" cy="409575"/>
          </a:xfrm>
          <a:prstGeom prst="rect">
            <a:avLst/>
          </a:prstGeom>
          <a:solidFill>
            <a:srgbClr val="FFEBE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u="none"/>
              <a:t>r</a:t>
            </a:r>
            <a:r>
              <a:rPr lang="en-US" u="none" baseline="-25000"/>
              <a:t>2</a:t>
            </a:r>
            <a:endParaRPr lang="en-GB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3733800" y="273208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800600" y="2514600"/>
            <a:ext cx="457200" cy="409575"/>
          </a:xfrm>
          <a:prstGeom prst="rect">
            <a:avLst/>
          </a:prstGeom>
          <a:solidFill>
            <a:srgbClr val="FFEBE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u="none"/>
              <a:t>r</a:t>
            </a:r>
            <a:r>
              <a:rPr lang="en-US" u="none" baseline="-25000"/>
              <a:t>3</a:t>
            </a:r>
            <a:endParaRPr lang="en-GB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257800" y="273208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4038600" y="2490788"/>
            <a:ext cx="468313" cy="493712"/>
          </a:xfrm>
          <a:prstGeom prst="ellipse">
            <a:avLst/>
          </a:prstGeom>
          <a:solidFill>
            <a:srgbClr val="FFFFE5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1800" b="0" u="none"/>
              <a:t>+</a:t>
            </a:r>
            <a:endParaRPr lang="en-GB" sz="1800" b="0" u="none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4495800" y="271938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7086600" y="2732088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1371600" y="3709988"/>
            <a:ext cx="571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V="1">
            <a:off x="1371600" y="2719388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1371600" y="27193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4267199" y="2986088"/>
            <a:ext cx="11113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357313" y="3213100"/>
            <a:ext cx="3079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u="none"/>
              <a:t>1</a:t>
            </a:r>
            <a:endParaRPr lang="en-GB" sz="1800" u="none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343400" y="3201988"/>
            <a:ext cx="3921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u="none"/>
              <a:t>x</a:t>
            </a:r>
            <a:r>
              <a:rPr lang="en-US" sz="1800" u="none" baseline="30000"/>
              <a:t>3</a:t>
            </a:r>
            <a:endParaRPr lang="en-GB" sz="1800" u="none" baseline="30000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086600" y="3176588"/>
            <a:ext cx="3921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u="none"/>
              <a:t>x</a:t>
            </a:r>
            <a:r>
              <a:rPr lang="en-US" sz="1800" u="none" baseline="30000"/>
              <a:t>5</a:t>
            </a:r>
            <a:endParaRPr lang="en-GB" sz="1800" u="none" baseline="30000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5257800" y="2733675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6324600" y="2516188"/>
            <a:ext cx="457200" cy="409575"/>
          </a:xfrm>
          <a:prstGeom prst="rect">
            <a:avLst/>
          </a:prstGeom>
          <a:solidFill>
            <a:srgbClr val="FFEBE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u="none" dirty="0"/>
              <a:t>r</a:t>
            </a:r>
            <a:r>
              <a:rPr lang="en-US" u="none" baseline="-25000" dirty="0"/>
              <a:t>4</a:t>
            </a:r>
            <a:endParaRPr lang="en-GB" dirty="0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6781800" y="2733675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5562600" y="2492375"/>
            <a:ext cx="468313" cy="493713"/>
          </a:xfrm>
          <a:prstGeom prst="ellipse">
            <a:avLst/>
          </a:prstGeom>
          <a:solidFill>
            <a:srgbClr val="FFFFE5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1800" b="0" u="none"/>
              <a:t>+</a:t>
            </a:r>
            <a:endParaRPr lang="en-GB" sz="1800" b="0" u="none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6019800" y="2720975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4267200" y="1728788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5791200" y="1728788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H="1">
            <a:off x="1219200" y="1728788"/>
            <a:ext cx="457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1219200" y="1728788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4557713" y="3111500"/>
            <a:ext cx="180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endParaRPr lang="en-GB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914400" y="1271588"/>
            <a:ext cx="26400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u="none" dirty="0"/>
              <a:t>I(x)= 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1 + x</a:t>
            </a:r>
            <a:r>
              <a:rPr lang="fr-FR" sz="1800" u="none" baseline="30000" dirty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8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   =     </a:t>
            </a:r>
            <a:r>
              <a:rPr lang="en-US" sz="1800" u="none" dirty="0"/>
              <a:t>1011</a:t>
            </a:r>
            <a:endParaRPr lang="en-GB" sz="1800" u="none" dirty="0"/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3886200" y="1906588"/>
            <a:ext cx="3921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u="none"/>
              <a:t>x</a:t>
            </a:r>
            <a:r>
              <a:rPr lang="en-US" sz="1800" u="none" baseline="30000"/>
              <a:t>3</a:t>
            </a:r>
            <a:endParaRPr lang="en-GB" sz="1800" u="none" baseline="30000"/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5334000" y="1881188"/>
            <a:ext cx="3921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u="none"/>
              <a:t>x</a:t>
            </a:r>
            <a:r>
              <a:rPr lang="en-US" sz="1800" u="none" baseline="30000"/>
              <a:t>4</a:t>
            </a:r>
            <a:endParaRPr lang="en-GB" sz="1800" u="none" baseline="30000"/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4482810" y="1222375"/>
            <a:ext cx="2190321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GB" sz="1600" u="none" dirty="0" smtClean="0">
                <a:latin typeface="Arial Narrow" pitchFamily="34" charset="0"/>
                <a:cs typeface="Times New Roman" pitchFamily="18" charset="0"/>
              </a:rPr>
              <a:t>H(x) = </a:t>
            </a:r>
            <a:r>
              <a:rPr lang="en-GB" sz="1600" b="0" u="none" dirty="0" smtClean="0">
                <a:latin typeface="Arial Narrow" pitchFamily="34" charset="0"/>
                <a:cs typeface="Times New Roman" pitchFamily="18" charset="0"/>
              </a:rPr>
              <a:t>(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x + 1</a:t>
            </a:r>
            <a:r>
              <a:rPr lang="en-GB" sz="1600" b="0" u="none" dirty="0">
                <a:latin typeface="Arial Narrow" pitchFamily="34" charset="0"/>
                <a:cs typeface="Times New Roman" pitchFamily="18" charset="0"/>
              </a:rPr>
              <a:t>)</a:t>
            </a:r>
            <a:r>
              <a:rPr lang="en-US" sz="1600" b="0" u="none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1600" b="0" u="none" baseline="30000" dirty="0">
                <a:latin typeface="Arial Narrow" pitchFamily="34" charset="0"/>
                <a:cs typeface="Times New Roman" pitchFamily="18" charset="0"/>
              </a:rPr>
              <a:t>-1  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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 </a:t>
            </a:r>
            <a:r>
              <a:rPr lang="en-US" sz="1600" b="0" u="none" dirty="0">
                <a:latin typeface="Arial Narrow" pitchFamily="34" charset="0"/>
                <a:cs typeface="Times New Roman" pitchFamily="18" charset="0"/>
              </a:rPr>
              <a:t>(</a:t>
            </a:r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x</a:t>
            </a:r>
            <a:r>
              <a:rPr lang="fr-FR" sz="1600" u="none" baseline="30000" dirty="0">
                <a:latin typeface="Arial Narrow" panose="020B0606020202030204" pitchFamily="34" charset="0"/>
                <a:cs typeface="Times New Roman" pitchFamily="18" charset="0"/>
              </a:rPr>
              <a:t>4 </a:t>
            </a:r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+ x</a:t>
            </a:r>
            <a:r>
              <a:rPr lang="fr-FR" sz="1600" u="none" baseline="30000" dirty="0">
                <a:latin typeface="Arial Narrow" panose="020B0606020202030204" pitchFamily="34" charset="0"/>
                <a:cs typeface="Times New Roman" pitchFamily="18" charset="0"/>
              </a:rPr>
              <a:t>3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)</a:t>
            </a:r>
            <a:endParaRPr lang="en-GB" sz="1600" u="none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 flipH="1">
            <a:off x="3617912" y="1454944"/>
            <a:ext cx="809625" cy="61833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5116513" y="3924914"/>
            <a:ext cx="162083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</a:rPr>
              <a:t>g(x) = 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800" u="non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8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 + 1</a:t>
            </a:r>
            <a:endParaRPr lang="en-GB" sz="1800" u="none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flipH="1" flipV="1">
            <a:off x="4865688" y="3495062"/>
            <a:ext cx="392112" cy="42985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2743200" y="1100138"/>
            <a:ext cx="89217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000" u="none"/>
              <a:t>LSB ..  MSB</a:t>
            </a:r>
            <a:endParaRPr lang="en-GB" sz="1000" u="none"/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1243013" y="3973152"/>
            <a:ext cx="3710031" cy="231050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457200" indent="-457200" defTabSz="762000"/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</a:rPr>
              <a:t>Clocking in the data stream </a:t>
            </a:r>
            <a:r>
              <a:rPr lang="en-US" sz="1800" u="none" dirty="0" smtClean="0">
                <a:solidFill>
                  <a:srgbClr val="000000"/>
                </a:solidFill>
                <a:latin typeface="Arial Narrow" pitchFamily="34" charset="0"/>
              </a:rPr>
              <a:t>I(x)= </a:t>
            </a:r>
            <a:r>
              <a:rPr lang="en-US" sz="1800" u="none" dirty="0" smtClean="0">
                <a:solidFill>
                  <a:schemeClr val="hlink"/>
                </a:solidFill>
              </a:rPr>
              <a:t>1011</a:t>
            </a:r>
            <a:r>
              <a:rPr lang="en-US" sz="1800" u="none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en-US" sz="180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 defTabSz="762000"/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</a:rPr>
              <a:t>States before clocking each input </a:t>
            </a:r>
          </a:p>
          <a:p>
            <a:pPr marL="457200" indent="-457200" defTabSz="762000"/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Clock</a:t>
            </a:r>
            <a:endParaRPr lang="en-US" sz="1800" dirty="0">
              <a:solidFill>
                <a:srgbClr val="000000"/>
              </a:solidFill>
              <a:latin typeface="Arial Narrow" pitchFamily="34" charset="0"/>
            </a:endParaRPr>
          </a:p>
          <a:p>
            <a:pPr defTabSz="762000"/>
            <a:r>
              <a:rPr lang="en-US" sz="1800" u="none" dirty="0" smtClean="0">
                <a:latin typeface="Arial Narrow" pitchFamily="34" charset="0"/>
                <a:cs typeface="Times New Roman" pitchFamily="18" charset="0"/>
              </a:rPr>
              <a:t>1.      Input  </a:t>
            </a:r>
            <a:r>
              <a:rPr lang="en-US" sz="1800" u="none" dirty="0">
                <a:latin typeface="Arial Narrow" pitchFamily="34" charset="0"/>
                <a:cs typeface="Times New Roman" pitchFamily="18" charset="0"/>
              </a:rPr>
              <a:t>1       register state  00000</a:t>
            </a:r>
          </a:p>
          <a:p>
            <a:pPr defTabSz="762000"/>
            <a:r>
              <a:rPr lang="en-US" sz="1800" u="none" dirty="0" smtClean="0">
                <a:latin typeface="Arial Narrow" pitchFamily="34" charset="0"/>
                <a:cs typeface="Times New Roman" pitchFamily="18" charset="0"/>
              </a:rPr>
              <a:t>2.      Input  </a:t>
            </a:r>
            <a:r>
              <a:rPr lang="en-US" sz="1800" u="none" dirty="0">
                <a:latin typeface="Arial Narrow" pitchFamily="34" charset="0"/>
                <a:cs typeface="Times New Roman" pitchFamily="18" charset="0"/>
              </a:rPr>
              <a:t>1       register state  00011</a:t>
            </a:r>
          </a:p>
          <a:p>
            <a:pPr defTabSz="762000"/>
            <a:r>
              <a:rPr lang="en-US" sz="1800" u="none" dirty="0" smtClean="0">
                <a:latin typeface="Arial Narrow" pitchFamily="34" charset="0"/>
                <a:cs typeface="Times New Roman" pitchFamily="18" charset="0"/>
              </a:rPr>
              <a:t>3.      Input  </a:t>
            </a:r>
            <a:r>
              <a:rPr lang="en-US" sz="1800" u="none" dirty="0">
                <a:latin typeface="Arial Narrow" pitchFamily="34" charset="0"/>
                <a:cs typeface="Times New Roman" pitchFamily="18" charset="0"/>
              </a:rPr>
              <a:t>0       register state  10000</a:t>
            </a:r>
          </a:p>
          <a:p>
            <a:pPr defTabSz="762000"/>
            <a:r>
              <a:rPr lang="en-US" sz="1800" u="none" dirty="0" smtClean="0">
                <a:latin typeface="Arial Narrow" pitchFamily="34" charset="0"/>
                <a:cs typeface="Times New Roman" pitchFamily="18" charset="0"/>
              </a:rPr>
              <a:t>4.      Input  </a:t>
            </a:r>
            <a:r>
              <a:rPr lang="en-US" sz="1800" u="none" dirty="0">
                <a:latin typeface="Arial Narrow" pitchFamily="34" charset="0"/>
                <a:cs typeface="Times New Roman" pitchFamily="18" charset="0"/>
              </a:rPr>
              <a:t>1       register state  01000</a:t>
            </a:r>
          </a:p>
          <a:p>
            <a:pPr defTabSz="762000"/>
            <a:r>
              <a:rPr lang="en-US" sz="1800" u="none" dirty="0" smtClean="0">
                <a:latin typeface="Arial Narrow" pitchFamily="34" charset="0"/>
                <a:cs typeface="Times New Roman" pitchFamily="18" charset="0"/>
              </a:rPr>
              <a:t>         Input  </a:t>
            </a:r>
            <a:r>
              <a:rPr lang="en-US" sz="1800" u="none" dirty="0">
                <a:latin typeface="Arial Narrow" pitchFamily="34" charset="0"/>
                <a:cs typeface="Times New Roman" pitchFamily="18" charset="0"/>
              </a:rPr>
              <a:t>x       register state  00111</a:t>
            </a:r>
            <a:endParaRPr lang="en-GB" sz="1800" u="none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8001000" y="1404938"/>
            <a:ext cx="2145437" cy="196169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457200" indent="-457200" defTabSz="762000"/>
            <a:r>
              <a:rPr lang="en-US" sz="1400" dirty="0">
                <a:solidFill>
                  <a:srgbClr val="000000"/>
                </a:solidFill>
                <a:latin typeface="Arial Narrow" pitchFamily="34" charset="0"/>
              </a:rPr>
              <a:t>Check</a:t>
            </a:r>
            <a:r>
              <a:rPr lang="en-US" sz="1400" dirty="0" smtClean="0">
                <a:solidFill>
                  <a:srgbClr val="000000"/>
                </a:solidFill>
                <a:latin typeface="Arial Narrow" pitchFamily="34" charset="0"/>
              </a:rPr>
              <a:t>:</a:t>
            </a:r>
          </a:p>
          <a:p>
            <a:pPr marL="457200" indent="-457200" defTabSz="762000"/>
            <a:r>
              <a:rPr lang="en-US" sz="1400" u="none" dirty="0" smtClean="0">
                <a:solidFill>
                  <a:srgbClr val="000000"/>
                </a:solidFill>
                <a:latin typeface="Arial Narrow" pitchFamily="34" charset="0"/>
              </a:rPr>
              <a:t>I(x) x H(x) = </a:t>
            </a:r>
            <a:endParaRPr lang="en-US" sz="140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 defTabSz="762000"/>
            <a:r>
              <a:rPr lang="en-US" sz="1400" u="none" dirty="0" smtClean="0">
                <a:solidFill>
                  <a:srgbClr val="000000"/>
                </a:solidFill>
                <a:latin typeface="Arial Narrow" pitchFamily="34" charset="0"/>
              </a:rPr>
              <a:t>= (</a:t>
            </a:r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1 + x</a:t>
            </a:r>
            <a:r>
              <a:rPr lang="fr-FR" sz="1400" u="none" baseline="30000" dirty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4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)</a:t>
            </a:r>
            <a:r>
              <a:rPr lang="en-US" sz="1400" b="0" u="none" dirty="0">
                <a:latin typeface="Arial Narrow" pitchFamily="34" charset="0"/>
                <a:cs typeface="Times New Roman" pitchFamily="18" charset="0"/>
              </a:rPr>
              <a:t>(</a:t>
            </a:r>
            <a:r>
              <a:rPr lang="fr-FR" sz="1400" u="none" dirty="0">
                <a:latin typeface="Arial Narrow" panose="020B0606020202030204" pitchFamily="34" charset="0"/>
                <a:cs typeface="Times New Roman" pitchFamily="18" charset="0"/>
              </a:rPr>
              <a:t>x</a:t>
            </a:r>
            <a:r>
              <a:rPr lang="fr-FR" sz="1400" u="none" baseline="30000" dirty="0">
                <a:latin typeface="Arial Narrow" panose="020B0606020202030204" pitchFamily="34" charset="0"/>
                <a:cs typeface="Times New Roman" pitchFamily="18" charset="0"/>
              </a:rPr>
              <a:t>4 </a:t>
            </a:r>
            <a:r>
              <a:rPr lang="fr-FR" sz="1400" u="none" dirty="0">
                <a:latin typeface="Arial Narrow" panose="020B0606020202030204" pitchFamily="34" charset="0"/>
                <a:cs typeface="Times New Roman" pitchFamily="18" charset="0"/>
              </a:rPr>
              <a:t>+ x</a:t>
            </a:r>
            <a:r>
              <a:rPr lang="fr-FR" sz="1400" u="none" baseline="30000" dirty="0">
                <a:latin typeface="Arial Narrow" panose="020B0606020202030204" pitchFamily="34" charset="0"/>
                <a:cs typeface="Times New Roman" pitchFamily="18" charset="0"/>
              </a:rPr>
              <a:t>3</a:t>
            </a:r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) </a:t>
            </a:r>
          </a:p>
          <a:p>
            <a:pPr marL="457200" indent="-457200" defTabSz="762000"/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= x</a:t>
            </a:r>
            <a:r>
              <a:rPr lang="fr-FR" sz="1400" u="none" baseline="30000" dirty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400" u="none" baseline="30000" dirty="0">
                <a:latin typeface="Arial Narrow" pitchFamily="34" charset="0"/>
                <a:cs typeface="Times New Roman" pitchFamily="18" charset="0"/>
              </a:rPr>
              <a:t>6 </a:t>
            </a:r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+ x</a:t>
            </a:r>
            <a:r>
              <a:rPr lang="fr-FR" sz="1400" u="none" baseline="30000" dirty="0">
                <a:latin typeface="Arial Narrow" panose="020B0606020202030204" pitchFamily="34" charset="0"/>
                <a:cs typeface="Times New Roman" pitchFamily="18" charset="0"/>
              </a:rPr>
              <a:t>7 </a:t>
            </a:r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+ x</a:t>
            </a:r>
            <a:r>
              <a:rPr lang="fr-FR" sz="14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400" u="none" baseline="30000" dirty="0">
                <a:latin typeface="Arial Narrow" pitchFamily="34" charset="0"/>
                <a:cs typeface="Times New Roman" pitchFamily="18" charset="0"/>
              </a:rPr>
              <a:t>5 </a:t>
            </a:r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+ x</a:t>
            </a:r>
            <a:r>
              <a:rPr lang="fr-FR" sz="1400" u="none" baseline="30000" dirty="0">
                <a:latin typeface="Arial Narrow" panose="020B0606020202030204" pitchFamily="34" charset="0"/>
                <a:cs typeface="Times New Roman" pitchFamily="18" charset="0"/>
              </a:rPr>
              <a:t>6</a:t>
            </a:r>
          </a:p>
          <a:p>
            <a:pPr marL="457200" indent="-457200" defTabSz="762000"/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= x</a:t>
            </a:r>
            <a:r>
              <a:rPr lang="fr-FR" sz="1400" u="none" baseline="30000" dirty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400" u="none" baseline="30000" dirty="0">
                <a:latin typeface="Arial Narrow" panose="020B0606020202030204" pitchFamily="34" charset="0"/>
                <a:cs typeface="Times New Roman" pitchFamily="18" charset="0"/>
              </a:rPr>
              <a:t>7 </a:t>
            </a:r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fr-FR" sz="14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400" u="none" baseline="30000" dirty="0">
                <a:latin typeface="Arial Narrow" pitchFamily="34" charset="0"/>
                <a:cs typeface="Times New Roman" pitchFamily="18" charset="0"/>
              </a:rPr>
              <a:t>5 </a:t>
            </a:r>
          </a:p>
          <a:p>
            <a:pPr marL="457200" indent="-457200" defTabSz="762000"/>
            <a:r>
              <a:rPr lang="fr-FR" sz="1400" u="none" dirty="0">
                <a:latin typeface="Arial Narrow" panose="020B0606020202030204" pitchFamily="34" charset="0"/>
                <a:cs typeface="Times New Roman" pitchFamily="18" charset="0"/>
              </a:rPr>
              <a:t>=</a:t>
            </a:r>
            <a:r>
              <a:rPr lang="fr-FR" sz="1400" u="none" baseline="30000" dirty="0"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400" u="none" baseline="30000" dirty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400" u="none" baseline="30000" dirty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 + 1 + x</a:t>
            </a:r>
            <a:r>
              <a:rPr lang="fr-FR" sz="1400" u="none" baseline="30000" dirty="0">
                <a:latin typeface="Arial Narrow" pitchFamily="34" charset="0"/>
                <a:cs typeface="Times New Roman" pitchFamily="18" charset="0"/>
              </a:rPr>
              <a:t>3 </a:t>
            </a:r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+ x</a:t>
            </a:r>
            <a:r>
              <a:rPr lang="fr-FR" sz="14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 + 1 + x</a:t>
            </a:r>
            <a:r>
              <a:rPr lang="fr-FR" sz="14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</a:p>
          <a:p>
            <a:pPr marL="457200" indent="-457200" defTabSz="762000"/>
            <a:r>
              <a:rPr lang="fr-FR" sz="1400" u="none" dirty="0">
                <a:latin typeface="Arial Narrow" panose="020B0606020202030204" pitchFamily="34" charset="0"/>
                <a:cs typeface="Times New Roman" pitchFamily="18" charset="0"/>
              </a:rPr>
              <a:t>=</a:t>
            </a:r>
            <a:r>
              <a:rPr lang="fr-FR" sz="1400" u="none" baseline="30000" dirty="0"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400" u="none" baseline="30000" dirty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400" u="none" baseline="30000" dirty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fr-FR" sz="14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4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</a:p>
          <a:p>
            <a:pPr marL="457200" indent="-457200" defTabSz="762000"/>
            <a:endParaRPr lang="fr-FR" sz="1400" u="none" dirty="0">
              <a:latin typeface="Arial Narrow" pitchFamily="34" charset="0"/>
              <a:cs typeface="Times New Roman" pitchFamily="18" charset="0"/>
            </a:endParaRPr>
          </a:p>
          <a:p>
            <a:pPr marL="457200" indent="-457200" defTabSz="762000"/>
            <a:endParaRPr lang="en-US" sz="1400" u="none" baseline="30000" dirty="0">
              <a:latin typeface="Times"/>
              <a:cs typeface="Times New Roman" pitchFamily="18" charset="0"/>
            </a:endParaRPr>
          </a:p>
        </p:txBody>
      </p:sp>
      <p:sp>
        <p:nvSpPr>
          <p:cNvPr id="11304" name="Oval 40"/>
          <p:cNvSpPr>
            <a:spLocks noChangeArrowheads="1"/>
          </p:cNvSpPr>
          <p:nvPr/>
        </p:nvSpPr>
        <p:spPr bwMode="auto">
          <a:xfrm>
            <a:off x="4014788" y="5885438"/>
            <a:ext cx="825500" cy="4572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5410200" y="5727700"/>
            <a:ext cx="3012661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fr-FR" sz="1600" u="none" dirty="0" err="1">
                <a:latin typeface="Arial Narrow" pitchFamily="34" charset="0"/>
                <a:cs typeface="Times New Roman" pitchFamily="18" charset="0"/>
              </a:rPr>
              <a:t>Result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of multiplication= 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3 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+ x</a:t>
            </a:r>
            <a:r>
              <a:rPr lang="fr-FR" sz="1600" u="none" baseline="30000" dirty="0">
                <a:latin typeface="Arial Narrow" panose="020B0606020202030204" pitchFamily="34" charset="0"/>
                <a:cs typeface="Times New Roman" pitchFamily="18" charset="0"/>
              </a:rPr>
              <a:t>4</a:t>
            </a:r>
            <a:endParaRPr lang="en-GB" sz="1600" u="none" baseline="3000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 flipH="1">
            <a:off x="4648200" y="5727700"/>
            <a:ext cx="773113" cy="386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 flipH="1">
            <a:off x="9338537" y="2259573"/>
            <a:ext cx="15240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313" name="Text Box 19"/>
          <p:cNvSpPr txBox="1">
            <a:spLocks noChangeArrowheads="1"/>
          </p:cNvSpPr>
          <p:nvPr/>
        </p:nvSpPr>
        <p:spPr bwMode="auto">
          <a:xfrm>
            <a:off x="6642099" y="1531938"/>
            <a:ext cx="1108075" cy="73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endParaRPr lang="en-US" sz="1400" u="none" dirty="0"/>
          </a:p>
          <a:p>
            <a:pPr defTabSz="762000"/>
            <a:r>
              <a:rPr lang="en-US" sz="1400" u="none" dirty="0"/>
              <a:t>Remainder</a:t>
            </a:r>
          </a:p>
          <a:p>
            <a:pPr defTabSz="762000"/>
            <a:r>
              <a:rPr lang="en-US" sz="1400" u="none" dirty="0"/>
              <a:t>MSB</a:t>
            </a:r>
            <a:endParaRPr lang="en-GB" sz="1400" u="none" baseline="30000" dirty="0"/>
          </a:p>
        </p:txBody>
      </p:sp>
      <p:sp>
        <p:nvSpPr>
          <p:cNvPr id="11314" name="Text Box 19"/>
          <p:cNvSpPr txBox="1">
            <a:spLocks noChangeArrowheads="1"/>
          </p:cNvSpPr>
          <p:nvPr/>
        </p:nvSpPr>
        <p:spPr bwMode="auto">
          <a:xfrm>
            <a:off x="863600" y="1776413"/>
            <a:ext cx="1109663" cy="73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endParaRPr lang="en-US" sz="1400" u="none"/>
          </a:p>
          <a:p>
            <a:pPr defTabSz="762000"/>
            <a:r>
              <a:rPr lang="en-US" sz="1400" u="none"/>
              <a:t>Remainder</a:t>
            </a:r>
          </a:p>
          <a:p>
            <a:pPr defTabSz="762000"/>
            <a:r>
              <a:rPr lang="en-US" sz="1400" u="none"/>
              <a:t>LSB</a:t>
            </a:r>
            <a:endParaRPr lang="en-GB" sz="1400" u="none" baseline="30000"/>
          </a:p>
        </p:txBody>
      </p:sp>
      <p:cxnSp>
        <p:nvCxnSpPr>
          <p:cNvPr id="11315" name="Gerade Verbindung mit Pfeil 51"/>
          <p:cNvCxnSpPr>
            <a:cxnSpLocks noChangeShapeType="1"/>
            <a:stCxn id="11314" idx="2"/>
          </p:cNvCxnSpPr>
          <p:nvPr/>
        </p:nvCxnSpPr>
        <p:spPr bwMode="auto">
          <a:xfrm rot="5400000" flipH="1" flipV="1">
            <a:off x="1419225" y="2279650"/>
            <a:ext cx="236538" cy="2365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316" name="Gerade Verbindung mit Pfeil 52"/>
          <p:cNvCxnSpPr>
            <a:cxnSpLocks noChangeShapeType="1"/>
          </p:cNvCxnSpPr>
          <p:nvPr/>
        </p:nvCxnSpPr>
        <p:spPr bwMode="auto">
          <a:xfrm rot="10800000" flipV="1">
            <a:off x="6480175" y="2208213"/>
            <a:ext cx="360363" cy="2159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317" name="Text Box 14"/>
          <p:cNvSpPr txBox="1">
            <a:spLocks noChangeArrowheads="1"/>
          </p:cNvSpPr>
          <p:nvPr/>
        </p:nvSpPr>
        <p:spPr bwMode="auto">
          <a:xfrm>
            <a:off x="796132" y="416814"/>
            <a:ext cx="8640762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</a:rPr>
              <a:t>A circuit which multiplies any serial data stream I(x) by the inverse of the polynomial  </a:t>
            </a:r>
            <a:r>
              <a:rPr lang="en-US" sz="1800" u="none" dirty="0" smtClean="0">
                <a:solidFill>
                  <a:srgbClr val="000000"/>
                </a:solidFill>
                <a:latin typeface="Arial Narrow" pitchFamily="34" charset="0"/>
              </a:rPr>
              <a:t>b(x</a:t>
            </a:r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</a:rPr>
              <a:t>)= 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x + 1 </a:t>
            </a:r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</a:rPr>
              <a:t>that is </a:t>
            </a:r>
            <a:r>
              <a:rPr lang="en-US" sz="1800" u="none" dirty="0" smtClean="0">
                <a:solidFill>
                  <a:srgbClr val="000000"/>
                </a:solidFill>
                <a:latin typeface="Arial Narrow" pitchFamily="34" charset="0"/>
              </a:rPr>
              <a:t>b(x</a:t>
            </a:r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</a:rPr>
              <a:t>)</a:t>
            </a:r>
            <a:r>
              <a:rPr lang="en-US" sz="1800" u="none" baseline="30000" dirty="0">
                <a:solidFill>
                  <a:srgbClr val="000000"/>
                </a:solidFill>
                <a:latin typeface="Arial Narrow" pitchFamily="34" charset="0"/>
              </a:rPr>
              <a:t>-1 </a:t>
            </a:r>
            <a:r>
              <a:rPr lang="en-US" sz="1800" u="none" dirty="0" smtClean="0">
                <a:solidFill>
                  <a:srgbClr val="000000"/>
                </a:solidFill>
                <a:latin typeface="Arial Narrow" pitchFamily="34" charset="0"/>
              </a:rPr>
              <a:t>= H(x)= 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8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800" u="none" baseline="30000" dirty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</a:rPr>
              <a:t>modulo the irreducible polynomial g(x) = 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800" u="non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8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 + 1</a:t>
            </a:r>
            <a:r>
              <a:rPr lang="en-GB" sz="1800" u="none" dirty="0">
                <a:latin typeface="Arial Narrow" pitchFamily="34" charset="0"/>
              </a:rPr>
              <a:t> </a:t>
            </a:r>
            <a:endParaRPr lang="de-DE" sz="1800" u="none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4" name="Text Box 37"/>
          <p:cNvSpPr txBox="1">
            <a:spLocks noChangeArrowheads="1"/>
          </p:cNvSpPr>
          <p:nvPr/>
        </p:nvSpPr>
        <p:spPr bwMode="auto">
          <a:xfrm>
            <a:off x="3927331" y="4624350"/>
            <a:ext cx="89217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000" u="none" dirty="0"/>
              <a:t>LSB ..  MSB</a:t>
            </a:r>
            <a:endParaRPr lang="en-GB" sz="1000" u="none" dirty="0"/>
          </a:p>
        </p:txBody>
      </p:sp>
      <p:sp>
        <p:nvSpPr>
          <p:cNvPr id="55" name="Line 47"/>
          <p:cNvSpPr>
            <a:spLocks noChangeShapeType="1"/>
          </p:cNvSpPr>
          <p:nvPr/>
        </p:nvSpPr>
        <p:spPr bwMode="auto">
          <a:xfrm flipH="1">
            <a:off x="9675252" y="1824038"/>
            <a:ext cx="15240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56" name="Line 47"/>
          <p:cNvSpPr>
            <a:spLocks noChangeShapeType="1"/>
          </p:cNvSpPr>
          <p:nvPr/>
        </p:nvSpPr>
        <p:spPr bwMode="auto">
          <a:xfrm flipH="1">
            <a:off x="8494153" y="1837018"/>
            <a:ext cx="15240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57" name="Line 47"/>
          <p:cNvSpPr>
            <a:spLocks noChangeShapeType="1"/>
          </p:cNvSpPr>
          <p:nvPr/>
        </p:nvSpPr>
        <p:spPr bwMode="auto">
          <a:xfrm flipH="1">
            <a:off x="8768740" y="2271713"/>
            <a:ext cx="15240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58" name="Line 47"/>
          <p:cNvSpPr>
            <a:spLocks noChangeShapeType="1"/>
          </p:cNvSpPr>
          <p:nvPr/>
        </p:nvSpPr>
        <p:spPr bwMode="auto">
          <a:xfrm flipH="1">
            <a:off x="9042432" y="2259573"/>
            <a:ext cx="15240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59" name="Line 47"/>
          <p:cNvSpPr>
            <a:spLocks noChangeShapeType="1"/>
          </p:cNvSpPr>
          <p:nvPr/>
        </p:nvSpPr>
        <p:spPr bwMode="auto">
          <a:xfrm flipH="1">
            <a:off x="9612680" y="2259573"/>
            <a:ext cx="15240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771832" y="61884"/>
            <a:ext cx="2456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Solution 4-6 cont.:</a:t>
            </a:r>
            <a:r>
              <a:rPr lang="en-US" sz="2400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endParaRPr lang="de-DE" sz="2400" dirty="0"/>
          </a:p>
        </p:txBody>
      </p:sp>
      <p:sp>
        <p:nvSpPr>
          <p:cNvPr id="3" name="Freihandform 2"/>
          <p:cNvSpPr/>
          <p:nvPr/>
        </p:nvSpPr>
        <p:spPr bwMode="auto">
          <a:xfrm>
            <a:off x="5796756" y="1457325"/>
            <a:ext cx="475758" cy="532094"/>
          </a:xfrm>
          <a:custGeom>
            <a:avLst/>
            <a:gdLst>
              <a:gd name="connsiteX0" fmla="*/ 471488 w 614664"/>
              <a:gd name="connsiteY0" fmla="*/ 0 h 642938"/>
              <a:gd name="connsiteX1" fmla="*/ 585788 w 614664"/>
              <a:gd name="connsiteY1" fmla="*/ 471488 h 642938"/>
              <a:gd name="connsiteX2" fmla="*/ 0 w 614664"/>
              <a:gd name="connsiteY2" fmla="*/ 642938 h 64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4664" h="642938">
                <a:moveTo>
                  <a:pt x="471488" y="0"/>
                </a:moveTo>
                <a:cubicBezTo>
                  <a:pt x="567928" y="182166"/>
                  <a:pt x="664369" y="364332"/>
                  <a:pt x="585788" y="471488"/>
                </a:cubicBezTo>
                <a:cubicBezTo>
                  <a:pt x="507207" y="578644"/>
                  <a:pt x="253603" y="610791"/>
                  <a:pt x="0" y="64293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ihandform 3"/>
          <p:cNvSpPr/>
          <p:nvPr/>
        </p:nvSpPr>
        <p:spPr bwMode="auto">
          <a:xfrm>
            <a:off x="4278313" y="1100138"/>
            <a:ext cx="2118373" cy="959643"/>
          </a:xfrm>
          <a:custGeom>
            <a:avLst/>
            <a:gdLst>
              <a:gd name="connsiteX0" fmla="*/ 2000250 w 2000250"/>
              <a:gd name="connsiteY0" fmla="*/ 178075 h 906737"/>
              <a:gd name="connsiteX1" fmla="*/ 1443037 w 2000250"/>
              <a:gd name="connsiteY1" fmla="*/ 49487 h 906737"/>
              <a:gd name="connsiteX2" fmla="*/ 0 w 2000250"/>
              <a:gd name="connsiteY2" fmla="*/ 906737 h 906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0250" h="906737">
                <a:moveTo>
                  <a:pt x="2000250" y="178075"/>
                </a:moveTo>
                <a:cubicBezTo>
                  <a:pt x="1888331" y="53059"/>
                  <a:pt x="1776412" y="-71957"/>
                  <a:pt x="1443037" y="49487"/>
                </a:cubicBezTo>
                <a:cubicBezTo>
                  <a:pt x="1109662" y="170931"/>
                  <a:pt x="0" y="906737"/>
                  <a:pt x="0" y="9067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1" name="Text Box 41"/>
          <p:cNvSpPr txBox="1">
            <a:spLocks noChangeArrowheads="1"/>
          </p:cNvSpPr>
          <p:nvPr/>
        </p:nvSpPr>
        <p:spPr bwMode="auto">
          <a:xfrm>
            <a:off x="5236369" y="4543642"/>
            <a:ext cx="1340729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fr-FR" sz="1600" u="none" dirty="0" smtClean="0">
                <a:latin typeface="Arial Narrow" pitchFamily="34" charset="0"/>
                <a:cs typeface="Times New Roman" pitchFamily="18" charset="0"/>
              </a:rPr>
              <a:t>Initial state = 0</a:t>
            </a:r>
            <a:endParaRPr lang="en-GB" sz="1600" u="none" baseline="3000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62" name="Line 42"/>
          <p:cNvSpPr>
            <a:spLocks noChangeShapeType="1"/>
          </p:cNvSpPr>
          <p:nvPr/>
        </p:nvSpPr>
        <p:spPr bwMode="auto">
          <a:xfrm flipH="1">
            <a:off x="4709260" y="4754525"/>
            <a:ext cx="487568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63" name="Text Box 41"/>
          <p:cNvSpPr txBox="1">
            <a:spLocks noChangeArrowheads="1"/>
          </p:cNvSpPr>
          <p:nvPr/>
        </p:nvSpPr>
        <p:spPr bwMode="auto">
          <a:xfrm>
            <a:off x="5283113" y="4754525"/>
            <a:ext cx="964023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fr-FR" sz="1600" u="none" dirty="0" err="1" smtClean="0">
                <a:latin typeface="Arial Narrow" pitchFamily="34" charset="0"/>
                <a:cs typeface="Times New Roman" pitchFamily="18" charset="0"/>
              </a:rPr>
              <a:t>next</a:t>
            </a:r>
            <a:r>
              <a:rPr lang="fr-FR" sz="1600" u="none" dirty="0" smtClean="0">
                <a:latin typeface="Arial Narrow" pitchFamily="34" charset="0"/>
                <a:cs typeface="Times New Roman" pitchFamily="18" charset="0"/>
              </a:rPr>
              <a:t> state</a:t>
            </a:r>
            <a:endParaRPr lang="en-GB" sz="1600" u="none" baseline="3000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64" name="Line 42"/>
          <p:cNvSpPr>
            <a:spLocks noChangeShapeType="1"/>
          </p:cNvSpPr>
          <p:nvPr/>
        </p:nvSpPr>
        <p:spPr bwMode="auto">
          <a:xfrm flipH="1">
            <a:off x="4648200" y="4924891"/>
            <a:ext cx="645466" cy="33412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65" name="Text Box 41"/>
          <p:cNvSpPr txBox="1">
            <a:spLocks noChangeArrowheads="1"/>
          </p:cNvSpPr>
          <p:nvPr/>
        </p:nvSpPr>
        <p:spPr bwMode="auto">
          <a:xfrm>
            <a:off x="5427869" y="5423477"/>
            <a:ext cx="1616446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fr-FR" sz="1600" u="none" dirty="0" smtClean="0">
                <a:latin typeface="Arial Narrow" pitchFamily="34" charset="0"/>
                <a:cs typeface="Times New Roman" pitchFamily="18" charset="0"/>
              </a:rPr>
              <a:t>State </a:t>
            </a:r>
            <a:r>
              <a:rPr lang="fr-FR" sz="1600" u="none" dirty="0" err="1" smtClean="0">
                <a:latin typeface="Arial Narrow" pitchFamily="34" charset="0"/>
                <a:cs typeface="Times New Roman" pitchFamily="18" charset="0"/>
              </a:rPr>
              <a:t>after</a:t>
            </a:r>
            <a:r>
              <a:rPr lang="fr-FR" sz="1600" u="none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fr-FR" sz="1600" u="none" dirty="0" err="1" smtClean="0">
                <a:latin typeface="Arial Narrow" pitchFamily="34" charset="0"/>
                <a:cs typeface="Times New Roman" pitchFamily="18" charset="0"/>
              </a:rPr>
              <a:t>clock</a:t>
            </a:r>
            <a:r>
              <a:rPr lang="fr-FR" sz="1600" u="none" dirty="0" smtClean="0">
                <a:latin typeface="Arial Narrow" pitchFamily="34" charset="0"/>
                <a:cs typeface="Times New Roman" pitchFamily="18" charset="0"/>
              </a:rPr>
              <a:t> 4</a:t>
            </a:r>
            <a:endParaRPr lang="en-GB" sz="1600" u="none" baseline="3000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8080675" y="3706813"/>
            <a:ext cx="1986086" cy="73866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marL="457200" lvl="0" indent="-457200" defTabSz="762000"/>
            <a:r>
              <a:rPr lang="fr-FR" sz="14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4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5</a:t>
            </a:r>
            <a:r>
              <a:rPr lang="fr-FR" sz="14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= 1 + x</a:t>
            </a:r>
            <a:r>
              <a:rPr lang="fr-FR" sz="14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3</a:t>
            </a:r>
          </a:p>
          <a:p>
            <a:pPr marL="457200" lvl="0" indent="-457200" defTabSz="762000"/>
            <a:r>
              <a:rPr lang="fr-FR" sz="14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4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6</a:t>
            </a:r>
            <a:r>
              <a:rPr lang="fr-FR" sz="14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= x + x</a:t>
            </a:r>
            <a:r>
              <a:rPr lang="fr-FR" sz="14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4</a:t>
            </a:r>
          </a:p>
          <a:p>
            <a:pPr marL="457200" lvl="0" indent="-457200" defTabSz="762000"/>
            <a:r>
              <a:rPr lang="fr-FR" sz="14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4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7</a:t>
            </a:r>
            <a:r>
              <a:rPr lang="fr-FR" sz="14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= x</a:t>
            </a:r>
            <a:r>
              <a:rPr lang="fr-FR" sz="14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fr-FR" sz="14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4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5 </a:t>
            </a:r>
            <a:r>
              <a:rPr lang="fr-FR" sz="14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= x</a:t>
            </a:r>
            <a:r>
              <a:rPr lang="fr-FR" sz="14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fr-FR" sz="14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+ 1 + x</a:t>
            </a:r>
            <a:r>
              <a:rPr lang="fr-FR" sz="140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76111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409037" name="Text Box 13"/>
          <p:cNvSpPr txBox="1">
            <a:spLocks noChangeArrowheads="1"/>
          </p:cNvSpPr>
          <p:nvPr/>
        </p:nvSpPr>
        <p:spPr bwMode="auto">
          <a:xfrm>
            <a:off x="876300" y="291963"/>
            <a:ext cx="8839200" cy="267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4-7:</a:t>
            </a:r>
            <a:r>
              <a:rPr lang="en-US" sz="2400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ad-hoc Class exercise</a:t>
            </a: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Select a polynomial as a modulus for </a:t>
            </a:r>
            <a:r>
              <a:rPr lang="en-US" sz="1800" u="none" dirty="0">
                <a:latin typeface="Arial Narrow" pitchFamily="34" charset="0"/>
              </a:rPr>
              <a:t>GF(2</a:t>
            </a:r>
            <a:r>
              <a:rPr lang="en-US" sz="1800" u="none" baseline="30000" dirty="0">
                <a:latin typeface="Arial Narrow" pitchFamily="34" charset="0"/>
              </a:rPr>
              <a:t>8</a:t>
            </a:r>
            <a:r>
              <a:rPr lang="en-US" sz="1800" u="none" dirty="0">
                <a:latin typeface="Arial Narrow" pitchFamily="34" charset="0"/>
              </a:rPr>
              <a:t>) </a:t>
            </a: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Compute a primitive element</a:t>
            </a:r>
          </a:p>
          <a:p>
            <a:pPr marL="549275" indent="-285750" defTabSz="762000">
              <a:buFontTx/>
              <a:buChar char="-"/>
              <a:defRPr/>
            </a:pPr>
            <a:r>
              <a:rPr lang="de-DE" sz="1800" b="0" u="none" dirty="0" err="1">
                <a:latin typeface="Arial Narrow" pitchFamily="34" charset="0"/>
              </a:rPr>
              <a:t>Wich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are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the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possible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multiplicative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orders</a:t>
            </a:r>
            <a:r>
              <a:rPr lang="de-DE" sz="1800" b="0" u="none" dirty="0">
                <a:latin typeface="Arial Narrow" pitchFamily="34" charset="0"/>
              </a:rPr>
              <a:t> in </a:t>
            </a:r>
            <a:r>
              <a:rPr lang="en-US" sz="1800" u="none" dirty="0">
                <a:latin typeface="Arial Narrow" pitchFamily="34" charset="0"/>
              </a:rPr>
              <a:t>GF(2</a:t>
            </a:r>
            <a:r>
              <a:rPr lang="en-US" sz="1800" u="none" baseline="30000" dirty="0">
                <a:latin typeface="Arial Narrow" pitchFamily="34" charset="0"/>
              </a:rPr>
              <a:t>8</a:t>
            </a:r>
            <a:r>
              <a:rPr lang="en-US" sz="1800" u="none" dirty="0">
                <a:latin typeface="Arial Narrow" pitchFamily="34" charset="0"/>
              </a:rPr>
              <a:t>)</a:t>
            </a:r>
          </a:p>
          <a:p>
            <a:pPr marL="549275" indent="-285750" defTabSz="762000">
              <a:buFontTx/>
              <a:buChar char="-"/>
              <a:defRPr/>
            </a:pPr>
            <a:r>
              <a:rPr lang="de-DE" sz="1800" b="0" u="none" dirty="0" err="1">
                <a:latin typeface="Arial Narrow" pitchFamily="34" charset="0"/>
              </a:rPr>
              <a:t>How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many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elements</a:t>
            </a:r>
            <a:r>
              <a:rPr lang="de-DE" sz="1800" b="0" u="none" dirty="0">
                <a:latin typeface="Arial Narrow" pitchFamily="34" charset="0"/>
              </a:rPr>
              <a:t> do </a:t>
            </a:r>
            <a:r>
              <a:rPr lang="de-DE" sz="1800" b="0" u="none" dirty="0" err="1">
                <a:latin typeface="Arial Narrow" pitchFamily="34" charset="0"/>
              </a:rPr>
              <a:t>exist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from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each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possible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order</a:t>
            </a:r>
            <a:endParaRPr lang="de-DE" sz="1800" b="0" u="none" dirty="0">
              <a:latin typeface="Arial Narrow" pitchFamily="34" charset="0"/>
            </a:endParaRPr>
          </a:p>
          <a:p>
            <a:pPr marL="457200" indent="-193675" defTabSz="762000">
              <a:buFontTx/>
              <a:buChar char="-"/>
              <a:defRPr/>
            </a:pP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Compute</a:t>
            </a:r>
            <a:r>
              <a:rPr lang="de-DE" sz="1800" b="0" u="none" dirty="0">
                <a:latin typeface="Arial Narrow" pitchFamily="34" charset="0"/>
              </a:rPr>
              <a:t> a primitive </a:t>
            </a:r>
            <a:r>
              <a:rPr lang="de-DE" sz="1800" b="0" u="none" dirty="0" err="1">
                <a:latin typeface="Arial Narrow" pitchFamily="34" charset="0"/>
              </a:rPr>
              <a:t>element</a:t>
            </a:r>
            <a:endParaRPr lang="de-DE" sz="1800" b="0" u="none" dirty="0">
              <a:latin typeface="Arial Narrow" pitchFamily="34" charset="0"/>
            </a:endParaRPr>
          </a:p>
          <a:p>
            <a:pPr marL="457200" indent="-193675" defTabSz="762000">
              <a:buFontTx/>
              <a:buChar char="-"/>
              <a:defRPr/>
            </a:pP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Compute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other</a:t>
            </a:r>
            <a:r>
              <a:rPr lang="de-DE" sz="1800" b="0" u="none" dirty="0">
                <a:latin typeface="Arial Narrow" pitchFamily="34" charset="0"/>
              </a:rPr>
              <a:t> 5 primitive </a:t>
            </a:r>
            <a:r>
              <a:rPr lang="de-DE" sz="1800" b="0" u="none" dirty="0" err="1">
                <a:latin typeface="Arial Narrow" pitchFamily="34" charset="0"/>
              </a:rPr>
              <a:t>elements</a:t>
            </a:r>
            <a:endParaRPr lang="de-DE" sz="1800" b="0" u="none" dirty="0">
              <a:latin typeface="Arial Narrow" pitchFamily="34" charset="0"/>
            </a:endParaRPr>
          </a:p>
          <a:p>
            <a:pPr marL="457200" indent="-193675" defTabSz="762000">
              <a:buFontTx/>
              <a:buChar char="-"/>
              <a:defRPr/>
            </a:pP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Compute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one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element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for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each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possible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multiplicative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order</a:t>
            </a:r>
            <a:r>
              <a:rPr lang="de-DE" sz="1800" b="0" u="none" dirty="0">
                <a:latin typeface="Arial Narrow" pitchFamily="34" charset="0"/>
              </a:rPr>
              <a:t> </a:t>
            </a:r>
            <a:endParaRPr lang="en-US" sz="18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endParaRPr lang="en-US" sz="1800" b="0" u="none" dirty="0">
              <a:latin typeface="Arial Narrow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891271" y="2810743"/>
            <a:ext cx="1709420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Solution 4-7:</a:t>
            </a:r>
            <a:endParaRPr lang="en-GB" sz="1800" b="0" dirty="0">
              <a:solidFill>
                <a:srgbClr val="1515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103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Group 57">
            <a:extLst>
              <a:ext uri="{FF2B5EF4-FFF2-40B4-BE49-F238E27FC236}">
                <a16:creationId xmlns:a16="http://schemas.microsoft.com/office/drawing/2014/main" xmlns="" id="{068EF83C-1629-4240-A859-7C70CCB08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608413"/>
              </p:ext>
            </p:extLst>
          </p:nvPr>
        </p:nvGraphicFramePr>
        <p:xfrm>
          <a:off x="930600" y="1052142"/>
          <a:ext cx="8750153" cy="1542648"/>
        </p:xfrm>
        <a:graphic>
          <a:graphicData uri="http://schemas.openxmlformats.org/drawingml/2006/table">
            <a:tbl>
              <a:tblPr rtl="1"/>
              <a:tblGrid>
                <a:gridCol w="1082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84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255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701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38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92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432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R(x)</a:t>
                      </a:r>
                      <a:endParaRPr kumimoji="0" lang="ar-SA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Q(x)</a:t>
                      </a:r>
                      <a:endParaRPr kumimoji="0" lang="ar-SA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B2(x)</a:t>
                      </a:r>
                      <a:endParaRPr kumimoji="0" lang="ar-SA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B1(x)</a:t>
                      </a:r>
                      <a:endParaRPr kumimoji="0" lang="ar-SA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9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(x)</a:t>
                      </a:r>
                      <a:endParaRPr kumimoji="0" lang="ar-SA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9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(x)</a:t>
                      </a:r>
                      <a:endParaRPr kumimoji="0" lang="ar-SA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32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endParaRPr kumimoji="0" lang="de-DE" sz="19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+ 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 x + 1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432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+X+1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endParaRPr kumimoji="0" lang="ar-SA" sz="1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+ 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432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X+1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+1</a:t>
                      </a:r>
                      <a:endParaRPr kumimoji="0" lang="ar-SA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+X+1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6" name="Rechteck 65">
            <a:extLst>
              <a:ext uri="{FF2B5EF4-FFF2-40B4-BE49-F238E27FC236}">
                <a16:creationId xmlns:a16="http://schemas.microsoft.com/office/drawing/2014/main" xmlns="" id="{1B507B90-C78A-4EDE-BA0C-3586782F668E}"/>
              </a:ext>
            </a:extLst>
          </p:cNvPr>
          <p:cNvSpPr/>
          <p:nvPr/>
        </p:nvSpPr>
        <p:spPr>
          <a:xfrm>
            <a:off x="866706" y="2643457"/>
            <a:ext cx="6301725" cy="383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803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91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As </a:t>
            </a:r>
            <a:r>
              <a:rPr lang="en-US" sz="1891" u="none" dirty="0" err="1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gcd</a:t>
            </a:r>
            <a:r>
              <a:rPr lang="en-GB" sz="1891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 [ P</a:t>
            </a:r>
            <a:r>
              <a:rPr lang="en-GB" sz="1891" u="none" baseline="-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en-GB" sz="1891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(x) , P</a:t>
            </a:r>
            <a:r>
              <a:rPr lang="en-GB" sz="1891" u="none" baseline="-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en-GB" sz="1891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(x) ] </a:t>
            </a:r>
            <a:r>
              <a:rPr lang="en-GB" sz="1891" u="none" strike="sngStrik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≠</a:t>
            </a:r>
            <a:r>
              <a:rPr lang="en-GB" sz="1891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 1  =&gt; a multiplicative inverse do not exist.</a:t>
            </a:r>
            <a:endParaRPr lang="en-US" sz="1891" u="none" dirty="0">
              <a:solidFill>
                <a:prstClr val="black"/>
              </a:solidFill>
              <a:highlight>
                <a:srgbClr val="FFFF00"/>
              </a:highlight>
              <a:latin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14D9259-7BE2-4023-B7A0-94ED3F9BE69E}"/>
              </a:ext>
            </a:extLst>
          </p:cNvPr>
          <p:cNvSpPr txBox="1"/>
          <p:nvPr/>
        </p:nvSpPr>
        <p:spPr>
          <a:xfrm>
            <a:off x="757000" y="74063"/>
            <a:ext cx="91450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 defTabSz="762000"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</a:t>
            </a:r>
            <a:r>
              <a:rPr lang="en-US" sz="2400" dirty="0" smtClean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4-8:</a:t>
            </a:r>
            <a:r>
              <a:rPr lang="en-US" sz="2400" b="0" u="none" dirty="0" smtClean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ad-hoc Class </a:t>
            </a:r>
            <a:r>
              <a:rPr lang="en-US" sz="2400" u="none" dirty="0" smtClean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exercise, 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Arial Narrow" pitchFamily="34" charset="0"/>
                <a:ea typeface="+mn-ea"/>
                <a:cs typeface="+mn-cs"/>
              </a:rPr>
              <a:t>Online-Example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uLnTx/>
                <a:uFillTx/>
                <a:latin typeface="Arial Narrow" pitchFamily="34" charset="0"/>
                <a:ea typeface="+mn-ea"/>
                <a:cs typeface="+mn-cs"/>
              </a:rPr>
              <a:t>: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 Narrow" pitchFamily="34" charset="0"/>
                <a:ea typeface="+mn-ea"/>
                <a:cs typeface="+mn-cs"/>
              </a:rPr>
              <a:t> ad-hoc Class exercise</a:t>
            </a:r>
          </a:p>
        </p:txBody>
      </p:sp>
      <p:graphicFrame>
        <p:nvGraphicFramePr>
          <p:cNvPr id="9" name="Group 57">
            <a:extLst>
              <a:ext uri="{FF2B5EF4-FFF2-40B4-BE49-F238E27FC236}">
                <a16:creationId xmlns:a16="http://schemas.microsoft.com/office/drawing/2014/main" xmlns="" id="{52E1BF00-A54F-4801-B10F-AED0C86CE2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05912"/>
              </p:ext>
            </p:extLst>
          </p:nvPr>
        </p:nvGraphicFramePr>
        <p:xfrm>
          <a:off x="951379" y="3711856"/>
          <a:ext cx="8750153" cy="2025248"/>
        </p:xfrm>
        <a:graphic>
          <a:graphicData uri="http://schemas.openxmlformats.org/drawingml/2006/table">
            <a:tbl>
              <a:tblPr rtl="1"/>
              <a:tblGrid>
                <a:gridCol w="1082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84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255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701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38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92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432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R(x)</a:t>
                      </a:r>
                      <a:endParaRPr kumimoji="0" lang="ar-SA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Q(x)</a:t>
                      </a:r>
                      <a:endParaRPr kumimoji="0" lang="ar-SA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B2(x)</a:t>
                      </a:r>
                      <a:endParaRPr kumimoji="0" lang="ar-SA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B1(x)</a:t>
                      </a:r>
                      <a:endParaRPr kumimoji="0" lang="ar-SA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9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(x)</a:t>
                      </a:r>
                      <a:endParaRPr kumimoji="0" lang="ar-SA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9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(x)</a:t>
                      </a:r>
                      <a:endParaRPr kumimoji="0" lang="ar-SA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32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endParaRPr kumimoji="0" lang="ar-SA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9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 x + 1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432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+1</a:t>
                      </a:r>
                      <a:endParaRPr kumimoji="0" lang="ar-SA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endParaRPr kumimoji="0" lang="ar-SA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432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Rechteck 65">
            <a:extLst>
              <a:ext uri="{FF2B5EF4-FFF2-40B4-BE49-F238E27FC236}">
                <a16:creationId xmlns:a16="http://schemas.microsoft.com/office/drawing/2014/main" xmlns="" id="{FD439C22-CD62-4A8C-92F9-0E5BFB25A46C}"/>
              </a:ext>
            </a:extLst>
          </p:cNvPr>
          <p:cNvSpPr/>
          <p:nvPr/>
        </p:nvSpPr>
        <p:spPr>
          <a:xfrm>
            <a:off x="933851" y="5774937"/>
            <a:ext cx="7704353" cy="6756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91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As </a:t>
            </a:r>
            <a:r>
              <a:rPr lang="en-US" sz="1891" u="none" dirty="0" err="1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gcd</a:t>
            </a:r>
            <a:r>
              <a:rPr lang="en-GB" sz="1891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 [ P</a:t>
            </a:r>
            <a:r>
              <a:rPr lang="en-GB" sz="1891" u="none" baseline="-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en-GB" sz="1891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(x) , P</a:t>
            </a:r>
            <a:r>
              <a:rPr lang="en-GB" sz="1891" u="none" baseline="-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en-GB" sz="1891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(x) ] </a:t>
            </a:r>
            <a:r>
              <a:rPr lang="en-GB" sz="1891" u="none" strike="sngStrik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= </a:t>
            </a:r>
            <a:r>
              <a:rPr lang="en-GB" sz="1891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1,    =&gt;  the multiplicative inverse is P</a:t>
            </a:r>
            <a:r>
              <a:rPr lang="en-GB" sz="1891" u="none" baseline="-25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en-GB" sz="1891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(x)</a:t>
            </a:r>
            <a:r>
              <a:rPr lang="en-GB" sz="1891" u="none" baseline="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-1</a:t>
            </a:r>
            <a:r>
              <a:rPr lang="en-GB" sz="1891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= B2(x) =  </a:t>
            </a:r>
            <a:r>
              <a:rPr kumimoji="0" lang="de-DE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x</a:t>
            </a:r>
            <a:r>
              <a:rPr kumimoji="0" lang="de-DE" sz="1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3</a:t>
            </a:r>
            <a:r>
              <a:rPr kumimoji="0" lang="de-DE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+x</a:t>
            </a:r>
            <a:endParaRPr kumimoji="0" lang="ar-SA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  <a:ea typeface="+mn-ea"/>
              <a:cs typeface="Times New Roman" pitchFamily="18" charset="0"/>
            </a:endParaRPr>
          </a:p>
          <a:p>
            <a:pPr defTabSz="4803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91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  </a:t>
            </a:r>
            <a:endParaRPr lang="en-US" sz="1891" u="none" dirty="0">
              <a:solidFill>
                <a:prstClr val="black"/>
              </a:solidFill>
              <a:highlight>
                <a:srgbClr val="FFFF00"/>
              </a:highlight>
              <a:latin typeface="Calibri" panose="020F0502020204030204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xmlns="" id="{B306004D-0979-43CA-89F5-13A219142174}"/>
              </a:ext>
            </a:extLst>
          </p:cNvPr>
          <p:cNvSpPr/>
          <p:nvPr/>
        </p:nvSpPr>
        <p:spPr>
          <a:xfrm>
            <a:off x="951379" y="6399915"/>
            <a:ext cx="6486424" cy="38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8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91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Check:</a:t>
            </a:r>
            <a:r>
              <a:rPr lang="en-US" sz="1891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   (</a:t>
            </a:r>
            <a:r>
              <a:rPr lang="en-US" altLang="en-US" sz="1891" u="none" dirty="0">
                <a:solidFill>
                  <a:prstClr val="black"/>
                </a:solidFill>
                <a:latin typeface="Arial Narrow" pitchFamily="34" charset="0"/>
              </a:rPr>
              <a:t>x</a:t>
            </a:r>
            <a:r>
              <a:rPr lang="en-US" altLang="en-US" sz="1891" u="none" baseline="30000" dirty="0">
                <a:solidFill>
                  <a:prstClr val="black"/>
                </a:solidFill>
                <a:latin typeface="Arial Narrow" pitchFamily="34" charset="0"/>
              </a:rPr>
              <a:t>2 </a:t>
            </a:r>
            <a:r>
              <a:rPr lang="en-US" altLang="en-US" sz="1891" u="none" dirty="0">
                <a:solidFill>
                  <a:prstClr val="black"/>
                </a:solidFill>
                <a:latin typeface="Arial Narrow" pitchFamily="34" charset="0"/>
              </a:rPr>
              <a:t>+ 1 </a:t>
            </a:r>
            <a:r>
              <a:rPr lang="en-US" sz="1891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) (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de-DE" sz="1891" b="0" u="none" baseline="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3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+x</a:t>
            </a:r>
            <a:r>
              <a:rPr lang="en-US" sz="1891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) = </a:t>
            </a:r>
            <a:r>
              <a:rPr kumimoji="0" lang="de-DE" sz="189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x</a:t>
            </a:r>
            <a:r>
              <a:rPr kumimoji="0" lang="de-DE" sz="1891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5</a:t>
            </a:r>
            <a:r>
              <a:rPr kumimoji="0" lang="de-DE" sz="189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+x</a:t>
            </a:r>
            <a:r>
              <a:rPr kumimoji="0" lang="de-DE" sz="1891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3</a:t>
            </a:r>
            <a:r>
              <a:rPr kumimoji="0" lang="de-DE" sz="189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+x</a:t>
            </a:r>
            <a:r>
              <a:rPr kumimoji="0" lang="de-DE" sz="1891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3</a:t>
            </a:r>
            <a:r>
              <a:rPr kumimoji="0" lang="de-DE" sz="189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+x = x + 1 + x = 1  </a:t>
            </a:r>
            <a:r>
              <a:rPr kumimoji="0" lang="de-DE" sz="1891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q.e.d</a:t>
            </a:r>
            <a:endParaRPr lang="en-US" sz="1891" u="none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49448543-18E9-463D-94FB-48B4BBD406CA}"/>
              </a:ext>
            </a:extLst>
          </p:cNvPr>
          <p:cNvCxnSpPr/>
          <p:nvPr/>
        </p:nvCxnSpPr>
        <p:spPr>
          <a:xfrm flipH="1">
            <a:off x="3621379" y="6399915"/>
            <a:ext cx="288032" cy="383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AF20B039-AD87-4C89-B524-8CA4BD1E592B}"/>
              </a:ext>
            </a:extLst>
          </p:cNvPr>
          <p:cNvCxnSpPr/>
          <p:nvPr/>
        </p:nvCxnSpPr>
        <p:spPr>
          <a:xfrm flipH="1">
            <a:off x="3873553" y="6390907"/>
            <a:ext cx="288032" cy="383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65">
            <a:extLst>
              <a:ext uri="{FF2B5EF4-FFF2-40B4-BE49-F238E27FC236}">
                <a16:creationId xmlns:a16="http://schemas.microsoft.com/office/drawing/2014/main" xmlns="" id="{8A6101BE-CA28-49D0-AC2D-74062BCCD3B1}"/>
              </a:ext>
            </a:extLst>
          </p:cNvPr>
          <p:cNvSpPr/>
          <p:nvPr/>
        </p:nvSpPr>
        <p:spPr>
          <a:xfrm>
            <a:off x="933851" y="3236742"/>
            <a:ext cx="3370282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defTabSz="4803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2400" b="0" dirty="0" err="1">
                <a:solidFill>
                  <a:prstClr val="black"/>
                </a:solidFill>
                <a:highlight>
                  <a:srgbClr val="FFFF00"/>
                </a:highlight>
                <a:latin typeface="Arial Narrow" pitchFamily="34" charset="0"/>
                <a:cs typeface="Times New Roman" pitchFamily="18" charset="0"/>
              </a:rPr>
              <a:t>Trying</a:t>
            </a:r>
            <a:r>
              <a:rPr lang="de-DE" sz="2400" b="0" dirty="0">
                <a:solidFill>
                  <a:prstClr val="black"/>
                </a:solidFill>
                <a:highlight>
                  <a:srgbClr val="FFFF00"/>
                </a:highlight>
                <a:latin typeface="Arial Narrow" pitchFamily="34" charset="0"/>
                <a:cs typeface="Times New Roman" pitchFamily="18" charset="0"/>
              </a:rPr>
              <a:t> </a:t>
            </a:r>
            <a:r>
              <a:rPr lang="de-DE" sz="2400" b="0" dirty="0" err="1">
                <a:solidFill>
                  <a:prstClr val="black"/>
                </a:solidFill>
                <a:highlight>
                  <a:srgbClr val="FFFF00"/>
                </a:highlight>
                <a:latin typeface="Arial Narrow" pitchFamily="34" charset="0"/>
                <a:cs typeface="Times New Roman" pitchFamily="18" charset="0"/>
              </a:rPr>
              <a:t>another</a:t>
            </a:r>
            <a:r>
              <a:rPr lang="de-DE" sz="2400" b="0" dirty="0">
                <a:solidFill>
                  <a:prstClr val="black"/>
                </a:solidFill>
                <a:highlight>
                  <a:srgbClr val="FFFF00"/>
                </a:highlight>
                <a:latin typeface="Arial Narrow" pitchFamily="34" charset="0"/>
                <a:cs typeface="Times New Roman" pitchFamily="18" charset="0"/>
              </a:rPr>
              <a:t> </a:t>
            </a:r>
            <a:r>
              <a:rPr lang="de-DE" sz="2400" b="0" u="none" dirty="0">
                <a:solidFill>
                  <a:prstClr val="black"/>
                </a:solidFill>
                <a:highlight>
                  <a:srgbClr val="FFFF00"/>
                </a:highlight>
                <a:latin typeface="Arial Narrow" pitchFamily="34" charset="0"/>
                <a:cs typeface="Times New Roman" pitchFamily="18" charset="0"/>
              </a:rPr>
              <a:t>P</a:t>
            </a:r>
            <a:r>
              <a:rPr lang="de-DE" sz="2400" b="0" u="none" baseline="-25000" dirty="0">
                <a:solidFill>
                  <a:prstClr val="black"/>
                </a:solidFill>
                <a:highlight>
                  <a:srgbClr val="FFFF00"/>
                </a:highlight>
                <a:latin typeface="Arial Narrow" pitchFamily="34" charset="0"/>
                <a:cs typeface="Times New Roman" pitchFamily="18" charset="0"/>
              </a:rPr>
              <a:t>2</a:t>
            </a:r>
            <a:r>
              <a:rPr lang="de-DE" sz="2400" b="0" u="none" dirty="0">
                <a:solidFill>
                  <a:prstClr val="black"/>
                </a:solidFill>
                <a:highlight>
                  <a:srgbClr val="FFFF00"/>
                </a:highlight>
                <a:latin typeface="Arial Narrow" pitchFamily="34" charset="0"/>
                <a:cs typeface="Times New Roman" pitchFamily="18" charset="0"/>
              </a:rPr>
              <a:t>(x) = x</a:t>
            </a:r>
            <a:r>
              <a:rPr lang="de-DE" sz="2400" b="0" u="none" baseline="30000" dirty="0">
                <a:solidFill>
                  <a:prstClr val="black"/>
                </a:solidFill>
                <a:highlight>
                  <a:srgbClr val="FFFF00"/>
                </a:highlight>
                <a:latin typeface="Arial Narrow" pitchFamily="34" charset="0"/>
                <a:cs typeface="Times New Roman" pitchFamily="18" charset="0"/>
              </a:rPr>
              <a:t>2</a:t>
            </a:r>
            <a:r>
              <a:rPr lang="de-DE" sz="2400" b="0" u="none" dirty="0">
                <a:solidFill>
                  <a:prstClr val="black"/>
                </a:solidFill>
                <a:highlight>
                  <a:srgbClr val="FFFF00"/>
                </a:highlight>
                <a:latin typeface="Arial Narrow" pitchFamily="34" charset="0"/>
                <a:cs typeface="Times New Roman" pitchFamily="18" charset="0"/>
              </a:rPr>
              <a:t> + 1</a:t>
            </a:r>
            <a:endParaRPr lang="en-US" sz="2400" b="0" u="none" dirty="0">
              <a:solidFill>
                <a:prstClr val="black"/>
              </a:solidFill>
              <a:highlight>
                <a:srgbClr val="FFFF00"/>
              </a:highlight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B6D9CEF-D216-4747-9BEF-637E953C9DB5}"/>
              </a:ext>
            </a:extLst>
          </p:cNvPr>
          <p:cNvSpPr txBox="1"/>
          <p:nvPr/>
        </p:nvSpPr>
        <p:spPr>
          <a:xfrm>
            <a:off x="866706" y="508821"/>
            <a:ext cx="87094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 Narrow" pitchFamily="34" charset="0"/>
                <a:ea typeface="+mn-ea"/>
                <a:cs typeface="+mn-cs"/>
              </a:rPr>
              <a:t>Compute the multiplicative inverse of 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uLnTx/>
                <a:uFillTx/>
                <a:latin typeface="Arial Narrow" pitchFamily="34" charset="0"/>
                <a:ea typeface="+mn-ea"/>
                <a:cs typeface="+mn-cs"/>
              </a:rPr>
              <a:t>4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 Narrow" pitchFamily="34" charset="0"/>
                <a:ea typeface="+mn-ea"/>
                <a:cs typeface="+mn-cs"/>
              </a:rPr>
              <a:t> + 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uLnTx/>
                <a:uFillTx/>
                <a:latin typeface="Arial Narrow" pitchFamily="34" charset="0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 Narrow" pitchFamily="34" charset="0"/>
                <a:ea typeface="+mn-ea"/>
                <a:cs typeface="+mn-cs"/>
              </a:rPr>
              <a:t> +  1  modulo 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uLnTx/>
                <a:uFillTx/>
                <a:latin typeface="Arial Narrow" pitchFamily="34" charset="0"/>
                <a:ea typeface="+mn-ea"/>
                <a:cs typeface="+mn-cs"/>
              </a:rPr>
              <a:t>5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 Narrow" pitchFamily="34" charset="0"/>
                <a:ea typeface="+mn-ea"/>
                <a:cs typeface="+mn-cs"/>
              </a:rPr>
              <a:t> + x + 1</a:t>
            </a:r>
          </a:p>
        </p:txBody>
      </p:sp>
    </p:spTree>
    <p:extLst>
      <p:ext uri="{BB962C8B-B14F-4D97-AF65-F5344CB8AC3E}">
        <p14:creationId xmlns:p14="http://schemas.microsoft.com/office/powerpoint/2010/main" val="4081304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Group 57">
            <a:extLst>
              <a:ext uri="{FF2B5EF4-FFF2-40B4-BE49-F238E27FC236}">
                <a16:creationId xmlns:a16="http://schemas.microsoft.com/office/drawing/2014/main" xmlns="" id="{6CB819EA-A5F6-42D9-A163-5A17957C6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680043"/>
              </p:ext>
            </p:extLst>
          </p:nvPr>
        </p:nvGraphicFramePr>
        <p:xfrm>
          <a:off x="809698" y="1679535"/>
          <a:ext cx="8750153" cy="1923296"/>
        </p:xfrm>
        <a:graphic>
          <a:graphicData uri="http://schemas.openxmlformats.org/drawingml/2006/table">
            <a:tbl>
              <a:tblPr rtl="1"/>
              <a:tblGrid>
                <a:gridCol w="1082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84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255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701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38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92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9030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R(x)</a:t>
                      </a:r>
                      <a:endParaRPr kumimoji="0" lang="ar-SA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Q(x)</a:t>
                      </a:r>
                      <a:endParaRPr kumimoji="0" lang="ar-SA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B2(x)</a:t>
                      </a:r>
                      <a:endParaRPr kumimoji="0" lang="ar-SA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B1(x)</a:t>
                      </a:r>
                      <a:endParaRPr kumimoji="0" lang="ar-SA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P2(x)</a:t>
                      </a:r>
                      <a:endParaRPr kumimoji="0" lang="ar-SA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P1(x)</a:t>
                      </a:r>
                      <a:endParaRPr kumimoji="0" lang="ar-SA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255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+x+1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+ 1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+ 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+ 1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30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+x+1</a:t>
                      </a:r>
                      <a:endParaRPr kumimoji="0" lang="ar-SA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+ 1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746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+x+1</a:t>
                      </a:r>
                      <a:endParaRPr kumimoji="0" lang="ar-SA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9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+x+1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endParaRPr kumimoji="0" lang="ar-SA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6070" marR="96070" marT="48051" marB="48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8" name="Rectangle 3">
            <a:extLst>
              <a:ext uri="{FF2B5EF4-FFF2-40B4-BE49-F238E27FC236}">
                <a16:creationId xmlns:a16="http://schemas.microsoft.com/office/drawing/2014/main" xmlns="" id="{63681C47-BD93-4989-9DA4-744065106987}"/>
              </a:ext>
            </a:extLst>
          </p:cNvPr>
          <p:cNvSpPr/>
          <p:nvPr/>
        </p:nvSpPr>
        <p:spPr>
          <a:xfrm>
            <a:off x="6465180" y="4265163"/>
            <a:ext cx="2246128" cy="674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803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891" u="none" dirty="0">
                <a:solidFill>
                  <a:prstClr val="black"/>
                </a:solidFill>
                <a:latin typeface="Arial Narrow" pitchFamily="34" charset="0"/>
              </a:rPr>
              <a:t>x</a:t>
            </a:r>
            <a:r>
              <a:rPr lang="en-US" altLang="en-US" sz="1891" u="none" baseline="30000" dirty="0">
                <a:solidFill>
                  <a:prstClr val="black"/>
                </a:solidFill>
                <a:latin typeface="Arial Narrow" pitchFamily="34" charset="0"/>
              </a:rPr>
              <a:t>7</a:t>
            </a:r>
            <a:r>
              <a:rPr lang="en-US" altLang="en-US" sz="1891" u="none" dirty="0">
                <a:solidFill>
                  <a:prstClr val="black"/>
                </a:solidFill>
                <a:latin typeface="Arial Narrow" pitchFamily="34" charset="0"/>
              </a:rPr>
              <a:t> =  x</a:t>
            </a:r>
            <a:r>
              <a:rPr lang="en-US" altLang="en-US" sz="1891" u="none" baseline="30000" dirty="0">
                <a:solidFill>
                  <a:prstClr val="black"/>
                </a:solidFill>
                <a:latin typeface="Arial Narrow" pitchFamily="34" charset="0"/>
              </a:rPr>
              <a:t>6</a:t>
            </a:r>
            <a:r>
              <a:rPr lang="en-US" altLang="en-US" sz="1891" u="none" dirty="0">
                <a:solidFill>
                  <a:prstClr val="black"/>
                </a:solidFill>
                <a:latin typeface="Arial Narrow" pitchFamily="34" charset="0"/>
              </a:rPr>
              <a:t> + 1</a:t>
            </a:r>
          </a:p>
          <a:p>
            <a:pPr defTabSz="4803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891" u="none" dirty="0">
                <a:solidFill>
                  <a:prstClr val="black"/>
                </a:solidFill>
                <a:latin typeface="Arial Narrow" pitchFamily="34" charset="0"/>
              </a:rPr>
              <a:t>x</a:t>
            </a:r>
            <a:r>
              <a:rPr lang="en-US" altLang="en-US" sz="1891" u="none" baseline="30000" dirty="0">
                <a:solidFill>
                  <a:prstClr val="black"/>
                </a:solidFill>
                <a:latin typeface="Arial Narrow" pitchFamily="34" charset="0"/>
              </a:rPr>
              <a:t>8</a:t>
            </a:r>
            <a:r>
              <a:rPr lang="en-US" altLang="en-US" sz="1891" u="none" dirty="0">
                <a:solidFill>
                  <a:prstClr val="black"/>
                </a:solidFill>
                <a:latin typeface="Arial Narrow" pitchFamily="34" charset="0"/>
              </a:rPr>
              <a:t> =  x</a:t>
            </a:r>
            <a:r>
              <a:rPr lang="en-US" altLang="en-US" sz="1891" u="none" baseline="30000" dirty="0">
                <a:solidFill>
                  <a:prstClr val="black"/>
                </a:solidFill>
                <a:latin typeface="Arial Narrow" pitchFamily="34" charset="0"/>
              </a:rPr>
              <a:t>7</a:t>
            </a:r>
            <a:r>
              <a:rPr lang="en-US" altLang="en-US" sz="1891" u="none" dirty="0">
                <a:solidFill>
                  <a:prstClr val="black"/>
                </a:solidFill>
                <a:latin typeface="Arial Narrow" pitchFamily="34" charset="0"/>
              </a:rPr>
              <a:t> + x = x</a:t>
            </a:r>
            <a:r>
              <a:rPr lang="en-US" altLang="en-US" sz="1891" u="none" baseline="30000" dirty="0">
                <a:solidFill>
                  <a:prstClr val="black"/>
                </a:solidFill>
                <a:latin typeface="Arial Narrow" pitchFamily="34" charset="0"/>
              </a:rPr>
              <a:t>6</a:t>
            </a:r>
            <a:r>
              <a:rPr lang="en-US" altLang="en-US" sz="1891" u="none" dirty="0">
                <a:solidFill>
                  <a:prstClr val="black"/>
                </a:solidFill>
                <a:latin typeface="Arial Narrow" pitchFamily="34" charset="0"/>
              </a:rPr>
              <a:t> + x + 1</a:t>
            </a:r>
            <a:endParaRPr lang="en-US" sz="1891" b="0" u="none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9" name="Rectangle 12">
            <a:extLst>
              <a:ext uri="{FF2B5EF4-FFF2-40B4-BE49-F238E27FC236}">
                <a16:creationId xmlns:a16="http://schemas.microsoft.com/office/drawing/2014/main" xmlns="" id="{AD76B7C5-7BD0-4852-8391-2B9DD847A778}"/>
              </a:ext>
            </a:extLst>
          </p:cNvPr>
          <p:cNvSpPr/>
          <p:nvPr/>
        </p:nvSpPr>
        <p:spPr>
          <a:xfrm>
            <a:off x="809695" y="3964784"/>
            <a:ext cx="4803774" cy="1838196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803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91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Check:</a:t>
            </a:r>
            <a:r>
              <a:rPr lang="en-US" sz="1891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   (</a:t>
            </a:r>
            <a:r>
              <a:rPr lang="en-US" altLang="en-US" sz="1891" u="none" dirty="0">
                <a:solidFill>
                  <a:prstClr val="black"/>
                </a:solidFill>
                <a:latin typeface="Arial Narrow" pitchFamily="34" charset="0"/>
              </a:rPr>
              <a:t>x</a:t>
            </a:r>
            <a:r>
              <a:rPr lang="en-US" altLang="en-US" sz="1891" u="none" baseline="30000" dirty="0">
                <a:solidFill>
                  <a:prstClr val="black"/>
                </a:solidFill>
                <a:latin typeface="Arial Narrow" pitchFamily="34" charset="0"/>
              </a:rPr>
              <a:t>2 </a:t>
            </a:r>
            <a:r>
              <a:rPr lang="en-US" altLang="en-US" sz="1891" u="none" dirty="0">
                <a:solidFill>
                  <a:prstClr val="black"/>
                </a:solidFill>
                <a:latin typeface="Arial Narrow" pitchFamily="34" charset="0"/>
              </a:rPr>
              <a:t>+ 1 </a:t>
            </a:r>
            <a:r>
              <a:rPr lang="en-US" sz="1891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) (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de-DE" sz="1891" b="0" u="none" baseline="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6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sz="1891" b="0" u="none" baseline="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5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sz="1891" b="0" u="none" baseline="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4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sz="1891" b="0" u="none" baseline="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3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sz="1891" b="0" u="none" baseline="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+x+1</a:t>
            </a:r>
            <a:r>
              <a:rPr lang="en-US" sz="1891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)</a:t>
            </a:r>
          </a:p>
          <a:p>
            <a:pPr defTabSz="480380"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91" u="none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  <a:p>
            <a:pPr defTabSz="4803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91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= 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x</a:t>
            </a:r>
            <a:r>
              <a:rPr lang="de-DE" sz="1891" b="0" u="none" baseline="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8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sz="1891" b="0" u="none" baseline="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7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sz="1891" b="0" u="none" baseline="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6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sz="1891" b="0" u="none" baseline="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5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sz="1891" b="0" u="none" baseline="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4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sz="1891" b="0" u="none" baseline="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3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sz="1891" b="0" u="none" baseline="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2 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+ x</a:t>
            </a:r>
            <a:r>
              <a:rPr lang="de-DE" sz="1891" b="0" u="none" baseline="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6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sz="1891" b="0" u="none" baseline="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5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sz="1891" b="0" u="none" baseline="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4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sz="1891" b="0" u="none" baseline="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3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sz="1891" b="0" u="none" baseline="30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+x+1</a:t>
            </a:r>
          </a:p>
          <a:p>
            <a:pPr defTabSz="480380"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91" b="0" u="none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  <a:p>
            <a:pPr defTabSz="4803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91" b="0" u="none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= </a:t>
            </a:r>
            <a:r>
              <a:rPr lang="en-US" altLang="en-US" sz="1891" u="none" dirty="0">
                <a:solidFill>
                  <a:prstClr val="black"/>
                </a:solidFill>
                <a:latin typeface="Arial Narrow" pitchFamily="34" charset="0"/>
              </a:rPr>
              <a:t>x</a:t>
            </a:r>
            <a:r>
              <a:rPr lang="en-US" altLang="en-US" sz="1891" u="none" baseline="30000" dirty="0">
                <a:solidFill>
                  <a:prstClr val="black"/>
                </a:solidFill>
                <a:latin typeface="Arial Narrow" pitchFamily="34" charset="0"/>
              </a:rPr>
              <a:t>6</a:t>
            </a:r>
            <a:r>
              <a:rPr lang="en-US" altLang="en-US" sz="1891" u="none" dirty="0">
                <a:solidFill>
                  <a:prstClr val="black"/>
                </a:solidFill>
                <a:latin typeface="Arial Narrow" pitchFamily="34" charset="0"/>
              </a:rPr>
              <a:t> + x + 1 + x</a:t>
            </a:r>
            <a:r>
              <a:rPr lang="en-US" altLang="en-US" sz="1891" u="none" baseline="30000" dirty="0">
                <a:solidFill>
                  <a:prstClr val="black"/>
                </a:solidFill>
                <a:latin typeface="Arial Narrow" pitchFamily="34" charset="0"/>
              </a:rPr>
              <a:t>6</a:t>
            </a:r>
            <a:r>
              <a:rPr lang="en-US" altLang="en-US" sz="1891" u="none" dirty="0">
                <a:solidFill>
                  <a:prstClr val="black"/>
                </a:solidFill>
                <a:latin typeface="Arial Narrow" pitchFamily="34" charset="0"/>
              </a:rPr>
              <a:t> + 1 + x + 1 </a:t>
            </a:r>
          </a:p>
          <a:p>
            <a:pPr defTabSz="4803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altLang="en-US" sz="1891" u="none" dirty="0">
                <a:solidFill>
                  <a:prstClr val="black"/>
                </a:solidFill>
                <a:latin typeface="Arial Narrow" pitchFamily="34" charset="0"/>
              </a:rPr>
              <a:t>= 1</a:t>
            </a:r>
            <a:endParaRPr lang="en-US" altLang="en-US" sz="1891" u="none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F4FC9F9-BFF9-4F5F-BEEC-C1125C69B9CD}"/>
              </a:ext>
            </a:extLst>
          </p:cNvPr>
          <p:cNvSpPr txBox="1"/>
          <p:nvPr/>
        </p:nvSpPr>
        <p:spPr>
          <a:xfrm>
            <a:off x="806536" y="176901"/>
            <a:ext cx="5181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uLnTx/>
                <a:uFillTx/>
                <a:latin typeface="Arial Narrow" pitchFamily="34" charset="0"/>
                <a:ea typeface="+mn-ea"/>
                <a:cs typeface="+mn-cs"/>
              </a:rPr>
              <a:t>Online-Example: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 Narrow" pitchFamily="34" charset="0"/>
                <a:ea typeface="+mn-ea"/>
                <a:cs typeface="+mn-cs"/>
              </a:rPr>
              <a:t> ad-hoc Class exercise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F62B5FC-8775-4166-8E78-1BC6A3CD16CC}"/>
              </a:ext>
            </a:extLst>
          </p:cNvPr>
          <p:cNvSpPr txBox="1"/>
          <p:nvPr/>
        </p:nvSpPr>
        <p:spPr>
          <a:xfrm>
            <a:off x="788045" y="736567"/>
            <a:ext cx="87094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 Narrow" pitchFamily="34" charset="0"/>
                <a:ea typeface="+mn-ea"/>
                <a:cs typeface="+mn-cs"/>
              </a:rPr>
              <a:t>Compute the multiplicative inverse of 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uLnTx/>
                <a:uFillTx/>
                <a:latin typeface="Arial Narrow" pitchFamily="34" charset="0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 Narrow" pitchFamily="34" charset="0"/>
                <a:ea typeface="+mn-ea"/>
                <a:cs typeface="+mn-cs"/>
              </a:rPr>
              <a:t> +  1  modulo 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uLnTx/>
                <a:uFillTx/>
                <a:latin typeface="Arial Narrow" pitchFamily="34" charset="0"/>
                <a:ea typeface="+mn-ea"/>
                <a:cs typeface="+mn-cs"/>
              </a:rPr>
              <a:t>7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 Narrow" pitchFamily="34" charset="0"/>
                <a:ea typeface="+mn-ea"/>
                <a:cs typeface="+mn-cs"/>
              </a:rPr>
              <a:t> + 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uLnTx/>
                <a:uFillTx/>
                <a:latin typeface="Arial Narrow" pitchFamily="34" charset="0"/>
                <a:ea typeface="+mn-ea"/>
                <a:cs typeface="+mn-cs"/>
              </a:rPr>
              <a:t>6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 Narrow" pitchFamily="34" charset="0"/>
                <a:ea typeface="+mn-ea"/>
                <a:cs typeface="+mn-cs"/>
              </a:rPr>
              <a:t> + 1</a:t>
            </a:r>
          </a:p>
        </p:txBody>
      </p:sp>
    </p:spTree>
    <p:extLst>
      <p:ext uri="{BB962C8B-B14F-4D97-AF65-F5344CB8AC3E}">
        <p14:creationId xmlns:p14="http://schemas.microsoft.com/office/powerpoint/2010/main" val="88965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2133600" y="1370013"/>
            <a:ext cx="3122613" cy="53498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971800" y="1470025"/>
          <a:ext cx="22034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Microsoft Equation 3.0" r:id="rId4" imgW="1841400" imgH="279360" progId="Equation.3">
                  <p:embed/>
                </p:oleObj>
              </mc:Choice>
              <mc:Fallback>
                <p:oleObj name="Microsoft Equation 3.0" r:id="rId4" imgW="1841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470025"/>
                        <a:ext cx="22034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249488" y="1462088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600" u="none">
                <a:latin typeface="Arial Narrow" pitchFamily="34" charset="0"/>
                <a:cs typeface="Arial" pitchFamily="34" charset="0"/>
              </a:rPr>
              <a:t>g(x)  = 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447800" y="990600"/>
            <a:ext cx="6327775" cy="1320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g(x) is called Irreducible Polynomial 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of degree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 m 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over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 GF(2)</a:t>
            </a:r>
          </a:p>
          <a:p>
            <a:pPr defTabSz="762000"/>
            <a:endParaRPr lang="en-US" u="none" dirty="0">
              <a:solidFill>
                <a:schemeClr val="hlink"/>
              </a:solidFill>
              <a:latin typeface="Arial Narrow" pitchFamily="34" charset="0"/>
              <a:cs typeface="Arial" pitchFamily="34" charset="0"/>
            </a:endParaRPr>
          </a:p>
          <a:p>
            <a:pPr defTabSz="762000"/>
            <a:endParaRPr lang="en-US" u="none" dirty="0">
              <a:solidFill>
                <a:schemeClr val="hlink"/>
              </a:solidFill>
              <a:latin typeface="Arial Narrow" pitchFamily="34" charset="0"/>
              <a:cs typeface="Arial" pitchFamily="34" charset="0"/>
            </a:endParaRPr>
          </a:p>
          <a:p>
            <a:pPr defTabSz="762000"/>
            <a:r>
              <a:rPr lang="en-US" u="none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where </a:t>
            </a:r>
            <a:r>
              <a:rPr lang="en-US" u="none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a</a:t>
            </a:r>
            <a:r>
              <a:rPr lang="en-US" u="none" baseline="-25000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i</a:t>
            </a:r>
            <a:r>
              <a:rPr lang="en-US" u="none" baseline="-25000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  <a:sym typeface="Symbol" pitchFamily="18" charset="2"/>
              </a:rPr>
              <a:t> GF(2) and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  <a:sym typeface="Symbol" pitchFamily="18" charset="2"/>
              </a:rPr>
              <a:t>  </a:t>
            </a:r>
            <a:r>
              <a:rPr lang="en-US" u="none" dirty="0">
                <a:latin typeface="Arial Narrow" pitchFamily="34" charset="0"/>
                <a:cs typeface="Arial" pitchFamily="34" charset="0"/>
              </a:rPr>
              <a:t>Factorization is not possible over GF(2) 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447800" y="2514600"/>
            <a:ext cx="664368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>
              <a:spcAft>
                <a:spcPts val="600"/>
              </a:spcAft>
              <a:buFontTx/>
              <a:buChar char="•"/>
            </a:pPr>
            <a:r>
              <a:rPr lang="en-US" b="0" u="none" dirty="0">
                <a:latin typeface="Arial Narrow" pitchFamily="34" charset="0"/>
                <a:cs typeface="Arial" pitchFamily="34" charset="0"/>
              </a:rPr>
              <a:t> The period </a:t>
            </a:r>
            <a:r>
              <a:rPr lang="en-US" u="none" dirty="0">
                <a:latin typeface="Arial Narrow" pitchFamily="34" charset="0"/>
                <a:cs typeface="Arial" pitchFamily="34" charset="0"/>
              </a:rPr>
              <a:t>e</a:t>
            </a:r>
            <a:r>
              <a:rPr lang="en-US" b="0" u="none" dirty="0">
                <a:latin typeface="Arial Narrow" pitchFamily="34" charset="0"/>
                <a:cs typeface="Arial" pitchFamily="34" charset="0"/>
              </a:rPr>
              <a:t> of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g(x)</a:t>
            </a:r>
            <a:r>
              <a:rPr lang="en-US" b="0" u="none" dirty="0">
                <a:latin typeface="Arial Narrow" pitchFamily="34" charset="0"/>
                <a:cs typeface="Arial" pitchFamily="34" charset="0"/>
              </a:rPr>
              <a:t> is the </a:t>
            </a:r>
            <a:r>
              <a:rPr lang="en-US" u="none" dirty="0">
                <a:latin typeface="Arial Narrow" pitchFamily="34" charset="0"/>
                <a:cs typeface="Arial" pitchFamily="34" charset="0"/>
              </a:rPr>
              <a:t>smallest </a:t>
            </a:r>
            <a:r>
              <a:rPr lang="en-US" u="none" dirty="0">
                <a:solidFill>
                  <a:srgbClr val="0E52FC"/>
                </a:solidFill>
                <a:latin typeface="Arial Narrow" pitchFamily="34" charset="0"/>
                <a:cs typeface="Arial" pitchFamily="34" charset="0"/>
              </a:rPr>
              <a:t>e</a:t>
            </a:r>
            <a:r>
              <a:rPr lang="en-US" b="0" u="none" dirty="0">
                <a:latin typeface="Arial Narrow" pitchFamily="34" charset="0"/>
                <a:cs typeface="Arial" pitchFamily="34" charset="0"/>
              </a:rPr>
              <a:t> such that  </a:t>
            </a:r>
            <a:r>
              <a:rPr lang="en-US" u="none" dirty="0" err="1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x</a:t>
            </a:r>
            <a:r>
              <a:rPr lang="en-US" u="none" baseline="30000" dirty="0" err="1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e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 = 1</a:t>
            </a:r>
            <a:r>
              <a:rPr lang="en-US" b="0" u="none" dirty="0">
                <a:latin typeface="Arial Narrow" pitchFamily="34" charset="0"/>
                <a:cs typeface="Arial" pitchFamily="34" charset="0"/>
              </a:rPr>
              <a:t>     [mod g(x)]</a:t>
            </a:r>
          </a:p>
          <a:p>
            <a:pPr defTabSz="762000">
              <a:spcAft>
                <a:spcPts val="600"/>
              </a:spcAft>
              <a:buFontTx/>
              <a:buChar char="•"/>
            </a:pP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 e</a:t>
            </a:r>
            <a:r>
              <a:rPr lang="en-US" b="0" u="none" dirty="0">
                <a:latin typeface="Arial Narrow" pitchFamily="34" charset="0"/>
                <a:cs typeface="Arial" pitchFamily="34" charset="0"/>
              </a:rPr>
              <a:t>  is actually the </a:t>
            </a:r>
            <a:r>
              <a:rPr lang="en-US" b="0" dirty="0">
                <a:latin typeface="Arial Narrow" pitchFamily="34" charset="0"/>
                <a:cs typeface="Arial" pitchFamily="34" charset="0"/>
              </a:rPr>
              <a:t>order of x</a:t>
            </a:r>
            <a:r>
              <a:rPr lang="en-US" b="0" u="none" dirty="0">
                <a:latin typeface="Arial Narrow" pitchFamily="34" charset="0"/>
                <a:cs typeface="Arial" pitchFamily="34" charset="0"/>
              </a:rPr>
              <a:t> modulo g(x). e </a:t>
            </a:r>
            <a:r>
              <a:rPr lang="en-US" u="none" dirty="0">
                <a:latin typeface="Arial Narrow" pitchFamily="34" charset="0"/>
                <a:cs typeface="Arial" pitchFamily="34" charset="0"/>
              </a:rPr>
              <a:t>divides</a:t>
            </a:r>
            <a:r>
              <a:rPr lang="en-US" b="0" u="none" dirty="0">
                <a:latin typeface="Arial Narrow" pitchFamily="34" charset="0"/>
                <a:cs typeface="Arial" pitchFamily="34" charset="0"/>
              </a:rPr>
              <a:t>   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2</a:t>
            </a:r>
            <a:r>
              <a:rPr lang="en-US" u="none" baseline="30000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m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 -1</a:t>
            </a:r>
            <a:r>
              <a:rPr lang="en-US" b="0" u="none" dirty="0">
                <a:latin typeface="Arial Narrow" pitchFamily="34" charset="0"/>
                <a:cs typeface="Arial" pitchFamily="34" charset="0"/>
              </a:rPr>
              <a:t> </a:t>
            </a:r>
          </a:p>
          <a:p>
            <a:pPr defTabSz="762000">
              <a:spcAft>
                <a:spcPts val="600"/>
              </a:spcAft>
              <a:buFontTx/>
              <a:buChar char="•"/>
            </a:pPr>
            <a:r>
              <a:rPr lang="en-US" b="0" u="none" dirty="0">
                <a:latin typeface="Arial Narrow" pitchFamily="34" charset="0"/>
                <a:cs typeface="Arial" pitchFamily="34" charset="0"/>
              </a:rPr>
              <a:t> If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e =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2</a:t>
            </a:r>
            <a:r>
              <a:rPr lang="en-US" u="none" baseline="30000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m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 -1</a:t>
            </a:r>
            <a:r>
              <a:rPr lang="en-US" b="0" u="none" dirty="0">
                <a:latin typeface="Arial Narrow" pitchFamily="34" charset="0"/>
                <a:cs typeface="Arial" pitchFamily="34" charset="0"/>
              </a:rPr>
              <a:t> the </a:t>
            </a:r>
            <a:r>
              <a:rPr lang="en-US" b="0" u="none" dirty="0" err="1">
                <a:latin typeface="Arial Narrow" pitchFamily="34" charset="0"/>
                <a:cs typeface="Arial" pitchFamily="34" charset="0"/>
              </a:rPr>
              <a:t>the</a:t>
            </a:r>
            <a:r>
              <a:rPr lang="en-US" b="0" u="none" dirty="0">
                <a:latin typeface="Arial Narrow" pitchFamily="34" charset="0"/>
                <a:cs typeface="Arial" pitchFamily="34" charset="0"/>
              </a:rPr>
              <a:t> polynomial is called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primitive</a:t>
            </a:r>
            <a:endParaRPr lang="en-US" b="0" u="none" dirty="0">
              <a:latin typeface="Arial Narrow" pitchFamily="34" charset="0"/>
              <a:cs typeface="Arial" pitchFamily="34" charset="0"/>
            </a:endParaRPr>
          </a:p>
          <a:p>
            <a:pPr defTabSz="762000">
              <a:spcAft>
                <a:spcPts val="600"/>
              </a:spcAft>
              <a:buFontTx/>
              <a:buChar char="•"/>
            </a:pPr>
            <a:r>
              <a:rPr lang="en-US" b="0" u="none" dirty="0">
                <a:latin typeface="Arial Narrow" pitchFamily="34" charset="0"/>
                <a:cs typeface="Arial" pitchFamily="34" charset="0"/>
              </a:rPr>
              <a:t> The </a:t>
            </a:r>
            <a:r>
              <a:rPr lang="en-US" u="none" dirty="0">
                <a:latin typeface="Arial Narrow" pitchFamily="34" charset="0"/>
                <a:cs typeface="Arial" pitchFamily="34" charset="0"/>
              </a:rPr>
              <a:t>reciprocal</a:t>
            </a:r>
            <a:r>
              <a:rPr lang="en-US" b="0" u="none" dirty="0">
                <a:latin typeface="Arial Narrow" pitchFamily="34" charset="0"/>
                <a:cs typeface="Arial" pitchFamily="34" charset="0"/>
              </a:rPr>
              <a:t> polynomial is defined as  g*(x) = </a:t>
            </a:r>
            <a:r>
              <a:rPr lang="en-US" b="0" u="none" dirty="0" err="1">
                <a:latin typeface="Arial Narrow" pitchFamily="34" charset="0"/>
                <a:cs typeface="Arial" pitchFamily="34" charset="0"/>
              </a:rPr>
              <a:t>x</a:t>
            </a:r>
            <a:r>
              <a:rPr lang="en-US" b="0" u="none" baseline="30000" dirty="0" err="1">
                <a:latin typeface="Arial Narrow" pitchFamily="34" charset="0"/>
                <a:cs typeface="Arial" pitchFamily="34" charset="0"/>
              </a:rPr>
              <a:t>n</a:t>
            </a:r>
            <a:r>
              <a:rPr lang="en-US" b="0" u="none" dirty="0">
                <a:latin typeface="Arial Narrow" pitchFamily="34" charset="0"/>
                <a:cs typeface="Arial" pitchFamily="34" charset="0"/>
              </a:rPr>
              <a:t> g(1/x)</a:t>
            </a:r>
          </a:p>
          <a:p>
            <a:pPr defTabSz="762000">
              <a:spcAft>
                <a:spcPts val="600"/>
              </a:spcAft>
              <a:buFontTx/>
              <a:buChar char="•"/>
            </a:pPr>
            <a:r>
              <a:rPr lang="en-US" b="0" u="none" dirty="0">
                <a:latin typeface="Arial Narrow" pitchFamily="34" charset="0"/>
                <a:cs typeface="Arial" pitchFamily="34" charset="0"/>
              </a:rPr>
              <a:t> The </a:t>
            </a:r>
            <a:r>
              <a:rPr lang="en-US" u="none" dirty="0">
                <a:latin typeface="Arial Narrow" pitchFamily="34" charset="0"/>
                <a:cs typeface="Arial" pitchFamily="34" charset="0"/>
              </a:rPr>
              <a:t>period of the reciprocal</a:t>
            </a:r>
            <a:r>
              <a:rPr lang="en-US" b="0" u="none" dirty="0">
                <a:latin typeface="Arial Narrow" pitchFamily="34" charset="0"/>
                <a:cs typeface="Arial" pitchFamily="34" charset="0"/>
              </a:rPr>
              <a:t> polynomial g*(x) is equal to that of g(x)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512888" y="4649818"/>
            <a:ext cx="7634119" cy="153664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>
              <a:lnSpc>
                <a:spcPct val="120000"/>
              </a:lnSpc>
            </a:pPr>
            <a:r>
              <a:rPr lang="en-US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GF (2</a:t>
            </a:r>
            <a:r>
              <a:rPr lang="en-US" baseline="30000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m</a:t>
            </a:r>
            <a:r>
              <a:rPr lang="en-US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)</a:t>
            </a:r>
          </a:p>
          <a:p>
            <a:pPr defTabSz="762000">
              <a:lnSpc>
                <a:spcPct val="120000"/>
              </a:lnSpc>
            </a:pP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The ring of polynomials </a:t>
            </a:r>
            <a:r>
              <a:rPr lang="en-US" u="none" dirty="0" err="1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Z</a:t>
            </a:r>
            <a:r>
              <a:rPr lang="en-US" u="none" baseline="-25000" dirty="0" err="1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g</a:t>
            </a:r>
            <a:r>
              <a:rPr lang="en-US" u="none" baseline="-25000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(x)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modulo an irreducible polynomial of degree m</a:t>
            </a:r>
          </a:p>
          <a:p>
            <a:pPr defTabSz="762000">
              <a:lnSpc>
                <a:spcPct val="120000"/>
              </a:lnSpc>
            </a:pP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over GF(2) is an extension field with 2</a:t>
            </a:r>
            <a:r>
              <a:rPr lang="en-US" u="none" baseline="30000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m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 elements</a:t>
            </a:r>
          </a:p>
          <a:p>
            <a:pPr defTabSz="762000">
              <a:lnSpc>
                <a:spcPct val="120000"/>
              </a:lnSpc>
            </a:pP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The order of any element in GF(2</a:t>
            </a:r>
            <a:r>
              <a:rPr lang="en-US" u="none" baseline="30000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m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) is a divisor of 2</a:t>
            </a:r>
            <a:r>
              <a:rPr lang="en-US" u="none" baseline="30000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m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cs typeface="Arial" pitchFamily="34" charset="0"/>
              </a:rPr>
              <a:t> -1</a:t>
            </a:r>
            <a:r>
              <a:rPr lang="en-US" b="0" u="none" dirty="0">
                <a:latin typeface="Arial Narrow" pitchFamily="34" charset="0"/>
                <a:cs typeface="Arial" pitchFamily="34" charset="0"/>
              </a:rPr>
              <a:t> (Lagrange theorem)</a:t>
            </a:r>
            <a:endParaRPr lang="en-US" u="none" dirty="0">
              <a:solidFill>
                <a:schemeClr val="hlin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96744" name="Text Box 8"/>
          <p:cNvSpPr txBox="1">
            <a:spLocks noChangeArrowheads="1"/>
          </p:cNvSpPr>
          <p:nvPr/>
        </p:nvSpPr>
        <p:spPr bwMode="auto">
          <a:xfrm>
            <a:off x="911702" y="304800"/>
            <a:ext cx="85683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2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Irreducible Polynomials and extension Fields GF(2</a:t>
            </a:r>
            <a:r>
              <a:rPr lang="en-US" sz="3200" u="none" baseline="300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</a:t>
            </a:r>
            <a:r>
              <a:rPr lang="en-US" sz="32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9931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98797" name="Text Box 13"/>
          <p:cNvSpPr txBox="1">
            <a:spLocks noChangeArrowheads="1"/>
          </p:cNvSpPr>
          <p:nvPr/>
        </p:nvSpPr>
        <p:spPr bwMode="auto">
          <a:xfrm>
            <a:off x="831850" y="533400"/>
            <a:ext cx="88392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4-1:</a:t>
            </a:r>
            <a:r>
              <a:rPr lang="en-US" sz="2400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Polynomials over a field</a:t>
            </a: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Give the corresponding vector representation of the polynomials</a:t>
            </a:r>
          </a:p>
          <a:p>
            <a:pPr marL="457200" indent="-457200" defTabSz="762000">
              <a:defRPr/>
            </a:pPr>
            <a:endParaRPr lang="en-US" sz="18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1 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9</a:t>
            </a:r>
            <a:r>
              <a:rPr lang="en-US" sz="1800" b="0" u="none" dirty="0">
                <a:latin typeface="Arial Narrow" pitchFamily="34" charset="0"/>
              </a:rPr>
              <a:t>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1 + 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8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12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7</a:t>
            </a:r>
            <a:r>
              <a:rPr lang="en-US" sz="1800" b="0" u="none" dirty="0">
                <a:latin typeface="Arial Narrow" pitchFamily="34" charset="0"/>
              </a:rPr>
              <a:t>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x + x</a:t>
            </a:r>
            <a:r>
              <a:rPr lang="en-US" sz="1800" b="0" u="none" baseline="30000" dirty="0">
                <a:latin typeface="Arial Narrow" pitchFamily="34" charset="0"/>
              </a:rPr>
              <a:t>9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10</a:t>
            </a:r>
            <a:r>
              <a:rPr lang="en-US" sz="1800" b="0" u="none" dirty="0">
                <a:latin typeface="Arial Narrow" pitchFamily="34" charset="0"/>
              </a:rPr>
              <a:t>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1 + x</a:t>
            </a:r>
            <a:r>
              <a:rPr lang="en-US" sz="1800" b="0" u="none" baseline="30000" dirty="0">
                <a:latin typeface="Arial Narrow" pitchFamily="34" charset="0"/>
              </a:rPr>
              <a:t>8</a:t>
            </a:r>
            <a:endParaRPr lang="en-US" sz="18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1 + x 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3 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6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7</a:t>
            </a:r>
            <a:r>
              <a:rPr lang="en-US" sz="1800" b="0" u="none" dirty="0">
                <a:latin typeface="Arial Narrow" pitchFamily="34" charset="0"/>
              </a:rPr>
              <a:t> </a:t>
            </a:r>
          </a:p>
        </p:txBody>
      </p:sp>
      <p:sp>
        <p:nvSpPr>
          <p:cNvPr id="1398798" name="Text Box 14"/>
          <p:cNvSpPr txBox="1">
            <a:spLocks noChangeArrowheads="1"/>
          </p:cNvSpPr>
          <p:nvPr/>
        </p:nvSpPr>
        <p:spPr bwMode="auto">
          <a:xfrm>
            <a:off x="831850" y="3307766"/>
            <a:ext cx="9531350" cy="304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4-1:</a:t>
            </a:r>
          </a:p>
          <a:p>
            <a:pPr marL="457200" indent="-457200" defTabSz="762000">
              <a:defRPr/>
            </a:pPr>
            <a:r>
              <a:rPr lang="en-AU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                                     LSB                                       MSB</a:t>
            </a:r>
          </a:p>
          <a:p>
            <a:pPr marL="457200" indent="-457200" defTabSz="762000">
              <a:defRPr/>
            </a:pPr>
            <a:endParaRPr lang="en-AU" dirty="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1 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9</a:t>
            </a:r>
            <a:r>
              <a:rPr lang="en-US" sz="1800" b="0" u="none" dirty="0">
                <a:latin typeface="Arial Narrow" pitchFamily="34" charset="0"/>
              </a:rPr>
              <a:t>       =    1010010001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1 + 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8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12         </a:t>
            </a:r>
            <a:r>
              <a:rPr lang="en-US" sz="1800" b="0" u="none" dirty="0">
                <a:latin typeface="Arial Narrow" pitchFamily="34" charset="0"/>
              </a:rPr>
              <a:t>=    1001000010001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7</a:t>
            </a:r>
            <a:r>
              <a:rPr lang="en-US" sz="1800" b="0" u="none" dirty="0">
                <a:latin typeface="Arial Narrow" pitchFamily="34" charset="0"/>
              </a:rPr>
              <a:t>             =    00100101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x + x</a:t>
            </a:r>
            <a:r>
              <a:rPr lang="en-US" sz="1800" b="0" u="none" baseline="30000" dirty="0">
                <a:latin typeface="Arial Narrow" pitchFamily="34" charset="0"/>
              </a:rPr>
              <a:t>9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10</a:t>
            </a:r>
            <a:r>
              <a:rPr lang="en-US" sz="1800" b="0" u="none" dirty="0">
                <a:latin typeface="Arial Narrow" pitchFamily="34" charset="0"/>
              </a:rPr>
              <a:t>             =    01000000011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1 + x</a:t>
            </a:r>
            <a:r>
              <a:rPr lang="en-US" sz="1800" b="0" u="none" baseline="30000" dirty="0">
                <a:latin typeface="Arial Narrow" pitchFamily="34" charset="0"/>
              </a:rPr>
              <a:t>8                                </a:t>
            </a:r>
            <a:r>
              <a:rPr lang="en-US" sz="1800" b="0" u="none" dirty="0">
                <a:latin typeface="Arial Narrow" pitchFamily="34" charset="0"/>
              </a:rPr>
              <a:t>=    100000001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1 + x 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3 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6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7</a:t>
            </a:r>
            <a:r>
              <a:rPr lang="en-US" sz="1800" b="0" u="none" dirty="0">
                <a:latin typeface="Arial Narrow" pitchFamily="34" charset="0"/>
              </a:rPr>
              <a:t> = 11111111</a:t>
            </a:r>
          </a:p>
          <a:p>
            <a:pPr marL="457200" indent="-457200" defTabSz="762000">
              <a:defRPr/>
            </a:pPr>
            <a:endParaRPr lang="en-AU" dirty="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959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400845" name="Text Box 13"/>
          <p:cNvSpPr txBox="1">
            <a:spLocks noChangeArrowheads="1"/>
          </p:cNvSpPr>
          <p:nvPr/>
        </p:nvSpPr>
        <p:spPr bwMode="auto">
          <a:xfrm>
            <a:off x="762000" y="503238"/>
            <a:ext cx="88392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4-2:</a:t>
            </a:r>
            <a:r>
              <a:rPr lang="en-US" sz="2400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Polynomials over a field</a:t>
            </a: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Compute the following polynomial products over </a:t>
            </a:r>
            <a:r>
              <a:rPr lang="en-US" sz="1800" u="none" dirty="0">
                <a:latin typeface="Arial Narrow" pitchFamily="34" charset="0"/>
              </a:rPr>
              <a:t>GF(2)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(1 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) (1 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)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(x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)(1 + 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8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12</a:t>
            </a:r>
            <a:r>
              <a:rPr lang="en-US" sz="1800" b="0" u="none" dirty="0">
                <a:latin typeface="Arial Narrow" pitchFamily="34" charset="0"/>
              </a:rPr>
              <a:t>)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x</a:t>
            </a:r>
            <a:r>
              <a:rPr lang="en-US" sz="1800" b="0" u="none" baseline="30000" dirty="0">
                <a:latin typeface="Arial Narrow" pitchFamily="34" charset="0"/>
              </a:rPr>
              <a:t>3 </a:t>
            </a:r>
            <a:r>
              <a:rPr lang="en-US" sz="1800" b="0" u="none" dirty="0">
                <a:latin typeface="Arial Narrow" pitchFamily="34" charset="0"/>
              </a:rPr>
              <a:t>(1 + 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6</a:t>
            </a:r>
            <a:r>
              <a:rPr lang="en-US" sz="1800" b="0" u="none" dirty="0">
                <a:latin typeface="Arial Narrow" pitchFamily="34" charset="0"/>
              </a:rPr>
              <a:t>)</a:t>
            </a:r>
          </a:p>
          <a:p>
            <a:pPr marL="457200" indent="-457200" defTabSz="762000">
              <a:buFontTx/>
              <a:buAutoNum type="arabicPeriod"/>
              <a:defRPr/>
            </a:pPr>
            <a:endParaRPr lang="en-US" sz="18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Compute the following polynomial products over </a:t>
            </a:r>
            <a:r>
              <a:rPr lang="en-US" sz="1800" u="none" dirty="0">
                <a:latin typeface="Arial Narrow" pitchFamily="34" charset="0"/>
              </a:rPr>
              <a:t>GF(3)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(1 + 2x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) (1 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+ 2x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)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(x + 2x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)(1 + 2x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8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12</a:t>
            </a:r>
            <a:r>
              <a:rPr lang="en-US" sz="1800" b="0" u="none" dirty="0">
                <a:latin typeface="Arial Narrow" pitchFamily="34" charset="0"/>
              </a:rPr>
              <a:t>)</a:t>
            </a:r>
          </a:p>
          <a:p>
            <a:pPr marL="457200" indent="-457200" defTabSz="762000">
              <a:buFontTx/>
              <a:buAutoNum type="arabicPeriod"/>
              <a:defRPr/>
            </a:pPr>
            <a:endParaRPr lang="en-US" sz="18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Compute the following polynomial products over </a:t>
            </a:r>
            <a:r>
              <a:rPr lang="en-US" sz="1800" u="none" dirty="0">
                <a:latin typeface="Arial Narrow" pitchFamily="34" charset="0"/>
              </a:rPr>
              <a:t>GF(7)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(2 + 4x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) (1 + 3x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+ 5x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)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(3x + 5x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)(6 + 2x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+ 3x</a:t>
            </a:r>
            <a:r>
              <a:rPr lang="en-US" sz="1800" b="0" u="none" baseline="30000" dirty="0">
                <a:latin typeface="Arial Narrow" pitchFamily="34" charset="0"/>
              </a:rPr>
              <a:t>8</a:t>
            </a:r>
            <a:r>
              <a:rPr lang="en-US" sz="1800" b="0" u="none" dirty="0">
                <a:latin typeface="Arial Narrow" pitchFamily="34" charset="0"/>
              </a:rPr>
              <a:t>)</a:t>
            </a:r>
          </a:p>
        </p:txBody>
      </p:sp>
      <p:sp>
        <p:nvSpPr>
          <p:cNvPr id="1400846" name="Text Box 14"/>
          <p:cNvSpPr txBox="1">
            <a:spLocks noChangeArrowheads="1"/>
          </p:cNvSpPr>
          <p:nvPr/>
        </p:nvSpPr>
        <p:spPr bwMode="auto">
          <a:xfrm>
            <a:off x="838200" y="4603642"/>
            <a:ext cx="9531350" cy="15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4-2:</a:t>
            </a:r>
          </a:p>
          <a:p>
            <a:pPr marL="457200" indent="-457200" defTabSz="762000">
              <a:defRPr/>
            </a:pPr>
            <a:r>
              <a:rPr lang="en-US" sz="1800" b="0" dirty="0">
                <a:latin typeface="Arial Narrow" pitchFamily="34" charset="0"/>
              </a:rPr>
              <a:t>products over </a:t>
            </a:r>
            <a:r>
              <a:rPr lang="en-US" sz="1800" dirty="0">
                <a:latin typeface="Arial Narrow" pitchFamily="34" charset="0"/>
              </a:rPr>
              <a:t>GF(2)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(1 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) (1 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) = 1 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7</a:t>
            </a:r>
            <a:r>
              <a:rPr lang="en-US" sz="1800" b="0" u="none" dirty="0">
                <a:latin typeface="Arial Narrow" pitchFamily="34" charset="0"/>
              </a:rPr>
              <a:t> = 1 + </a:t>
            </a:r>
            <a:r>
              <a:rPr lang="en-US" sz="1800" b="0" u="none" dirty="0">
                <a:solidFill>
                  <a:schemeClr val="hlink"/>
                </a:solidFill>
                <a:latin typeface="Arial Narrow" pitchFamily="34" charset="0"/>
              </a:rPr>
              <a:t>2 x</a:t>
            </a:r>
            <a:r>
              <a:rPr lang="en-US" sz="1800" b="0" u="none" baseline="30000" dirty="0">
                <a:solidFill>
                  <a:schemeClr val="hlink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7</a:t>
            </a:r>
            <a:r>
              <a:rPr lang="en-US" sz="1800" b="0" u="none" dirty="0">
                <a:latin typeface="Arial Narrow" pitchFamily="34" charset="0"/>
              </a:rPr>
              <a:t> = 1 + 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7</a:t>
            </a:r>
            <a:r>
              <a:rPr lang="en-US" sz="1800" b="0" u="none" dirty="0">
                <a:latin typeface="Arial Narrow" pitchFamily="34" charset="0"/>
              </a:rPr>
              <a:t>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(x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)(1 + 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8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12</a:t>
            </a:r>
            <a:r>
              <a:rPr lang="en-US" sz="1800" b="0" u="none" dirty="0">
                <a:latin typeface="Arial Narrow" pitchFamily="34" charset="0"/>
              </a:rPr>
              <a:t>) = 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6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11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15 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7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12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16 </a:t>
            </a:r>
            <a:r>
              <a:rPr lang="en-US" sz="1800" b="0" u="none" dirty="0">
                <a:latin typeface="Arial Narrow" pitchFamily="34" charset="0"/>
              </a:rPr>
              <a:t>= 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6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7 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11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12 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15 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16 </a:t>
            </a:r>
            <a:endParaRPr lang="en-US" sz="18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x</a:t>
            </a:r>
            <a:r>
              <a:rPr lang="en-US" sz="1800" b="0" u="none" baseline="30000" dirty="0">
                <a:latin typeface="Arial Narrow" pitchFamily="34" charset="0"/>
              </a:rPr>
              <a:t>3 </a:t>
            </a:r>
            <a:r>
              <a:rPr lang="en-US" sz="1800" b="0" u="none" dirty="0">
                <a:latin typeface="Arial Narrow" pitchFamily="34" charset="0"/>
              </a:rPr>
              <a:t>(1 + 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6</a:t>
            </a:r>
            <a:r>
              <a:rPr lang="en-US" sz="1800" b="0" u="none" dirty="0">
                <a:latin typeface="Arial Narrow" pitchFamily="34" charset="0"/>
              </a:rPr>
              <a:t>) = x</a:t>
            </a:r>
            <a:r>
              <a:rPr lang="en-US" sz="1800" b="0" u="none" baseline="30000" dirty="0">
                <a:latin typeface="Arial Narrow" pitchFamily="34" charset="0"/>
              </a:rPr>
              <a:t>3 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6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8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9</a:t>
            </a:r>
            <a:r>
              <a:rPr lang="en-US" sz="1800" b="0" u="none" dirty="0">
                <a:latin typeface="Arial Narrow" pitchFamily="34" charset="0"/>
              </a:rPr>
              <a:t> 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5688831" y="5209382"/>
            <a:ext cx="4318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71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82" name="Text Box 2"/>
          <p:cNvSpPr txBox="1">
            <a:spLocks noChangeArrowheads="1"/>
          </p:cNvSpPr>
          <p:nvPr/>
        </p:nvSpPr>
        <p:spPr bwMode="auto">
          <a:xfrm>
            <a:off x="838200" y="488950"/>
            <a:ext cx="8763000" cy="549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4-2 cont.:</a:t>
            </a:r>
          </a:p>
          <a:p>
            <a:pPr marL="457200" indent="-457200" defTabSz="762000">
              <a:defRPr/>
            </a:pPr>
            <a:endParaRPr lang="en-AU" sz="2400" dirty="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US" sz="1800" b="0" dirty="0">
                <a:latin typeface="Arial Narrow" pitchFamily="34" charset="0"/>
              </a:rPr>
              <a:t>products over </a:t>
            </a:r>
            <a:r>
              <a:rPr lang="en-US" sz="1800" dirty="0">
                <a:latin typeface="Arial Narrow" pitchFamily="34" charset="0"/>
              </a:rPr>
              <a:t>GF(3)</a:t>
            </a: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1.      (1 + 2x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) (1 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+ 2x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) = 1 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+2x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+ 2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+ 2x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+ 4x</a:t>
            </a:r>
            <a:r>
              <a:rPr lang="en-US" sz="1800" b="0" u="none" baseline="30000" dirty="0">
                <a:latin typeface="Arial Narrow" pitchFamily="34" charset="0"/>
              </a:rPr>
              <a:t>7</a:t>
            </a:r>
            <a:r>
              <a:rPr lang="en-US" sz="1800" b="0" u="none" dirty="0">
                <a:latin typeface="Arial Narrow" pitchFamily="34" charset="0"/>
              </a:rPr>
              <a:t> = 1 + 3x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+ 2x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+ 2x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+ 4x</a:t>
            </a:r>
            <a:r>
              <a:rPr lang="en-US" sz="1800" b="0" u="none" baseline="30000" dirty="0">
                <a:latin typeface="Arial Narrow" pitchFamily="34" charset="0"/>
              </a:rPr>
              <a:t>7</a:t>
            </a:r>
            <a:r>
              <a:rPr lang="en-US" sz="1800" b="0" u="none" dirty="0">
                <a:latin typeface="Arial Narrow" pitchFamily="34" charset="0"/>
              </a:rPr>
              <a:t> = 1 + 2x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+2x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+ 1x</a:t>
            </a:r>
            <a:r>
              <a:rPr lang="en-US" sz="1800" b="0" u="none" baseline="30000" dirty="0">
                <a:latin typeface="Arial Narrow" pitchFamily="34" charset="0"/>
              </a:rPr>
              <a:t>7</a:t>
            </a:r>
            <a:r>
              <a:rPr lang="en-US" sz="1800" b="0" u="none" dirty="0">
                <a:latin typeface="Arial Narrow" pitchFamily="34" charset="0"/>
              </a:rPr>
              <a:t> </a:t>
            </a:r>
          </a:p>
          <a:p>
            <a:pPr marL="457200" indent="-457200" defTabSz="762000">
              <a:buFontTx/>
              <a:buAutoNum type="arabicPeriod"/>
              <a:defRPr/>
            </a:pPr>
            <a:endParaRPr lang="en-US" sz="18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2.      (x + 2x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)(1 + 2x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8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12</a:t>
            </a:r>
            <a:r>
              <a:rPr lang="en-US" sz="1800" b="0" u="none" dirty="0">
                <a:latin typeface="Arial Narrow" pitchFamily="34" charset="0"/>
              </a:rPr>
              <a:t>) =</a:t>
            </a:r>
          </a:p>
          <a:p>
            <a:pPr marL="457200" indent="-457200" defTabSz="762000">
              <a:buFontTx/>
              <a:buAutoNum type="arabicPeriod"/>
              <a:defRPr/>
            </a:pPr>
            <a:endParaRPr lang="en-US" sz="18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endParaRPr lang="en-US" sz="18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endParaRPr lang="en-US" sz="18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endParaRPr lang="en-US" sz="18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endParaRPr lang="en-US" sz="18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US" sz="1800" b="0" dirty="0">
                <a:latin typeface="Arial Narrow" pitchFamily="34" charset="0"/>
              </a:rPr>
              <a:t>products over </a:t>
            </a:r>
            <a:r>
              <a:rPr lang="en-US" sz="1800" dirty="0">
                <a:latin typeface="Arial Narrow" pitchFamily="34" charset="0"/>
              </a:rPr>
              <a:t>GF(7)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(2 + 4x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) (1 + 3x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+ 5x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) = 2 + 6x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+10x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+ 4x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+ 12x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+ 20x</a:t>
            </a:r>
            <a:r>
              <a:rPr lang="en-US" sz="1800" b="0" u="none" baseline="30000" dirty="0">
                <a:latin typeface="Arial Narrow" pitchFamily="34" charset="0"/>
              </a:rPr>
              <a:t>7</a:t>
            </a:r>
            <a:r>
              <a:rPr lang="en-US" sz="1800" b="0" u="none" dirty="0">
                <a:latin typeface="Arial Narrow" pitchFamily="34" charset="0"/>
              </a:rPr>
              <a:t> = 2 + 10x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+ 12x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+ 10x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+ 20x</a:t>
            </a:r>
            <a:r>
              <a:rPr lang="en-US" sz="1800" b="0" u="none" baseline="30000" dirty="0">
                <a:latin typeface="Arial Narrow" pitchFamily="34" charset="0"/>
              </a:rPr>
              <a:t>7</a:t>
            </a:r>
            <a:endParaRPr lang="en-US" sz="18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                                                                                                           = 2 + 3x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+ 5x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+ 3x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+ 6x</a:t>
            </a:r>
            <a:r>
              <a:rPr lang="en-US" sz="1800" b="0" u="none" baseline="30000" dirty="0">
                <a:latin typeface="Arial Narrow" pitchFamily="34" charset="0"/>
              </a:rPr>
              <a:t>7</a:t>
            </a: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 </a:t>
            </a: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2.      (3x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+ 5x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)(6x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+ 2x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+ 3x</a:t>
            </a:r>
            <a:r>
              <a:rPr lang="en-US" sz="1800" b="0" u="none" baseline="30000" dirty="0">
                <a:latin typeface="Arial Narrow" pitchFamily="34" charset="0"/>
              </a:rPr>
              <a:t>8</a:t>
            </a:r>
            <a:r>
              <a:rPr lang="en-US" sz="1800" b="0" u="none" dirty="0">
                <a:latin typeface="Arial Narrow" pitchFamily="34" charset="0"/>
              </a:rPr>
              <a:t>) =</a:t>
            </a:r>
          </a:p>
          <a:p>
            <a:pPr marL="457200" indent="-457200" defTabSz="762000">
              <a:defRPr/>
            </a:pPr>
            <a:endParaRPr lang="en-US" sz="18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endParaRPr lang="en-US" sz="1800" b="0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930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404941" name="Text Box 13"/>
          <p:cNvSpPr txBox="1">
            <a:spLocks noChangeArrowheads="1"/>
          </p:cNvSpPr>
          <p:nvPr/>
        </p:nvSpPr>
        <p:spPr bwMode="auto">
          <a:xfrm>
            <a:off x="1136650" y="450335"/>
            <a:ext cx="8839200" cy="129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4-3:</a:t>
            </a:r>
            <a:r>
              <a:rPr lang="en-US" sz="2400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Polynomials division over a finite field</a:t>
            </a: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Compute the following polynomial divisions over </a:t>
            </a:r>
            <a:r>
              <a:rPr lang="en-US" sz="1800" u="none" dirty="0">
                <a:latin typeface="Arial Narrow" pitchFamily="34" charset="0"/>
              </a:rPr>
              <a:t>GF(2)</a:t>
            </a:r>
          </a:p>
          <a:p>
            <a:pPr marL="457200" indent="-457200" defTabSz="762000">
              <a:defRPr/>
            </a:pPr>
            <a:endParaRPr lang="en-US" sz="18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(x</a:t>
            </a:r>
            <a:r>
              <a:rPr lang="en-US" sz="1800" b="0" u="none" baseline="30000" dirty="0">
                <a:latin typeface="Arial Narrow" pitchFamily="34" charset="0"/>
              </a:rPr>
              <a:t>12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8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6  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+ 1)  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</a:t>
            </a:r>
            <a:r>
              <a:rPr lang="en-US" sz="1800" b="0" u="none" dirty="0">
                <a:latin typeface="Arial Narrow" pitchFamily="34" charset="0"/>
              </a:rPr>
              <a:t>  (x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+1) </a:t>
            </a:r>
          </a:p>
        </p:txBody>
      </p:sp>
      <p:sp>
        <p:nvSpPr>
          <p:cNvPr id="1404942" name="Text Box 14"/>
          <p:cNvSpPr txBox="1">
            <a:spLocks noChangeArrowheads="1"/>
          </p:cNvSpPr>
          <p:nvPr/>
        </p:nvSpPr>
        <p:spPr bwMode="auto">
          <a:xfrm>
            <a:off x="1136650" y="1895109"/>
            <a:ext cx="6559550" cy="175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4-3:</a:t>
            </a:r>
          </a:p>
          <a:p>
            <a:pPr marL="457200" indent="-457200" defTabSz="762000">
              <a:defRPr/>
            </a:pPr>
            <a:endParaRPr lang="en-AU" sz="2400" dirty="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            ( x</a:t>
            </a:r>
            <a:r>
              <a:rPr lang="en-US" sz="1800" b="0" u="none" baseline="30000" dirty="0">
                <a:latin typeface="Arial Narrow" pitchFamily="34" charset="0"/>
              </a:rPr>
              <a:t>12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8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6  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 + 1)  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</a:t>
            </a:r>
            <a:r>
              <a:rPr lang="en-US" sz="1800" b="0" u="none" dirty="0">
                <a:latin typeface="Arial Narrow" pitchFamily="34" charset="0"/>
              </a:rPr>
              <a:t>     ( x</a:t>
            </a:r>
            <a:r>
              <a:rPr lang="en-US" sz="1800" b="0" u="none" baseline="30000" dirty="0">
                <a:latin typeface="Arial Narrow" pitchFamily="34" charset="0"/>
              </a:rPr>
              <a:t>5 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+ 1) </a:t>
            </a: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                                           </a:t>
            </a:r>
            <a:endParaRPr lang="en-AU" sz="2400" dirty="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defRPr/>
            </a:pPr>
            <a:endParaRPr lang="en-AU" sz="2400" dirty="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4108450" y="2667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4108450" y="297180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822450" y="2971800"/>
            <a:ext cx="1371600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/>
            <a:r>
              <a:rPr lang="en-US" sz="1800" b="0" u="none" dirty="0">
                <a:latin typeface="Arial Narrow" pitchFamily="34" charset="0"/>
              </a:rPr>
              <a:t>(x</a:t>
            </a:r>
            <a:r>
              <a:rPr lang="en-US" sz="1800" b="0" u="none" baseline="30000" dirty="0">
                <a:latin typeface="Arial Narrow" pitchFamily="34" charset="0"/>
              </a:rPr>
              <a:t>12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9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7</a:t>
            </a:r>
            <a:r>
              <a:rPr lang="en-US" sz="1800" b="0" u="none" dirty="0">
                <a:latin typeface="Arial Narrow" pitchFamily="34" charset="0"/>
              </a:rPr>
              <a:t>)</a:t>
            </a:r>
            <a:endParaRPr lang="en-GB" sz="1800" b="0" u="none" dirty="0">
              <a:latin typeface="Arial Narrow" pitchFamily="34" charset="0"/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517650" y="2971800"/>
            <a:ext cx="265113" cy="396875"/>
          </a:xfrm>
          <a:prstGeom prst="rect">
            <a:avLst/>
          </a:prstGeom>
          <a:solidFill>
            <a:srgbClr val="FFB3FF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u="none" dirty="0"/>
              <a:t>-</a:t>
            </a:r>
            <a:endParaRPr lang="en-GB" u="none" dirty="0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822450" y="3352800"/>
            <a:ext cx="2159863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b="0" u="none" dirty="0">
                <a:latin typeface="Arial Narrow" pitchFamily="34" charset="0"/>
              </a:rPr>
              <a:t>x</a:t>
            </a:r>
            <a:r>
              <a:rPr lang="en-US" sz="1800" b="0" u="none" baseline="30000" dirty="0">
                <a:latin typeface="Arial Narrow" pitchFamily="34" charset="0"/>
              </a:rPr>
              <a:t>9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8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7  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6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+ 1</a:t>
            </a:r>
            <a:endParaRPr lang="en-GB" sz="1800" b="0" u="none" dirty="0">
              <a:latin typeface="Arial Narrow" pitchFamily="34" charset="0"/>
            </a:endParaRP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820863" y="3657600"/>
            <a:ext cx="1204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b="0" u="none" dirty="0">
                <a:latin typeface="Arial Narrow" pitchFamily="34" charset="0"/>
              </a:rPr>
              <a:t>x</a:t>
            </a:r>
            <a:r>
              <a:rPr lang="en-US" sz="1800" b="0" u="none" baseline="30000" dirty="0">
                <a:latin typeface="Arial Narrow" pitchFamily="34" charset="0"/>
              </a:rPr>
              <a:t>9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6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 </a:t>
            </a:r>
            <a:endParaRPr lang="en-GB" sz="1800" b="0" u="none" dirty="0">
              <a:latin typeface="Arial Narrow" pitchFamily="34" charset="0"/>
            </a:endParaRPr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1746250" y="39624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822450" y="3962400"/>
            <a:ext cx="18319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b="0" u="none" dirty="0">
                <a:latin typeface="Arial Narrow" pitchFamily="34" charset="0"/>
              </a:rPr>
              <a:t>x</a:t>
            </a:r>
            <a:r>
              <a:rPr lang="en-US" sz="1800" b="0" u="none" baseline="30000" dirty="0">
                <a:latin typeface="Arial Narrow" pitchFamily="34" charset="0"/>
              </a:rPr>
              <a:t>8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7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4 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 + 1</a:t>
            </a:r>
            <a:endParaRPr lang="en-GB" sz="1800" b="0" u="none" dirty="0">
              <a:latin typeface="Arial Narrow" pitchFamily="34" charset="0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1822450" y="4267200"/>
            <a:ext cx="11525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b="0" u="none">
                <a:latin typeface="Arial Narrow" pitchFamily="34" charset="0"/>
              </a:rPr>
              <a:t>x</a:t>
            </a:r>
            <a:r>
              <a:rPr lang="en-US" sz="1800" b="0" u="none" baseline="30000">
                <a:latin typeface="Arial Narrow" pitchFamily="34" charset="0"/>
              </a:rPr>
              <a:t>8</a:t>
            </a:r>
            <a:r>
              <a:rPr lang="en-US" sz="1800" b="0" u="none">
                <a:latin typeface="Arial Narrow" pitchFamily="34" charset="0"/>
              </a:rPr>
              <a:t> + x</a:t>
            </a:r>
            <a:r>
              <a:rPr lang="en-US" sz="1800" b="0" u="none" baseline="30000">
                <a:latin typeface="Arial Narrow" pitchFamily="34" charset="0"/>
              </a:rPr>
              <a:t>5</a:t>
            </a:r>
            <a:r>
              <a:rPr lang="en-US" sz="1800" b="0" u="none">
                <a:latin typeface="Arial Narrow" pitchFamily="34" charset="0"/>
              </a:rPr>
              <a:t> + x</a:t>
            </a:r>
            <a:r>
              <a:rPr lang="en-US" sz="1800" b="0" u="none" baseline="30000">
                <a:latin typeface="Arial Narrow" pitchFamily="34" charset="0"/>
              </a:rPr>
              <a:t>3</a:t>
            </a:r>
            <a:r>
              <a:rPr lang="en-US" sz="1800" b="0" u="none">
                <a:latin typeface="Arial Narrow" pitchFamily="34" charset="0"/>
              </a:rPr>
              <a:t> </a:t>
            </a:r>
            <a:endParaRPr lang="en-GB" sz="1800" b="0" u="none">
              <a:latin typeface="Arial Narrow" pitchFamily="34" charset="0"/>
            </a:endParaRPr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1746250" y="459105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1746250" y="4586288"/>
            <a:ext cx="2230396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b="0" u="none" dirty="0">
                <a:latin typeface="Arial Narrow" pitchFamily="34" charset="0"/>
              </a:rPr>
              <a:t> x</a:t>
            </a:r>
            <a:r>
              <a:rPr lang="en-US" sz="1800" b="0" u="none" baseline="30000" dirty="0">
                <a:latin typeface="Arial Narrow" pitchFamily="34" charset="0"/>
              </a:rPr>
              <a:t>7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5  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3 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2 </a:t>
            </a:r>
            <a:r>
              <a:rPr lang="en-US" sz="1800" b="0" u="none" dirty="0">
                <a:latin typeface="Arial Narrow" pitchFamily="34" charset="0"/>
              </a:rPr>
              <a:t>+ 1</a:t>
            </a:r>
            <a:endParaRPr lang="en-GB" sz="1800" b="0" u="none" dirty="0">
              <a:latin typeface="Arial Narrow" pitchFamily="34" charset="0"/>
            </a:endParaRP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1746250" y="4891088"/>
            <a:ext cx="127476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b="0" u="none">
                <a:latin typeface="Arial Narrow" pitchFamily="34" charset="0"/>
              </a:rPr>
              <a:t> x</a:t>
            </a:r>
            <a:r>
              <a:rPr lang="en-US" sz="1800" b="0" u="none" baseline="30000">
                <a:latin typeface="Arial Narrow" pitchFamily="34" charset="0"/>
              </a:rPr>
              <a:t>7</a:t>
            </a:r>
            <a:r>
              <a:rPr lang="en-US" sz="1800" b="0" u="none">
                <a:latin typeface="Arial Narrow" pitchFamily="34" charset="0"/>
              </a:rPr>
              <a:t> + x</a:t>
            </a:r>
            <a:r>
              <a:rPr lang="en-US" sz="1800" b="0" u="none" baseline="30000">
                <a:latin typeface="Arial Narrow" pitchFamily="34" charset="0"/>
              </a:rPr>
              <a:t>4  </a:t>
            </a:r>
            <a:r>
              <a:rPr lang="en-US" sz="1800" b="0" u="none">
                <a:latin typeface="Arial Narrow" pitchFamily="34" charset="0"/>
              </a:rPr>
              <a:t>+ x</a:t>
            </a:r>
            <a:r>
              <a:rPr lang="en-US" sz="1800" b="0" u="none" baseline="30000">
                <a:latin typeface="Arial Narrow" pitchFamily="34" charset="0"/>
              </a:rPr>
              <a:t>2</a:t>
            </a:r>
            <a:r>
              <a:rPr lang="en-US" sz="1800" b="0" u="none">
                <a:latin typeface="Arial Narrow" pitchFamily="34" charset="0"/>
              </a:rPr>
              <a:t>  </a:t>
            </a:r>
            <a:endParaRPr lang="en-GB" sz="1800" b="0" u="none">
              <a:latin typeface="Arial Narrow" pitchFamily="34" charset="0"/>
            </a:endParaRP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1746250" y="5257800"/>
            <a:ext cx="1138751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b="0" u="none" dirty="0">
                <a:latin typeface="Arial Narrow" pitchFamily="34" charset="0"/>
              </a:rPr>
              <a:t> 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3 </a:t>
            </a:r>
            <a:r>
              <a:rPr lang="en-US" sz="1800" b="0" u="none" dirty="0">
                <a:latin typeface="Arial Narrow" pitchFamily="34" charset="0"/>
              </a:rPr>
              <a:t> + 1</a:t>
            </a:r>
            <a:endParaRPr lang="en-GB" sz="1800" b="0" u="none" dirty="0">
              <a:latin typeface="Arial Narrow" pitchFamily="34" charset="0"/>
            </a:endParaRPr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1746250" y="52578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1746250" y="5500688"/>
            <a:ext cx="1138751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b="0" u="none" dirty="0">
                <a:latin typeface="Arial Narrow" pitchFamily="34" charset="0"/>
              </a:rPr>
              <a:t> 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2 </a:t>
            </a:r>
            <a:r>
              <a:rPr lang="en-US" sz="1800" b="0" u="none" dirty="0">
                <a:latin typeface="Arial Narrow" pitchFamily="34" charset="0"/>
              </a:rPr>
              <a:t> + 1</a:t>
            </a:r>
            <a:endParaRPr lang="en-GB" sz="1800" b="0" u="none" dirty="0">
              <a:latin typeface="Arial Narrow" pitchFamily="34" charset="0"/>
            </a:endParaRPr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1746250" y="58674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1746250" y="5867400"/>
            <a:ext cx="7747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b="0" u="none">
                <a:latin typeface="Arial Narrow" pitchFamily="34" charset="0"/>
              </a:rPr>
              <a:t> x</a:t>
            </a:r>
            <a:r>
              <a:rPr lang="en-US" sz="1800" b="0" u="none" baseline="30000">
                <a:latin typeface="Arial Narrow" pitchFamily="34" charset="0"/>
              </a:rPr>
              <a:t>3</a:t>
            </a:r>
            <a:r>
              <a:rPr lang="en-US" sz="1800" b="0" u="none">
                <a:latin typeface="Arial Narrow" pitchFamily="34" charset="0"/>
              </a:rPr>
              <a:t> + x</a:t>
            </a:r>
            <a:r>
              <a:rPr lang="en-US" sz="1800" b="0" u="none" baseline="30000">
                <a:latin typeface="Arial Narrow" pitchFamily="34" charset="0"/>
              </a:rPr>
              <a:t>2</a:t>
            </a:r>
            <a:endParaRPr lang="en-GB" sz="1800" b="0" u="none">
              <a:latin typeface="Arial Narrow" pitchFamily="34" charset="0"/>
            </a:endParaRPr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1746250" y="3306763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 flipH="1">
            <a:off x="2514600" y="5334000"/>
            <a:ext cx="3200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5776913" y="5040313"/>
            <a:ext cx="32829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/>
              <a:t>Remainder of the division</a:t>
            </a:r>
            <a:endParaRPr lang="en-GB"/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533400" y="3657600"/>
            <a:ext cx="1112838" cy="175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b="0" u="none" dirty="0">
                <a:latin typeface="Arial Narrow" pitchFamily="34" charset="0"/>
              </a:rPr>
              <a:t> in GF(2):</a:t>
            </a:r>
          </a:p>
          <a:p>
            <a:pPr defTabSz="762000"/>
            <a:r>
              <a:rPr lang="en-US" sz="1800" b="0" u="none" dirty="0">
                <a:latin typeface="Arial Narrow" pitchFamily="34" charset="0"/>
              </a:rPr>
              <a:t>1+1=2=0</a:t>
            </a:r>
          </a:p>
          <a:p>
            <a:pPr defTabSz="762000"/>
            <a:r>
              <a:rPr lang="en-US" sz="1800" b="0" u="none" dirty="0">
                <a:latin typeface="Arial Narrow" pitchFamily="34" charset="0"/>
              </a:rPr>
              <a:t>=&gt; 1=-1</a:t>
            </a:r>
          </a:p>
          <a:p>
            <a:pPr defTabSz="762000"/>
            <a:r>
              <a:rPr lang="en-US" sz="1800" b="0" u="none" dirty="0">
                <a:latin typeface="Arial Narrow" pitchFamily="34" charset="0"/>
              </a:rPr>
              <a:t>=&gt;Addition</a:t>
            </a:r>
          </a:p>
          <a:p>
            <a:pPr defTabSz="762000"/>
            <a:r>
              <a:rPr lang="en-US" sz="1800" b="0" u="none" dirty="0">
                <a:latin typeface="Arial Narrow" pitchFamily="34" charset="0"/>
              </a:rPr>
              <a:t>Is equal to</a:t>
            </a:r>
          </a:p>
          <a:p>
            <a:pPr defTabSz="762000"/>
            <a:r>
              <a:rPr lang="en-US" sz="1800" b="0" u="none" dirty="0">
                <a:latin typeface="Arial Narrow" pitchFamily="34" charset="0"/>
              </a:rPr>
              <a:t>subtraction</a:t>
            </a:r>
            <a:endParaRPr lang="en-GB" sz="1800" b="0" u="none" dirty="0">
              <a:latin typeface="Arial Narrow" pitchFamily="34" charset="0"/>
            </a:endParaRPr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 flipV="1">
            <a:off x="9144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6927196" y="3373157"/>
            <a:ext cx="693116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dirty="0"/>
              <a:t>Q(x)</a:t>
            </a:r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 flipH="1" flipV="1">
            <a:off x="6108701" y="3246598"/>
            <a:ext cx="86360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9001125" y="5043488"/>
            <a:ext cx="680292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dirty="0"/>
              <a:t>R(x)</a:t>
            </a:r>
          </a:p>
        </p:txBody>
      </p:sp>
      <p:sp>
        <p:nvSpPr>
          <p:cNvPr id="4" name="Rechteck 3"/>
          <p:cNvSpPr/>
          <p:nvPr/>
        </p:nvSpPr>
        <p:spPr>
          <a:xfrm>
            <a:off x="4346410" y="2992635"/>
            <a:ext cx="1834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n-US" sz="1800" b="0" u="none" dirty="0">
                <a:latin typeface="Arial Narrow" pitchFamily="34" charset="0"/>
              </a:rPr>
              <a:t>x</a:t>
            </a:r>
            <a:r>
              <a:rPr lang="en-US" sz="1800" b="0" u="none" baseline="30000" dirty="0">
                <a:latin typeface="Arial Narrow" pitchFamily="34" charset="0"/>
              </a:rPr>
              <a:t>7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3  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+ 1</a:t>
            </a:r>
            <a:endParaRPr lang="en-GB" sz="1800" b="0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041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990600"/>
            <a:ext cx="6346138" cy="7408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Solution 4-4:</a:t>
            </a: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1800" b="0" dirty="0">
                <a:solidFill>
                  <a:srgbClr val="000000"/>
                </a:solidFill>
                <a:latin typeface="Arial Narrow" pitchFamily="34" charset="0"/>
              </a:rPr>
              <a:t>Compute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 err="1">
                <a:latin typeface="Arial Narrow" pitchFamily="34" charset="0"/>
                <a:cs typeface="Times New Roman" pitchFamily="18" charset="0"/>
              </a:rPr>
              <a:t>gcd</a:t>
            </a:r>
            <a:r>
              <a:rPr lang="en-GB" sz="1800" b="0" u="none" dirty="0">
                <a:latin typeface="Arial Narrow" pitchFamily="34" charset="0"/>
                <a:cs typeface="Times New Roman" pitchFamily="18" charset="0"/>
              </a:rPr>
              <a:t> [ P</a:t>
            </a:r>
            <a:r>
              <a:rPr lang="en-GB" sz="1800" b="0" u="none" baseline="-30000" dirty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GB" sz="1800" b="0" u="none" dirty="0">
                <a:latin typeface="Arial Narrow" pitchFamily="34" charset="0"/>
                <a:cs typeface="Times New Roman" pitchFamily="18" charset="0"/>
              </a:rPr>
              <a:t>(x) , P</a:t>
            </a:r>
            <a:r>
              <a:rPr lang="en-GB" sz="1800" b="0" u="none" baseline="-30000" dirty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GB" sz="1800" b="0" u="none" dirty="0">
                <a:latin typeface="Arial Narrow" pitchFamily="34" charset="0"/>
                <a:cs typeface="Times New Roman" pitchFamily="18" charset="0"/>
              </a:rPr>
              <a:t>(x) ] = A(x) P</a:t>
            </a:r>
            <a:r>
              <a:rPr lang="en-GB" sz="1800" b="0" u="none" baseline="-30000" dirty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GB" sz="1800" b="0" u="none" dirty="0">
                <a:latin typeface="Arial Narrow" pitchFamily="34" charset="0"/>
                <a:cs typeface="Times New Roman" pitchFamily="18" charset="0"/>
              </a:rPr>
              <a:t>(x) + </a:t>
            </a:r>
            <a:r>
              <a:rPr lang="en-GB" sz="1800" u="none" dirty="0">
                <a:latin typeface="Arial Narrow" pitchFamily="34" charset="0"/>
                <a:cs typeface="Times New Roman" pitchFamily="18" charset="0"/>
              </a:rPr>
              <a:t>B(x)</a:t>
            </a:r>
            <a:r>
              <a:rPr lang="en-GB" sz="1800" b="0" u="none" dirty="0">
                <a:latin typeface="Arial Narrow" pitchFamily="34" charset="0"/>
                <a:cs typeface="Times New Roman" pitchFamily="18" charset="0"/>
              </a:rPr>
              <a:t> P</a:t>
            </a:r>
            <a:r>
              <a:rPr lang="en-GB" sz="1800" b="0" u="none" baseline="-30000" dirty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GB" sz="1800" b="0" u="none" dirty="0">
                <a:latin typeface="Arial Narrow" pitchFamily="34" charset="0"/>
                <a:cs typeface="Times New Roman" pitchFamily="18" charset="0"/>
              </a:rPr>
              <a:t>(x)</a:t>
            </a:r>
            <a:r>
              <a:rPr lang="en-GB" sz="1800" b="0" u="none" dirty="0">
                <a:latin typeface="Arial Narrow" pitchFamily="34" charset="0"/>
              </a:rPr>
              <a:t> </a:t>
            </a:r>
          </a:p>
          <a:p>
            <a:pPr defTabSz="762000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                 if </a:t>
            </a:r>
            <a:r>
              <a:rPr lang="en-US" sz="1800" u="none" dirty="0" err="1">
                <a:solidFill>
                  <a:srgbClr val="000000"/>
                </a:solidFill>
                <a:latin typeface="Arial Narrow" pitchFamily="34" charset="0"/>
              </a:rPr>
              <a:t>gcd</a:t>
            </a:r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</a:rPr>
              <a:t> =1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, then the inverse is </a:t>
            </a:r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</a:rPr>
              <a:t>B(x)</a:t>
            </a:r>
            <a:endParaRPr lang="en-GB" sz="1800" b="0" dirty="0">
              <a:latin typeface="Arial Narrow" pitchFamily="34" charset="0"/>
            </a:endParaRPr>
          </a:p>
        </p:txBody>
      </p:sp>
      <p:sp>
        <p:nvSpPr>
          <p:cNvPr id="1406979" name="Text Box 3"/>
          <p:cNvSpPr txBox="1">
            <a:spLocks noChangeArrowheads="1"/>
          </p:cNvSpPr>
          <p:nvPr/>
        </p:nvSpPr>
        <p:spPr bwMode="auto">
          <a:xfrm>
            <a:off x="228600" y="499915"/>
            <a:ext cx="8382000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defTabSz="76200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Problem 4-4:</a:t>
            </a:r>
            <a:r>
              <a:rPr lang="en-AU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Find the multiplicative inverse of  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x + 1</a:t>
            </a:r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modulo 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800" u="non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8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 + 1</a:t>
            </a:r>
            <a:r>
              <a:rPr lang="en-GB" sz="1800" u="none" dirty="0">
                <a:latin typeface="Arial Narrow" pitchFamily="34" charset="0"/>
              </a:rPr>
              <a:t> </a:t>
            </a:r>
            <a:endParaRPr lang="de-DE" sz="1800" u="none" dirty="0">
              <a:latin typeface="Arial Narrow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38200" y="2286000"/>
            <a:ext cx="89154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838200" y="2667000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219200" y="2286000"/>
            <a:ext cx="6318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GB" sz="1600" b="0" u="none" dirty="0">
                <a:cs typeface="Times New Roman" pitchFamily="18" charset="0"/>
              </a:rPr>
              <a:t>P</a:t>
            </a:r>
            <a:r>
              <a:rPr lang="en-GB" sz="1600" b="0" u="none" baseline="-30000" dirty="0">
                <a:cs typeface="Times New Roman" pitchFamily="18" charset="0"/>
              </a:rPr>
              <a:t>1</a:t>
            </a:r>
            <a:r>
              <a:rPr lang="en-GB" sz="1600" b="0" u="none" dirty="0">
                <a:cs typeface="Times New Roman" pitchFamily="18" charset="0"/>
              </a:rPr>
              <a:t>(x)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708967" y="2281815"/>
            <a:ext cx="672277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600" b="0" u="none" dirty="0">
                <a:cs typeface="Times New Roman" pitchFamily="18" charset="0"/>
              </a:rPr>
              <a:t>A2</a:t>
            </a:r>
            <a:r>
              <a:rPr lang="en-GB" sz="1600" b="0" u="none" dirty="0">
                <a:cs typeface="Times New Roman" pitchFamily="18" charset="0"/>
              </a:rPr>
              <a:t>(x)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615942" y="2280564"/>
            <a:ext cx="672277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GB" sz="1600" b="0" u="none" dirty="0">
                <a:cs typeface="Times New Roman" pitchFamily="18" charset="0"/>
              </a:rPr>
              <a:t>A</a:t>
            </a:r>
            <a:r>
              <a:rPr lang="en-US" sz="1600" b="0" u="none" dirty="0">
                <a:cs typeface="Times New Roman" pitchFamily="18" charset="0"/>
              </a:rPr>
              <a:t>1</a:t>
            </a:r>
            <a:r>
              <a:rPr lang="en-GB" sz="1600" b="0" u="none" dirty="0">
                <a:cs typeface="Times New Roman" pitchFamily="18" charset="0"/>
              </a:rPr>
              <a:t>(x)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438400" y="2286000"/>
            <a:ext cx="6318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GB" sz="1600" b="0" u="none" dirty="0">
                <a:cs typeface="Times New Roman" pitchFamily="18" charset="0"/>
              </a:rPr>
              <a:t>P</a:t>
            </a:r>
            <a:r>
              <a:rPr lang="en-US" sz="1600" b="0" u="none" baseline="-30000" dirty="0">
                <a:cs typeface="Times New Roman" pitchFamily="18" charset="0"/>
              </a:rPr>
              <a:t>2</a:t>
            </a:r>
            <a:r>
              <a:rPr lang="en-GB" sz="1600" b="0" u="none" dirty="0">
                <a:cs typeface="Times New Roman" pitchFamily="18" charset="0"/>
              </a:rPr>
              <a:t>(x)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057400" y="2286000"/>
            <a:ext cx="6858000" cy="1981200"/>
            <a:chOff x="1296" y="1440"/>
            <a:chExt cx="4320" cy="1584"/>
          </a:xfrm>
        </p:grpSpPr>
        <p:sp>
          <p:nvSpPr>
            <p:cNvPr id="8235" name="Line 11"/>
            <p:cNvSpPr>
              <a:spLocks noChangeShapeType="1"/>
            </p:cNvSpPr>
            <p:nvPr/>
          </p:nvSpPr>
          <p:spPr bwMode="auto">
            <a:xfrm>
              <a:off x="1296" y="1440"/>
              <a:ext cx="0" cy="1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8236" name="Line 12"/>
            <p:cNvSpPr>
              <a:spLocks noChangeShapeType="1"/>
            </p:cNvSpPr>
            <p:nvPr/>
          </p:nvSpPr>
          <p:spPr bwMode="auto">
            <a:xfrm>
              <a:off x="2112" y="1440"/>
              <a:ext cx="0" cy="1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8237" name="Line 13"/>
            <p:cNvSpPr>
              <a:spLocks noChangeShapeType="1"/>
            </p:cNvSpPr>
            <p:nvPr/>
          </p:nvSpPr>
          <p:spPr bwMode="auto">
            <a:xfrm>
              <a:off x="2832" y="1440"/>
              <a:ext cx="0" cy="1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8238" name="Line 14"/>
            <p:cNvSpPr>
              <a:spLocks noChangeShapeType="1"/>
            </p:cNvSpPr>
            <p:nvPr/>
          </p:nvSpPr>
          <p:spPr bwMode="auto">
            <a:xfrm>
              <a:off x="3552" y="1440"/>
              <a:ext cx="0" cy="1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8239" name="Line 15"/>
            <p:cNvSpPr>
              <a:spLocks noChangeShapeType="1"/>
            </p:cNvSpPr>
            <p:nvPr/>
          </p:nvSpPr>
          <p:spPr bwMode="auto">
            <a:xfrm>
              <a:off x="5616" y="1440"/>
              <a:ext cx="0" cy="1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8240" name="Line 16"/>
            <p:cNvSpPr>
              <a:spLocks noChangeShapeType="1"/>
            </p:cNvSpPr>
            <p:nvPr/>
          </p:nvSpPr>
          <p:spPr bwMode="auto">
            <a:xfrm>
              <a:off x="4272" y="1440"/>
              <a:ext cx="0" cy="1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8241" name="Line 17"/>
            <p:cNvSpPr>
              <a:spLocks noChangeShapeType="1"/>
            </p:cNvSpPr>
            <p:nvPr/>
          </p:nvSpPr>
          <p:spPr bwMode="auto">
            <a:xfrm>
              <a:off x="4992" y="1440"/>
              <a:ext cx="0" cy="1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8203" name="Text Box 18"/>
          <p:cNvSpPr txBox="1">
            <a:spLocks noChangeArrowheads="1"/>
          </p:cNvSpPr>
          <p:nvPr/>
        </p:nvSpPr>
        <p:spPr bwMode="auto">
          <a:xfrm>
            <a:off x="6983566" y="2280564"/>
            <a:ext cx="672277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600" b="0" u="none" dirty="0">
                <a:cs typeface="Times New Roman" pitchFamily="18" charset="0"/>
              </a:rPr>
              <a:t>B2</a:t>
            </a:r>
            <a:r>
              <a:rPr lang="en-GB" sz="1600" b="0" u="none" dirty="0">
                <a:cs typeface="Times New Roman" pitchFamily="18" charset="0"/>
              </a:rPr>
              <a:t>(x)</a:t>
            </a:r>
          </a:p>
        </p:txBody>
      </p:sp>
      <p:sp>
        <p:nvSpPr>
          <p:cNvPr id="8204" name="Text Box 19"/>
          <p:cNvSpPr txBox="1">
            <a:spLocks noChangeArrowheads="1"/>
          </p:cNvSpPr>
          <p:nvPr/>
        </p:nvSpPr>
        <p:spPr bwMode="auto">
          <a:xfrm>
            <a:off x="5861997" y="2281814"/>
            <a:ext cx="672277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600" b="0" u="none" dirty="0">
                <a:cs typeface="Times New Roman" pitchFamily="18" charset="0"/>
              </a:rPr>
              <a:t>B1</a:t>
            </a:r>
            <a:r>
              <a:rPr lang="en-GB" sz="1600" b="0" u="none" dirty="0">
                <a:cs typeface="Times New Roman" pitchFamily="18" charset="0"/>
              </a:rPr>
              <a:t>(x)</a:t>
            </a:r>
          </a:p>
        </p:txBody>
      </p:sp>
      <p:sp>
        <p:nvSpPr>
          <p:cNvPr id="8205" name="Text Box 20"/>
          <p:cNvSpPr txBox="1">
            <a:spLocks noChangeArrowheads="1"/>
          </p:cNvSpPr>
          <p:nvPr/>
        </p:nvSpPr>
        <p:spPr bwMode="auto">
          <a:xfrm>
            <a:off x="9045224" y="2273877"/>
            <a:ext cx="542434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400" b="0" u="none" dirty="0">
                <a:cs typeface="Times New Roman" pitchFamily="18" charset="0"/>
              </a:rPr>
              <a:t>R</a:t>
            </a:r>
            <a:r>
              <a:rPr lang="en-GB" sz="1600" b="0" u="none" dirty="0">
                <a:cs typeface="Times New Roman" pitchFamily="18" charset="0"/>
              </a:rPr>
              <a:t>(x</a:t>
            </a:r>
            <a:r>
              <a:rPr lang="en-GB" sz="1400" b="0" u="none" dirty="0">
                <a:cs typeface="Times New Roman" pitchFamily="18" charset="0"/>
              </a:rPr>
              <a:t>)</a:t>
            </a:r>
          </a:p>
        </p:txBody>
      </p:sp>
      <p:sp>
        <p:nvSpPr>
          <p:cNvPr id="8206" name="Text Box 21"/>
          <p:cNvSpPr txBox="1">
            <a:spLocks noChangeArrowheads="1"/>
          </p:cNvSpPr>
          <p:nvPr/>
        </p:nvSpPr>
        <p:spPr bwMode="auto">
          <a:xfrm>
            <a:off x="8193758" y="2280564"/>
            <a:ext cx="582509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600" b="0" u="none" dirty="0">
                <a:cs typeface="Times New Roman" pitchFamily="18" charset="0"/>
              </a:rPr>
              <a:t>Q(</a:t>
            </a:r>
            <a:r>
              <a:rPr lang="en-GB" sz="1600" b="0" u="none" dirty="0">
                <a:cs typeface="Times New Roman" pitchFamily="18" charset="0"/>
              </a:rPr>
              <a:t>x)</a:t>
            </a:r>
          </a:p>
        </p:txBody>
      </p:sp>
      <p:sp>
        <p:nvSpPr>
          <p:cNvPr id="8207" name="Text Box 22"/>
          <p:cNvSpPr txBox="1">
            <a:spLocks noChangeArrowheads="1"/>
          </p:cNvSpPr>
          <p:nvPr/>
        </p:nvSpPr>
        <p:spPr bwMode="auto">
          <a:xfrm>
            <a:off x="990600" y="2743200"/>
            <a:ext cx="1013717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x</a:t>
            </a:r>
            <a:r>
              <a:rPr lang="fr-FR" sz="1600" u="none" baseline="30000" dirty="0">
                <a:latin typeface="Arial Narrow" panose="020B0606020202030204" pitchFamily="34" charset="0"/>
                <a:cs typeface="Times New Roman" pitchFamily="18" charset="0"/>
              </a:rPr>
              <a:t>5</a:t>
            </a:r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 + x</a:t>
            </a:r>
            <a:r>
              <a:rPr lang="fr-FR" sz="1600" u="none" baseline="30000" dirty="0">
                <a:latin typeface="Arial Narrow" panose="020B0606020202030204" pitchFamily="34" charset="0"/>
                <a:cs typeface="Times New Roman" pitchFamily="18" charset="0"/>
              </a:rPr>
              <a:t>3</a:t>
            </a:r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 + 1</a:t>
            </a:r>
            <a:r>
              <a:rPr lang="en-GB" sz="1600" u="none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8208" name="Text Box 23"/>
          <p:cNvSpPr txBox="1">
            <a:spLocks noChangeArrowheads="1"/>
          </p:cNvSpPr>
          <p:nvPr/>
        </p:nvSpPr>
        <p:spPr bwMode="auto">
          <a:xfrm>
            <a:off x="2362200" y="2743200"/>
            <a:ext cx="604951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x + 1</a:t>
            </a:r>
            <a:r>
              <a:rPr lang="en-GB" sz="1600" u="none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8209" name="Text Box 24"/>
          <p:cNvSpPr txBox="1">
            <a:spLocks noChangeArrowheads="1"/>
          </p:cNvSpPr>
          <p:nvPr/>
        </p:nvSpPr>
        <p:spPr bwMode="auto">
          <a:xfrm>
            <a:off x="3791472" y="2762250"/>
            <a:ext cx="321219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1</a:t>
            </a:r>
            <a:r>
              <a:rPr lang="en-GB" sz="1600" u="none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8210" name="Text Box 25"/>
          <p:cNvSpPr txBox="1">
            <a:spLocks noChangeArrowheads="1"/>
          </p:cNvSpPr>
          <p:nvPr/>
        </p:nvSpPr>
        <p:spPr bwMode="auto">
          <a:xfrm>
            <a:off x="4907422" y="2781300"/>
            <a:ext cx="334044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0</a:t>
            </a:r>
            <a:r>
              <a:rPr lang="en-GB" sz="1400" u="none" dirty="0"/>
              <a:t> </a:t>
            </a:r>
          </a:p>
        </p:txBody>
      </p:sp>
      <p:sp>
        <p:nvSpPr>
          <p:cNvPr id="8211" name="Text Box 26"/>
          <p:cNvSpPr txBox="1">
            <a:spLocks noChangeArrowheads="1"/>
          </p:cNvSpPr>
          <p:nvPr/>
        </p:nvSpPr>
        <p:spPr bwMode="auto">
          <a:xfrm>
            <a:off x="6058646" y="2771775"/>
            <a:ext cx="274733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0</a:t>
            </a:r>
            <a:endParaRPr lang="en-GB" sz="1600" u="none" dirty="0">
              <a:latin typeface="Arial Narrow" panose="020B0606020202030204" pitchFamily="34" charset="0"/>
            </a:endParaRPr>
          </a:p>
        </p:txBody>
      </p:sp>
      <p:sp>
        <p:nvSpPr>
          <p:cNvPr id="8212" name="Text Box 27"/>
          <p:cNvSpPr txBox="1">
            <a:spLocks noChangeArrowheads="1"/>
          </p:cNvSpPr>
          <p:nvPr/>
        </p:nvSpPr>
        <p:spPr bwMode="auto">
          <a:xfrm>
            <a:off x="7181009" y="2743200"/>
            <a:ext cx="274733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1</a:t>
            </a:r>
            <a:endParaRPr lang="en-GB" sz="1600" u="none" dirty="0">
              <a:latin typeface="Arial Narrow" panose="020B0606020202030204" pitchFamily="34" charset="0"/>
            </a:endParaRPr>
          </a:p>
        </p:txBody>
      </p:sp>
      <p:sp>
        <p:nvSpPr>
          <p:cNvPr id="8213" name="Text Box 28"/>
          <p:cNvSpPr txBox="1">
            <a:spLocks noChangeArrowheads="1"/>
          </p:cNvSpPr>
          <p:nvPr/>
        </p:nvSpPr>
        <p:spPr bwMode="auto">
          <a:xfrm>
            <a:off x="8108591" y="2743200"/>
            <a:ext cx="667468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>
                <a:latin typeface="Arial Narrow" panose="020B0606020202030204" pitchFamily="34" charset="0"/>
                <a:cs typeface="Times New Roman" pitchFamily="18" charset="0"/>
              </a:rPr>
              <a:t>x</a:t>
            </a:r>
            <a:r>
              <a:rPr lang="fr-FR" sz="1600" u="none" baseline="30000">
                <a:latin typeface="Arial Narrow" panose="020B0606020202030204" pitchFamily="34" charset="0"/>
                <a:cs typeface="Times New Roman" pitchFamily="18" charset="0"/>
              </a:rPr>
              <a:t>4 </a:t>
            </a:r>
            <a:r>
              <a:rPr lang="fr-FR" sz="1600" u="none">
                <a:latin typeface="Arial Narrow" panose="020B0606020202030204" pitchFamily="34" charset="0"/>
                <a:cs typeface="Times New Roman" pitchFamily="18" charset="0"/>
              </a:rPr>
              <a:t>+ x</a:t>
            </a:r>
            <a:r>
              <a:rPr lang="fr-FR" sz="1600" u="none" baseline="30000">
                <a:latin typeface="Arial Narrow" panose="020B0606020202030204" pitchFamily="34" charset="0"/>
                <a:cs typeface="Times New Roman" pitchFamily="18" charset="0"/>
              </a:rPr>
              <a:t>3</a:t>
            </a:r>
            <a:endParaRPr lang="en-GB" sz="1600" u="none" baseline="30000"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8214" name="Text Box 29"/>
          <p:cNvSpPr txBox="1">
            <a:spLocks noChangeArrowheads="1"/>
          </p:cNvSpPr>
          <p:nvPr/>
        </p:nvSpPr>
        <p:spPr bwMode="auto">
          <a:xfrm>
            <a:off x="9200653" y="2743200"/>
            <a:ext cx="367707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 1</a:t>
            </a:r>
            <a:r>
              <a:rPr lang="en-GB" sz="1600" u="none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8215" name="Line 30"/>
          <p:cNvSpPr>
            <a:spLocks noChangeShapeType="1"/>
          </p:cNvSpPr>
          <p:nvPr/>
        </p:nvSpPr>
        <p:spPr bwMode="auto">
          <a:xfrm>
            <a:off x="838200" y="3152775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8216" name="Text Box 31"/>
          <p:cNvSpPr txBox="1">
            <a:spLocks noChangeArrowheads="1"/>
          </p:cNvSpPr>
          <p:nvPr/>
        </p:nvSpPr>
        <p:spPr bwMode="auto">
          <a:xfrm>
            <a:off x="990600" y="3228975"/>
            <a:ext cx="604951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x + 1</a:t>
            </a:r>
            <a:r>
              <a:rPr lang="en-GB" sz="1600" u="none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8217" name="Text Box 32"/>
          <p:cNvSpPr txBox="1">
            <a:spLocks noChangeArrowheads="1"/>
          </p:cNvSpPr>
          <p:nvPr/>
        </p:nvSpPr>
        <p:spPr bwMode="auto">
          <a:xfrm>
            <a:off x="3789868" y="3248025"/>
            <a:ext cx="324426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0</a:t>
            </a:r>
            <a:r>
              <a:rPr lang="en-GB" sz="1400" u="none" dirty="0"/>
              <a:t> </a:t>
            </a:r>
          </a:p>
        </p:txBody>
      </p:sp>
      <p:sp>
        <p:nvSpPr>
          <p:cNvPr id="8218" name="Text Box 33"/>
          <p:cNvSpPr txBox="1">
            <a:spLocks noChangeArrowheads="1"/>
          </p:cNvSpPr>
          <p:nvPr/>
        </p:nvSpPr>
        <p:spPr bwMode="auto">
          <a:xfrm>
            <a:off x="4912231" y="3267075"/>
            <a:ext cx="324426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1</a:t>
            </a:r>
            <a:r>
              <a:rPr lang="en-GB" sz="1400" u="none" dirty="0"/>
              <a:t> </a:t>
            </a:r>
          </a:p>
        </p:txBody>
      </p:sp>
      <p:sp>
        <p:nvSpPr>
          <p:cNvPr id="8219" name="Text Box 34"/>
          <p:cNvSpPr txBox="1">
            <a:spLocks noChangeArrowheads="1"/>
          </p:cNvSpPr>
          <p:nvPr/>
        </p:nvSpPr>
        <p:spPr bwMode="auto">
          <a:xfrm>
            <a:off x="6012563" y="3276600"/>
            <a:ext cx="284350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1</a:t>
            </a:r>
            <a:endParaRPr lang="en-GB" sz="1600" u="none" dirty="0">
              <a:latin typeface="Arial Narrow" panose="020B0606020202030204" pitchFamily="34" charset="0"/>
            </a:endParaRPr>
          </a:p>
        </p:txBody>
      </p:sp>
      <p:sp>
        <p:nvSpPr>
          <p:cNvPr id="8220" name="Text Box 35"/>
          <p:cNvSpPr txBox="1">
            <a:spLocks noChangeArrowheads="1"/>
          </p:cNvSpPr>
          <p:nvPr/>
        </p:nvSpPr>
        <p:spPr bwMode="auto">
          <a:xfrm>
            <a:off x="8153400" y="3200400"/>
            <a:ext cx="685800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x + 1</a:t>
            </a:r>
            <a:endParaRPr lang="en-GB" sz="1600" u="none" dirty="0">
              <a:latin typeface="Arial Narrow" panose="020B0606020202030204" pitchFamily="34" charset="0"/>
            </a:endParaRPr>
          </a:p>
        </p:txBody>
      </p:sp>
      <p:sp>
        <p:nvSpPr>
          <p:cNvPr id="8221" name="Text Box 36"/>
          <p:cNvSpPr txBox="1">
            <a:spLocks noChangeArrowheads="1"/>
          </p:cNvSpPr>
          <p:nvPr/>
        </p:nvSpPr>
        <p:spPr bwMode="auto">
          <a:xfrm>
            <a:off x="9220706" y="3228975"/>
            <a:ext cx="324426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0</a:t>
            </a:r>
            <a:r>
              <a:rPr lang="en-GB" sz="1400" u="none" dirty="0"/>
              <a:t> </a:t>
            </a:r>
          </a:p>
        </p:txBody>
      </p:sp>
      <p:sp>
        <p:nvSpPr>
          <p:cNvPr id="8222" name="Line 37"/>
          <p:cNvSpPr>
            <a:spLocks noChangeShapeType="1"/>
          </p:cNvSpPr>
          <p:nvPr/>
        </p:nvSpPr>
        <p:spPr bwMode="auto">
          <a:xfrm flipH="1">
            <a:off x="1828800" y="30480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8223" name="Line 38"/>
          <p:cNvSpPr>
            <a:spLocks noChangeShapeType="1"/>
          </p:cNvSpPr>
          <p:nvPr/>
        </p:nvSpPr>
        <p:spPr bwMode="auto">
          <a:xfrm flipH="1">
            <a:off x="3124200" y="2971800"/>
            <a:ext cx="5867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8224" name="Line 39"/>
          <p:cNvSpPr>
            <a:spLocks noChangeShapeType="1"/>
          </p:cNvSpPr>
          <p:nvPr/>
        </p:nvSpPr>
        <p:spPr bwMode="auto">
          <a:xfrm flipH="1">
            <a:off x="4191000" y="3048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8225" name="Line 40"/>
          <p:cNvSpPr>
            <a:spLocks noChangeShapeType="1"/>
          </p:cNvSpPr>
          <p:nvPr/>
        </p:nvSpPr>
        <p:spPr bwMode="auto">
          <a:xfrm flipH="1">
            <a:off x="6553200" y="2971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8226" name="Text Box 41"/>
          <p:cNvSpPr txBox="1">
            <a:spLocks noChangeArrowheads="1"/>
          </p:cNvSpPr>
          <p:nvPr/>
        </p:nvSpPr>
        <p:spPr bwMode="auto">
          <a:xfrm>
            <a:off x="6629400" y="1968500"/>
            <a:ext cx="1392238" cy="31750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400" b="0" u="none">
                <a:cs typeface="Times New Roman" pitchFamily="18" charset="0"/>
              </a:rPr>
              <a:t>B2 = B1 – q B2</a:t>
            </a:r>
            <a:endParaRPr lang="en-GB" sz="1400" b="0" u="none">
              <a:cs typeface="Times New Roman" pitchFamily="18" charset="0"/>
            </a:endParaRPr>
          </a:p>
        </p:txBody>
      </p:sp>
      <p:sp>
        <p:nvSpPr>
          <p:cNvPr id="8227" name="Text Box 42"/>
          <p:cNvSpPr txBox="1">
            <a:spLocks noChangeArrowheads="1"/>
          </p:cNvSpPr>
          <p:nvPr/>
        </p:nvSpPr>
        <p:spPr bwMode="auto">
          <a:xfrm>
            <a:off x="4343400" y="1981200"/>
            <a:ext cx="1392238" cy="31750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400" b="0" u="none" dirty="0">
                <a:cs typeface="Times New Roman" pitchFamily="18" charset="0"/>
              </a:rPr>
              <a:t>A2 = A1 – q A2</a:t>
            </a:r>
            <a:endParaRPr lang="en-GB" sz="1400" b="0" u="none" dirty="0">
              <a:cs typeface="Times New Roman" pitchFamily="18" charset="0"/>
            </a:endParaRPr>
          </a:p>
        </p:txBody>
      </p:sp>
      <p:sp>
        <p:nvSpPr>
          <p:cNvPr id="8228" name="Text Box 43"/>
          <p:cNvSpPr txBox="1">
            <a:spLocks noChangeArrowheads="1"/>
          </p:cNvSpPr>
          <p:nvPr/>
        </p:nvSpPr>
        <p:spPr bwMode="auto">
          <a:xfrm>
            <a:off x="6764073" y="3124546"/>
            <a:ext cx="1217299" cy="8331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0 – (x</a:t>
            </a:r>
            <a:r>
              <a:rPr lang="fr-FR" sz="1600" u="none" baseline="30000" dirty="0">
                <a:latin typeface="Arial Narrow" panose="020B0606020202030204" pitchFamily="34" charset="0"/>
                <a:cs typeface="Times New Roman" pitchFamily="18" charset="0"/>
              </a:rPr>
              <a:t>4 </a:t>
            </a:r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+ x</a:t>
            </a:r>
            <a:r>
              <a:rPr lang="fr-FR" sz="1600" u="none" baseline="30000" dirty="0">
                <a:latin typeface="Arial Narrow" panose="020B0606020202030204" pitchFamily="34" charset="0"/>
                <a:cs typeface="Times New Roman" pitchFamily="18" charset="0"/>
              </a:rPr>
              <a:t>3</a:t>
            </a:r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)*1</a:t>
            </a:r>
          </a:p>
          <a:p>
            <a:pPr algn="ctr"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=</a:t>
            </a:r>
          </a:p>
          <a:p>
            <a:pPr algn="ctr"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x</a:t>
            </a:r>
            <a:r>
              <a:rPr lang="fr-FR" sz="1600" u="none" baseline="30000" dirty="0">
                <a:latin typeface="Arial Narrow" panose="020B0606020202030204" pitchFamily="34" charset="0"/>
                <a:cs typeface="Times New Roman" pitchFamily="18" charset="0"/>
              </a:rPr>
              <a:t>4 </a:t>
            </a:r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+ x</a:t>
            </a:r>
            <a:r>
              <a:rPr lang="fr-FR" sz="1600" u="none" baseline="30000" dirty="0">
                <a:latin typeface="Arial Narrow" panose="020B0606020202030204" pitchFamily="34" charset="0"/>
                <a:cs typeface="Times New Roman" pitchFamily="18" charset="0"/>
              </a:rPr>
              <a:t>3</a:t>
            </a:r>
            <a:r>
              <a:rPr lang="en-GB" sz="1600" u="none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8229" name="Line 44"/>
          <p:cNvSpPr>
            <a:spLocks noChangeShapeType="1"/>
          </p:cNvSpPr>
          <p:nvPr/>
        </p:nvSpPr>
        <p:spPr bwMode="auto">
          <a:xfrm flipH="1">
            <a:off x="4572000" y="3581400"/>
            <a:ext cx="2590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8230" name="Text Box 45"/>
          <p:cNvSpPr txBox="1">
            <a:spLocks noChangeArrowheads="1"/>
          </p:cNvSpPr>
          <p:nvPr/>
        </p:nvSpPr>
        <p:spPr bwMode="auto">
          <a:xfrm>
            <a:off x="3733800" y="4800600"/>
            <a:ext cx="3818972" cy="34073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600" b="0" u="none" dirty="0">
                <a:latin typeface="Arial Narrow" pitchFamily="34" charset="0"/>
              </a:rPr>
              <a:t>=&gt;  </a:t>
            </a:r>
            <a:r>
              <a:rPr lang="en-US" sz="1600" b="0" u="none" dirty="0">
                <a:latin typeface="Arial Narrow" pitchFamily="34" charset="0"/>
                <a:cs typeface="Times New Roman" pitchFamily="18" charset="0"/>
              </a:rPr>
              <a:t>(</a:t>
            </a:r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x</a:t>
            </a:r>
            <a:r>
              <a:rPr lang="fr-FR" sz="1600" u="none" baseline="30000" dirty="0">
                <a:latin typeface="Arial Narrow" panose="020B0606020202030204" pitchFamily="34" charset="0"/>
                <a:cs typeface="Times New Roman" pitchFamily="18" charset="0"/>
              </a:rPr>
              <a:t>4 </a:t>
            </a:r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+ x</a:t>
            </a:r>
            <a:r>
              <a:rPr lang="fr-FR" sz="1600" u="none" baseline="30000" dirty="0">
                <a:latin typeface="Arial Narrow" panose="020B0606020202030204" pitchFamily="34" charset="0"/>
                <a:cs typeface="Times New Roman" pitchFamily="18" charset="0"/>
              </a:rPr>
              <a:t>3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)  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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GB" sz="1600" b="0" u="none" dirty="0">
                <a:latin typeface="Arial Narrow" pitchFamily="34" charset="0"/>
                <a:cs typeface="Times New Roman" pitchFamily="18" charset="0"/>
              </a:rPr>
              <a:t>(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x + 1</a:t>
            </a:r>
            <a:r>
              <a:rPr lang="en-GB" sz="1600" b="0" u="none" dirty="0">
                <a:latin typeface="Arial Narrow" pitchFamily="34" charset="0"/>
                <a:cs typeface="Times New Roman" pitchFamily="18" charset="0"/>
              </a:rPr>
              <a:t>)</a:t>
            </a:r>
            <a:r>
              <a:rPr lang="en-US" sz="1600" b="0" u="none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1600" b="0" u="none" baseline="30000" dirty="0">
                <a:latin typeface="Arial Narrow" pitchFamily="34" charset="0"/>
                <a:cs typeface="Times New Roman" pitchFamily="18" charset="0"/>
              </a:rPr>
              <a:t>-1</a:t>
            </a:r>
            <a:r>
              <a:rPr lang="en-US" sz="1600" b="0" u="none" dirty="0">
                <a:latin typeface="Arial Narrow" pitchFamily="34" charset="0"/>
                <a:cs typeface="Times New Roman" pitchFamily="18" charset="0"/>
              </a:rPr>
              <a:t>      modulo (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+ 1)</a:t>
            </a:r>
            <a:endParaRPr lang="de-DE" sz="1600" u="none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231" name="Text Box 46"/>
          <p:cNvSpPr txBox="1">
            <a:spLocks noChangeArrowheads="1"/>
          </p:cNvSpPr>
          <p:nvPr/>
        </p:nvSpPr>
        <p:spPr bwMode="auto">
          <a:xfrm>
            <a:off x="2133600" y="5867400"/>
            <a:ext cx="5192713" cy="3492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600" b="0" u="none" dirty="0">
                <a:latin typeface="Arial Narrow" pitchFamily="34" charset="0"/>
              </a:rPr>
              <a:t>Check:   </a:t>
            </a:r>
            <a:r>
              <a:rPr lang="en-US" sz="1600" b="0" u="none" dirty="0">
                <a:latin typeface="Arial Narrow" pitchFamily="34" charset="0"/>
                <a:cs typeface="Times New Roman" pitchFamily="18" charset="0"/>
              </a:rPr>
              <a:t>(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x + 1) </a:t>
            </a:r>
            <a:r>
              <a:rPr lang="en-GB" sz="1600" b="0" u="none" dirty="0">
                <a:latin typeface="Arial Narrow" pitchFamily="34" charset="0"/>
                <a:cs typeface="Times New Roman" pitchFamily="18" charset="0"/>
              </a:rPr>
              <a:t>(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en-GB" sz="1600" b="0" u="none" dirty="0">
                <a:latin typeface="Arial Narrow" pitchFamily="34" charset="0"/>
                <a:cs typeface="Times New Roman" pitchFamily="18" charset="0"/>
              </a:rPr>
              <a:t>)</a:t>
            </a:r>
            <a:r>
              <a:rPr lang="en-US" sz="1600" b="0" u="none" dirty="0">
                <a:latin typeface="Arial Narrow" pitchFamily="34" charset="0"/>
                <a:cs typeface="Times New Roman" pitchFamily="18" charset="0"/>
              </a:rPr>
              <a:t> = 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+ 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</a:t>
            </a:r>
            <a:r>
              <a:rPr lang="en-GB" sz="1600" u="none" dirty="0">
                <a:latin typeface="Arial Narrow" pitchFamily="34" charset="0"/>
              </a:rPr>
              <a:t> </a:t>
            </a:r>
            <a:r>
              <a:rPr lang="en-US" sz="1600" u="none" dirty="0">
                <a:latin typeface="Arial Narrow" pitchFamily="34" charset="0"/>
              </a:rPr>
              <a:t>1 </a:t>
            </a:r>
            <a:r>
              <a:rPr lang="en-US" sz="1600" b="0" u="none" dirty="0">
                <a:latin typeface="Arial Narrow" pitchFamily="34" charset="0"/>
                <a:cs typeface="Times New Roman" pitchFamily="18" charset="0"/>
              </a:rPr>
              <a:t>modulo (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+ 1)</a:t>
            </a:r>
            <a:endParaRPr lang="de-DE" sz="1600" u="none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232" name="Text Box 47"/>
          <p:cNvSpPr txBox="1">
            <a:spLocks noChangeArrowheads="1"/>
          </p:cNvSpPr>
          <p:nvPr/>
        </p:nvSpPr>
        <p:spPr bwMode="auto">
          <a:xfrm>
            <a:off x="838200" y="5638800"/>
            <a:ext cx="1250961" cy="58695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+ 1 = 0</a:t>
            </a:r>
          </a:p>
          <a:p>
            <a:pPr defTabSz="762000"/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= x</a:t>
            </a:r>
            <a:r>
              <a:rPr lang="fr-FR" sz="16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600" u="none" dirty="0">
                <a:latin typeface="Arial Narrow" pitchFamily="34" charset="0"/>
                <a:cs typeface="Times New Roman" pitchFamily="18" charset="0"/>
              </a:rPr>
              <a:t> + 1</a:t>
            </a:r>
          </a:p>
        </p:txBody>
      </p:sp>
      <p:sp>
        <p:nvSpPr>
          <p:cNvPr id="8233" name="Text Box 48"/>
          <p:cNvSpPr txBox="1">
            <a:spLocks noChangeArrowheads="1"/>
          </p:cNvSpPr>
          <p:nvPr/>
        </p:nvSpPr>
        <p:spPr bwMode="auto">
          <a:xfrm>
            <a:off x="790575" y="1843088"/>
            <a:ext cx="24098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dirty="0">
                <a:solidFill>
                  <a:srgbClr val="000000"/>
                </a:solidFill>
                <a:latin typeface="Arial Narrow" pitchFamily="34" charset="0"/>
              </a:rPr>
              <a:t>Extended </a:t>
            </a:r>
            <a:r>
              <a:rPr lang="en-US" sz="1800" dirty="0" err="1">
                <a:solidFill>
                  <a:srgbClr val="000000"/>
                </a:solidFill>
                <a:latin typeface="Arial Narrow" pitchFamily="34" charset="0"/>
              </a:rPr>
              <a:t>gcd</a:t>
            </a:r>
            <a:r>
              <a:rPr lang="en-US" sz="1800" dirty="0">
                <a:solidFill>
                  <a:srgbClr val="000000"/>
                </a:solidFill>
                <a:latin typeface="Arial Narrow" pitchFamily="34" charset="0"/>
              </a:rPr>
              <a:t> Algorithm:</a:t>
            </a:r>
            <a:endParaRPr lang="en-GB" sz="1800" b="0" dirty="0">
              <a:latin typeface="Arial Narrow" pitchFamily="34" charset="0"/>
            </a:endParaRPr>
          </a:p>
        </p:txBody>
      </p:sp>
      <p:sp>
        <p:nvSpPr>
          <p:cNvPr id="8234" name="Text Box 49"/>
          <p:cNvSpPr txBox="1">
            <a:spLocks noChangeArrowheads="1"/>
          </p:cNvSpPr>
          <p:nvPr/>
        </p:nvSpPr>
        <p:spPr bwMode="auto">
          <a:xfrm>
            <a:off x="2472484" y="3200400"/>
            <a:ext cx="274733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fr-FR" sz="1600" u="none" dirty="0">
                <a:latin typeface="Arial Narrow" panose="020B0606020202030204" pitchFamily="34" charset="0"/>
                <a:cs typeface="Times New Roman" pitchFamily="18" charset="0"/>
              </a:rPr>
              <a:t>1</a:t>
            </a:r>
            <a:endParaRPr lang="en-GB" sz="1600" u="none" baseline="3000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49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409037" name="Text Box 13"/>
          <p:cNvSpPr txBox="1">
            <a:spLocks noChangeArrowheads="1"/>
          </p:cNvSpPr>
          <p:nvPr/>
        </p:nvSpPr>
        <p:spPr bwMode="auto">
          <a:xfrm>
            <a:off x="648271" y="356266"/>
            <a:ext cx="9721279" cy="10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4-5:</a:t>
            </a:r>
            <a:r>
              <a:rPr lang="en-US" sz="2400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Elements order over an extension field</a:t>
            </a: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Compute the exponents of the element x from 1 to 16 and 31 over </a:t>
            </a:r>
            <a:r>
              <a:rPr lang="en-US" sz="1800" u="none" dirty="0">
                <a:latin typeface="Arial Narrow" pitchFamily="34" charset="0"/>
              </a:rPr>
              <a:t>GF(2</a:t>
            </a:r>
            <a:r>
              <a:rPr lang="en-US" sz="1800" u="none" baseline="30000" dirty="0">
                <a:latin typeface="Arial Narrow" pitchFamily="34" charset="0"/>
              </a:rPr>
              <a:t>5</a:t>
            </a:r>
            <a:r>
              <a:rPr lang="en-US" sz="1800" u="none" dirty="0">
                <a:latin typeface="Arial Narrow" pitchFamily="34" charset="0"/>
              </a:rPr>
              <a:t>) </a:t>
            </a:r>
            <a:r>
              <a:rPr lang="en-US" sz="1800" b="0" u="none" dirty="0">
                <a:latin typeface="Arial Narrow" pitchFamily="34" charset="0"/>
              </a:rPr>
              <a:t>which is generated by the irreducible </a:t>
            </a: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polynomial P(x) = (x</a:t>
            </a:r>
            <a:r>
              <a:rPr lang="en-US" sz="1800" b="0" u="none" baseline="30000" dirty="0">
                <a:latin typeface="Arial Narrow" pitchFamily="34" charset="0"/>
              </a:rPr>
              <a:t>5 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+ 1) </a:t>
            </a:r>
          </a:p>
        </p:txBody>
      </p:sp>
      <p:sp>
        <p:nvSpPr>
          <p:cNvPr id="1409038" name="Text Box 14"/>
          <p:cNvSpPr txBox="1">
            <a:spLocks noChangeArrowheads="1"/>
          </p:cNvSpPr>
          <p:nvPr/>
        </p:nvSpPr>
        <p:spPr bwMode="auto">
          <a:xfrm>
            <a:off x="720280" y="1487906"/>
            <a:ext cx="7920879" cy="489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4-5:</a:t>
            </a: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If P(x)= x</a:t>
            </a:r>
            <a:r>
              <a:rPr lang="en-US" sz="1800" b="0" u="none" baseline="30000" dirty="0">
                <a:latin typeface="Arial Narrow" pitchFamily="34" charset="0"/>
              </a:rPr>
              <a:t>5 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+ 1 is the modulus then it is equal to zero</a:t>
            </a: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That is   x</a:t>
            </a:r>
            <a:r>
              <a:rPr lang="en-US" sz="1800" b="0" u="none" baseline="30000" dirty="0">
                <a:latin typeface="Arial Narrow" pitchFamily="34" charset="0"/>
              </a:rPr>
              <a:t>5 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+ 1 = 0  Thus   </a:t>
            </a: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u="none" baseline="30000" dirty="0">
                <a:latin typeface="Arial Narrow" pitchFamily="34" charset="0"/>
              </a:rPr>
              <a:t>5  </a:t>
            </a:r>
            <a:r>
              <a:rPr lang="en-US" sz="1800" u="none" dirty="0">
                <a:latin typeface="Arial Narrow" pitchFamily="34" charset="0"/>
              </a:rPr>
              <a:t>=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</a:t>
            </a: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Let us compute the exponents of </a:t>
            </a: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b="0" u="none" dirty="0">
                <a:latin typeface="Arial Narrow" pitchFamily="34" charset="0"/>
              </a:rPr>
              <a:t> over this field:</a:t>
            </a:r>
          </a:p>
          <a:p>
            <a:pPr marL="457200" indent="-457200" defTabSz="762000">
              <a:defRPr/>
            </a:pPr>
            <a:endParaRPr lang="en-US" sz="18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u="none" baseline="30000" dirty="0">
                <a:latin typeface="Arial Narrow" pitchFamily="34" charset="0"/>
              </a:rPr>
              <a:t>1</a:t>
            </a:r>
            <a:r>
              <a:rPr lang="en-US" sz="1800" u="none" dirty="0">
                <a:latin typeface="Arial Narrow" pitchFamily="34" charset="0"/>
              </a:rPr>
              <a:t> = x              			              mod (x</a:t>
            </a:r>
            <a:r>
              <a:rPr lang="en-US" sz="1800" u="none" baseline="30000" dirty="0">
                <a:latin typeface="Arial Narrow" pitchFamily="34" charset="0"/>
              </a:rPr>
              <a:t>5 </a:t>
            </a:r>
            <a:r>
              <a:rPr lang="en-US" sz="1800" u="none" dirty="0">
                <a:latin typeface="Arial Narrow" pitchFamily="34" charset="0"/>
              </a:rPr>
              <a:t>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+ 1)</a:t>
            </a:r>
          </a:p>
          <a:p>
            <a:pPr marL="457200" indent="-457200" defTabSz="762000">
              <a:defRPr/>
            </a:pP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u="none" baseline="30000" dirty="0">
                <a:latin typeface="Arial Narrow" pitchFamily="34" charset="0"/>
              </a:rPr>
              <a:t>2 </a:t>
            </a:r>
            <a:r>
              <a:rPr lang="en-US" sz="1800" u="none" dirty="0">
                <a:latin typeface="Arial Narrow" pitchFamily="34" charset="0"/>
              </a:rPr>
              <a:t>=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            			              mod (x</a:t>
            </a:r>
            <a:r>
              <a:rPr lang="en-US" sz="1800" u="none" baseline="30000" dirty="0">
                <a:latin typeface="Arial Narrow" pitchFamily="34" charset="0"/>
              </a:rPr>
              <a:t>5 </a:t>
            </a:r>
            <a:r>
              <a:rPr lang="en-US" sz="1800" u="none" dirty="0">
                <a:latin typeface="Arial Narrow" pitchFamily="34" charset="0"/>
              </a:rPr>
              <a:t>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+ 1)</a:t>
            </a:r>
          </a:p>
          <a:p>
            <a:pPr marL="457200" indent="-457200" defTabSz="762000">
              <a:defRPr/>
            </a:pP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u="none" baseline="30000" dirty="0">
                <a:latin typeface="Arial Narrow" pitchFamily="34" charset="0"/>
              </a:rPr>
              <a:t>3 </a:t>
            </a:r>
            <a:r>
              <a:rPr lang="en-US" sz="1800" u="none" dirty="0">
                <a:latin typeface="Arial Narrow" pitchFamily="34" charset="0"/>
              </a:rPr>
              <a:t>= x</a:t>
            </a:r>
            <a:r>
              <a:rPr lang="en-US" sz="1800" u="none" baseline="30000" dirty="0">
                <a:latin typeface="Arial Narrow" pitchFamily="34" charset="0"/>
              </a:rPr>
              <a:t>3</a:t>
            </a:r>
            <a:r>
              <a:rPr lang="en-US" sz="1800" u="none" dirty="0">
                <a:latin typeface="Arial Narrow" pitchFamily="34" charset="0"/>
              </a:rPr>
              <a:t>            			              mod (x</a:t>
            </a:r>
            <a:r>
              <a:rPr lang="en-US" sz="1800" u="none" baseline="30000" dirty="0">
                <a:latin typeface="Arial Narrow" pitchFamily="34" charset="0"/>
              </a:rPr>
              <a:t>5 </a:t>
            </a:r>
            <a:r>
              <a:rPr lang="en-US" sz="1800" u="none" dirty="0">
                <a:latin typeface="Arial Narrow" pitchFamily="34" charset="0"/>
              </a:rPr>
              <a:t>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+ 1)</a:t>
            </a:r>
          </a:p>
          <a:p>
            <a:pPr marL="457200" indent="-457200" defTabSz="762000">
              <a:defRPr/>
            </a:pP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u="none" baseline="30000" dirty="0">
                <a:latin typeface="Arial Narrow" pitchFamily="34" charset="0"/>
              </a:rPr>
              <a:t>4 </a:t>
            </a:r>
            <a:r>
              <a:rPr lang="en-US" sz="1800" u="none" dirty="0">
                <a:latin typeface="Arial Narrow" pitchFamily="34" charset="0"/>
              </a:rPr>
              <a:t>= x</a:t>
            </a:r>
            <a:r>
              <a:rPr lang="en-US" sz="1800" u="none" baseline="30000" dirty="0">
                <a:latin typeface="Arial Narrow" pitchFamily="34" charset="0"/>
              </a:rPr>
              <a:t>4</a:t>
            </a:r>
            <a:r>
              <a:rPr lang="en-US" sz="1800" u="none" dirty="0">
                <a:latin typeface="Arial Narrow" pitchFamily="34" charset="0"/>
              </a:rPr>
              <a:t>            			              mod (x</a:t>
            </a:r>
            <a:r>
              <a:rPr lang="en-US" sz="1800" u="none" baseline="30000" dirty="0">
                <a:latin typeface="Arial Narrow" pitchFamily="34" charset="0"/>
              </a:rPr>
              <a:t>5 </a:t>
            </a:r>
            <a:r>
              <a:rPr lang="en-US" sz="1800" u="none" dirty="0">
                <a:latin typeface="Arial Narrow" pitchFamily="34" charset="0"/>
              </a:rPr>
              <a:t>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+ 1)</a:t>
            </a:r>
          </a:p>
          <a:p>
            <a:pPr marL="457200" indent="-457200" defTabSz="762000">
              <a:defRPr/>
            </a:pP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u="none" baseline="30000" dirty="0">
                <a:latin typeface="Arial Narrow" pitchFamily="34" charset="0"/>
              </a:rPr>
              <a:t>5 </a:t>
            </a:r>
            <a:r>
              <a:rPr lang="en-US" sz="1800" u="none" dirty="0">
                <a:latin typeface="Arial Narrow" pitchFamily="34" charset="0"/>
              </a:rPr>
              <a:t>=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        			              mod (x</a:t>
            </a:r>
            <a:r>
              <a:rPr lang="en-US" sz="1800" u="none" baseline="30000" dirty="0">
                <a:latin typeface="Arial Narrow" pitchFamily="34" charset="0"/>
              </a:rPr>
              <a:t>5 </a:t>
            </a:r>
            <a:r>
              <a:rPr lang="en-US" sz="1800" u="none" dirty="0">
                <a:latin typeface="Arial Narrow" pitchFamily="34" charset="0"/>
              </a:rPr>
              <a:t>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+ 1)</a:t>
            </a:r>
          </a:p>
          <a:p>
            <a:pPr marL="457200" indent="-457200" defTabSz="762000">
              <a:defRPr/>
            </a:pP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u="none" baseline="30000" dirty="0">
                <a:latin typeface="Arial Narrow" pitchFamily="34" charset="0"/>
              </a:rPr>
              <a:t>6 </a:t>
            </a:r>
            <a:r>
              <a:rPr lang="en-US" sz="1800" u="none" dirty="0">
                <a:latin typeface="Arial Narrow" pitchFamily="34" charset="0"/>
              </a:rPr>
              <a:t>= </a:t>
            </a:r>
            <a:r>
              <a:rPr lang="en-US" sz="1800" b="0" u="none" dirty="0">
                <a:latin typeface="Arial Narrow" pitchFamily="34" charset="0"/>
              </a:rPr>
              <a:t>x</a:t>
            </a:r>
            <a:r>
              <a:rPr lang="en-US" sz="1800" u="none" dirty="0">
                <a:latin typeface="Arial Narrow" pitchFamily="34" charset="0"/>
              </a:rPr>
              <a:t> </a:t>
            </a:r>
            <a:r>
              <a:rPr lang="en-US" sz="1800" b="0" u="none" dirty="0">
                <a:latin typeface="Arial Narrow" pitchFamily="34" charset="0"/>
              </a:rPr>
              <a:t>(x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+ 1) </a:t>
            </a:r>
            <a:r>
              <a:rPr lang="en-US" sz="1800" u="none" dirty="0">
                <a:latin typeface="Arial Narrow" pitchFamily="34" charset="0"/>
              </a:rPr>
              <a:t>=</a:t>
            </a:r>
            <a:r>
              <a:rPr lang="en-US" sz="1800" b="0" u="none" dirty="0">
                <a:latin typeface="Arial Narrow" pitchFamily="34" charset="0"/>
              </a:rPr>
              <a:t> </a:t>
            </a: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u="none" baseline="30000" dirty="0">
                <a:latin typeface="Arial Narrow" pitchFamily="34" charset="0"/>
              </a:rPr>
              <a:t>3</a:t>
            </a:r>
            <a:r>
              <a:rPr lang="en-US" sz="1800" u="none" dirty="0">
                <a:latin typeface="Arial Narrow" pitchFamily="34" charset="0"/>
              </a:rPr>
              <a:t> + x </a:t>
            </a:r>
            <a:r>
              <a:rPr lang="en-US" sz="1800" b="0" u="none" dirty="0">
                <a:latin typeface="Arial Narrow" pitchFamily="34" charset="0"/>
              </a:rPr>
              <a:t>		              </a:t>
            </a:r>
            <a:r>
              <a:rPr lang="en-US" sz="1800" u="none" dirty="0">
                <a:latin typeface="Arial Narrow" pitchFamily="34" charset="0"/>
              </a:rPr>
              <a:t>mod (x</a:t>
            </a:r>
            <a:r>
              <a:rPr lang="en-US" sz="1800" u="none" baseline="30000" dirty="0">
                <a:latin typeface="Arial Narrow" pitchFamily="34" charset="0"/>
              </a:rPr>
              <a:t>5 </a:t>
            </a:r>
            <a:r>
              <a:rPr lang="en-US" sz="1800" u="none" dirty="0">
                <a:latin typeface="Arial Narrow" pitchFamily="34" charset="0"/>
              </a:rPr>
              <a:t>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+ 1)</a:t>
            </a:r>
          </a:p>
          <a:p>
            <a:pPr marL="457200" indent="-457200" defTabSz="762000">
              <a:defRPr/>
            </a:pP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u="none" baseline="30000" dirty="0">
                <a:latin typeface="Arial Narrow" pitchFamily="34" charset="0"/>
              </a:rPr>
              <a:t>7 </a:t>
            </a:r>
            <a:r>
              <a:rPr lang="en-US" sz="1800" u="none" dirty="0">
                <a:latin typeface="Arial Narrow" pitchFamily="34" charset="0"/>
              </a:rPr>
              <a:t>= </a:t>
            </a:r>
            <a:r>
              <a:rPr lang="en-US" sz="1800" b="0" u="none" dirty="0">
                <a:latin typeface="Arial Narrow" pitchFamily="34" charset="0"/>
              </a:rPr>
              <a:t>x (x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x)</a:t>
            </a:r>
            <a:r>
              <a:rPr lang="en-US" sz="1800" u="none" dirty="0">
                <a:latin typeface="Arial Narrow" pitchFamily="34" charset="0"/>
              </a:rPr>
              <a:t> =  x</a:t>
            </a:r>
            <a:r>
              <a:rPr lang="en-US" sz="1800" u="none" baseline="30000" dirty="0">
                <a:latin typeface="Arial Narrow" pitchFamily="34" charset="0"/>
              </a:rPr>
              <a:t>4</a:t>
            </a:r>
            <a:r>
              <a:rPr lang="en-US" sz="1800" u="none" dirty="0">
                <a:latin typeface="Arial Narrow" pitchFamily="34" charset="0"/>
              </a:rPr>
              <a:t> 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</a:t>
            </a:r>
            <a:r>
              <a:rPr lang="en-US" sz="1800" b="0" u="none" dirty="0">
                <a:latin typeface="Arial Narrow" pitchFamily="34" charset="0"/>
              </a:rPr>
              <a:t>		              </a:t>
            </a:r>
            <a:r>
              <a:rPr lang="en-US" sz="1800" u="none" dirty="0">
                <a:latin typeface="Arial Narrow" pitchFamily="34" charset="0"/>
              </a:rPr>
              <a:t>mod (x</a:t>
            </a:r>
            <a:r>
              <a:rPr lang="en-US" sz="1800" u="none" baseline="30000" dirty="0">
                <a:latin typeface="Arial Narrow" pitchFamily="34" charset="0"/>
              </a:rPr>
              <a:t>5 </a:t>
            </a:r>
            <a:r>
              <a:rPr lang="en-US" sz="1800" u="none" dirty="0">
                <a:latin typeface="Arial Narrow" pitchFamily="34" charset="0"/>
              </a:rPr>
              <a:t>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+ 1)</a:t>
            </a:r>
          </a:p>
          <a:p>
            <a:pPr marL="457200" indent="-457200" defTabSz="762000">
              <a:defRPr/>
            </a:pP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u="none" baseline="30000" dirty="0">
                <a:latin typeface="Arial Narrow" pitchFamily="34" charset="0"/>
              </a:rPr>
              <a:t>8 </a:t>
            </a:r>
            <a:r>
              <a:rPr lang="en-US" sz="1800" u="none" dirty="0">
                <a:latin typeface="Arial Narrow" pitchFamily="34" charset="0"/>
              </a:rPr>
              <a:t>= </a:t>
            </a:r>
            <a:r>
              <a:rPr lang="en-US" sz="1800" b="0" u="none" dirty="0">
                <a:latin typeface="Arial Narrow" pitchFamily="34" charset="0"/>
              </a:rPr>
              <a:t>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</a:t>
            </a:r>
            <a:r>
              <a:rPr lang="en-US" sz="1800" u="none" dirty="0">
                <a:latin typeface="Arial Narrow" pitchFamily="34" charset="0"/>
              </a:rPr>
              <a:t>=  x</a:t>
            </a:r>
            <a:r>
              <a:rPr lang="en-US" sz="1800" u="none" baseline="30000" dirty="0">
                <a:latin typeface="Arial Narrow" pitchFamily="34" charset="0"/>
              </a:rPr>
              <a:t>3</a:t>
            </a:r>
            <a:r>
              <a:rPr lang="en-US" sz="1800" u="none" dirty="0">
                <a:latin typeface="Arial Narrow" pitchFamily="34" charset="0"/>
              </a:rPr>
              <a:t> 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 </a:t>
            </a:r>
            <a:r>
              <a:rPr lang="en-US" sz="1800" b="0" u="none" dirty="0">
                <a:latin typeface="Arial Narrow" pitchFamily="34" charset="0"/>
              </a:rPr>
              <a:t>		              </a:t>
            </a:r>
            <a:r>
              <a:rPr lang="en-US" sz="1800" u="none" dirty="0">
                <a:latin typeface="Arial Narrow" pitchFamily="34" charset="0"/>
              </a:rPr>
              <a:t>mod (x</a:t>
            </a:r>
            <a:r>
              <a:rPr lang="en-US" sz="1800" u="none" baseline="30000" dirty="0">
                <a:latin typeface="Arial Narrow" pitchFamily="34" charset="0"/>
              </a:rPr>
              <a:t>5 </a:t>
            </a:r>
            <a:r>
              <a:rPr lang="en-US" sz="1800" u="none" dirty="0">
                <a:latin typeface="Arial Narrow" pitchFamily="34" charset="0"/>
              </a:rPr>
              <a:t>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+ 1)</a:t>
            </a:r>
          </a:p>
          <a:p>
            <a:pPr marL="457200" indent="-457200" defTabSz="762000">
              <a:defRPr/>
            </a:pP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u="none" baseline="30000" dirty="0">
                <a:latin typeface="Arial Narrow" pitchFamily="34" charset="0"/>
              </a:rPr>
              <a:t>9 </a:t>
            </a:r>
            <a:r>
              <a:rPr lang="en-US" sz="1800" u="none" dirty="0">
                <a:latin typeface="Arial Narrow" pitchFamily="34" charset="0"/>
              </a:rPr>
              <a:t>= x</a:t>
            </a:r>
            <a:r>
              <a:rPr lang="en-US" sz="1800" u="none" baseline="30000" dirty="0">
                <a:latin typeface="Arial Narrow" pitchFamily="34" charset="0"/>
              </a:rPr>
              <a:t>4</a:t>
            </a:r>
            <a:r>
              <a:rPr lang="en-US" sz="1800" u="none" dirty="0">
                <a:latin typeface="Arial Narrow" pitchFamily="34" charset="0"/>
              </a:rPr>
              <a:t> + x</a:t>
            </a:r>
            <a:r>
              <a:rPr lang="en-US" sz="1800" u="none" baseline="30000" dirty="0">
                <a:latin typeface="Arial Narrow" pitchFamily="34" charset="0"/>
              </a:rPr>
              <a:t>3</a:t>
            </a:r>
            <a:r>
              <a:rPr lang="en-US" sz="1800" u="none" dirty="0">
                <a:latin typeface="Arial Narrow" pitchFamily="34" charset="0"/>
              </a:rPr>
              <a:t> + x</a:t>
            </a:r>
            <a:r>
              <a:rPr lang="en-US" sz="1800" b="0" u="none" dirty="0">
                <a:latin typeface="Arial Narrow" pitchFamily="34" charset="0"/>
              </a:rPr>
              <a:t>			              </a:t>
            </a:r>
            <a:r>
              <a:rPr lang="en-US" sz="1800" u="none" dirty="0">
                <a:latin typeface="Arial Narrow" pitchFamily="34" charset="0"/>
              </a:rPr>
              <a:t>mod (x</a:t>
            </a:r>
            <a:r>
              <a:rPr lang="en-US" sz="1800" u="none" baseline="30000" dirty="0">
                <a:latin typeface="Arial Narrow" pitchFamily="34" charset="0"/>
              </a:rPr>
              <a:t>5 </a:t>
            </a:r>
            <a:r>
              <a:rPr lang="en-US" sz="1800" u="none" dirty="0">
                <a:latin typeface="Arial Narrow" pitchFamily="34" charset="0"/>
              </a:rPr>
              <a:t>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+ 1)</a:t>
            </a:r>
          </a:p>
          <a:p>
            <a:pPr marL="457200" indent="-457200" defTabSz="762000">
              <a:defRPr/>
            </a:pP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u="none" baseline="30000" dirty="0">
                <a:latin typeface="Arial Narrow" pitchFamily="34" charset="0"/>
              </a:rPr>
              <a:t>10 </a:t>
            </a:r>
            <a:r>
              <a:rPr lang="en-US" sz="1800" u="none" dirty="0">
                <a:latin typeface="Arial Narrow" pitchFamily="34" charset="0"/>
              </a:rPr>
              <a:t>= </a:t>
            </a:r>
            <a:r>
              <a:rPr lang="en-US" sz="1800" b="0" u="none" dirty="0">
                <a:latin typeface="Arial Narrow" pitchFamily="34" charset="0"/>
              </a:rPr>
              <a:t>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</a:t>
            </a:r>
            <a:r>
              <a:rPr lang="en-US" sz="1800" u="none" dirty="0">
                <a:latin typeface="Arial Narrow" pitchFamily="34" charset="0"/>
              </a:rPr>
              <a:t>= </a:t>
            </a:r>
            <a:r>
              <a:rPr lang="en-US" sz="1800" b="0" u="none" dirty="0">
                <a:latin typeface="Arial Narrow" pitchFamily="34" charset="0"/>
              </a:rPr>
              <a:t>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</a:t>
            </a:r>
            <a:r>
              <a:rPr lang="en-US" sz="1800" b="0" u="none" dirty="0">
                <a:latin typeface="Arial Narrow" pitchFamily="34" charset="0"/>
              </a:rPr>
              <a:t>+ 1 </a:t>
            </a:r>
            <a:r>
              <a:rPr lang="en-US" sz="1800" u="none" dirty="0">
                <a:latin typeface="Arial Narrow" pitchFamily="34" charset="0"/>
              </a:rPr>
              <a:t>= x</a:t>
            </a:r>
            <a:r>
              <a:rPr lang="en-US" sz="1800" u="none" baseline="30000" dirty="0">
                <a:latin typeface="Arial Narrow" pitchFamily="34" charset="0"/>
              </a:rPr>
              <a:t>4</a:t>
            </a:r>
            <a:r>
              <a:rPr lang="en-US" sz="1800" u="none" dirty="0">
                <a:latin typeface="Arial Narrow" pitchFamily="34" charset="0"/>
              </a:rPr>
              <a:t> + 1 </a:t>
            </a:r>
            <a:r>
              <a:rPr lang="en-US" sz="1800" b="0" u="none" dirty="0">
                <a:latin typeface="Arial Narrow" pitchFamily="34" charset="0"/>
              </a:rPr>
              <a:t>    </a:t>
            </a:r>
            <a:r>
              <a:rPr lang="en-US" sz="1800" u="none" dirty="0">
                <a:latin typeface="Arial Narrow" pitchFamily="34" charset="0"/>
              </a:rPr>
              <a:t>mod (x</a:t>
            </a:r>
            <a:r>
              <a:rPr lang="en-US" sz="1800" u="none" baseline="30000" dirty="0">
                <a:latin typeface="Arial Narrow" pitchFamily="34" charset="0"/>
              </a:rPr>
              <a:t>5 </a:t>
            </a:r>
            <a:r>
              <a:rPr lang="en-US" sz="1800" u="none" dirty="0">
                <a:latin typeface="Arial Narrow" pitchFamily="34" charset="0"/>
              </a:rPr>
              <a:t>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+ 1)</a:t>
            </a:r>
          </a:p>
          <a:p>
            <a:pPr marL="457200" indent="-457200" defTabSz="762000">
              <a:defRPr/>
            </a:pP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u="none" baseline="30000" dirty="0">
                <a:latin typeface="Arial Narrow" pitchFamily="34" charset="0"/>
              </a:rPr>
              <a:t>11 </a:t>
            </a:r>
            <a:r>
              <a:rPr lang="en-US" sz="1800" u="none" dirty="0">
                <a:latin typeface="Arial Narrow" pitchFamily="34" charset="0"/>
              </a:rPr>
              <a:t>= </a:t>
            </a:r>
            <a:r>
              <a:rPr lang="en-US" sz="1800" b="0" u="none" dirty="0">
                <a:latin typeface="Arial Narrow" pitchFamily="34" charset="0"/>
              </a:rPr>
              <a:t>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x </a:t>
            </a:r>
            <a:r>
              <a:rPr lang="en-US" sz="1800" u="none" dirty="0">
                <a:latin typeface="Arial Narrow" pitchFamily="34" charset="0"/>
              </a:rPr>
              <a:t>=</a:t>
            </a:r>
            <a:r>
              <a:rPr lang="en-US" sz="1800" b="0" u="none" dirty="0">
                <a:latin typeface="Arial Narrow" pitchFamily="34" charset="0"/>
              </a:rPr>
              <a:t> </a:t>
            </a: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x + 1</a:t>
            </a:r>
            <a:r>
              <a:rPr lang="en-US" sz="1800" b="0" u="none" dirty="0">
                <a:latin typeface="Arial Narrow" pitchFamily="34" charset="0"/>
              </a:rPr>
              <a:t>                                   </a:t>
            </a:r>
            <a:r>
              <a:rPr lang="en-US" sz="1800" u="none" dirty="0">
                <a:latin typeface="Arial Narrow" pitchFamily="34" charset="0"/>
              </a:rPr>
              <a:t>mod (x</a:t>
            </a:r>
            <a:r>
              <a:rPr lang="en-US" sz="1800" u="none" baseline="30000" dirty="0">
                <a:latin typeface="Arial Narrow" pitchFamily="34" charset="0"/>
              </a:rPr>
              <a:t>5 </a:t>
            </a:r>
            <a:r>
              <a:rPr lang="en-US" sz="1800" u="none" dirty="0">
                <a:latin typeface="Arial Narrow" pitchFamily="34" charset="0"/>
              </a:rPr>
              <a:t>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+ 1)</a:t>
            </a:r>
          </a:p>
          <a:p>
            <a:pPr marL="457200" indent="-457200" defTabSz="762000">
              <a:defRPr/>
            </a:pP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u="none" baseline="30000" dirty="0">
                <a:latin typeface="Arial Narrow" pitchFamily="34" charset="0"/>
              </a:rPr>
              <a:t>12 </a:t>
            </a:r>
            <a:r>
              <a:rPr lang="en-US" sz="1800" u="none" dirty="0">
                <a:latin typeface="Arial Narrow" pitchFamily="34" charset="0"/>
              </a:rPr>
              <a:t>= x</a:t>
            </a:r>
            <a:r>
              <a:rPr lang="en-US" sz="1800" u="none" baseline="30000" dirty="0">
                <a:latin typeface="Arial Narrow" pitchFamily="34" charset="0"/>
              </a:rPr>
              <a:t>3</a:t>
            </a:r>
            <a:r>
              <a:rPr lang="en-US" sz="1800" u="none" dirty="0">
                <a:latin typeface="Arial Narrow" pitchFamily="34" charset="0"/>
              </a:rPr>
              <a:t> 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x</a:t>
            </a:r>
            <a:r>
              <a:rPr lang="en-US" sz="1800" b="0" u="none" dirty="0">
                <a:latin typeface="Arial Narrow" pitchFamily="34" charset="0"/>
              </a:rPr>
              <a:t> </a:t>
            </a:r>
            <a:r>
              <a:rPr lang="en-US" sz="1800" u="none" dirty="0">
                <a:latin typeface="Arial Narrow" pitchFamily="34" charset="0"/>
              </a:rPr>
              <a:t> </a:t>
            </a:r>
            <a:r>
              <a:rPr lang="en-US" sz="1800" b="0" u="none" dirty="0">
                <a:latin typeface="Arial Narrow" pitchFamily="34" charset="0"/>
              </a:rPr>
              <a:t>                                             </a:t>
            </a:r>
            <a:r>
              <a:rPr lang="en-US" sz="1800" u="none" dirty="0">
                <a:latin typeface="Arial Narrow" pitchFamily="34" charset="0"/>
              </a:rPr>
              <a:t>mod (x</a:t>
            </a:r>
            <a:r>
              <a:rPr lang="en-US" sz="1800" u="none" baseline="30000" dirty="0">
                <a:latin typeface="Arial Narrow" pitchFamily="34" charset="0"/>
              </a:rPr>
              <a:t>5 </a:t>
            </a:r>
            <a:r>
              <a:rPr lang="en-US" sz="1800" u="none" dirty="0">
                <a:latin typeface="Arial Narrow" pitchFamily="34" charset="0"/>
              </a:rPr>
              <a:t>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+ 1)</a:t>
            </a:r>
          </a:p>
        </p:txBody>
      </p:sp>
    </p:spTree>
    <p:extLst>
      <p:ext uri="{BB962C8B-B14F-4D97-AF65-F5344CB8AC3E}">
        <p14:creationId xmlns:p14="http://schemas.microsoft.com/office/powerpoint/2010/main" val="485768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64295" y="1187218"/>
            <a:ext cx="7632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762000">
              <a:defRPr/>
            </a:pP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u="none" baseline="30000" dirty="0">
                <a:latin typeface="Arial Narrow" pitchFamily="34" charset="0"/>
              </a:rPr>
              <a:t>13 </a:t>
            </a:r>
            <a:r>
              <a:rPr lang="en-US" sz="1800" u="none" dirty="0">
                <a:latin typeface="Arial Narrow" pitchFamily="34" charset="0"/>
              </a:rPr>
              <a:t>= x</a:t>
            </a:r>
            <a:r>
              <a:rPr lang="en-US" sz="1800" u="none" baseline="30000" dirty="0">
                <a:latin typeface="Arial Narrow" pitchFamily="34" charset="0"/>
              </a:rPr>
              <a:t>4</a:t>
            </a:r>
            <a:r>
              <a:rPr lang="en-US" sz="1800" u="none" dirty="0">
                <a:latin typeface="Arial Narrow" pitchFamily="34" charset="0"/>
              </a:rPr>
              <a:t> + x</a:t>
            </a:r>
            <a:r>
              <a:rPr lang="en-US" sz="1800" u="none" baseline="30000" dirty="0">
                <a:latin typeface="Arial Narrow" pitchFamily="34" charset="0"/>
              </a:rPr>
              <a:t>3</a:t>
            </a:r>
            <a:r>
              <a:rPr lang="en-US" sz="1800" u="none" dirty="0">
                <a:latin typeface="Arial Narrow" pitchFamily="34" charset="0"/>
              </a:rPr>
              <a:t> 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	                                                                                  mod (x</a:t>
            </a:r>
            <a:r>
              <a:rPr lang="en-US" sz="1800" u="none" baseline="30000" dirty="0">
                <a:latin typeface="Arial Narrow" pitchFamily="34" charset="0"/>
              </a:rPr>
              <a:t>5 </a:t>
            </a:r>
            <a:r>
              <a:rPr lang="en-US" sz="1800" u="none" dirty="0">
                <a:latin typeface="Arial Narrow" pitchFamily="34" charset="0"/>
              </a:rPr>
              <a:t>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+ 1)</a:t>
            </a:r>
          </a:p>
          <a:p>
            <a:pPr marL="457200" indent="-457200" defTabSz="762000">
              <a:defRPr/>
            </a:pP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u="none" baseline="30000" dirty="0">
                <a:latin typeface="Arial Narrow" pitchFamily="34" charset="0"/>
              </a:rPr>
              <a:t>14 </a:t>
            </a:r>
            <a:r>
              <a:rPr lang="en-US" sz="1800" u="none" dirty="0">
                <a:latin typeface="Arial Narrow" pitchFamily="34" charset="0"/>
              </a:rPr>
              <a:t>=</a:t>
            </a:r>
            <a:r>
              <a:rPr lang="en-US" sz="1800" b="0" u="none" dirty="0">
                <a:latin typeface="Arial Narrow" pitchFamily="34" charset="0"/>
              </a:rPr>
              <a:t> 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</a:t>
            </a:r>
            <a:r>
              <a:rPr lang="en-US" sz="1800" u="none" dirty="0">
                <a:latin typeface="Arial Narrow" pitchFamily="34" charset="0"/>
              </a:rPr>
              <a:t>= x</a:t>
            </a:r>
            <a:r>
              <a:rPr lang="en-US" sz="1800" u="none" baseline="30000" dirty="0">
                <a:latin typeface="Arial Narrow" pitchFamily="34" charset="0"/>
              </a:rPr>
              <a:t>4</a:t>
            </a:r>
            <a:r>
              <a:rPr lang="en-US" sz="1800" u="none" dirty="0">
                <a:latin typeface="Arial Narrow" pitchFamily="34" charset="0"/>
              </a:rPr>
              <a:t> + x</a:t>
            </a:r>
            <a:r>
              <a:rPr lang="en-US" sz="1800" u="none" baseline="30000" dirty="0">
                <a:latin typeface="Arial Narrow" pitchFamily="34" charset="0"/>
              </a:rPr>
              <a:t>3</a:t>
            </a:r>
            <a:r>
              <a:rPr lang="en-US" sz="1800" u="none" dirty="0">
                <a:latin typeface="Arial Narrow" pitchFamily="34" charset="0"/>
              </a:rPr>
              <a:t> 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</a:t>
            </a:r>
            <a:r>
              <a:rPr lang="en-US" sz="1800" u="none" baseline="30000" dirty="0">
                <a:latin typeface="Arial Narrow" pitchFamily="34" charset="0"/>
              </a:rPr>
              <a:t> </a:t>
            </a:r>
            <a:r>
              <a:rPr lang="en-US" sz="1800" u="none" dirty="0">
                <a:latin typeface="Arial Narrow" pitchFamily="34" charset="0"/>
              </a:rPr>
              <a:t>                                                        mod (x</a:t>
            </a:r>
            <a:r>
              <a:rPr lang="en-US" sz="1800" u="none" baseline="30000" dirty="0">
                <a:latin typeface="Arial Narrow" pitchFamily="34" charset="0"/>
              </a:rPr>
              <a:t>5 </a:t>
            </a:r>
            <a:r>
              <a:rPr lang="en-US" sz="1800" u="none" dirty="0">
                <a:latin typeface="Arial Narrow" pitchFamily="34" charset="0"/>
              </a:rPr>
              <a:t>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+ 1)</a:t>
            </a:r>
          </a:p>
          <a:p>
            <a:pPr marL="457200" indent="-457200" defTabSz="762000">
              <a:defRPr/>
            </a:pP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u="none" baseline="30000" dirty="0">
                <a:latin typeface="Arial Narrow" pitchFamily="34" charset="0"/>
              </a:rPr>
              <a:t>15 </a:t>
            </a:r>
            <a:r>
              <a:rPr lang="en-US" sz="1800" u="none" dirty="0">
                <a:latin typeface="Arial Narrow" pitchFamily="34" charset="0"/>
              </a:rPr>
              <a:t>= </a:t>
            </a:r>
            <a:r>
              <a:rPr lang="en-US" sz="1800" b="0" u="none" dirty="0">
                <a:latin typeface="Arial Narrow" pitchFamily="34" charset="0"/>
              </a:rPr>
              <a:t>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x </a:t>
            </a:r>
            <a:r>
              <a:rPr lang="en-US" sz="1800" u="none" dirty="0">
                <a:latin typeface="Arial Narrow" pitchFamily="34" charset="0"/>
              </a:rPr>
              <a:t>= x</a:t>
            </a:r>
            <a:r>
              <a:rPr lang="en-US" sz="1800" u="none" baseline="30000" dirty="0">
                <a:latin typeface="Arial Narrow" pitchFamily="34" charset="0"/>
              </a:rPr>
              <a:t>4</a:t>
            </a:r>
            <a:r>
              <a:rPr lang="en-US" sz="1800" u="none" dirty="0">
                <a:latin typeface="Arial Narrow" pitchFamily="34" charset="0"/>
              </a:rPr>
              <a:t> + x</a:t>
            </a:r>
            <a:r>
              <a:rPr lang="en-US" sz="1800" u="none" baseline="30000" dirty="0">
                <a:latin typeface="Arial Narrow" pitchFamily="34" charset="0"/>
              </a:rPr>
              <a:t>3</a:t>
            </a:r>
            <a:r>
              <a:rPr lang="en-US" sz="1800" u="none" dirty="0">
                <a:latin typeface="Arial Narrow" pitchFamily="34" charset="0"/>
              </a:rPr>
              <a:t> + x</a:t>
            </a:r>
            <a:r>
              <a:rPr lang="en-US" sz="1800" u="none" baseline="30000" dirty="0">
                <a:latin typeface="Arial Narrow" pitchFamily="34" charset="0"/>
              </a:rPr>
              <a:t>2 </a:t>
            </a:r>
            <a:r>
              <a:rPr lang="en-US" sz="1800" u="none" dirty="0">
                <a:latin typeface="Arial Narrow" pitchFamily="34" charset="0"/>
              </a:rPr>
              <a:t>+ x + 1                                             mod (x</a:t>
            </a:r>
            <a:r>
              <a:rPr lang="en-US" sz="1800" u="none" baseline="30000" dirty="0">
                <a:latin typeface="Arial Narrow" pitchFamily="34" charset="0"/>
              </a:rPr>
              <a:t>5 </a:t>
            </a:r>
            <a:r>
              <a:rPr lang="en-US" sz="1800" u="none" dirty="0">
                <a:latin typeface="Arial Narrow" pitchFamily="34" charset="0"/>
              </a:rPr>
              <a:t>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+ 1)</a:t>
            </a:r>
          </a:p>
          <a:p>
            <a:pPr marL="457200" indent="-457200" defTabSz="762000">
              <a:defRPr/>
            </a:pP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u="none" baseline="30000" dirty="0">
                <a:latin typeface="Arial Narrow" pitchFamily="34" charset="0"/>
              </a:rPr>
              <a:t>16 </a:t>
            </a:r>
            <a:r>
              <a:rPr lang="en-US" sz="1800" u="none" dirty="0">
                <a:latin typeface="Arial Narrow" pitchFamily="34" charset="0"/>
              </a:rPr>
              <a:t>= </a:t>
            </a:r>
            <a:r>
              <a:rPr lang="en-US" sz="1800" b="0" u="none" dirty="0">
                <a:latin typeface="Arial Narrow" pitchFamily="34" charset="0"/>
              </a:rPr>
              <a:t>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3 </a:t>
            </a:r>
            <a:r>
              <a:rPr lang="en-US" sz="1800" b="0" u="none" dirty="0">
                <a:latin typeface="Arial Narrow" pitchFamily="34" charset="0"/>
              </a:rPr>
              <a:t>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x =</a:t>
            </a:r>
            <a:r>
              <a:rPr lang="en-US" sz="1800" u="none" dirty="0">
                <a:latin typeface="Arial Narrow" pitchFamily="34" charset="0"/>
              </a:rPr>
              <a:t> </a:t>
            </a:r>
            <a:r>
              <a:rPr lang="en-US" sz="1800" b="0" u="none" dirty="0">
                <a:latin typeface="Arial Narrow" pitchFamily="34" charset="0"/>
              </a:rPr>
              <a:t>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x +1 </a:t>
            </a:r>
            <a:r>
              <a:rPr lang="en-US" sz="1800" u="none" dirty="0">
                <a:latin typeface="Arial Narrow" pitchFamily="34" charset="0"/>
              </a:rPr>
              <a:t>= x</a:t>
            </a:r>
            <a:r>
              <a:rPr lang="en-US" sz="1800" u="none" baseline="30000" dirty="0">
                <a:latin typeface="Arial Narrow" pitchFamily="34" charset="0"/>
              </a:rPr>
              <a:t>4</a:t>
            </a:r>
            <a:r>
              <a:rPr lang="en-US" sz="1800" u="none" dirty="0">
                <a:latin typeface="Arial Narrow" pitchFamily="34" charset="0"/>
              </a:rPr>
              <a:t> + x</a:t>
            </a:r>
            <a:r>
              <a:rPr lang="en-US" sz="1800" u="none" baseline="30000" dirty="0">
                <a:latin typeface="Arial Narrow" pitchFamily="34" charset="0"/>
              </a:rPr>
              <a:t>3</a:t>
            </a:r>
            <a:r>
              <a:rPr lang="en-US" sz="1800" u="none" dirty="0">
                <a:latin typeface="Arial Narrow" pitchFamily="34" charset="0"/>
              </a:rPr>
              <a:t> + x + 1     mod (x</a:t>
            </a:r>
            <a:r>
              <a:rPr lang="en-US" sz="1800" u="none" baseline="30000" dirty="0">
                <a:latin typeface="Arial Narrow" pitchFamily="34" charset="0"/>
              </a:rPr>
              <a:t>5 </a:t>
            </a:r>
            <a:r>
              <a:rPr lang="en-US" sz="1800" u="none" dirty="0">
                <a:latin typeface="Arial Narrow" pitchFamily="34" charset="0"/>
              </a:rPr>
              <a:t>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+ 1)</a:t>
            </a:r>
          </a:p>
          <a:p>
            <a:pPr marL="457200" indent="-457200" defTabSz="762000">
              <a:defRPr/>
            </a:pPr>
            <a:r>
              <a:rPr lang="en-US" sz="1800" u="none" dirty="0">
                <a:latin typeface="Arial Narrow" pitchFamily="34" charset="0"/>
              </a:rPr>
              <a:t>…</a:t>
            </a:r>
          </a:p>
          <a:p>
            <a:pPr marL="457200" indent="-457200" defTabSz="762000">
              <a:defRPr/>
            </a:pPr>
            <a:r>
              <a:rPr lang="en-US" sz="1800" u="none" dirty="0">
                <a:latin typeface="Arial Narrow" pitchFamily="34" charset="0"/>
              </a:rPr>
              <a:t>x</a:t>
            </a:r>
            <a:r>
              <a:rPr lang="en-US" sz="1800" u="none" baseline="30000" dirty="0">
                <a:latin typeface="Arial Narrow" pitchFamily="34" charset="0"/>
              </a:rPr>
              <a:t>31 </a:t>
            </a:r>
            <a:r>
              <a:rPr lang="en-US" sz="1800" u="none" dirty="0">
                <a:latin typeface="Arial Narrow" pitchFamily="34" charset="0"/>
              </a:rPr>
              <a:t>= </a:t>
            </a:r>
            <a:r>
              <a:rPr lang="en-US" sz="1800" b="0" u="none" dirty="0">
                <a:latin typeface="Arial Narrow" pitchFamily="34" charset="0"/>
              </a:rPr>
              <a:t>x (x</a:t>
            </a:r>
            <a:r>
              <a:rPr lang="en-US" sz="1800" b="0" u="none" baseline="30000" dirty="0">
                <a:latin typeface="Arial Narrow" pitchFamily="34" charset="0"/>
              </a:rPr>
              <a:t>15</a:t>
            </a:r>
            <a:r>
              <a:rPr lang="en-US" sz="1800" b="0" u="none" dirty="0">
                <a:latin typeface="Arial Narrow" pitchFamily="34" charset="0"/>
              </a:rPr>
              <a:t>)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= x (x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2 </a:t>
            </a:r>
            <a:r>
              <a:rPr lang="en-US" sz="1800" b="0" u="none" dirty="0">
                <a:latin typeface="Arial Narrow" pitchFamily="34" charset="0"/>
              </a:rPr>
              <a:t>+ x + 1)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= x</a:t>
            </a:r>
            <a:r>
              <a:rPr lang="en-US" sz="1800" b="0" u="none" baseline="30000" dirty="0">
                <a:latin typeface="Arial Narrow" pitchFamily="34" charset="0"/>
              </a:rPr>
              <a:t>9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7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x =  </a:t>
            </a:r>
          </a:p>
          <a:p>
            <a:pPr marL="457200" indent="-457200" defTabSz="762000">
              <a:defRPr/>
            </a:pPr>
            <a:r>
              <a:rPr lang="en-US" sz="1800" b="0" u="none" dirty="0">
                <a:latin typeface="Arial Narrow" pitchFamily="34" charset="0"/>
              </a:rPr>
              <a:t>     = 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4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x</a:t>
            </a:r>
            <a:r>
              <a:rPr lang="en-US" sz="1800" b="0" u="none" baseline="30000" dirty="0"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+ x + x + 1 </a:t>
            </a:r>
            <a:r>
              <a:rPr lang="en-US" sz="1800" u="none" dirty="0">
                <a:latin typeface="Arial Narrow" pitchFamily="34" charset="0"/>
              </a:rPr>
              <a:t>= 1                                        mod (x</a:t>
            </a:r>
            <a:r>
              <a:rPr lang="en-US" sz="1800" u="none" baseline="30000" dirty="0">
                <a:latin typeface="Arial Narrow" pitchFamily="34" charset="0"/>
              </a:rPr>
              <a:t>5 </a:t>
            </a:r>
            <a:r>
              <a:rPr lang="en-US" sz="1800" u="none" dirty="0">
                <a:latin typeface="Arial Narrow" pitchFamily="34" charset="0"/>
              </a:rPr>
              <a:t>+ x</a:t>
            </a:r>
            <a:r>
              <a:rPr lang="en-US" sz="1800" u="none" baseline="30000" dirty="0">
                <a:latin typeface="Arial Narrow" pitchFamily="34" charset="0"/>
              </a:rPr>
              <a:t>2</a:t>
            </a:r>
            <a:r>
              <a:rPr lang="en-US" sz="1800" u="none" dirty="0">
                <a:latin typeface="Arial Narrow" pitchFamily="34" charset="0"/>
              </a:rPr>
              <a:t> + 1)</a:t>
            </a:r>
          </a:p>
          <a:p>
            <a:pPr marL="457200" indent="-457200" defTabSz="762000">
              <a:defRPr/>
            </a:pPr>
            <a:endParaRPr lang="en-US" sz="1800" u="none" dirty="0">
              <a:latin typeface="Arial Narrow" pitchFamily="34" charset="0"/>
            </a:endParaRPr>
          </a:p>
          <a:p>
            <a:pPr marL="457200" indent="-457200" defTabSz="762000">
              <a:buFont typeface="Symbol" panose="05050102010706020507" pitchFamily="18" charset="2"/>
              <a:buChar char="Þ"/>
              <a:defRPr/>
            </a:pPr>
            <a:r>
              <a:rPr lang="en-US" sz="1800" u="none" dirty="0">
                <a:latin typeface="Arial Narrow" pitchFamily="34" charset="0"/>
              </a:rPr>
              <a:t>The order of x is 31 !</a:t>
            </a: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864295" y="4067538"/>
            <a:ext cx="3336468" cy="147950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dirty="0">
                <a:latin typeface="Arial Narrow" panose="020B0606020202030204" pitchFamily="34" charset="0"/>
              </a:rPr>
              <a:t>Important notice:</a:t>
            </a:r>
          </a:p>
          <a:p>
            <a:pPr defTabSz="762000"/>
            <a:r>
              <a:rPr lang="en-US" sz="1800" u="none" dirty="0">
                <a:latin typeface="Arial Narrow" panose="020B0606020202030204" pitchFamily="34" charset="0"/>
              </a:rPr>
              <a:t>In GF (2</a:t>
            </a:r>
            <a:r>
              <a:rPr lang="en-US" sz="1800" u="none" baseline="30000" dirty="0">
                <a:latin typeface="Arial Narrow" panose="020B0606020202030204" pitchFamily="34" charset="0"/>
              </a:rPr>
              <a:t>5</a:t>
            </a:r>
            <a:r>
              <a:rPr lang="en-US" sz="1800" u="none" dirty="0">
                <a:latin typeface="Arial Narrow" panose="020B0606020202030204" pitchFamily="34" charset="0"/>
              </a:rPr>
              <a:t>): the order of any element</a:t>
            </a:r>
          </a:p>
          <a:p>
            <a:pPr defTabSz="762000"/>
            <a:r>
              <a:rPr lang="en-US" sz="1800" u="none" dirty="0">
                <a:latin typeface="Arial Narrow" panose="020B0606020202030204" pitchFamily="34" charset="0"/>
              </a:rPr>
              <a:t>Is a divisor of 2</a:t>
            </a:r>
            <a:r>
              <a:rPr lang="en-US" sz="1800" u="none" baseline="30000" dirty="0">
                <a:latin typeface="Arial Narrow" panose="020B0606020202030204" pitchFamily="34" charset="0"/>
              </a:rPr>
              <a:t>5</a:t>
            </a:r>
            <a:r>
              <a:rPr lang="en-US" sz="1800" u="none" dirty="0">
                <a:latin typeface="Arial Narrow" panose="020B0606020202030204" pitchFamily="34" charset="0"/>
              </a:rPr>
              <a:t>-1=31</a:t>
            </a:r>
          </a:p>
          <a:p>
            <a:pPr defTabSz="762000"/>
            <a:r>
              <a:rPr lang="en-US" sz="1800" u="none" dirty="0">
                <a:latin typeface="Arial Narrow" panose="020B0606020202030204" pitchFamily="34" charset="0"/>
              </a:rPr>
              <a:t>Divisors of 31 are 1 and 31 !</a:t>
            </a:r>
          </a:p>
          <a:p>
            <a:pPr defTabSz="762000"/>
            <a:r>
              <a:rPr lang="en-US" sz="1800" u="none" dirty="0">
                <a:latin typeface="Arial Narrow" panose="020B0606020202030204" pitchFamily="34" charset="0"/>
              </a:rPr>
              <a:t>=&gt; The order can be either </a:t>
            </a:r>
            <a:r>
              <a:rPr lang="en-US" sz="180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1 or 31</a:t>
            </a:r>
            <a:r>
              <a:rPr lang="en-US" sz="1800" u="none" dirty="0">
                <a:latin typeface="Arial Narrow" panose="020B0606020202030204" pitchFamily="34" charset="0"/>
              </a:rPr>
              <a:t> !</a:t>
            </a:r>
            <a:endParaRPr lang="en-GB" sz="1800" u="none" dirty="0">
              <a:latin typeface="Arial Narrow" panose="020B060602020203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864295" y="788815"/>
            <a:ext cx="2385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defTabSz="76200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4-5 cont.:</a:t>
            </a:r>
          </a:p>
        </p:txBody>
      </p:sp>
    </p:spTree>
    <p:extLst>
      <p:ext uri="{BB962C8B-B14F-4D97-AF65-F5344CB8AC3E}">
        <p14:creationId xmlns:p14="http://schemas.microsoft.com/office/powerpoint/2010/main" val="841287463"/>
      </p:ext>
    </p:extLst>
  </p:cSld>
  <p:clrMapOvr>
    <a:masterClrMapping/>
  </p:clrMapOvr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2156</Words>
  <Application>Microsoft Office PowerPoint</Application>
  <PresentationFormat>Benutzerdefiniert</PresentationFormat>
  <Paragraphs>403</Paragraphs>
  <Slides>15</Slides>
  <Notes>12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15</vt:i4>
      </vt:variant>
    </vt:vector>
  </HeadingPairs>
  <TitlesOfParts>
    <vt:vector size="18" baseType="lpstr">
      <vt:lpstr>bosch</vt:lpstr>
      <vt:lpstr>Microsoft Equation 3.0</vt:lpstr>
      <vt:lpstr>Formel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Wael Adi</cp:lastModifiedBy>
  <cp:revision>758</cp:revision>
  <cp:lastPrinted>2015-11-05T16:59:30Z</cp:lastPrinted>
  <dcterms:created xsi:type="dcterms:W3CDTF">1996-03-01T13:14:56Z</dcterms:created>
  <dcterms:modified xsi:type="dcterms:W3CDTF">2023-03-29T00:12:19Z</dcterms:modified>
</cp:coreProperties>
</file>