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75" r:id="rId3"/>
    <p:sldId id="276" r:id="rId4"/>
    <p:sldId id="277" r:id="rId5"/>
    <p:sldId id="278" r:id="rId6"/>
    <p:sldId id="279" r:id="rId7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59" d="100"/>
          <a:sy n="59" d="100"/>
        </p:scale>
        <p:origin x="-1284" y="-222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>
            <a:extLst>
              <a:ext uri="{FF2B5EF4-FFF2-40B4-BE49-F238E27FC236}">
                <a16:creationId xmlns:a16="http://schemas.microsoft.com/office/drawing/2014/main" xmlns="" id="{7398B63E-6919-4A74-A378-82DA4B5D3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1" indent="-285728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0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4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38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2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65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0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93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FED53D-209E-4119-856B-602BEA5BAA4F}" type="slidenum">
              <a:rPr lang="en-GB" altLang="en-US" sz="1000" b="0" u="none"/>
              <a:pPr/>
              <a:t>2</a:t>
            </a:fld>
            <a:endParaRPr lang="en-GB" altLang="en-US" sz="1000" b="0" u="none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06B141AA-79A8-40FA-AE8A-83E10F3446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D7BCB10D-495E-4BE5-9BB5-267FC21E3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27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>
            <a:extLst>
              <a:ext uri="{FF2B5EF4-FFF2-40B4-BE49-F238E27FC236}">
                <a16:creationId xmlns:a16="http://schemas.microsoft.com/office/drawing/2014/main" xmlns="" id="{8045619D-CA73-4240-A22A-455AA60F85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1" indent="-285728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0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4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38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2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65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0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93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EE8AA8-FA83-432E-AAF4-6835AB897306}" type="slidenum">
              <a:rPr lang="en-GB" altLang="en-US" sz="1000" b="0" u="none"/>
              <a:pPr/>
              <a:t>3</a:t>
            </a:fld>
            <a:endParaRPr lang="en-GB" altLang="en-US" sz="1000" b="0" u="none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FE830BFC-E129-4EDA-8EE8-3656DB510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2D67BEB6-F7E2-4181-AF5D-51445002B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66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>
            <a:extLst>
              <a:ext uri="{FF2B5EF4-FFF2-40B4-BE49-F238E27FC236}">
                <a16:creationId xmlns:a16="http://schemas.microsoft.com/office/drawing/2014/main" xmlns="" id="{49E7AE15-D389-482B-A54D-A2B54C1624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1" indent="-285728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0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4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38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2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65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0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93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0741DB-90FF-4AA6-9753-212B75766FC8}" type="slidenum">
              <a:rPr lang="en-GB" altLang="en-US" sz="1000" b="0" u="none"/>
              <a:pPr/>
              <a:t>4</a:t>
            </a:fld>
            <a:endParaRPr lang="en-GB" altLang="en-US" sz="1000" b="0" u="none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C71BAD54-E1B4-4249-85D2-AA7184321A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66674365-9D03-435C-A90D-C24B3B774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441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xmlns="" id="{FE434F54-A81C-4A4C-B907-65CA94FAC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1" indent="-285728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0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4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38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2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65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0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93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911F9-8A3F-47F1-AF90-E59569B3DEF1}" type="slidenum">
              <a:rPr lang="en-GB" altLang="en-US" sz="1000" b="0" u="none"/>
              <a:pPr/>
              <a:t>5</a:t>
            </a:fld>
            <a:endParaRPr lang="en-GB" altLang="en-US" sz="1000" b="0" u="none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7BF96A26-830D-489F-910C-AD3735D38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1CE85B70-0F10-4839-8055-DF6A98E28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2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xmlns="" id="{FE434F54-A81C-4A4C-B907-65CA94FAC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91" indent="-285728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910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74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238" indent="-228582" defTabSz="760353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402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565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730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893" indent="-228582" defTabSz="760353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7911F9-8A3F-47F1-AF90-E59569B3DEF1}" type="slidenum">
              <a:rPr lang="en-GB" altLang="en-US" sz="1000" b="0" u="none">
                <a:solidFill>
                  <a:prstClr val="black"/>
                </a:solidFill>
              </a:rPr>
              <a:pPr/>
              <a:t>6</a:t>
            </a:fld>
            <a:endParaRPr lang="en-GB" altLang="en-US" sz="1000" b="0" u="none">
              <a:solidFill>
                <a:prstClr val="black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xmlns="" id="{7BF96A26-830D-489F-910C-AD3735D384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xmlns="" id="{1CE85B70-0F10-4839-8055-DF6A98E28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15150" y="388058"/>
            <a:ext cx="891782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v40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3">
            <a:extLst>
              <a:ext uri="{FF2B5EF4-FFF2-40B4-BE49-F238E27FC236}">
                <a16:creationId xmlns:a16="http://schemas.microsoft.com/office/drawing/2014/main" xmlns="" id="{117E9369-4F66-4EAA-8AB8-7C4AF9521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7" y="3242791"/>
            <a:ext cx="5380037" cy="1250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Tutorial-3</a:t>
            </a: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Background: Primes and (GF)</a:t>
            </a:r>
          </a:p>
          <a:p>
            <a:pPr algn="ctr" defTabSz="762000">
              <a:defRPr/>
            </a:pPr>
            <a:endParaRPr lang="en-US" sz="24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498" name="Text Box 2">
            <a:extLst>
              <a:ext uri="{FF2B5EF4-FFF2-40B4-BE49-F238E27FC236}">
                <a16:creationId xmlns:a16="http://schemas.microsoft.com/office/drawing/2014/main" xmlns="" id="{8B39A7B1-E384-4602-9631-1CCD8531B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393" y="421869"/>
            <a:ext cx="9080028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36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Summary:</a:t>
            </a:r>
            <a:r>
              <a:rPr lang="en-US" sz="36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Primality check and generating primes</a:t>
            </a:r>
            <a:endParaRPr lang="de-DE" sz="2800" u="none" dirty="0">
              <a:solidFill>
                <a:srgbClr val="1515F5"/>
              </a:solidFill>
              <a:latin typeface="Arial Narrow" pitchFamily="34" charset="0"/>
            </a:endParaRPr>
          </a:p>
        </p:txBody>
      </p:sp>
      <p:sp>
        <p:nvSpPr>
          <p:cNvPr id="1386508" name="Text Box 12">
            <a:extLst>
              <a:ext uri="{FF2B5EF4-FFF2-40B4-BE49-F238E27FC236}">
                <a16:creationId xmlns:a16="http://schemas.microsoft.com/office/drawing/2014/main" xmlns="" id="{6619478C-151D-4DE3-9EBD-2DD375954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0"/>
            <a:ext cx="6680200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Fermat ‘s Theorem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 to check primality: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If for any b, where   1 </a:t>
            </a:r>
            <a:r>
              <a:rPr lang="en-US" b="0" dirty="0">
                <a:latin typeface="Arial Narrow" pitchFamily="34" charset="0"/>
              </a:rPr>
              <a:t>&lt;</a:t>
            </a:r>
            <a:r>
              <a:rPr lang="en-US" b="0" u="none" dirty="0">
                <a:latin typeface="Arial Narrow" pitchFamily="34" charset="0"/>
              </a:rPr>
              <a:t> b &lt; p   the following holds    </a:t>
            </a: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p, </a:t>
            </a:r>
          </a:p>
          <a:p>
            <a:pPr defTabSz="762000">
              <a:defRPr/>
            </a:pPr>
            <a:r>
              <a:rPr lang="en-US" b="0" u="none" dirty="0">
                <a:latin typeface="Arial Narrow" pitchFamily="34" charset="0"/>
              </a:rPr>
              <a:t>then p is a </a:t>
            </a:r>
            <a:r>
              <a:rPr lang="en-US" b="0" dirty="0">
                <a:latin typeface="Arial Narrow" pitchFamily="34" charset="0"/>
              </a:rPr>
              <a:t>pseudo prime to the base </a:t>
            </a:r>
            <a:r>
              <a:rPr lang="en-US" dirty="0">
                <a:latin typeface="Arial Narrow" pitchFamily="34" charset="0"/>
              </a:rPr>
              <a:t>b</a:t>
            </a:r>
            <a:endParaRPr lang="en-GB" baseline="-25000" dirty="0">
              <a:latin typeface="Arial Narrow" pitchFamily="34" charset="0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xmlns="" id="{B001A502-1362-4CF4-B981-7F721FD10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2824163"/>
            <a:ext cx="80406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defTabSz="762000">
              <a:defRPr/>
            </a:pP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Find </a:t>
            </a: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Provably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-Primes </a:t>
            </a:r>
            <a:r>
              <a:rPr lang="en-US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Pocklington´s Theorem (1916)</a:t>
            </a:r>
            <a:endParaRPr lang="en-US" sz="2800" b="0" u="none" dirty="0">
              <a:solidFill>
                <a:srgbClr val="023DD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82E2E73A-34A9-4577-BEDD-8E1CFA271188}"/>
              </a:ext>
            </a:extLst>
          </p:cNvPr>
          <p:cNvSpPr txBox="1">
            <a:spLocks/>
          </p:cNvSpPr>
          <p:nvPr/>
        </p:nvSpPr>
        <p:spPr>
          <a:xfrm>
            <a:off x="1152525" y="3386138"/>
            <a:ext cx="7345363" cy="2979737"/>
          </a:xfrm>
          <a:prstGeom prst="rect">
            <a:avLst/>
          </a:prstGeom>
          <a:solidFill>
            <a:srgbClr val="FFFFEF"/>
          </a:solidFill>
          <a:ln>
            <a:solidFill>
              <a:schemeClr val="tx1"/>
            </a:solidFill>
            <a:prstDash val="dash"/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sz="2000" b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Pocklington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Let 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n = 1 + F R  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and let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F = q</a:t>
            </a:r>
            <a:r>
              <a:rPr lang="en-US" sz="2000" u="none" baseline="-25000" dirty="0">
                <a:solidFill>
                  <a:sysClr val="windowText" lastClr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ysClr val="windowText" lastClr="000000"/>
                </a:solidFill>
                <a:latin typeface="Arial Narrow" pitchFamily="34" charset="0"/>
              </a:rPr>
              <a:t> ... </a:t>
            </a:r>
            <a:r>
              <a:rPr lang="en-US" sz="2000" u="none" dirty="0" err="1">
                <a:solidFill>
                  <a:sysClr val="windowText" lastClr="000000"/>
                </a:solidFill>
                <a:latin typeface="Arial Narrow" pitchFamily="34" charset="0"/>
              </a:rPr>
              <a:t>q</a:t>
            </a:r>
            <a:r>
              <a:rPr lang="en-US" sz="3200" u="none" baseline="-25000" dirty="0" err="1">
                <a:solidFill>
                  <a:sysClr val="windowText" lastClr="000000"/>
                </a:solidFill>
                <a:latin typeface="Arial Narrow" pitchFamily="34" charset="0"/>
              </a:rPr>
              <a:t>t</a:t>
            </a:r>
            <a:r>
              <a:rPr lang="en-US" sz="3200" u="none" baseline="-25000" dirty="0">
                <a:solidFill>
                  <a:sysClr val="windowText" lastClr="000000"/>
                </a:solidFill>
                <a:latin typeface="Arial Narrow" pitchFamily="34" charset="0"/>
              </a:rPr>
              <a:t>  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be the distinct prime factors of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F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If there exists a number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a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 such that </a:t>
            </a:r>
            <a:r>
              <a:rPr lang="en-US" sz="2000" dirty="0">
                <a:solidFill>
                  <a:sysClr val="windowText" lastClr="000000"/>
                </a:solidFill>
                <a:latin typeface="Arial Narrow" pitchFamily="34" charset="0"/>
              </a:rPr>
              <a:t>all the following three conditions 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hold,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1800" u="none" dirty="0">
                <a:solidFill>
                  <a:prstClr val="black"/>
                </a:solidFill>
                <a:latin typeface="Arial Narrow" pitchFamily="34" charset="0"/>
              </a:rPr>
              <a:t>      1.  a</a:t>
            </a:r>
            <a:r>
              <a:rPr lang="en-US" sz="1800" u="none" baseline="30000" dirty="0">
                <a:solidFill>
                  <a:prstClr val="black"/>
                </a:solidFill>
                <a:latin typeface="Arial Narrow" pitchFamily="34" charset="0"/>
              </a:rPr>
              <a:t>n-1</a:t>
            </a:r>
            <a:r>
              <a:rPr lang="en-US" sz="1800" u="none" dirty="0">
                <a:solidFill>
                  <a:prstClr val="black"/>
                </a:solidFill>
                <a:latin typeface="Arial Narrow" pitchFamily="34" charset="0"/>
              </a:rPr>
              <a:t> ≡ 1 (mod n)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      2. for all q</a:t>
            </a:r>
            <a:r>
              <a:rPr lang="en-US" sz="2000" u="none" baseline="-25000" dirty="0">
                <a:solidFill>
                  <a:sysClr val="windowText" lastClr="000000"/>
                </a:solidFill>
                <a:latin typeface="Arial Narrow" pitchFamily="34" charset="0"/>
              </a:rPr>
              <a:t>i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 s where i = 1</a:t>
            </a:r>
            <a:r>
              <a:rPr lang="en-US" sz="2800" u="none" dirty="0">
                <a:solidFill>
                  <a:sysClr val="windowText" lastClr="000000"/>
                </a:solidFill>
                <a:latin typeface="Arial Narrow" pitchFamily="34" charset="0"/>
              </a:rPr>
              <a:t> ..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t,    </a:t>
            </a:r>
            <a:r>
              <a:rPr lang="en-US" sz="2000" u="none" dirty="0" err="1">
                <a:solidFill>
                  <a:sysClr val="windowText" lastClr="000000"/>
                </a:solidFill>
                <a:latin typeface="Arial Narrow" pitchFamily="34" charset="0"/>
              </a:rPr>
              <a:t>gcd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 (a</a:t>
            </a:r>
            <a:r>
              <a:rPr lang="en-US" sz="2800" u="none" baseline="30000" dirty="0">
                <a:solidFill>
                  <a:sysClr val="windowText" lastClr="000000"/>
                </a:solidFill>
                <a:latin typeface="Arial Narrow" pitchFamily="34" charset="0"/>
              </a:rPr>
              <a:t>(n-1)/qi  </a:t>
            </a:r>
            <a:r>
              <a:rPr lang="en-US" sz="2800" u="none" dirty="0">
                <a:solidFill>
                  <a:sysClr val="windowText" lastClr="000000"/>
                </a:solidFill>
                <a:latin typeface="Arial Narrow" pitchFamily="34" charset="0"/>
              </a:rPr>
              <a:t>-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1, n) = 1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,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      3. if  F &gt;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  <a:sym typeface="Symbol"/>
              </a:rPr>
              <a:t>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 </a:t>
            </a:r>
            <a:r>
              <a:rPr lang="en-US" sz="2000" i="1" u="none" dirty="0">
                <a:solidFill>
                  <a:sysClr val="windowText" lastClr="000000"/>
                </a:solidFill>
                <a:latin typeface="Arial Narrow" pitchFamily="34" charset="0"/>
              </a:rPr>
              <a:t>n,                                                     </a:t>
            </a:r>
            <a:br>
              <a:rPr lang="en-US" sz="2000" i="1" u="none" dirty="0">
                <a:solidFill>
                  <a:sysClr val="windowText" lastClr="000000"/>
                </a:solidFill>
                <a:latin typeface="Arial Narrow" pitchFamily="34" charset="0"/>
              </a:rPr>
            </a:br>
            <a:r>
              <a:rPr lang="en-US" sz="2000" b="0" i="1" u="none" dirty="0">
                <a:solidFill>
                  <a:sysClr val="windowText" lastClr="000000"/>
                </a:solidFill>
                <a:latin typeface="Arial Narrow" pitchFamily="34" charset="0"/>
              </a:rPr>
              <a:t>then </a:t>
            </a:r>
            <a:r>
              <a:rPr lang="en-US" sz="2000" u="none" dirty="0">
                <a:solidFill>
                  <a:sysClr val="windowText" lastClr="000000"/>
                </a:solidFill>
                <a:latin typeface="Arial Narrow" pitchFamily="34" charset="0"/>
              </a:rPr>
              <a:t>n</a:t>
            </a:r>
            <a:r>
              <a:rPr lang="en-US" sz="2000" b="0" u="none" dirty="0">
                <a:solidFill>
                  <a:sysClr val="windowText" lastClr="000000"/>
                </a:solidFill>
                <a:latin typeface="Arial Narrow" pitchFamily="34" charset="0"/>
              </a:rPr>
              <a:t> is prime.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u="none" dirty="0">
                <a:solidFill>
                  <a:prstClr val="black"/>
                </a:solidFill>
                <a:latin typeface="Arial Narrow" pitchFamily="34" charset="0"/>
              </a:rPr>
              <a:t>If n is prime, the probability that a randomly selected </a:t>
            </a:r>
            <a:r>
              <a:rPr lang="en-US" sz="2000" u="none" dirty="0">
                <a:solidFill>
                  <a:prstClr val="black"/>
                </a:solidFill>
                <a:latin typeface="Arial Narrow" pitchFamily="34" charset="0"/>
              </a:rPr>
              <a:t>a</a:t>
            </a:r>
            <a:r>
              <a:rPr lang="en-US" sz="2000" b="0" u="none" dirty="0">
                <a:solidFill>
                  <a:prstClr val="black"/>
                </a:solidFill>
                <a:latin typeface="Arial Narrow" pitchFamily="34" charset="0"/>
              </a:rPr>
              <a:t> which satisfies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0" u="none" dirty="0" err="1">
                <a:solidFill>
                  <a:prstClr val="black"/>
                </a:solidFill>
                <a:latin typeface="Arial Narrow" pitchFamily="34" charset="0"/>
              </a:rPr>
              <a:t>Pocklington’s</a:t>
            </a:r>
            <a:r>
              <a:rPr lang="en-US" sz="2000" b="0" u="none" dirty="0">
                <a:solidFill>
                  <a:prstClr val="black"/>
                </a:solidFill>
                <a:latin typeface="Arial Narrow" pitchFamily="34" charset="0"/>
              </a:rPr>
              <a:t> Theorem is  (1 – </a:t>
            </a:r>
            <a:r>
              <a:rPr lang="en-US" sz="2000" b="0" u="none" dirty="0">
                <a:solidFill>
                  <a:prstClr val="black"/>
                </a:solidFill>
                <a:latin typeface="Arial Narrow" pitchFamily="34" charset="0"/>
                <a:sym typeface="Symbol"/>
              </a:rPr>
              <a:t></a:t>
            </a:r>
            <a:r>
              <a:rPr lang="en-US" sz="2000" b="0" u="none" dirty="0">
                <a:solidFill>
                  <a:prstClr val="black"/>
                </a:solidFill>
                <a:latin typeface="Arial Narrow" pitchFamily="34" charset="0"/>
              </a:rPr>
              <a:t>1/qi)</a:t>
            </a:r>
          </a:p>
        </p:txBody>
      </p:sp>
    </p:spTree>
    <p:extLst>
      <p:ext uri="{BB962C8B-B14F-4D97-AF65-F5344CB8AC3E}">
        <p14:creationId xmlns:p14="http://schemas.microsoft.com/office/powerpoint/2010/main" val="202154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7" name="Text Box 3">
            <a:extLst>
              <a:ext uri="{FF2B5EF4-FFF2-40B4-BE49-F238E27FC236}">
                <a16:creationId xmlns:a16="http://schemas.microsoft.com/office/drawing/2014/main" xmlns="" id="{CCDA7E8B-E6D7-497B-9FE2-01A74E1E9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23" y="299731"/>
            <a:ext cx="8967817" cy="9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>
              <a:defRPr/>
            </a:pPr>
            <a:r>
              <a:rPr lang="en-US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To generate large prime numbers;</a:t>
            </a: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start with a small list,</a:t>
            </a:r>
          </a:p>
          <a:p>
            <a:pPr algn="ctr" defTabSz="762000">
              <a:defRPr/>
            </a:pPr>
            <a:r>
              <a:rPr lang="en-US" sz="2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then use Pocklington‘s theorem to get larger and larger primes</a:t>
            </a:r>
            <a:endParaRPr lang="en-US" sz="2800" b="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388548" name="Text Box 4">
            <a:extLst>
              <a:ext uri="{FF2B5EF4-FFF2-40B4-BE49-F238E27FC236}">
                <a16:creationId xmlns:a16="http://schemas.microsoft.com/office/drawing/2014/main" xmlns="" id="{EE45D636-F33A-4566-80BB-6D4E38A0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823" y="1424222"/>
            <a:ext cx="2668016" cy="40229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List of Primes up to 4483</a:t>
            </a:r>
            <a:endParaRPr lang="en-US" sz="14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xmlns="" id="{BF8EEC0E-B453-40A7-9A8A-8AB645ACE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71600"/>
            <a:ext cx="9220200" cy="502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F8DF88D4-3FE2-4656-BA1C-47177FBBCC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58" y="1730623"/>
            <a:ext cx="8896182" cy="4626909"/>
          </a:xfrm>
          <a:prstGeom prst="rect">
            <a:avLst/>
          </a:prstGeom>
          <a:ln>
            <a:noFill/>
          </a:ln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xmlns="" id="{9F27DF96-FF97-4605-9F05-37165612A648}"/>
              </a:ext>
            </a:extLst>
          </p:cNvPr>
          <p:cNvSpPr/>
          <p:nvPr/>
        </p:nvSpPr>
        <p:spPr bwMode="auto">
          <a:xfrm>
            <a:off x="5101811" y="2018655"/>
            <a:ext cx="288032" cy="16688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6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F512247B-3B29-49ED-96D5-9AB7665D1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8F695E5D-4585-47D8-8E71-CBB17A173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xmlns="" id="{D2718047-8CE6-4709-93D7-A169D83D3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xmlns="" id="{298EF7B8-4E23-4FD0-B0B0-118146AB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xmlns="" id="{58DB9389-7C54-4626-BF15-264FAE603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667F2CB1-D672-46E7-904F-CC2F8EF8F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xmlns="" id="{128D24F4-59F8-47BE-8183-942060108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xmlns="" id="{7117D558-2A4A-4977-B47B-83450E7AE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xmlns="" id="{D6690DAF-C19E-44AE-955B-50A07DCF0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xmlns="" id="{407165A9-87DB-417E-A624-F5B26B160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xmlns="" id="{278657F9-9C63-4A95-8BF1-85ACF681E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90605" name="Text Box 13">
            <a:extLst>
              <a:ext uri="{FF2B5EF4-FFF2-40B4-BE49-F238E27FC236}">
                <a16:creationId xmlns:a16="http://schemas.microsoft.com/office/drawing/2014/main" xmlns="" id="{D7AD6059-D58A-488B-9804-44D8F8487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601812"/>
            <a:ext cx="8839200" cy="138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3-1: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Primality test</a:t>
            </a:r>
            <a:endParaRPr lang="en-US" sz="2400" baseline="-250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b="0" u="none" dirty="0">
                <a:latin typeface="Arial Narrow" pitchFamily="34" charset="0"/>
              </a:rPr>
              <a:t>Prove that the following numbers </a:t>
            </a:r>
          </a:p>
          <a:p>
            <a:pPr marL="457200" indent="-457200" defTabSz="762000">
              <a:defRPr/>
            </a:pPr>
            <a:r>
              <a:rPr lang="en-US" b="0" u="none" dirty="0">
                <a:latin typeface="Arial Narrow" pitchFamily="34" charset="0"/>
              </a:rPr>
              <a:t>         17, 13, 31</a:t>
            </a:r>
          </a:p>
          <a:p>
            <a:pPr marL="457200" indent="-457200" defTabSz="762000">
              <a:defRPr/>
            </a:pPr>
            <a:r>
              <a:rPr lang="en-US" b="0" u="none" dirty="0">
                <a:latin typeface="Arial Narrow" pitchFamily="34" charset="0"/>
              </a:rPr>
              <a:t>are </a:t>
            </a:r>
            <a:r>
              <a:rPr lang="en-US" b="0" u="none" dirty="0" err="1">
                <a:latin typeface="Arial Narrow" pitchFamily="34" charset="0"/>
              </a:rPr>
              <a:t>pseudoprimes</a:t>
            </a:r>
            <a:r>
              <a:rPr lang="en-US" b="0" u="none" dirty="0">
                <a:latin typeface="Arial Narrow" pitchFamily="34" charset="0"/>
              </a:rPr>
              <a:t> to the bases 2 and 3.</a:t>
            </a: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1390606" name="Text Box 14">
            <a:extLst>
              <a:ext uri="{FF2B5EF4-FFF2-40B4-BE49-F238E27FC236}">
                <a16:creationId xmlns:a16="http://schemas.microsoft.com/office/drawing/2014/main" xmlns="" id="{2BF33D7D-EB77-48FF-B7FC-A817936A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3333880"/>
            <a:ext cx="5181600" cy="329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3-1:</a:t>
            </a:r>
            <a:r>
              <a:rPr lang="en-AU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17</a:t>
            </a: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13-1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13</a:t>
            </a: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31-1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31</a:t>
            </a:r>
          </a:p>
          <a:p>
            <a:pPr marL="457200" indent="-457200" defTabSz="762000">
              <a:defRPr/>
            </a:pPr>
            <a:endParaRPr lang="en-US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17-1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17</a:t>
            </a: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13-1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13</a:t>
            </a:r>
          </a:p>
          <a:p>
            <a:pPr marL="457200" indent="-457200" defTabSz="762000">
              <a:defRPr/>
            </a:pPr>
            <a:r>
              <a:rPr lang="en-US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</a:t>
            </a:r>
            <a:r>
              <a:rPr lang="en-US" sz="2400" i="1" u="none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31-1 </a:t>
            </a:r>
            <a:r>
              <a:rPr lang="en-US" sz="24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 dirty="0">
                <a:latin typeface="Arial Narrow" pitchFamily="34" charset="0"/>
              </a:rPr>
              <a:t>    mod 31</a:t>
            </a:r>
          </a:p>
          <a:p>
            <a:pPr marL="457200" indent="-457200" defTabSz="762000">
              <a:defRPr/>
            </a:pPr>
            <a:endParaRPr lang="en-AU" b="0" u="none" dirty="0">
              <a:latin typeface="Arial Narrow" pitchFamily="34" charset="0"/>
            </a:endParaRPr>
          </a:p>
        </p:txBody>
      </p:sp>
      <p:sp>
        <p:nvSpPr>
          <p:cNvPr id="1390607" name="Text Box 15">
            <a:extLst>
              <a:ext uri="{FF2B5EF4-FFF2-40B4-BE49-F238E27FC236}">
                <a16:creationId xmlns:a16="http://schemas.microsoft.com/office/drawing/2014/main" xmlns="" id="{BAD0188B-257B-46D9-A85F-0CF2A1E4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2133600"/>
            <a:ext cx="6680200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Fermat ‘s Theorem</a:t>
            </a:r>
            <a:r>
              <a:rPr lang="en-US">
                <a:solidFill>
                  <a:schemeClr val="hlink"/>
                </a:solidFill>
                <a:latin typeface="Arial Narrow" pitchFamily="34" charset="0"/>
              </a:rPr>
              <a:t> to check primality:</a:t>
            </a:r>
          </a:p>
          <a:p>
            <a:pPr defTabSz="762000">
              <a:defRPr/>
            </a:pPr>
            <a:r>
              <a:rPr lang="en-US" b="0" u="none">
                <a:latin typeface="Arial Narrow" pitchFamily="34" charset="0"/>
              </a:rPr>
              <a:t>If for any b, where   1 </a:t>
            </a:r>
            <a:r>
              <a:rPr lang="en-US" b="0">
                <a:latin typeface="Arial Narrow" pitchFamily="34" charset="0"/>
              </a:rPr>
              <a:t>&lt;</a:t>
            </a:r>
            <a:r>
              <a:rPr lang="en-US" b="0" u="none">
                <a:latin typeface="Arial Narrow" pitchFamily="34" charset="0"/>
              </a:rPr>
              <a:t> b &lt; p   the following holds    </a:t>
            </a:r>
            <a:r>
              <a:rPr lang="en-US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</a:t>
            </a:r>
            <a:r>
              <a:rPr lang="en-US" sz="2400" i="1" u="none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p-1 </a:t>
            </a:r>
            <a:r>
              <a:rPr lang="en-US" sz="2400" b="0" i="1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</a:t>
            </a:r>
            <a:r>
              <a:rPr lang="en-US" sz="2400" i="1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400" i="1" u="none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1</a:t>
            </a:r>
            <a:r>
              <a:rPr lang="en-US" b="0" u="none">
                <a:latin typeface="Arial Narrow" pitchFamily="34" charset="0"/>
              </a:rPr>
              <a:t>    mod p, </a:t>
            </a:r>
          </a:p>
          <a:p>
            <a:pPr defTabSz="762000">
              <a:defRPr/>
            </a:pPr>
            <a:r>
              <a:rPr lang="en-US" b="0" u="none">
                <a:latin typeface="Arial Narrow" pitchFamily="34" charset="0"/>
              </a:rPr>
              <a:t>then p is a </a:t>
            </a:r>
            <a:r>
              <a:rPr lang="en-US" b="0">
                <a:latin typeface="Arial Narrow" pitchFamily="34" charset="0"/>
              </a:rPr>
              <a:t>pseudoprime to the base </a:t>
            </a:r>
            <a:r>
              <a:rPr lang="en-US">
                <a:latin typeface="Arial Narrow" pitchFamily="34" charset="0"/>
              </a:rPr>
              <a:t>b</a:t>
            </a:r>
            <a:endParaRPr lang="en-GB" baseline="-250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2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52E78E2D-8172-419D-B89B-9212EB9B1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562DADC0-451B-4925-A97B-58BB77635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xmlns="" id="{F70C16EB-4BC2-4C83-8BB0-2157AC1A2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xmlns="" id="{8A306966-6F3F-4580-88DB-D8DD8DB70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xmlns="" id="{3007E90E-B70B-47DA-BB9F-5BD4A607A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xmlns="" id="{0E1661C5-1B4E-4497-951A-6DF39A0F1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xmlns="" id="{E584DD2E-185F-44E0-84E0-FF4DFCFB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xmlns="" id="{50497784-2EC8-4E1D-B54F-4DCA8D5F8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xmlns="" id="{6BD0CB1E-5434-4909-9850-095B15C66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xmlns="" id="{CBEB9970-128B-44E7-B1C3-AF272386B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xmlns="" id="{78EDF4C0-8027-447F-AE05-1288F00E5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92653" name="Text Box 13">
            <a:extLst>
              <a:ext uri="{FF2B5EF4-FFF2-40B4-BE49-F238E27FC236}">
                <a16:creationId xmlns:a16="http://schemas.microsoft.com/office/drawing/2014/main" xmlns="" id="{CC374EF0-0896-4969-ACB4-48B49EA6D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2" y="290463"/>
            <a:ext cx="8839200" cy="292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3-2:</a:t>
            </a:r>
            <a:r>
              <a:rPr lang="en-US" sz="2400" b="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Generating definitely prime numbers</a:t>
            </a:r>
            <a:endParaRPr lang="en-US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algn="ctr" defTabSz="762000">
              <a:defRPr/>
            </a:pPr>
            <a:endParaRPr lang="en-AU" b="0" u="none" dirty="0"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b="0" u="none" dirty="0">
                <a:latin typeface="Arial Narrow" pitchFamily="34" charset="0"/>
              </a:rPr>
              <a:t>To set up a cryptographic system the we used the following known prime numbers for</a:t>
            </a:r>
          </a:p>
          <a:p>
            <a:pPr marL="457200" indent="-457200" defTabSz="762000">
              <a:defRPr/>
            </a:pPr>
            <a:r>
              <a:rPr lang="en-AU" b="0" u="none" dirty="0">
                <a:latin typeface="Arial Narrow" pitchFamily="34" charset="0"/>
              </a:rPr>
              <a:t> generating larger primes:</a:t>
            </a:r>
          </a:p>
          <a:p>
            <a:pPr marL="457200" indent="-457200" defTabSz="762000">
              <a:defRPr/>
            </a:pPr>
            <a:r>
              <a:rPr lang="en-AU" b="0" u="none" dirty="0">
                <a:latin typeface="Arial Narrow" pitchFamily="34" charset="0"/>
              </a:rPr>
              <a:t>                                          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2, 3, 7, 11, 13</a:t>
            </a:r>
          </a:p>
          <a:p>
            <a:pPr marL="457200" indent="-457200" defTabSz="762000">
              <a:buFont typeface="+mj-lt"/>
              <a:buAutoNum type="arabicPeriod"/>
              <a:defRPr/>
            </a:pPr>
            <a:r>
              <a:rPr lang="en-AU" b="0" u="none" dirty="0">
                <a:latin typeface="Arial Narrow" pitchFamily="34" charset="0"/>
              </a:rPr>
              <a:t>Using Pocklington’s Theorem the following number was constructed n = 4*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7</a:t>
            </a:r>
            <a:r>
              <a:rPr lang="en-AU" b="0" u="none" dirty="0">
                <a:latin typeface="Arial Narrow" pitchFamily="34" charset="0"/>
              </a:rPr>
              <a:t>+1 = </a:t>
            </a:r>
            <a:r>
              <a:rPr lang="en-AU" u="none" dirty="0">
                <a:latin typeface="Arial Narrow" pitchFamily="34" charset="0"/>
              </a:rPr>
              <a:t>29.</a:t>
            </a:r>
          </a:p>
          <a:p>
            <a:pPr marL="457200" indent="-457200" defTabSz="762000">
              <a:defRPr/>
            </a:pPr>
            <a:r>
              <a:rPr lang="en-AU" b="0" u="none" dirty="0">
                <a:latin typeface="Arial Narrow" pitchFamily="34" charset="0"/>
              </a:rPr>
              <a:t>        Check if n = 29 is for sure a prime.</a:t>
            </a:r>
          </a:p>
          <a:p>
            <a:pPr marL="457200" indent="-457200" defTabSz="762000">
              <a:buFont typeface="+mj-lt"/>
              <a:buAutoNum type="arabicPeriod" startAt="2"/>
              <a:defRPr/>
            </a:pPr>
            <a:r>
              <a:rPr lang="en-AU" b="0" u="none" dirty="0">
                <a:latin typeface="Arial Narrow" pitchFamily="34" charset="0"/>
              </a:rPr>
              <a:t>Generate  GF(29) and find 3 primitive elements.</a:t>
            </a:r>
          </a:p>
          <a:p>
            <a:pPr marL="457200" indent="-457200" defTabSz="762000">
              <a:defRPr/>
            </a:pPr>
            <a:r>
              <a:rPr lang="en-AU" b="0" u="none" dirty="0">
                <a:latin typeface="Arial Narrow" pitchFamily="34" charset="0"/>
              </a:rPr>
              <a:t>                            </a:t>
            </a:r>
            <a:endParaRPr lang="de-DE" b="0" u="none" dirty="0">
              <a:latin typeface="Arial Narrow" pitchFamily="34" charset="0"/>
            </a:endParaRPr>
          </a:p>
        </p:txBody>
      </p:sp>
      <p:sp>
        <p:nvSpPr>
          <p:cNvPr id="1392654" name="Text Box 14">
            <a:extLst>
              <a:ext uri="{FF2B5EF4-FFF2-40B4-BE49-F238E27FC236}">
                <a16:creationId xmlns:a16="http://schemas.microsoft.com/office/drawing/2014/main" xmlns="" id="{26C40FCC-0839-4BAA-859B-3D8A7F0E8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2" y="3170238"/>
            <a:ext cx="9721278" cy="31722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3-2: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</a:p>
          <a:p>
            <a:pPr marL="457200" indent="-457200">
              <a:buAutoNum type="arabicPeriod"/>
              <a:defRPr/>
            </a:pPr>
            <a:r>
              <a:rPr lang="en-US" sz="1600" b="0" u="none" dirty="0">
                <a:latin typeface="Arial Narrow" pitchFamily="34" charset="0"/>
              </a:rPr>
              <a:t>n = 4*(</a:t>
            </a:r>
            <a:r>
              <a:rPr lang="en-US" sz="1600" b="0" u="none" dirty="0">
                <a:solidFill>
                  <a:schemeClr val="hlink"/>
                </a:solidFill>
                <a:latin typeface="Arial Narrow" pitchFamily="34" charset="0"/>
              </a:rPr>
              <a:t>7</a:t>
            </a:r>
            <a:r>
              <a:rPr lang="en-US" sz="1600" b="0" u="none" dirty="0">
                <a:latin typeface="Arial Narrow" pitchFamily="34" charset="0"/>
              </a:rPr>
              <a:t>) + 1 = </a:t>
            </a:r>
            <a:r>
              <a:rPr lang="en-US" sz="1600" b="0" u="none" dirty="0">
                <a:solidFill>
                  <a:schemeClr val="hlink"/>
                </a:solidFill>
                <a:latin typeface="Arial Narrow" pitchFamily="34" charset="0"/>
              </a:rPr>
              <a:t>29</a:t>
            </a:r>
            <a:r>
              <a:rPr lang="en-US" sz="1600" b="0" u="none" dirty="0">
                <a:latin typeface="Arial Narrow" pitchFamily="34" charset="0"/>
              </a:rPr>
              <a:t>, F = 7 and R = 4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29 is prime if the following conditions all hold :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     1.  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latin typeface="Arial Narrow" pitchFamily="34" charset="0"/>
              </a:rPr>
              <a:t> </a:t>
            </a:r>
            <a:r>
              <a:rPr lang="en-US" sz="1600" b="0" u="none" baseline="30000" dirty="0">
                <a:latin typeface="Arial Narrow" pitchFamily="34" charset="0"/>
              </a:rPr>
              <a:t>(29-1)/ 7</a:t>
            </a:r>
            <a:r>
              <a:rPr lang="en-US" sz="1600" b="0" u="none" dirty="0">
                <a:latin typeface="Arial Narrow" pitchFamily="34" charset="0"/>
              </a:rPr>
              <a:t> – 1 , 29) =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</a:t>
            </a:r>
            <a:r>
              <a:rPr lang="en-US" sz="16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latin typeface="Arial Narrow" pitchFamily="34" charset="0"/>
              </a:rPr>
              <a:t>4</a:t>
            </a:r>
            <a:r>
              <a:rPr lang="en-US" sz="1600" b="0" u="none" dirty="0">
                <a:latin typeface="Arial Narrow" pitchFamily="34" charset="0"/>
              </a:rPr>
              <a:t> – 1 , 29) =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 (15,29) = 1  is true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     2.   </a:t>
            </a:r>
            <a:r>
              <a:rPr lang="en-US" sz="16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latin typeface="Arial Narrow" pitchFamily="34" charset="0"/>
              </a:rPr>
              <a:t>29-1</a:t>
            </a:r>
            <a:r>
              <a:rPr lang="en-US" sz="1600" b="0" u="none" dirty="0">
                <a:latin typeface="Arial Narrow" pitchFamily="34" charset="0"/>
              </a:rPr>
              <a:t> = 1   mod 29 or in Z</a:t>
            </a:r>
            <a:r>
              <a:rPr lang="en-US" sz="1600" b="0" u="none" baseline="-25000" dirty="0">
                <a:latin typeface="Arial Narrow" pitchFamily="34" charset="0"/>
              </a:rPr>
              <a:t>29</a:t>
            </a:r>
            <a:r>
              <a:rPr lang="en-US" sz="1600" b="0" u="none" dirty="0">
                <a:latin typeface="Arial Narrow" pitchFamily="34" charset="0"/>
              </a:rPr>
              <a:t>    is true</a:t>
            </a:r>
          </a:p>
          <a:p>
            <a:pPr marL="457200" indent="-457200">
              <a:defRPr/>
            </a:pPr>
            <a:r>
              <a:rPr lang="en-US" sz="1600" b="0" u="none" baseline="-25000" dirty="0">
                <a:latin typeface="Arial Narrow" pitchFamily="34" charset="0"/>
              </a:rPr>
              <a:t>                       </a:t>
            </a:r>
            <a:r>
              <a:rPr lang="en-US" sz="1600" b="0" u="none" dirty="0">
                <a:latin typeface="Arial Narrow" pitchFamily="34" charset="0"/>
              </a:rPr>
              <a:t>3.</a:t>
            </a:r>
            <a:r>
              <a:rPr lang="en-US" sz="1600" b="0" u="none" baseline="-25000" dirty="0">
                <a:latin typeface="Arial Narrow" pitchFamily="34" charset="0"/>
              </a:rPr>
              <a:t>     </a:t>
            </a:r>
            <a:r>
              <a:rPr lang="en-US" sz="1600" b="0" u="none" dirty="0">
                <a:latin typeface="Arial Narrow" pitchFamily="34" charset="0"/>
              </a:rPr>
              <a:t>F = 7 &gt;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</a:t>
            </a:r>
            <a:r>
              <a:rPr lang="en-US" sz="1600" b="0" u="none" dirty="0">
                <a:latin typeface="Arial Narrow" pitchFamily="34" charset="0"/>
              </a:rPr>
              <a:t>29   =&gt;    7 &gt; 5.--  is true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As all conditions hold, 29 is for sure a prime</a:t>
            </a:r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en-US" sz="1600" b="0" u="none" dirty="0">
                <a:latin typeface="Arial Narrow" pitchFamily="34" charset="0"/>
              </a:rPr>
              <a:t>The possible multiplicative orders in GF(29) are the divisors of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>
                <a:latin typeface="Arial Narrow" pitchFamily="34" charset="0"/>
              </a:rPr>
              <a:t>(29) = 29 – 1 = 28,  namely </a:t>
            </a:r>
            <a:r>
              <a:rPr lang="en-US" sz="1600" b="0" u="none" dirty="0">
                <a:solidFill>
                  <a:schemeClr val="accent2"/>
                </a:solidFill>
                <a:latin typeface="Arial Narrow" pitchFamily="34" charset="0"/>
              </a:rPr>
              <a:t>1, 2, 4, 7, 14 , 28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Number of the primitive elements with the highest order </a:t>
            </a:r>
            <a:r>
              <a:rPr lang="en-US" sz="1600" b="0" u="none" dirty="0" err="1">
                <a:latin typeface="Arial Narrow" pitchFamily="34" charset="0"/>
              </a:rPr>
              <a:t>order</a:t>
            </a:r>
            <a:r>
              <a:rPr lang="en-US" sz="1600" b="0" u="none" dirty="0">
                <a:latin typeface="Arial Narrow" pitchFamily="34" charset="0"/>
              </a:rPr>
              <a:t> 28 is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>
                <a:latin typeface="Arial Narrow" pitchFamily="34" charset="0"/>
              </a:rPr>
              <a:t>(28) =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>
                <a:latin typeface="Arial Narrow" pitchFamily="34" charset="0"/>
              </a:rPr>
              <a:t>(2</a:t>
            </a:r>
            <a:r>
              <a:rPr lang="en-US" sz="1600" b="0" u="none" baseline="30000" dirty="0">
                <a:latin typeface="Arial Narrow" pitchFamily="34" charset="0"/>
              </a:rPr>
              <a:t>2 </a:t>
            </a:r>
            <a:r>
              <a:rPr lang="en-US" sz="1600" b="0" u="none" dirty="0">
                <a:latin typeface="Arial Narrow" pitchFamily="34" charset="0"/>
              </a:rPr>
              <a:t>x 7)= 28 (1-1/2) (1-1/7) = </a:t>
            </a:r>
            <a:r>
              <a:rPr lang="en-US" sz="1600" u="none" dirty="0">
                <a:latin typeface="Arial Narrow" pitchFamily="34" charset="0"/>
              </a:rPr>
              <a:t>12 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</a:t>
            </a:r>
            <a:r>
              <a:rPr lang="en-US" sz="1600" b="0" dirty="0">
                <a:latin typeface="Arial Narrow" pitchFamily="34" charset="0"/>
              </a:rPr>
              <a:t>Order of 2:</a:t>
            </a:r>
            <a:r>
              <a:rPr lang="en-US" sz="1600" b="0" u="none" dirty="0">
                <a:latin typeface="Arial Narrow" pitchFamily="34" charset="0"/>
              </a:rPr>
              <a:t>  2</a:t>
            </a:r>
            <a:r>
              <a:rPr lang="en-US" sz="1600" b="0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2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latin typeface="Arial Narrow" pitchFamily="34" charset="0"/>
              </a:rPr>
              <a:t> 1,  2</a:t>
            </a:r>
            <a:r>
              <a:rPr lang="en-US" sz="1600" b="0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4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latin typeface="Arial Narrow" pitchFamily="34" charset="0"/>
              </a:rPr>
              <a:t> 1,  2</a:t>
            </a:r>
            <a:r>
              <a:rPr lang="en-US" sz="1600" b="0" u="none" baseline="30000" dirty="0">
                <a:solidFill>
                  <a:schemeClr val="accent2"/>
                </a:solidFill>
                <a:latin typeface="Arial Narrow" pitchFamily="34" charset="0"/>
              </a:rPr>
              <a:t>4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16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US" sz="1600" b="0" u="none" dirty="0">
                <a:latin typeface="Arial Narrow" pitchFamily="34" charset="0"/>
              </a:rPr>
              <a:t> ,  2</a:t>
            </a:r>
            <a:r>
              <a:rPr lang="en-US" sz="1600" b="0" u="none" baseline="30000" dirty="0">
                <a:solidFill>
                  <a:schemeClr val="accent2"/>
                </a:solidFill>
                <a:latin typeface="Arial Narrow" pitchFamily="34" charset="0"/>
              </a:rPr>
              <a:t>7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2*64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2 * -6 = -12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 1, </a:t>
            </a:r>
            <a:r>
              <a:rPr lang="en-US" sz="1600" b="0" u="none" dirty="0">
                <a:latin typeface="Arial Narrow" pitchFamily="34" charset="0"/>
              </a:rPr>
              <a:t>2</a:t>
            </a:r>
            <a:r>
              <a:rPr lang="en-US" sz="1600" b="0" u="none" baseline="30000" dirty="0">
                <a:solidFill>
                  <a:schemeClr val="accent2"/>
                </a:solidFill>
                <a:latin typeface="Arial Narrow" pitchFamily="34" charset="0"/>
              </a:rPr>
              <a:t>14</a:t>
            </a:r>
            <a:r>
              <a:rPr lang="en-US" sz="1600" b="0" u="none" baseline="30000" dirty="0">
                <a:latin typeface="Arial Narrow" pitchFamily="34" charset="0"/>
              </a:rPr>
              <a:t> </a:t>
            </a:r>
            <a:r>
              <a:rPr lang="en-US" sz="1600" b="0" u="none" dirty="0">
                <a:latin typeface="Arial Narrow" pitchFamily="34" charset="0"/>
              </a:rPr>
              <a:t>= (-12)</a:t>
            </a:r>
            <a:r>
              <a:rPr lang="en-US" sz="1600" b="0" u="none" baseline="30000" dirty="0">
                <a:latin typeface="Arial Narrow" pitchFamily="34" charset="0"/>
              </a:rPr>
              <a:t>2 </a:t>
            </a:r>
            <a:r>
              <a:rPr lang="en-US" sz="1600" b="0" u="none" dirty="0">
                <a:latin typeface="Arial Narrow" pitchFamily="34" charset="0"/>
              </a:rPr>
              <a:t>= 144 = -1 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 1</a:t>
            </a:r>
            <a:r>
              <a:rPr lang="en-US" sz="1600" b="0" u="none" dirty="0">
                <a:latin typeface="Arial Narrow" pitchFamily="34" charset="0"/>
              </a:rPr>
              <a:t> =&gt;   order of </a:t>
            </a:r>
            <a:r>
              <a:rPr lang="en-US" sz="1600" b="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latin typeface="Arial Narrow" pitchFamily="34" charset="0"/>
              </a:rPr>
              <a:t> is 28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=&gt; </a:t>
            </a:r>
            <a:r>
              <a:rPr lang="en-US" sz="1600" u="none" dirty="0">
                <a:latin typeface="Arial Narrow" pitchFamily="34" charset="0"/>
              </a:rPr>
              <a:t>2</a:t>
            </a:r>
            <a:r>
              <a:rPr lang="en-US" sz="1600" b="0" u="none" dirty="0">
                <a:latin typeface="Arial Narrow" pitchFamily="34" charset="0"/>
              </a:rPr>
              <a:t>  is  a primitive element. 2</a:t>
            </a:r>
            <a:r>
              <a:rPr lang="en-US" sz="1600" b="0" u="none" baseline="30000" dirty="0">
                <a:latin typeface="Arial Narrow" pitchFamily="34" charset="0"/>
              </a:rPr>
              <a:t>3 </a:t>
            </a:r>
            <a:r>
              <a:rPr lang="en-US" sz="1600" b="0" u="none" dirty="0">
                <a:latin typeface="Arial Narrow" pitchFamily="34" charset="0"/>
              </a:rPr>
              <a:t>= </a:t>
            </a:r>
            <a:r>
              <a:rPr lang="en-US" sz="1600" u="none" dirty="0">
                <a:latin typeface="Arial Narrow" pitchFamily="34" charset="0"/>
              </a:rPr>
              <a:t>8</a:t>
            </a:r>
            <a:r>
              <a:rPr lang="en-US" sz="1600" b="0" u="none" dirty="0">
                <a:latin typeface="Arial Narrow" pitchFamily="34" charset="0"/>
              </a:rPr>
              <a:t> and  2</a:t>
            </a:r>
            <a:r>
              <a:rPr lang="en-US" sz="1600" b="0" u="none" baseline="30000" dirty="0">
                <a:latin typeface="Arial Narrow" pitchFamily="34" charset="0"/>
              </a:rPr>
              <a:t>5 </a:t>
            </a:r>
            <a:r>
              <a:rPr lang="en-US" sz="1600" b="0" u="none" dirty="0">
                <a:latin typeface="Arial Narrow" pitchFamily="34" charset="0"/>
              </a:rPr>
              <a:t>= </a:t>
            </a:r>
            <a:r>
              <a:rPr lang="en-US" sz="1600" u="none" dirty="0">
                <a:latin typeface="Arial Narrow" pitchFamily="34" charset="0"/>
              </a:rPr>
              <a:t>3</a:t>
            </a:r>
            <a:r>
              <a:rPr lang="en-US" sz="1600" b="0" u="none" dirty="0">
                <a:latin typeface="Arial Narrow" pitchFamily="34" charset="0"/>
              </a:rPr>
              <a:t>  are also primitive as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(28,3) = 1 and </a:t>
            </a:r>
            <a:r>
              <a:rPr lang="en-US" sz="1600" b="0" u="none" dirty="0" err="1">
                <a:latin typeface="Arial Narrow" pitchFamily="34" charset="0"/>
              </a:rPr>
              <a:t>gcd</a:t>
            </a:r>
            <a:r>
              <a:rPr lang="en-US" sz="1600" b="0" u="none" dirty="0">
                <a:latin typeface="Arial Narrow" pitchFamily="34" charset="0"/>
              </a:rPr>
              <a:t>(28,5) = 1. </a:t>
            </a:r>
          </a:p>
          <a:p>
            <a:pPr marL="457200" indent="-457200">
              <a:defRPr/>
            </a:pPr>
            <a:r>
              <a:rPr lang="en-US" sz="1600" b="0" u="none" dirty="0">
                <a:latin typeface="Arial Narrow" pitchFamily="34" charset="0"/>
              </a:rPr>
              <a:t>          (</a:t>
            </a:r>
            <a:r>
              <a:rPr lang="en-US" sz="1400" b="0" dirty="0">
                <a:latin typeface="Arial Narrow" pitchFamily="34" charset="0"/>
              </a:rPr>
              <a:t>Notice: </a:t>
            </a:r>
            <a:r>
              <a:rPr lang="en-US" sz="1400" b="0" u="none" dirty="0">
                <a:latin typeface="Arial Narrow" pitchFamily="34" charset="0"/>
              </a:rPr>
              <a:t>The primitive elements are all 2</a:t>
            </a:r>
            <a:r>
              <a:rPr lang="en-US" sz="1400" b="0" u="none" baseline="30000" dirty="0">
                <a:latin typeface="Arial Narrow" pitchFamily="34" charset="0"/>
              </a:rPr>
              <a:t>i</a:t>
            </a:r>
            <a:r>
              <a:rPr lang="en-US" sz="1400" b="0" u="none" dirty="0">
                <a:latin typeface="Arial Narrow" pitchFamily="34" charset="0"/>
              </a:rPr>
              <a:t> for which </a:t>
            </a:r>
            <a:r>
              <a:rPr lang="en-US" sz="1400" b="0" u="none" dirty="0" err="1">
                <a:latin typeface="Arial Narrow" pitchFamily="34" charset="0"/>
              </a:rPr>
              <a:t>gcd</a:t>
            </a:r>
            <a:r>
              <a:rPr lang="en-US" sz="1400" b="0" u="none" dirty="0">
                <a:latin typeface="Arial Narrow" pitchFamily="34" charset="0"/>
              </a:rPr>
              <a:t>(28,i) = 1 namely: 2</a:t>
            </a:r>
            <a:r>
              <a:rPr lang="en-US" sz="1400" b="0" u="none" baseline="30000" dirty="0">
                <a:latin typeface="Arial Narrow" pitchFamily="34" charset="0"/>
              </a:rPr>
              <a:t>1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3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5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9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11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13 </a:t>
            </a:r>
            <a:r>
              <a:rPr lang="en-US" sz="1400" b="0" u="none" dirty="0">
                <a:latin typeface="Arial Narrow" pitchFamily="34" charset="0"/>
              </a:rPr>
              <a:t>,2</a:t>
            </a:r>
            <a:r>
              <a:rPr lang="en-US" sz="1400" b="0" u="none" baseline="30000" dirty="0">
                <a:latin typeface="Arial Narrow" pitchFamily="34" charset="0"/>
              </a:rPr>
              <a:t>15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17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19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23</a:t>
            </a:r>
            <a:r>
              <a:rPr lang="en-US" sz="1400" b="0" u="none" dirty="0">
                <a:latin typeface="Arial Narrow" pitchFamily="34" charset="0"/>
              </a:rPr>
              <a:t>,2</a:t>
            </a:r>
            <a:r>
              <a:rPr lang="en-US" sz="1400" b="0" u="none" baseline="30000" dirty="0">
                <a:latin typeface="Arial Narrow" pitchFamily="34" charset="0"/>
              </a:rPr>
              <a:t>25</a:t>
            </a:r>
            <a:r>
              <a:rPr lang="en-US" sz="1400" b="0" u="none" dirty="0">
                <a:latin typeface="Arial Narrow" pitchFamily="34" charset="0"/>
              </a:rPr>
              <a:t>, 2</a:t>
            </a:r>
            <a:r>
              <a:rPr lang="en-US" sz="1400" b="0" u="none" baseline="30000" dirty="0">
                <a:latin typeface="Arial Narrow" pitchFamily="34" charset="0"/>
              </a:rPr>
              <a:t>27</a:t>
            </a:r>
            <a:r>
              <a:rPr lang="en-US" sz="1400" b="0" u="none" dirty="0">
                <a:latin typeface="Arial Narrow" pitchFamily="34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15308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3" name="Text Box 13">
            <a:extLst>
              <a:ext uri="{FF2B5EF4-FFF2-40B4-BE49-F238E27FC236}">
                <a16:creationId xmlns:a16="http://schemas.microsoft.com/office/drawing/2014/main" xmlns="" id="{CC374EF0-0896-4969-ACB4-48B49EA6D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28" y="290463"/>
            <a:ext cx="9217023" cy="23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</a:t>
            </a:r>
            <a:r>
              <a:rPr lang="en-US" sz="2400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3-3:</a:t>
            </a:r>
            <a:r>
              <a:rPr lang="en-US" sz="2400" b="0" u="none" dirty="0" smtClean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Generating </a:t>
            </a:r>
            <a:r>
              <a:rPr lang="en-US" sz="2400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provably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prime </a:t>
            </a:r>
            <a:r>
              <a:rPr lang="en-US" sz="2400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numbers  (online exercise)</a:t>
            </a:r>
            <a:endParaRPr lang="en-US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To </a:t>
            </a: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set up a cryptographic system the we used the following known prime numbers for</a:t>
            </a:r>
          </a:p>
          <a:p>
            <a:pPr marL="457200" indent="-457200" defTabSz="762000">
              <a:defRPr/>
            </a:pP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 generating larger primes:</a:t>
            </a:r>
          </a:p>
          <a:p>
            <a:pPr marL="457200" indent="-457200" defTabSz="762000">
              <a:defRPr/>
            </a:pP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                                          </a:t>
            </a:r>
            <a:r>
              <a:rPr lang="en-AU" u="none" dirty="0">
                <a:solidFill>
                  <a:srgbClr val="FC0128"/>
                </a:solidFill>
                <a:latin typeface="Arial Narrow" pitchFamily="34" charset="0"/>
              </a:rPr>
              <a:t>2, 3, 7, 11, </a:t>
            </a:r>
            <a:r>
              <a:rPr lang="en-AU" u="none" dirty="0" smtClean="0">
                <a:solidFill>
                  <a:srgbClr val="FC0128"/>
                </a:solidFill>
                <a:latin typeface="Arial Narrow" pitchFamily="34" charset="0"/>
              </a:rPr>
              <a:t>13, 17</a:t>
            </a:r>
            <a:endParaRPr lang="en-AU" u="none" dirty="0">
              <a:solidFill>
                <a:srgbClr val="FC0128"/>
              </a:solidFill>
              <a:latin typeface="Arial Narrow" pitchFamily="34" charset="0"/>
            </a:endParaRPr>
          </a:p>
          <a:p>
            <a:pPr marL="457200" indent="-457200" defTabSz="762000">
              <a:buFont typeface="+mj-lt"/>
              <a:buAutoNum type="arabicPeriod"/>
              <a:defRPr/>
            </a:pP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Using Pocklington’s Theorem the following number was constructed n = 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2x (</a:t>
            </a:r>
            <a:r>
              <a:rPr lang="en-AU" u="none" dirty="0" smtClean="0">
                <a:solidFill>
                  <a:srgbClr val="FF0000"/>
                </a:solidFill>
                <a:latin typeface="Arial Narrow" pitchFamily="34" charset="0"/>
              </a:rPr>
              <a:t>3x17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)+1 </a:t>
            </a: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AU" u="none" dirty="0" smtClean="0">
                <a:solidFill>
                  <a:srgbClr val="000000"/>
                </a:solidFill>
                <a:latin typeface="Arial Narrow" pitchFamily="34" charset="0"/>
              </a:rPr>
              <a:t>103.</a:t>
            </a:r>
            <a:endParaRPr lang="en-AU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        Check if n = 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103 </a:t>
            </a: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is for sure a prime.</a:t>
            </a:r>
          </a:p>
          <a:p>
            <a:pPr marL="457200" indent="-457200" defTabSz="762000">
              <a:buFont typeface="+mj-lt"/>
              <a:buAutoNum type="arabicPeriod" startAt="2"/>
              <a:defRPr/>
            </a:pP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Generate  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GF(103) </a:t>
            </a: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and find 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5 </a:t>
            </a:r>
            <a:r>
              <a:rPr lang="en-AU" b="0" u="none" dirty="0">
                <a:solidFill>
                  <a:srgbClr val="000000"/>
                </a:solidFill>
                <a:latin typeface="Arial Narrow" pitchFamily="34" charset="0"/>
              </a:rPr>
              <a:t>primitive </a:t>
            </a:r>
            <a:r>
              <a:rPr lang="en-AU" b="0" u="none" dirty="0" smtClean="0">
                <a:solidFill>
                  <a:srgbClr val="000000"/>
                </a:solidFill>
                <a:latin typeface="Arial Narrow" pitchFamily="34" charset="0"/>
              </a:rPr>
              <a:t>elements</a:t>
            </a:r>
            <a:endParaRPr lang="en-AU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92654" name="Text Box 14">
            <a:extLst>
              <a:ext uri="{FF2B5EF4-FFF2-40B4-BE49-F238E27FC236}">
                <a16:creationId xmlns:a16="http://schemas.microsoft.com/office/drawing/2014/main" xmlns="" id="{26C40FCC-0839-4BAA-859B-3D8A7F0E8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2" y="2750266"/>
            <a:ext cx="9721278" cy="38083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</a:t>
            </a:r>
            <a:r>
              <a:rPr lang="en-US" sz="2400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3-3:</a:t>
            </a:r>
            <a:r>
              <a:rPr lang="en-US" sz="2400" u="none" dirty="0" smtClean="0">
                <a:solidFill>
                  <a:srgbClr val="1515F5"/>
                </a:solidFill>
                <a:latin typeface="Arial Narrow" pitchFamily="34" charset="0"/>
              </a:rPr>
              <a:t> </a:t>
            </a:r>
            <a:endParaRPr lang="en-US" sz="2400" u="none" dirty="0">
              <a:solidFill>
                <a:srgbClr val="1515F5"/>
              </a:solidFill>
              <a:latin typeface="Arial Narrow" pitchFamily="34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n 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 * (</a:t>
            </a:r>
            <a:r>
              <a:rPr lang="en-US" sz="1600" u="none" dirty="0" smtClean="0">
                <a:solidFill>
                  <a:srgbClr val="FF0000"/>
                </a:solidFill>
                <a:latin typeface="Arial Narrow" pitchFamily="34" charset="0"/>
              </a:rPr>
              <a:t>3.17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+ 1 = </a:t>
            </a:r>
            <a:r>
              <a:rPr lang="en-US" sz="1600" b="0" u="none" dirty="0" smtClean="0">
                <a:solidFill>
                  <a:srgbClr val="FC0128"/>
                </a:solidFill>
                <a:latin typeface="Arial Narrow" pitchFamily="34" charset="0"/>
              </a:rPr>
              <a:t>103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F = </a:t>
            </a:r>
            <a:r>
              <a:rPr lang="en-US" sz="1600" u="none" dirty="0" smtClean="0">
                <a:solidFill>
                  <a:srgbClr val="FF0000"/>
                </a:solidFill>
                <a:latin typeface="Arial Narrow" pitchFamily="34" charset="0"/>
              </a:rPr>
              <a:t>3.17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=51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and R 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                                                                        (1)</a:t>
            </a:r>
            <a:endParaRPr lang="en-US" sz="16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     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103 is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prime if the following conditions all hold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:   select a=2 for Pocklington’s theorem.</a:t>
            </a:r>
            <a:endParaRPr lang="en-US" sz="16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             1.   </a:t>
            </a:r>
            <a:r>
              <a:rPr lang="en-US" sz="1600" b="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en-US" sz="16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(103-1)/3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1 ,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103)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en-US" sz="1600" b="0" u="none" dirty="0" smtClean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34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1 ,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103)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is true</a:t>
            </a: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             2</a:t>
            </a:r>
            <a:r>
              <a:rPr lang="en-US" sz="1600" b="0" u="none">
                <a:solidFill>
                  <a:srgbClr val="000000"/>
                </a:solidFill>
                <a:latin typeface="Arial Narrow" pitchFamily="34" charset="0"/>
              </a:rPr>
              <a:t>. </a:t>
            </a:r>
            <a:r>
              <a:rPr lang="en-US" sz="1600" b="0" u="none" smtClean="0">
                <a:solidFill>
                  <a:srgbClr val="000000"/>
                </a:solidFill>
                <a:latin typeface="Arial Narrow" pitchFamily="34" charset="0"/>
              </a:rPr>
              <a:t>  gcd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1600" b="0" u="none" dirty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(103-1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)/17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, 103) = </a:t>
            </a:r>
            <a:r>
              <a:rPr lang="en-US" sz="1600" b="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en-US" sz="1600" b="0" u="none" dirty="0" smtClean="0">
                <a:solidFill>
                  <a:srgbClr val="1515F5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–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, 103) = 1  is true</a:t>
            </a: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           3. </a:t>
            </a:r>
            <a:r>
              <a:rPr lang="en-US" sz="1600" b="0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F = 7 &gt;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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103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=&gt;  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51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&gt;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10.--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is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true,     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As all conditions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hold,103 is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for sure a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prime</a:t>
            </a:r>
          </a:p>
          <a:p>
            <a:pPr marL="457200" indent="-457200">
              <a:defRPr/>
            </a:pPr>
            <a:endParaRPr lang="en-US" sz="16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The possible multiplicative orders in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GF(103)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are the divisors of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(103)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103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– 1 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102= 1x</a:t>
            </a:r>
            <a:r>
              <a:rPr lang="en-US" sz="1600" u="none" dirty="0" smtClean="0">
                <a:solidFill>
                  <a:srgbClr val="FF0000"/>
                </a:solidFill>
                <a:latin typeface="Arial Narrow" pitchFamily="34" charset="0"/>
              </a:rPr>
              <a:t>2x3x17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(from  (1)  )</a:t>
            </a:r>
          </a:p>
          <a:p>
            <a:pPr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       namely </a:t>
            </a:r>
            <a:r>
              <a:rPr lang="en-US" sz="1600" b="0" u="none" dirty="0">
                <a:solidFill>
                  <a:srgbClr val="FF0000"/>
                </a:solidFill>
                <a:latin typeface="Arial Narrow" pitchFamily="34" charset="0"/>
              </a:rPr>
              <a:t>1, 2, </a:t>
            </a:r>
            <a:r>
              <a:rPr lang="en-US" sz="1600" b="0" u="none" dirty="0" smtClean="0">
                <a:solidFill>
                  <a:srgbClr val="FF0000"/>
                </a:solidFill>
                <a:latin typeface="Arial Narrow" pitchFamily="34" charset="0"/>
              </a:rPr>
              <a:t>3, 6,17,34,51,102</a:t>
            </a:r>
            <a:endParaRPr lang="en-US" sz="1600" b="0" u="none" dirty="0">
              <a:solidFill>
                <a:srgbClr val="FF0000"/>
              </a:solidFill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        Number of the primitive elements with the highest order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102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is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(102)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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(2x3x17)= (2-1)(3-1(17-1)= </a:t>
            </a:r>
            <a:r>
              <a:rPr lang="en-US" sz="1600" u="none" dirty="0" smtClean="0">
                <a:solidFill>
                  <a:srgbClr val="000000"/>
                </a:solidFill>
                <a:latin typeface="Arial Narrow" pitchFamily="34" charset="0"/>
              </a:rPr>
              <a:t>32</a:t>
            </a:r>
            <a:endParaRPr lang="en-US" sz="16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        </a:t>
            </a:r>
            <a:r>
              <a:rPr lang="en-US" sz="1600" b="0" dirty="0">
                <a:solidFill>
                  <a:srgbClr val="000000"/>
                </a:solidFill>
                <a:latin typeface="Arial Narrow" pitchFamily="34" charset="0"/>
              </a:rPr>
              <a:t>Order of 2: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 2</a:t>
            </a:r>
            <a:r>
              <a:rPr lang="en-US" sz="1600" b="0" u="none" baseline="30000" dirty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2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1,  2</a:t>
            </a:r>
            <a:r>
              <a:rPr lang="en-US" sz="1600" b="0" u="none" baseline="30000" dirty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4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1,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3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8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6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64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17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56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, 2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34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46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,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51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1, =&gt;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order of </a:t>
            </a:r>
            <a:r>
              <a:rPr lang="en-US" sz="1600" b="0" u="none" dirty="0">
                <a:solidFill>
                  <a:srgbClr val="FF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is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51</a:t>
            </a:r>
          </a:p>
          <a:p>
            <a:pPr marL="457200" lvl="0" indent="-457200">
              <a:defRPr/>
            </a:pP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      </a:t>
            </a:r>
            <a:r>
              <a:rPr 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 Order </a:t>
            </a:r>
            <a:r>
              <a:rPr lang="en-US" sz="1600" b="0" dirty="0">
                <a:solidFill>
                  <a:srgbClr val="000000"/>
                </a:solidFill>
                <a:latin typeface="Arial Narrow" pitchFamily="34" charset="0"/>
              </a:rPr>
              <a:t>of </a:t>
            </a:r>
            <a:r>
              <a:rPr lang="en-US" sz="1600" b="0" dirty="0" smtClean="0">
                <a:solidFill>
                  <a:srgbClr val="000000"/>
                </a:solidFill>
                <a:latin typeface="Arial Narrow" pitchFamily="34" charset="0"/>
              </a:rPr>
              <a:t>5: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1,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25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1,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3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22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6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72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1, 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17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57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, 2</a:t>
            </a:r>
            <a:r>
              <a:rPr lang="en-US" sz="1600" b="0" u="none" baseline="30000" dirty="0">
                <a:solidFill>
                  <a:srgbClr val="00AE00"/>
                </a:solidFill>
                <a:latin typeface="Arial Narrow" pitchFamily="34" charset="0"/>
              </a:rPr>
              <a:t>34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56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,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 smtClean="0">
                <a:solidFill>
                  <a:srgbClr val="00AE00"/>
                </a:solidFill>
                <a:latin typeface="Arial Narrow" pitchFamily="34" charset="0"/>
              </a:rPr>
              <a:t>51</a:t>
            </a:r>
            <a:r>
              <a:rPr lang="en-US" sz="16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=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 1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=&gt;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order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of  </a:t>
            </a:r>
            <a:r>
              <a:rPr lang="en-US" sz="1600" b="0" u="none" dirty="0" smtClean="0">
                <a:solidFill>
                  <a:srgbClr val="FF0000"/>
                </a:solidFill>
                <a:latin typeface="Arial Narrow" pitchFamily="34" charset="0"/>
              </a:rPr>
              <a:t>5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is </a:t>
            </a: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102   5 is a primitive element</a:t>
            </a:r>
            <a:endParaRPr lang="en-US" sz="16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en-US" sz="1600" b="0" u="none" dirty="0" smtClean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1400" b="0" dirty="0">
                <a:solidFill>
                  <a:srgbClr val="000000"/>
                </a:solidFill>
                <a:latin typeface="Arial Narrow" pitchFamily="34" charset="0"/>
              </a:rPr>
              <a:t>Notice: 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The primitive elements are all </a:t>
            </a:r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400" b="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i</a:t>
            </a:r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for which </a:t>
            </a:r>
            <a:r>
              <a:rPr lang="en-US" sz="1400" b="0" u="none" dirty="0" err="1" smtClean="0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(102,i</a:t>
            </a:r>
            <a:r>
              <a:rPr lang="en-US" sz="1400" b="0" u="none" dirty="0">
                <a:solidFill>
                  <a:srgbClr val="000000"/>
                </a:solidFill>
                <a:latin typeface="Arial Narrow" pitchFamily="34" charset="0"/>
              </a:rPr>
              <a:t>) = 1 namely</a:t>
            </a:r>
            <a:r>
              <a:rPr lang="en-US" sz="1400" u="none" dirty="0">
                <a:solidFill>
                  <a:srgbClr val="000000"/>
                </a:solidFill>
                <a:latin typeface="Arial Narrow" pitchFamily="34" charset="0"/>
              </a:rPr>
              <a:t>: 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40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1400" u="none" dirty="0">
                <a:solidFill>
                  <a:srgbClr val="000000"/>
                </a:solidFill>
                <a:latin typeface="Arial Narrow" pitchFamily="34" charset="0"/>
              </a:rPr>
              <a:t>, 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40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, 5</a:t>
            </a:r>
            <a:r>
              <a:rPr lang="en-US" sz="1400" u="none" baseline="30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, 5</a:t>
            </a:r>
            <a:r>
              <a:rPr lang="en-US" sz="140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11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, 5</a:t>
            </a:r>
            <a:r>
              <a:rPr lang="en-US" sz="1400" u="none" baseline="30000" dirty="0" smtClean="0">
                <a:solidFill>
                  <a:srgbClr val="000000"/>
                </a:solidFill>
                <a:latin typeface="Arial Narrow" pitchFamily="34" charset="0"/>
              </a:rPr>
              <a:t>13  </a:t>
            </a:r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…..   =  </a:t>
            </a:r>
            <a:r>
              <a:rPr lang="en-US" sz="1400" u="none" dirty="0" smtClean="0">
                <a:solidFill>
                  <a:srgbClr val="000000"/>
                </a:solidFill>
                <a:latin typeface="Arial Narrow" pitchFamily="34" charset="0"/>
              </a:rPr>
              <a:t>5, 35, 51, 48,  67 </a:t>
            </a:r>
            <a:r>
              <a:rPr lang="en-US" sz="1400" b="0" u="none" dirty="0" smtClean="0">
                <a:solidFill>
                  <a:srgbClr val="000000"/>
                </a:solidFill>
                <a:latin typeface="Arial Narrow" pitchFamily="34" charset="0"/>
              </a:rPr>
              <a:t>….</a:t>
            </a:r>
          </a:p>
          <a:p>
            <a:pPr marL="457200" indent="-457200">
              <a:defRPr/>
            </a:pPr>
            <a:endParaRPr lang="en-US" sz="1400" b="0" u="none" baseline="300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24359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1060</Words>
  <Application>Microsoft Office PowerPoint</Application>
  <PresentationFormat>Benutzerdefiniert</PresentationFormat>
  <Paragraphs>90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bosch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703</cp:revision>
  <cp:lastPrinted>2015-11-05T16:59:30Z</cp:lastPrinted>
  <dcterms:created xsi:type="dcterms:W3CDTF">1996-03-01T13:14:56Z</dcterms:created>
  <dcterms:modified xsi:type="dcterms:W3CDTF">2023-03-21T23:59:44Z</dcterms:modified>
</cp:coreProperties>
</file>