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4"/>
  </p:notesMasterIdLst>
  <p:handoutMasterIdLst>
    <p:handoutMasterId r:id="rId25"/>
  </p:handoutMasterIdLst>
  <p:sldIdLst>
    <p:sldId id="275" r:id="rId3"/>
    <p:sldId id="276" r:id="rId4"/>
    <p:sldId id="295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</p:sldIdLst>
  <p:sldSz cx="10369550" cy="7205663"/>
  <p:notesSz cx="6797675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FF89"/>
    <a:srgbClr val="FFEBEB"/>
    <a:srgbClr val="FFFFE5"/>
    <a:srgbClr val="FFFFEF"/>
    <a:srgbClr val="1515F5"/>
    <a:srgbClr val="FFFF66"/>
    <a:srgbClr val="FFB3FF"/>
    <a:srgbClr val="FF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75" d="100"/>
          <a:sy n="75" d="100"/>
        </p:scale>
        <p:origin x="-750" y="294"/>
      </p:cViewPr>
      <p:guideLst>
        <p:guide orient="horz" pos="3936"/>
        <p:guide pos="60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-204" y="-84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7945"/>
            <a:ext cx="2945341" cy="462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6" tIns="0" rIns="19046" bIns="0" numCol="1" anchor="t" anchorCtr="0" compatLnSpc="1">
            <a:prstTxWarp prst="textNoShape">
              <a:avLst/>
            </a:prstTxWarp>
          </a:bodyPr>
          <a:lstStyle>
            <a:lvl1pPr defTabSz="761554">
              <a:defRPr sz="1000" b="0" i="1" u="none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35" y="7945"/>
            <a:ext cx="2945340" cy="462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6" tIns="0" rIns="19046" bIns="0" numCol="1" anchor="t" anchorCtr="0" compatLnSpc="1">
            <a:prstTxWarp prst="textNoShape">
              <a:avLst/>
            </a:prstTxWarp>
          </a:bodyPr>
          <a:lstStyle>
            <a:lvl1pPr algn="r" defTabSz="761554">
              <a:defRPr sz="1000" b="0" i="1" u="none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57874"/>
            <a:ext cx="2945341" cy="459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6" tIns="0" rIns="19046" bIns="0" numCol="1" anchor="b" anchorCtr="0" compatLnSpc="1">
            <a:prstTxWarp prst="textNoShape">
              <a:avLst/>
            </a:prstTxWarp>
          </a:bodyPr>
          <a:lstStyle>
            <a:lvl1pPr defTabSz="761554">
              <a:defRPr sz="1000" b="0" i="1" u="none"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35" y="9457874"/>
            <a:ext cx="2945340" cy="459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6" tIns="0" rIns="19046" bIns="0" numCol="1" anchor="b" anchorCtr="0" compatLnSpc="1">
            <a:prstTxWarp prst="textNoShape">
              <a:avLst/>
            </a:prstTxWarp>
          </a:bodyPr>
          <a:lstStyle>
            <a:lvl1pPr algn="r" defTabSz="761554">
              <a:defRPr sz="1000" b="0" i="1" u="none"/>
            </a:lvl1pPr>
          </a:lstStyle>
          <a:p>
            <a:fld id="{236A4C79-1143-4E0C-9799-8EDDA49FAD2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639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7945"/>
            <a:ext cx="2945341" cy="462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6" tIns="0" rIns="19046" bIns="0" numCol="1" anchor="t" anchorCtr="0" compatLnSpc="1">
            <a:prstTxWarp prst="textNoShape">
              <a:avLst/>
            </a:prstTxWarp>
          </a:bodyPr>
          <a:lstStyle>
            <a:lvl1pPr defTabSz="761554">
              <a:defRPr sz="1000" b="0" i="1" u="none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35" y="7945"/>
            <a:ext cx="2945340" cy="462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6" tIns="0" rIns="19046" bIns="0" numCol="1" anchor="t" anchorCtr="0" compatLnSpc="1">
            <a:prstTxWarp prst="textNoShape">
              <a:avLst/>
            </a:prstTxWarp>
          </a:bodyPr>
          <a:lstStyle>
            <a:lvl1pPr algn="r" defTabSz="761554">
              <a:defRPr sz="1000" b="0" i="1" u="none"/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57874"/>
            <a:ext cx="2945341" cy="459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6" tIns="0" rIns="19046" bIns="0" numCol="1" anchor="b" anchorCtr="0" compatLnSpc="1">
            <a:prstTxWarp prst="textNoShape">
              <a:avLst/>
            </a:prstTxWarp>
          </a:bodyPr>
          <a:lstStyle>
            <a:lvl1pPr defTabSz="761554">
              <a:defRPr sz="1000" b="0" i="1" u="none"/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35" y="9457874"/>
            <a:ext cx="2945340" cy="459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6" tIns="0" rIns="19046" bIns="0" numCol="1" anchor="b" anchorCtr="0" compatLnSpc="1">
            <a:prstTxWarp prst="textNoShape">
              <a:avLst/>
            </a:prstTxWarp>
          </a:bodyPr>
          <a:lstStyle>
            <a:lvl1pPr algn="r" defTabSz="761554">
              <a:defRPr sz="1000" b="0" i="1" u="none"/>
            </a:lvl1pPr>
          </a:lstStyle>
          <a:p>
            <a:fld id="{FA21CDB3-DDC7-4AA1-A7F1-339EFE3E5039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993" y="4728937"/>
            <a:ext cx="4983689" cy="4488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8" tIns="46033" rIns="92068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6250" y="568325"/>
            <a:ext cx="5840413" cy="40592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357407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889B19-D72C-4956-AB94-3E992D94F9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08EE3E-6112-4FC1-B9F4-35F20395D735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26096D-DAD8-44A5-93FE-6DFA4E8B5E1F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26096D-DAD8-44A5-93FE-6DFA4E8B5E1F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26096D-DAD8-44A5-93FE-6DFA4E8B5E1F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26096D-DAD8-44A5-93FE-6DFA4E8B5E1F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26096D-DAD8-44A5-93FE-6DFA4E8B5E1F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7875" y="2238375"/>
            <a:ext cx="8813800" cy="15446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55750" y="4083050"/>
            <a:ext cx="7258050" cy="1841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9113" y="288925"/>
            <a:ext cx="9331325" cy="12001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518400" y="288925"/>
            <a:ext cx="2332038" cy="53054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19113" y="288925"/>
            <a:ext cx="6846887" cy="53054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7875" y="2238375"/>
            <a:ext cx="8813800" cy="15446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55750" y="4083050"/>
            <a:ext cx="7258050" cy="1841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IDA, Institute for Computer and Network Engineering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379B-0C19-4966-9B1A-52253267BC2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IDA, Institute for Computer and Network Engineering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379B-0C19-4966-9B1A-52253267BC2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9150" y="4630738"/>
            <a:ext cx="8813800" cy="1430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19150" y="3054350"/>
            <a:ext cx="8813800" cy="15763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IDA, Institute for Computer and Network Engineering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379B-0C19-4966-9B1A-52253267BC2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9113" y="1681163"/>
            <a:ext cx="4589462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60975" y="1681163"/>
            <a:ext cx="4589463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IDA, Institute for Computer and Network Engineering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379B-0C19-4966-9B1A-52253267BC2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9113" y="1612900"/>
            <a:ext cx="4581525" cy="6715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9113" y="2284413"/>
            <a:ext cx="4581525" cy="4152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267325" y="1612900"/>
            <a:ext cx="4583113" cy="6715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267325" y="2284413"/>
            <a:ext cx="4583113" cy="4152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IDA, Institute for Computer and Network Engineering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379B-0C19-4966-9B1A-52253267BC2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IDA, Institute for Computer and Network Engineering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379B-0C19-4966-9B1A-52253267BC2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IDA, Institute for Computer and Network Engineering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379B-0C19-4966-9B1A-52253267BC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IDA, Institute for Computer and Network Engineering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379B-0C19-4966-9B1A-52253267BC2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9113" y="288925"/>
            <a:ext cx="9331325" cy="12001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9113" y="287338"/>
            <a:ext cx="3411537" cy="12207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54475" y="287338"/>
            <a:ext cx="5795963" cy="61499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19113" y="1508125"/>
            <a:ext cx="3411537" cy="49291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IDA, Institute for Computer and Network Engineering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379B-0C19-4966-9B1A-52253267BC2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32000" y="5043488"/>
            <a:ext cx="6223000" cy="5953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32000" y="644525"/>
            <a:ext cx="6223000" cy="43227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32000" y="5638800"/>
            <a:ext cx="6223000" cy="8461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IDA, Institute for Computer and Network Engineering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379B-0C19-4966-9B1A-52253267BC2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IDA, Institute for Computer and Network Engineering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379B-0C19-4966-9B1A-52253267BC2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518400" y="288925"/>
            <a:ext cx="2332038" cy="61483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19113" y="288925"/>
            <a:ext cx="6846887" cy="614838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IDA, Institute for Computer and Network Engineering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379B-0C19-4966-9B1A-52253267BC2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9150" y="4630738"/>
            <a:ext cx="8813800" cy="143033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19150" y="3054350"/>
            <a:ext cx="8813800" cy="15763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9113" y="288925"/>
            <a:ext cx="9331325" cy="12001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19200" y="1295400"/>
            <a:ext cx="4038600" cy="4298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295400"/>
            <a:ext cx="4040188" cy="4298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9113" y="288925"/>
            <a:ext cx="9331325" cy="1200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9113" y="1612900"/>
            <a:ext cx="4581525" cy="6715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9113" y="2284413"/>
            <a:ext cx="4581525" cy="4152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267325" y="1612900"/>
            <a:ext cx="4583113" cy="6715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267325" y="2284413"/>
            <a:ext cx="4583113" cy="4152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9113" y="288925"/>
            <a:ext cx="9331325" cy="12001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9113" y="287338"/>
            <a:ext cx="3411537" cy="12207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54475" y="287338"/>
            <a:ext cx="5795963" cy="61499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19113" y="1508125"/>
            <a:ext cx="3411537" cy="49291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32000" y="5043488"/>
            <a:ext cx="6223000" cy="59531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32000" y="644525"/>
            <a:ext cx="6223000" cy="43227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32000" y="5638800"/>
            <a:ext cx="6223000" cy="8461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440613" y="6683375"/>
            <a:ext cx="2357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331" tIns="55794" rIns="113331" bIns="55794">
            <a:spAutoFit/>
          </a:bodyPr>
          <a:lstStyle/>
          <a:p>
            <a:pPr algn="r"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Page :  </a:t>
            </a:r>
            <a:fld id="{86C36744-7167-400A-AFA1-1FC68E718614}" type="slidenum"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pPr algn="r" defTabSz="938213"/>
              <a:t>‹Nr.›</a:t>
            </a:fld>
            <a:endParaRPr lang="en-GB" sz="1200" u="none">
              <a:solidFill>
                <a:srgbClr val="000000"/>
              </a:solidFill>
              <a:latin typeface="Arial Narrow" pitchFamily="34" charset="0"/>
            </a:endParaRPr>
          </a:p>
          <a:p>
            <a:pPr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                               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1780838" y="6867525"/>
            <a:ext cx="6540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331" tIns="55794" rIns="113331" bIns="55794">
            <a:spAutoFit/>
          </a:bodyPr>
          <a:lstStyle/>
          <a:p>
            <a:pPr algn="r" defTabSz="938213"/>
            <a:r>
              <a:rPr lang="en-GB" sz="700" b="0" u="none">
                <a:solidFill>
                  <a:srgbClr val="000000"/>
                </a:solidFill>
              </a:rPr>
              <a:t>bfolieq.drw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V="1">
            <a:off x="863600" y="6483350"/>
            <a:ext cx="8763000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295400"/>
            <a:ext cx="8231188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275" tIns="38137" rIns="76275" bIns="381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Level 1 - 24 p</a:t>
            </a:r>
          </a:p>
          <a:p>
            <a:pPr lvl="1"/>
            <a:r>
              <a:rPr lang="de-DE" smtClean="0"/>
              <a:t>Level 2 - 20 p</a:t>
            </a:r>
          </a:p>
          <a:p>
            <a:pPr lvl="2"/>
            <a:r>
              <a:rPr lang="de-DE" smtClean="0"/>
              <a:t>Level 3 - 18 p</a:t>
            </a:r>
          </a:p>
          <a:p>
            <a:pPr lvl="3"/>
            <a:r>
              <a:rPr lang="de-DE" smtClean="0"/>
              <a:t>Level 4 -18 p</a:t>
            </a:r>
          </a:p>
          <a:p>
            <a:pPr lvl="4"/>
            <a:r>
              <a:rPr lang="de-DE" smtClean="0"/>
              <a:t>Level 5 -18 p</a:t>
            </a:r>
          </a:p>
        </p:txBody>
      </p:sp>
      <p:sp>
        <p:nvSpPr>
          <p:cNvPr id="1047" name="Text Box 23"/>
          <p:cNvSpPr txBox="1">
            <a:spLocks noChangeArrowheads="1"/>
          </p:cNvSpPr>
          <p:nvPr userDrawn="1"/>
        </p:nvSpPr>
        <p:spPr bwMode="auto">
          <a:xfrm>
            <a:off x="864295" y="6534150"/>
            <a:ext cx="47244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/>
            <a:r>
              <a:rPr lang="en-GB" sz="12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Technical University of </a:t>
            </a:r>
            <a:r>
              <a:rPr lang="en-GB" sz="1200" i="1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Braunschweig</a:t>
            </a:r>
            <a:endParaRPr lang="en-GB" sz="1200" u="none" dirty="0">
              <a:latin typeface="Arial Narrow" pitchFamily="34" charset="0"/>
            </a:endParaRPr>
          </a:p>
          <a:p>
            <a:pPr defTabSz="762000"/>
            <a:r>
              <a:rPr lang="en-GB" sz="1600" u="none" dirty="0">
                <a:latin typeface="Arial Narrow" pitchFamily="34" charset="0"/>
              </a:rPr>
              <a:t>IDA:</a:t>
            </a:r>
            <a:r>
              <a:rPr lang="en-GB" sz="1200" u="none" dirty="0">
                <a:latin typeface="Arial Narrow" pitchFamily="34" charset="0"/>
              </a:rPr>
              <a:t> </a:t>
            </a:r>
            <a:r>
              <a:rPr lang="en-US" sz="1000" u="none" dirty="0">
                <a:latin typeface="Arial Narrow" pitchFamily="34" charset="0"/>
              </a:rPr>
              <a:t>Institute of Computer </a:t>
            </a:r>
            <a:r>
              <a:rPr lang="en-US" sz="1000" u="none" dirty="0" smtClean="0">
                <a:latin typeface="Arial Narrow" pitchFamily="34" charset="0"/>
              </a:rPr>
              <a:t>and Network </a:t>
            </a:r>
            <a:r>
              <a:rPr lang="en-US" sz="1000" u="none" dirty="0">
                <a:latin typeface="Arial Narrow" pitchFamily="34" charset="0"/>
              </a:rPr>
              <a:t>Engineering</a:t>
            </a:r>
          </a:p>
          <a:p>
            <a:pPr defTabSz="762000"/>
            <a:endParaRPr lang="en-GB" sz="1000" u="none" dirty="0">
              <a:latin typeface="Arial Narrow" pitchFamily="34" charset="0"/>
            </a:endParaRPr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4810880" y="6960328"/>
            <a:ext cx="798914" cy="2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GB" sz="800" b="0" u="none" dirty="0">
                <a:latin typeface="Times New Roman" pitchFamily="18" charset="0"/>
                <a:sym typeface="Symbol" pitchFamily="18" charset="2"/>
              </a:rPr>
              <a:t> </a:t>
            </a:r>
            <a:r>
              <a:rPr lang="en-GB" sz="800" b="0" i="1" u="none" dirty="0">
                <a:latin typeface="Times New Roman" pitchFamily="18" charset="0"/>
              </a:rPr>
              <a:t>W. </a:t>
            </a:r>
            <a:r>
              <a:rPr lang="en-GB" sz="800" b="0" i="1" u="none" dirty="0" err="1">
                <a:latin typeface="Times New Roman" pitchFamily="18" charset="0"/>
              </a:rPr>
              <a:t>Adi</a:t>
            </a:r>
            <a:r>
              <a:rPr lang="en-GB" sz="800" b="0" i="1" u="none" dirty="0">
                <a:latin typeface="Times New Roman" pitchFamily="18" charset="0"/>
              </a:rPr>
              <a:t> </a:t>
            </a:r>
            <a:r>
              <a:rPr lang="de-DE" sz="800" b="0" i="1" u="none" dirty="0" smtClean="0">
                <a:latin typeface="Times New Roman" pitchFamily="18" charset="0"/>
              </a:rPr>
              <a:t>2011</a:t>
            </a:r>
            <a:endParaRPr lang="en-GB" sz="800" b="0" i="1" u="none" dirty="0">
              <a:latin typeface="Times New Roman" pitchFamily="18" charset="0"/>
            </a:endParaRPr>
          </a:p>
        </p:txBody>
      </p:sp>
      <p:sp>
        <p:nvSpPr>
          <p:cNvPr id="1050" name="Text Box 26"/>
          <p:cNvSpPr txBox="1">
            <a:spLocks noChangeArrowheads="1"/>
          </p:cNvSpPr>
          <p:nvPr userDrawn="1"/>
        </p:nvSpPr>
        <p:spPr bwMode="auto">
          <a:xfrm>
            <a:off x="1152525" y="4683125"/>
            <a:ext cx="5111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GB" sz="1000" i="1" u="none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1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445889" name="Picture 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80719" y="6555159"/>
            <a:ext cx="1080120" cy="4547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6238" indent="-376238" algn="l" defTabSz="83661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5975" indent="-3143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57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57363" indent="-2508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590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27162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31734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6306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40878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19113" y="288925"/>
            <a:ext cx="9331325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9113" y="1681163"/>
            <a:ext cx="9331325" cy="475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19113" y="6678613"/>
            <a:ext cx="2419350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IDA, Institute for Computer and Network Engineering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543300" y="6678613"/>
            <a:ext cx="3282950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431088" y="6678613"/>
            <a:ext cx="2419350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9379B-0C19-4966-9B1A-52253267BC2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2.xlsx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3.xlsx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Worksheet4.xlsx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Excel_Worksheet5.xls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6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Excel_Worksheet7.xls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80" name="Text Box 152"/>
          <p:cNvSpPr txBox="1">
            <a:spLocks noChangeArrowheads="1"/>
          </p:cNvSpPr>
          <p:nvPr/>
        </p:nvSpPr>
        <p:spPr bwMode="auto">
          <a:xfrm>
            <a:off x="2430935" y="2738735"/>
            <a:ext cx="5531491" cy="21258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defTabSz="762000">
              <a:defRPr/>
            </a:pPr>
            <a:r>
              <a:rPr lang="en-US" sz="28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Tutorial-02-2 </a:t>
            </a:r>
            <a:br>
              <a:rPr lang="en-US" sz="28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en-US" sz="28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Supplementary-Experimental </a:t>
            </a:r>
            <a:r>
              <a:rPr lang="en-US" sz="28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Analysis</a:t>
            </a:r>
          </a:p>
          <a:p>
            <a:pPr algn="ctr" defTabSz="762000">
              <a:defRPr/>
            </a:pPr>
            <a:endParaRPr lang="en-US" sz="2800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>
              <a:defRPr/>
            </a:pPr>
            <a:r>
              <a:rPr lang="en-US" sz="24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Mathematical </a:t>
            </a:r>
            <a:r>
              <a:rPr lang="en-US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Background</a:t>
            </a:r>
            <a:r>
              <a:rPr lang="en-US" sz="24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:</a:t>
            </a:r>
          </a:p>
          <a:p>
            <a:pPr algn="ctr" defTabSz="762000">
              <a:defRPr/>
            </a:pPr>
            <a:r>
              <a:rPr lang="en-US" sz="24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Groups, Rings</a:t>
            </a:r>
            <a:r>
              <a:rPr lang="en-US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, Finite Fields (GF)</a:t>
            </a:r>
          </a:p>
        </p:txBody>
      </p:sp>
      <p:sp>
        <p:nvSpPr>
          <p:cNvPr id="6" name="Text Box 153"/>
          <p:cNvSpPr txBox="1">
            <a:spLocks noChangeArrowheads="1"/>
          </p:cNvSpPr>
          <p:nvPr/>
        </p:nvSpPr>
        <p:spPr bwMode="auto">
          <a:xfrm>
            <a:off x="3651739" y="5048071"/>
            <a:ext cx="326005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8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05.01.2015, v5</a:t>
            </a:r>
          </a:p>
          <a:p>
            <a:pPr algn="ctr">
              <a:defRPr/>
            </a:pPr>
            <a:r>
              <a:rPr lang="en-US" sz="18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Prepared by </a:t>
            </a:r>
            <a:r>
              <a:rPr lang="en-US" sz="18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:  </a:t>
            </a:r>
            <a:r>
              <a:rPr lang="en-US" sz="1800" i="1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Tianqing</a:t>
            </a:r>
            <a:r>
              <a:rPr lang="en-US" sz="18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Su</a:t>
            </a:r>
          </a:p>
          <a:p>
            <a:pPr algn="ctr">
              <a:defRPr/>
            </a:pPr>
            <a:endParaRPr lang="en-US" sz="18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>
              <a:defRPr/>
            </a:pPr>
            <a:r>
              <a:rPr lang="en-US" sz="18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Prof. W. </a:t>
            </a:r>
            <a:r>
              <a:rPr lang="en-US" sz="1800" i="1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Adi</a:t>
            </a:r>
            <a:endParaRPr lang="de-DE" sz="2400" dirty="0"/>
          </a:p>
        </p:txBody>
      </p:sp>
      <p:sp>
        <p:nvSpPr>
          <p:cNvPr id="7" name="Text Box 153"/>
          <p:cNvSpPr txBox="1">
            <a:spLocks noChangeArrowheads="1"/>
          </p:cNvSpPr>
          <p:nvPr/>
        </p:nvSpPr>
        <p:spPr bwMode="auto">
          <a:xfrm>
            <a:off x="603918" y="650875"/>
            <a:ext cx="918552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4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Cryptology Design Fundamentals</a:t>
            </a:r>
          </a:p>
          <a:p>
            <a:pPr algn="ctr"/>
            <a:r>
              <a:rPr lang="de-DE" sz="28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Grundlagen des kryptographischen Systementwurfs</a:t>
            </a:r>
            <a:endParaRPr lang="en-US" sz="28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lang="en-US" sz="28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Module ID: ET-IDA-048</a:t>
            </a:r>
            <a:endParaRPr lang="en-US" sz="1000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6297412" y="2319097"/>
            <a:ext cx="3205360" cy="1079399"/>
          </a:xfrm>
          <a:prstGeom prst="rect">
            <a:avLst/>
          </a:prstGeom>
          <a:noFill/>
          <a:ln w="9525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AU" sz="1600" b="0" dirty="0" smtClean="0">
                <a:latin typeface="Arial Narrow" pitchFamily="34" charset="0"/>
              </a:rPr>
              <a:t>Cycle structure of the exponents of 2:</a:t>
            </a:r>
            <a:endParaRPr lang="en-AU" sz="1600" b="0" u="none" dirty="0" smtClean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2 </a:t>
            </a:r>
            <a:r>
              <a:rPr lang="en-AU" sz="1600" u="none" dirty="0" smtClean="0">
                <a:latin typeface="Arial Narrow" pitchFamily="34" charset="0"/>
                <a:sym typeface="Wingdings" panose="05000000000000000000" pitchFamily="2" charset="2"/>
              </a:rPr>
              <a:t> 4  8    16 </a:t>
            </a:r>
          </a:p>
          <a:p>
            <a:pPr marL="457200" indent="-457200" defTabSz="762000">
              <a:defRPr/>
            </a:pPr>
            <a:r>
              <a:rPr lang="en-AU" sz="1600" u="none" dirty="0">
                <a:latin typeface="Arial Narrow" pitchFamily="34" charset="0"/>
                <a:sym typeface="Wingdings" panose="05000000000000000000" pitchFamily="2" charset="2"/>
              </a:rPr>
              <a:t> </a:t>
            </a:r>
            <a:r>
              <a:rPr lang="en-AU" sz="1600" u="none" dirty="0" smtClean="0">
                <a:latin typeface="Arial Narrow" pitchFamily="34" charset="0"/>
                <a:sym typeface="Wingdings" panose="05000000000000000000" pitchFamily="2" charset="2"/>
              </a:rPr>
              <a:t>                     </a:t>
            </a:r>
            <a:endParaRPr lang="en-AU" sz="1600" u="none" dirty="0">
              <a:latin typeface="Arial Narrow" pitchFamily="34" charset="0"/>
              <a:sym typeface="Wingdings" panose="05000000000000000000" pitchFamily="2" charset="2"/>
            </a:endParaRPr>
          </a:p>
          <a:p>
            <a:pPr marL="457200" indent="-457200" defTabSz="762000">
              <a:defRPr/>
            </a:pPr>
            <a:r>
              <a:rPr lang="en-AU" sz="1600" u="none" dirty="0" smtClean="0">
                <a:latin typeface="Arial Narrow" pitchFamily="34" charset="0"/>
                <a:sym typeface="Wingdings" panose="05000000000000000000" pitchFamily="2" charset="2"/>
              </a:rPr>
              <a:t>                       32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76270" name="Text Box 14"/>
          <p:cNvSpPr txBox="1">
            <a:spLocks noChangeArrowheads="1"/>
          </p:cNvSpPr>
          <p:nvPr/>
        </p:nvSpPr>
        <p:spPr bwMode="auto">
          <a:xfrm>
            <a:off x="375103" y="39305"/>
            <a:ext cx="6969911" cy="2772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marL="457200" indent="-457200" defTabSz="762000">
              <a:spcAft>
                <a:spcPts val="1200"/>
              </a:spcAft>
              <a:defRPr/>
            </a:pPr>
            <a:r>
              <a:rPr lang="en-AU" sz="1800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</a:t>
            </a:r>
            <a:r>
              <a:rPr lang="en-AU" sz="1800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2:</a:t>
            </a:r>
            <a:r>
              <a:rPr lang="en-AU" b="0" u="none" dirty="0" smtClean="0">
                <a:solidFill>
                  <a:srgbClr val="0239C4"/>
                </a:solidFill>
                <a:latin typeface="Arial Narrow" pitchFamily="34" charset="0"/>
              </a:rPr>
              <a:t> </a:t>
            </a:r>
            <a:endParaRPr lang="en-AU" b="0" u="none" dirty="0">
              <a:solidFill>
                <a:srgbClr val="0239C4"/>
              </a:solidFill>
              <a:latin typeface="Arial Narrow" pitchFamily="34" charset="0"/>
            </a:endParaRPr>
          </a:p>
          <a:p>
            <a:pPr defTabSz="762000">
              <a:defRPr/>
            </a:pPr>
            <a:r>
              <a:rPr lang="en-AU" sz="1600" b="0" u="none" dirty="0" smtClean="0">
                <a:latin typeface="Arial Narrow" pitchFamily="34" charset="0"/>
              </a:rPr>
              <a:t>4.    </a:t>
            </a:r>
            <a:r>
              <a:rPr lang="en-AU" sz="1600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Cycle structures of non-units</a:t>
            </a:r>
          </a:p>
          <a:p>
            <a:pPr defTabSz="762000">
              <a:defRPr/>
            </a:pP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      Element 2 is not invertible.    </a:t>
            </a:r>
            <a:r>
              <a:rPr lang="en-AU" sz="1600" b="0" dirty="0" smtClean="0">
                <a:latin typeface="Arial Narrow" pitchFamily="34" charset="0"/>
              </a:rPr>
              <a:t>Exponents  </a:t>
            </a:r>
            <a:r>
              <a:rPr lang="en-AU" sz="1600" b="0" dirty="0">
                <a:latin typeface="Arial Narrow" pitchFamily="34" charset="0"/>
              </a:rPr>
              <a:t>of 2</a:t>
            </a:r>
            <a:r>
              <a:rPr lang="en-AU" sz="1600" b="0" dirty="0" smtClean="0">
                <a:latin typeface="Arial Narrow" pitchFamily="34" charset="0"/>
              </a:rPr>
              <a:t>:</a:t>
            </a:r>
            <a:r>
              <a:rPr lang="en-AU" sz="1600" u="none" dirty="0" smtClean="0">
                <a:latin typeface="Arial Narrow" pitchFamily="34" charset="0"/>
              </a:rPr>
              <a:t>  2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=2,  </a:t>
            </a:r>
            <a:r>
              <a:rPr lang="en-AU" sz="1600" u="none" dirty="0" smtClean="0">
                <a:latin typeface="Arial Narrow" pitchFamily="34" charset="0"/>
              </a:rPr>
              <a:t>2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4,</a:t>
            </a:r>
            <a:r>
              <a:rPr lang="en-AU" altLang="zh-CN" sz="1600" u="none" dirty="0" smtClean="0">
                <a:latin typeface="Arial Narrow" pitchFamily="34" charset="0"/>
              </a:rPr>
              <a:t>  2</a:t>
            </a:r>
            <a:r>
              <a:rPr lang="en-AU" altLang="zh-CN" sz="1600" u="none" baseline="30000" dirty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latin typeface="Arial Narrow" pitchFamily="34" charset="0"/>
              </a:rPr>
              <a:t>8,  </a:t>
            </a:r>
            <a:r>
              <a:rPr lang="en-AU" altLang="zh-CN" sz="1600" u="none" dirty="0" smtClean="0">
                <a:latin typeface="Arial Narrow" pitchFamily="34" charset="0"/>
              </a:rPr>
              <a:t>2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latin typeface="Arial Narrow" pitchFamily="34" charset="0"/>
              </a:rPr>
              <a:t>16, </a:t>
            </a:r>
            <a:r>
              <a:rPr lang="en-AU" altLang="zh-CN" sz="1600" u="none" dirty="0" smtClean="0">
                <a:latin typeface="Arial Narrow" pitchFamily="34" charset="0"/>
              </a:rPr>
              <a:t>2</a:t>
            </a:r>
            <a:r>
              <a:rPr lang="en-AU" altLang="zh-CN" sz="1600" u="none" baseline="30000" dirty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latin typeface="Arial Narrow" pitchFamily="34" charset="0"/>
              </a:rPr>
              <a:t>32,</a:t>
            </a:r>
          </a:p>
          <a:p>
            <a:pPr marL="457200" indent="-457200" defTabSz="762000">
              <a:defRPr/>
            </a:pPr>
            <a:r>
              <a:rPr lang="en-AU" altLang="zh-CN" sz="1600" b="0" u="none" dirty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                                                                                                       </a:t>
            </a:r>
            <a:r>
              <a:rPr lang="en-AU" altLang="zh-CN" sz="1600" u="none" dirty="0" smtClean="0">
                <a:latin typeface="Arial Narrow" pitchFamily="34" charset="0"/>
              </a:rPr>
              <a:t>2</a:t>
            </a:r>
            <a:r>
              <a:rPr lang="en-AU" altLang="zh-CN" sz="1600" u="none" baseline="30000" dirty="0">
                <a:solidFill>
                  <a:schemeClr val="accent2"/>
                </a:solidFill>
                <a:latin typeface="Arial Narrow" pitchFamily="34" charset="0"/>
              </a:rPr>
              <a:t>6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latin typeface="Arial Narrow" pitchFamily="34" charset="0"/>
              </a:rPr>
              <a:t>8,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2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7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latin typeface="Arial Narrow" pitchFamily="34" charset="0"/>
              </a:rPr>
              <a:t>16,  </a:t>
            </a:r>
            <a:r>
              <a:rPr lang="en-AU" altLang="zh-CN" sz="1600" u="none" dirty="0" smtClean="0">
                <a:latin typeface="Arial Narrow" pitchFamily="34" charset="0"/>
              </a:rPr>
              <a:t>2</a:t>
            </a:r>
            <a:r>
              <a:rPr lang="en-AU" altLang="zh-CN" sz="1600" u="none" baseline="30000" dirty="0">
                <a:solidFill>
                  <a:schemeClr val="accent2"/>
                </a:solidFill>
                <a:latin typeface="Arial Narrow" pitchFamily="34" charset="0"/>
              </a:rPr>
              <a:t>8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latin typeface="Arial Narrow" pitchFamily="34" charset="0"/>
              </a:rPr>
              <a:t>32, </a:t>
            </a:r>
          </a:p>
          <a:p>
            <a:pPr marL="457200" indent="-457200" defTabSz="762000">
              <a:defRPr/>
            </a:pPr>
            <a:r>
              <a:rPr lang="en-AU" altLang="zh-CN" sz="1600" b="0" u="none" dirty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                                                                                                       </a:t>
            </a:r>
            <a:r>
              <a:rPr lang="en-AU" altLang="zh-CN" sz="1600" u="none" dirty="0" smtClean="0">
                <a:latin typeface="Arial Narrow" pitchFamily="34" charset="0"/>
              </a:rPr>
              <a:t>2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9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latin typeface="Arial Narrow" pitchFamily="34" charset="0"/>
              </a:rPr>
              <a:t>8, </a:t>
            </a:r>
            <a:r>
              <a:rPr lang="en-AU" altLang="zh-CN" sz="1600" u="none" dirty="0" smtClean="0">
                <a:latin typeface="Arial Narrow" pitchFamily="34" charset="0"/>
              </a:rPr>
              <a:t>2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10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latin typeface="Arial Narrow" pitchFamily="34" charset="0"/>
              </a:rPr>
              <a:t>16, </a:t>
            </a:r>
            <a:r>
              <a:rPr lang="en-AU" altLang="zh-CN" sz="1600" u="none" dirty="0" smtClean="0">
                <a:latin typeface="Arial Narrow" pitchFamily="34" charset="0"/>
              </a:rPr>
              <a:t>2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11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latin typeface="Arial Narrow" pitchFamily="34" charset="0"/>
              </a:rPr>
              <a:t>32</a:t>
            </a:r>
          </a:p>
          <a:p>
            <a:pPr marL="457200" indent="-457200" defTabSz="762000">
              <a:defRPr/>
            </a:pPr>
            <a:r>
              <a:rPr lang="en-AU" altLang="zh-CN" sz="1600" b="0" u="none" dirty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                                                                                                                          ……</a:t>
            </a:r>
          </a:p>
          <a:p>
            <a:pPr marL="457200" indent="-457200" defTabSz="762000">
              <a:defRPr/>
            </a:pPr>
            <a:r>
              <a:rPr lang="en-AU" altLang="zh-CN" sz="1600" b="0" u="none" dirty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                                                                                                        </a:t>
            </a:r>
            <a:r>
              <a:rPr lang="en-AU" altLang="zh-CN" sz="1600" u="none" dirty="0" smtClean="0">
                <a:latin typeface="Arial Narrow" pitchFamily="34" charset="0"/>
              </a:rPr>
              <a:t>2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54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8, </a:t>
            </a:r>
            <a:r>
              <a:rPr lang="en-AU" altLang="zh-CN" sz="1600" u="none" dirty="0" smtClean="0">
                <a:latin typeface="Arial Narrow" pitchFamily="34" charset="0"/>
              </a:rPr>
              <a:t>2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55</a:t>
            </a:r>
            <a:r>
              <a:rPr lang="en-AU" altLang="zh-CN" sz="1600" b="0" u="none" dirty="0" smtClean="0">
                <a:latin typeface="Arial Narrow" pitchFamily="34" charset="0"/>
              </a:rPr>
              <a:t>= 16</a:t>
            </a:r>
          </a:p>
          <a:p>
            <a:pPr marL="457200" indent="-457200" defTabSz="762000">
              <a:defRPr/>
            </a:pPr>
            <a:endParaRPr lang="en-AU" altLang="zh-CN" sz="16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altLang="zh-CN" sz="1600" b="0" u="none" dirty="0" smtClean="0">
                <a:latin typeface="Arial Narrow" pitchFamily="34" charset="0"/>
              </a:rPr>
              <a:t>  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dirty="0" smtClean="0">
                <a:latin typeface="Arial Narrow" pitchFamily="34" charset="0"/>
              </a:rPr>
              <a:t>Notice</a:t>
            </a:r>
            <a:r>
              <a:rPr lang="en-AU" sz="1600" b="0" u="none" dirty="0" smtClean="0">
                <a:latin typeface="Arial Narrow" pitchFamily="34" charset="0"/>
              </a:rPr>
              <a:t>: </a:t>
            </a:r>
            <a:r>
              <a:rPr lang="en-AU" sz="1600" u="none" dirty="0" smtClean="0">
                <a:latin typeface="Arial Narrow" pitchFamily="34" charset="0"/>
              </a:rPr>
              <a:t>order  2 as a non unit is  by definition =  </a:t>
            </a:r>
            <a:r>
              <a:rPr lang="zh-CN" altLang="en-US" sz="1600" u="none" dirty="0" smtClean="0">
                <a:latin typeface="Arial Narrow" pitchFamily="34" charset="0"/>
              </a:rPr>
              <a:t>∞</a:t>
            </a:r>
            <a:endParaRPr lang="en-AU" sz="16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	</a:t>
            </a:r>
            <a:endParaRPr lang="en-AU" sz="1600" u="none" dirty="0">
              <a:latin typeface="Arial Narrow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6205763" y="2846507"/>
            <a:ext cx="3205360" cy="2874787"/>
            <a:chOff x="6713019" y="4720212"/>
            <a:chExt cx="3205360" cy="2874787"/>
          </a:xfrm>
        </p:grpSpPr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6713019" y="6515600"/>
              <a:ext cx="3205360" cy="10793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square" lIns="90000" tIns="46800" rIns="90000" bIns="46800" anchor="ctr">
              <a:spAutoFit/>
            </a:bodyPr>
            <a:lstStyle/>
            <a:p>
              <a:pPr marL="457200" indent="-457200" defTabSz="762000">
                <a:defRPr/>
              </a:pPr>
              <a:r>
                <a:rPr lang="en-AU" sz="1600" b="0" dirty="0" smtClean="0">
                  <a:latin typeface="Arial Narrow" pitchFamily="34" charset="0"/>
                </a:rPr>
                <a:t>Cycle structure of the exponents of 4:</a:t>
              </a:r>
              <a:r>
                <a:rPr lang="en-AU" sz="1600" b="0" u="none" dirty="0" smtClean="0">
                  <a:latin typeface="Arial Narrow" pitchFamily="34" charset="0"/>
                </a:rPr>
                <a:t> </a:t>
              </a:r>
            </a:p>
            <a:p>
              <a:pPr marL="457200" indent="-457200" defTabSz="762000">
                <a:defRPr/>
              </a:pPr>
              <a:r>
                <a:rPr lang="en-AU" sz="1600" b="0" u="none" dirty="0" smtClean="0">
                  <a:latin typeface="Arial Narrow" pitchFamily="34" charset="0"/>
                </a:rPr>
                <a:t> </a:t>
              </a:r>
              <a:r>
                <a:rPr lang="en-AU" sz="1600" u="none" dirty="0">
                  <a:latin typeface="Arial Narrow" pitchFamily="34" charset="0"/>
                </a:rPr>
                <a:t> </a:t>
              </a:r>
              <a:r>
                <a:rPr lang="en-AU" sz="1600" u="none" dirty="0" smtClean="0">
                  <a:latin typeface="Arial Narrow" pitchFamily="34" charset="0"/>
                </a:rPr>
                <a:t>  </a:t>
              </a:r>
              <a:r>
                <a:rPr lang="en-AU" sz="1600" u="none" dirty="0" smtClean="0">
                  <a:latin typeface="Arial Narrow" pitchFamily="34" charset="0"/>
                  <a:sym typeface="Wingdings" panose="05000000000000000000" pitchFamily="2" charset="2"/>
                </a:rPr>
                <a:t>4  16    </a:t>
              </a:r>
              <a:r>
                <a:rPr lang="en-AU" sz="1600" u="none" dirty="0">
                  <a:latin typeface="Arial Narrow" pitchFamily="34" charset="0"/>
                  <a:sym typeface="Wingdings" panose="05000000000000000000" pitchFamily="2" charset="2"/>
                </a:rPr>
                <a:t>8</a:t>
              </a:r>
              <a:r>
                <a:rPr lang="en-AU" sz="1600" u="none" dirty="0" smtClean="0">
                  <a:latin typeface="Arial Narrow" pitchFamily="34" charset="0"/>
                  <a:sym typeface="Wingdings" panose="05000000000000000000" pitchFamily="2" charset="2"/>
                </a:rPr>
                <a:t> </a:t>
              </a:r>
            </a:p>
            <a:p>
              <a:pPr marL="457200" indent="-457200" defTabSz="762000">
                <a:defRPr/>
              </a:pPr>
              <a:r>
                <a:rPr lang="en-AU" sz="1600" u="none" dirty="0">
                  <a:latin typeface="Arial Narrow" pitchFamily="34" charset="0"/>
                  <a:sym typeface="Wingdings" panose="05000000000000000000" pitchFamily="2" charset="2"/>
                </a:rPr>
                <a:t> </a:t>
              </a:r>
              <a:r>
                <a:rPr lang="en-AU" sz="1600" u="none" dirty="0" smtClean="0">
                  <a:latin typeface="Arial Narrow" pitchFamily="34" charset="0"/>
                  <a:sym typeface="Wingdings" panose="05000000000000000000" pitchFamily="2" charset="2"/>
                </a:rPr>
                <a:t>                     </a:t>
              </a:r>
              <a:endParaRPr lang="en-AU" sz="1600" u="none" dirty="0">
                <a:latin typeface="Arial Narrow" pitchFamily="34" charset="0"/>
                <a:sym typeface="Wingdings" panose="05000000000000000000" pitchFamily="2" charset="2"/>
              </a:endParaRPr>
            </a:p>
            <a:p>
              <a:pPr marL="457200" indent="-457200" defTabSz="762000">
                <a:defRPr/>
              </a:pPr>
              <a:r>
                <a:rPr lang="en-AU" sz="1600" u="none" dirty="0" smtClean="0">
                  <a:latin typeface="Arial Narrow" pitchFamily="34" charset="0"/>
                  <a:sym typeface="Wingdings" panose="05000000000000000000" pitchFamily="2" charset="2"/>
                </a:rPr>
                <a:t>                  32</a:t>
              </a:r>
            </a:p>
          </p:txBody>
        </p:sp>
        <p:cxnSp>
          <p:nvCxnSpPr>
            <p:cNvPr id="4" name="Gerade Verbindung mit Pfeil 3"/>
            <p:cNvCxnSpPr/>
            <p:nvPr/>
          </p:nvCxnSpPr>
          <p:spPr bwMode="auto">
            <a:xfrm flipH="1">
              <a:off x="8171683" y="4720212"/>
              <a:ext cx="144016" cy="25058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" name="Gerade Verbindung mit Pfeil 6"/>
            <p:cNvCxnSpPr/>
            <p:nvPr/>
          </p:nvCxnSpPr>
          <p:spPr bwMode="auto">
            <a:xfrm flipH="1" flipV="1">
              <a:off x="7676182" y="4736548"/>
              <a:ext cx="216024" cy="25058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447112" y="3140586"/>
            <a:ext cx="6969911" cy="2556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defTabSz="762000">
              <a:defRPr/>
            </a:pPr>
            <a:r>
              <a:rPr lang="en-AU" sz="1600" b="0" u="none" dirty="0" smtClean="0">
                <a:latin typeface="Arial Narrow" pitchFamily="34" charset="0"/>
              </a:rPr>
              <a:t> Element 4 is not invertible.    </a:t>
            </a:r>
            <a:r>
              <a:rPr lang="en-AU" sz="1600" b="0" dirty="0" smtClean="0">
                <a:latin typeface="Arial Narrow" pitchFamily="34" charset="0"/>
              </a:rPr>
              <a:t>Exponents  </a:t>
            </a:r>
            <a:r>
              <a:rPr lang="en-AU" sz="1600" b="0" dirty="0">
                <a:latin typeface="Arial Narrow" pitchFamily="34" charset="0"/>
              </a:rPr>
              <a:t>of </a:t>
            </a:r>
            <a:r>
              <a:rPr lang="en-AU" sz="1600" b="0" dirty="0" smtClean="0">
                <a:latin typeface="Arial Narrow" pitchFamily="34" charset="0"/>
              </a:rPr>
              <a:t>4:</a:t>
            </a:r>
            <a:r>
              <a:rPr lang="en-AU" sz="1600" u="none" dirty="0" smtClean="0">
                <a:latin typeface="Arial Narrow" pitchFamily="34" charset="0"/>
              </a:rPr>
              <a:t>  4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=4,  </a:t>
            </a:r>
            <a:r>
              <a:rPr lang="en-AU" sz="1600" u="none" dirty="0">
                <a:latin typeface="Arial Narrow" pitchFamily="34" charset="0"/>
              </a:rPr>
              <a:t>4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16,</a:t>
            </a:r>
            <a:r>
              <a:rPr lang="en-AU" altLang="zh-CN" sz="1600" u="none" dirty="0" smtClean="0">
                <a:latin typeface="Arial Narrow" pitchFamily="34" charset="0"/>
              </a:rPr>
              <a:t>  4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8</a:t>
            </a:r>
            <a:r>
              <a:rPr lang="en-AU" altLang="zh-CN" sz="1600" b="0" u="none" dirty="0" smtClean="0">
                <a:latin typeface="Arial Narrow" pitchFamily="34" charset="0"/>
              </a:rPr>
              <a:t>, </a:t>
            </a:r>
            <a:r>
              <a:rPr lang="en-AU" altLang="zh-CN" sz="1600" u="none" dirty="0" smtClean="0">
                <a:latin typeface="Arial Narrow" pitchFamily="34" charset="0"/>
              </a:rPr>
              <a:t>4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latin typeface="Arial Narrow" pitchFamily="34" charset="0"/>
              </a:rPr>
              <a:t>32,</a:t>
            </a:r>
          </a:p>
          <a:p>
            <a:pPr defTabSz="762000">
              <a:defRPr/>
            </a:pPr>
            <a:r>
              <a:rPr lang="en-AU" altLang="zh-CN" sz="1600" b="0" u="none" dirty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                                                                                     </a:t>
            </a:r>
            <a:r>
              <a:rPr lang="en-AU" altLang="zh-CN" sz="1600" u="none" dirty="0" smtClean="0">
                <a:latin typeface="Arial Narrow" pitchFamily="34" charset="0"/>
              </a:rPr>
              <a:t>4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latin typeface="Arial Narrow" pitchFamily="34" charset="0"/>
              </a:rPr>
              <a:t>16,  </a:t>
            </a:r>
            <a:r>
              <a:rPr lang="en-AU" altLang="zh-CN" sz="1600" u="none" dirty="0" smtClean="0">
                <a:latin typeface="Arial Narrow" pitchFamily="34" charset="0"/>
              </a:rPr>
              <a:t>4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6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latin typeface="Arial Narrow" pitchFamily="34" charset="0"/>
              </a:rPr>
              <a:t>8,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4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7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latin typeface="Arial Narrow" pitchFamily="34" charset="0"/>
              </a:rPr>
              <a:t>32, </a:t>
            </a:r>
          </a:p>
          <a:p>
            <a:pPr defTabSz="762000">
              <a:defRPr/>
            </a:pPr>
            <a:r>
              <a:rPr lang="en-AU" altLang="zh-CN" sz="1600" b="0" u="none" dirty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                                                                                     </a:t>
            </a:r>
            <a:r>
              <a:rPr lang="en-AU" altLang="zh-CN" sz="1600" u="none" dirty="0" smtClean="0">
                <a:latin typeface="Arial Narrow" pitchFamily="34" charset="0"/>
              </a:rPr>
              <a:t>4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8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latin typeface="Arial Narrow" pitchFamily="34" charset="0"/>
              </a:rPr>
              <a:t>16,  </a:t>
            </a:r>
            <a:r>
              <a:rPr lang="en-AU" altLang="zh-CN" sz="1600" u="none" dirty="0">
                <a:latin typeface="Arial Narrow" pitchFamily="34" charset="0"/>
              </a:rPr>
              <a:t>4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9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latin typeface="Arial Narrow" pitchFamily="34" charset="0"/>
              </a:rPr>
              <a:t>8, </a:t>
            </a:r>
            <a:r>
              <a:rPr lang="en-AU" altLang="zh-CN" sz="1600" u="none" dirty="0" smtClean="0">
                <a:latin typeface="Arial Narrow" pitchFamily="34" charset="0"/>
              </a:rPr>
              <a:t>4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10 </a:t>
            </a:r>
            <a:r>
              <a:rPr lang="en-AU" altLang="zh-CN" sz="1600" b="0" u="none" dirty="0" smtClean="0">
                <a:latin typeface="Arial Narrow" pitchFamily="34" charset="0"/>
              </a:rPr>
              <a:t>= 32</a:t>
            </a:r>
          </a:p>
          <a:p>
            <a:pPr defTabSz="762000">
              <a:defRPr/>
            </a:pPr>
            <a:r>
              <a:rPr lang="en-AU" altLang="zh-CN" sz="1600" b="0" u="none" dirty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                                                                                                    ……</a:t>
            </a:r>
          </a:p>
          <a:p>
            <a:pPr marL="457200" indent="-457200" defTabSz="762000">
              <a:defRPr/>
            </a:pPr>
            <a:r>
              <a:rPr lang="en-AU" altLang="zh-CN" sz="1600" b="0" u="none" dirty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                                                                                     </a:t>
            </a:r>
            <a:r>
              <a:rPr lang="en-AU" altLang="zh-CN" sz="1600" u="none" dirty="0" smtClean="0">
                <a:latin typeface="Arial Narrow" pitchFamily="34" charset="0"/>
              </a:rPr>
              <a:t>4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53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latin typeface="Arial Narrow" pitchFamily="34" charset="0"/>
              </a:rPr>
              <a:t>16, </a:t>
            </a:r>
            <a:r>
              <a:rPr lang="en-AU" altLang="zh-CN" sz="1600" u="none" dirty="0" smtClean="0">
                <a:latin typeface="Arial Narrow" pitchFamily="34" charset="0"/>
              </a:rPr>
              <a:t>4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54</a:t>
            </a:r>
            <a:r>
              <a:rPr lang="en-AU" altLang="zh-CN" sz="1600" b="0" u="none" dirty="0" smtClean="0">
                <a:latin typeface="Arial Narrow" pitchFamily="34" charset="0"/>
              </a:rPr>
              <a:t>= </a:t>
            </a:r>
            <a:r>
              <a:rPr lang="en-AU" altLang="zh-CN" sz="1600" b="0" u="none" dirty="0">
                <a:latin typeface="Arial Narrow" pitchFamily="34" charset="0"/>
              </a:rPr>
              <a:t>8</a:t>
            </a:r>
            <a:r>
              <a:rPr lang="en-AU" altLang="zh-CN" sz="1600" b="0" u="none" dirty="0" smtClean="0">
                <a:latin typeface="Arial Narrow" pitchFamily="34" charset="0"/>
              </a:rPr>
              <a:t>, </a:t>
            </a:r>
            <a:r>
              <a:rPr lang="en-AU" altLang="zh-CN" sz="1600" u="none" dirty="0" smtClean="0">
                <a:latin typeface="Arial Narrow" pitchFamily="34" charset="0"/>
              </a:rPr>
              <a:t>4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55</a:t>
            </a:r>
            <a:r>
              <a:rPr lang="en-AU" altLang="zh-CN" sz="1600" b="0" u="none" dirty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latin typeface="Arial Narrow" pitchFamily="34" charset="0"/>
              </a:rPr>
              <a:t>32</a:t>
            </a:r>
            <a:endParaRPr lang="en-AU" altLang="zh-CN" sz="16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endParaRPr lang="en-AU" altLang="zh-CN" sz="16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altLang="zh-CN" sz="1600" b="0" u="none" dirty="0" smtClean="0">
                <a:latin typeface="Arial Narrow" pitchFamily="34" charset="0"/>
              </a:rPr>
              <a:t>  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dirty="0" smtClean="0">
                <a:latin typeface="Arial Narrow" pitchFamily="34" charset="0"/>
              </a:rPr>
              <a:t>Notice</a:t>
            </a:r>
            <a:r>
              <a:rPr lang="en-AU" sz="1600" b="0" u="none" dirty="0" smtClean="0">
                <a:latin typeface="Arial Narrow" pitchFamily="34" charset="0"/>
              </a:rPr>
              <a:t>: </a:t>
            </a:r>
            <a:r>
              <a:rPr lang="en-AU" sz="1600" u="none" dirty="0" smtClean="0">
                <a:latin typeface="Arial Narrow" pitchFamily="34" charset="0"/>
              </a:rPr>
              <a:t>order  4 as a non unit is  by definition =  </a:t>
            </a:r>
            <a:r>
              <a:rPr lang="zh-CN" altLang="en-US" sz="1600" u="none" dirty="0" smtClean="0">
                <a:latin typeface="Arial Narrow" pitchFamily="34" charset="0"/>
              </a:rPr>
              <a:t>∞</a:t>
            </a:r>
            <a:endParaRPr lang="de-DE" altLang="zh-CN" sz="1600" u="none" dirty="0" smtClean="0">
              <a:latin typeface="Arial Narrow" pitchFamily="34" charset="0"/>
            </a:endParaRPr>
          </a:p>
          <a:p>
            <a:pPr marL="457200" indent="-457200" defTabSz="762000">
              <a:defRPr/>
            </a:pPr>
            <a:endParaRPr lang="de-DE" sz="16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endParaRPr lang="de-DE" sz="1600" u="none" dirty="0" smtClean="0">
              <a:latin typeface="Arial Narrow" pitchFamily="34" charset="0"/>
            </a:endParaRPr>
          </a:p>
          <a:p>
            <a:pPr marL="457200" indent="-457200" defTabSz="762000">
              <a:defRPr/>
            </a:pPr>
            <a:endParaRPr lang="en-AU" sz="1600" u="none" dirty="0">
              <a:latin typeface="Arial Narrow" pitchFamily="34" charset="0"/>
            </a:endParaRPr>
          </a:p>
        </p:txBody>
      </p:sp>
      <p:cxnSp>
        <p:nvCxnSpPr>
          <p:cNvPr id="25" name="Gerade Verbindung mit Pfeil 6"/>
          <p:cNvCxnSpPr/>
          <p:nvPr/>
        </p:nvCxnSpPr>
        <p:spPr bwMode="auto">
          <a:xfrm flipH="1" flipV="1">
            <a:off x="6889352" y="5181594"/>
            <a:ext cx="198282" cy="250586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7" name="Gerade Verbindung mit Pfeil 3"/>
          <p:cNvCxnSpPr/>
          <p:nvPr/>
        </p:nvCxnSpPr>
        <p:spPr bwMode="auto">
          <a:xfrm flipH="1">
            <a:off x="7328985" y="5181594"/>
            <a:ext cx="160052" cy="33083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" name="Rechteck 2"/>
          <p:cNvSpPr/>
          <p:nvPr/>
        </p:nvSpPr>
        <p:spPr>
          <a:xfrm>
            <a:off x="686933" y="5835079"/>
            <a:ext cx="62437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762000">
              <a:defRPr/>
            </a:pPr>
            <a:r>
              <a:rPr lang="de-DE" sz="1800" u="none" dirty="0">
                <a:latin typeface="Arial Narrow" pitchFamily="34" charset="0"/>
              </a:rPr>
              <a:t>The </a:t>
            </a:r>
            <a:r>
              <a:rPr lang="de-DE" sz="1800" u="none" dirty="0" err="1">
                <a:latin typeface="Arial Narrow" pitchFamily="34" charset="0"/>
              </a:rPr>
              <a:t>following</a:t>
            </a:r>
            <a:r>
              <a:rPr lang="de-DE" sz="1800" u="none" dirty="0">
                <a:latin typeface="Arial Narrow" pitchFamily="34" charset="0"/>
              </a:rPr>
              <a:t> </a:t>
            </a:r>
            <a:r>
              <a:rPr lang="de-DE" sz="1800" u="none" dirty="0" err="1">
                <a:latin typeface="Arial Narrow" pitchFamily="34" charset="0"/>
              </a:rPr>
              <a:t>table</a:t>
            </a:r>
            <a:r>
              <a:rPr lang="de-DE" sz="1800" u="none" dirty="0">
                <a:latin typeface="Arial Narrow" pitchFamily="34" charset="0"/>
              </a:rPr>
              <a:t> </a:t>
            </a:r>
            <a:r>
              <a:rPr lang="de-DE" sz="1800" u="none" dirty="0" err="1">
                <a:latin typeface="Arial Narrow" pitchFamily="34" charset="0"/>
              </a:rPr>
              <a:t>shows</a:t>
            </a:r>
            <a:r>
              <a:rPr lang="de-DE" sz="1800" u="none" dirty="0">
                <a:latin typeface="Arial Narrow" pitchFamily="34" charset="0"/>
              </a:rPr>
              <a:t> </a:t>
            </a:r>
            <a:r>
              <a:rPr lang="de-DE" sz="1800" u="none" dirty="0" err="1">
                <a:latin typeface="Arial Narrow" pitchFamily="34" charset="0"/>
              </a:rPr>
              <a:t>the</a:t>
            </a:r>
            <a:r>
              <a:rPr lang="de-DE" sz="1800" u="none" dirty="0">
                <a:latin typeface="Arial Narrow" pitchFamily="34" charset="0"/>
              </a:rPr>
              <a:t> </a:t>
            </a:r>
            <a:r>
              <a:rPr lang="de-DE" sz="1800" u="none" dirty="0" err="1">
                <a:latin typeface="Arial Narrow" pitchFamily="34" charset="0"/>
              </a:rPr>
              <a:t>cycle</a:t>
            </a:r>
            <a:r>
              <a:rPr lang="de-DE" sz="1800" u="none" dirty="0">
                <a:latin typeface="Arial Narrow" pitchFamily="34" charset="0"/>
              </a:rPr>
              <a:t> </a:t>
            </a:r>
            <a:r>
              <a:rPr lang="de-DE" sz="1800" u="none" dirty="0" err="1">
                <a:latin typeface="Arial Narrow" pitchFamily="34" charset="0"/>
              </a:rPr>
              <a:t>structure</a:t>
            </a:r>
            <a:r>
              <a:rPr lang="de-DE" sz="1800" u="none" dirty="0">
                <a:latin typeface="Arial Narrow" pitchFamily="34" charset="0"/>
              </a:rPr>
              <a:t> </a:t>
            </a:r>
            <a:r>
              <a:rPr lang="de-DE" sz="1800" u="none" dirty="0" err="1">
                <a:latin typeface="Arial Narrow" pitchFamily="34" charset="0"/>
              </a:rPr>
              <a:t>of</a:t>
            </a:r>
            <a:r>
              <a:rPr lang="de-DE" sz="1800" u="none" dirty="0">
                <a:latin typeface="Arial Narrow" pitchFamily="34" charset="0"/>
              </a:rPr>
              <a:t> all non-units in Z</a:t>
            </a:r>
            <a:r>
              <a:rPr lang="de-DE" sz="1800" u="none" baseline="-25000" dirty="0">
                <a:latin typeface="Arial Narrow" pitchFamily="34" charset="0"/>
              </a:rPr>
              <a:t>56</a:t>
            </a:r>
            <a:endParaRPr lang="en-AU" sz="1800" u="none" baseline="-25000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800" b="0" u="none" dirty="0">
                <a:latin typeface="Arial Narrow" pitchFamily="34" charset="0"/>
              </a:rPr>
              <a:t>       Notice: the involved cycles have a length which divides </a:t>
            </a:r>
            <a:r>
              <a:rPr lang="de-DE" sz="1800" b="0" u="none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</a:t>
            </a:r>
            <a:r>
              <a:rPr lang="de-DE" sz="1800" b="0" u="none" dirty="0">
                <a:solidFill>
                  <a:schemeClr val="tx2"/>
                </a:solidFill>
                <a:latin typeface="Times New Roman" pitchFamily="18" charset="0"/>
              </a:rPr>
              <a:t>(56)</a:t>
            </a:r>
            <a:r>
              <a:rPr lang="en-AU" sz="1800" b="0" u="none" dirty="0">
                <a:solidFill>
                  <a:schemeClr val="tx2"/>
                </a:solidFill>
                <a:latin typeface="Arial Narrow" pitchFamily="34" charset="0"/>
              </a:rPr>
              <a:t> = </a:t>
            </a:r>
            <a:r>
              <a:rPr lang="en-AU" sz="1800" u="none" dirty="0">
                <a:solidFill>
                  <a:schemeClr val="tx2"/>
                </a:solidFill>
                <a:latin typeface="Arial Narrow" pitchFamily="34" charset="0"/>
              </a:rPr>
              <a:t>6</a:t>
            </a:r>
          </a:p>
        </p:txBody>
      </p:sp>
      <p:cxnSp>
        <p:nvCxnSpPr>
          <p:cNvPr id="28" name="Gerade Verbindung mit Pfeil 3"/>
          <p:cNvCxnSpPr/>
          <p:nvPr/>
        </p:nvCxnSpPr>
        <p:spPr bwMode="auto">
          <a:xfrm flipH="1">
            <a:off x="7505061" y="2854394"/>
            <a:ext cx="304440" cy="400956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grpSp>
        <p:nvGrpSpPr>
          <p:cNvPr id="6" name="Gruppieren 5"/>
          <p:cNvGrpSpPr/>
          <p:nvPr/>
        </p:nvGrpSpPr>
        <p:grpSpPr>
          <a:xfrm>
            <a:off x="7488218" y="2971800"/>
            <a:ext cx="2214582" cy="1564494"/>
            <a:chOff x="7488218" y="2971800"/>
            <a:chExt cx="2214582" cy="1564494"/>
          </a:xfrm>
        </p:grpSpPr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9685338" y="2971800"/>
              <a:ext cx="17462" cy="1588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 rot="19101804">
              <a:off x="7638630" y="3234162"/>
              <a:ext cx="1772526" cy="58695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square" lIns="90000" tIns="46800" rIns="90000" bIns="46800" anchor="ctr">
              <a:spAutoFit/>
            </a:bodyPr>
            <a:lstStyle/>
            <a:p>
              <a:pPr marL="457200" indent="-457200" defTabSz="762000">
                <a:defRPr/>
              </a:pPr>
              <a:r>
                <a:rPr lang="en-AU" sz="1600" dirty="0" smtClean="0">
                  <a:solidFill>
                    <a:srgbClr val="FF0000"/>
                  </a:solidFill>
                  <a:latin typeface="Arial Narrow" pitchFamily="34" charset="0"/>
                </a:rPr>
                <a:t>Singular sequence</a:t>
              </a:r>
            </a:p>
            <a:p>
              <a:pPr marL="457200" indent="-457200" defTabSz="762000">
                <a:defRPr/>
              </a:pPr>
              <a:r>
                <a:rPr lang="en-AU" sz="1600" u="none" dirty="0" smtClean="0">
                  <a:solidFill>
                    <a:srgbClr val="FF0000"/>
                  </a:solidFill>
                  <a:latin typeface="Arial Narrow" pitchFamily="34" charset="0"/>
                  <a:sym typeface="Wingdings" panose="05000000000000000000" pitchFamily="2" charset="2"/>
                </a:rPr>
                <a:t>(no pure looping)</a:t>
              </a:r>
            </a:p>
          </p:txBody>
        </p:sp>
        <p:cxnSp>
          <p:nvCxnSpPr>
            <p:cNvPr id="26" name="Gerade Verbindung mit Pfeil 3"/>
            <p:cNvCxnSpPr/>
            <p:nvPr/>
          </p:nvCxnSpPr>
          <p:spPr bwMode="auto">
            <a:xfrm flipH="1">
              <a:off x="7488218" y="4135338"/>
              <a:ext cx="304440" cy="400956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Gerade Verbindung mit Pfeil 3"/>
            <p:cNvCxnSpPr/>
            <p:nvPr/>
          </p:nvCxnSpPr>
          <p:spPr bwMode="auto">
            <a:xfrm flipH="1" flipV="1">
              <a:off x="7900092" y="3054872"/>
              <a:ext cx="469443" cy="143146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3488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915561"/>
              </p:ext>
            </p:extLst>
          </p:nvPr>
        </p:nvGraphicFramePr>
        <p:xfrm>
          <a:off x="792163" y="825500"/>
          <a:ext cx="8208962" cy="557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Arbeitsblatt" r:id="rId4" imgW="8553346" imgH="6219810" progId="Excel.Sheet.12">
                  <p:embed/>
                </p:oleObj>
              </mc:Choice>
              <mc:Fallback>
                <p:oleObj name="Arbeitsblatt" r:id="rId4" imgW="8553346" imgH="62198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2163" y="825500"/>
                        <a:ext cx="8208962" cy="557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/>
          <p:cNvSpPr/>
          <p:nvPr/>
        </p:nvSpPr>
        <p:spPr>
          <a:xfrm>
            <a:off x="2376463" y="277798"/>
            <a:ext cx="48061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defTabSz="762000">
              <a:defRPr/>
            </a:pPr>
            <a:r>
              <a:rPr lang="en-US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Cycle structure of all non-units in  </a:t>
            </a:r>
            <a:r>
              <a:rPr lang="en-US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the ring  Z</a:t>
            </a:r>
            <a:r>
              <a:rPr lang="en-US" u="none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56</a:t>
            </a:r>
            <a:endParaRPr lang="en-US" baseline="-250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71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76270" name="Text Box 14"/>
          <p:cNvSpPr txBox="1">
            <a:spLocks noChangeArrowheads="1"/>
          </p:cNvSpPr>
          <p:nvPr/>
        </p:nvSpPr>
        <p:spPr bwMode="auto">
          <a:xfrm>
            <a:off x="687388" y="2073008"/>
            <a:ext cx="9531350" cy="4341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AU" sz="1800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</a:t>
            </a:r>
            <a:r>
              <a:rPr lang="en-AU" sz="1800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3:</a:t>
            </a:r>
            <a:r>
              <a:rPr lang="en-AU" b="0" u="none" dirty="0" smtClean="0">
                <a:solidFill>
                  <a:srgbClr val="0239C4"/>
                </a:solidFill>
                <a:latin typeface="Arial Narrow" pitchFamily="34" charset="0"/>
              </a:rPr>
              <a:t> </a:t>
            </a:r>
            <a:endParaRPr lang="en-AU" b="0" u="none" dirty="0">
              <a:solidFill>
                <a:srgbClr val="0239C4"/>
              </a:solidFill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AU" sz="1600" b="0" u="none" dirty="0">
                <a:latin typeface="Arial Narrow" pitchFamily="34" charset="0"/>
              </a:rPr>
              <a:t>Number of invertible elements (units) is Euler function 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u="none" dirty="0" smtClean="0">
                <a:latin typeface="Arial Narrow" pitchFamily="34" charset="0"/>
              </a:rPr>
              <a:t>(32) </a:t>
            </a:r>
            <a:r>
              <a:rPr lang="de-DE" sz="1600" u="none" dirty="0">
                <a:latin typeface="Arial Narrow" pitchFamily="34" charset="0"/>
              </a:rPr>
              <a:t>= 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u="none" dirty="0" smtClean="0">
                <a:latin typeface="Arial Narrow" pitchFamily="34" charset="0"/>
              </a:rPr>
              <a:t>(</a:t>
            </a:r>
            <a:r>
              <a:rPr lang="en-US" sz="1600" u="none" dirty="0" smtClean="0">
                <a:solidFill>
                  <a:schemeClr val="tx2"/>
                </a:solidFill>
                <a:latin typeface="Arial Narrow" pitchFamily="34" charset="0"/>
              </a:rPr>
              <a:t>2</a:t>
            </a:r>
            <a:r>
              <a:rPr lang="en-US" sz="1600" u="none" baseline="30000" dirty="0" smtClean="0">
                <a:solidFill>
                  <a:schemeClr val="tx2"/>
                </a:solidFill>
                <a:latin typeface="Arial Narrow" pitchFamily="34" charset="0"/>
              </a:rPr>
              <a:t>5</a:t>
            </a:r>
            <a:r>
              <a:rPr lang="de-DE" sz="1600" u="none" dirty="0" smtClean="0">
                <a:latin typeface="Arial Narrow" pitchFamily="34" charset="0"/>
              </a:rPr>
              <a:t>) =32(1-</a:t>
            </a:r>
            <a:r>
              <a:rPr lang="en-US" altLang="zh-CN" sz="1600" u="none" dirty="0" smtClean="0">
                <a:solidFill>
                  <a:schemeClr val="tx2"/>
                </a:solidFill>
                <a:latin typeface="Arial Narrow" pitchFamily="34" charset="0"/>
              </a:rPr>
              <a:t>1/2</a:t>
            </a:r>
            <a:r>
              <a:rPr lang="de-DE" sz="1600" u="none" dirty="0" smtClean="0">
                <a:latin typeface="Arial Narrow" pitchFamily="34" charset="0"/>
              </a:rPr>
              <a:t>) </a:t>
            </a:r>
            <a:r>
              <a:rPr lang="de-DE" sz="1600" u="none" dirty="0">
                <a:latin typeface="Arial Narrow" pitchFamily="34" charset="0"/>
              </a:rPr>
              <a:t>= </a:t>
            </a:r>
            <a:r>
              <a:rPr lang="de-DE" sz="1600" u="none" dirty="0" smtClean="0">
                <a:latin typeface="Arial Narrow" pitchFamily="34" charset="0"/>
              </a:rPr>
              <a:t>16</a:t>
            </a:r>
            <a:endParaRPr lang="de-DE" sz="16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The </a:t>
            </a:r>
            <a:r>
              <a:rPr lang="en-AU" sz="1600" b="0" u="none" dirty="0" smtClean="0">
                <a:latin typeface="Arial Narrow" pitchFamily="34" charset="0"/>
              </a:rPr>
              <a:t>16 </a:t>
            </a:r>
            <a:r>
              <a:rPr lang="en-AU" sz="1600" b="0" u="none" dirty="0">
                <a:latin typeface="Arial Narrow" pitchFamily="34" charset="0"/>
              </a:rPr>
              <a:t>units in </a:t>
            </a:r>
            <a:r>
              <a:rPr lang="en-AU" sz="1600" b="0" u="none" dirty="0" smtClean="0">
                <a:latin typeface="Arial Narrow" pitchFamily="34" charset="0"/>
              </a:rPr>
              <a:t>Z</a:t>
            </a:r>
            <a:r>
              <a:rPr lang="en-AU" sz="1600" b="0" u="none" baseline="-25000" dirty="0" smtClean="0">
                <a:latin typeface="Arial Narrow" pitchFamily="34" charset="0"/>
              </a:rPr>
              <a:t>32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are: </a:t>
            </a:r>
            <a:r>
              <a:rPr lang="en-AU" sz="1600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u=1,3,5,7,9,11,13,15,17,19,21,23,25,27,29,31</a:t>
            </a:r>
            <a:r>
              <a:rPr lang="en-AU" sz="1600" b="0" u="none" dirty="0" smtClean="0">
                <a:latin typeface="Arial Narrow" pitchFamily="34" charset="0"/>
              </a:rPr>
              <a:t> (</a:t>
            </a:r>
            <a:r>
              <a:rPr lang="en-AU" sz="1600" b="0" u="none" dirty="0" err="1">
                <a:latin typeface="Arial Narrow" pitchFamily="34" charset="0"/>
              </a:rPr>
              <a:t>gcd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(32,u</a:t>
            </a:r>
            <a:r>
              <a:rPr lang="en-AU" sz="1600" b="0" u="none" dirty="0">
                <a:latin typeface="Arial Narrow" pitchFamily="34" charset="0"/>
              </a:rPr>
              <a:t>)=1)</a:t>
            </a:r>
          </a:p>
          <a:p>
            <a:pPr marL="457200" indent="-457200" defTabSz="762000">
              <a:buAutoNum type="arabicPeriod" startAt="2"/>
              <a:defRPr/>
            </a:pPr>
            <a:r>
              <a:rPr lang="en-AU" sz="1600" b="0" u="none" dirty="0" smtClean="0">
                <a:latin typeface="Arial Narrow" pitchFamily="34" charset="0"/>
              </a:rPr>
              <a:t>The </a:t>
            </a:r>
            <a:r>
              <a:rPr lang="en-AU" sz="1600" b="0" u="none" dirty="0">
                <a:latin typeface="Arial Narrow" pitchFamily="34" charset="0"/>
              </a:rPr>
              <a:t>possible orders in </a:t>
            </a:r>
            <a:r>
              <a:rPr lang="en-AU" sz="1600" b="0" u="none" dirty="0" smtClean="0">
                <a:latin typeface="Arial Narrow" pitchFamily="34" charset="0"/>
              </a:rPr>
              <a:t>Z</a:t>
            </a:r>
            <a:r>
              <a:rPr lang="en-AU" sz="1600" b="0" u="none" baseline="-25000" dirty="0" smtClean="0">
                <a:latin typeface="Arial Narrow" pitchFamily="34" charset="0"/>
              </a:rPr>
              <a:t>32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are the divisors of </a:t>
            </a:r>
            <a:r>
              <a:rPr lang="de-DE" sz="1600" b="0" u="none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</a:t>
            </a:r>
            <a:r>
              <a:rPr lang="de-DE" sz="1600" b="0" u="none" dirty="0" smtClean="0">
                <a:solidFill>
                  <a:schemeClr val="tx2"/>
                </a:solidFill>
                <a:latin typeface="Times New Roman" pitchFamily="18" charset="0"/>
              </a:rPr>
              <a:t>(32)</a:t>
            </a:r>
            <a:r>
              <a:rPr lang="en-AU" sz="1600" b="0" u="none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chemeClr val="tx2"/>
                </a:solidFill>
                <a:latin typeface="Arial Narrow" pitchFamily="34" charset="0"/>
              </a:rPr>
              <a:t>= </a:t>
            </a:r>
            <a:r>
              <a:rPr lang="de-DE" sz="1600" b="0" u="none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 (</a:t>
            </a:r>
            <a:r>
              <a:rPr lang="en-AU" altLang="zh-CN" sz="1600" b="0" u="none" dirty="0" smtClean="0">
                <a:latin typeface="Arial Narrow" pitchFamily="34" charset="0"/>
              </a:rPr>
              <a:t>2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5</a:t>
            </a:r>
            <a:r>
              <a:rPr lang="de-DE" sz="1600" b="0" u="none" dirty="0" smtClean="0">
                <a:solidFill>
                  <a:schemeClr val="tx2"/>
                </a:solidFill>
                <a:latin typeface="Arial Narrow" pitchFamily="34" charset="0"/>
              </a:rPr>
              <a:t>)</a:t>
            </a:r>
            <a:r>
              <a:rPr lang="en-AU" sz="1600" b="0" u="none" dirty="0" smtClean="0">
                <a:solidFill>
                  <a:schemeClr val="tx2"/>
                </a:solidFill>
                <a:latin typeface="Arial Narrow" pitchFamily="34" charset="0"/>
              </a:rPr>
              <a:t>=</a:t>
            </a:r>
            <a:r>
              <a:rPr lang="en-AU" altLang="zh-CN" sz="1600" b="0" u="none" dirty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2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3</a:t>
            </a:r>
            <a:r>
              <a:rPr lang="en-AU" sz="1600" b="0" u="none" dirty="0" smtClean="0">
                <a:solidFill>
                  <a:schemeClr val="tx2"/>
                </a:solidFill>
                <a:latin typeface="Arial Narrow" pitchFamily="34" charset="0"/>
              </a:rPr>
              <a:t>=</a:t>
            </a:r>
            <a:r>
              <a:rPr lang="en-AU" sz="1600" u="none" dirty="0">
                <a:solidFill>
                  <a:schemeClr val="tx2"/>
                </a:solidFill>
                <a:latin typeface="Arial Narrow" pitchFamily="34" charset="0"/>
              </a:rPr>
              <a:t>8</a:t>
            </a:r>
            <a:endParaRPr lang="en-AU" sz="1600" u="none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defTabSz="762000">
              <a:defRPr/>
            </a:pPr>
            <a:r>
              <a:rPr lang="en-AU" sz="1600" b="0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AU" sz="1600" b="0" u="none" dirty="0" smtClean="0">
                <a:solidFill>
                  <a:schemeClr val="tx2"/>
                </a:solidFill>
                <a:latin typeface="Arial Narrow" pitchFamily="34" charset="0"/>
              </a:rPr>
              <a:t>         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=&gt; the divisors of </a:t>
            </a:r>
            <a:r>
              <a:rPr lang="en-AU" sz="1600" b="0" u="none" dirty="0" smtClean="0">
                <a:latin typeface="Arial Narrow" pitchFamily="34" charset="0"/>
              </a:rPr>
              <a:t> 8 </a:t>
            </a:r>
            <a:r>
              <a:rPr lang="en-AU" sz="1600" b="0" u="none" dirty="0">
                <a:latin typeface="Arial Narrow" pitchFamily="34" charset="0"/>
              </a:rPr>
              <a:t>are </a:t>
            </a:r>
            <a:r>
              <a:rPr lang="en-AU" sz="1600" u="none" dirty="0">
                <a:solidFill>
                  <a:schemeClr val="accent2"/>
                </a:solidFill>
                <a:latin typeface="Arial Narrow" pitchFamily="34" charset="0"/>
              </a:rPr>
              <a:t>1, 2, 4</a:t>
            </a:r>
            <a:r>
              <a:rPr lang="en-AU" sz="1600" u="none" dirty="0" smtClean="0">
                <a:solidFill>
                  <a:schemeClr val="accent2"/>
                </a:solidFill>
                <a:latin typeface="Arial Narrow" pitchFamily="34" charset="0"/>
              </a:rPr>
              <a:t>, </a:t>
            </a:r>
            <a:r>
              <a:rPr lang="en-AU" sz="1600" u="none" dirty="0">
                <a:solidFill>
                  <a:schemeClr val="accent2"/>
                </a:solidFill>
                <a:latin typeface="Arial Narrow" pitchFamily="34" charset="0"/>
              </a:rPr>
              <a:t>8</a:t>
            </a:r>
          </a:p>
          <a:p>
            <a:pPr marL="457200" indent="-457200" defTabSz="762000">
              <a:buFontTx/>
              <a:buAutoNum type="arabicPeriod" startAt="3"/>
              <a:defRPr/>
            </a:pPr>
            <a:r>
              <a:rPr lang="en-AU" sz="1600" b="0" dirty="0">
                <a:latin typeface="Arial Narrow" pitchFamily="34" charset="0"/>
              </a:rPr>
              <a:t>Order of 3:</a:t>
            </a:r>
            <a:r>
              <a:rPr lang="en-AU" sz="1600" u="none" dirty="0">
                <a:latin typeface="Arial Narrow" pitchFamily="34" charset="0"/>
              </a:rPr>
              <a:t>	3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3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3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9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3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=</a:t>
            </a:r>
            <a:r>
              <a:rPr lang="en-AU" altLang="zh-CN" sz="1600" b="0" u="none" dirty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9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2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de-DE" sz="1600" b="0" u="none" dirty="0" smtClean="0">
                <a:latin typeface="Arial Narrow" pitchFamily="34" charset="0"/>
              </a:rPr>
              <a:t>=</a:t>
            </a:r>
            <a:r>
              <a:rPr lang="en-AU" sz="1600" b="0" u="none" dirty="0" smtClean="0">
                <a:latin typeface="Arial Narrow" pitchFamily="34" charset="0"/>
              </a:rPr>
              <a:t>17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1		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3 is 8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 </a:t>
            </a: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5:</a:t>
            </a:r>
            <a:r>
              <a:rPr lang="en-AU" sz="1600" b="0" u="none" dirty="0">
                <a:latin typeface="Arial Narrow" pitchFamily="34" charset="0"/>
              </a:rPr>
              <a:t>	</a:t>
            </a:r>
            <a:r>
              <a:rPr lang="en-AU" sz="1600" u="none" dirty="0">
                <a:latin typeface="Arial Narrow" pitchFamily="34" charset="0"/>
              </a:rPr>
              <a:t>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5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25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25</a:t>
            </a:r>
            <a:r>
              <a:rPr lang="en-AU" sz="1600" b="0" u="none" baseline="30000" dirty="0">
                <a:latin typeface="Arial Narrow" pitchFamily="34" charset="0"/>
              </a:rPr>
              <a:t>2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=17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1		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5 is 8</a:t>
            </a:r>
          </a:p>
          <a:p>
            <a:pPr defTabSz="762000">
              <a:defRPr/>
            </a:pP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          </a:t>
            </a: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7:</a:t>
            </a:r>
            <a:r>
              <a:rPr lang="en-AU" sz="1600" u="none" dirty="0">
                <a:latin typeface="Arial Narrow" pitchFamily="34" charset="0"/>
              </a:rPr>
              <a:t>	7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7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7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17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 smtClean="0">
                <a:latin typeface="Arial Narrow" pitchFamily="34" charset="0"/>
              </a:rPr>
              <a:t>7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AU" sz="1600" b="0" u="none" dirty="0">
                <a:latin typeface="Arial Narrow" pitchFamily="34" charset="0"/>
              </a:rPr>
              <a:t> = </a:t>
            </a:r>
            <a:r>
              <a:rPr lang="en-AU" sz="1600" b="0" u="none" dirty="0" smtClean="0">
                <a:latin typeface="Arial Narrow" pitchFamily="34" charset="0"/>
              </a:rPr>
              <a:t>17</a:t>
            </a:r>
            <a:r>
              <a:rPr lang="en-AU" sz="1600" b="0" u="none" baseline="30000" dirty="0" smtClean="0">
                <a:latin typeface="Arial Narrow" pitchFamily="34" charset="0"/>
              </a:rPr>
              <a:t>2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1		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7 is 4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 </a:t>
            </a: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9:</a:t>
            </a:r>
            <a:r>
              <a:rPr lang="en-AU" sz="1600" b="0" u="none" dirty="0">
                <a:latin typeface="Arial Narrow" pitchFamily="34" charset="0"/>
              </a:rPr>
              <a:t>	</a:t>
            </a:r>
            <a:r>
              <a:rPr lang="en-AU" sz="1600" u="none" dirty="0">
                <a:latin typeface="Arial Narrow" pitchFamily="34" charset="0"/>
              </a:rPr>
              <a:t>9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9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9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17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9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=1		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                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9 is 4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	</a:t>
            </a:r>
            <a:r>
              <a:rPr lang="en-AU" sz="1600" b="0" dirty="0">
                <a:latin typeface="Arial Narrow" pitchFamily="34" charset="0"/>
              </a:rPr>
              <a:t>Order of 11:</a:t>
            </a:r>
            <a:r>
              <a:rPr lang="en-AU" sz="1600" b="0" u="none" dirty="0">
                <a:latin typeface="Arial Narrow" pitchFamily="34" charset="0"/>
              </a:rPr>
              <a:t>	</a:t>
            </a:r>
            <a:r>
              <a:rPr lang="en-AU" sz="1600" u="none" dirty="0">
                <a:latin typeface="Arial Narrow" pitchFamily="34" charset="0"/>
              </a:rPr>
              <a:t>11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=11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11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25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11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17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1          </a:t>
            </a:r>
            <a:r>
              <a:rPr lang="en-AU" sz="1600" b="0" u="none" dirty="0">
                <a:latin typeface="Arial Narrow" pitchFamily="34" charset="0"/>
              </a:rPr>
              <a:t>	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11 is 8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 </a:t>
            </a: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13:</a:t>
            </a:r>
            <a:r>
              <a:rPr lang="en-AU" sz="1600" b="0" u="none" dirty="0">
                <a:latin typeface="Arial Narrow" pitchFamily="34" charset="0"/>
              </a:rPr>
              <a:t>	</a:t>
            </a:r>
            <a:r>
              <a:rPr lang="en-AU" sz="1600" u="none" dirty="0">
                <a:latin typeface="Arial Narrow" pitchFamily="34" charset="0"/>
              </a:rPr>
              <a:t>13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=13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13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9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13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17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1                  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	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13 is 8</a:t>
            </a:r>
          </a:p>
          <a:p>
            <a:pPr defTabSz="762000">
              <a:defRPr/>
            </a:pP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          </a:t>
            </a: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15:</a:t>
            </a:r>
            <a:r>
              <a:rPr lang="en-AU" sz="1600" u="none" dirty="0">
                <a:latin typeface="Arial Narrow" pitchFamily="34" charset="0"/>
              </a:rPr>
              <a:t>	15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15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15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1			</a:t>
            </a:r>
            <a:r>
              <a:rPr lang="en-AU" sz="1600" b="0" u="none" dirty="0" smtClean="0">
                <a:latin typeface="Arial Narrow" pitchFamily="34" charset="0"/>
              </a:rPr>
              <a:t>                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15 is 2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 </a:t>
            </a: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17:</a:t>
            </a:r>
            <a:r>
              <a:rPr lang="en-AU" sz="1600" b="0" u="none" dirty="0">
                <a:latin typeface="Arial Narrow" pitchFamily="34" charset="0"/>
              </a:rPr>
              <a:t>	</a:t>
            </a:r>
            <a:r>
              <a:rPr lang="en-AU" sz="1600" u="none" dirty="0">
                <a:latin typeface="Arial Narrow" pitchFamily="34" charset="0"/>
              </a:rPr>
              <a:t>17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17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17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1			</a:t>
            </a:r>
            <a:r>
              <a:rPr lang="en-AU" sz="1600" b="0" u="none" dirty="0" smtClean="0">
                <a:latin typeface="Arial Narrow" pitchFamily="34" charset="0"/>
              </a:rPr>
              <a:t>                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17 is 2</a:t>
            </a:r>
          </a:p>
          <a:p>
            <a:pPr defTabSz="762000">
              <a:defRPr/>
            </a:pP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          </a:t>
            </a: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19:</a:t>
            </a:r>
            <a:r>
              <a:rPr lang="en-AU" sz="1600" u="none" dirty="0">
                <a:latin typeface="Arial Narrow" pitchFamily="34" charset="0"/>
              </a:rPr>
              <a:t>	19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19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19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9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19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17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1           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	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19 is 8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 </a:t>
            </a: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21:</a:t>
            </a:r>
            <a:r>
              <a:rPr lang="en-AU" sz="1600" b="0" u="none" dirty="0">
                <a:latin typeface="Arial Narrow" pitchFamily="34" charset="0"/>
              </a:rPr>
              <a:t> 	</a:t>
            </a:r>
            <a:r>
              <a:rPr lang="en-AU" sz="1600" u="none" dirty="0">
                <a:latin typeface="Arial Narrow" pitchFamily="34" charset="0"/>
              </a:rPr>
              <a:t>21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21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21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25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21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17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1 </a:t>
            </a:r>
            <a:r>
              <a:rPr lang="en-AU" sz="1600" u="none" dirty="0" smtClean="0">
                <a:latin typeface="Arial Narrow" pitchFamily="34" charset="0"/>
                <a:sym typeface="Symbol" pitchFamily="18" charset="2"/>
              </a:rPr>
              <a:t>     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	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21 is 8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	</a:t>
            </a:r>
            <a:r>
              <a:rPr lang="en-AU" sz="1600" b="0" dirty="0">
                <a:latin typeface="Arial Narrow" pitchFamily="34" charset="0"/>
              </a:rPr>
              <a:t>Order of </a:t>
            </a:r>
            <a:r>
              <a:rPr lang="en-AU" sz="1600" b="0" dirty="0" smtClean="0">
                <a:latin typeface="Arial Narrow" pitchFamily="34" charset="0"/>
              </a:rPr>
              <a:t>23:</a:t>
            </a:r>
            <a:r>
              <a:rPr lang="en-AU" sz="1600" u="none" dirty="0">
                <a:latin typeface="Arial Narrow" pitchFamily="34" charset="0"/>
              </a:rPr>
              <a:t>	</a:t>
            </a:r>
            <a:r>
              <a:rPr lang="en-AU" sz="1600" u="none" dirty="0" smtClean="0">
                <a:latin typeface="Arial Narrow" pitchFamily="34" charset="0"/>
              </a:rPr>
              <a:t>23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23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23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17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23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1		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23 is 4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 </a:t>
            </a: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25:</a:t>
            </a:r>
            <a:r>
              <a:rPr lang="en-AU" sz="1600" b="0" u="none" dirty="0">
                <a:latin typeface="Arial Narrow" pitchFamily="34" charset="0"/>
              </a:rPr>
              <a:t>	</a:t>
            </a:r>
            <a:r>
              <a:rPr lang="en-AU" sz="1600" u="none" dirty="0">
                <a:latin typeface="Arial Narrow" pitchFamily="34" charset="0"/>
              </a:rPr>
              <a:t>25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25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25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25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25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1		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25 is </a:t>
            </a:r>
            <a:r>
              <a:rPr lang="en-AU" sz="1600" u="none" dirty="0" smtClean="0">
                <a:latin typeface="Arial Narrow" pitchFamily="34" charset="0"/>
              </a:rPr>
              <a:t>4</a:t>
            </a:r>
            <a:endParaRPr lang="en-AU" sz="1600" u="none" dirty="0">
              <a:latin typeface="Arial Narrow" pitchFamily="34" charset="0"/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687388" y="439612"/>
            <a:ext cx="8839200" cy="1510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US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</a:t>
            </a:r>
            <a:r>
              <a:rPr lang="en-US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3:</a:t>
            </a:r>
            <a:r>
              <a:rPr lang="en-US" b="0" u="none" dirty="0" smtClean="0">
                <a:solidFill>
                  <a:srgbClr val="0239C4"/>
                </a:solidFill>
                <a:latin typeface="Arial Narrow" pitchFamily="34" charset="0"/>
              </a:rPr>
              <a:t> </a:t>
            </a:r>
            <a:r>
              <a:rPr lang="en-US" u="none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Elements of </a:t>
            </a:r>
            <a:r>
              <a:rPr lang="en-US" u="none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the  ring  Z</a:t>
            </a:r>
            <a:r>
              <a:rPr lang="en-US" u="none" baseline="-25000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32</a:t>
            </a:r>
            <a:endParaRPr lang="en-US" baseline="-25000" dirty="0" smtClean="0">
              <a:solidFill>
                <a:srgbClr val="0239C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 smtClean="0">
                <a:latin typeface="Arial Narrow" pitchFamily="34" charset="0"/>
              </a:rPr>
              <a:t>How many invertible element under multiplication do exist  in Z</a:t>
            </a:r>
            <a:r>
              <a:rPr lang="en-US" sz="1800" b="0" u="none" baseline="-25000" dirty="0" smtClean="0">
                <a:latin typeface="Arial Narrow" pitchFamily="34" charset="0"/>
              </a:rPr>
              <a:t>32</a:t>
            </a:r>
            <a:r>
              <a:rPr lang="en-US" sz="1800" b="0" u="none" dirty="0" smtClean="0">
                <a:latin typeface="Arial Narrow" pitchFamily="34" charset="0"/>
              </a:rPr>
              <a:t> (number of units in Z</a:t>
            </a:r>
            <a:r>
              <a:rPr lang="en-US" sz="1800" b="0" u="none" baseline="-25000" dirty="0" smtClean="0">
                <a:latin typeface="Arial Narrow" pitchFamily="34" charset="0"/>
              </a:rPr>
              <a:t>32</a:t>
            </a:r>
            <a:r>
              <a:rPr lang="en-US" sz="1800" b="0" u="none" dirty="0" smtClean="0">
                <a:latin typeface="Arial Narrow" pitchFamily="34" charset="0"/>
              </a:rPr>
              <a:t>) ?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 smtClean="0">
                <a:latin typeface="Arial Narrow" pitchFamily="34" charset="0"/>
              </a:rPr>
              <a:t>Which </a:t>
            </a:r>
            <a:r>
              <a:rPr lang="en-US" sz="1800" b="0" u="none" dirty="0">
                <a:latin typeface="Arial Narrow" pitchFamily="34" charset="0"/>
              </a:rPr>
              <a:t>multiplicative </a:t>
            </a:r>
            <a:r>
              <a:rPr lang="en-US" sz="1800" b="0" u="none" dirty="0" smtClean="0">
                <a:latin typeface="Arial Narrow" pitchFamily="34" charset="0"/>
              </a:rPr>
              <a:t>orders </a:t>
            </a:r>
            <a:r>
              <a:rPr lang="en-US" altLang="zh-CN" sz="1800" b="0" u="none" dirty="0" smtClean="0">
                <a:latin typeface="Arial Narrow" pitchFamily="34" charset="0"/>
              </a:rPr>
              <a:t>are </a:t>
            </a:r>
            <a:r>
              <a:rPr lang="en-US" altLang="zh-CN" sz="1800" b="0" u="none" dirty="0">
                <a:latin typeface="Arial Narrow" pitchFamily="34" charset="0"/>
              </a:rPr>
              <a:t>possible in </a:t>
            </a:r>
            <a:r>
              <a:rPr lang="en-US" altLang="zh-CN" sz="1800" b="0" u="none" dirty="0" smtClean="0">
                <a:latin typeface="Arial Narrow" pitchFamily="34" charset="0"/>
              </a:rPr>
              <a:t>Z</a:t>
            </a:r>
            <a:r>
              <a:rPr lang="en-US" altLang="zh-CN" sz="1800" b="0" u="none" baseline="30000" dirty="0" smtClean="0">
                <a:latin typeface="Arial Narrow" pitchFamily="34" charset="0"/>
              </a:rPr>
              <a:t>*</a:t>
            </a:r>
            <a:r>
              <a:rPr lang="en-US" altLang="zh-CN" sz="1800" b="0" u="none" baseline="-25000" dirty="0" smtClean="0">
                <a:latin typeface="Arial Narrow" pitchFamily="34" charset="0"/>
              </a:rPr>
              <a:t>32</a:t>
            </a:r>
            <a:endParaRPr lang="en-US" altLang="zh-CN" sz="1800" b="0" u="none" baseline="-25000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altLang="zh-CN" sz="1800" b="0" u="none" dirty="0">
                <a:latin typeface="Arial Narrow" pitchFamily="34" charset="0"/>
              </a:rPr>
              <a:t>Compute the order of the </a:t>
            </a:r>
            <a:r>
              <a:rPr lang="en-US" altLang="zh-CN" sz="1800" b="0" u="none" dirty="0" smtClean="0">
                <a:latin typeface="Arial Narrow" pitchFamily="34" charset="0"/>
              </a:rPr>
              <a:t>e</a:t>
            </a:r>
            <a:r>
              <a:rPr lang="en-US" sz="1800" b="0" u="none" dirty="0" smtClean="0">
                <a:latin typeface="Arial Narrow" pitchFamily="34" charset="0"/>
              </a:rPr>
              <a:t>lements of  Z</a:t>
            </a:r>
            <a:r>
              <a:rPr lang="en-US" sz="1800" b="0" u="none" baseline="30000" dirty="0" smtClean="0">
                <a:latin typeface="Arial Narrow" pitchFamily="34" charset="0"/>
              </a:rPr>
              <a:t>*</a:t>
            </a:r>
            <a:r>
              <a:rPr lang="en-US" sz="1800" b="0" u="none" baseline="-25000" dirty="0" smtClean="0">
                <a:latin typeface="Arial Narrow" pitchFamily="34" charset="0"/>
              </a:rPr>
              <a:t>32</a:t>
            </a:r>
            <a:r>
              <a:rPr lang="en-US" sz="1800" b="0" u="none" dirty="0" smtClean="0">
                <a:latin typeface="Arial Narrow" pitchFamily="34" charset="0"/>
              </a:rPr>
              <a:t> </a:t>
            </a:r>
            <a:endParaRPr lang="en-US" sz="1800" b="0" u="none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AU" sz="1800" b="0" u="none" dirty="0" smtClean="0">
                <a:latin typeface="Arial Narrow" pitchFamily="34" charset="0"/>
              </a:rPr>
              <a:t>Compute </a:t>
            </a:r>
            <a:r>
              <a:rPr lang="en-AU" sz="1800" b="0" u="none" dirty="0">
                <a:latin typeface="Arial Narrow" pitchFamily="34" charset="0"/>
              </a:rPr>
              <a:t>the order of </a:t>
            </a:r>
            <a:r>
              <a:rPr lang="en-AU" sz="1800" b="0" u="none" dirty="0" smtClean="0">
                <a:latin typeface="Arial Narrow" pitchFamily="34" charset="0"/>
              </a:rPr>
              <a:t> many non-unit  elements</a:t>
            </a:r>
            <a:endParaRPr lang="en-AU" sz="1800" b="0" u="non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0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2247" y="502770"/>
            <a:ext cx="874395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62000">
              <a:defRPr/>
            </a:pPr>
            <a:r>
              <a:rPr lang="de-DE" sz="1600" b="0" u="none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AU" sz="1800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3:</a:t>
            </a:r>
            <a:r>
              <a:rPr lang="en-AU" sz="1800" b="0" u="none" dirty="0">
                <a:solidFill>
                  <a:srgbClr val="0239C4"/>
                </a:solidFill>
                <a:latin typeface="Arial Narrow" pitchFamily="34" charset="0"/>
              </a:rPr>
              <a:t> </a:t>
            </a:r>
          </a:p>
          <a:p>
            <a:pPr defTabSz="762000">
              <a:defRPr/>
            </a:pPr>
            <a:r>
              <a:rPr lang="de-DE" sz="1600" b="0" u="none" dirty="0" smtClean="0">
                <a:solidFill>
                  <a:schemeClr val="tx2"/>
                </a:solidFill>
                <a:latin typeface="Arial Narrow" pitchFamily="34" charset="0"/>
              </a:rPr>
              <a:t>  </a:t>
            </a:r>
          </a:p>
          <a:p>
            <a:pPr defTabSz="762000">
              <a:defRPr/>
            </a:pP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de-DE" sz="1600" b="0" u="none" dirty="0" smtClean="0">
                <a:solidFill>
                  <a:schemeClr val="tx2"/>
                </a:solidFill>
                <a:latin typeface="Arial Narrow" pitchFamily="34" charset="0"/>
              </a:rPr>
              <a:t>  3.     </a:t>
            </a: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27:</a:t>
            </a:r>
            <a:r>
              <a:rPr lang="en-AU" sz="1600" u="none" dirty="0">
                <a:latin typeface="Arial Narrow" pitchFamily="34" charset="0"/>
              </a:rPr>
              <a:t>	27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27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27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25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27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17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1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	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             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27 is 8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  </a:t>
            </a:r>
            <a:r>
              <a:rPr lang="en-AU" sz="1600" b="0" dirty="0">
                <a:latin typeface="Arial Narrow" pitchFamily="34" charset="0"/>
              </a:rPr>
              <a:t>Order of 29:</a:t>
            </a:r>
            <a:r>
              <a:rPr lang="en-AU" sz="1600" b="0" u="none" dirty="0">
                <a:latin typeface="Arial Narrow" pitchFamily="34" charset="0"/>
              </a:rPr>
              <a:t> 	</a:t>
            </a:r>
            <a:r>
              <a:rPr lang="en-AU" sz="1600" u="none" dirty="0">
                <a:latin typeface="Arial Narrow" pitchFamily="34" charset="0"/>
              </a:rPr>
              <a:t>29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29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29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9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29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17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1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	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             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29 is 8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  </a:t>
            </a:r>
            <a:r>
              <a:rPr lang="en-AU" sz="1600" b="0" dirty="0">
                <a:latin typeface="Arial Narrow" pitchFamily="34" charset="0"/>
              </a:rPr>
              <a:t>Order of 31:</a:t>
            </a:r>
            <a:r>
              <a:rPr lang="en-AU" sz="1600" b="0" u="none" dirty="0">
                <a:latin typeface="Arial Narrow" pitchFamily="34" charset="0"/>
              </a:rPr>
              <a:t>	</a:t>
            </a:r>
            <a:r>
              <a:rPr lang="en-AU" sz="1600" u="none" dirty="0">
                <a:latin typeface="Arial Narrow" pitchFamily="34" charset="0"/>
              </a:rPr>
              <a:t>31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31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31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1			</a:t>
            </a:r>
            <a:r>
              <a:rPr lang="en-AU" sz="1600" b="0" u="none" dirty="0" smtClean="0">
                <a:latin typeface="Arial Narrow" pitchFamily="34" charset="0"/>
              </a:rPr>
              <a:t>             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31 is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2247" y="2018655"/>
            <a:ext cx="9001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62000">
              <a:defRPr/>
            </a:pPr>
            <a:r>
              <a:rPr lang="en-AU" sz="1800" dirty="0" err="1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alternativ</a:t>
            </a:r>
            <a:r>
              <a:rPr lang="en-AU" sz="1800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:</a:t>
            </a:r>
            <a:r>
              <a:rPr lang="en-AU" sz="1800" b="0" u="none" dirty="0">
                <a:solidFill>
                  <a:srgbClr val="0239C4"/>
                </a:solidFill>
                <a:latin typeface="Arial Narrow" pitchFamily="34" charset="0"/>
              </a:rPr>
              <a:t> </a:t>
            </a:r>
            <a:endParaRPr lang="en-AU" sz="1800" b="0" u="none" dirty="0" smtClean="0">
              <a:solidFill>
                <a:srgbClr val="0239C4"/>
              </a:solidFill>
              <a:latin typeface="Arial Narrow" pitchFamily="34" charset="0"/>
            </a:endParaRPr>
          </a:p>
          <a:p>
            <a:pPr marL="457200" indent="-457200" defTabSz="762000">
              <a:defRPr/>
            </a:pPr>
            <a:endParaRPr lang="en-AU" sz="1600" b="0" u="none" dirty="0">
              <a:solidFill>
                <a:srgbClr val="0239C4"/>
              </a:solidFill>
              <a:latin typeface="Arial Narrow" pitchFamily="34" charset="0"/>
            </a:endParaRPr>
          </a:p>
          <a:p>
            <a:pPr defTabSz="762000">
              <a:defRPr/>
            </a:pPr>
            <a:r>
              <a:rPr lang="en-AU" sz="1600" b="0" u="none" dirty="0" smtClean="0">
                <a:latin typeface="Arial Narrow" pitchFamily="34" charset="0"/>
              </a:rPr>
              <a:t>          </a:t>
            </a: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3:</a:t>
            </a:r>
            <a:r>
              <a:rPr lang="en-AU" sz="1600" u="none" dirty="0">
                <a:latin typeface="Arial Narrow" pitchFamily="34" charset="0"/>
              </a:rPr>
              <a:t>	3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3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3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9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3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</a:t>
            </a:r>
            <a:r>
              <a:rPr lang="en-AU" altLang="zh-CN" sz="1600" b="0" u="none" dirty="0">
                <a:latin typeface="Arial Narrow" pitchFamily="34" charset="0"/>
              </a:rPr>
              <a:t> 9</a:t>
            </a:r>
            <a:r>
              <a:rPr lang="en-AU" altLang="zh-CN" sz="1600" b="0" u="none" baseline="30000" dirty="0">
                <a:latin typeface="Arial Narrow" pitchFamily="34" charset="0"/>
              </a:rPr>
              <a:t>2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de-DE" sz="1600" b="0" u="none" dirty="0">
                <a:latin typeface="Arial Narrow" pitchFamily="34" charset="0"/>
              </a:rPr>
              <a:t>=</a:t>
            </a:r>
            <a:r>
              <a:rPr lang="en-AU" sz="1600" b="0" u="none" dirty="0">
                <a:latin typeface="Arial Narrow" pitchFamily="34" charset="0"/>
              </a:rPr>
              <a:t>17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1      </a:t>
            </a:r>
            <a:r>
              <a:rPr lang="en-AU" sz="1600" b="0" u="none" dirty="0" smtClean="0">
                <a:latin typeface="Arial Narrow" pitchFamily="34" charset="0"/>
              </a:rPr>
              <a:t>=&gt;   </a:t>
            </a:r>
            <a:r>
              <a:rPr lang="en-AU" sz="1600" b="0" u="none" dirty="0">
                <a:latin typeface="Arial Narrow" pitchFamily="34" charset="0"/>
              </a:rPr>
              <a:t>order of 3 is 8</a:t>
            </a:r>
          </a:p>
          <a:p>
            <a:pPr defTabSz="762000">
              <a:defRPr/>
            </a:pPr>
            <a:r>
              <a:rPr lang="en-AU" sz="1600" b="0" u="none" dirty="0" smtClean="0">
                <a:latin typeface="Arial Narrow" pitchFamily="34" charset="0"/>
              </a:rPr>
              <a:t>          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If order 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=k, then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 ord (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de-DE" sz="1600" b="0" u="none" baseline="30000" dirty="0">
                <a:solidFill>
                  <a:schemeClr val="tx2"/>
                </a:solidFill>
                <a:latin typeface="Arial Narrow" pitchFamily="34" charset="0"/>
              </a:rPr>
              <a:t>i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 ) = k 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iff  gcd(k,i) =1</a:t>
            </a:r>
            <a:r>
              <a:rPr lang="de-DE" sz="1600" b="0" u="none" dirty="0" smtClean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. </a:t>
            </a:r>
          </a:p>
          <a:p>
            <a:pPr defTabSz="762000">
              <a:defRPr/>
            </a:pPr>
            <a:r>
              <a:rPr lang="en-AU" sz="1600" b="0" u="none" dirty="0" smtClean="0">
                <a:latin typeface="Arial Narrow" pitchFamily="34" charset="0"/>
              </a:rPr>
              <a:t>          By </a:t>
            </a:r>
            <a:r>
              <a:rPr lang="en-AU" sz="1600" b="0" u="none" dirty="0">
                <a:latin typeface="Arial Narrow" pitchFamily="34" charset="0"/>
              </a:rPr>
              <a:t>selecting </a:t>
            </a:r>
            <a:r>
              <a:rPr lang="en-AU" sz="1600" b="0" u="none" dirty="0" smtClean="0">
                <a:latin typeface="Arial Narrow" pitchFamily="34" charset="0"/>
              </a:rPr>
              <a:t>i=1,3,5,7 </a:t>
            </a:r>
            <a:r>
              <a:rPr lang="en-AU" sz="1600" b="0" u="none" dirty="0">
                <a:latin typeface="Arial Narrow" pitchFamily="34" charset="0"/>
              </a:rPr>
              <a:t>we get  </a:t>
            </a:r>
            <a:r>
              <a:rPr lang="en-AU" sz="1600" b="0" u="none" dirty="0" err="1" smtClean="0">
                <a:latin typeface="Arial Narrow" pitchFamily="34" charset="0"/>
              </a:rPr>
              <a:t>gcd</a:t>
            </a:r>
            <a:r>
              <a:rPr lang="en-AU" sz="1600" b="0" u="none" dirty="0" smtClean="0">
                <a:latin typeface="Arial Narrow" pitchFamily="34" charset="0"/>
              </a:rPr>
              <a:t>(8,i</a:t>
            </a:r>
            <a:r>
              <a:rPr lang="en-AU" sz="1600" b="0" u="none" dirty="0">
                <a:latin typeface="Arial Narrow" pitchFamily="34" charset="0"/>
              </a:rPr>
              <a:t>)=</a:t>
            </a:r>
            <a:r>
              <a:rPr lang="en-AU" sz="1600" b="0" u="none" dirty="0" smtClean="0">
                <a:latin typeface="Arial Narrow" pitchFamily="34" charset="0"/>
              </a:rPr>
              <a:t>1, </a:t>
            </a:r>
            <a:r>
              <a:rPr lang="en-US" sz="1600" b="0" u="none" dirty="0" err="1">
                <a:latin typeface="Arial Narrow" pitchFamily="34" charset="0"/>
              </a:rPr>
              <a:t>Ord</a:t>
            </a:r>
            <a:r>
              <a:rPr lang="en-US" sz="1600" b="0" u="none" dirty="0">
                <a:latin typeface="Arial Narrow" pitchFamily="34" charset="0"/>
              </a:rPr>
              <a:t> </a:t>
            </a:r>
            <a:r>
              <a:rPr lang="en-US" sz="1600" b="0" u="none" dirty="0" smtClean="0">
                <a:latin typeface="Arial Narrow" pitchFamily="34" charset="0"/>
              </a:rPr>
              <a:t>(</a:t>
            </a:r>
            <a:r>
              <a:rPr lang="en-US" sz="1600" b="0" u="none" dirty="0" smtClean="0">
                <a:latin typeface="Arial Narrow" pitchFamily="34" charset="0"/>
                <a:sym typeface="Symbol" pitchFamily="18" charset="2"/>
              </a:rPr>
              <a:t>3</a:t>
            </a:r>
            <a:r>
              <a:rPr lang="en-US" sz="1600" b="0" u="none" baseline="30000" dirty="0" smtClean="0">
                <a:latin typeface="Arial Narrow" pitchFamily="34" charset="0"/>
              </a:rPr>
              <a:t>i</a:t>
            </a:r>
            <a:r>
              <a:rPr lang="en-US" sz="1600" b="0" u="none" dirty="0" smtClean="0">
                <a:latin typeface="Arial Narrow" pitchFamily="34" charset="0"/>
              </a:rPr>
              <a:t> </a:t>
            </a:r>
            <a:r>
              <a:rPr lang="en-US" sz="1600" b="0" u="none" dirty="0">
                <a:latin typeface="Arial Narrow" pitchFamily="34" charset="0"/>
              </a:rPr>
              <a:t>) = 8</a:t>
            </a:r>
            <a:r>
              <a:rPr lang="en-US" sz="1600" b="0" u="none" dirty="0" smtClean="0">
                <a:latin typeface="Arial Narrow" pitchFamily="34" charset="0"/>
              </a:rPr>
              <a:t> </a:t>
            </a:r>
            <a:r>
              <a:rPr lang="en-US" sz="1600" b="0" u="none" dirty="0">
                <a:latin typeface="Arial Narrow" pitchFamily="34" charset="0"/>
              </a:rPr>
              <a:t>/ </a:t>
            </a:r>
            <a:r>
              <a:rPr lang="en-US" sz="1600" b="0" u="none" dirty="0" err="1">
                <a:latin typeface="Arial Narrow" pitchFamily="34" charset="0"/>
              </a:rPr>
              <a:t>gcd</a:t>
            </a:r>
            <a:r>
              <a:rPr lang="en-US" sz="1600" b="0" u="none" dirty="0">
                <a:latin typeface="Arial Narrow" pitchFamily="34" charset="0"/>
              </a:rPr>
              <a:t> (</a:t>
            </a:r>
            <a:r>
              <a:rPr lang="en-US" sz="1600" b="0" u="none" dirty="0" smtClean="0">
                <a:latin typeface="Arial Narrow" pitchFamily="34" charset="0"/>
              </a:rPr>
              <a:t>i,8)= 8</a:t>
            </a:r>
            <a:r>
              <a:rPr lang="en-AU" sz="1600" b="0" u="none" dirty="0" smtClean="0">
                <a:latin typeface="Arial Narrow" pitchFamily="34" charset="0"/>
              </a:rPr>
              <a:t>                                                           </a:t>
            </a:r>
          </a:p>
          <a:p>
            <a:pPr defTabSz="762000">
              <a:defRPr/>
            </a:pPr>
            <a:r>
              <a:rPr lang="en-AU" sz="1600" b="0" u="none" dirty="0" smtClean="0">
                <a:latin typeface="Arial Narrow" pitchFamily="34" charset="0"/>
              </a:rPr>
              <a:t>         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3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dirty="0">
                <a:latin typeface="Arial Narrow" pitchFamily="34" charset="0"/>
              </a:rPr>
              <a:t>  </a:t>
            </a:r>
            <a:r>
              <a:rPr lang="en-AU" sz="1600" u="none" dirty="0" smtClean="0">
                <a:latin typeface="Arial Narrow" pitchFamily="34" charset="0"/>
              </a:rPr>
              <a:t>3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sz="1600" u="none" dirty="0" smtClean="0">
                <a:latin typeface="Arial Narrow" pitchFamily="34" charset="0"/>
              </a:rPr>
              <a:t>  3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sz="1600" b="0" u="none" dirty="0" smtClean="0">
                <a:latin typeface="Arial Narrow" pitchFamily="34" charset="0"/>
              </a:rPr>
              <a:t>  </a:t>
            </a:r>
            <a:r>
              <a:rPr lang="en-AU" sz="1600" u="none" dirty="0" smtClean="0">
                <a:latin typeface="Arial Narrow" pitchFamily="34" charset="0"/>
              </a:rPr>
              <a:t>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7</a:t>
            </a:r>
            <a:r>
              <a:rPr lang="en-AU" sz="1600" b="0" u="none" baseline="30000" dirty="0" smtClean="0">
                <a:latin typeface="Arial Narrow" pitchFamily="34" charset="0"/>
              </a:rPr>
              <a:t>  </a:t>
            </a:r>
            <a:r>
              <a:rPr lang="en-AU" sz="1600" u="none" dirty="0">
                <a:latin typeface="Arial Narrow" pitchFamily="34" charset="0"/>
              </a:rPr>
              <a:t>or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3, 27, 19, 11 </a:t>
            </a:r>
            <a:r>
              <a:rPr lang="en-AU" sz="1600" u="none" dirty="0" smtClean="0">
                <a:latin typeface="Arial Narrow" pitchFamily="34" charset="0"/>
              </a:rPr>
              <a:t>having </a:t>
            </a:r>
            <a:r>
              <a:rPr lang="en-AU" sz="1600" u="none" dirty="0">
                <a:latin typeface="Arial Narrow" pitchFamily="34" charset="0"/>
              </a:rPr>
              <a:t>order 8</a:t>
            </a:r>
            <a:r>
              <a:rPr lang="en-AU" sz="1600" u="none" dirty="0" smtClean="0">
                <a:latin typeface="Arial Narrow" pitchFamily="34" charset="0"/>
              </a:rPr>
              <a:t> </a:t>
            </a:r>
            <a:endParaRPr lang="en-AU" sz="16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b="0" u="none" dirty="0" smtClean="0">
                <a:latin typeface="Arial Narrow" pitchFamily="34" charset="0"/>
              </a:rPr>
              <a:t>          </a:t>
            </a:r>
            <a:r>
              <a:rPr lang="en-AU" sz="1600" b="0" dirty="0">
                <a:latin typeface="Arial Narrow" pitchFamily="34" charset="0"/>
              </a:rPr>
              <a:t>Order of 5:</a:t>
            </a:r>
            <a:r>
              <a:rPr lang="en-AU" sz="1600" b="0" u="none" dirty="0">
                <a:latin typeface="Arial Narrow" pitchFamily="34" charset="0"/>
              </a:rPr>
              <a:t>	</a:t>
            </a:r>
            <a:r>
              <a:rPr lang="en-AU" sz="1600" u="none" dirty="0">
                <a:latin typeface="Arial Narrow" pitchFamily="34" charset="0"/>
              </a:rPr>
              <a:t>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5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25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25</a:t>
            </a:r>
            <a:r>
              <a:rPr lang="en-AU" sz="1600" b="0" u="none" baseline="30000" dirty="0">
                <a:latin typeface="Arial Narrow" pitchFamily="34" charset="0"/>
              </a:rPr>
              <a:t>2</a:t>
            </a:r>
            <a:r>
              <a:rPr lang="en-AU" altLang="zh-CN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=17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1     </a:t>
            </a:r>
            <a:r>
              <a:rPr lang="en-AU" sz="1600" b="0" u="none" dirty="0" smtClean="0">
                <a:latin typeface="Arial Narrow" pitchFamily="34" charset="0"/>
              </a:rPr>
              <a:t>=&gt;   </a:t>
            </a:r>
            <a:r>
              <a:rPr lang="en-AU" sz="1600" b="0" u="none" dirty="0">
                <a:latin typeface="Arial Narrow" pitchFamily="34" charset="0"/>
              </a:rPr>
              <a:t>order of 5 is 8</a:t>
            </a:r>
            <a:r>
              <a:rPr lang="en-AU" sz="1600" b="0" u="none" dirty="0" smtClean="0">
                <a:latin typeface="Arial Narrow" pitchFamily="34" charset="0"/>
              </a:rPr>
              <a:t>          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         By </a:t>
            </a:r>
            <a:r>
              <a:rPr lang="en-AU" sz="1600" b="0" u="none" dirty="0">
                <a:latin typeface="Arial Narrow" pitchFamily="34" charset="0"/>
              </a:rPr>
              <a:t>selecting </a:t>
            </a:r>
            <a:r>
              <a:rPr lang="en-AU" sz="1600" b="0" u="none" dirty="0" smtClean="0">
                <a:latin typeface="Arial Narrow" pitchFamily="34" charset="0"/>
              </a:rPr>
              <a:t>i=1,3,5,7 </a:t>
            </a:r>
            <a:r>
              <a:rPr lang="en-AU" sz="1600" b="0" u="none" dirty="0">
                <a:latin typeface="Arial Narrow" pitchFamily="34" charset="0"/>
              </a:rPr>
              <a:t>we get  </a:t>
            </a:r>
            <a:r>
              <a:rPr lang="en-AU" sz="1600" b="0" u="none" dirty="0" err="1" smtClean="0">
                <a:latin typeface="Arial Narrow" pitchFamily="34" charset="0"/>
              </a:rPr>
              <a:t>gcd</a:t>
            </a:r>
            <a:r>
              <a:rPr lang="en-AU" sz="1600" b="0" u="none" dirty="0" smtClean="0">
                <a:latin typeface="Arial Narrow" pitchFamily="34" charset="0"/>
              </a:rPr>
              <a:t>(8,i</a:t>
            </a:r>
            <a:r>
              <a:rPr lang="en-AU" sz="1600" b="0" u="none" dirty="0">
                <a:latin typeface="Arial Narrow" pitchFamily="34" charset="0"/>
              </a:rPr>
              <a:t>)=1.                                        </a:t>
            </a:r>
            <a:endParaRPr lang="en-AU" sz="1600" b="0" u="none" dirty="0" smtClean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          =&gt;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dirty="0">
                <a:latin typeface="Arial Narrow" pitchFamily="34" charset="0"/>
              </a:rPr>
              <a:t>  </a:t>
            </a:r>
            <a:r>
              <a:rPr lang="en-AU" sz="1600" u="none" dirty="0" smtClean="0">
                <a:latin typeface="Arial Narrow" pitchFamily="34" charset="0"/>
              </a:rPr>
              <a:t>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sz="1600" b="0" u="none" baseline="30000" dirty="0" smtClean="0">
                <a:latin typeface="Arial Narrow" pitchFamily="34" charset="0"/>
              </a:rPr>
              <a:t>  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5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sz="1600" b="0" u="none" dirty="0" smtClean="0">
                <a:latin typeface="Arial Narrow" pitchFamily="34" charset="0"/>
              </a:rPr>
              <a:t>  </a:t>
            </a:r>
            <a:r>
              <a:rPr lang="en-AU" sz="1600" u="none" dirty="0" smtClean="0">
                <a:latin typeface="Arial Narrow" pitchFamily="34" charset="0"/>
              </a:rPr>
              <a:t>5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7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or 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5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, 29, 21, 13</a:t>
            </a:r>
            <a:r>
              <a:rPr lang="en-AU" sz="160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having order </a:t>
            </a:r>
            <a:r>
              <a:rPr lang="en-AU" sz="1600" u="none" dirty="0" smtClean="0">
                <a:latin typeface="Arial Narrow" pitchFamily="34" charset="0"/>
              </a:rPr>
              <a:t>8 </a:t>
            </a:r>
            <a:endParaRPr lang="en-AU" sz="16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  </a:t>
            </a:r>
            <a:r>
              <a:rPr lang="en-AU" sz="1600" b="0" dirty="0">
                <a:latin typeface="Arial Narrow" pitchFamily="34" charset="0"/>
              </a:rPr>
              <a:t>Order of 7:</a:t>
            </a:r>
            <a:r>
              <a:rPr lang="en-AU" sz="1600" u="none" dirty="0">
                <a:latin typeface="Arial Narrow" pitchFamily="34" charset="0"/>
              </a:rPr>
              <a:t>	7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7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7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17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7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AU" sz="1600" b="0" u="none" dirty="0">
                <a:latin typeface="Arial Narrow" pitchFamily="34" charset="0"/>
              </a:rPr>
              <a:t> = 17</a:t>
            </a:r>
            <a:r>
              <a:rPr lang="en-AU" sz="1600" b="0" u="none" baseline="30000" dirty="0">
                <a:latin typeface="Arial Narrow" pitchFamily="34" charset="0"/>
              </a:rPr>
              <a:t>2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1     </a:t>
            </a:r>
            <a:r>
              <a:rPr lang="en-AU" sz="1600" b="0" u="none" dirty="0" smtClean="0">
                <a:latin typeface="Arial Narrow" pitchFamily="34" charset="0"/>
              </a:rPr>
              <a:t>=&gt;   </a:t>
            </a:r>
            <a:r>
              <a:rPr lang="en-AU" sz="1600" b="0" u="none" dirty="0">
                <a:latin typeface="Arial Narrow" pitchFamily="34" charset="0"/>
              </a:rPr>
              <a:t>order of 7 is </a:t>
            </a:r>
            <a:r>
              <a:rPr lang="en-AU" sz="1600" b="0" u="none" dirty="0" smtClean="0">
                <a:latin typeface="Arial Narrow" pitchFamily="34" charset="0"/>
              </a:rPr>
              <a:t>4</a:t>
            </a:r>
          </a:p>
          <a:p>
            <a:pPr marL="457200" indent="-457200" defTabSz="762000">
              <a:defRPr/>
            </a:pPr>
            <a:r>
              <a:rPr lang="en-AU" sz="1600" b="0" u="none" dirty="0" smtClean="0">
                <a:latin typeface="Arial Narrow" pitchFamily="34" charset="0"/>
              </a:rPr>
              <a:t>          </a:t>
            </a:r>
            <a:r>
              <a:rPr lang="en-AU" sz="1600" b="0" u="none" dirty="0">
                <a:latin typeface="Arial Narrow" pitchFamily="34" charset="0"/>
              </a:rPr>
              <a:t>By selecting </a:t>
            </a:r>
            <a:r>
              <a:rPr lang="en-AU" sz="1600" b="0" u="none" dirty="0" smtClean="0">
                <a:latin typeface="Arial Narrow" pitchFamily="34" charset="0"/>
              </a:rPr>
              <a:t>i=1,3 </a:t>
            </a:r>
            <a:r>
              <a:rPr lang="en-AU" sz="1600" b="0" u="none" dirty="0">
                <a:latin typeface="Arial Narrow" pitchFamily="34" charset="0"/>
              </a:rPr>
              <a:t>we get  </a:t>
            </a:r>
            <a:r>
              <a:rPr lang="en-AU" sz="1600" b="0" u="none" dirty="0" err="1" smtClean="0">
                <a:latin typeface="Arial Narrow" pitchFamily="34" charset="0"/>
              </a:rPr>
              <a:t>gcd</a:t>
            </a:r>
            <a:r>
              <a:rPr lang="en-AU" sz="1600" b="0" u="none" dirty="0" smtClean="0">
                <a:latin typeface="Arial Narrow" pitchFamily="34" charset="0"/>
              </a:rPr>
              <a:t>(4,i</a:t>
            </a:r>
            <a:r>
              <a:rPr lang="en-AU" sz="1600" b="0" u="none" dirty="0">
                <a:latin typeface="Arial Narrow" pitchFamily="34" charset="0"/>
              </a:rPr>
              <a:t>)=1.            </a:t>
            </a:r>
            <a:endParaRPr lang="en-AU" sz="1600" b="0" u="none" dirty="0" smtClean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          =&gt;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7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dirty="0" smtClean="0">
                <a:latin typeface="Arial Narrow" pitchFamily="34" charset="0"/>
              </a:rPr>
              <a:t>  </a:t>
            </a:r>
            <a:r>
              <a:rPr lang="en-AU" sz="1600" u="none" dirty="0" smtClean="0">
                <a:latin typeface="Arial Narrow" pitchFamily="34" charset="0"/>
              </a:rPr>
              <a:t>7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sz="1600" b="0" u="none" baseline="30000" dirty="0" smtClean="0">
                <a:latin typeface="Arial Narrow" pitchFamily="34" charset="0"/>
              </a:rPr>
              <a:t>  </a:t>
            </a:r>
            <a:r>
              <a:rPr lang="en-AU" sz="1600" b="0" u="none" dirty="0">
                <a:latin typeface="Arial Narrow" pitchFamily="34" charset="0"/>
              </a:rPr>
              <a:t>or 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9</a:t>
            </a:r>
            <a:r>
              <a:rPr lang="en-AU" sz="1600" b="0" u="none" dirty="0">
                <a:latin typeface="Arial Narrow" pitchFamily="34" charset="0"/>
              </a:rPr>
              <a:t> ,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23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having order </a:t>
            </a:r>
            <a:r>
              <a:rPr lang="en-AU" sz="1600" u="none" dirty="0" smtClean="0">
                <a:latin typeface="Arial Narrow" pitchFamily="34" charset="0"/>
              </a:rPr>
              <a:t>4</a:t>
            </a:r>
          </a:p>
          <a:p>
            <a:pPr marL="457200" indent="-457200" defTabSz="762000">
              <a:defRPr/>
            </a:pPr>
            <a:r>
              <a:rPr lang="en-AU" sz="1600" u="none" dirty="0" smtClean="0">
                <a:latin typeface="Arial Narrow" pitchFamily="34" charset="0"/>
              </a:rPr>
              <a:t>          </a:t>
            </a: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15:</a:t>
            </a:r>
            <a:r>
              <a:rPr lang="en-AU" sz="1600" u="none" dirty="0">
                <a:latin typeface="Arial Narrow" pitchFamily="34" charset="0"/>
              </a:rPr>
              <a:t>	15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15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15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1  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u="none" dirty="0" smtClean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15 is 2</a:t>
            </a:r>
          </a:p>
          <a:p>
            <a:pPr marL="457200" indent="-457200" defTabSz="762000">
              <a:defRPr/>
            </a:pPr>
            <a:r>
              <a:rPr lang="en-AU" sz="1600" b="0" u="none" dirty="0" smtClean="0">
                <a:latin typeface="Arial Narrow" pitchFamily="34" charset="0"/>
              </a:rPr>
              <a:t>           </a:t>
            </a:r>
            <a:r>
              <a:rPr lang="en-AU" sz="1600" b="0" u="none" dirty="0" err="1" smtClean="0">
                <a:latin typeface="Arial Narrow" pitchFamily="34" charset="0"/>
              </a:rPr>
              <a:t>Etc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…..</a:t>
            </a:r>
            <a:endParaRPr lang="en-AU" sz="1600" u="non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40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976145"/>
              </p:ext>
            </p:extLst>
          </p:nvPr>
        </p:nvGraphicFramePr>
        <p:xfrm>
          <a:off x="648271" y="794519"/>
          <a:ext cx="9122050" cy="5472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工作表" r:id="rId4" imgW="8743925" imgH="4505191" progId="Excel.Sheet.12">
                  <p:embed/>
                </p:oleObj>
              </mc:Choice>
              <mc:Fallback>
                <p:oleObj name="工作表" r:id="rId4" imgW="8743925" imgH="450519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8271" y="794519"/>
                        <a:ext cx="9122050" cy="5472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/>
          <p:cNvSpPr/>
          <p:nvPr/>
        </p:nvSpPr>
        <p:spPr>
          <a:xfrm>
            <a:off x="2160439" y="196605"/>
            <a:ext cx="5747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defTabSz="762000">
              <a:defRPr/>
            </a:pPr>
            <a:r>
              <a:rPr lang="en-US" sz="24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Multiplicative orders of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all units </a:t>
            </a:r>
            <a:r>
              <a:rPr lang="en-US" sz="24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in the </a:t>
            </a:r>
            <a:r>
              <a:rPr lang="en-US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ring  </a:t>
            </a:r>
            <a:r>
              <a:rPr lang="en-US" sz="24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Z</a:t>
            </a:r>
            <a:r>
              <a:rPr lang="en-US" sz="2400" u="none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32</a:t>
            </a:r>
            <a:endParaRPr lang="en-US" sz="2400" baseline="-250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69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527503" y="561036"/>
            <a:ext cx="9274168" cy="2033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marL="457200" indent="-457200" defTabSz="762000">
              <a:spcAft>
                <a:spcPts val="1200"/>
              </a:spcAft>
              <a:defRPr/>
            </a:pPr>
            <a:r>
              <a:rPr lang="en-AU" sz="1800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3</a:t>
            </a:r>
            <a:r>
              <a:rPr lang="en-AU" sz="1800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:</a:t>
            </a:r>
            <a:r>
              <a:rPr lang="en-AU" b="0" u="none" dirty="0" smtClean="0">
                <a:solidFill>
                  <a:srgbClr val="0239C4"/>
                </a:solidFill>
                <a:latin typeface="Arial Narrow" pitchFamily="34" charset="0"/>
              </a:rPr>
              <a:t> </a:t>
            </a:r>
            <a:endParaRPr lang="en-AU" b="0" u="none" dirty="0">
              <a:solidFill>
                <a:srgbClr val="0239C4"/>
              </a:solidFill>
              <a:latin typeface="Arial Narrow" pitchFamily="34" charset="0"/>
            </a:endParaRPr>
          </a:p>
          <a:p>
            <a:pPr defTabSz="762000">
              <a:defRPr/>
            </a:pPr>
            <a:r>
              <a:rPr lang="en-AU" sz="1600" b="0" u="none" dirty="0" smtClean="0">
                <a:latin typeface="Arial Narrow" pitchFamily="34" charset="0"/>
              </a:rPr>
              <a:t>4.   Element 2 is not invertible.    </a:t>
            </a:r>
            <a:r>
              <a:rPr lang="en-AU" sz="1600" b="0" dirty="0" smtClean="0">
                <a:latin typeface="Arial Narrow" pitchFamily="34" charset="0"/>
              </a:rPr>
              <a:t>Exponents  </a:t>
            </a:r>
            <a:r>
              <a:rPr lang="en-AU" sz="1600" b="0" dirty="0">
                <a:latin typeface="Arial Narrow" pitchFamily="34" charset="0"/>
              </a:rPr>
              <a:t>of 2</a:t>
            </a:r>
            <a:r>
              <a:rPr lang="en-AU" sz="1600" b="0" dirty="0" smtClean="0">
                <a:latin typeface="Arial Narrow" pitchFamily="34" charset="0"/>
              </a:rPr>
              <a:t>:</a:t>
            </a:r>
            <a:r>
              <a:rPr lang="en-AU" sz="1600" u="none" dirty="0" smtClean="0">
                <a:latin typeface="Arial Narrow" pitchFamily="34" charset="0"/>
              </a:rPr>
              <a:t>  2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=2,  </a:t>
            </a:r>
            <a:r>
              <a:rPr lang="en-AU" sz="1600" u="none" dirty="0" smtClean="0">
                <a:latin typeface="Arial Narrow" pitchFamily="34" charset="0"/>
              </a:rPr>
              <a:t>2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4,</a:t>
            </a:r>
            <a:r>
              <a:rPr lang="en-AU" altLang="zh-CN" sz="1600" u="none" dirty="0" smtClean="0">
                <a:latin typeface="Arial Narrow" pitchFamily="34" charset="0"/>
              </a:rPr>
              <a:t>  2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latin typeface="Arial Narrow" pitchFamily="34" charset="0"/>
              </a:rPr>
              <a:t>8,  </a:t>
            </a:r>
            <a:r>
              <a:rPr lang="en-AU" altLang="zh-CN" sz="1600" u="none" dirty="0" smtClean="0">
                <a:latin typeface="Arial Narrow" pitchFamily="34" charset="0"/>
              </a:rPr>
              <a:t>2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latin typeface="Arial Narrow" pitchFamily="34" charset="0"/>
              </a:rPr>
              <a:t>16, </a:t>
            </a:r>
            <a:r>
              <a:rPr lang="en-AU" altLang="zh-CN" sz="1600" u="none" dirty="0" smtClean="0">
                <a:latin typeface="Arial Narrow" pitchFamily="34" charset="0"/>
              </a:rPr>
              <a:t>2</a:t>
            </a:r>
            <a:r>
              <a:rPr lang="en-AU" altLang="zh-CN" sz="1600" u="none" baseline="30000" dirty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</a:t>
            </a:r>
            <a:r>
              <a:rPr lang="en-AU" altLang="zh-CN" sz="1600" b="0" u="none" dirty="0">
                <a:solidFill>
                  <a:srgbClr val="FF0000"/>
                </a:solidFill>
                <a:latin typeface="Arial Narrow" pitchFamily="34" charset="0"/>
              </a:rPr>
              <a:t>0</a:t>
            </a:r>
            <a:r>
              <a:rPr lang="en-AU" altLang="zh-CN" sz="1600" b="0" u="none" dirty="0" smtClean="0">
                <a:latin typeface="Arial Narrow" pitchFamily="34" charset="0"/>
              </a:rPr>
              <a:t>,  </a:t>
            </a:r>
            <a:r>
              <a:rPr lang="en-AU" altLang="zh-CN" sz="1600" u="none" dirty="0" smtClean="0">
                <a:latin typeface="Arial Narrow" pitchFamily="34" charset="0"/>
              </a:rPr>
              <a:t>2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6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</a:t>
            </a:r>
            <a:r>
              <a:rPr lang="en-AU" altLang="zh-CN" sz="1600" b="0" u="none" dirty="0">
                <a:solidFill>
                  <a:srgbClr val="FF0000"/>
                </a:solidFill>
                <a:latin typeface="Arial Narrow" pitchFamily="34" charset="0"/>
              </a:rPr>
              <a:t>0</a:t>
            </a:r>
            <a:r>
              <a:rPr lang="en-AU" altLang="zh-CN" sz="1600" b="0" u="none" dirty="0" smtClean="0">
                <a:latin typeface="Arial Narrow" pitchFamily="34" charset="0"/>
              </a:rPr>
              <a:t>,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2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7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</a:t>
            </a:r>
            <a:r>
              <a:rPr lang="en-AU" altLang="zh-CN" sz="1600" b="0" u="none" dirty="0">
                <a:solidFill>
                  <a:srgbClr val="FF0000"/>
                </a:solidFill>
                <a:latin typeface="Arial Narrow" pitchFamily="34" charset="0"/>
              </a:rPr>
              <a:t>0</a:t>
            </a:r>
            <a:r>
              <a:rPr lang="en-AU" altLang="zh-CN" sz="1600" b="0" u="none" dirty="0" smtClean="0">
                <a:latin typeface="Arial Narrow" pitchFamily="34" charset="0"/>
              </a:rPr>
              <a:t>,  </a:t>
            </a:r>
            <a:r>
              <a:rPr lang="en-AU" altLang="zh-CN" sz="1600" u="none" dirty="0" smtClean="0">
                <a:latin typeface="Arial Narrow" pitchFamily="34" charset="0"/>
              </a:rPr>
              <a:t>2</a:t>
            </a:r>
            <a:r>
              <a:rPr lang="en-AU" altLang="zh-CN" sz="1600" u="none" baseline="30000" dirty="0">
                <a:solidFill>
                  <a:schemeClr val="accent2"/>
                </a:solidFill>
                <a:latin typeface="Arial Narrow" pitchFamily="34" charset="0"/>
              </a:rPr>
              <a:t>8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</a:t>
            </a:r>
            <a:r>
              <a:rPr lang="en-AU" altLang="zh-CN" sz="1600" b="0" u="none" dirty="0">
                <a:solidFill>
                  <a:srgbClr val="FF0000"/>
                </a:solidFill>
                <a:latin typeface="Arial Narrow" pitchFamily="34" charset="0"/>
              </a:rPr>
              <a:t>0</a:t>
            </a:r>
            <a:r>
              <a:rPr lang="en-AU" altLang="zh-CN" sz="1600" b="0" u="none" dirty="0" smtClean="0">
                <a:latin typeface="Arial Narrow" pitchFamily="34" charset="0"/>
              </a:rPr>
              <a:t>, </a:t>
            </a:r>
          </a:p>
          <a:p>
            <a:pPr marL="457200" indent="-457200" defTabSz="762000">
              <a:defRPr/>
            </a:pPr>
            <a:r>
              <a:rPr lang="en-AU" altLang="zh-CN" sz="1600" b="0" u="none" dirty="0" smtClean="0">
                <a:latin typeface="Arial Narrow" pitchFamily="34" charset="0"/>
              </a:rPr>
              <a:t>                                                                                                                                     ……</a:t>
            </a:r>
          </a:p>
          <a:p>
            <a:pPr marL="457200" indent="-457200" defTabSz="762000">
              <a:defRPr/>
            </a:pPr>
            <a:r>
              <a:rPr lang="en-AU" altLang="zh-CN" sz="1600" b="0" u="none" dirty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                                                                                                                               </a:t>
            </a:r>
            <a:r>
              <a:rPr lang="en-AU" altLang="zh-CN" sz="1600" u="none" dirty="0" smtClean="0">
                <a:latin typeface="Arial Narrow" pitchFamily="34" charset="0"/>
              </a:rPr>
              <a:t>2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30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solidFill>
                  <a:srgbClr val="FF0000"/>
                </a:solidFill>
                <a:latin typeface="Arial Narrow" pitchFamily="34" charset="0"/>
              </a:rPr>
              <a:t>0</a:t>
            </a:r>
            <a:r>
              <a:rPr lang="en-AU" altLang="zh-CN" sz="1600" b="0" u="none" dirty="0" smtClean="0">
                <a:latin typeface="Arial Narrow" pitchFamily="34" charset="0"/>
              </a:rPr>
              <a:t>, </a:t>
            </a:r>
            <a:r>
              <a:rPr lang="en-AU" altLang="zh-CN" sz="1600" u="none" dirty="0" smtClean="0">
                <a:latin typeface="Arial Narrow" pitchFamily="34" charset="0"/>
              </a:rPr>
              <a:t>2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31</a:t>
            </a:r>
            <a:r>
              <a:rPr lang="en-AU" altLang="zh-CN" sz="1600" b="0" u="none" dirty="0" smtClean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solidFill>
                  <a:srgbClr val="FF0000"/>
                </a:solidFill>
                <a:latin typeface="Arial Narrow" pitchFamily="34" charset="0"/>
              </a:rPr>
              <a:t>0</a:t>
            </a:r>
          </a:p>
          <a:p>
            <a:pPr marL="457200" indent="-457200" defTabSz="762000">
              <a:defRPr/>
            </a:pPr>
            <a:endParaRPr lang="en-AU" altLang="zh-CN" sz="16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altLang="zh-CN" sz="1600" b="0" u="none" dirty="0" smtClean="0">
                <a:latin typeface="Arial Narrow" pitchFamily="34" charset="0"/>
              </a:rPr>
              <a:t>  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dirty="0" smtClean="0">
                <a:latin typeface="Arial Narrow" pitchFamily="34" charset="0"/>
              </a:rPr>
              <a:t>Notice</a:t>
            </a:r>
            <a:r>
              <a:rPr lang="en-AU" sz="1600" b="0" u="none" dirty="0" smtClean="0">
                <a:latin typeface="Arial Narrow" pitchFamily="34" charset="0"/>
              </a:rPr>
              <a:t>: </a:t>
            </a:r>
            <a:r>
              <a:rPr lang="en-AU" sz="1600" u="none" dirty="0" smtClean="0">
                <a:latin typeface="Arial Narrow" pitchFamily="34" charset="0"/>
              </a:rPr>
              <a:t>order  2 as a non unit is  by definition =  </a:t>
            </a:r>
            <a:r>
              <a:rPr lang="zh-CN" altLang="en-US" sz="1600" u="none" dirty="0" smtClean="0">
                <a:latin typeface="Arial Narrow" pitchFamily="34" charset="0"/>
              </a:rPr>
              <a:t>∞</a:t>
            </a:r>
            <a:endParaRPr lang="en-AU" sz="16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	</a:t>
            </a:r>
            <a:endParaRPr lang="en-AU" sz="1600" u="none" dirty="0">
              <a:latin typeface="Arial Narrow" pitchFamily="34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642055" y="2594542"/>
            <a:ext cx="8905744" cy="15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defTabSz="762000">
              <a:defRPr/>
            </a:pPr>
            <a:r>
              <a:rPr lang="en-AU" sz="1600" b="0" u="none" dirty="0" smtClean="0">
                <a:latin typeface="Arial Narrow" pitchFamily="34" charset="0"/>
              </a:rPr>
              <a:t> Element 4 is not invertible.    </a:t>
            </a:r>
            <a:r>
              <a:rPr lang="en-AU" sz="1600" b="0" dirty="0" smtClean="0">
                <a:latin typeface="Arial Narrow" pitchFamily="34" charset="0"/>
              </a:rPr>
              <a:t>Exponents  of 4:</a:t>
            </a:r>
            <a:r>
              <a:rPr lang="en-AU" sz="1600" u="none" dirty="0" smtClean="0">
                <a:latin typeface="Arial Narrow" pitchFamily="34" charset="0"/>
              </a:rPr>
              <a:t>  4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=4,  </a:t>
            </a:r>
            <a:r>
              <a:rPr lang="en-AU" sz="1600" u="none" dirty="0" smtClean="0">
                <a:latin typeface="Arial Narrow" pitchFamily="34" charset="0"/>
              </a:rPr>
              <a:t>4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= 16,</a:t>
            </a:r>
            <a:r>
              <a:rPr lang="en-AU" altLang="zh-CN" sz="1600" u="none" dirty="0" smtClean="0">
                <a:latin typeface="Arial Narrow" pitchFamily="34" charset="0"/>
              </a:rPr>
              <a:t>  4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=</a:t>
            </a:r>
            <a:r>
              <a:rPr lang="en-AU" altLang="zh-CN" sz="1600" b="0" u="none" dirty="0" smtClean="0">
                <a:solidFill>
                  <a:srgbClr val="FF0000"/>
                </a:solidFill>
                <a:latin typeface="Arial Narrow" pitchFamily="34" charset="0"/>
              </a:rPr>
              <a:t> 0</a:t>
            </a:r>
            <a:r>
              <a:rPr lang="en-AU" altLang="zh-CN" sz="1600" b="0" u="none" dirty="0" smtClean="0">
                <a:latin typeface="Arial Narrow" pitchFamily="34" charset="0"/>
              </a:rPr>
              <a:t>, </a:t>
            </a:r>
            <a:r>
              <a:rPr lang="en-AU" altLang="zh-CN" sz="1600" u="none" dirty="0" smtClean="0">
                <a:latin typeface="Arial Narrow" pitchFamily="34" charset="0"/>
              </a:rPr>
              <a:t>4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solidFill>
                  <a:srgbClr val="FF0000"/>
                </a:solidFill>
                <a:latin typeface="Arial Narrow" pitchFamily="34" charset="0"/>
              </a:rPr>
              <a:t>0</a:t>
            </a:r>
            <a:r>
              <a:rPr lang="en-AU" altLang="zh-CN" sz="1600" b="0" u="none" dirty="0" smtClean="0">
                <a:latin typeface="Arial Narrow" pitchFamily="34" charset="0"/>
              </a:rPr>
              <a:t>, </a:t>
            </a:r>
            <a:r>
              <a:rPr lang="en-AU" altLang="zh-CN" sz="1600" u="none" dirty="0" smtClean="0">
                <a:latin typeface="Arial Narrow" pitchFamily="34" charset="0"/>
              </a:rPr>
              <a:t>4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=</a:t>
            </a:r>
            <a:r>
              <a:rPr lang="en-AU" altLang="zh-CN" sz="1600" b="0" u="none" dirty="0" smtClean="0">
                <a:solidFill>
                  <a:srgbClr val="FF0000"/>
                </a:solidFill>
                <a:latin typeface="Arial Narrow" pitchFamily="34" charset="0"/>
              </a:rPr>
              <a:t> 0</a:t>
            </a:r>
            <a:r>
              <a:rPr lang="en-AU" altLang="zh-CN" sz="1600" b="0" u="none" dirty="0" smtClean="0">
                <a:latin typeface="Arial Narrow" pitchFamily="34" charset="0"/>
              </a:rPr>
              <a:t>,  </a:t>
            </a:r>
            <a:r>
              <a:rPr lang="en-AU" altLang="zh-CN" sz="1600" u="none" dirty="0" smtClean="0">
                <a:latin typeface="Arial Narrow" pitchFamily="34" charset="0"/>
              </a:rPr>
              <a:t>4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6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solidFill>
                  <a:srgbClr val="FF0000"/>
                </a:solidFill>
                <a:latin typeface="Arial Narrow" pitchFamily="34" charset="0"/>
              </a:rPr>
              <a:t>0</a:t>
            </a:r>
            <a:r>
              <a:rPr lang="en-AU" altLang="zh-CN" sz="1600" b="0" u="none" dirty="0" smtClean="0">
                <a:latin typeface="Arial Narrow" pitchFamily="34" charset="0"/>
              </a:rPr>
              <a:t>,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4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7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solidFill>
                  <a:srgbClr val="FF0000"/>
                </a:solidFill>
                <a:latin typeface="Arial Narrow" pitchFamily="34" charset="0"/>
              </a:rPr>
              <a:t>0</a:t>
            </a:r>
            <a:r>
              <a:rPr lang="en-AU" altLang="zh-CN" sz="1600" b="0" u="none" dirty="0" smtClean="0">
                <a:latin typeface="Arial Narrow" pitchFamily="34" charset="0"/>
              </a:rPr>
              <a:t>,  </a:t>
            </a:r>
            <a:r>
              <a:rPr lang="en-AU" altLang="zh-CN" sz="1600" u="none" dirty="0" smtClean="0">
                <a:latin typeface="Arial Narrow" pitchFamily="34" charset="0"/>
              </a:rPr>
              <a:t>4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8</a:t>
            </a:r>
            <a:r>
              <a:rPr lang="en-AU" altLang="zh-CN" sz="1600" u="none" dirty="0" smtClean="0">
                <a:solidFill>
                  <a:schemeClr val="accent2"/>
                </a:solidFill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= </a:t>
            </a:r>
            <a:r>
              <a:rPr lang="en-AU" altLang="zh-CN" sz="1600" b="0" u="none" dirty="0">
                <a:solidFill>
                  <a:srgbClr val="FF0000"/>
                </a:solidFill>
                <a:latin typeface="Arial Narrow" pitchFamily="34" charset="0"/>
              </a:rPr>
              <a:t>0</a:t>
            </a:r>
            <a:r>
              <a:rPr lang="en-AU" altLang="zh-CN" sz="1600" b="0" u="none" dirty="0" smtClean="0">
                <a:latin typeface="Arial Narrow" pitchFamily="34" charset="0"/>
              </a:rPr>
              <a:t>, </a:t>
            </a:r>
          </a:p>
          <a:p>
            <a:pPr defTabSz="762000">
              <a:defRPr/>
            </a:pPr>
            <a:r>
              <a:rPr lang="en-AU" altLang="zh-CN" sz="1600" b="0" u="none" dirty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                                                                                                                                    ……</a:t>
            </a:r>
          </a:p>
          <a:p>
            <a:pPr marL="457200" indent="-457200" defTabSz="762000">
              <a:defRPr/>
            </a:pPr>
            <a:r>
              <a:rPr lang="en-AU" altLang="zh-CN" sz="1600" b="0" u="none" dirty="0" smtClean="0">
                <a:latin typeface="Arial Narrow" pitchFamily="34" charset="0"/>
              </a:rPr>
              <a:t>                                                                                                                           </a:t>
            </a:r>
            <a:r>
              <a:rPr lang="en-AU" altLang="zh-CN" sz="1600" u="none" dirty="0" smtClean="0">
                <a:latin typeface="Arial Narrow" pitchFamily="34" charset="0"/>
              </a:rPr>
              <a:t>4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30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solidFill>
                  <a:srgbClr val="FF0000"/>
                </a:solidFill>
                <a:latin typeface="Arial Narrow" pitchFamily="34" charset="0"/>
              </a:rPr>
              <a:t>0</a:t>
            </a:r>
            <a:r>
              <a:rPr lang="en-AU" altLang="zh-CN" sz="1600" b="0" u="none" dirty="0" smtClean="0">
                <a:latin typeface="Arial Narrow" pitchFamily="34" charset="0"/>
              </a:rPr>
              <a:t>, </a:t>
            </a:r>
            <a:r>
              <a:rPr lang="en-AU" altLang="zh-CN" sz="1600" u="none" dirty="0" smtClean="0">
                <a:latin typeface="Arial Narrow" pitchFamily="34" charset="0"/>
              </a:rPr>
              <a:t>4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31</a:t>
            </a:r>
            <a:r>
              <a:rPr lang="en-AU" altLang="zh-CN" sz="1600" b="0" u="none" dirty="0" smtClean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solidFill>
                  <a:srgbClr val="FF0000"/>
                </a:solidFill>
                <a:latin typeface="Arial Narrow" pitchFamily="34" charset="0"/>
              </a:rPr>
              <a:t>0</a:t>
            </a:r>
            <a:r>
              <a:rPr lang="en-AU" altLang="zh-CN" sz="1600" b="0" u="none" dirty="0" smtClean="0">
                <a:latin typeface="Arial Narrow" pitchFamily="34" charset="0"/>
              </a:rPr>
              <a:t> </a:t>
            </a:r>
          </a:p>
          <a:p>
            <a:pPr marL="457200" indent="-457200" defTabSz="762000">
              <a:defRPr/>
            </a:pPr>
            <a:endParaRPr lang="en-AU" sz="16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b="0" dirty="0" smtClean="0">
                <a:latin typeface="Arial Narrow" pitchFamily="34" charset="0"/>
              </a:rPr>
              <a:t>Notice</a:t>
            </a:r>
            <a:r>
              <a:rPr lang="en-AU" sz="1600" b="0" u="none" dirty="0" smtClean="0">
                <a:latin typeface="Arial Narrow" pitchFamily="34" charset="0"/>
              </a:rPr>
              <a:t>: </a:t>
            </a:r>
            <a:r>
              <a:rPr lang="en-AU" sz="1600" u="none" dirty="0" smtClean="0">
                <a:latin typeface="Arial Narrow" pitchFamily="34" charset="0"/>
              </a:rPr>
              <a:t>order  4 as a non unit is  by definition =  </a:t>
            </a:r>
            <a:r>
              <a:rPr lang="zh-CN" altLang="en-US" sz="1600" u="none" dirty="0" smtClean="0">
                <a:latin typeface="Arial Narrow" pitchFamily="34" charset="0"/>
              </a:rPr>
              <a:t>∞</a:t>
            </a:r>
            <a:endParaRPr lang="en-AU" sz="1600" u="none" dirty="0" smtClean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b="0" u="none" dirty="0" smtClean="0">
                <a:latin typeface="Arial Narrow" pitchFamily="34" charset="0"/>
              </a:rPr>
              <a:t>	 </a:t>
            </a:r>
            <a:endParaRPr lang="en-AU" sz="1600" u="none" dirty="0">
              <a:latin typeface="Arial Narrow" pitchFamily="34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642055" y="4316593"/>
            <a:ext cx="8905744" cy="15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defTabSz="762000">
              <a:defRPr/>
            </a:pPr>
            <a:r>
              <a:rPr lang="en-AU" sz="1600" b="0" u="none" dirty="0" smtClean="0">
                <a:latin typeface="Arial Narrow" pitchFamily="34" charset="0"/>
              </a:rPr>
              <a:t> Element 30 is not invertible.    </a:t>
            </a:r>
            <a:r>
              <a:rPr lang="en-AU" sz="1600" b="0" dirty="0" smtClean="0">
                <a:latin typeface="Arial Narrow" pitchFamily="34" charset="0"/>
              </a:rPr>
              <a:t>Exponents  of 30:</a:t>
            </a:r>
            <a:r>
              <a:rPr lang="en-AU" sz="1600" u="none" dirty="0" smtClean="0">
                <a:latin typeface="Arial Narrow" pitchFamily="34" charset="0"/>
              </a:rPr>
              <a:t>  30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=30,  </a:t>
            </a:r>
            <a:r>
              <a:rPr lang="en-AU" sz="1600" u="none" dirty="0" smtClean="0">
                <a:latin typeface="Arial Narrow" pitchFamily="34" charset="0"/>
              </a:rPr>
              <a:t>30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= </a:t>
            </a:r>
            <a:r>
              <a:rPr lang="en-AU" sz="1600" b="0" u="none" dirty="0">
                <a:latin typeface="Arial Narrow" pitchFamily="34" charset="0"/>
              </a:rPr>
              <a:t>4</a:t>
            </a:r>
            <a:r>
              <a:rPr lang="en-AU" sz="1600" b="0" u="none" dirty="0" smtClean="0">
                <a:latin typeface="Arial Narrow" pitchFamily="34" charset="0"/>
              </a:rPr>
              <a:t>,</a:t>
            </a:r>
            <a:r>
              <a:rPr lang="en-AU" altLang="zh-CN" sz="1600" u="none" dirty="0" smtClean="0">
                <a:latin typeface="Arial Narrow" pitchFamily="34" charset="0"/>
              </a:rPr>
              <a:t>  30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= 24, </a:t>
            </a:r>
            <a:r>
              <a:rPr lang="en-AU" altLang="zh-CN" sz="1600" u="none" dirty="0" smtClean="0">
                <a:latin typeface="Arial Narrow" pitchFamily="34" charset="0"/>
              </a:rPr>
              <a:t>30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= 16, </a:t>
            </a:r>
            <a:r>
              <a:rPr lang="en-AU" altLang="zh-CN" sz="1600" u="none" dirty="0" smtClean="0">
                <a:latin typeface="Arial Narrow" pitchFamily="34" charset="0"/>
              </a:rPr>
              <a:t>30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solidFill>
                  <a:srgbClr val="FF0000"/>
                </a:solidFill>
                <a:latin typeface="Arial Narrow" pitchFamily="34" charset="0"/>
              </a:rPr>
              <a:t>0</a:t>
            </a:r>
            <a:r>
              <a:rPr lang="en-AU" altLang="zh-CN" sz="1600" b="0" u="none" dirty="0" smtClean="0">
                <a:latin typeface="Arial Narrow" pitchFamily="34" charset="0"/>
              </a:rPr>
              <a:t>,  </a:t>
            </a:r>
            <a:r>
              <a:rPr lang="en-AU" altLang="zh-CN" sz="1600" u="none" dirty="0" smtClean="0">
                <a:latin typeface="Arial Narrow" pitchFamily="34" charset="0"/>
              </a:rPr>
              <a:t>30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6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solidFill>
                  <a:srgbClr val="FF0000"/>
                </a:solidFill>
                <a:latin typeface="Arial Narrow" pitchFamily="34" charset="0"/>
              </a:rPr>
              <a:t>0</a:t>
            </a:r>
            <a:r>
              <a:rPr lang="en-AU" altLang="zh-CN" sz="1600" b="0" u="none" dirty="0" smtClean="0">
                <a:latin typeface="Arial Narrow" pitchFamily="34" charset="0"/>
              </a:rPr>
              <a:t>,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30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7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solidFill>
                  <a:srgbClr val="FF0000"/>
                </a:solidFill>
                <a:latin typeface="Arial Narrow" pitchFamily="34" charset="0"/>
              </a:rPr>
              <a:t>0</a:t>
            </a:r>
            <a:r>
              <a:rPr lang="en-AU" altLang="zh-CN" sz="1600" b="0" u="none" dirty="0" smtClean="0">
                <a:latin typeface="Arial Narrow" pitchFamily="34" charset="0"/>
              </a:rPr>
              <a:t>, </a:t>
            </a:r>
          </a:p>
          <a:p>
            <a:pPr defTabSz="762000">
              <a:defRPr/>
            </a:pPr>
            <a:r>
              <a:rPr lang="en-AU" altLang="zh-CN" sz="1600" b="0" u="none" dirty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                                                                                                                                                   ……</a:t>
            </a:r>
          </a:p>
          <a:p>
            <a:pPr marL="457200" indent="-457200" defTabSz="762000">
              <a:defRPr/>
            </a:pPr>
            <a:r>
              <a:rPr lang="en-AU" altLang="zh-CN" sz="1600" b="0" u="none" dirty="0" smtClean="0">
                <a:latin typeface="Arial Narrow" pitchFamily="34" charset="0"/>
              </a:rPr>
              <a:t>                                                                                                                                           </a:t>
            </a:r>
            <a:r>
              <a:rPr lang="en-AU" altLang="zh-CN" sz="1600" u="none" dirty="0" smtClean="0">
                <a:latin typeface="Arial Narrow" pitchFamily="34" charset="0"/>
              </a:rPr>
              <a:t>30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30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= </a:t>
            </a:r>
            <a:r>
              <a:rPr lang="en-AU" altLang="zh-CN" sz="1600" b="0" u="none" dirty="0" smtClean="0">
                <a:solidFill>
                  <a:srgbClr val="FF0000"/>
                </a:solidFill>
                <a:latin typeface="Arial Narrow" pitchFamily="34" charset="0"/>
              </a:rPr>
              <a:t>0</a:t>
            </a:r>
            <a:r>
              <a:rPr lang="en-AU" altLang="zh-CN" sz="1600" b="0" u="none" dirty="0" smtClean="0">
                <a:latin typeface="Arial Narrow" pitchFamily="34" charset="0"/>
              </a:rPr>
              <a:t>, </a:t>
            </a:r>
            <a:r>
              <a:rPr lang="en-AU" altLang="zh-CN" sz="1600" u="none" dirty="0" smtClean="0">
                <a:latin typeface="Arial Narrow" pitchFamily="34" charset="0"/>
              </a:rPr>
              <a:t>30</a:t>
            </a:r>
            <a:r>
              <a:rPr lang="en-AU" altLang="zh-CN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31</a:t>
            </a:r>
            <a:r>
              <a:rPr lang="en-AU" altLang="zh-CN" sz="1600" b="0" u="none" dirty="0" smtClean="0">
                <a:latin typeface="Arial Narrow" pitchFamily="34" charset="0"/>
              </a:rPr>
              <a:t>=</a:t>
            </a:r>
            <a:r>
              <a:rPr lang="en-AU" altLang="zh-CN" sz="1600" b="0" u="none" dirty="0" smtClean="0">
                <a:solidFill>
                  <a:srgbClr val="FF0000"/>
                </a:solidFill>
                <a:latin typeface="Arial Narrow" pitchFamily="34" charset="0"/>
              </a:rPr>
              <a:t> 0 </a:t>
            </a:r>
          </a:p>
          <a:p>
            <a:pPr marL="457200" indent="-457200" defTabSz="762000">
              <a:defRPr/>
            </a:pPr>
            <a:endParaRPr lang="en-AU" sz="16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b="0" dirty="0" smtClean="0">
                <a:latin typeface="Arial Narrow" pitchFamily="34" charset="0"/>
              </a:rPr>
              <a:t>Notice</a:t>
            </a:r>
            <a:r>
              <a:rPr lang="en-AU" sz="1600" b="0" u="none" dirty="0" smtClean="0">
                <a:latin typeface="Arial Narrow" pitchFamily="34" charset="0"/>
              </a:rPr>
              <a:t>: </a:t>
            </a:r>
            <a:r>
              <a:rPr lang="en-AU" sz="1600" u="none" dirty="0" smtClean="0">
                <a:latin typeface="Arial Narrow" pitchFamily="34" charset="0"/>
              </a:rPr>
              <a:t>order  30 as a non unit is  by definition =  </a:t>
            </a:r>
            <a:r>
              <a:rPr lang="zh-CN" altLang="en-US" sz="1600" u="none" dirty="0" smtClean="0">
                <a:latin typeface="Arial Narrow" pitchFamily="34" charset="0"/>
              </a:rPr>
              <a:t>∞</a:t>
            </a:r>
            <a:endParaRPr lang="en-AU" sz="1600" u="none" dirty="0" smtClean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b="0" u="none" dirty="0" smtClean="0">
                <a:latin typeface="Arial Narrow" pitchFamily="34" charset="0"/>
              </a:rPr>
              <a:t>	 </a:t>
            </a:r>
            <a:endParaRPr lang="en-AU" sz="1600" u="non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12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950224"/>
              </p:ext>
            </p:extLst>
          </p:nvPr>
        </p:nvGraphicFramePr>
        <p:xfrm>
          <a:off x="785813" y="890588"/>
          <a:ext cx="8496300" cy="559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Arbeitsblatt" r:id="rId4" imgW="5181515" imgH="3410071" progId="Excel.Sheet.12">
                  <p:embed/>
                </p:oleObj>
              </mc:Choice>
              <mc:Fallback>
                <p:oleObj name="Arbeitsblatt" r:id="rId4" imgW="5181515" imgH="341007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5813" y="890588"/>
                        <a:ext cx="8496300" cy="559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/>
          <p:cNvSpPr/>
          <p:nvPr/>
        </p:nvSpPr>
        <p:spPr>
          <a:xfrm>
            <a:off x="2148878" y="209416"/>
            <a:ext cx="5674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defTabSz="762000">
              <a:defRPr/>
            </a:pPr>
            <a:r>
              <a:rPr lang="en-US" sz="24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Cycle structure of all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non-units </a:t>
            </a:r>
            <a:r>
              <a:rPr lang="en-US" sz="24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in the </a:t>
            </a:r>
            <a:r>
              <a:rPr lang="en-US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ring  </a:t>
            </a:r>
            <a:r>
              <a:rPr lang="en-US" sz="24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Z</a:t>
            </a:r>
            <a:r>
              <a:rPr lang="en-US" sz="2400" u="none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32</a:t>
            </a:r>
            <a:endParaRPr lang="en-US" sz="2400" baseline="-250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63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687388" y="183132"/>
            <a:ext cx="8839200" cy="2023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US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</a:t>
            </a:r>
            <a:r>
              <a:rPr lang="en-US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4:</a:t>
            </a:r>
            <a:r>
              <a:rPr lang="en-US" b="0" u="none" dirty="0" smtClean="0">
                <a:solidFill>
                  <a:srgbClr val="0239C4"/>
                </a:solidFill>
                <a:latin typeface="Arial Narrow" pitchFamily="34" charset="0"/>
              </a:rPr>
              <a:t> </a:t>
            </a:r>
            <a:r>
              <a:rPr lang="en-US" u="none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Elements of </a:t>
            </a:r>
            <a:r>
              <a:rPr lang="en-US" u="none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Z</a:t>
            </a:r>
            <a:r>
              <a:rPr lang="en-US" u="none" baseline="-25000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  </a:t>
            </a:r>
            <a:r>
              <a:rPr lang="en-US" u="none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Where n is not a prime and n=2</a:t>
            </a:r>
            <a:r>
              <a:rPr lang="en-US" u="none" baseline="30000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</a:t>
            </a:r>
            <a:r>
              <a:rPr lang="en-US" u="none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+1 </a:t>
            </a:r>
            <a:r>
              <a:rPr lang="en-US" u="none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or n=2</a:t>
            </a:r>
            <a:r>
              <a:rPr lang="en-US" u="none" baseline="30000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</a:t>
            </a:r>
            <a:r>
              <a:rPr lang="en-US" u="none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n-US" u="none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-1  for several</a:t>
            </a:r>
          </a:p>
          <a:p>
            <a:pPr marL="457200" indent="-457200" defTabSz="762000">
              <a:defRPr/>
            </a:pPr>
            <a:r>
              <a:rPr lang="en-US" u="none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n-US" u="none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                   values of t.</a:t>
            </a:r>
          </a:p>
          <a:p>
            <a:pPr marL="457200" indent="-457200" defTabSz="762000">
              <a:defRPr/>
            </a:pPr>
            <a:endParaRPr lang="en-US" baseline="-25000" dirty="0" smtClean="0">
              <a:solidFill>
                <a:srgbClr val="0239C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 smtClean="0">
                <a:latin typeface="Arial Narrow" pitchFamily="34" charset="0"/>
              </a:rPr>
              <a:t>How many invertible element under multiplication do exist  in Z</a:t>
            </a:r>
            <a:r>
              <a:rPr lang="en-US" sz="1800" b="0" u="none" baseline="-25000" dirty="0" smtClean="0">
                <a:latin typeface="Arial Narrow" pitchFamily="34" charset="0"/>
              </a:rPr>
              <a:t>n</a:t>
            </a:r>
            <a:r>
              <a:rPr lang="en-US" sz="1800" b="0" u="none" dirty="0" smtClean="0">
                <a:latin typeface="Arial Narrow" pitchFamily="34" charset="0"/>
              </a:rPr>
              <a:t> (number of units in Z</a:t>
            </a:r>
            <a:r>
              <a:rPr lang="en-US" sz="1800" b="0" u="none" baseline="-25000" dirty="0" smtClean="0">
                <a:latin typeface="Arial Narrow" pitchFamily="34" charset="0"/>
              </a:rPr>
              <a:t>n</a:t>
            </a:r>
            <a:r>
              <a:rPr lang="en-US" sz="1800" b="0" u="none" dirty="0" smtClean="0">
                <a:latin typeface="Arial Narrow" pitchFamily="34" charset="0"/>
              </a:rPr>
              <a:t>) ?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 smtClean="0">
                <a:latin typeface="Arial Narrow" pitchFamily="34" charset="0"/>
              </a:rPr>
              <a:t>Which </a:t>
            </a:r>
            <a:r>
              <a:rPr lang="en-US" sz="1800" b="0" u="none" dirty="0">
                <a:latin typeface="Arial Narrow" pitchFamily="34" charset="0"/>
              </a:rPr>
              <a:t>multiplicative </a:t>
            </a:r>
            <a:r>
              <a:rPr lang="en-US" sz="1800" b="0" u="none" dirty="0" smtClean="0">
                <a:latin typeface="Arial Narrow" pitchFamily="34" charset="0"/>
              </a:rPr>
              <a:t>orders </a:t>
            </a:r>
            <a:r>
              <a:rPr lang="en-US" altLang="zh-CN" sz="1800" b="0" u="none" dirty="0" smtClean="0">
                <a:latin typeface="Arial Narrow" pitchFamily="34" charset="0"/>
              </a:rPr>
              <a:t>are </a:t>
            </a:r>
            <a:r>
              <a:rPr lang="en-US" altLang="zh-CN" sz="1800" b="0" u="none" dirty="0">
                <a:latin typeface="Arial Narrow" pitchFamily="34" charset="0"/>
              </a:rPr>
              <a:t>possible in </a:t>
            </a:r>
            <a:r>
              <a:rPr lang="en-US" altLang="zh-CN" sz="1800" b="0" u="none" dirty="0" smtClean="0">
                <a:latin typeface="Arial Narrow" pitchFamily="34" charset="0"/>
              </a:rPr>
              <a:t>Z</a:t>
            </a:r>
            <a:r>
              <a:rPr lang="en-US" altLang="zh-CN" sz="1800" b="0" u="none" baseline="30000" dirty="0" smtClean="0">
                <a:latin typeface="Arial Narrow" pitchFamily="34" charset="0"/>
              </a:rPr>
              <a:t>*</a:t>
            </a:r>
            <a:r>
              <a:rPr lang="en-US" altLang="zh-CN" sz="1800" b="0" u="none" baseline="-25000" dirty="0" smtClean="0">
                <a:latin typeface="Arial Narrow" pitchFamily="34" charset="0"/>
              </a:rPr>
              <a:t>n</a:t>
            </a:r>
            <a:endParaRPr lang="en-US" altLang="zh-CN" sz="1800" b="0" u="none" baseline="-25000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altLang="zh-CN" sz="1800" b="0" u="none" dirty="0">
                <a:latin typeface="Arial Narrow" pitchFamily="34" charset="0"/>
              </a:rPr>
              <a:t>Compute the order of the </a:t>
            </a:r>
            <a:r>
              <a:rPr lang="en-US" altLang="zh-CN" sz="1800" b="0" u="none" dirty="0" smtClean="0">
                <a:latin typeface="Arial Narrow" pitchFamily="34" charset="0"/>
              </a:rPr>
              <a:t>e</a:t>
            </a:r>
            <a:r>
              <a:rPr lang="en-US" sz="1800" b="0" u="none" dirty="0" smtClean="0">
                <a:latin typeface="Arial Narrow" pitchFamily="34" charset="0"/>
              </a:rPr>
              <a:t>lements of  Z</a:t>
            </a:r>
            <a:r>
              <a:rPr lang="en-US" sz="1800" b="0" u="none" baseline="30000" dirty="0" smtClean="0">
                <a:latin typeface="Arial Narrow" pitchFamily="34" charset="0"/>
              </a:rPr>
              <a:t>*</a:t>
            </a:r>
            <a:r>
              <a:rPr lang="en-US" sz="1800" b="0" u="none" baseline="-25000" dirty="0" smtClean="0">
                <a:latin typeface="Arial Narrow" pitchFamily="34" charset="0"/>
              </a:rPr>
              <a:t>n</a:t>
            </a:r>
            <a:r>
              <a:rPr lang="en-US" sz="1800" b="0" u="none" dirty="0" smtClean="0">
                <a:latin typeface="Arial Narrow" pitchFamily="34" charset="0"/>
              </a:rPr>
              <a:t> </a:t>
            </a:r>
            <a:endParaRPr lang="en-US" sz="1800" b="0" u="none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AU" sz="1800" b="0" u="none" dirty="0" smtClean="0">
                <a:latin typeface="Arial Narrow" pitchFamily="34" charset="0"/>
              </a:rPr>
              <a:t>Compute </a:t>
            </a:r>
            <a:r>
              <a:rPr lang="en-AU" sz="1800" b="0" u="none" dirty="0">
                <a:latin typeface="Arial Narrow" pitchFamily="34" charset="0"/>
              </a:rPr>
              <a:t>the order of </a:t>
            </a:r>
            <a:r>
              <a:rPr lang="en-AU" sz="1800" b="0" u="none" dirty="0" smtClean="0">
                <a:latin typeface="Arial Narrow" pitchFamily="34" charset="0"/>
              </a:rPr>
              <a:t> many non-unit  elements</a:t>
            </a:r>
            <a:endParaRPr lang="en-AU" sz="1800" b="0" u="none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7672" y="2186182"/>
            <a:ext cx="884060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4</a:t>
            </a:r>
            <a:r>
              <a:rPr lang="en-AU" sz="2400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:</a:t>
            </a:r>
            <a:r>
              <a:rPr lang="en-AU" sz="2400" b="0" u="none" dirty="0" smtClean="0">
                <a:solidFill>
                  <a:srgbClr val="0239C4"/>
                </a:solidFill>
                <a:latin typeface="Arial Narrow" pitchFamily="34" charset="0"/>
              </a:rPr>
              <a:t> </a:t>
            </a:r>
          </a:p>
          <a:p>
            <a:endParaRPr lang="de-DE" sz="1400" u="none" dirty="0" smtClean="0">
              <a:latin typeface="Arial Narrow" pitchFamily="34" charset="0"/>
            </a:endParaRPr>
          </a:p>
          <a:p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For t=5,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 = 2</a:t>
            </a: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+1 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= 33</a:t>
            </a:r>
            <a:endParaRPr lang="en-AU" altLang="zh-CN" baseline="300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342900" indent="-342900" defTabSz="762000">
              <a:buAutoNum type="arabicPeriod"/>
              <a:defRPr/>
            </a:pPr>
            <a:r>
              <a:rPr lang="en-AU" altLang="zh-CN" sz="1600" b="0" u="none" dirty="0" smtClean="0">
                <a:latin typeface="Arial Narrow" pitchFamily="34" charset="0"/>
              </a:rPr>
              <a:t>  Number </a:t>
            </a:r>
            <a:r>
              <a:rPr lang="en-AU" altLang="zh-CN" sz="1600" b="0" u="none" dirty="0">
                <a:latin typeface="Arial Narrow" pitchFamily="34" charset="0"/>
              </a:rPr>
              <a:t>of </a:t>
            </a:r>
            <a:r>
              <a:rPr lang="en-AU" altLang="zh-CN" sz="1600" b="0" u="none" dirty="0" smtClean="0">
                <a:latin typeface="Arial Narrow" pitchFamily="34" charset="0"/>
              </a:rPr>
              <a:t>invertible </a:t>
            </a:r>
            <a:r>
              <a:rPr lang="en-AU" altLang="zh-CN" sz="1600" b="0" u="none" dirty="0">
                <a:latin typeface="Arial Narrow" pitchFamily="34" charset="0"/>
              </a:rPr>
              <a:t>elements (units) is Euler function </a:t>
            </a:r>
            <a:r>
              <a:rPr lang="de-DE" altLang="zh-CN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altLang="zh-CN" sz="1600" u="none" dirty="0" smtClean="0">
                <a:latin typeface="Arial Narrow" pitchFamily="34" charset="0"/>
              </a:rPr>
              <a:t>(33) =</a:t>
            </a:r>
            <a:r>
              <a:rPr lang="de-DE" altLang="zh-CN" sz="1600" u="none" dirty="0">
                <a:latin typeface="Arial Narrow" pitchFamily="34" charset="0"/>
                <a:sym typeface="Symbol" pitchFamily="18" charset="2"/>
              </a:rPr>
              <a:t> </a:t>
            </a:r>
            <a:r>
              <a:rPr lang="de-DE" altLang="zh-CN" sz="1600" u="none" dirty="0">
                <a:latin typeface="Arial Narrow" pitchFamily="34" charset="0"/>
              </a:rPr>
              <a:t>(</a:t>
            </a:r>
            <a:r>
              <a:rPr lang="de-DE" altLang="zh-CN" sz="1600" u="none" dirty="0" smtClean="0">
                <a:latin typeface="Arial Narrow" pitchFamily="34" charset="0"/>
              </a:rPr>
              <a:t>3x11) = 2x10 = 20</a:t>
            </a:r>
          </a:p>
          <a:p>
            <a:pPr marL="342900" indent="-342900" defTabSz="762000">
              <a:buFontTx/>
              <a:buAutoNum type="arabicPeriod"/>
              <a:defRPr/>
            </a:pPr>
            <a:r>
              <a:rPr lang="en-AU" sz="1600" b="0" u="none" dirty="0" smtClean="0">
                <a:latin typeface="Arial Narrow" pitchFamily="34" charset="0"/>
              </a:rPr>
              <a:t>  The 20 </a:t>
            </a:r>
            <a:r>
              <a:rPr lang="en-AU" sz="1600" b="0" u="none" dirty="0">
                <a:latin typeface="Arial Narrow" pitchFamily="34" charset="0"/>
              </a:rPr>
              <a:t>units in </a:t>
            </a:r>
            <a:r>
              <a:rPr lang="en-AU" sz="1600" b="0" u="none" dirty="0" smtClean="0">
                <a:latin typeface="Arial Narrow" pitchFamily="34" charset="0"/>
              </a:rPr>
              <a:t>Z</a:t>
            </a:r>
            <a:r>
              <a:rPr lang="en-AU" sz="1600" b="0" u="none" baseline="-25000" dirty="0" smtClean="0">
                <a:latin typeface="Arial Narrow" pitchFamily="34" charset="0"/>
              </a:rPr>
              <a:t>33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are: </a:t>
            </a:r>
            <a:r>
              <a:rPr lang="en-AU" sz="1600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u=1,2,4,5,7,8,10,13,14,16,17,19,20,23,25,26,28,29,31,32 </a:t>
            </a:r>
            <a:r>
              <a:rPr lang="en-AU" sz="1600" b="0" u="none" dirty="0" smtClean="0">
                <a:latin typeface="Arial Narrow" pitchFamily="34" charset="0"/>
              </a:rPr>
              <a:t>(</a:t>
            </a:r>
            <a:r>
              <a:rPr lang="en-AU" sz="1600" b="0" u="none" dirty="0" err="1" smtClean="0">
                <a:latin typeface="Arial Narrow" pitchFamily="34" charset="0"/>
              </a:rPr>
              <a:t>gcd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(</a:t>
            </a:r>
            <a:r>
              <a:rPr lang="en-AU" sz="1600" b="0" u="none" dirty="0" smtClean="0">
                <a:latin typeface="Arial Narrow" pitchFamily="34" charset="0"/>
              </a:rPr>
              <a:t>33,u</a:t>
            </a:r>
            <a:r>
              <a:rPr lang="en-AU" sz="1600" b="0" u="none" dirty="0">
                <a:latin typeface="Arial Narrow" pitchFamily="34" charset="0"/>
              </a:rPr>
              <a:t>)=1)</a:t>
            </a:r>
          </a:p>
          <a:p>
            <a:pPr defTabSz="762000">
              <a:defRPr/>
            </a:pPr>
            <a:r>
              <a:rPr lang="en-US" sz="1600" b="0" u="none" dirty="0" smtClean="0">
                <a:latin typeface="Arial Narrow" pitchFamily="34" charset="0"/>
              </a:rPr>
              <a:t>          The </a:t>
            </a:r>
            <a:r>
              <a:rPr lang="en-US" sz="1600" b="0" u="none" dirty="0">
                <a:latin typeface="Arial Narrow" pitchFamily="34" charset="0"/>
              </a:rPr>
              <a:t>possible multiplicative orders in </a:t>
            </a:r>
            <a:r>
              <a:rPr lang="en-US" altLang="zh-CN" sz="1600" b="0" u="none" dirty="0" smtClean="0">
                <a:latin typeface="Arial Narrow" pitchFamily="34" charset="0"/>
              </a:rPr>
              <a:t>Z</a:t>
            </a:r>
            <a:r>
              <a:rPr lang="en-US" altLang="zh-CN" sz="1600" b="0" u="none" baseline="30000" dirty="0" smtClean="0">
                <a:latin typeface="Arial Narrow" pitchFamily="34" charset="0"/>
              </a:rPr>
              <a:t>*</a:t>
            </a:r>
            <a:r>
              <a:rPr lang="en-US" altLang="zh-CN" sz="1600" b="0" u="none" baseline="-25000" dirty="0" smtClean="0">
                <a:latin typeface="Arial Narrow" pitchFamily="34" charset="0"/>
              </a:rPr>
              <a:t>33</a:t>
            </a:r>
            <a:r>
              <a:rPr lang="en-US" sz="1600" b="0" u="none" dirty="0" smtClean="0">
                <a:latin typeface="Arial Narrow" pitchFamily="34" charset="0"/>
              </a:rPr>
              <a:t> </a:t>
            </a:r>
            <a:r>
              <a:rPr lang="en-US" sz="1600" b="0" u="none" dirty="0">
                <a:latin typeface="Arial Narrow" pitchFamily="34" charset="0"/>
              </a:rPr>
              <a:t>are the divisors of 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</a:t>
            </a:r>
            <a:r>
              <a:rPr lang="de-DE" altLang="zh-CN" sz="1600" b="0" u="none" dirty="0" smtClean="0">
                <a:latin typeface="Arial Narrow" pitchFamily="34" charset="0"/>
              </a:rPr>
              <a:t>(33</a:t>
            </a:r>
            <a:r>
              <a:rPr lang="de-DE" altLang="zh-CN" sz="1600" u="none" dirty="0" smtClean="0">
                <a:latin typeface="Arial Narrow" pitchFamily="34" charset="0"/>
              </a:rPr>
              <a:t>)= </a:t>
            </a:r>
            <a:r>
              <a:rPr lang="en-AU" sz="1600" b="0" u="none" dirty="0">
                <a:solidFill>
                  <a:schemeClr val="tx2"/>
                </a:solidFill>
                <a:latin typeface="Arial Narrow" pitchFamily="34" charset="0"/>
              </a:rPr>
              <a:t>lcm [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</a:t>
            </a:r>
            <a:r>
              <a:rPr lang="de-DE" sz="1600" b="0" u="none" dirty="0" smtClean="0">
                <a:solidFill>
                  <a:schemeClr val="tx2"/>
                </a:solidFill>
                <a:latin typeface="Arial Narrow" pitchFamily="34" charset="0"/>
              </a:rPr>
              <a:t>(</a:t>
            </a:r>
            <a:r>
              <a:rPr lang="en-AU" sz="1600" b="0" u="none" dirty="0">
                <a:latin typeface="Arial Narrow" pitchFamily="34" charset="0"/>
              </a:rPr>
              <a:t>3</a:t>
            </a:r>
            <a:r>
              <a:rPr lang="de-DE" sz="1600" b="0" u="none" dirty="0" smtClean="0">
                <a:solidFill>
                  <a:schemeClr val="tx2"/>
                </a:solidFill>
                <a:latin typeface="Arial Narrow" pitchFamily="34" charset="0"/>
              </a:rPr>
              <a:t>),</a:t>
            </a:r>
            <a:r>
              <a:rPr lang="en-AU" sz="1600" b="0" u="none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</a:t>
            </a:r>
            <a:r>
              <a:rPr lang="de-DE" sz="1600" b="0" u="none" dirty="0" smtClean="0">
                <a:solidFill>
                  <a:schemeClr val="tx2"/>
                </a:solidFill>
                <a:latin typeface="Arial Narrow" pitchFamily="34" charset="0"/>
              </a:rPr>
              <a:t>(11)]</a:t>
            </a:r>
            <a:r>
              <a:rPr lang="de-DE" sz="1600" b="0" u="none" dirty="0" smtClean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= lcm(2,10)=10</a:t>
            </a:r>
          </a:p>
          <a:p>
            <a:pPr defTabSz="762000">
              <a:defRPr/>
            </a:pP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de-DE" sz="1600" b="0" u="none" dirty="0" smtClean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          </a:t>
            </a:r>
            <a:r>
              <a:rPr lang="en-US" sz="1600" u="none" dirty="0" smtClean="0">
                <a:solidFill>
                  <a:srgbClr val="00B050"/>
                </a:solidFill>
                <a:latin typeface="Arial Narrow" pitchFamily="34" charset="0"/>
              </a:rPr>
              <a:t>namely  </a:t>
            </a:r>
            <a:r>
              <a:rPr lang="en-US" sz="1600" u="none" dirty="0">
                <a:solidFill>
                  <a:srgbClr val="00B050"/>
                </a:solidFill>
                <a:latin typeface="Arial Narrow" pitchFamily="34" charset="0"/>
              </a:rPr>
              <a:t>1, </a:t>
            </a:r>
            <a:r>
              <a:rPr lang="en-US" sz="1600" u="none" dirty="0" smtClean="0">
                <a:solidFill>
                  <a:srgbClr val="00B050"/>
                </a:solidFill>
                <a:latin typeface="Arial Narrow" pitchFamily="34" charset="0"/>
              </a:rPr>
              <a:t>2, </a:t>
            </a:r>
            <a:r>
              <a:rPr lang="en-US" sz="1600" u="none" dirty="0">
                <a:solidFill>
                  <a:srgbClr val="00B050"/>
                </a:solidFill>
                <a:latin typeface="Arial Narrow" pitchFamily="34" charset="0"/>
              </a:rPr>
              <a:t>5, </a:t>
            </a:r>
            <a:r>
              <a:rPr lang="en-US" sz="1600" u="none" dirty="0" smtClean="0">
                <a:solidFill>
                  <a:srgbClr val="00B050"/>
                </a:solidFill>
                <a:latin typeface="Arial Narrow" pitchFamily="34" charset="0"/>
              </a:rPr>
              <a:t>10</a:t>
            </a:r>
            <a:endParaRPr lang="de-DE" sz="1600" b="0" u="none" dirty="0" smtClean="0">
              <a:latin typeface="Arial Narrow" pitchFamily="34" charset="0"/>
            </a:endParaRPr>
          </a:p>
          <a:p>
            <a:pPr defTabSz="762000">
              <a:defRPr/>
            </a:pPr>
            <a:r>
              <a:rPr lang="de-DE" sz="1600" b="0" u="none" dirty="0" smtClean="0">
                <a:latin typeface="Arial Narrow" pitchFamily="34" charset="0"/>
              </a:rPr>
              <a:t>3.       </a:t>
            </a:r>
            <a:r>
              <a:rPr lang="en-AU" sz="1600" b="0" dirty="0">
                <a:latin typeface="Arial Narrow" pitchFamily="34" charset="0"/>
              </a:rPr>
              <a:t>Order of </a:t>
            </a:r>
            <a:r>
              <a:rPr lang="en-AU" sz="1600" b="0" dirty="0" smtClean="0">
                <a:latin typeface="Arial Narrow" pitchFamily="34" charset="0"/>
              </a:rPr>
              <a:t>2:</a:t>
            </a:r>
            <a:r>
              <a:rPr lang="en-AU" sz="1600" u="none" dirty="0">
                <a:latin typeface="Arial Narrow" pitchFamily="34" charset="0"/>
              </a:rPr>
              <a:t>	</a:t>
            </a:r>
            <a:r>
              <a:rPr lang="en-AU" sz="1600" u="none" dirty="0" smtClean="0">
                <a:latin typeface="Arial Narrow" pitchFamily="34" charset="0"/>
              </a:rPr>
              <a:t>2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2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2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4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2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</a:t>
            </a:r>
            <a:r>
              <a:rPr lang="en-AU" altLang="zh-CN" sz="1600" b="0" u="none" dirty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32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1		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2 </a:t>
            </a:r>
            <a:r>
              <a:rPr lang="en-AU" sz="1600" u="none" dirty="0">
                <a:latin typeface="Arial Narrow" pitchFamily="34" charset="0"/>
              </a:rPr>
              <a:t>is </a:t>
            </a:r>
            <a:r>
              <a:rPr lang="en-AU" sz="1600" u="none" dirty="0" smtClean="0">
                <a:latin typeface="Arial Narrow" pitchFamily="34" charset="0"/>
              </a:rPr>
              <a:t>10</a:t>
            </a:r>
            <a:endParaRPr lang="en-AU" sz="16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 </a:t>
            </a:r>
            <a:r>
              <a:rPr lang="en-AU" sz="1600" b="0" dirty="0">
                <a:latin typeface="Arial Narrow" pitchFamily="34" charset="0"/>
              </a:rPr>
              <a:t>Order of </a:t>
            </a:r>
            <a:r>
              <a:rPr lang="en-AU" sz="1600" b="0" dirty="0" smtClean="0">
                <a:latin typeface="Arial Narrow" pitchFamily="34" charset="0"/>
              </a:rPr>
              <a:t>4:</a:t>
            </a:r>
            <a:r>
              <a:rPr lang="en-AU" sz="1600" b="0" u="none" dirty="0">
                <a:latin typeface="Arial Narrow" pitchFamily="34" charset="0"/>
              </a:rPr>
              <a:t>	</a:t>
            </a:r>
            <a:r>
              <a:rPr lang="en-AU" sz="1600" u="none" dirty="0" smtClean="0">
                <a:latin typeface="Arial Narrow" pitchFamily="34" charset="0"/>
              </a:rPr>
              <a:t>4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4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4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16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4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1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		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4 </a:t>
            </a:r>
            <a:r>
              <a:rPr lang="en-AU" sz="1600" u="none" dirty="0">
                <a:latin typeface="Arial Narrow" pitchFamily="34" charset="0"/>
              </a:rPr>
              <a:t>is </a:t>
            </a:r>
            <a:r>
              <a:rPr lang="en-AU" sz="1600" u="none" dirty="0" smtClean="0">
                <a:latin typeface="Arial Narrow" pitchFamily="34" charset="0"/>
              </a:rPr>
              <a:t>5</a:t>
            </a:r>
            <a:endParaRPr lang="en-AU" sz="1600" u="none" dirty="0">
              <a:latin typeface="Arial Narrow" pitchFamily="34" charset="0"/>
            </a:endParaRPr>
          </a:p>
          <a:p>
            <a:pPr defTabSz="762000">
              <a:defRPr/>
            </a:pP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          </a:t>
            </a:r>
            <a:r>
              <a:rPr lang="en-AU" sz="1600" b="0" dirty="0">
                <a:latin typeface="Arial Narrow" pitchFamily="34" charset="0"/>
              </a:rPr>
              <a:t>Order of </a:t>
            </a:r>
            <a:r>
              <a:rPr lang="en-AU" sz="1600" b="0" dirty="0" smtClean="0">
                <a:latin typeface="Arial Narrow" pitchFamily="34" charset="0"/>
              </a:rPr>
              <a:t>5:</a:t>
            </a:r>
            <a:r>
              <a:rPr lang="en-AU" sz="1600" u="none" dirty="0">
                <a:latin typeface="Arial Narrow" pitchFamily="34" charset="0"/>
              </a:rPr>
              <a:t>	</a:t>
            </a:r>
            <a:r>
              <a:rPr lang="en-AU" sz="1600" u="none" dirty="0" smtClean="0">
                <a:latin typeface="Arial Narrow" pitchFamily="34" charset="0"/>
              </a:rPr>
              <a:t>5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5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5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25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23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 1 	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5 </a:t>
            </a:r>
            <a:r>
              <a:rPr lang="en-AU" sz="1600" u="none" dirty="0">
                <a:latin typeface="Arial Narrow" pitchFamily="34" charset="0"/>
              </a:rPr>
              <a:t>is </a:t>
            </a:r>
            <a:r>
              <a:rPr lang="en-AU" sz="1600" u="none" dirty="0" smtClean="0">
                <a:latin typeface="Arial Narrow" pitchFamily="34" charset="0"/>
              </a:rPr>
              <a:t>10</a:t>
            </a:r>
            <a:endParaRPr lang="en-AU" sz="16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 </a:t>
            </a:r>
            <a:r>
              <a:rPr lang="en-AU" sz="1600" b="0" dirty="0">
                <a:latin typeface="Arial Narrow" pitchFamily="34" charset="0"/>
              </a:rPr>
              <a:t>Order of </a:t>
            </a:r>
            <a:r>
              <a:rPr lang="en-AU" sz="1600" b="0" dirty="0" smtClean="0">
                <a:latin typeface="Arial Narrow" pitchFamily="34" charset="0"/>
              </a:rPr>
              <a:t>7:</a:t>
            </a:r>
            <a:r>
              <a:rPr lang="en-AU" sz="1600" b="0" u="none" dirty="0">
                <a:latin typeface="Arial Narrow" pitchFamily="34" charset="0"/>
              </a:rPr>
              <a:t>	</a:t>
            </a:r>
            <a:r>
              <a:rPr lang="en-AU" sz="1600" u="none" dirty="0" smtClean="0">
                <a:latin typeface="Arial Narrow" pitchFamily="34" charset="0"/>
              </a:rPr>
              <a:t>7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7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7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16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7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=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10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1 	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7 </a:t>
            </a:r>
            <a:r>
              <a:rPr lang="en-AU" sz="1600" u="none" dirty="0">
                <a:latin typeface="Arial Narrow" pitchFamily="34" charset="0"/>
              </a:rPr>
              <a:t>is </a:t>
            </a:r>
            <a:r>
              <a:rPr lang="en-AU" sz="1600" u="none" dirty="0" smtClean="0">
                <a:latin typeface="Arial Narrow" pitchFamily="34" charset="0"/>
              </a:rPr>
              <a:t>10</a:t>
            </a:r>
            <a:endParaRPr lang="en-AU" sz="16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         </a:t>
            </a: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8</a:t>
            </a:r>
            <a:r>
              <a:rPr lang="en-AU" sz="1600" b="0" dirty="0" smtClean="0">
                <a:latin typeface="Arial Narrow" pitchFamily="34" charset="0"/>
              </a:rPr>
              <a:t>:</a:t>
            </a:r>
            <a:r>
              <a:rPr lang="en-AU" sz="1600" b="0" u="none" dirty="0">
                <a:latin typeface="Arial Narrow" pitchFamily="34" charset="0"/>
              </a:rPr>
              <a:t>	</a:t>
            </a:r>
            <a:r>
              <a:rPr lang="en-AU" sz="1600" u="none" dirty="0">
                <a:latin typeface="Arial Narrow" pitchFamily="34" charset="0"/>
              </a:rPr>
              <a:t>8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= 8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>
                <a:latin typeface="Arial Narrow" pitchFamily="34" charset="0"/>
              </a:rPr>
              <a:t>8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31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8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321            </a:t>
            </a:r>
            <a:r>
              <a:rPr lang="en-AU" sz="1600" b="0" u="none" dirty="0">
                <a:latin typeface="Arial Narrow" pitchFamily="34" charset="0"/>
              </a:rPr>
              <a:t>	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8</a:t>
            </a:r>
            <a:r>
              <a:rPr lang="en-AU" sz="1600" u="none" dirty="0" smtClean="0">
                <a:latin typeface="Arial Narrow" pitchFamily="34" charset="0"/>
              </a:rPr>
              <a:t> is 10</a:t>
            </a:r>
            <a:endParaRPr lang="en-AU" sz="16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 </a:t>
            </a:r>
            <a:r>
              <a:rPr lang="en-AU" sz="1600" b="0" dirty="0">
                <a:latin typeface="Arial Narrow" pitchFamily="34" charset="0"/>
              </a:rPr>
              <a:t>Order of </a:t>
            </a:r>
            <a:r>
              <a:rPr lang="en-AU" sz="1600" b="0" dirty="0" smtClean="0">
                <a:latin typeface="Arial Narrow" pitchFamily="34" charset="0"/>
              </a:rPr>
              <a:t>10:</a:t>
            </a:r>
            <a:r>
              <a:rPr lang="en-AU" sz="1600" b="0" u="none" dirty="0">
                <a:latin typeface="Arial Narrow" pitchFamily="34" charset="0"/>
              </a:rPr>
              <a:t>	</a:t>
            </a:r>
            <a:r>
              <a:rPr lang="en-AU" sz="1600" u="none" dirty="0" smtClean="0">
                <a:latin typeface="Arial Narrow" pitchFamily="34" charset="0"/>
              </a:rPr>
              <a:t>10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= 10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10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1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	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		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10 is 2</a:t>
            </a:r>
            <a:r>
              <a:rPr lang="de-DE" sz="1600" b="0" u="none" dirty="0" smtClean="0">
                <a:solidFill>
                  <a:schemeClr val="tx2"/>
                </a:solidFill>
                <a:latin typeface="Arial Narrow" pitchFamily="34" charset="0"/>
              </a:rPr>
              <a:t>          </a:t>
            </a:r>
          </a:p>
          <a:p>
            <a:pPr marL="457200" indent="-457200" defTabSz="762000">
              <a:defRPr/>
            </a:pPr>
            <a:r>
              <a:rPr lang="de-DE" sz="1600" b="0" u="none" dirty="0" smtClean="0">
                <a:solidFill>
                  <a:schemeClr val="tx2"/>
                </a:solidFill>
                <a:latin typeface="Arial Narrow" pitchFamily="34" charset="0"/>
              </a:rPr>
              <a:t>          </a:t>
            </a: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</a:t>
            </a:r>
            <a:r>
              <a:rPr lang="en-AU" sz="1600" b="0" dirty="0" smtClean="0">
                <a:latin typeface="Arial Narrow" pitchFamily="34" charset="0"/>
              </a:rPr>
              <a:t>13:</a:t>
            </a:r>
            <a:r>
              <a:rPr lang="en-AU" sz="1600" u="none" dirty="0">
                <a:latin typeface="Arial Narrow" pitchFamily="34" charset="0"/>
              </a:rPr>
              <a:t>	</a:t>
            </a:r>
            <a:r>
              <a:rPr lang="en-AU" sz="1600" u="none" dirty="0" smtClean="0">
                <a:latin typeface="Arial Narrow" pitchFamily="34" charset="0"/>
              </a:rPr>
              <a:t>13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13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13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4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 1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,</a:t>
            </a:r>
            <a:r>
              <a:rPr lang="en-AU" sz="1600" u="none" dirty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13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= 10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1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	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13 </a:t>
            </a:r>
            <a:r>
              <a:rPr lang="en-AU" sz="1600" u="none" dirty="0">
                <a:latin typeface="Arial Narrow" pitchFamily="34" charset="0"/>
              </a:rPr>
              <a:t>is </a:t>
            </a:r>
            <a:r>
              <a:rPr lang="en-AU" sz="1600" u="none" dirty="0" smtClean="0">
                <a:latin typeface="Arial Narrow" pitchFamily="34" charset="0"/>
              </a:rPr>
              <a:t>10</a:t>
            </a:r>
            <a:endParaRPr lang="en-AU" sz="16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 </a:t>
            </a:r>
            <a:r>
              <a:rPr lang="en-AU" sz="1600" b="0" dirty="0">
                <a:latin typeface="Arial Narrow" pitchFamily="34" charset="0"/>
              </a:rPr>
              <a:t>Order of </a:t>
            </a:r>
            <a:r>
              <a:rPr lang="en-AU" sz="1600" b="0" dirty="0" smtClean="0">
                <a:latin typeface="Arial Narrow" pitchFamily="34" charset="0"/>
              </a:rPr>
              <a:t>14:</a:t>
            </a:r>
            <a:r>
              <a:rPr lang="en-AU" sz="1600" b="0" u="none" dirty="0">
                <a:latin typeface="Arial Narrow" pitchFamily="34" charset="0"/>
              </a:rPr>
              <a:t>	</a:t>
            </a:r>
            <a:r>
              <a:rPr lang="en-AU" sz="1600" u="none" dirty="0" smtClean="0">
                <a:latin typeface="Arial Narrow" pitchFamily="34" charset="0"/>
              </a:rPr>
              <a:t>14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14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14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31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 1, </a:t>
            </a:r>
            <a:r>
              <a:rPr lang="en-AU" sz="1600" u="none" dirty="0" smtClean="0">
                <a:latin typeface="Arial Narrow" pitchFamily="34" charset="0"/>
              </a:rPr>
              <a:t>14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= 23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1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	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14 </a:t>
            </a:r>
            <a:r>
              <a:rPr lang="en-AU" sz="1600" u="none" dirty="0">
                <a:latin typeface="Arial Narrow" pitchFamily="34" charset="0"/>
              </a:rPr>
              <a:t>is </a:t>
            </a:r>
            <a:r>
              <a:rPr lang="en-AU" sz="1600" u="none" dirty="0" smtClean="0">
                <a:latin typeface="Arial Narrow" pitchFamily="34" charset="0"/>
              </a:rPr>
              <a:t>10</a:t>
            </a:r>
            <a:endParaRPr lang="en-AU" sz="1600" u="none" dirty="0">
              <a:latin typeface="Arial Narrow" pitchFamily="34" charset="0"/>
            </a:endParaRPr>
          </a:p>
          <a:p>
            <a:pPr defTabSz="762000">
              <a:defRPr/>
            </a:pP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          </a:t>
            </a:r>
            <a:r>
              <a:rPr lang="en-AU" sz="1600" b="0" dirty="0">
                <a:latin typeface="Arial Narrow" pitchFamily="34" charset="0"/>
              </a:rPr>
              <a:t>Order of </a:t>
            </a:r>
            <a:r>
              <a:rPr lang="en-AU" sz="1600" b="0" dirty="0" smtClean="0">
                <a:latin typeface="Arial Narrow" pitchFamily="34" charset="0"/>
              </a:rPr>
              <a:t>16:</a:t>
            </a:r>
            <a:r>
              <a:rPr lang="en-AU" sz="1600" u="none" dirty="0">
                <a:latin typeface="Arial Narrow" pitchFamily="34" charset="0"/>
              </a:rPr>
              <a:t>	</a:t>
            </a:r>
            <a:r>
              <a:rPr lang="en-AU" sz="1600" u="none" dirty="0" smtClean="0">
                <a:latin typeface="Arial Narrow" pitchFamily="34" charset="0"/>
              </a:rPr>
              <a:t>16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16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16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25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16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1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             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	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16 </a:t>
            </a:r>
            <a:r>
              <a:rPr lang="en-AU" sz="1600" u="none" dirty="0">
                <a:latin typeface="Arial Narrow" pitchFamily="34" charset="0"/>
              </a:rPr>
              <a:t>is 5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 </a:t>
            </a:r>
            <a:endParaRPr lang="en-AU" sz="1400" u="none" dirty="0">
              <a:solidFill>
                <a:srgbClr val="00B05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99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4555" y="480959"/>
            <a:ext cx="84046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762000">
              <a:defRPr/>
            </a:pPr>
            <a:r>
              <a:rPr lang="en-AU" sz="1400" b="0" u="none" dirty="0">
                <a:solidFill>
                  <a:srgbClr val="000000"/>
                </a:solidFill>
                <a:latin typeface="Arial Narrow" pitchFamily="34" charset="0"/>
              </a:rPr>
              <a:t>  </a:t>
            </a:r>
            <a:r>
              <a:rPr lang="en-AU" sz="1800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4:</a:t>
            </a:r>
            <a:r>
              <a:rPr lang="en-AU" sz="1800" b="0" u="none" dirty="0">
                <a:solidFill>
                  <a:srgbClr val="0239C4"/>
                </a:solidFill>
                <a:latin typeface="Arial Narrow" pitchFamily="34" charset="0"/>
              </a:rPr>
              <a:t> </a:t>
            </a:r>
            <a:endParaRPr lang="en-AU" sz="1800" b="0" u="none" dirty="0" smtClean="0">
              <a:solidFill>
                <a:srgbClr val="0239C4"/>
              </a:solidFill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400" b="0" u="none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3.      </a:t>
            </a: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17:</a:t>
            </a:r>
            <a:r>
              <a:rPr lang="en-AU" sz="1600" b="0" u="none" dirty="0">
                <a:latin typeface="Arial Narrow" pitchFamily="34" charset="0"/>
              </a:rPr>
              <a:t> 	</a:t>
            </a:r>
            <a:r>
              <a:rPr lang="en-AU" sz="1600" u="none" dirty="0">
                <a:latin typeface="Arial Narrow" pitchFamily="34" charset="0"/>
              </a:rPr>
              <a:t>17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17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17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25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17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32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1 </a:t>
            </a:r>
            <a:r>
              <a:rPr lang="en-AU" sz="1600" u="none" dirty="0" smtClean="0">
                <a:latin typeface="Arial Narrow" pitchFamily="34" charset="0"/>
                <a:sym typeface="Symbol" pitchFamily="18" charset="2"/>
              </a:rPr>
              <a:t>     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	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17 is 10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 </a:t>
            </a:r>
            <a:r>
              <a:rPr lang="en-AU" sz="1600" b="0" dirty="0">
                <a:latin typeface="Arial Narrow" pitchFamily="34" charset="0"/>
              </a:rPr>
              <a:t>Order of 19:</a:t>
            </a:r>
            <a:r>
              <a:rPr lang="en-AU" sz="1600" u="none" dirty="0">
                <a:latin typeface="Arial Narrow" pitchFamily="34" charset="0"/>
              </a:rPr>
              <a:t>	19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19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19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31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19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10 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1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	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19 is 10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 </a:t>
            </a:r>
            <a:r>
              <a:rPr lang="en-AU" sz="1600" b="0" dirty="0">
                <a:latin typeface="Arial Narrow" pitchFamily="34" charset="0"/>
              </a:rPr>
              <a:t>Order of 20:</a:t>
            </a:r>
            <a:r>
              <a:rPr lang="en-AU" sz="1600" b="0" u="none" dirty="0">
                <a:latin typeface="Arial Narrow" pitchFamily="34" charset="0"/>
              </a:rPr>
              <a:t>	</a:t>
            </a:r>
            <a:r>
              <a:rPr lang="en-AU" sz="1600" u="none" dirty="0">
                <a:latin typeface="Arial Narrow" pitchFamily="34" charset="0"/>
              </a:rPr>
              <a:t>20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20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20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4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>
                <a:latin typeface="Arial Narrow" pitchFamily="34" charset="0"/>
              </a:rPr>
              <a:t>20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23 1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,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	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20 is 10</a:t>
            </a:r>
          </a:p>
          <a:p>
            <a:pPr marL="457200" lvl="0" indent="-457200" defTabSz="762000">
              <a:defRPr/>
            </a:pP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         </a:t>
            </a:r>
            <a:r>
              <a:rPr lang="en-AU" sz="1600" b="0" dirty="0" smtClean="0">
                <a:solidFill>
                  <a:srgbClr val="000000"/>
                </a:solidFill>
                <a:latin typeface="Arial Narrow" pitchFamily="34" charset="0"/>
              </a:rPr>
              <a:t>Order </a:t>
            </a:r>
            <a:r>
              <a:rPr lang="en-AU" sz="1600" b="0" dirty="0">
                <a:solidFill>
                  <a:srgbClr val="000000"/>
                </a:solidFill>
                <a:latin typeface="Arial Narrow" pitchFamily="34" charset="0"/>
              </a:rPr>
              <a:t>of </a:t>
            </a:r>
            <a:r>
              <a:rPr lang="en-AU" sz="1600" b="0" dirty="0" smtClean="0">
                <a:solidFill>
                  <a:srgbClr val="000000"/>
                </a:solidFill>
                <a:latin typeface="Arial Narrow" pitchFamily="34" charset="0"/>
              </a:rPr>
              <a:t>23: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	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23</a:t>
            </a:r>
            <a:r>
              <a:rPr lang="en-AU" sz="1600" u="none" baseline="30000" dirty="0" smtClean="0">
                <a:solidFill>
                  <a:srgbClr val="00AE00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23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1, 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23</a:t>
            </a:r>
            <a:r>
              <a:rPr lang="en-AU" sz="1600" u="none" baseline="30000" dirty="0" smtClean="0">
                <a:solidFill>
                  <a:srgbClr val="00AE00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= 1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		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	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   </a:t>
            </a:r>
            <a:r>
              <a:rPr lang="en-AU" sz="1600" u="none" dirty="0">
                <a:solidFill>
                  <a:srgbClr val="000000"/>
                </a:solidFill>
                <a:latin typeface="Arial Narrow" pitchFamily="34" charset="0"/>
              </a:rPr>
              <a:t>order of 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23 </a:t>
            </a:r>
            <a:r>
              <a:rPr lang="en-AU" sz="1600" u="none" dirty="0">
                <a:solidFill>
                  <a:srgbClr val="000000"/>
                </a:solidFill>
                <a:latin typeface="Arial Narrow" pitchFamily="34" charset="0"/>
              </a:rPr>
              <a:t>is 2</a:t>
            </a:r>
            <a:r>
              <a:rPr lang="de-DE" sz="1600" b="0" u="none" dirty="0">
                <a:solidFill>
                  <a:srgbClr val="000000"/>
                </a:solidFill>
                <a:latin typeface="Arial Narrow" pitchFamily="34" charset="0"/>
              </a:rPr>
              <a:t>          </a:t>
            </a:r>
          </a:p>
          <a:p>
            <a:pPr marL="457200" lvl="0" indent="-457200" defTabSz="762000">
              <a:defRPr/>
            </a:pPr>
            <a:r>
              <a:rPr lang="de-DE" sz="1600" b="0" u="none" dirty="0">
                <a:solidFill>
                  <a:srgbClr val="000000"/>
                </a:solidFill>
                <a:latin typeface="Arial Narrow" pitchFamily="34" charset="0"/>
              </a:rPr>
              <a:t>          </a:t>
            </a:r>
            <a:r>
              <a:rPr lang="en-AU" sz="1600" b="0" dirty="0">
                <a:solidFill>
                  <a:srgbClr val="000000"/>
                </a:solidFill>
                <a:latin typeface="Arial Narrow" pitchFamily="34" charset="0"/>
              </a:rPr>
              <a:t>Order of </a:t>
            </a:r>
            <a:r>
              <a:rPr lang="en-AU" sz="1600" b="0" dirty="0" smtClean="0">
                <a:solidFill>
                  <a:srgbClr val="000000"/>
                </a:solidFill>
                <a:latin typeface="Arial Narrow" pitchFamily="34" charset="0"/>
              </a:rPr>
              <a:t>25:</a:t>
            </a:r>
            <a:r>
              <a:rPr lang="en-AU" sz="1600" u="none" dirty="0">
                <a:solidFill>
                  <a:srgbClr val="000000"/>
                </a:solidFill>
                <a:latin typeface="Arial Narrow" pitchFamily="34" charset="0"/>
              </a:rPr>
              <a:t>	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25</a:t>
            </a:r>
            <a:r>
              <a:rPr lang="en-AU" sz="1600" u="none" baseline="30000" dirty="0" smtClean="0">
                <a:solidFill>
                  <a:srgbClr val="00AE00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25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1, 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25</a:t>
            </a:r>
            <a:r>
              <a:rPr lang="en-AU" sz="1600" u="none" baseline="30000" dirty="0" smtClean="0">
                <a:solidFill>
                  <a:srgbClr val="00AE00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31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1,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 25</a:t>
            </a:r>
            <a:r>
              <a:rPr lang="en-AU" sz="1600" u="none" baseline="30000" dirty="0">
                <a:solidFill>
                  <a:srgbClr val="00AE00"/>
                </a:solidFill>
                <a:latin typeface="Arial Narrow" pitchFamily="34" charset="0"/>
              </a:rPr>
              <a:t>5</a:t>
            </a:r>
            <a:r>
              <a:rPr lang="en-AU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1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	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   </a:t>
            </a:r>
            <a:r>
              <a:rPr lang="en-AU" sz="1600" u="none" dirty="0">
                <a:solidFill>
                  <a:srgbClr val="000000"/>
                </a:solidFill>
                <a:latin typeface="Arial Narrow" pitchFamily="34" charset="0"/>
              </a:rPr>
              <a:t>order of 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25 </a:t>
            </a:r>
            <a:r>
              <a:rPr lang="en-AU" sz="1600" u="none" dirty="0">
                <a:solidFill>
                  <a:srgbClr val="000000"/>
                </a:solidFill>
                <a:latin typeface="Arial Narrow" pitchFamily="34" charset="0"/>
              </a:rPr>
              <a:t>is 5</a:t>
            </a:r>
          </a:p>
          <a:p>
            <a:pPr marL="457200" lvl="0" indent="-457200" defTabSz="762000">
              <a:defRPr/>
            </a:pP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          </a:t>
            </a:r>
            <a:r>
              <a:rPr lang="en-AU" sz="1600" b="0" dirty="0">
                <a:solidFill>
                  <a:srgbClr val="000000"/>
                </a:solidFill>
                <a:latin typeface="Arial Narrow" pitchFamily="34" charset="0"/>
              </a:rPr>
              <a:t>Order of </a:t>
            </a:r>
            <a:r>
              <a:rPr lang="en-AU" sz="1600" b="0" dirty="0" smtClean="0">
                <a:solidFill>
                  <a:srgbClr val="000000"/>
                </a:solidFill>
                <a:latin typeface="Arial Narrow" pitchFamily="34" charset="0"/>
              </a:rPr>
              <a:t>26: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	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26</a:t>
            </a:r>
            <a:r>
              <a:rPr lang="en-AU" sz="1600" u="none" baseline="30000" dirty="0" smtClean="0">
                <a:solidFill>
                  <a:srgbClr val="00AE00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26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1, 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26</a:t>
            </a:r>
            <a:r>
              <a:rPr lang="en-AU" sz="1600" u="none" baseline="30000" dirty="0" smtClean="0">
                <a:solidFill>
                  <a:srgbClr val="00AE00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16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1, 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26</a:t>
            </a:r>
            <a:r>
              <a:rPr lang="en-AU" sz="1600" u="none" baseline="30000" dirty="0">
                <a:solidFill>
                  <a:srgbClr val="00AE00"/>
                </a:solidFill>
                <a:latin typeface="Arial Narrow" pitchFamily="34" charset="0"/>
                <a:sym typeface="Symbol" pitchFamily="18" charset="2"/>
              </a:rPr>
              <a:t>5</a:t>
            </a:r>
            <a:r>
              <a:rPr lang="en-AU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23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1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	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   </a:t>
            </a:r>
            <a:r>
              <a:rPr lang="en-AU" sz="1600" u="none" dirty="0">
                <a:solidFill>
                  <a:srgbClr val="000000"/>
                </a:solidFill>
                <a:latin typeface="Arial Narrow" pitchFamily="34" charset="0"/>
              </a:rPr>
              <a:t>order of 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26 </a:t>
            </a:r>
            <a:r>
              <a:rPr lang="en-AU" sz="1600" u="none" dirty="0">
                <a:solidFill>
                  <a:srgbClr val="000000"/>
                </a:solidFill>
                <a:latin typeface="Arial Narrow" pitchFamily="34" charset="0"/>
              </a:rPr>
              <a:t>is 10</a:t>
            </a:r>
          </a:p>
          <a:p>
            <a:pPr lvl="0" defTabSz="762000">
              <a:defRPr/>
            </a:pPr>
            <a:r>
              <a:rPr lang="de-DE" sz="1600" b="0" u="none" dirty="0">
                <a:solidFill>
                  <a:srgbClr val="000000"/>
                </a:solidFill>
                <a:latin typeface="Arial Narrow" pitchFamily="34" charset="0"/>
              </a:rPr>
              <a:t>          </a:t>
            </a:r>
            <a:r>
              <a:rPr lang="en-AU" sz="1600" b="0" dirty="0">
                <a:solidFill>
                  <a:srgbClr val="000000"/>
                </a:solidFill>
                <a:latin typeface="Arial Narrow" pitchFamily="34" charset="0"/>
              </a:rPr>
              <a:t>Order of </a:t>
            </a:r>
            <a:r>
              <a:rPr lang="en-AU" sz="1600" b="0" dirty="0" smtClean="0">
                <a:solidFill>
                  <a:srgbClr val="000000"/>
                </a:solidFill>
                <a:latin typeface="Arial Narrow" pitchFamily="34" charset="0"/>
              </a:rPr>
              <a:t>28:</a:t>
            </a:r>
            <a:r>
              <a:rPr lang="en-AU" sz="1600" u="none" dirty="0">
                <a:solidFill>
                  <a:srgbClr val="000000"/>
                </a:solidFill>
                <a:latin typeface="Arial Narrow" pitchFamily="34" charset="0"/>
              </a:rPr>
              <a:t>	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28</a:t>
            </a:r>
            <a:r>
              <a:rPr lang="en-AU" sz="1600" u="none" baseline="30000" dirty="0" smtClean="0">
                <a:solidFill>
                  <a:srgbClr val="00AE00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28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1, 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28</a:t>
            </a:r>
            <a:r>
              <a:rPr lang="en-AU" sz="1600" u="none" baseline="30000" dirty="0" smtClean="0">
                <a:solidFill>
                  <a:srgbClr val="00AE00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= 25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1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28</a:t>
            </a:r>
            <a:r>
              <a:rPr lang="en-AU" sz="1600" u="none" baseline="30000" dirty="0">
                <a:solidFill>
                  <a:srgbClr val="00AE00"/>
                </a:solidFill>
                <a:latin typeface="Arial Narrow" pitchFamily="34" charset="0"/>
              </a:rPr>
              <a:t>5</a:t>
            </a:r>
            <a:r>
              <a:rPr lang="en-AU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10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1       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   </a:t>
            </a:r>
            <a:r>
              <a:rPr lang="en-AU" sz="1600" u="none" dirty="0">
                <a:solidFill>
                  <a:srgbClr val="000000"/>
                </a:solidFill>
                <a:latin typeface="Arial Narrow" pitchFamily="34" charset="0"/>
              </a:rPr>
              <a:t>order of 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28 </a:t>
            </a:r>
            <a:r>
              <a:rPr lang="en-AU" sz="1600" u="none" dirty="0">
                <a:solidFill>
                  <a:srgbClr val="000000"/>
                </a:solidFill>
                <a:latin typeface="Arial Narrow" pitchFamily="34" charset="0"/>
              </a:rPr>
              <a:t>is 10</a:t>
            </a:r>
          </a:p>
          <a:p>
            <a:pPr marL="457200" lvl="0" indent="-457200" defTabSz="762000">
              <a:defRPr/>
            </a:pP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          </a:t>
            </a:r>
            <a:r>
              <a:rPr lang="en-AU" sz="1600" b="0" dirty="0">
                <a:solidFill>
                  <a:srgbClr val="000000"/>
                </a:solidFill>
                <a:latin typeface="Arial Narrow" pitchFamily="34" charset="0"/>
              </a:rPr>
              <a:t>Order of </a:t>
            </a:r>
            <a:r>
              <a:rPr lang="en-AU" sz="1600" b="0" dirty="0" smtClean="0">
                <a:solidFill>
                  <a:srgbClr val="000000"/>
                </a:solidFill>
                <a:latin typeface="Arial Narrow" pitchFamily="34" charset="0"/>
              </a:rPr>
              <a:t>29: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	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29</a:t>
            </a:r>
            <a:r>
              <a:rPr lang="en-AU" sz="1600" u="none" baseline="30000" dirty="0" smtClean="0">
                <a:solidFill>
                  <a:srgbClr val="00AE00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29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1, 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29</a:t>
            </a:r>
            <a:r>
              <a:rPr lang="en-AU" sz="1600" u="none" baseline="30000" dirty="0" smtClean="0">
                <a:solidFill>
                  <a:srgbClr val="00AE00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16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1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29</a:t>
            </a:r>
            <a:r>
              <a:rPr lang="en-AU" sz="1600" u="none" baseline="30000" dirty="0">
                <a:solidFill>
                  <a:srgbClr val="00AE00"/>
                </a:solidFill>
                <a:latin typeface="Arial Narrow" pitchFamily="34" charset="0"/>
              </a:rPr>
              <a:t>5</a:t>
            </a:r>
            <a:r>
              <a:rPr lang="en-AU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321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    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	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   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order </a:t>
            </a:r>
            <a:r>
              <a:rPr lang="en-AU" sz="1600" u="none" dirty="0">
                <a:solidFill>
                  <a:srgbClr val="000000"/>
                </a:solidFill>
                <a:latin typeface="Arial Narrow" pitchFamily="34" charset="0"/>
              </a:rPr>
              <a:t>of 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29 </a:t>
            </a:r>
            <a:r>
              <a:rPr lang="en-AU" sz="1600" u="none" dirty="0">
                <a:solidFill>
                  <a:srgbClr val="000000"/>
                </a:solidFill>
                <a:latin typeface="Arial Narrow" pitchFamily="34" charset="0"/>
              </a:rPr>
              <a:t>is 10</a:t>
            </a:r>
          </a:p>
          <a:p>
            <a:pPr marL="457200" lvl="0" indent="-457200" defTabSz="762000">
              <a:defRPr/>
            </a:pP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          </a:t>
            </a:r>
            <a:r>
              <a:rPr lang="en-AU" sz="1600" b="0" dirty="0">
                <a:solidFill>
                  <a:srgbClr val="000000"/>
                </a:solidFill>
                <a:latin typeface="Arial Narrow" pitchFamily="34" charset="0"/>
              </a:rPr>
              <a:t>Order of </a:t>
            </a:r>
            <a:r>
              <a:rPr lang="en-AU" sz="1600" b="0" dirty="0" smtClean="0">
                <a:solidFill>
                  <a:srgbClr val="000000"/>
                </a:solidFill>
                <a:latin typeface="Arial Narrow" pitchFamily="34" charset="0"/>
              </a:rPr>
              <a:t>31:</a:t>
            </a:r>
            <a:r>
              <a:rPr lang="en-AU" sz="1600" u="none" dirty="0">
                <a:solidFill>
                  <a:srgbClr val="000000"/>
                </a:solidFill>
                <a:latin typeface="Arial Narrow" pitchFamily="34" charset="0"/>
              </a:rPr>
              <a:t>	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31</a:t>
            </a:r>
            <a:r>
              <a:rPr lang="en-AU" sz="1600" u="none" baseline="30000" dirty="0" smtClean="0">
                <a:solidFill>
                  <a:srgbClr val="00AE00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31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1, 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31</a:t>
            </a:r>
            <a:r>
              <a:rPr lang="en-AU" sz="1600" u="none" baseline="30000" dirty="0" smtClean="0">
                <a:solidFill>
                  <a:srgbClr val="00AE00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= 4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1, 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31</a:t>
            </a:r>
            <a:r>
              <a:rPr lang="en-AU" sz="1600" u="none" baseline="30000" dirty="0">
                <a:solidFill>
                  <a:srgbClr val="00AE00"/>
                </a:solidFill>
                <a:latin typeface="Arial Narrow" pitchFamily="34" charset="0"/>
              </a:rPr>
              <a:t>5</a:t>
            </a:r>
            <a:r>
              <a:rPr lang="en-AU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1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	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   </a:t>
            </a:r>
            <a:r>
              <a:rPr lang="en-AU" sz="1600" u="none" dirty="0">
                <a:solidFill>
                  <a:srgbClr val="000000"/>
                </a:solidFill>
                <a:latin typeface="Arial Narrow" pitchFamily="34" charset="0"/>
              </a:rPr>
              <a:t>order of 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31 </a:t>
            </a:r>
            <a:r>
              <a:rPr lang="en-AU" sz="1600" u="none" dirty="0">
                <a:solidFill>
                  <a:srgbClr val="000000"/>
                </a:solidFill>
                <a:latin typeface="Arial Narrow" pitchFamily="34" charset="0"/>
              </a:rPr>
              <a:t>is 5</a:t>
            </a:r>
          </a:p>
          <a:p>
            <a:pPr marL="457200" lvl="0" indent="-457200" defTabSz="762000">
              <a:defRPr/>
            </a:pP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          </a:t>
            </a:r>
            <a:r>
              <a:rPr lang="en-AU" sz="1600" b="0" dirty="0">
                <a:solidFill>
                  <a:srgbClr val="000000"/>
                </a:solidFill>
                <a:latin typeface="Arial Narrow" pitchFamily="34" charset="0"/>
              </a:rPr>
              <a:t>Order of </a:t>
            </a:r>
            <a:r>
              <a:rPr lang="en-AU" sz="1600" b="0" dirty="0" smtClean="0">
                <a:solidFill>
                  <a:srgbClr val="000000"/>
                </a:solidFill>
                <a:latin typeface="Arial Narrow" pitchFamily="34" charset="0"/>
              </a:rPr>
              <a:t>32: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	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32</a:t>
            </a:r>
            <a:r>
              <a:rPr lang="en-AU" sz="1600" u="none" baseline="30000" dirty="0" smtClean="0">
                <a:solidFill>
                  <a:srgbClr val="00AE00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32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1, 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32</a:t>
            </a:r>
            <a:r>
              <a:rPr lang="en-AU" sz="1600" u="none" baseline="30000" dirty="0" smtClean="0">
                <a:solidFill>
                  <a:srgbClr val="00AE00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1</a:t>
            </a:r>
            <a:r>
              <a:rPr lang="en-AU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	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		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solidFill>
                  <a:srgbClr val="000000"/>
                </a:solidFill>
                <a:latin typeface="Arial Narrow" pitchFamily="34" charset="0"/>
              </a:rPr>
              <a:t>   </a:t>
            </a:r>
            <a:r>
              <a:rPr lang="en-AU" sz="1600" u="none" dirty="0">
                <a:solidFill>
                  <a:srgbClr val="000000"/>
                </a:solidFill>
                <a:latin typeface="Arial Narrow" pitchFamily="34" charset="0"/>
              </a:rPr>
              <a:t>order of 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32 </a:t>
            </a:r>
            <a:r>
              <a:rPr lang="en-AU" sz="1600" u="none" dirty="0">
                <a:solidFill>
                  <a:srgbClr val="000000"/>
                </a:solidFill>
                <a:latin typeface="Arial Narrow" pitchFamily="34" charset="0"/>
              </a:rPr>
              <a:t>is </a:t>
            </a: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2</a:t>
            </a:r>
          </a:p>
          <a:p>
            <a:pPr marL="457200" lvl="0" indent="-457200" defTabSz="762000">
              <a:defRPr/>
            </a:pPr>
            <a:endParaRPr lang="en-AU" sz="1600" u="none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marL="457200" lvl="0" indent="-457200" defTabSz="762000">
              <a:defRPr/>
            </a:pPr>
            <a:r>
              <a:rPr lang="en-AU" sz="1600" u="none" dirty="0" smtClean="0">
                <a:solidFill>
                  <a:srgbClr val="000000"/>
                </a:solidFill>
                <a:latin typeface="Arial Narrow" pitchFamily="34" charset="0"/>
              </a:rPr>
              <a:t>4.</a:t>
            </a:r>
          </a:p>
          <a:p>
            <a:pPr marL="457200" lvl="0" indent="-457200" defTabSz="762000">
              <a:defRPr/>
            </a:pPr>
            <a:endParaRPr lang="en-AU" sz="1600" u="none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marL="457200" lvl="0" indent="-457200" defTabSz="762000">
              <a:defRPr/>
            </a:pPr>
            <a:endParaRPr lang="en-AU" sz="1400" u="none" dirty="0">
              <a:solidFill>
                <a:srgbClr val="000000"/>
              </a:solidFill>
              <a:latin typeface="Arial Narrow" pitchFamily="34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056356"/>
              </p:ext>
            </p:extLst>
          </p:nvPr>
        </p:nvGraphicFramePr>
        <p:xfrm>
          <a:off x="1008063" y="3743325"/>
          <a:ext cx="6408737" cy="270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工作表" r:id="rId4" imgW="7077040" imgH="3105046" progId="Excel.Sheet.12">
                  <p:embed/>
                </p:oleObj>
              </mc:Choice>
              <mc:Fallback>
                <p:oleObj name="工作表" r:id="rId4" imgW="7077040" imgH="310504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8063" y="3743325"/>
                        <a:ext cx="6408737" cy="2701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/>
          <p:cNvSpPr/>
          <p:nvPr/>
        </p:nvSpPr>
        <p:spPr>
          <a:xfrm>
            <a:off x="936303" y="3352726"/>
            <a:ext cx="4304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defTabSz="762000">
              <a:defRPr/>
            </a:pPr>
            <a:r>
              <a:rPr lang="en-US" sz="18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Cycle structure of all 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non-units </a:t>
            </a:r>
            <a:r>
              <a:rPr lang="en-US" sz="18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in the </a:t>
            </a:r>
            <a:r>
              <a:rPr lang="en-US" sz="1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ring  </a:t>
            </a:r>
            <a:r>
              <a:rPr lang="en-US" sz="18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Z</a:t>
            </a:r>
            <a:r>
              <a:rPr lang="en-US" sz="1800" u="none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33</a:t>
            </a:r>
            <a:endParaRPr lang="en-US" sz="1800" baseline="-250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5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9387" y="417346"/>
            <a:ext cx="884060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4</a:t>
            </a:r>
            <a:r>
              <a:rPr lang="en-AU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:</a:t>
            </a:r>
            <a:r>
              <a:rPr lang="en-AU" b="0" u="none" dirty="0" smtClean="0">
                <a:solidFill>
                  <a:srgbClr val="0239C4"/>
                </a:solidFill>
                <a:latin typeface="Arial Narrow" pitchFamily="34" charset="0"/>
              </a:rPr>
              <a:t> </a:t>
            </a:r>
          </a:p>
          <a:p>
            <a:endParaRPr lang="de-DE" sz="1600" u="none" dirty="0" smtClean="0">
              <a:latin typeface="Arial Narrow" pitchFamily="34" charset="0"/>
            </a:endParaRPr>
          </a:p>
          <a:p>
            <a:r>
              <a:rPr lang="de-DE" sz="1800" dirty="0" smtClean="0">
                <a:latin typeface="Arial Narrow" pitchFamily="34" charset="0"/>
              </a:rPr>
              <a:t>For t=4,n=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n=2</a:t>
            </a:r>
            <a:r>
              <a:rPr lang="en-US" sz="1800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de-DE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-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</a:t>
            </a:r>
            <a:r>
              <a:rPr lang="de-DE" sz="1800" dirty="0" smtClean="0">
                <a:latin typeface="Arial Narrow" pitchFamily="34" charset="0"/>
              </a:rPr>
              <a:t>=15</a:t>
            </a:r>
            <a:endParaRPr lang="en-AU" altLang="zh-CN" sz="1800" baseline="30000" dirty="0" smtClean="0">
              <a:solidFill>
                <a:schemeClr val="accent2"/>
              </a:solidFill>
              <a:latin typeface="Arial Narrow" pitchFamily="34" charset="0"/>
            </a:endParaRPr>
          </a:p>
          <a:p>
            <a:pPr marL="342900" indent="-342900" defTabSz="762000">
              <a:buAutoNum type="arabicPeriod"/>
              <a:defRPr/>
            </a:pPr>
            <a:r>
              <a:rPr lang="en-AU" altLang="zh-CN" sz="1400" b="0" u="none" dirty="0" smtClean="0">
                <a:latin typeface="Arial Narrow" pitchFamily="34" charset="0"/>
              </a:rPr>
              <a:t> Number </a:t>
            </a:r>
            <a:r>
              <a:rPr lang="en-AU" altLang="zh-CN" sz="1400" b="0" u="none" dirty="0">
                <a:latin typeface="Arial Narrow" pitchFamily="34" charset="0"/>
              </a:rPr>
              <a:t>of </a:t>
            </a:r>
            <a:r>
              <a:rPr lang="en-AU" altLang="zh-CN" sz="1400" b="0" u="none" dirty="0" smtClean="0">
                <a:latin typeface="Arial Narrow" pitchFamily="34" charset="0"/>
              </a:rPr>
              <a:t>invertible </a:t>
            </a:r>
            <a:r>
              <a:rPr lang="en-AU" altLang="zh-CN" sz="1400" b="0" u="none" dirty="0">
                <a:latin typeface="Arial Narrow" pitchFamily="34" charset="0"/>
              </a:rPr>
              <a:t>elements (units) is Euler function </a:t>
            </a:r>
            <a:r>
              <a:rPr lang="de-DE" altLang="zh-CN" sz="14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altLang="zh-CN" sz="1400" u="none" dirty="0" smtClean="0">
                <a:latin typeface="Arial Narrow" pitchFamily="34" charset="0"/>
              </a:rPr>
              <a:t>(15) =</a:t>
            </a:r>
            <a:r>
              <a:rPr lang="de-DE" altLang="zh-CN" sz="1400" u="none" dirty="0">
                <a:latin typeface="Arial Narrow" pitchFamily="34" charset="0"/>
                <a:sym typeface="Symbol" pitchFamily="18" charset="2"/>
              </a:rPr>
              <a:t> </a:t>
            </a:r>
            <a:r>
              <a:rPr lang="de-DE" altLang="zh-CN" sz="1400" u="none" dirty="0">
                <a:latin typeface="Arial Narrow" pitchFamily="34" charset="0"/>
              </a:rPr>
              <a:t>(</a:t>
            </a:r>
            <a:r>
              <a:rPr lang="de-DE" altLang="zh-CN" sz="1400" u="none" dirty="0" smtClean="0">
                <a:latin typeface="Arial Narrow" pitchFamily="34" charset="0"/>
              </a:rPr>
              <a:t>3x5) = 2x4 = </a:t>
            </a:r>
            <a:r>
              <a:rPr lang="de-DE" altLang="zh-CN" sz="1400" u="none" dirty="0">
                <a:latin typeface="Arial Narrow" pitchFamily="34" charset="0"/>
              </a:rPr>
              <a:t>8</a:t>
            </a:r>
            <a:endParaRPr lang="de-DE" altLang="zh-CN" sz="1400" u="none" dirty="0" smtClean="0">
              <a:latin typeface="Arial Narrow" pitchFamily="34" charset="0"/>
            </a:endParaRPr>
          </a:p>
          <a:p>
            <a:pPr defTabSz="762000">
              <a:defRPr/>
            </a:pPr>
            <a:r>
              <a:rPr lang="en-AU" sz="1400" b="0" u="none" dirty="0" smtClean="0">
                <a:latin typeface="Arial Narrow" pitchFamily="34" charset="0"/>
              </a:rPr>
              <a:t>2.      The </a:t>
            </a:r>
            <a:r>
              <a:rPr lang="en-AU" sz="1400" b="0" u="none" dirty="0">
                <a:latin typeface="Arial Narrow" pitchFamily="34" charset="0"/>
              </a:rPr>
              <a:t>8</a:t>
            </a:r>
            <a:r>
              <a:rPr lang="en-AU" sz="1400" b="0" u="none" dirty="0" smtClean="0">
                <a:latin typeface="Arial Narrow" pitchFamily="34" charset="0"/>
              </a:rPr>
              <a:t> </a:t>
            </a:r>
            <a:r>
              <a:rPr lang="en-AU" sz="1400" b="0" u="none" dirty="0">
                <a:latin typeface="Arial Narrow" pitchFamily="34" charset="0"/>
              </a:rPr>
              <a:t>units in </a:t>
            </a:r>
            <a:r>
              <a:rPr lang="en-AU" sz="1400" b="0" u="none" dirty="0" smtClean="0">
                <a:latin typeface="Arial Narrow" pitchFamily="34" charset="0"/>
              </a:rPr>
              <a:t>Z</a:t>
            </a:r>
            <a:r>
              <a:rPr lang="en-AU" sz="1400" b="0" u="none" baseline="-25000" dirty="0" smtClean="0">
                <a:latin typeface="Arial Narrow" pitchFamily="34" charset="0"/>
              </a:rPr>
              <a:t>15</a:t>
            </a:r>
            <a:r>
              <a:rPr lang="en-AU" sz="1400" b="0" u="none" dirty="0" smtClean="0">
                <a:latin typeface="Arial Narrow" pitchFamily="34" charset="0"/>
              </a:rPr>
              <a:t> </a:t>
            </a:r>
            <a:r>
              <a:rPr lang="en-AU" sz="1400" b="0" u="none" dirty="0">
                <a:latin typeface="Arial Narrow" pitchFamily="34" charset="0"/>
              </a:rPr>
              <a:t>are: </a:t>
            </a:r>
            <a:r>
              <a:rPr lang="en-AU" sz="1400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u=1,2,4,7,8,11,13,14 </a:t>
            </a:r>
            <a:r>
              <a:rPr lang="en-AU" sz="1400" b="0" u="none" dirty="0" smtClean="0">
                <a:latin typeface="Arial Narrow" pitchFamily="34" charset="0"/>
              </a:rPr>
              <a:t>(</a:t>
            </a:r>
            <a:r>
              <a:rPr lang="en-AU" sz="1400" b="0" u="none" dirty="0" err="1" smtClean="0">
                <a:latin typeface="Arial Narrow" pitchFamily="34" charset="0"/>
              </a:rPr>
              <a:t>gcd</a:t>
            </a:r>
            <a:r>
              <a:rPr lang="en-AU" sz="1400" b="0" u="none" dirty="0" smtClean="0">
                <a:latin typeface="Arial Narrow" pitchFamily="34" charset="0"/>
              </a:rPr>
              <a:t> (15,u</a:t>
            </a:r>
            <a:r>
              <a:rPr lang="en-AU" sz="1400" b="0" u="none" dirty="0">
                <a:latin typeface="Arial Narrow" pitchFamily="34" charset="0"/>
              </a:rPr>
              <a:t>)=1)</a:t>
            </a:r>
          </a:p>
          <a:p>
            <a:pPr defTabSz="762000">
              <a:defRPr/>
            </a:pPr>
            <a:r>
              <a:rPr lang="en-US" sz="1400" b="0" u="none" dirty="0" smtClean="0">
                <a:latin typeface="Arial Narrow" pitchFamily="34" charset="0"/>
              </a:rPr>
              <a:t>         The </a:t>
            </a:r>
            <a:r>
              <a:rPr lang="en-US" sz="1400" b="0" u="none" dirty="0">
                <a:latin typeface="Arial Narrow" pitchFamily="34" charset="0"/>
              </a:rPr>
              <a:t>possible multiplicative orders in </a:t>
            </a:r>
            <a:r>
              <a:rPr lang="en-US" altLang="zh-CN" sz="1400" b="0" u="none" dirty="0" smtClean="0">
                <a:latin typeface="Arial Narrow" pitchFamily="34" charset="0"/>
              </a:rPr>
              <a:t>Z</a:t>
            </a:r>
            <a:r>
              <a:rPr lang="en-US" altLang="zh-CN" sz="1400" b="0" u="none" baseline="30000" dirty="0" smtClean="0">
                <a:latin typeface="Arial Narrow" pitchFamily="34" charset="0"/>
              </a:rPr>
              <a:t>*</a:t>
            </a:r>
            <a:r>
              <a:rPr lang="en-US" altLang="zh-CN" sz="1400" b="0" u="none" baseline="-25000" dirty="0" smtClean="0">
                <a:latin typeface="Arial Narrow" pitchFamily="34" charset="0"/>
              </a:rPr>
              <a:t>15</a:t>
            </a:r>
            <a:r>
              <a:rPr lang="en-US" sz="1400" b="0" u="none" dirty="0" smtClean="0">
                <a:latin typeface="Arial Narrow" pitchFamily="34" charset="0"/>
              </a:rPr>
              <a:t> </a:t>
            </a:r>
            <a:r>
              <a:rPr lang="en-US" sz="1400" b="0" u="none" dirty="0">
                <a:latin typeface="Arial Narrow" pitchFamily="34" charset="0"/>
              </a:rPr>
              <a:t>are the divisors of </a:t>
            </a:r>
            <a:r>
              <a:rPr lang="de-DE" sz="14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</a:t>
            </a:r>
            <a:r>
              <a:rPr lang="de-DE" altLang="zh-CN" sz="1400" b="0" u="none" dirty="0" smtClean="0">
                <a:latin typeface="Arial Narrow" pitchFamily="34" charset="0"/>
              </a:rPr>
              <a:t>(15</a:t>
            </a:r>
            <a:r>
              <a:rPr lang="de-DE" altLang="zh-CN" sz="1400" u="none" dirty="0" smtClean="0">
                <a:latin typeface="Arial Narrow" pitchFamily="34" charset="0"/>
              </a:rPr>
              <a:t>)= </a:t>
            </a:r>
            <a:r>
              <a:rPr lang="en-AU" sz="1400" b="0" u="none" dirty="0">
                <a:solidFill>
                  <a:schemeClr val="tx2"/>
                </a:solidFill>
                <a:latin typeface="Arial Narrow" pitchFamily="34" charset="0"/>
              </a:rPr>
              <a:t>lcm [</a:t>
            </a:r>
            <a:r>
              <a:rPr lang="de-DE" sz="14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</a:t>
            </a:r>
            <a:r>
              <a:rPr lang="de-DE" sz="1400" b="0" u="none" dirty="0" smtClean="0">
                <a:solidFill>
                  <a:schemeClr val="tx2"/>
                </a:solidFill>
                <a:latin typeface="Arial Narrow" pitchFamily="34" charset="0"/>
              </a:rPr>
              <a:t>(</a:t>
            </a:r>
            <a:r>
              <a:rPr lang="en-AU" sz="1400" b="0" u="none" dirty="0">
                <a:latin typeface="Arial Narrow" pitchFamily="34" charset="0"/>
              </a:rPr>
              <a:t>3</a:t>
            </a:r>
            <a:r>
              <a:rPr lang="de-DE" sz="1400" b="0" u="none" dirty="0" smtClean="0">
                <a:solidFill>
                  <a:schemeClr val="tx2"/>
                </a:solidFill>
                <a:latin typeface="Arial Narrow" pitchFamily="34" charset="0"/>
              </a:rPr>
              <a:t>),</a:t>
            </a:r>
            <a:r>
              <a:rPr lang="en-AU" sz="1400" b="0" u="none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de-DE" sz="14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</a:t>
            </a:r>
            <a:r>
              <a:rPr lang="de-DE" sz="1400" b="0" u="none" dirty="0" smtClean="0">
                <a:solidFill>
                  <a:schemeClr val="tx2"/>
                </a:solidFill>
                <a:latin typeface="Arial Narrow" pitchFamily="34" charset="0"/>
              </a:rPr>
              <a:t>(</a:t>
            </a:r>
            <a:r>
              <a:rPr lang="de-DE" sz="1400" b="0" u="none" dirty="0">
                <a:solidFill>
                  <a:schemeClr val="tx2"/>
                </a:solidFill>
                <a:latin typeface="Arial Narrow" pitchFamily="34" charset="0"/>
              </a:rPr>
              <a:t>5</a:t>
            </a:r>
            <a:r>
              <a:rPr lang="de-DE" sz="1400" b="0" u="none" dirty="0" smtClean="0">
                <a:solidFill>
                  <a:schemeClr val="tx2"/>
                </a:solidFill>
                <a:latin typeface="Arial Narrow" pitchFamily="34" charset="0"/>
              </a:rPr>
              <a:t>)]</a:t>
            </a:r>
            <a:r>
              <a:rPr lang="de-DE" sz="1400" b="0" u="none" dirty="0" smtClean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= lcm(2,4)=4</a:t>
            </a:r>
          </a:p>
          <a:p>
            <a:pPr defTabSz="762000">
              <a:defRPr/>
            </a:pPr>
            <a:r>
              <a:rPr lang="de-DE" sz="14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de-DE" sz="1400" b="0" u="none" dirty="0" smtClean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         </a:t>
            </a:r>
            <a:r>
              <a:rPr lang="en-US" sz="1400" u="none" dirty="0" smtClean="0">
                <a:solidFill>
                  <a:srgbClr val="00B050"/>
                </a:solidFill>
                <a:latin typeface="Arial Narrow" pitchFamily="34" charset="0"/>
              </a:rPr>
              <a:t>namely  </a:t>
            </a:r>
            <a:r>
              <a:rPr lang="en-US" sz="1400" u="none" dirty="0">
                <a:solidFill>
                  <a:srgbClr val="00B050"/>
                </a:solidFill>
                <a:latin typeface="Arial Narrow" pitchFamily="34" charset="0"/>
              </a:rPr>
              <a:t>1, </a:t>
            </a:r>
            <a:r>
              <a:rPr lang="en-US" sz="1400" u="none" dirty="0" smtClean="0">
                <a:solidFill>
                  <a:srgbClr val="00B050"/>
                </a:solidFill>
                <a:latin typeface="Arial Narrow" pitchFamily="34" charset="0"/>
              </a:rPr>
              <a:t>2, 4</a:t>
            </a:r>
          </a:p>
          <a:p>
            <a:pPr marL="342900" indent="-342900" defTabSz="762000">
              <a:buAutoNum type="arabicPeriod" startAt="3"/>
              <a:defRPr/>
            </a:pPr>
            <a:r>
              <a:rPr lang="en-AU" sz="1400" b="0" dirty="0" smtClean="0">
                <a:latin typeface="Arial Narrow" pitchFamily="34" charset="0"/>
              </a:rPr>
              <a:t> Order </a:t>
            </a:r>
            <a:r>
              <a:rPr lang="en-AU" sz="1400" b="0" dirty="0">
                <a:latin typeface="Arial Narrow" pitchFamily="34" charset="0"/>
              </a:rPr>
              <a:t>of </a:t>
            </a:r>
            <a:r>
              <a:rPr lang="en-AU" sz="1400" b="0" dirty="0" smtClean="0">
                <a:latin typeface="Arial Narrow" pitchFamily="34" charset="0"/>
              </a:rPr>
              <a:t>2:</a:t>
            </a:r>
            <a:r>
              <a:rPr lang="en-AU" sz="1400" u="none" dirty="0">
                <a:latin typeface="Arial Narrow" pitchFamily="34" charset="0"/>
              </a:rPr>
              <a:t>	</a:t>
            </a:r>
            <a:r>
              <a:rPr lang="en-AU" sz="1400" u="none" dirty="0" smtClean="0">
                <a:latin typeface="Arial Narrow" pitchFamily="34" charset="0"/>
              </a:rPr>
              <a:t>2</a:t>
            </a:r>
            <a:r>
              <a:rPr lang="en-AU" sz="14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400" b="0" u="none" baseline="30000" dirty="0" smtClean="0">
                <a:latin typeface="Arial Narrow" pitchFamily="34" charset="0"/>
              </a:rPr>
              <a:t> </a:t>
            </a:r>
            <a:r>
              <a:rPr lang="en-AU" sz="1400" b="0" u="none" dirty="0">
                <a:latin typeface="Arial Narrow" pitchFamily="34" charset="0"/>
              </a:rPr>
              <a:t>= </a:t>
            </a:r>
            <a:r>
              <a:rPr lang="en-AU" sz="1400" b="0" u="none" dirty="0" smtClean="0">
                <a:latin typeface="Arial Narrow" pitchFamily="34" charset="0"/>
              </a:rPr>
              <a:t>2</a:t>
            </a:r>
            <a:r>
              <a:rPr lang="en-AU" sz="14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400" b="0" u="none" dirty="0" smtClean="0">
                <a:latin typeface="Arial Narrow" pitchFamily="34" charset="0"/>
              </a:rPr>
              <a:t> </a:t>
            </a:r>
            <a:r>
              <a:rPr lang="en-AU" sz="1400" b="0" u="none" dirty="0">
                <a:latin typeface="Arial Narrow" pitchFamily="34" charset="0"/>
              </a:rPr>
              <a:t>1, </a:t>
            </a:r>
            <a:r>
              <a:rPr lang="en-AU" sz="1400" u="none" dirty="0" smtClean="0">
                <a:latin typeface="Arial Narrow" pitchFamily="34" charset="0"/>
              </a:rPr>
              <a:t>2</a:t>
            </a:r>
            <a:r>
              <a:rPr lang="en-AU" sz="14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400" b="0" u="none" baseline="30000" dirty="0" smtClean="0">
                <a:latin typeface="Arial Narrow" pitchFamily="34" charset="0"/>
              </a:rPr>
              <a:t> </a:t>
            </a:r>
            <a:r>
              <a:rPr lang="en-AU" sz="1400" b="0" u="none" dirty="0">
                <a:latin typeface="Arial Narrow" pitchFamily="34" charset="0"/>
              </a:rPr>
              <a:t>= </a:t>
            </a:r>
            <a:r>
              <a:rPr lang="en-AU" sz="1400" b="0" u="none" dirty="0" smtClean="0">
                <a:latin typeface="Arial Narrow" pitchFamily="34" charset="0"/>
              </a:rPr>
              <a:t>4</a:t>
            </a:r>
            <a:r>
              <a:rPr lang="en-AU" sz="14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400" b="0" u="none" dirty="0" smtClean="0">
                <a:latin typeface="Arial Narrow" pitchFamily="34" charset="0"/>
              </a:rPr>
              <a:t> 1</a:t>
            </a:r>
            <a:r>
              <a:rPr lang="en-AU" sz="1400" b="0" u="none" dirty="0">
                <a:latin typeface="Arial Narrow" pitchFamily="34" charset="0"/>
              </a:rPr>
              <a:t> </a:t>
            </a:r>
            <a:r>
              <a:rPr lang="en-AU" sz="1400" b="0" u="none" dirty="0" smtClean="0">
                <a:latin typeface="Arial Narrow" pitchFamily="34" charset="0"/>
              </a:rPr>
              <a:t>    =&gt;   </a:t>
            </a:r>
            <a:r>
              <a:rPr lang="en-AU" sz="1400" b="0" u="none" dirty="0">
                <a:latin typeface="Arial Narrow" pitchFamily="34" charset="0"/>
              </a:rPr>
              <a:t>order of </a:t>
            </a:r>
            <a:r>
              <a:rPr lang="en-AU" sz="1400" b="0" u="none" dirty="0" smtClean="0">
                <a:latin typeface="Arial Narrow" pitchFamily="34" charset="0"/>
              </a:rPr>
              <a:t>2 </a:t>
            </a:r>
            <a:r>
              <a:rPr lang="en-AU" sz="1400" b="0" u="none" dirty="0">
                <a:latin typeface="Arial Narrow" pitchFamily="34" charset="0"/>
              </a:rPr>
              <a:t>is </a:t>
            </a:r>
            <a:r>
              <a:rPr lang="en-AU" sz="1400" b="0" u="none" dirty="0" smtClean="0">
                <a:latin typeface="Arial Narrow" pitchFamily="34" charset="0"/>
              </a:rPr>
              <a:t>4</a:t>
            </a:r>
          </a:p>
          <a:p>
            <a:pPr defTabSz="762000">
              <a:defRPr/>
            </a:pPr>
            <a:r>
              <a:rPr lang="en-AU" sz="1400" b="0" u="none" dirty="0" smtClean="0">
                <a:latin typeface="Arial Narrow" pitchFamily="34" charset="0"/>
              </a:rPr>
              <a:t>         </a:t>
            </a:r>
            <a:r>
              <a:rPr lang="en-AU" sz="1400" b="0" u="none" dirty="0">
                <a:latin typeface="Arial Narrow" pitchFamily="34" charset="0"/>
              </a:rPr>
              <a:t>By selecting </a:t>
            </a:r>
            <a:r>
              <a:rPr lang="en-AU" sz="1400" b="0" u="none" dirty="0" smtClean="0">
                <a:latin typeface="Arial Narrow" pitchFamily="34" charset="0"/>
              </a:rPr>
              <a:t>i=1,3 </a:t>
            </a:r>
            <a:r>
              <a:rPr lang="en-AU" sz="1400" b="0" u="none" dirty="0">
                <a:latin typeface="Arial Narrow" pitchFamily="34" charset="0"/>
              </a:rPr>
              <a:t>we get  </a:t>
            </a:r>
            <a:r>
              <a:rPr lang="en-AU" sz="1400" b="0" u="none" dirty="0" err="1" smtClean="0">
                <a:latin typeface="Arial Narrow" pitchFamily="34" charset="0"/>
              </a:rPr>
              <a:t>gcd</a:t>
            </a:r>
            <a:r>
              <a:rPr lang="en-AU" sz="1400" b="0" u="none" dirty="0" smtClean="0">
                <a:latin typeface="Arial Narrow" pitchFamily="34" charset="0"/>
              </a:rPr>
              <a:t>(4,i</a:t>
            </a:r>
            <a:r>
              <a:rPr lang="en-AU" sz="1400" b="0" u="none" dirty="0">
                <a:latin typeface="Arial Narrow" pitchFamily="34" charset="0"/>
              </a:rPr>
              <a:t>)=1                     </a:t>
            </a:r>
            <a:r>
              <a:rPr lang="en-AU" sz="1400" b="0" u="none" dirty="0" smtClean="0">
                <a:latin typeface="Arial Narrow" pitchFamily="34" charset="0"/>
              </a:rPr>
              <a:t>              </a:t>
            </a:r>
            <a:r>
              <a:rPr lang="en-AU" sz="14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400" b="0" u="none" dirty="0">
                <a:latin typeface="Arial Narrow" pitchFamily="34" charset="0"/>
              </a:rPr>
              <a:t> </a:t>
            </a:r>
            <a:r>
              <a:rPr lang="en-AU" sz="1400" u="none" dirty="0" smtClean="0">
                <a:latin typeface="Arial Narrow" pitchFamily="34" charset="0"/>
              </a:rPr>
              <a:t>2</a:t>
            </a:r>
            <a:r>
              <a:rPr lang="en-AU" sz="14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400" b="0" u="none" dirty="0" smtClean="0">
                <a:latin typeface="Arial Narrow" pitchFamily="34" charset="0"/>
              </a:rPr>
              <a:t>  </a:t>
            </a:r>
            <a:r>
              <a:rPr lang="en-AU" sz="1400" u="none" dirty="0" smtClean="0">
                <a:latin typeface="Arial Narrow" pitchFamily="34" charset="0"/>
              </a:rPr>
              <a:t>2</a:t>
            </a:r>
            <a:r>
              <a:rPr lang="en-AU" sz="1400" u="none" baseline="30000" dirty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sz="1400" u="none" baseline="30000" dirty="0" smtClean="0">
                <a:latin typeface="Arial Narrow" pitchFamily="34" charset="0"/>
              </a:rPr>
              <a:t>  </a:t>
            </a:r>
            <a:r>
              <a:rPr lang="en-AU" sz="1400" u="none" dirty="0">
                <a:latin typeface="Arial Narrow" pitchFamily="34" charset="0"/>
              </a:rPr>
              <a:t>or </a:t>
            </a:r>
            <a:r>
              <a:rPr lang="en-AU" sz="1400" u="none" dirty="0" smtClean="0">
                <a:solidFill>
                  <a:srgbClr val="FF0000"/>
                </a:solidFill>
                <a:latin typeface="Arial Narrow" pitchFamily="34" charset="0"/>
              </a:rPr>
              <a:t>2</a:t>
            </a:r>
            <a:r>
              <a:rPr lang="en-AU" sz="1400" b="0" u="none" dirty="0" smtClean="0">
                <a:latin typeface="Arial Narrow" pitchFamily="34" charset="0"/>
              </a:rPr>
              <a:t> ,</a:t>
            </a:r>
            <a:r>
              <a:rPr lang="en-AU" sz="1400" u="none" dirty="0">
                <a:solidFill>
                  <a:srgbClr val="FF0000"/>
                </a:solidFill>
                <a:latin typeface="Arial Narrow" pitchFamily="34" charset="0"/>
              </a:rPr>
              <a:t>8</a:t>
            </a:r>
            <a:r>
              <a:rPr lang="en-AU" sz="1400" b="0" u="none" dirty="0" smtClean="0">
                <a:latin typeface="Arial Narrow" pitchFamily="34" charset="0"/>
              </a:rPr>
              <a:t> </a:t>
            </a:r>
            <a:r>
              <a:rPr lang="en-AU" sz="1400" u="none" dirty="0">
                <a:latin typeface="Arial Narrow" pitchFamily="34" charset="0"/>
              </a:rPr>
              <a:t>having order </a:t>
            </a:r>
            <a:r>
              <a:rPr lang="en-AU" sz="1400" u="none" dirty="0" smtClean="0">
                <a:latin typeface="Arial Narrow" pitchFamily="34" charset="0"/>
              </a:rPr>
              <a:t>4  </a:t>
            </a:r>
            <a:endParaRPr lang="en-AU" sz="14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400" b="0" u="none" dirty="0">
                <a:latin typeface="Arial Narrow" pitchFamily="34" charset="0"/>
              </a:rPr>
              <a:t>         </a:t>
            </a:r>
            <a:r>
              <a:rPr lang="en-AU" sz="1400" b="0" dirty="0" smtClean="0">
                <a:latin typeface="Arial Narrow" pitchFamily="34" charset="0"/>
              </a:rPr>
              <a:t>Order </a:t>
            </a:r>
            <a:r>
              <a:rPr lang="en-AU" sz="1400" b="0" dirty="0">
                <a:latin typeface="Arial Narrow" pitchFamily="34" charset="0"/>
              </a:rPr>
              <a:t>of </a:t>
            </a:r>
            <a:r>
              <a:rPr lang="en-AU" sz="1400" b="0" dirty="0" smtClean="0">
                <a:latin typeface="Arial Narrow" pitchFamily="34" charset="0"/>
              </a:rPr>
              <a:t>4:</a:t>
            </a:r>
            <a:r>
              <a:rPr lang="en-AU" sz="1400" b="0" u="none" dirty="0">
                <a:latin typeface="Arial Narrow" pitchFamily="34" charset="0"/>
              </a:rPr>
              <a:t>	</a:t>
            </a:r>
            <a:r>
              <a:rPr lang="en-AU" sz="1400" u="none" dirty="0" smtClean="0">
                <a:latin typeface="Arial Narrow" pitchFamily="34" charset="0"/>
              </a:rPr>
              <a:t>4</a:t>
            </a:r>
            <a:r>
              <a:rPr lang="en-AU" sz="14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400" b="0" u="none" baseline="30000" dirty="0" smtClean="0">
                <a:latin typeface="Arial Narrow" pitchFamily="34" charset="0"/>
              </a:rPr>
              <a:t> </a:t>
            </a:r>
            <a:r>
              <a:rPr lang="en-AU" sz="1400" b="0" u="none" dirty="0">
                <a:latin typeface="Arial Narrow" pitchFamily="34" charset="0"/>
              </a:rPr>
              <a:t>= </a:t>
            </a:r>
            <a:r>
              <a:rPr lang="en-AU" sz="1400" b="0" u="none" dirty="0" smtClean="0">
                <a:latin typeface="Arial Narrow" pitchFamily="34" charset="0"/>
              </a:rPr>
              <a:t>4</a:t>
            </a:r>
            <a:r>
              <a:rPr lang="en-AU" sz="14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400" b="0" u="none" dirty="0" smtClean="0">
                <a:latin typeface="Arial Narrow" pitchFamily="34" charset="0"/>
              </a:rPr>
              <a:t> </a:t>
            </a:r>
            <a:r>
              <a:rPr lang="en-AU" sz="1400" b="0" u="none" dirty="0">
                <a:latin typeface="Arial Narrow" pitchFamily="34" charset="0"/>
              </a:rPr>
              <a:t>1, </a:t>
            </a:r>
            <a:r>
              <a:rPr lang="en-AU" sz="1400" u="none" dirty="0" smtClean="0">
                <a:latin typeface="Arial Narrow" pitchFamily="34" charset="0"/>
              </a:rPr>
              <a:t>4</a:t>
            </a:r>
            <a:r>
              <a:rPr lang="en-AU" sz="14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400" b="0" u="none" baseline="30000" dirty="0" smtClean="0">
                <a:latin typeface="Arial Narrow" pitchFamily="34" charset="0"/>
              </a:rPr>
              <a:t> </a:t>
            </a:r>
            <a:r>
              <a:rPr lang="en-AU" sz="1400" b="0" u="none" dirty="0" smtClean="0">
                <a:latin typeface="Arial Narrow" pitchFamily="34" charset="0"/>
              </a:rPr>
              <a:t>= 1,</a:t>
            </a:r>
            <a:r>
              <a:rPr lang="en-AU" sz="1400" b="0" u="none" dirty="0" smtClean="0">
                <a:latin typeface="Arial Narrow" pitchFamily="34" charset="0"/>
                <a:sym typeface="Symbol" pitchFamily="18" charset="2"/>
              </a:rPr>
              <a:t>		          </a:t>
            </a:r>
            <a:r>
              <a:rPr lang="en-AU" sz="14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400" b="0" u="none" dirty="0" smtClean="0">
                <a:latin typeface="Arial Narrow" pitchFamily="34" charset="0"/>
              </a:rPr>
              <a:t>   </a:t>
            </a:r>
            <a:r>
              <a:rPr lang="en-AU" sz="1400" u="none" dirty="0">
                <a:latin typeface="Arial Narrow" pitchFamily="34" charset="0"/>
              </a:rPr>
              <a:t>order of </a:t>
            </a:r>
            <a:r>
              <a:rPr lang="en-AU" sz="1400" u="none" dirty="0" smtClean="0">
                <a:latin typeface="Arial Narrow" pitchFamily="34" charset="0"/>
              </a:rPr>
              <a:t>4 </a:t>
            </a:r>
            <a:r>
              <a:rPr lang="en-AU" sz="1400" u="none" dirty="0">
                <a:latin typeface="Arial Narrow" pitchFamily="34" charset="0"/>
              </a:rPr>
              <a:t>is 2</a:t>
            </a:r>
          </a:p>
          <a:p>
            <a:pPr defTabSz="762000">
              <a:defRPr/>
            </a:pPr>
            <a:r>
              <a:rPr lang="en-AU" sz="1400" b="0" u="none" dirty="0" smtClean="0">
                <a:latin typeface="Arial Narrow" pitchFamily="34" charset="0"/>
              </a:rPr>
              <a:t>         </a:t>
            </a:r>
            <a:r>
              <a:rPr lang="en-AU" sz="1400" b="0" dirty="0" smtClean="0">
                <a:latin typeface="Arial Narrow" pitchFamily="34" charset="0"/>
              </a:rPr>
              <a:t>Order </a:t>
            </a:r>
            <a:r>
              <a:rPr lang="en-AU" sz="1400" b="0" dirty="0">
                <a:latin typeface="Arial Narrow" pitchFamily="34" charset="0"/>
              </a:rPr>
              <a:t>of </a:t>
            </a:r>
            <a:r>
              <a:rPr lang="en-AU" sz="1400" b="0" dirty="0" smtClean="0">
                <a:latin typeface="Arial Narrow" pitchFamily="34" charset="0"/>
              </a:rPr>
              <a:t>7:</a:t>
            </a:r>
            <a:r>
              <a:rPr lang="en-AU" sz="1400" b="0" u="none" dirty="0">
                <a:latin typeface="Arial Narrow" pitchFamily="34" charset="0"/>
              </a:rPr>
              <a:t>	</a:t>
            </a:r>
            <a:r>
              <a:rPr lang="en-AU" sz="1400" u="none" dirty="0" smtClean="0">
                <a:latin typeface="Arial Narrow" pitchFamily="34" charset="0"/>
              </a:rPr>
              <a:t>7</a:t>
            </a:r>
            <a:r>
              <a:rPr lang="en-AU" sz="14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400" b="0" u="none" baseline="30000" dirty="0" smtClean="0">
                <a:latin typeface="Arial Narrow" pitchFamily="34" charset="0"/>
              </a:rPr>
              <a:t> </a:t>
            </a:r>
            <a:r>
              <a:rPr lang="en-AU" sz="1400" b="0" u="none" dirty="0">
                <a:latin typeface="Arial Narrow" pitchFamily="34" charset="0"/>
              </a:rPr>
              <a:t>= </a:t>
            </a:r>
            <a:r>
              <a:rPr lang="en-AU" sz="1400" b="0" u="none" dirty="0" smtClean="0">
                <a:latin typeface="Arial Narrow" pitchFamily="34" charset="0"/>
              </a:rPr>
              <a:t>7</a:t>
            </a:r>
            <a:r>
              <a:rPr lang="en-AU" sz="14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400" b="0" u="none" dirty="0" smtClean="0">
                <a:latin typeface="Arial Narrow" pitchFamily="34" charset="0"/>
              </a:rPr>
              <a:t> </a:t>
            </a:r>
            <a:r>
              <a:rPr lang="en-AU" sz="1400" b="0" u="none" dirty="0">
                <a:latin typeface="Arial Narrow" pitchFamily="34" charset="0"/>
              </a:rPr>
              <a:t>1, </a:t>
            </a:r>
            <a:r>
              <a:rPr lang="en-AU" sz="1400" u="none" dirty="0" smtClean="0">
                <a:latin typeface="Arial Narrow" pitchFamily="34" charset="0"/>
              </a:rPr>
              <a:t>7</a:t>
            </a:r>
            <a:r>
              <a:rPr lang="en-AU" sz="14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400" b="0" u="none" baseline="30000" dirty="0" smtClean="0">
                <a:latin typeface="Arial Narrow" pitchFamily="34" charset="0"/>
              </a:rPr>
              <a:t> </a:t>
            </a:r>
            <a:r>
              <a:rPr lang="en-AU" sz="1400" b="0" u="none" dirty="0">
                <a:latin typeface="Arial Narrow" pitchFamily="34" charset="0"/>
              </a:rPr>
              <a:t>= </a:t>
            </a:r>
            <a:r>
              <a:rPr lang="en-AU" sz="1400" b="0" u="none" dirty="0" smtClean="0">
                <a:latin typeface="Arial Narrow" pitchFamily="34" charset="0"/>
              </a:rPr>
              <a:t>4</a:t>
            </a:r>
            <a:r>
              <a:rPr lang="en-AU" sz="14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400" b="0" u="none" dirty="0" smtClean="0">
                <a:latin typeface="Arial Narrow" pitchFamily="34" charset="0"/>
              </a:rPr>
              <a:t> 1     =&gt;   </a:t>
            </a:r>
            <a:r>
              <a:rPr lang="en-AU" sz="1400" b="0" u="none" dirty="0">
                <a:latin typeface="Arial Narrow" pitchFamily="34" charset="0"/>
              </a:rPr>
              <a:t>order of </a:t>
            </a:r>
            <a:r>
              <a:rPr lang="en-AU" sz="1400" b="0" u="none" dirty="0" smtClean="0">
                <a:latin typeface="Arial Narrow" pitchFamily="34" charset="0"/>
              </a:rPr>
              <a:t>7 </a:t>
            </a:r>
            <a:r>
              <a:rPr lang="en-AU" sz="1400" b="0" u="none" dirty="0">
                <a:latin typeface="Arial Narrow" pitchFamily="34" charset="0"/>
              </a:rPr>
              <a:t>is </a:t>
            </a:r>
            <a:r>
              <a:rPr lang="en-AU" sz="1400" b="0" u="none" dirty="0" smtClean="0">
                <a:latin typeface="Arial Narrow" pitchFamily="34" charset="0"/>
              </a:rPr>
              <a:t>4</a:t>
            </a:r>
          </a:p>
          <a:p>
            <a:pPr defTabSz="762000">
              <a:defRPr/>
            </a:pPr>
            <a:r>
              <a:rPr lang="en-AU" sz="1400" u="none" dirty="0">
                <a:latin typeface="Arial Narrow" pitchFamily="34" charset="0"/>
              </a:rPr>
              <a:t> </a:t>
            </a:r>
            <a:r>
              <a:rPr lang="en-AU" sz="1400" u="none" dirty="0" smtClean="0">
                <a:latin typeface="Arial Narrow" pitchFamily="34" charset="0"/>
              </a:rPr>
              <a:t>        </a:t>
            </a:r>
            <a:r>
              <a:rPr lang="en-AU" sz="1400" b="0" u="none" dirty="0" smtClean="0">
                <a:latin typeface="Arial Narrow" pitchFamily="34" charset="0"/>
              </a:rPr>
              <a:t>By </a:t>
            </a:r>
            <a:r>
              <a:rPr lang="en-AU" sz="1400" b="0" u="none" dirty="0">
                <a:latin typeface="Arial Narrow" pitchFamily="34" charset="0"/>
              </a:rPr>
              <a:t>selecting i=1,3 we get  </a:t>
            </a:r>
            <a:r>
              <a:rPr lang="en-AU" sz="1400" b="0" u="none" dirty="0" err="1">
                <a:latin typeface="Arial Narrow" pitchFamily="34" charset="0"/>
              </a:rPr>
              <a:t>gcd</a:t>
            </a:r>
            <a:r>
              <a:rPr lang="en-AU" sz="1400" b="0" u="none" dirty="0">
                <a:latin typeface="Arial Narrow" pitchFamily="34" charset="0"/>
              </a:rPr>
              <a:t>(4,i)=1                        </a:t>
            </a:r>
            <a:r>
              <a:rPr lang="en-AU" sz="1400" b="0" u="none" dirty="0" smtClean="0">
                <a:latin typeface="Arial Narrow" pitchFamily="34" charset="0"/>
              </a:rPr>
              <a:t>           </a:t>
            </a:r>
            <a:r>
              <a:rPr lang="en-AU" sz="14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400" b="0" u="none" dirty="0">
                <a:latin typeface="Arial Narrow" pitchFamily="34" charset="0"/>
              </a:rPr>
              <a:t> </a:t>
            </a:r>
            <a:r>
              <a:rPr lang="en-AU" sz="1400" u="none" dirty="0" smtClean="0">
                <a:latin typeface="Arial Narrow" pitchFamily="34" charset="0"/>
              </a:rPr>
              <a:t>7</a:t>
            </a:r>
            <a:r>
              <a:rPr lang="en-AU" sz="14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400" b="0" u="none" dirty="0" smtClean="0">
                <a:latin typeface="Arial Narrow" pitchFamily="34" charset="0"/>
              </a:rPr>
              <a:t>  </a:t>
            </a:r>
            <a:r>
              <a:rPr lang="en-AU" sz="1400" u="none" dirty="0" smtClean="0">
                <a:latin typeface="Arial Narrow" pitchFamily="34" charset="0"/>
              </a:rPr>
              <a:t>7</a:t>
            </a:r>
            <a:r>
              <a:rPr lang="en-AU" sz="14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sz="1400" u="none" baseline="30000" dirty="0" smtClean="0">
                <a:latin typeface="Arial Narrow" pitchFamily="34" charset="0"/>
              </a:rPr>
              <a:t>  </a:t>
            </a:r>
            <a:r>
              <a:rPr lang="en-AU" sz="1400" u="none" dirty="0">
                <a:latin typeface="Arial Narrow" pitchFamily="34" charset="0"/>
              </a:rPr>
              <a:t>or </a:t>
            </a:r>
            <a:r>
              <a:rPr lang="en-AU" sz="1400" u="none" dirty="0" smtClean="0">
                <a:solidFill>
                  <a:srgbClr val="FF0000"/>
                </a:solidFill>
                <a:latin typeface="Arial Narrow" pitchFamily="34" charset="0"/>
              </a:rPr>
              <a:t>7</a:t>
            </a:r>
            <a:r>
              <a:rPr lang="en-AU" sz="1400" b="0" u="none" dirty="0" smtClean="0">
                <a:latin typeface="Arial Narrow" pitchFamily="34" charset="0"/>
              </a:rPr>
              <a:t> ,</a:t>
            </a:r>
            <a:r>
              <a:rPr lang="en-AU" sz="1400" u="none" dirty="0" smtClean="0">
                <a:solidFill>
                  <a:srgbClr val="FF0000"/>
                </a:solidFill>
                <a:latin typeface="Arial Narrow" pitchFamily="34" charset="0"/>
              </a:rPr>
              <a:t>13</a:t>
            </a:r>
            <a:r>
              <a:rPr lang="en-AU" sz="1400" b="0" u="none" dirty="0" smtClean="0">
                <a:latin typeface="Arial Narrow" pitchFamily="34" charset="0"/>
              </a:rPr>
              <a:t> </a:t>
            </a:r>
            <a:r>
              <a:rPr lang="en-AU" sz="1400" u="none" dirty="0">
                <a:latin typeface="Arial Narrow" pitchFamily="34" charset="0"/>
              </a:rPr>
              <a:t>having order 4  </a:t>
            </a:r>
          </a:p>
          <a:p>
            <a:pPr marL="457200" indent="-457200" defTabSz="762000">
              <a:defRPr/>
            </a:pPr>
            <a:r>
              <a:rPr lang="en-AU" sz="1400" b="0" u="none" dirty="0">
                <a:latin typeface="Arial Narrow" pitchFamily="34" charset="0"/>
              </a:rPr>
              <a:t> </a:t>
            </a:r>
            <a:r>
              <a:rPr lang="en-AU" sz="1400" b="0" u="none" dirty="0" smtClean="0">
                <a:latin typeface="Arial Narrow" pitchFamily="34" charset="0"/>
              </a:rPr>
              <a:t>        </a:t>
            </a:r>
            <a:r>
              <a:rPr lang="en-AU" sz="1400" b="0" dirty="0" smtClean="0">
                <a:latin typeface="Arial Narrow" pitchFamily="34" charset="0"/>
              </a:rPr>
              <a:t>Order of </a:t>
            </a:r>
            <a:r>
              <a:rPr lang="en-AU" sz="1400" b="0" dirty="0">
                <a:latin typeface="Arial Narrow" pitchFamily="34" charset="0"/>
              </a:rPr>
              <a:t>11:</a:t>
            </a:r>
            <a:r>
              <a:rPr lang="en-AU" sz="1400" b="0" u="none" dirty="0">
                <a:latin typeface="Arial Narrow" pitchFamily="34" charset="0"/>
              </a:rPr>
              <a:t>	</a:t>
            </a:r>
            <a:r>
              <a:rPr lang="en-AU" sz="1400" u="none" dirty="0">
                <a:latin typeface="Arial Narrow" pitchFamily="34" charset="0"/>
              </a:rPr>
              <a:t>11</a:t>
            </a:r>
            <a:r>
              <a:rPr lang="en-AU" sz="14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400" b="0" u="none" baseline="30000" dirty="0">
                <a:latin typeface="Arial Narrow" pitchFamily="34" charset="0"/>
              </a:rPr>
              <a:t> </a:t>
            </a:r>
            <a:r>
              <a:rPr lang="en-AU" sz="1400" b="0" u="none" dirty="0">
                <a:latin typeface="Arial Narrow" pitchFamily="34" charset="0"/>
              </a:rPr>
              <a:t>=11</a:t>
            </a:r>
            <a:r>
              <a:rPr lang="en-AU" sz="14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400" b="0" u="none" dirty="0">
                <a:latin typeface="Arial Narrow" pitchFamily="34" charset="0"/>
              </a:rPr>
              <a:t> 1, </a:t>
            </a:r>
            <a:r>
              <a:rPr lang="en-AU" sz="1400" u="none" dirty="0">
                <a:latin typeface="Arial Narrow" pitchFamily="34" charset="0"/>
              </a:rPr>
              <a:t>11</a:t>
            </a:r>
            <a:r>
              <a:rPr lang="en-AU" sz="14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400" b="0" u="none" baseline="30000" dirty="0">
                <a:latin typeface="Arial Narrow" pitchFamily="34" charset="0"/>
              </a:rPr>
              <a:t> </a:t>
            </a:r>
            <a:r>
              <a:rPr lang="en-AU" sz="1400" b="0" u="none" dirty="0">
                <a:latin typeface="Arial Narrow" pitchFamily="34" charset="0"/>
              </a:rPr>
              <a:t>= </a:t>
            </a:r>
            <a:r>
              <a:rPr lang="en-AU" sz="1400" b="0" u="none" dirty="0" smtClean="0">
                <a:latin typeface="Arial Narrow" pitchFamily="34" charset="0"/>
              </a:rPr>
              <a:t>1              </a:t>
            </a:r>
            <a:r>
              <a:rPr lang="en-AU" sz="1400" b="0" u="none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AU" sz="1400" b="0" u="none" dirty="0" smtClean="0">
                <a:latin typeface="Arial Narrow" pitchFamily="34" charset="0"/>
                <a:sym typeface="Symbol" pitchFamily="18" charset="2"/>
              </a:rPr>
              <a:t>                    </a:t>
            </a:r>
            <a:r>
              <a:rPr lang="en-AU" sz="14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400" b="0" u="none" dirty="0" smtClean="0">
                <a:latin typeface="Arial Narrow" pitchFamily="34" charset="0"/>
              </a:rPr>
              <a:t>   </a:t>
            </a:r>
            <a:r>
              <a:rPr lang="en-AU" sz="1400" u="none" dirty="0">
                <a:latin typeface="Arial Narrow" pitchFamily="34" charset="0"/>
              </a:rPr>
              <a:t>order of 11 is </a:t>
            </a:r>
            <a:r>
              <a:rPr lang="en-AU" sz="1400" u="none" dirty="0" smtClean="0">
                <a:latin typeface="Arial Narrow" pitchFamily="34" charset="0"/>
              </a:rPr>
              <a:t>2</a:t>
            </a:r>
            <a:endParaRPr lang="en-AU" sz="14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400" b="0" u="none" dirty="0">
                <a:latin typeface="Arial Narrow" pitchFamily="34" charset="0"/>
              </a:rPr>
              <a:t>         </a:t>
            </a:r>
            <a:r>
              <a:rPr lang="en-AU" sz="1400" b="0" dirty="0" smtClean="0">
                <a:latin typeface="Arial Narrow" pitchFamily="34" charset="0"/>
              </a:rPr>
              <a:t>Order </a:t>
            </a:r>
            <a:r>
              <a:rPr lang="en-AU" sz="1400" b="0" dirty="0">
                <a:latin typeface="Arial Narrow" pitchFamily="34" charset="0"/>
              </a:rPr>
              <a:t>of </a:t>
            </a:r>
            <a:r>
              <a:rPr lang="en-AU" sz="1400" b="0" dirty="0" smtClean="0">
                <a:latin typeface="Arial Narrow" pitchFamily="34" charset="0"/>
              </a:rPr>
              <a:t>14:</a:t>
            </a:r>
            <a:r>
              <a:rPr lang="en-AU" sz="1400" b="0" u="none" dirty="0">
                <a:latin typeface="Arial Narrow" pitchFamily="34" charset="0"/>
              </a:rPr>
              <a:t>	</a:t>
            </a:r>
            <a:r>
              <a:rPr lang="en-AU" sz="1400" u="none" dirty="0" smtClean="0">
                <a:latin typeface="Arial Narrow" pitchFamily="34" charset="0"/>
              </a:rPr>
              <a:t>14</a:t>
            </a:r>
            <a:r>
              <a:rPr lang="en-AU" sz="14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400" b="0" u="none" baseline="30000" dirty="0" smtClean="0">
                <a:latin typeface="Arial Narrow" pitchFamily="34" charset="0"/>
              </a:rPr>
              <a:t> </a:t>
            </a:r>
            <a:r>
              <a:rPr lang="en-AU" sz="1400" b="0" u="none" dirty="0">
                <a:latin typeface="Arial Narrow" pitchFamily="34" charset="0"/>
              </a:rPr>
              <a:t>=</a:t>
            </a:r>
            <a:r>
              <a:rPr lang="en-AU" sz="1400" b="0" u="none" dirty="0" smtClean="0">
                <a:latin typeface="Arial Narrow" pitchFamily="34" charset="0"/>
              </a:rPr>
              <a:t>14</a:t>
            </a:r>
            <a:r>
              <a:rPr lang="en-AU" sz="14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400" b="0" u="none" dirty="0" smtClean="0">
                <a:latin typeface="Arial Narrow" pitchFamily="34" charset="0"/>
              </a:rPr>
              <a:t> </a:t>
            </a:r>
            <a:r>
              <a:rPr lang="en-AU" sz="1400" b="0" u="none" dirty="0">
                <a:latin typeface="Arial Narrow" pitchFamily="34" charset="0"/>
              </a:rPr>
              <a:t>1, </a:t>
            </a:r>
            <a:r>
              <a:rPr lang="en-AU" sz="1400" u="none" dirty="0" smtClean="0">
                <a:latin typeface="Arial Narrow" pitchFamily="34" charset="0"/>
              </a:rPr>
              <a:t>14</a:t>
            </a:r>
            <a:r>
              <a:rPr lang="en-AU" sz="14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400" b="0" u="none" baseline="30000" dirty="0" smtClean="0">
                <a:latin typeface="Arial Narrow" pitchFamily="34" charset="0"/>
              </a:rPr>
              <a:t> </a:t>
            </a:r>
            <a:r>
              <a:rPr lang="en-AU" sz="1400" b="0" u="none" dirty="0">
                <a:latin typeface="Arial Narrow" pitchFamily="34" charset="0"/>
              </a:rPr>
              <a:t>= </a:t>
            </a:r>
            <a:r>
              <a:rPr lang="en-AU" sz="1400" b="0" u="none" dirty="0" smtClean="0">
                <a:latin typeface="Arial Narrow" pitchFamily="34" charset="0"/>
              </a:rPr>
              <a:t>1                     </a:t>
            </a:r>
            <a:r>
              <a:rPr lang="en-AU" sz="1400" b="0" u="none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AU" sz="1400" b="0" u="none" dirty="0" smtClean="0">
                <a:latin typeface="Arial Narrow" pitchFamily="34" charset="0"/>
                <a:sym typeface="Symbol" pitchFamily="18" charset="2"/>
              </a:rPr>
              <a:t>             </a:t>
            </a:r>
            <a:r>
              <a:rPr lang="en-AU" sz="14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400" b="0" u="none" dirty="0" smtClean="0">
                <a:latin typeface="Arial Narrow" pitchFamily="34" charset="0"/>
              </a:rPr>
              <a:t>   </a:t>
            </a:r>
            <a:r>
              <a:rPr lang="en-AU" sz="1400" u="none" dirty="0">
                <a:latin typeface="Arial Narrow" pitchFamily="34" charset="0"/>
              </a:rPr>
              <a:t>order of </a:t>
            </a:r>
            <a:r>
              <a:rPr lang="en-AU" sz="1400" u="none" dirty="0" smtClean="0">
                <a:latin typeface="Arial Narrow" pitchFamily="34" charset="0"/>
              </a:rPr>
              <a:t>14 </a:t>
            </a:r>
            <a:r>
              <a:rPr lang="en-AU" sz="1400" u="none" dirty="0">
                <a:latin typeface="Arial Narrow" pitchFamily="34" charset="0"/>
              </a:rPr>
              <a:t>is </a:t>
            </a:r>
            <a:r>
              <a:rPr lang="en-AU" sz="1400" u="none" dirty="0" smtClean="0">
                <a:latin typeface="Arial Narrow" pitchFamily="34" charset="0"/>
              </a:rPr>
              <a:t>2</a:t>
            </a:r>
            <a:endParaRPr lang="en-AU" sz="14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endParaRPr lang="en-AU" sz="1400" b="0" u="none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marL="457200" indent="-457200" defTabSz="762000">
              <a:defRPr/>
            </a:pPr>
            <a:endParaRPr lang="en-AU" sz="1400" b="0" u="none" dirty="0">
              <a:solidFill>
                <a:schemeClr val="tx2"/>
              </a:solidFill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400" b="0" u="none" dirty="0" smtClean="0">
                <a:solidFill>
                  <a:schemeClr val="tx2"/>
                </a:solidFill>
                <a:latin typeface="Arial Narrow" pitchFamily="34" charset="0"/>
              </a:rPr>
              <a:t>4.      </a:t>
            </a:r>
            <a:r>
              <a:rPr lang="de-DE" sz="1400" b="0" u="none" dirty="0" smtClean="0">
                <a:solidFill>
                  <a:schemeClr val="tx2"/>
                </a:solidFill>
                <a:latin typeface="Arial Narrow" pitchFamily="34" charset="0"/>
              </a:rPr>
              <a:t>   </a:t>
            </a:r>
            <a:endParaRPr lang="en-AU" sz="1400" u="none" dirty="0">
              <a:solidFill>
                <a:srgbClr val="00B050"/>
              </a:solidFill>
              <a:latin typeface="Arial Narrow" pitchFamily="34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5706496"/>
              </p:ext>
            </p:extLst>
          </p:nvPr>
        </p:nvGraphicFramePr>
        <p:xfrm>
          <a:off x="846138" y="4487863"/>
          <a:ext cx="8724900" cy="209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工作表" r:id="rId4" imgW="9153425" imgH="1552658" progId="Excel.Sheet.12">
                  <p:embed/>
                </p:oleObj>
              </mc:Choice>
              <mc:Fallback>
                <p:oleObj name="工作表" r:id="rId4" imgW="9153425" imgH="15526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46138" y="4487863"/>
                        <a:ext cx="8724900" cy="2093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/>
          <p:cNvSpPr/>
          <p:nvPr/>
        </p:nvSpPr>
        <p:spPr>
          <a:xfrm>
            <a:off x="1071478" y="3907998"/>
            <a:ext cx="57679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defTabSz="762000">
              <a:defRPr/>
            </a:pPr>
            <a:r>
              <a:rPr lang="en-US" sz="24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Cycle structure of all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non-units </a:t>
            </a:r>
            <a:r>
              <a:rPr lang="en-US" sz="24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in the </a:t>
            </a:r>
            <a:r>
              <a:rPr lang="en-US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ring  </a:t>
            </a:r>
            <a:r>
              <a:rPr lang="en-US" sz="24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Z</a:t>
            </a:r>
            <a:r>
              <a:rPr lang="en-US" sz="2400" u="none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15</a:t>
            </a:r>
            <a:endParaRPr lang="en-US" sz="2400" baseline="-250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71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1842100" y="722511"/>
            <a:ext cx="6776828" cy="132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marL="457200" indent="-457200" algn="ctr" defTabSz="762000">
              <a:defRPr/>
            </a:pPr>
            <a:r>
              <a:rPr lang="en-AU" sz="4000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Tutorials extensions for lecture 3</a:t>
            </a:r>
          </a:p>
          <a:p>
            <a:pPr marL="457200" indent="-457200" algn="ctr" defTabSz="762000">
              <a:defRPr/>
            </a:pPr>
            <a:r>
              <a:rPr lang="en-AU" sz="4000" b="0" u="none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Rings, Fields, Groups</a:t>
            </a:r>
            <a:endParaRPr lang="en-AU" sz="4400" b="0" u="none" dirty="0">
              <a:solidFill>
                <a:srgbClr val="0239C4"/>
              </a:solidFill>
              <a:latin typeface="Arial Narrow" pitchFamily="34" charset="0"/>
            </a:endParaRPr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1152327" y="2716341"/>
            <a:ext cx="6408712" cy="6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AU" sz="3600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Includes full analysis :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999403"/>
              </p:ext>
            </p:extLst>
          </p:nvPr>
        </p:nvGraphicFramePr>
        <p:xfrm>
          <a:off x="1008311" y="3818855"/>
          <a:ext cx="8145621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Formel" r:id="rId3" imgW="2374560" imgH="482400" progId="Equation.3">
                  <p:embed/>
                </p:oleObj>
              </mc:Choice>
              <mc:Fallback>
                <p:oleObj name="Formel" r:id="rId3" imgW="2374560" imgH="4824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311" y="3818855"/>
                        <a:ext cx="8145621" cy="165618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tx1"/>
                        </a:solidFill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6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76270" name="Text Box 14"/>
          <p:cNvSpPr txBox="1">
            <a:spLocks noChangeArrowheads="1"/>
          </p:cNvSpPr>
          <p:nvPr/>
        </p:nvSpPr>
        <p:spPr bwMode="auto">
          <a:xfrm>
            <a:off x="460071" y="2153380"/>
            <a:ext cx="9531350" cy="38493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AU" sz="1800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</a:t>
            </a:r>
            <a:r>
              <a:rPr lang="en-AU" sz="1800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2:</a:t>
            </a:r>
            <a:r>
              <a:rPr lang="en-AU" b="0" u="none" dirty="0" smtClean="0">
                <a:solidFill>
                  <a:srgbClr val="0239C4"/>
                </a:solidFill>
                <a:latin typeface="Arial Narrow" pitchFamily="34" charset="0"/>
              </a:rPr>
              <a:t> </a:t>
            </a:r>
            <a:endParaRPr lang="en-AU" b="0" u="none" dirty="0">
              <a:solidFill>
                <a:srgbClr val="0239C4"/>
              </a:solidFill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AU" sz="1600" b="0" u="none" dirty="0">
                <a:latin typeface="Arial Narrow" pitchFamily="34" charset="0"/>
              </a:rPr>
              <a:t>Number of invertible elements (units) is Euler function 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u="none" dirty="0" smtClean="0">
                <a:latin typeface="Arial Narrow" pitchFamily="34" charset="0"/>
              </a:rPr>
              <a:t>(113) =(113-</a:t>
            </a:r>
            <a:r>
              <a:rPr lang="en-US" sz="1600" u="none" dirty="0">
                <a:solidFill>
                  <a:schemeClr val="tx2"/>
                </a:solidFill>
                <a:latin typeface="Arial Narrow" pitchFamily="34" charset="0"/>
              </a:rPr>
              <a:t>1</a:t>
            </a:r>
            <a:r>
              <a:rPr lang="de-DE" sz="1600" u="none" dirty="0" smtClean="0">
                <a:latin typeface="Arial Narrow" pitchFamily="34" charset="0"/>
              </a:rPr>
              <a:t>) </a:t>
            </a:r>
            <a:r>
              <a:rPr lang="de-DE" sz="1600" u="none" dirty="0">
                <a:latin typeface="Arial Narrow" pitchFamily="34" charset="0"/>
              </a:rPr>
              <a:t>= </a:t>
            </a:r>
            <a:r>
              <a:rPr lang="de-DE" sz="1600" u="none" dirty="0" smtClean="0">
                <a:latin typeface="Arial Narrow" pitchFamily="34" charset="0"/>
              </a:rPr>
              <a:t>112</a:t>
            </a:r>
            <a:endParaRPr lang="de-DE" sz="1600" u="none" dirty="0">
              <a:latin typeface="Arial Narrow" pitchFamily="34" charset="0"/>
            </a:endParaRPr>
          </a:p>
          <a:p>
            <a:pPr defTabSz="762000">
              <a:defRPr/>
            </a:pPr>
            <a:r>
              <a:rPr lang="de-DE" sz="1600" b="0" u="none" dirty="0">
                <a:latin typeface="Arial Narrow" pitchFamily="34" charset="0"/>
              </a:rPr>
              <a:t> </a:t>
            </a:r>
            <a:r>
              <a:rPr lang="de-DE" sz="1600" b="0" u="none" dirty="0" smtClean="0">
                <a:latin typeface="Arial Narrow" pitchFamily="34" charset="0"/>
              </a:rPr>
              <a:t>         </a:t>
            </a:r>
            <a:r>
              <a:rPr lang="en-AU" sz="1600" b="0" u="none" dirty="0" smtClean="0">
                <a:latin typeface="Arial Narrow" pitchFamily="34" charset="0"/>
              </a:rPr>
              <a:t>The 112 </a:t>
            </a:r>
            <a:r>
              <a:rPr lang="en-AU" sz="1600" b="0" u="none" dirty="0">
                <a:latin typeface="Arial Narrow" pitchFamily="34" charset="0"/>
              </a:rPr>
              <a:t>units in </a:t>
            </a:r>
            <a:r>
              <a:rPr lang="en-AU" sz="1600" b="0" u="none" dirty="0" smtClean="0">
                <a:latin typeface="Arial Narrow" pitchFamily="34" charset="0"/>
              </a:rPr>
              <a:t>Z</a:t>
            </a:r>
            <a:r>
              <a:rPr lang="en-AU" sz="1600" b="0" u="none" baseline="-25000" dirty="0" smtClean="0">
                <a:latin typeface="Arial Narrow" pitchFamily="34" charset="0"/>
              </a:rPr>
              <a:t>113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are: </a:t>
            </a:r>
            <a:r>
              <a:rPr lang="en-AU" sz="1600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u=1,2,3,4,5,6,7,8,9,10,11,12,13,14,15,16,17, …... 112</a:t>
            </a:r>
            <a:r>
              <a:rPr lang="en-AU" sz="1600" b="0" u="none" dirty="0" smtClean="0">
                <a:latin typeface="Arial Narrow" pitchFamily="34" charset="0"/>
              </a:rPr>
              <a:t>  (</a:t>
            </a:r>
            <a:r>
              <a:rPr lang="en-AU" sz="1600" b="0" u="none" dirty="0" err="1">
                <a:latin typeface="Arial Narrow" pitchFamily="34" charset="0"/>
              </a:rPr>
              <a:t>gcd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(113,u</a:t>
            </a:r>
            <a:r>
              <a:rPr lang="en-AU" sz="1600" b="0" u="none" dirty="0">
                <a:latin typeface="Arial Narrow" pitchFamily="34" charset="0"/>
              </a:rPr>
              <a:t>)=1)</a:t>
            </a:r>
          </a:p>
          <a:p>
            <a:pPr defTabSz="762000">
              <a:defRPr/>
            </a:pPr>
            <a:r>
              <a:rPr lang="en-US" sz="1600" b="0" u="none" dirty="0" smtClean="0">
                <a:latin typeface="Arial Narrow" pitchFamily="34" charset="0"/>
              </a:rPr>
              <a:t>2 .      </a:t>
            </a:r>
            <a:r>
              <a:rPr lang="en-US" sz="1600" b="0" u="none" dirty="0">
                <a:latin typeface="Arial Narrow" pitchFamily="34" charset="0"/>
              </a:rPr>
              <a:t>The possible multiplicative orders in </a:t>
            </a:r>
            <a:r>
              <a:rPr lang="en-US" sz="1600" b="0" u="none" dirty="0" smtClean="0">
                <a:latin typeface="Arial Narrow" pitchFamily="34" charset="0"/>
              </a:rPr>
              <a:t>GF(113) </a:t>
            </a:r>
            <a:r>
              <a:rPr lang="en-US" sz="1600" b="0" u="none" dirty="0">
                <a:latin typeface="Arial Narrow" pitchFamily="34" charset="0"/>
              </a:rPr>
              <a:t>are the divisors of  </a:t>
            </a:r>
            <a:r>
              <a:rPr lang="de-DE" altLang="zh-CN" sz="1600" b="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altLang="zh-CN" sz="1600" b="0" u="none" dirty="0" smtClean="0">
                <a:latin typeface="Arial Narrow" pitchFamily="34" charset="0"/>
              </a:rPr>
              <a:t>(113</a:t>
            </a:r>
            <a:r>
              <a:rPr lang="de-DE" altLang="zh-CN" sz="1600" u="none" dirty="0" smtClean="0">
                <a:latin typeface="Arial Narrow" pitchFamily="34" charset="0"/>
              </a:rPr>
              <a:t>)=112= 2.2.2.2.7 </a:t>
            </a:r>
            <a:r>
              <a:rPr lang="en-US" sz="1600" b="0" u="none" dirty="0">
                <a:latin typeface="Arial Narrow" pitchFamily="34" charset="0"/>
              </a:rPr>
              <a:t>,  </a:t>
            </a:r>
            <a:r>
              <a:rPr lang="en-US" sz="1600" u="none" dirty="0">
                <a:solidFill>
                  <a:srgbClr val="00B050"/>
                </a:solidFill>
                <a:latin typeface="Arial Narrow" pitchFamily="34" charset="0"/>
              </a:rPr>
              <a:t>namely  1, 2, 4, </a:t>
            </a:r>
            <a:r>
              <a:rPr lang="en-US" sz="1600" u="none" dirty="0" smtClean="0">
                <a:solidFill>
                  <a:srgbClr val="00B050"/>
                </a:solidFill>
                <a:latin typeface="Arial Narrow" pitchFamily="34" charset="0"/>
              </a:rPr>
              <a:t>7, </a:t>
            </a:r>
            <a:r>
              <a:rPr lang="en-US" sz="1600" u="none" dirty="0">
                <a:solidFill>
                  <a:srgbClr val="00B050"/>
                </a:solidFill>
                <a:latin typeface="Arial Narrow" pitchFamily="34" charset="0"/>
              </a:rPr>
              <a:t>8, </a:t>
            </a:r>
            <a:r>
              <a:rPr lang="en-US" sz="1600" u="none" dirty="0" smtClean="0">
                <a:solidFill>
                  <a:srgbClr val="00B050"/>
                </a:solidFill>
                <a:latin typeface="Arial Narrow" pitchFamily="34" charset="0"/>
              </a:rPr>
              <a:t>14,                                                     </a:t>
            </a:r>
          </a:p>
          <a:p>
            <a:pPr defTabSz="762000">
              <a:defRPr/>
            </a:pPr>
            <a:r>
              <a:rPr lang="en-US" sz="1600" u="none" dirty="0" smtClean="0">
                <a:solidFill>
                  <a:srgbClr val="00B050"/>
                </a:solidFill>
                <a:latin typeface="Arial Narrow" pitchFamily="34" charset="0"/>
              </a:rPr>
              <a:t>          16,28,56,112 </a:t>
            </a:r>
            <a:endParaRPr lang="en-AU" sz="1600" u="none" dirty="0">
              <a:solidFill>
                <a:srgbClr val="00B050"/>
              </a:solidFill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 startAt="3"/>
              <a:defRPr/>
            </a:pPr>
            <a:r>
              <a:rPr lang="en-US" sz="1600" b="0" u="none" dirty="0">
                <a:latin typeface="Arial Narrow" pitchFamily="34" charset="0"/>
              </a:rPr>
              <a:t>The number of </a:t>
            </a:r>
            <a:r>
              <a:rPr lang="en-US" sz="1600" b="0" dirty="0">
                <a:latin typeface="Arial Narrow" pitchFamily="34" charset="0"/>
              </a:rPr>
              <a:t>primitive elements </a:t>
            </a:r>
            <a:r>
              <a:rPr lang="en-US" sz="1600" b="0" u="none" dirty="0">
                <a:latin typeface="Arial Narrow" pitchFamily="34" charset="0"/>
              </a:rPr>
              <a:t>in a finite field </a:t>
            </a:r>
            <a:r>
              <a:rPr lang="en-US" sz="1600" b="0" i="1" u="none" dirty="0">
                <a:latin typeface="Arial Narrow" pitchFamily="34" charset="0"/>
              </a:rPr>
              <a:t>GF</a:t>
            </a:r>
            <a:r>
              <a:rPr lang="en-US" sz="1600" b="0" u="none" dirty="0">
                <a:latin typeface="Arial Narrow" pitchFamily="34" charset="0"/>
              </a:rPr>
              <a:t>(</a:t>
            </a:r>
            <a:r>
              <a:rPr lang="en-US" sz="1600" b="0" i="1" u="none" dirty="0">
                <a:latin typeface="Arial Narrow" pitchFamily="34" charset="0"/>
              </a:rPr>
              <a:t>n</a:t>
            </a:r>
            <a:r>
              <a:rPr lang="en-US" sz="1600" b="0" u="none" dirty="0">
                <a:latin typeface="Arial Narrow" pitchFamily="34" charset="0"/>
              </a:rPr>
              <a:t>) </a:t>
            </a:r>
            <a:r>
              <a:rPr lang="en-US" sz="1600" b="0" u="none" dirty="0" smtClean="0">
                <a:latin typeface="Arial Narrow" pitchFamily="34" charset="0"/>
              </a:rPr>
              <a:t>is</a:t>
            </a:r>
            <a:r>
              <a:rPr lang="de-DE" sz="1600" u="none" dirty="0" smtClean="0">
                <a:latin typeface="Arial Narrow" pitchFamily="34" charset="0"/>
                <a:sym typeface="Symbol" pitchFamily="18" charset="2"/>
              </a:rPr>
              <a:t> 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en-US" sz="1600" u="none" dirty="0" smtClean="0">
                <a:latin typeface="Arial Narrow" pitchFamily="34" charset="0"/>
              </a:rPr>
              <a:t>(</a:t>
            </a:r>
            <a:r>
              <a:rPr lang="en-US" sz="1600" i="1" u="none" dirty="0">
                <a:latin typeface="Arial Narrow" pitchFamily="34" charset="0"/>
              </a:rPr>
              <a:t>n</a:t>
            </a:r>
            <a:r>
              <a:rPr lang="en-US" sz="1600" u="none" dirty="0">
                <a:latin typeface="Arial Narrow" pitchFamily="34" charset="0"/>
              </a:rPr>
              <a:t> - 1</a:t>
            </a:r>
            <a:r>
              <a:rPr lang="en-US" sz="1600" u="none" dirty="0" smtClean="0">
                <a:latin typeface="Arial Narrow" pitchFamily="34" charset="0"/>
              </a:rPr>
              <a:t>)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 </a:t>
            </a:r>
            <a:r>
              <a:rPr lang="de-DE" sz="1600" u="none" dirty="0" smtClean="0">
                <a:latin typeface="Arial Narrow" pitchFamily="34" charset="0"/>
                <a:sym typeface="Symbol" pitchFamily="18" charset="2"/>
              </a:rPr>
              <a:t>=</a:t>
            </a:r>
            <a:r>
              <a:rPr lang="de-DE" sz="1600" u="none" dirty="0" smtClean="0">
                <a:latin typeface="Arial Narrow" pitchFamily="34" charset="0"/>
              </a:rPr>
              <a:t>(112) </a:t>
            </a:r>
            <a:r>
              <a:rPr lang="de-DE" sz="1600" u="none" dirty="0">
                <a:latin typeface="Arial Narrow" pitchFamily="34" charset="0"/>
              </a:rPr>
              <a:t>= 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u="none" dirty="0">
                <a:latin typeface="Arial Narrow" pitchFamily="34" charset="0"/>
              </a:rPr>
              <a:t>(</a:t>
            </a:r>
            <a:r>
              <a:rPr lang="en-US" sz="1600" u="none" dirty="0" smtClean="0">
                <a:solidFill>
                  <a:schemeClr val="tx2"/>
                </a:solidFill>
                <a:latin typeface="Arial Narrow" pitchFamily="34" charset="0"/>
              </a:rPr>
              <a:t>2</a:t>
            </a:r>
            <a:r>
              <a:rPr lang="en-US" sz="1600" u="none" baseline="30000" dirty="0" smtClean="0">
                <a:solidFill>
                  <a:schemeClr val="tx2"/>
                </a:solidFill>
                <a:latin typeface="Arial Narrow" pitchFamily="34" charset="0"/>
              </a:rPr>
              <a:t>4</a:t>
            </a:r>
            <a:r>
              <a:rPr lang="en-US" altLang="zh-CN" sz="1600" u="none" baseline="300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de-DE" sz="1600" u="none" dirty="0">
                <a:latin typeface="Arial Narrow" pitchFamily="34" charset="0"/>
              </a:rPr>
              <a:t>x7) </a:t>
            </a:r>
            <a:r>
              <a:rPr lang="de-DE" sz="1600" u="none" dirty="0" smtClean="0">
                <a:latin typeface="Arial Narrow" pitchFamily="34" charset="0"/>
              </a:rPr>
              <a:t>=112(1-</a:t>
            </a:r>
            <a:r>
              <a:rPr lang="en-US" altLang="zh-CN" sz="1600" u="none" dirty="0">
                <a:solidFill>
                  <a:schemeClr val="tx2"/>
                </a:solidFill>
                <a:latin typeface="Arial Narrow" pitchFamily="34" charset="0"/>
              </a:rPr>
              <a:t>1/2</a:t>
            </a:r>
            <a:r>
              <a:rPr lang="de-DE" sz="1600" u="none" dirty="0">
                <a:latin typeface="Arial Narrow" pitchFamily="34" charset="0"/>
              </a:rPr>
              <a:t>)(1-</a:t>
            </a:r>
            <a:r>
              <a:rPr lang="en-US" altLang="zh-CN" sz="1600" u="none" dirty="0">
                <a:solidFill>
                  <a:schemeClr val="tx2"/>
                </a:solidFill>
                <a:latin typeface="Arial Narrow" pitchFamily="34" charset="0"/>
              </a:rPr>
              <a:t>1/7</a:t>
            </a:r>
            <a:r>
              <a:rPr lang="de-DE" sz="1600" u="none" dirty="0">
                <a:latin typeface="Arial Narrow" pitchFamily="34" charset="0"/>
              </a:rPr>
              <a:t>) = </a:t>
            </a:r>
            <a:r>
              <a:rPr lang="de-DE" sz="1600" u="none" dirty="0" smtClean="0">
                <a:latin typeface="Arial Narrow" pitchFamily="34" charset="0"/>
              </a:rPr>
              <a:t>48</a:t>
            </a:r>
            <a:endParaRPr lang="en-US" sz="1600" b="0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 startAt="3"/>
              <a:defRPr/>
            </a:pP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2</a:t>
            </a:r>
            <a:r>
              <a:rPr lang="en-AU" sz="1600" b="0" dirty="0" smtClean="0">
                <a:latin typeface="Arial Narrow" pitchFamily="34" charset="0"/>
              </a:rPr>
              <a:t>:</a:t>
            </a:r>
            <a:r>
              <a:rPr lang="en-AU" sz="160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2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2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= 4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1, </a:t>
            </a:r>
            <a:r>
              <a:rPr lang="en-AU" sz="1600" u="none" dirty="0" smtClean="0">
                <a:latin typeface="Arial Narrow" pitchFamily="34" charset="0"/>
              </a:rPr>
              <a:t>2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= 16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 1, </a:t>
            </a:r>
            <a:r>
              <a:rPr lang="en-AU" sz="1600" u="none" dirty="0" smtClean="0">
                <a:latin typeface="Arial Narrow" pitchFamily="34" charset="0"/>
              </a:rPr>
              <a:t>2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7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= 15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1,   </a:t>
            </a:r>
            <a:r>
              <a:rPr lang="en-AU" sz="1600" u="none" dirty="0" smtClean="0">
                <a:latin typeface="Arial Narrow" pitchFamily="34" charset="0"/>
              </a:rPr>
              <a:t>2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8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= 30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1, </a:t>
            </a:r>
            <a:r>
              <a:rPr lang="en-AU" sz="1600" u="none" dirty="0" smtClean="0">
                <a:latin typeface="Arial Narrow" pitchFamily="34" charset="0"/>
              </a:rPr>
              <a:t>2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14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= 112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1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2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16</a:t>
            </a:r>
            <a:r>
              <a:rPr lang="en-AU" sz="1600" b="0" u="none" dirty="0" smtClean="0">
                <a:latin typeface="Arial Narrow" pitchFamily="34" charset="0"/>
              </a:rPr>
              <a:t>= 109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  </a:t>
            </a:r>
            <a:r>
              <a:rPr lang="en-AU" sz="1600" u="none" dirty="0" smtClean="0">
                <a:latin typeface="Arial Narrow" pitchFamily="34" charset="0"/>
              </a:rPr>
              <a:t>2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28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1                            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  </a:t>
            </a:r>
            <a:r>
              <a:rPr lang="en-AU" sz="1600" u="none" dirty="0">
                <a:latin typeface="Arial Narrow" pitchFamily="34" charset="0"/>
              </a:rPr>
              <a:t>order of 2</a:t>
            </a:r>
            <a:r>
              <a:rPr lang="en-AU" sz="160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is </a:t>
            </a:r>
            <a:r>
              <a:rPr lang="en-AU" sz="1600" u="none" dirty="0" smtClean="0">
                <a:latin typeface="Arial Narrow" pitchFamily="34" charset="0"/>
              </a:rPr>
              <a:t>28</a:t>
            </a:r>
            <a:endParaRPr lang="en-AU" sz="16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 </a:t>
            </a:r>
            <a:r>
              <a:rPr lang="en-AU" sz="1600" b="0" dirty="0">
                <a:latin typeface="Arial Narrow" pitchFamily="34" charset="0"/>
              </a:rPr>
              <a:t>Order of </a:t>
            </a:r>
            <a:r>
              <a:rPr lang="en-AU" sz="1600" b="0" dirty="0" smtClean="0">
                <a:latin typeface="Arial Narrow" pitchFamily="34" charset="0"/>
              </a:rPr>
              <a:t>3: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3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</a:t>
            </a:r>
            <a:r>
              <a:rPr lang="en-AU" sz="1600" b="0" u="none" dirty="0" smtClean="0">
                <a:latin typeface="Arial Narrow" pitchFamily="34" charset="0"/>
              </a:rPr>
              <a:t>, </a:t>
            </a:r>
            <a:r>
              <a:rPr lang="en-AU" sz="1600" u="none" dirty="0">
                <a:latin typeface="Arial Narrow" pitchFamily="34" charset="0"/>
              </a:rPr>
              <a:t>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9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1, </a:t>
            </a:r>
            <a:r>
              <a:rPr lang="en-AU" sz="1600" u="none" dirty="0" smtClean="0">
                <a:latin typeface="Arial Narrow" pitchFamily="34" charset="0"/>
              </a:rPr>
              <a:t>3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81 1, </a:t>
            </a:r>
            <a:r>
              <a:rPr lang="en-AU" sz="1600" u="none" dirty="0" smtClean="0">
                <a:latin typeface="Arial Narrow" pitchFamily="34" charset="0"/>
              </a:rPr>
              <a:t>3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7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40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</a:t>
            </a:r>
            <a:r>
              <a:rPr lang="en-AU" sz="1600" b="0" u="none" dirty="0" smtClean="0">
                <a:latin typeface="Arial Narrow" pitchFamily="34" charset="0"/>
              </a:rPr>
              <a:t>, </a:t>
            </a:r>
            <a:r>
              <a:rPr lang="en-AU" sz="1600" u="none" dirty="0" smtClean="0">
                <a:latin typeface="Arial Narrow" pitchFamily="34" charset="0"/>
              </a:rPr>
              <a:t>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8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7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14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18 1,</a:t>
            </a:r>
            <a:r>
              <a:rPr lang="en-AU" sz="1600" u="none" dirty="0" smtClean="0">
                <a:latin typeface="Arial Narrow" pitchFamily="34" charset="0"/>
              </a:rPr>
              <a:t> 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16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49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</a:t>
            </a:r>
            <a:r>
              <a:rPr lang="en-AU" sz="1600" b="0" u="none" dirty="0" smtClean="0">
                <a:latin typeface="Arial Narrow" pitchFamily="34" charset="0"/>
              </a:rPr>
              <a:t>, </a:t>
            </a:r>
            <a:r>
              <a:rPr lang="en-AU" sz="1600" u="none" dirty="0" smtClean="0">
                <a:latin typeface="Arial Narrow" pitchFamily="34" charset="0"/>
              </a:rPr>
              <a:t>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28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98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56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112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1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                         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3 </a:t>
            </a:r>
            <a:r>
              <a:rPr lang="en-AU" sz="1600" u="none" dirty="0">
                <a:latin typeface="Arial Narrow" pitchFamily="34" charset="0"/>
              </a:rPr>
              <a:t>is </a:t>
            </a:r>
            <a:r>
              <a:rPr lang="en-AU" sz="1600" u="none" dirty="0" smtClean="0">
                <a:latin typeface="Arial Narrow" pitchFamily="34" charset="0"/>
              </a:rPr>
              <a:t>112</a:t>
            </a:r>
          </a:p>
          <a:p>
            <a:pPr marL="457200" indent="-457200" defTabSz="762000">
              <a:defRPr/>
            </a:pPr>
            <a:r>
              <a:rPr lang="en-AU" sz="1600" u="none" dirty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         </a:t>
            </a:r>
            <a:r>
              <a:rPr lang="en-AU" sz="1600" b="0" dirty="0">
                <a:latin typeface="Arial Narrow" pitchFamily="34" charset="0"/>
              </a:rPr>
              <a:t>Order of 4</a:t>
            </a:r>
            <a:r>
              <a:rPr lang="en-AU" sz="1600" b="0" dirty="0" smtClean="0">
                <a:latin typeface="Arial Narrow" pitchFamily="34" charset="0"/>
              </a:rPr>
              <a:t>: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4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4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4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16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4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30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4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7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112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1,</a:t>
            </a:r>
            <a:r>
              <a:rPr lang="en-AU" sz="1600" u="none" dirty="0" smtClean="0">
                <a:latin typeface="Arial Narrow" pitchFamily="34" charset="0"/>
              </a:rPr>
              <a:t> 4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8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109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4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14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1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1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AU" sz="1600" b="0" u="none" dirty="0" smtClean="0">
                <a:solidFill>
                  <a:srgbClr val="FF0000"/>
                </a:solidFill>
                <a:latin typeface="Arial Narrow" pitchFamily="34" charset="0"/>
              </a:rPr>
              <a:t>        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  </a:t>
            </a:r>
            <a:r>
              <a:rPr lang="en-AU" sz="1600" u="none" dirty="0">
                <a:latin typeface="Arial Narrow" pitchFamily="34" charset="0"/>
              </a:rPr>
              <a:t>order of 4</a:t>
            </a:r>
            <a:r>
              <a:rPr lang="en-AU" sz="160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is </a:t>
            </a:r>
            <a:r>
              <a:rPr lang="en-AU" sz="1600" u="none" dirty="0" smtClean="0">
                <a:latin typeface="Arial Narrow" pitchFamily="34" charset="0"/>
              </a:rPr>
              <a:t>14</a:t>
            </a:r>
          </a:p>
          <a:p>
            <a:pPr marL="457200" indent="-457200" defTabSz="762000">
              <a:defRPr/>
            </a:pPr>
            <a:r>
              <a:rPr lang="en-AU" sz="1600" u="none" dirty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         </a:t>
            </a: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5</a:t>
            </a:r>
            <a:r>
              <a:rPr lang="en-AU" sz="1600" b="0" dirty="0" smtClean="0">
                <a:latin typeface="Arial Narrow" pitchFamily="34" charset="0"/>
              </a:rPr>
              <a:t>: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5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5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  </a:t>
            </a:r>
            <a:r>
              <a:rPr lang="en-AU" sz="1600" u="none" dirty="0">
                <a:latin typeface="Arial Narrow" pitchFamily="34" charset="0"/>
              </a:rPr>
              <a:t>5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25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=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60 1, </a:t>
            </a:r>
            <a:r>
              <a:rPr lang="en-AU" sz="1600" u="none" dirty="0" smtClean="0">
                <a:latin typeface="Arial Narrow" pitchFamily="34" charset="0"/>
              </a:rPr>
              <a:t>5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7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= 42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</a:t>
            </a:r>
            <a:r>
              <a:rPr lang="en-AU" sz="1600" b="0" u="none" dirty="0" smtClean="0">
                <a:latin typeface="Arial Narrow" pitchFamily="34" charset="0"/>
              </a:rPr>
              <a:t>, </a:t>
            </a:r>
            <a:r>
              <a:rPr lang="en-AU" sz="1600" u="none" dirty="0" smtClean="0">
                <a:latin typeface="Arial Narrow" pitchFamily="34" charset="0"/>
              </a:rPr>
              <a:t>5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8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97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5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14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=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69 1,</a:t>
            </a:r>
            <a:r>
              <a:rPr lang="en-AU" sz="1600" u="none" dirty="0" smtClean="0">
                <a:latin typeface="Arial Narrow" pitchFamily="34" charset="0"/>
              </a:rPr>
              <a:t> 5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16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30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</a:t>
            </a:r>
            <a:r>
              <a:rPr lang="en-AU" sz="1600" b="0" u="none" dirty="0" smtClean="0">
                <a:latin typeface="Arial Narrow" pitchFamily="34" charset="0"/>
              </a:rPr>
              <a:t>, </a:t>
            </a:r>
            <a:r>
              <a:rPr lang="en-AU" sz="1600" u="none" dirty="0" smtClean="0">
                <a:latin typeface="Arial Narrow" pitchFamily="34" charset="0"/>
              </a:rPr>
              <a:t>5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28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15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 smtClean="0">
                <a:latin typeface="Arial Narrow" pitchFamily="34" charset="0"/>
              </a:rPr>
              <a:t>5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56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=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112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1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           </a:t>
            </a:r>
            <a:r>
              <a:rPr lang="en-AU" sz="1600" b="0" u="none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5</a:t>
            </a:r>
            <a:r>
              <a:rPr lang="en-AU" sz="160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is </a:t>
            </a:r>
            <a:r>
              <a:rPr lang="en-AU" sz="1600" u="none" dirty="0" smtClean="0">
                <a:latin typeface="Arial Narrow" pitchFamily="34" charset="0"/>
              </a:rPr>
              <a:t>112</a:t>
            </a:r>
            <a:endParaRPr lang="en-AU" sz="16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       </a:t>
            </a:r>
            <a:r>
              <a:rPr lang="en-AU" sz="1600" b="0" u="none" dirty="0" err="1" smtClean="0">
                <a:latin typeface="Arial Narrow" pitchFamily="34" charset="0"/>
              </a:rPr>
              <a:t>Etc</a:t>
            </a:r>
            <a:r>
              <a:rPr lang="en-AU" sz="1600" b="0" u="none" dirty="0" smtClean="0">
                <a:latin typeface="Arial Narrow" pitchFamily="34" charset="0"/>
              </a:rPr>
              <a:t> …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480160" y="304259"/>
            <a:ext cx="8839200" cy="1864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spcAft>
                <a:spcPts val="600"/>
              </a:spcAft>
              <a:defRPr/>
            </a:pPr>
            <a:r>
              <a:rPr lang="en-US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5</a:t>
            </a:r>
            <a:r>
              <a:rPr lang="en-US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:</a:t>
            </a:r>
            <a:r>
              <a:rPr lang="en-US" b="0" u="none" dirty="0" smtClean="0">
                <a:solidFill>
                  <a:srgbClr val="0239C4"/>
                </a:solidFill>
                <a:latin typeface="Arial Narrow" pitchFamily="34" charset="0"/>
              </a:rPr>
              <a:t> </a:t>
            </a:r>
            <a:r>
              <a:rPr lang="en-US" u="none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Elements of </a:t>
            </a:r>
            <a:r>
              <a:rPr lang="en-US" u="none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the ring  Z</a:t>
            </a:r>
            <a:r>
              <a:rPr lang="en-US" u="none" baseline="-25000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113</a:t>
            </a:r>
            <a:endParaRPr lang="en-US" baseline="-25000" dirty="0" smtClean="0">
              <a:solidFill>
                <a:srgbClr val="0239C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 smtClean="0">
                <a:latin typeface="Arial Narrow" pitchFamily="34" charset="0"/>
              </a:rPr>
              <a:t>How many invertible element under multiplication do exist in Z</a:t>
            </a:r>
            <a:r>
              <a:rPr lang="en-US" sz="1800" b="0" u="none" baseline="-25000" dirty="0" smtClean="0">
                <a:latin typeface="Arial Narrow" pitchFamily="34" charset="0"/>
              </a:rPr>
              <a:t>113</a:t>
            </a:r>
            <a:r>
              <a:rPr lang="en-US" sz="1800" b="0" u="none" dirty="0" smtClean="0">
                <a:latin typeface="Arial Narrow" pitchFamily="34" charset="0"/>
              </a:rPr>
              <a:t> (number of units in Z</a:t>
            </a:r>
            <a:r>
              <a:rPr lang="en-US" sz="1800" b="0" u="none" baseline="-25000" dirty="0" smtClean="0">
                <a:latin typeface="Arial Narrow" pitchFamily="34" charset="0"/>
              </a:rPr>
              <a:t>113</a:t>
            </a:r>
            <a:r>
              <a:rPr lang="en-US" sz="1800" b="0" u="none" dirty="0" smtClean="0">
                <a:latin typeface="Arial Narrow" pitchFamily="34" charset="0"/>
              </a:rPr>
              <a:t>) ?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 smtClean="0">
                <a:latin typeface="Arial Narrow" pitchFamily="34" charset="0"/>
              </a:rPr>
              <a:t>Which </a:t>
            </a:r>
            <a:r>
              <a:rPr lang="en-US" sz="1800" b="0" u="none" dirty="0">
                <a:latin typeface="Arial Narrow" pitchFamily="34" charset="0"/>
              </a:rPr>
              <a:t>multiplicative </a:t>
            </a:r>
            <a:r>
              <a:rPr lang="en-US" sz="1800" b="0" u="none" dirty="0" smtClean="0">
                <a:latin typeface="Arial Narrow" pitchFamily="34" charset="0"/>
              </a:rPr>
              <a:t>orders </a:t>
            </a:r>
            <a:r>
              <a:rPr lang="en-US" altLang="zh-CN" sz="1800" b="0" u="none" dirty="0" smtClean="0">
                <a:latin typeface="Arial Narrow" pitchFamily="34" charset="0"/>
              </a:rPr>
              <a:t>are </a:t>
            </a:r>
            <a:r>
              <a:rPr lang="en-US" altLang="zh-CN" sz="1800" b="0" u="none" dirty="0">
                <a:latin typeface="Arial Narrow" pitchFamily="34" charset="0"/>
              </a:rPr>
              <a:t>possible in </a:t>
            </a:r>
            <a:r>
              <a:rPr lang="en-US" altLang="zh-CN" sz="1800" b="0" u="none" dirty="0" smtClean="0">
                <a:latin typeface="Arial Narrow" pitchFamily="34" charset="0"/>
              </a:rPr>
              <a:t>Z</a:t>
            </a:r>
            <a:r>
              <a:rPr lang="en-US" altLang="zh-CN" sz="1800" b="0" u="none" baseline="30000" dirty="0" smtClean="0">
                <a:latin typeface="Arial Narrow" pitchFamily="34" charset="0"/>
              </a:rPr>
              <a:t>*</a:t>
            </a:r>
            <a:r>
              <a:rPr lang="en-US" altLang="zh-CN" sz="1800" b="0" u="none" baseline="-25000" dirty="0" smtClean="0">
                <a:latin typeface="Arial Narrow" pitchFamily="34" charset="0"/>
              </a:rPr>
              <a:t>113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How </a:t>
            </a:r>
            <a:r>
              <a:rPr lang="en-US" sz="1800" b="0" u="none" dirty="0" smtClean="0">
                <a:latin typeface="Arial Narrow" pitchFamily="34" charset="0"/>
              </a:rPr>
              <a:t>many primitive elements under </a:t>
            </a:r>
            <a:r>
              <a:rPr lang="en-US" sz="1800" b="0" u="none" dirty="0">
                <a:latin typeface="Arial Narrow" pitchFamily="34" charset="0"/>
              </a:rPr>
              <a:t>multiplication do exist in Z</a:t>
            </a:r>
            <a:r>
              <a:rPr lang="en-US" sz="1800" b="0" u="none" baseline="-25000" dirty="0">
                <a:latin typeface="Arial Narrow" pitchFamily="34" charset="0"/>
              </a:rPr>
              <a:t>113</a:t>
            </a:r>
            <a:endParaRPr lang="en-US" altLang="zh-CN" sz="1800" b="0" u="none" baseline="-25000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altLang="zh-CN" sz="1800" b="0" u="none" dirty="0">
                <a:latin typeface="Arial Narrow" pitchFamily="34" charset="0"/>
              </a:rPr>
              <a:t>Compute the order of the </a:t>
            </a:r>
            <a:r>
              <a:rPr lang="en-US" altLang="zh-CN" sz="1800" b="0" u="none" dirty="0" smtClean="0">
                <a:latin typeface="Arial Narrow" pitchFamily="34" charset="0"/>
              </a:rPr>
              <a:t>e</a:t>
            </a:r>
            <a:r>
              <a:rPr lang="en-US" sz="1800" b="0" u="none" dirty="0" smtClean="0">
                <a:latin typeface="Arial Narrow" pitchFamily="34" charset="0"/>
              </a:rPr>
              <a:t>lements of  Z</a:t>
            </a:r>
            <a:r>
              <a:rPr lang="en-US" sz="1800" b="0" u="none" baseline="30000" dirty="0" smtClean="0">
                <a:latin typeface="Arial Narrow" pitchFamily="34" charset="0"/>
              </a:rPr>
              <a:t>*</a:t>
            </a:r>
            <a:r>
              <a:rPr lang="en-US" sz="1800" b="0" u="none" baseline="-25000" dirty="0" smtClean="0">
                <a:latin typeface="Arial Narrow" pitchFamily="34" charset="0"/>
              </a:rPr>
              <a:t>113</a:t>
            </a:r>
            <a:endParaRPr lang="de-DE" sz="1600" b="0" u="none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endParaRPr lang="en-US" sz="1800" b="0" u="non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18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4495" y="290137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62000">
              <a:defRPr/>
            </a:pPr>
            <a:r>
              <a:rPr lang="en-US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Multiplicative orders of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all units </a:t>
            </a:r>
            <a:r>
              <a:rPr lang="en-US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in the ring  </a:t>
            </a:r>
            <a:r>
              <a:rPr lang="en-US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Z</a:t>
            </a:r>
            <a:r>
              <a:rPr lang="en-US" u="none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113</a:t>
            </a:r>
            <a:endParaRPr lang="en-US" baseline="-250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802011"/>
              </p:ext>
            </p:extLst>
          </p:nvPr>
        </p:nvGraphicFramePr>
        <p:xfrm>
          <a:off x="792288" y="794519"/>
          <a:ext cx="8568952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Arbeitsblatt" r:id="rId4" imgW="7658223" imgH="9648776" progId="Excel.Sheet.12">
                  <p:embed/>
                </p:oleObj>
              </mc:Choice>
              <mc:Fallback>
                <p:oleObj name="Arbeitsblatt" r:id="rId4" imgW="7658223" imgH="964877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2288" y="794519"/>
                        <a:ext cx="8568952" cy="54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603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1842100" y="722511"/>
            <a:ext cx="6776828" cy="132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marL="457200" indent="-457200" algn="ctr" defTabSz="762000">
              <a:defRPr/>
            </a:pPr>
            <a:r>
              <a:rPr lang="en-AU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Objectives of this extended analysis</a:t>
            </a:r>
            <a:endParaRPr lang="en-AU" sz="4400" b="0" u="none" dirty="0">
              <a:latin typeface="Arial Narrow" pitchFamily="34" charset="0"/>
            </a:endParaRPr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720279" y="2228492"/>
            <a:ext cx="8424936" cy="95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defTabSz="762000">
              <a:defRPr/>
            </a:pPr>
            <a:r>
              <a:rPr lang="en-AU" sz="2800" u="none" dirty="0" smtClean="0">
                <a:latin typeface="Arial Narrow" pitchFamily="34" charset="0"/>
              </a:rPr>
              <a:t>Engineering is interested in the behaviour of this </a:t>
            </a:r>
            <a:br>
              <a:rPr lang="en-AU" sz="2800" u="none" dirty="0" smtClean="0">
                <a:latin typeface="Arial Narrow" pitchFamily="34" charset="0"/>
              </a:rPr>
            </a:br>
            <a:r>
              <a:rPr lang="en-AU" sz="2800" i="1" dirty="0" smtClean="0">
                <a:latin typeface="Arial Narrow" pitchFamily="34" charset="0"/>
              </a:rPr>
              <a:t>finite state machine</a:t>
            </a:r>
            <a:r>
              <a:rPr lang="en-AU" sz="2800" u="none" dirty="0" smtClean="0">
                <a:latin typeface="Arial Narrow" pitchFamily="34" charset="0"/>
              </a:rPr>
              <a:t>:</a:t>
            </a:r>
          </a:p>
        </p:txBody>
      </p:sp>
      <p:sp>
        <p:nvSpPr>
          <p:cNvPr id="6" name="Textfeld 5"/>
          <p:cNvSpPr txBox="1"/>
          <p:nvPr/>
        </p:nvSpPr>
        <p:spPr>
          <a:xfrm rot="16200000">
            <a:off x="6087398" y="4133158"/>
            <a:ext cx="827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none" dirty="0" smtClean="0">
                <a:solidFill>
                  <a:srgbClr val="FF0000"/>
                </a:solidFill>
              </a:rPr>
              <a:t>S</a:t>
            </a:r>
            <a:r>
              <a:rPr lang="en-US" u="none" baseline="-25000" dirty="0" smtClean="0">
                <a:solidFill>
                  <a:srgbClr val="FF0000"/>
                </a:solidFill>
              </a:rPr>
              <a:t>0</a:t>
            </a:r>
            <a:r>
              <a:rPr lang="en-US" u="none" dirty="0" smtClean="0">
                <a:solidFill>
                  <a:srgbClr val="FF0000"/>
                </a:solidFill>
              </a:rPr>
              <a:t>= </a:t>
            </a:r>
            <a:r>
              <a:rPr lang="el-GR" u="none" dirty="0" smtClean="0">
                <a:solidFill>
                  <a:srgbClr val="FF0000"/>
                </a:solidFill>
              </a:rPr>
              <a:t>α</a:t>
            </a:r>
            <a:endParaRPr lang="el-GR" u="none" dirty="0">
              <a:solidFill>
                <a:srgbClr val="FF0000"/>
              </a:solidFill>
            </a:endParaRPr>
          </a:p>
          <a:p>
            <a:endParaRPr lang="de-DE" u="none" dirty="0">
              <a:solidFill>
                <a:srgbClr val="FF00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8811282" y="3026767"/>
            <a:ext cx="436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u="none" dirty="0" smtClean="0">
                <a:solidFill>
                  <a:srgbClr val="FF0000"/>
                </a:solidFill>
              </a:rPr>
              <a:t>α</a:t>
            </a:r>
            <a:endParaRPr lang="de-DE" sz="3200" u="none" baseline="-25000" dirty="0">
              <a:solidFill>
                <a:srgbClr val="FF0000"/>
              </a:solidFill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2918292" y="4280917"/>
            <a:ext cx="2052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u="none" dirty="0" smtClean="0">
                <a:solidFill>
                  <a:srgbClr val="FF0000"/>
                </a:solidFill>
              </a:rPr>
              <a:t> …  S</a:t>
            </a:r>
            <a:r>
              <a:rPr lang="en-US" sz="2400" u="none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u="none" dirty="0" smtClean="0">
                <a:solidFill>
                  <a:srgbClr val="FF0000"/>
                </a:solidFill>
              </a:rPr>
              <a:t> S</a:t>
            </a:r>
            <a:r>
              <a:rPr lang="en-US" sz="2400" u="none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u="none" dirty="0" smtClean="0">
                <a:solidFill>
                  <a:srgbClr val="FF0000"/>
                </a:solidFill>
              </a:rPr>
              <a:t> S</a:t>
            </a:r>
            <a:r>
              <a:rPr lang="en-US" sz="2400" u="none" baseline="-25000" dirty="0" smtClean="0">
                <a:solidFill>
                  <a:srgbClr val="FF0000"/>
                </a:solidFill>
              </a:rPr>
              <a:t>0</a:t>
            </a:r>
            <a:endParaRPr lang="de-DE" sz="2400" u="none" baseline="-25000" dirty="0">
              <a:solidFill>
                <a:srgbClr val="FF0000"/>
              </a:solidFill>
            </a:endParaRPr>
          </a:p>
        </p:txBody>
      </p:sp>
      <p:grpSp>
        <p:nvGrpSpPr>
          <p:cNvPr id="71" name="Gruppieren 70"/>
          <p:cNvGrpSpPr/>
          <p:nvPr/>
        </p:nvGrpSpPr>
        <p:grpSpPr>
          <a:xfrm rot="21126049">
            <a:off x="861606" y="3638249"/>
            <a:ext cx="1997182" cy="1793995"/>
            <a:chOff x="763520" y="4145305"/>
            <a:chExt cx="1997182" cy="1793995"/>
          </a:xfrm>
        </p:grpSpPr>
        <p:sp>
          <p:nvSpPr>
            <p:cNvPr id="37" name="Textfeld 36"/>
            <p:cNvSpPr txBox="1"/>
            <p:nvPr/>
          </p:nvSpPr>
          <p:spPr>
            <a:xfrm>
              <a:off x="2172079" y="4723731"/>
              <a:ext cx="58862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200" u="none" dirty="0" smtClean="0"/>
                <a:t>α</a:t>
              </a:r>
              <a:r>
                <a:rPr lang="en-US" sz="3200" u="none" baseline="30000" dirty="0" smtClean="0"/>
                <a:t>1</a:t>
              </a:r>
              <a:endParaRPr lang="de-DE" sz="3200" u="none" baseline="300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1863308" y="4296917"/>
              <a:ext cx="58862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200" u="none" dirty="0" smtClean="0"/>
                <a:t>α</a:t>
              </a:r>
              <a:r>
                <a:rPr lang="en-US" sz="3200" u="none" baseline="30000" dirty="0" smtClean="0"/>
                <a:t>2</a:t>
              </a:r>
              <a:endParaRPr lang="de-DE" sz="3200" u="none" baseline="300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1342424" y="4145305"/>
              <a:ext cx="58862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200" u="none" dirty="0" smtClean="0"/>
                <a:t>α</a:t>
              </a:r>
              <a:r>
                <a:rPr lang="en-US" sz="3200" u="none" baseline="30000" dirty="0" smtClean="0"/>
                <a:t>3</a:t>
              </a:r>
              <a:endParaRPr lang="de-DE" sz="3200" u="none" baseline="300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1992887" y="5233970"/>
              <a:ext cx="6030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200" u="none" dirty="0" smtClean="0"/>
                <a:t>α</a:t>
              </a:r>
              <a:r>
                <a:rPr lang="en-US" sz="3200" u="none" baseline="30000" dirty="0" smtClean="0"/>
                <a:t>n</a:t>
              </a:r>
              <a:endParaRPr lang="de-DE" sz="3200" u="none" baseline="300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763520" y="4451736"/>
              <a:ext cx="58862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200" u="none" dirty="0" smtClean="0"/>
                <a:t>α</a:t>
              </a:r>
              <a:r>
                <a:rPr lang="en-US" sz="3200" u="none" baseline="30000" dirty="0" smtClean="0"/>
                <a:t>4</a:t>
              </a:r>
              <a:endParaRPr lang="de-DE" sz="3200" u="none" baseline="30000" dirty="0"/>
            </a:p>
          </p:txBody>
        </p:sp>
        <p:sp>
          <p:nvSpPr>
            <p:cNvPr id="48" name="Rechteck 47"/>
            <p:cNvSpPr/>
            <p:nvPr/>
          </p:nvSpPr>
          <p:spPr>
            <a:xfrm rot="4143264">
              <a:off x="705902" y="4982603"/>
              <a:ext cx="7425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u="none" dirty="0"/>
                <a:t> … </a:t>
              </a:r>
              <a:endParaRPr lang="de-DE" sz="2800" dirty="0"/>
            </a:p>
          </p:txBody>
        </p:sp>
        <p:sp>
          <p:nvSpPr>
            <p:cNvPr id="49" name="Rechteck 48"/>
            <p:cNvSpPr/>
            <p:nvPr/>
          </p:nvSpPr>
          <p:spPr>
            <a:xfrm rot="2215264">
              <a:off x="969662" y="5357326"/>
              <a:ext cx="7425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u="none" dirty="0"/>
                <a:t> … </a:t>
              </a:r>
              <a:endParaRPr lang="de-DE" sz="2800" dirty="0"/>
            </a:p>
          </p:txBody>
        </p:sp>
        <p:sp>
          <p:nvSpPr>
            <p:cNvPr id="50" name="Rechteck 49"/>
            <p:cNvSpPr/>
            <p:nvPr/>
          </p:nvSpPr>
          <p:spPr>
            <a:xfrm rot="20921254">
              <a:off x="1349796" y="5416080"/>
              <a:ext cx="7425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u="none" dirty="0"/>
                <a:t> … </a:t>
              </a:r>
              <a:endParaRPr lang="de-DE" sz="2800" dirty="0"/>
            </a:p>
          </p:txBody>
        </p:sp>
        <p:sp>
          <p:nvSpPr>
            <p:cNvPr id="52" name="Ellipse 51"/>
            <p:cNvSpPr/>
            <p:nvPr/>
          </p:nvSpPr>
          <p:spPr bwMode="auto">
            <a:xfrm>
              <a:off x="1131020" y="4718232"/>
              <a:ext cx="1033846" cy="881983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4" name="Gerade Verbindung mit Pfeil 53"/>
            <p:cNvCxnSpPr/>
            <p:nvPr/>
          </p:nvCxnSpPr>
          <p:spPr bwMode="auto">
            <a:xfrm flipV="1">
              <a:off x="1800399" y="5513650"/>
              <a:ext cx="213064" cy="6458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7" name="Freihandform 56"/>
          <p:cNvSpPr/>
          <p:nvPr/>
        </p:nvSpPr>
        <p:spPr bwMode="auto">
          <a:xfrm>
            <a:off x="2717209" y="3571618"/>
            <a:ext cx="1607131" cy="790635"/>
          </a:xfrm>
          <a:custGeom>
            <a:avLst/>
            <a:gdLst>
              <a:gd name="connsiteX0" fmla="*/ 1701800 w 1701800"/>
              <a:gd name="connsiteY0" fmla="*/ 610424 h 724724"/>
              <a:gd name="connsiteX1" fmla="*/ 1206500 w 1701800"/>
              <a:gd name="connsiteY1" fmla="*/ 824 h 724724"/>
              <a:gd name="connsiteX2" fmla="*/ 0 w 1701800"/>
              <a:gd name="connsiteY2" fmla="*/ 724724 h 724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1800" h="724724">
                <a:moveTo>
                  <a:pt x="1701800" y="610424"/>
                </a:moveTo>
                <a:cubicBezTo>
                  <a:pt x="1595966" y="296099"/>
                  <a:pt x="1490133" y="-18226"/>
                  <a:pt x="1206500" y="824"/>
                </a:cubicBezTo>
                <a:cubicBezTo>
                  <a:pt x="922867" y="19874"/>
                  <a:pt x="461433" y="372299"/>
                  <a:pt x="0" y="724724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74" name="Gruppieren 73"/>
          <p:cNvGrpSpPr/>
          <p:nvPr/>
        </p:nvGrpSpPr>
        <p:grpSpPr>
          <a:xfrm>
            <a:off x="4752727" y="3204876"/>
            <a:ext cx="4140460" cy="1915535"/>
            <a:chOff x="4932747" y="3530823"/>
            <a:chExt cx="4140460" cy="1915535"/>
          </a:xfrm>
        </p:grpSpPr>
        <p:sp>
          <p:nvSpPr>
            <p:cNvPr id="16" name="Ellipse 15"/>
            <p:cNvSpPr/>
            <p:nvPr/>
          </p:nvSpPr>
          <p:spPr bwMode="auto">
            <a:xfrm>
              <a:off x="7561038" y="4390806"/>
              <a:ext cx="1395017" cy="757782"/>
            </a:xfrm>
            <a:prstGeom prst="ellips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73" name="Gruppieren 72"/>
            <p:cNvGrpSpPr/>
            <p:nvPr/>
          </p:nvGrpSpPr>
          <p:grpSpPr>
            <a:xfrm>
              <a:off x="4932747" y="3530823"/>
              <a:ext cx="4140460" cy="1915535"/>
              <a:chOff x="4932747" y="3530823"/>
              <a:chExt cx="4140460" cy="1915535"/>
            </a:xfrm>
          </p:grpSpPr>
          <p:sp>
            <p:nvSpPr>
              <p:cNvPr id="5" name="Rechteck 4"/>
              <p:cNvSpPr/>
              <p:nvPr/>
            </p:nvSpPr>
            <p:spPr bwMode="auto">
              <a:xfrm>
                <a:off x="6264895" y="4120738"/>
                <a:ext cx="542288" cy="1325620"/>
              </a:xfrm>
              <a:prstGeom prst="rect">
                <a:avLst/>
              </a:prstGeom>
              <a:no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/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/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20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" name="Textfeld 6"/>
              <p:cNvSpPr txBox="1"/>
              <p:nvPr/>
            </p:nvSpPr>
            <p:spPr>
              <a:xfrm>
                <a:off x="5648257" y="4387056"/>
                <a:ext cx="4042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u="none" dirty="0" smtClean="0"/>
                  <a:t>S</a:t>
                </a:r>
                <a:r>
                  <a:rPr lang="en-US" u="none" baseline="-25000" dirty="0" smtClean="0"/>
                  <a:t>i</a:t>
                </a:r>
                <a:endParaRPr lang="de-DE" u="none" baseline="-25000" dirty="0"/>
              </a:p>
            </p:txBody>
          </p:sp>
          <p:sp>
            <p:nvSpPr>
              <p:cNvPr id="8" name="Textfeld 7"/>
              <p:cNvSpPr txBox="1"/>
              <p:nvPr/>
            </p:nvSpPr>
            <p:spPr>
              <a:xfrm>
                <a:off x="6807183" y="4357217"/>
                <a:ext cx="5982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u="none" dirty="0" smtClean="0"/>
                  <a:t>S</a:t>
                </a:r>
                <a:r>
                  <a:rPr lang="en-US" u="none" baseline="-25000" dirty="0" smtClean="0"/>
                  <a:t>i+1</a:t>
                </a:r>
                <a:endParaRPr lang="de-DE" u="none" baseline="-25000" dirty="0"/>
              </a:p>
            </p:txBody>
          </p:sp>
          <p:cxnSp>
            <p:nvCxnSpPr>
              <p:cNvPr id="10" name="Gerade Verbindung mit Pfeil 9"/>
              <p:cNvCxnSpPr>
                <a:stCxn id="16" idx="2"/>
                <a:endCxn id="5" idx="3"/>
              </p:cNvCxnSpPr>
              <p:nvPr/>
            </p:nvCxnSpPr>
            <p:spPr bwMode="auto">
              <a:xfrm flipH="1">
                <a:off x="6807183" y="4769697"/>
                <a:ext cx="753855" cy="13851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7" name="Textfeld 16"/>
              <p:cNvSpPr txBox="1"/>
              <p:nvPr/>
            </p:nvSpPr>
            <p:spPr>
              <a:xfrm>
                <a:off x="7753697" y="4390806"/>
                <a:ext cx="102463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u="none" dirty="0" smtClean="0"/>
                  <a:t/>
                </a:r>
                <a:br>
                  <a:rPr lang="en-US" u="none" dirty="0" smtClean="0"/>
                </a:br>
                <a:r>
                  <a:rPr lang="en-US" u="none" dirty="0" smtClean="0"/>
                  <a:t>mod m</a:t>
                </a:r>
                <a:endParaRPr lang="de-DE" u="none" baseline="-25000" dirty="0"/>
              </a:p>
            </p:txBody>
          </p:sp>
          <p:cxnSp>
            <p:nvCxnSpPr>
              <p:cNvPr id="18" name="Gerade Verbindung mit Pfeil 17"/>
              <p:cNvCxnSpPr/>
              <p:nvPr/>
            </p:nvCxnSpPr>
            <p:spPr bwMode="auto">
              <a:xfrm flipH="1">
                <a:off x="8646727" y="3818855"/>
                <a:ext cx="426480" cy="580458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0" name="Gerade Verbindung mit Pfeil 19"/>
              <p:cNvCxnSpPr/>
              <p:nvPr/>
            </p:nvCxnSpPr>
            <p:spPr bwMode="auto">
              <a:xfrm flipV="1">
                <a:off x="5438327" y="3530823"/>
                <a:ext cx="0" cy="1283726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2" name="Gerade Verbindung mit Pfeil 21"/>
              <p:cNvCxnSpPr/>
              <p:nvPr/>
            </p:nvCxnSpPr>
            <p:spPr bwMode="auto">
              <a:xfrm flipV="1">
                <a:off x="5438327" y="3530823"/>
                <a:ext cx="2827689" cy="17604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4" name="Gerade Verbindung mit Pfeil 23"/>
              <p:cNvCxnSpPr/>
              <p:nvPr/>
            </p:nvCxnSpPr>
            <p:spPr bwMode="auto">
              <a:xfrm>
                <a:off x="8243951" y="3530823"/>
                <a:ext cx="0" cy="837336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7" name="Rechteck 26"/>
              <p:cNvSpPr/>
              <p:nvPr/>
            </p:nvSpPr>
            <p:spPr>
              <a:xfrm>
                <a:off x="7948204" y="4434161"/>
                <a:ext cx="62068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sz="3600" u="none" dirty="0"/>
                  <a:t> * </a:t>
                </a:r>
              </a:p>
            </p:txBody>
          </p:sp>
          <p:cxnSp>
            <p:nvCxnSpPr>
              <p:cNvPr id="36" name="Gerade Verbindung mit Pfeil 35"/>
              <p:cNvCxnSpPr>
                <a:stCxn id="5" idx="1"/>
              </p:cNvCxnSpPr>
              <p:nvPr/>
            </p:nvCxnSpPr>
            <p:spPr bwMode="auto">
              <a:xfrm flipH="1">
                <a:off x="4932747" y="4783548"/>
                <a:ext cx="1332148" cy="20421"/>
              </a:xfrm>
              <a:prstGeom prst="straightConnector1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69" name="Textfeld 68"/>
              <p:cNvSpPr txBox="1"/>
              <p:nvPr/>
            </p:nvSpPr>
            <p:spPr>
              <a:xfrm>
                <a:off x="7753697" y="3770694"/>
                <a:ext cx="4042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u="none" dirty="0" smtClean="0"/>
                  <a:t>S</a:t>
                </a:r>
                <a:r>
                  <a:rPr lang="en-US" u="none" baseline="-25000" dirty="0" smtClean="0"/>
                  <a:t>i</a:t>
                </a:r>
                <a:endParaRPr lang="de-DE" u="none" baseline="-25000" dirty="0"/>
              </a:p>
            </p:txBody>
          </p:sp>
        </p:grpSp>
      </p:grpSp>
      <p:sp>
        <p:nvSpPr>
          <p:cNvPr id="70" name="Textfeld 69"/>
          <p:cNvSpPr txBox="1"/>
          <p:nvPr/>
        </p:nvSpPr>
        <p:spPr>
          <a:xfrm>
            <a:off x="6028448" y="5122666"/>
            <a:ext cx="2765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u="none" dirty="0" smtClean="0"/>
              <a:t>Input =</a:t>
            </a:r>
            <a:r>
              <a:rPr lang="el-GR" sz="1800" u="none" dirty="0" smtClean="0"/>
              <a:t>α</a:t>
            </a:r>
            <a:r>
              <a:rPr lang="en-US" sz="1800" u="none" dirty="0" smtClean="0"/>
              <a:t>, Initial state=</a:t>
            </a:r>
            <a:r>
              <a:rPr lang="el-GR" sz="1800" u="none" dirty="0"/>
              <a:t>α</a:t>
            </a:r>
            <a:r>
              <a:rPr lang="en-US" sz="1800" u="none" dirty="0" smtClean="0"/>
              <a:t> </a:t>
            </a:r>
            <a:endParaRPr lang="de-DE" sz="1800" u="non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377584" y="5573168"/>
            <a:ext cx="97691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none" dirty="0" smtClean="0"/>
              <a:t>What is the deterministic </a:t>
            </a:r>
            <a:r>
              <a:rPr lang="en-US" dirty="0" smtClean="0">
                <a:solidFill>
                  <a:srgbClr val="FF0000"/>
                </a:solidFill>
              </a:rPr>
              <a:t>size n </a:t>
            </a:r>
            <a:r>
              <a:rPr lang="en-US" u="none" dirty="0" smtClean="0"/>
              <a:t>of this loop? </a:t>
            </a:r>
            <a:br>
              <a:rPr lang="en-US" u="none" dirty="0" smtClean="0"/>
            </a:br>
            <a:r>
              <a:rPr lang="en-US" u="none" dirty="0" smtClean="0"/>
              <a:t>That is the </a:t>
            </a:r>
            <a:r>
              <a:rPr lang="en-US" dirty="0" smtClean="0"/>
              <a:t>period of the element </a:t>
            </a:r>
            <a:r>
              <a:rPr lang="el-GR" u="none" dirty="0" smtClean="0">
                <a:solidFill>
                  <a:srgbClr val="FF0000"/>
                </a:solidFill>
              </a:rPr>
              <a:t>α</a:t>
            </a:r>
            <a:r>
              <a:rPr lang="en-US" u="none" dirty="0" smtClean="0">
                <a:solidFill>
                  <a:srgbClr val="FF0000"/>
                </a:solidFill>
              </a:rPr>
              <a:t> (element’s order or </a:t>
            </a:r>
            <a:r>
              <a:rPr lang="en-US" dirty="0" smtClean="0">
                <a:solidFill>
                  <a:srgbClr val="FF0000"/>
                </a:solidFill>
              </a:rPr>
              <a:t>period/sequence length</a:t>
            </a:r>
            <a:r>
              <a:rPr lang="en-US" u="none" dirty="0" smtClean="0">
                <a:solidFill>
                  <a:srgbClr val="FF0000"/>
                </a:solidFill>
              </a:rPr>
              <a:t>)</a:t>
            </a:r>
            <a:endParaRPr lang="el-GR" u="none" dirty="0">
              <a:solidFill>
                <a:srgbClr val="FF0000"/>
              </a:solidFill>
            </a:endParaRPr>
          </a:p>
          <a:p>
            <a:r>
              <a:rPr lang="en-US" u="none" dirty="0" smtClean="0"/>
              <a:t>  </a:t>
            </a:r>
            <a:endParaRPr lang="de-DE" u="none" baseline="-25000" dirty="0"/>
          </a:p>
        </p:txBody>
      </p:sp>
    </p:spTree>
    <p:extLst>
      <p:ext uri="{BB962C8B-B14F-4D97-AF65-F5344CB8AC3E}">
        <p14:creationId xmlns:p14="http://schemas.microsoft.com/office/powerpoint/2010/main" val="222607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45" grpId="0"/>
      <p:bldP spid="57" grpId="0" animBg="1"/>
      <p:bldP spid="70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78317" name="Text Box 13"/>
          <p:cNvSpPr txBox="1">
            <a:spLocks noChangeArrowheads="1"/>
          </p:cNvSpPr>
          <p:nvPr/>
        </p:nvSpPr>
        <p:spPr bwMode="auto">
          <a:xfrm>
            <a:off x="677863" y="120024"/>
            <a:ext cx="8839200" cy="178728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US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1</a:t>
            </a:r>
            <a:r>
              <a:rPr lang="en-US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:</a:t>
            </a:r>
            <a:r>
              <a:rPr lang="en-US" b="0" u="none" dirty="0" smtClean="0">
                <a:solidFill>
                  <a:srgbClr val="0239C4"/>
                </a:solidFill>
                <a:latin typeface="Arial Narrow" pitchFamily="34" charset="0"/>
              </a:rPr>
              <a:t> </a:t>
            </a:r>
            <a:r>
              <a:rPr lang="en-US" u="none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Elements </a:t>
            </a:r>
            <a:r>
              <a:rPr lang="en-US" u="none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of Z</a:t>
            </a:r>
            <a:r>
              <a:rPr lang="en-US" u="none" baseline="-25000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41</a:t>
            </a:r>
            <a:r>
              <a:rPr lang="en-US" u="none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= GF(41)</a:t>
            </a:r>
            <a:endParaRPr lang="en-US" dirty="0">
              <a:solidFill>
                <a:srgbClr val="0239C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altLang="zh-CN" sz="1800" b="0" u="none" dirty="0" smtClean="0">
                <a:latin typeface="Arial Narrow" pitchFamily="34" charset="0"/>
              </a:rPr>
              <a:t>Which additive orders </a:t>
            </a:r>
            <a:r>
              <a:rPr lang="en-US" altLang="zh-CN" sz="1800" b="0" u="none" dirty="0">
                <a:latin typeface="Arial Narrow" pitchFamily="34" charset="0"/>
              </a:rPr>
              <a:t>are possible in </a:t>
            </a:r>
            <a:r>
              <a:rPr lang="en-US" altLang="zh-CN" sz="1800" b="0" u="none" dirty="0" smtClean="0">
                <a:latin typeface="Arial Narrow" pitchFamily="34" charset="0"/>
              </a:rPr>
              <a:t>GF(41)</a:t>
            </a:r>
            <a:endParaRPr lang="en-US" sz="1800" b="0" u="none" dirty="0" smtClean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altLang="zh-CN" sz="1800" b="0" u="none" dirty="0">
                <a:latin typeface="Arial Narrow" pitchFamily="34" charset="0"/>
              </a:rPr>
              <a:t>How many invertible element under multiplication do exist in </a:t>
            </a:r>
            <a:r>
              <a:rPr lang="en-US" altLang="zh-CN" sz="1800" b="0" u="none" dirty="0" smtClean="0">
                <a:latin typeface="Arial Narrow" pitchFamily="34" charset="0"/>
              </a:rPr>
              <a:t>GF(41)  </a:t>
            </a:r>
            <a:r>
              <a:rPr lang="en-US" altLang="zh-CN" sz="1800" b="0" u="none" dirty="0">
                <a:latin typeface="Arial Narrow" pitchFamily="34" charset="0"/>
              </a:rPr>
              <a:t>(number of units in </a:t>
            </a:r>
            <a:r>
              <a:rPr lang="en-US" altLang="zh-CN" sz="1800" b="0" u="none" dirty="0" smtClean="0">
                <a:latin typeface="Arial Narrow" pitchFamily="34" charset="0"/>
              </a:rPr>
              <a:t>GF(41) )?</a:t>
            </a:r>
            <a:endParaRPr lang="en-US" altLang="zh-CN" sz="1800" b="0" u="none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altLang="zh-CN" sz="1800" b="0" u="none" dirty="0">
                <a:latin typeface="Arial Narrow" pitchFamily="34" charset="0"/>
              </a:rPr>
              <a:t>Which </a:t>
            </a:r>
            <a:r>
              <a:rPr lang="en-US" altLang="zh-CN" sz="1800" b="0" u="none" dirty="0" smtClean="0">
                <a:latin typeface="Arial Narrow" pitchFamily="34" charset="0"/>
              </a:rPr>
              <a:t>multiplicative orders </a:t>
            </a:r>
            <a:r>
              <a:rPr lang="en-US" altLang="zh-CN" sz="1800" b="0" u="none" dirty="0">
                <a:latin typeface="Arial Narrow" pitchFamily="34" charset="0"/>
              </a:rPr>
              <a:t>are possible in </a:t>
            </a:r>
            <a:r>
              <a:rPr lang="en-US" altLang="zh-CN" sz="1800" b="0" u="none" dirty="0" smtClean="0">
                <a:latin typeface="Arial Narrow" pitchFamily="34" charset="0"/>
              </a:rPr>
              <a:t>GF(41)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altLang="zh-CN" sz="1800" b="0" u="none" dirty="0" smtClean="0">
                <a:latin typeface="Arial Narrow" pitchFamily="34" charset="0"/>
              </a:rPr>
              <a:t>Compute the number of elements from each order</a:t>
            </a:r>
            <a:endParaRPr lang="en-US" altLang="zh-CN" sz="1800" b="0" u="none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 smtClean="0">
                <a:latin typeface="Arial Narrow" pitchFamily="34" charset="0"/>
              </a:rPr>
              <a:t>Compute </a:t>
            </a:r>
            <a:r>
              <a:rPr lang="en-US" sz="1800" b="0" u="none" dirty="0">
                <a:latin typeface="Arial Narrow" pitchFamily="34" charset="0"/>
              </a:rPr>
              <a:t>the order of </a:t>
            </a:r>
            <a:r>
              <a:rPr lang="en-US" sz="1800" b="0" u="none" dirty="0" smtClean="0">
                <a:latin typeface="Arial Narrow" pitchFamily="34" charset="0"/>
              </a:rPr>
              <a:t> all elements in GF(41)</a:t>
            </a:r>
            <a:r>
              <a:rPr lang="de-DE" sz="1800" u="none" dirty="0" smtClean="0">
                <a:latin typeface="Arial Narrow" pitchFamily="34" charset="0"/>
              </a:rPr>
              <a:t> </a:t>
            </a:r>
            <a:r>
              <a:rPr lang="de-DE" sz="1800" b="0" u="none" dirty="0" smtClean="0">
                <a:latin typeface="Arial Narrow" pitchFamily="34" charset="0"/>
              </a:rPr>
              <a:t>using </a:t>
            </a:r>
            <a:r>
              <a:rPr lang="de-DE" sz="1800" b="0" u="none" dirty="0">
                <a:latin typeface="Arial Narrow" pitchFamily="34" charset="0"/>
              </a:rPr>
              <a:t>the primitive element </a:t>
            </a:r>
            <a:r>
              <a:rPr lang="de-DE" sz="1800" b="0" u="none" dirty="0" smtClean="0">
                <a:latin typeface="Arial Narrow" pitchFamily="34" charset="0"/>
              </a:rPr>
              <a:t>7</a:t>
            </a:r>
            <a:r>
              <a:rPr lang="en-AU" sz="1600" b="0" u="none" dirty="0" smtClean="0">
                <a:latin typeface="Arial Narrow" pitchFamily="34" charset="0"/>
              </a:rPr>
              <a:t>                            </a:t>
            </a:r>
            <a:endParaRPr lang="de-DE" sz="1600" b="0" u="none" dirty="0">
              <a:latin typeface="Arial Narrow" pitchFamily="34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69028" y="1884016"/>
            <a:ext cx="9531350" cy="4588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AU" sz="1800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</a:t>
            </a:r>
            <a:r>
              <a:rPr lang="en-AU" sz="1800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</a:t>
            </a:r>
            <a:r>
              <a:rPr lang="en-AU" sz="1800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:</a:t>
            </a:r>
            <a:r>
              <a:rPr lang="en-AU" b="0" u="none" dirty="0">
                <a:solidFill>
                  <a:srgbClr val="0239C4"/>
                </a:solidFill>
                <a:latin typeface="Arial Narrow" pitchFamily="34" charset="0"/>
              </a:rPr>
              <a:t> 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600" b="0" u="none" dirty="0">
                <a:latin typeface="Arial Narrow" pitchFamily="34" charset="0"/>
              </a:rPr>
              <a:t>Additive group  =  (0,1,2,  ...., 40) </a:t>
            </a:r>
          </a:p>
          <a:p>
            <a:pPr defTabSz="762000">
              <a:defRPr/>
            </a:pPr>
            <a:r>
              <a:rPr lang="en-US" sz="1600" b="0" u="none" dirty="0" smtClean="0">
                <a:latin typeface="Arial Narrow" pitchFamily="34" charset="0"/>
              </a:rPr>
              <a:t>          </a:t>
            </a:r>
            <a:r>
              <a:rPr lang="en-US" sz="1600" b="0" u="none" dirty="0">
                <a:latin typeface="Arial Narrow" pitchFamily="34" charset="0"/>
              </a:rPr>
              <a:t>The smallest positive solution of the congruence ax = 0 (mod n) is called the additive order of  a </a:t>
            </a:r>
            <a:r>
              <a:rPr lang="en-US" sz="1600" b="0" u="none" dirty="0" smtClean="0">
                <a:latin typeface="Arial Narrow" pitchFamily="34" charset="0"/>
              </a:rPr>
              <a:t>modulo n</a:t>
            </a:r>
          </a:p>
          <a:p>
            <a:pPr defTabSz="762000">
              <a:defRPr/>
            </a:pPr>
            <a:r>
              <a:rPr lang="de-DE" sz="1600" b="0" u="none" dirty="0" smtClean="0">
                <a:latin typeface="Arial Narrow" pitchFamily="34" charset="0"/>
              </a:rPr>
              <a:t>           </a:t>
            </a:r>
            <a:r>
              <a:rPr lang="en-US" sz="1600" b="0" u="none" dirty="0">
                <a:latin typeface="Arial Narrow" pitchFamily="34" charset="0"/>
              </a:rPr>
              <a:t>The possible additive orders in GF(41) are the divisors of order of the additive group</a:t>
            </a:r>
            <a:r>
              <a:rPr lang="en-US" sz="1600" u="none" dirty="0">
                <a:solidFill>
                  <a:srgbClr val="00B050"/>
                </a:solidFill>
                <a:latin typeface="Arial Narrow" pitchFamily="34" charset="0"/>
              </a:rPr>
              <a:t>,  namely  1, 41 </a:t>
            </a:r>
          </a:p>
          <a:p>
            <a:pPr defTabSz="762000">
              <a:defRPr/>
            </a:pPr>
            <a:r>
              <a:rPr lang="en-US" sz="1600" b="0" u="none" dirty="0" smtClean="0">
                <a:latin typeface="Arial Narrow" pitchFamily="34" charset="0"/>
              </a:rPr>
              <a:t>           The </a:t>
            </a:r>
            <a:r>
              <a:rPr lang="en-US" sz="1600" b="0" u="none" dirty="0">
                <a:latin typeface="Arial Narrow" pitchFamily="34" charset="0"/>
              </a:rPr>
              <a:t>additive order of element b in GF(41</a:t>
            </a:r>
            <a:r>
              <a:rPr lang="en-US" sz="1600" b="0" u="none" dirty="0" smtClean="0">
                <a:latin typeface="Arial Narrow" pitchFamily="34" charset="0"/>
              </a:rPr>
              <a:t>):</a:t>
            </a:r>
          </a:p>
          <a:p>
            <a:pPr defTabSz="762000">
              <a:defRPr/>
            </a:pPr>
            <a:r>
              <a:rPr lang="en-US" sz="1600" b="0" u="none" dirty="0">
                <a:latin typeface="Arial Narrow" pitchFamily="34" charset="0"/>
              </a:rPr>
              <a:t> </a:t>
            </a:r>
            <a:r>
              <a:rPr lang="en-US" sz="1600" b="0" u="none" dirty="0" smtClean="0">
                <a:latin typeface="Arial Narrow" pitchFamily="34" charset="0"/>
              </a:rPr>
              <a:t>          </a:t>
            </a:r>
            <a:r>
              <a:rPr lang="en-US" sz="1600" b="0" u="none" dirty="0">
                <a:latin typeface="Arial Narrow" pitchFamily="34" charset="0"/>
              </a:rPr>
              <a:t>for  b ≠ 0   </a:t>
            </a:r>
            <a:r>
              <a:rPr lang="en-US" sz="1600" u="none" dirty="0">
                <a:latin typeface="Arial Narrow" pitchFamily="34" charset="0"/>
              </a:rPr>
              <a:t>=&gt;   order of b is 41</a:t>
            </a:r>
          </a:p>
          <a:p>
            <a:pPr defTabSz="762000">
              <a:defRPr/>
            </a:pPr>
            <a:r>
              <a:rPr lang="en-US" sz="1600" b="0" u="none" dirty="0" smtClean="0">
                <a:latin typeface="Arial Narrow" pitchFamily="34" charset="0"/>
              </a:rPr>
              <a:t>           for  </a:t>
            </a:r>
            <a:r>
              <a:rPr lang="en-US" sz="1600" b="0" u="none" dirty="0">
                <a:latin typeface="Arial Narrow" pitchFamily="34" charset="0"/>
              </a:rPr>
              <a:t>b = 0   </a:t>
            </a:r>
            <a:r>
              <a:rPr lang="en-US" sz="1600" u="none" dirty="0">
                <a:latin typeface="Arial Narrow" pitchFamily="34" charset="0"/>
              </a:rPr>
              <a:t>=&gt;   order of b is </a:t>
            </a:r>
            <a:r>
              <a:rPr lang="en-US" sz="1600" u="none" dirty="0" smtClean="0">
                <a:latin typeface="Arial Narrow" pitchFamily="34" charset="0"/>
              </a:rPr>
              <a:t>1</a:t>
            </a:r>
          </a:p>
          <a:p>
            <a:pPr defTabSz="762000">
              <a:defRPr/>
            </a:pPr>
            <a:r>
              <a:rPr lang="en-US" sz="1600" b="0" u="none" dirty="0" smtClean="0">
                <a:latin typeface="Arial Narrow" pitchFamily="34" charset="0"/>
              </a:rPr>
              <a:t> 2.       </a:t>
            </a:r>
            <a:r>
              <a:rPr lang="en-AU" altLang="zh-CN" sz="1600" b="0" u="none" dirty="0" smtClean="0">
                <a:latin typeface="Arial Narrow" pitchFamily="34" charset="0"/>
              </a:rPr>
              <a:t>Number </a:t>
            </a:r>
            <a:r>
              <a:rPr lang="en-AU" altLang="zh-CN" sz="1600" b="0" u="none" dirty="0">
                <a:latin typeface="Arial Narrow" pitchFamily="34" charset="0"/>
              </a:rPr>
              <a:t>of invertible elements (units) is Euler function </a:t>
            </a:r>
            <a:r>
              <a:rPr lang="de-DE" altLang="zh-CN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altLang="zh-CN" sz="1600" u="none" dirty="0" smtClean="0">
                <a:latin typeface="Arial Narrow" pitchFamily="34" charset="0"/>
              </a:rPr>
              <a:t>(41) = 41-1 </a:t>
            </a:r>
            <a:r>
              <a:rPr lang="de-DE" altLang="zh-CN" sz="1600" u="none" dirty="0">
                <a:latin typeface="Arial Narrow" pitchFamily="34" charset="0"/>
              </a:rPr>
              <a:t>= 4</a:t>
            </a:r>
            <a:r>
              <a:rPr lang="de-DE" altLang="zh-CN" sz="1600" u="none" dirty="0" smtClean="0">
                <a:latin typeface="Arial Narrow" pitchFamily="34" charset="0"/>
              </a:rPr>
              <a:t>0</a:t>
            </a:r>
            <a:endParaRPr lang="en-US" sz="1600" b="0" u="none" dirty="0">
              <a:latin typeface="Arial Narrow" pitchFamily="34" charset="0"/>
            </a:endParaRPr>
          </a:p>
          <a:p>
            <a:pPr defTabSz="762000">
              <a:defRPr/>
            </a:pPr>
            <a:r>
              <a:rPr lang="en-AU" sz="1600" b="0" u="none" dirty="0" smtClean="0">
                <a:latin typeface="Arial Narrow" pitchFamily="34" charset="0"/>
              </a:rPr>
              <a:t> 3 </a:t>
            </a:r>
            <a:r>
              <a:rPr lang="en-US" sz="1600" b="0" u="none" dirty="0">
                <a:latin typeface="Arial Narrow" pitchFamily="34" charset="0"/>
              </a:rPr>
              <a:t>.      </a:t>
            </a:r>
            <a:r>
              <a:rPr lang="en-US" sz="1600" b="0" u="none" dirty="0" smtClean="0">
                <a:latin typeface="Arial Narrow" pitchFamily="34" charset="0"/>
              </a:rPr>
              <a:t>The </a:t>
            </a:r>
            <a:r>
              <a:rPr lang="en-US" sz="1600" b="0" u="none" dirty="0">
                <a:latin typeface="Arial Narrow" pitchFamily="34" charset="0"/>
              </a:rPr>
              <a:t>possible multiplicative orders in GF(41) are the divisors of </a:t>
            </a:r>
            <a:r>
              <a:rPr lang="en-US" sz="1600" b="0" u="none" dirty="0" smtClean="0">
                <a:latin typeface="Arial Narrow" pitchFamily="34" charset="0"/>
              </a:rPr>
              <a:t> </a:t>
            </a:r>
            <a:r>
              <a:rPr lang="de-DE" altLang="zh-CN" sz="1600" b="0" u="none" dirty="0" smtClean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altLang="zh-CN" sz="1600" b="0" u="none" dirty="0">
                <a:latin typeface="Arial Narrow" pitchFamily="34" charset="0"/>
              </a:rPr>
              <a:t>(41</a:t>
            </a:r>
            <a:r>
              <a:rPr lang="de-DE" altLang="zh-CN" sz="1600" u="none" dirty="0" smtClean="0">
                <a:latin typeface="Arial Narrow" pitchFamily="34" charset="0"/>
              </a:rPr>
              <a:t>)=40= 2.2.2.5 </a:t>
            </a:r>
            <a:r>
              <a:rPr lang="en-US" sz="1600" b="0" u="none" dirty="0" smtClean="0">
                <a:latin typeface="Arial Narrow" pitchFamily="34" charset="0"/>
              </a:rPr>
              <a:t>,  </a:t>
            </a:r>
            <a:r>
              <a:rPr lang="en-US" sz="1600" u="none" dirty="0" smtClean="0">
                <a:solidFill>
                  <a:srgbClr val="00B050"/>
                </a:solidFill>
                <a:latin typeface="Arial Narrow" pitchFamily="34" charset="0"/>
              </a:rPr>
              <a:t>namely  </a:t>
            </a:r>
            <a:r>
              <a:rPr lang="en-US" sz="1600" u="none" dirty="0">
                <a:solidFill>
                  <a:srgbClr val="00B050"/>
                </a:solidFill>
                <a:latin typeface="Arial Narrow" pitchFamily="34" charset="0"/>
              </a:rPr>
              <a:t>1, 2, 4, 5, 8, 10, </a:t>
            </a:r>
            <a:r>
              <a:rPr lang="en-US" sz="1600" u="none" dirty="0" smtClean="0">
                <a:solidFill>
                  <a:srgbClr val="00B050"/>
                </a:solidFill>
                <a:latin typeface="Arial Narrow" pitchFamily="34" charset="0"/>
              </a:rPr>
              <a:t>20,40</a:t>
            </a:r>
            <a:endParaRPr lang="en-AU" sz="1600" u="none" dirty="0">
              <a:solidFill>
                <a:srgbClr val="00B050"/>
              </a:solidFill>
              <a:latin typeface="Arial Narrow" pitchFamily="34" charset="0"/>
            </a:endParaRPr>
          </a:p>
          <a:p>
            <a:pPr defTabSz="762000">
              <a:defRPr/>
            </a:pPr>
            <a:r>
              <a:rPr lang="en-AU" sz="1600" b="0" u="none" dirty="0" smtClean="0">
                <a:latin typeface="Arial Narrow" pitchFamily="34" charset="0"/>
              </a:rPr>
              <a:t> 4.       </a:t>
            </a:r>
            <a:r>
              <a:rPr lang="en-AU" sz="1600" b="0" u="none" dirty="0">
                <a:latin typeface="Arial Narrow" pitchFamily="34" charset="0"/>
              </a:rPr>
              <a:t>Number of elements with order 1 is 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u="none" dirty="0">
                <a:latin typeface="Arial Narrow" pitchFamily="34" charset="0"/>
              </a:rPr>
              <a:t>(1) = 1</a:t>
            </a:r>
            <a:endParaRPr lang="en-AU" sz="16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</a:t>
            </a:r>
            <a:r>
              <a:rPr lang="en-AU" sz="1600" b="0" u="none" dirty="0" smtClean="0">
                <a:latin typeface="Arial Narrow" pitchFamily="34" charset="0"/>
              </a:rPr>
              <a:t>   Number </a:t>
            </a:r>
            <a:r>
              <a:rPr lang="en-AU" sz="1600" b="0" u="none" dirty="0">
                <a:latin typeface="Arial Narrow" pitchFamily="34" charset="0"/>
              </a:rPr>
              <a:t>of elements with order 2 is 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u="none" dirty="0">
                <a:latin typeface="Arial Narrow" pitchFamily="34" charset="0"/>
              </a:rPr>
              <a:t>(2) = (2-1) = 1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</a:t>
            </a:r>
            <a:r>
              <a:rPr lang="en-AU" sz="1600" b="0" u="none" dirty="0" smtClean="0">
                <a:latin typeface="Arial Narrow" pitchFamily="34" charset="0"/>
              </a:rPr>
              <a:t>      Number </a:t>
            </a:r>
            <a:r>
              <a:rPr lang="en-AU" sz="1600" b="0" u="none" dirty="0">
                <a:latin typeface="Arial Narrow" pitchFamily="34" charset="0"/>
              </a:rPr>
              <a:t>of elements with order 4 is 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u="none" dirty="0">
                <a:latin typeface="Arial Narrow" pitchFamily="34" charset="0"/>
              </a:rPr>
              <a:t>(4) = 4 (1-1/2) = 2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</a:t>
            </a:r>
            <a:r>
              <a:rPr lang="en-AU" sz="1600" b="0" u="none" dirty="0" smtClean="0">
                <a:latin typeface="Arial Narrow" pitchFamily="34" charset="0"/>
              </a:rPr>
              <a:t>   Number </a:t>
            </a:r>
            <a:r>
              <a:rPr lang="en-AU" sz="1600" b="0" u="none" dirty="0">
                <a:latin typeface="Arial Narrow" pitchFamily="34" charset="0"/>
              </a:rPr>
              <a:t>of elements with order 5 is 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u="none" dirty="0">
                <a:latin typeface="Arial Narrow" pitchFamily="34" charset="0"/>
              </a:rPr>
              <a:t>(5) = (5-1)= 4</a:t>
            </a:r>
          </a:p>
          <a:p>
            <a:pPr defTabSz="762000">
              <a:defRPr/>
            </a:pPr>
            <a:r>
              <a:rPr lang="de-DE" sz="1600" u="none" dirty="0">
                <a:latin typeface="Arial Narrow" pitchFamily="34" charset="0"/>
              </a:rPr>
              <a:t>        </a:t>
            </a:r>
            <a:r>
              <a:rPr lang="de-DE" sz="1600" u="none" dirty="0" smtClean="0">
                <a:latin typeface="Arial Narrow" pitchFamily="34" charset="0"/>
              </a:rPr>
              <a:t>   </a:t>
            </a:r>
            <a:r>
              <a:rPr lang="en-AU" sz="1600" b="0" u="none" dirty="0" smtClean="0">
                <a:latin typeface="Arial Narrow" pitchFamily="34" charset="0"/>
              </a:rPr>
              <a:t>Number </a:t>
            </a:r>
            <a:r>
              <a:rPr lang="en-AU" sz="1600" b="0" u="none" dirty="0">
                <a:latin typeface="Arial Narrow" pitchFamily="34" charset="0"/>
              </a:rPr>
              <a:t>of elements with order 8 is 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u="none" dirty="0">
                <a:latin typeface="Arial Narrow" pitchFamily="34" charset="0"/>
              </a:rPr>
              <a:t>(8) = 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u="none" dirty="0">
                <a:latin typeface="Arial Narrow" pitchFamily="34" charset="0"/>
              </a:rPr>
              <a:t>(8) = 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u="none" dirty="0">
                <a:latin typeface="Arial Narrow" pitchFamily="34" charset="0"/>
              </a:rPr>
              <a:t>(2</a:t>
            </a:r>
            <a:r>
              <a:rPr lang="de-DE" sz="1600" u="none" baseline="30000" dirty="0">
                <a:latin typeface="Arial Narrow" pitchFamily="34" charset="0"/>
              </a:rPr>
              <a:t>3</a:t>
            </a:r>
            <a:r>
              <a:rPr lang="de-DE" sz="1600" u="none" dirty="0">
                <a:latin typeface="Arial Narrow" pitchFamily="34" charset="0"/>
              </a:rPr>
              <a:t>)= 8 (1-1/2) = 4</a:t>
            </a:r>
            <a:endParaRPr lang="en-AU" sz="16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</a:t>
            </a:r>
            <a:r>
              <a:rPr lang="en-AU" sz="1600" b="0" u="none" dirty="0" smtClean="0">
                <a:latin typeface="Arial Narrow" pitchFamily="34" charset="0"/>
              </a:rPr>
              <a:t>    Number </a:t>
            </a:r>
            <a:r>
              <a:rPr lang="en-AU" sz="1600" b="0" u="none" dirty="0">
                <a:latin typeface="Arial Narrow" pitchFamily="34" charset="0"/>
              </a:rPr>
              <a:t>of elements with order 10 is 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u="none" dirty="0">
                <a:latin typeface="Arial Narrow" pitchFamily="34" charset="0"/>
              </a:rPr>
              <a:t>(10) = 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u="none" dirty="0">
                <a:latin typeface="Arial Narrow" pitchFamily="34" charset="0"/>
              </a:rPr>
              <a:t>(2x5) = (2-1)(5-1) = 4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</a:t>
            </a:r>
            <a:r>
              <a:rPr lang="en-AU" sz="1600" b="0" u="none" dirty="0" smtClean="0">
                <a:latin typeface="Arial Narrow" pitchFamily="34" charset="0"/>
              </a:rPr>
              <a:t>     Number </a:t>
            </a:r>
            <a:r>
              <a:rPr lang="en-AU" sz="1600" b="0" u="none" dirty="0">
                <a:latin typeface="Arial Narrow" pitchFamily="34" charset="0"/>
              </a:rPr>
              <a:t>of elements with order 20 is 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u="none" dirty="0">
                <a:latin typeface="Arial Narrow" pitchFamily="34" charset="0"/>
              </a:rPr>
              <a:t>(20) = 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u="none" dirty="0">
                <a:latin typeface="Arial Narrow" pitchFamily="34" charset="0"/>
              </a:rPr>
              <a:t>(2x2x5) = 20(1-1/2)(1-1/5) = 8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</a:t>
            </a:r>
            <a:r>
              <a:rPr lang="en-AU" sz="1600" b="0" u="none" dirty="0" smtClean="0">
                <a:latin typeface="Arial Narrow" pitchFamily="34" charset="0"/>
              </a:rPr>
              <a:t>   Number </a:t>
            </a:r>
            <a:r>
              <a:rPr lang="en-AU" sz="1600" b="0" u="none" dirty="0">
                <a:latin typeface="Arial Narrow" pitchFamily="34" charset="0"/>
              </a:rPr>
              <a:t>of elements with order 40 is 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u="none" dirty="0">
                <a:latin typeface="Arial Narrow" pitchFamily="34" charset="0"/>
              </a:rPr>
              <a:t>(40) = 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u="none" dirty="0">
                <a:latin typeface="Arial Narrow" pitchFamily="34" charset="0"/>
              </a:rPr>
              <a:t>(2x2x2x5)= 40(1-1/2)(1-1/5) = </a:t>
            </a:r>
            <a:r>
              <a:rPr lang="de-DE" sz="1600" u="none" dirty="0" smtClean="0">
                <a:latin typeface="Arial Narrow" pitchFamily="34" charset="0"/>
              </a:rPr>
              <a:t>16</a:t>
            </a:r>
            <a:endParaRPr lang="de-DE" sz="16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endParaRPr lang="en-AU" sz="1600" u="non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58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8271" y="351110"/>
            <a:ext cx="914501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62000">
              <a:defRPr/>
            </a:pPr>
            <a:r>
              <a:rPr lang="en-AU" sz="1800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</a:t>
            </a:r>
            <a:r>
              <a:rPr lang="en-AU" sz="1800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1:</a:t>
            </a:r>
            <a:r>
              <a:rPr lang="en-AU" sz="1800" b="0" u="none" dirty="0" smtClean="0">
                <a:solidFill>
                  <a:srgbClr val="0239C4"/>
                </a:solidFill>
                <a:latin typeface="Arial Narrow" pitchFamily="34" charset="0"/>
              </a:rPr>
              <a:t> </a:t>
            </a:r>
          </a:p>
          <a:p>
            <a:pPr marL="457200" indent="-457200" defTabSz="762000">
              <a:defRPr/>
            </a:pPr>
            <a:endParaRPr lang="de-DE" sz="1600" u="none" dirty="0" smtClean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de-DE" sz="1600" u="none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5.     </a:t>
            </a:r>
            <a:r>
              <a:rPr lang="en-AU" altLang="zh-CN" sz="1600" b="0" dirty="0" smtClean="0">
                <a:latin typeface="Arial Narrow" pitchFamily="34" charset="0"/>
              </a:rPr>
              <a:t>Order </a:t>
            </a:r>
            <a:r>
              <a:rPr lang="en-AU" altLang="zh-CN" sz="1600" b="0" dirty="0">
                <a:latin typeface="Arial Narrow" pitchFamily="34" charset="0"/>
              </a:rPr>
              <a:t>of 7:</a:t>
            </a:r>
            <a:r>
              <a:rPr lang="en-AU" altLang="zh-CN" sz="1600" b="0" u="none" dirty="0">
                <a:latin typeface="Arial Narrow" pitchFamily="34" charset="0"/>
              </a:rPr>
              <a:t> </a:t>
            </a:r>
            <a:r>
              <a:rPr lang="en-AU" altLang="zh-CN" sz="1600" u="none" dirty="0">
                <a:latin typeface="Arial Narrow" pitchFamily="34" charset="0"/>
              </a:rPr>
              <a:t>7</a:t>
            </a:r>
            <a:r>
              <a:rPr lang="en-AU" altLang="zh-CN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altLang="zh-CN" sz="1600" b="0" u="none" baseline="30000" dirty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7 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altLang="zh-CN" sz="1600" b="0" u="none" dirty="0">
                <a:latin typeface="Arial Narrow" pitchFamily="34" charset="0"/>
              </a:rPr>
              <a:t> 1,   </a:t>
            </a:r>
            <a:r>
              <a:rPr lang="en-AU" altLang="zh-CN" sz="1600" u="none" dirty="0">
                <a:latin typeface="Arial Narrow" pitchFamily="34" charset="0"/>
              </a:rPr>
              <a:t>7</a:t>
            </a:r>
            <a:r>
              <a:rPr lang="en-AU" altLang="zh-CN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altLang="zh-CN" sz="1600" b="0" u="none" baseline="30000" dirty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8 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altLang="zh-CN" sz="1600" b="0" u="none" dirty="0">
                <a:latin typeface="Arial Narrow" pitchFamily="34" charset="0"/>
              </a:rPr>
              <a:t>1,  </a:t>
            </a:r>
            <a:r>
              <a:rPr lang="en-AU" altLang="zh-CN" sz="1600" u="none" dirty="0">
                <a:latin typeface="Arial Narrow" pitchFamily="34" charset="0"/>
              </a:rPr>
              <a:t>7</a:t>
            </a:r>
            <a:r>
              <a:rPr lang="en-AU" altLang="zh-CN" sz="1600" u="none" baseline="30000" dirty="0">
                <a:solidFill>
                  <a:srgbClr val="00B050"/>
                </a:solidFill>
                <a:latin typeface="Arial Narrow" pitchFamily="34" charset="0"/>
              </a:rPr>
              <a:t>4</a:t>
            </a:r>
            <a:r>
              <a:rPr lang="en-AU" altLang="zh-CN" sz="1600" b="0" u="none" baseline="300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8</a:t>
            </a:r>
            <a:r>
              <a:rPr lang="en-AU" altLang="zh-CN" sz="1600" b="0" u="none" baseline="30000" dirty="0">
                <a:latin typeface="Arial Narrow" pitchFamily="34" charset="0"/>
              </a:rPr>
              <a:t>2</a:t>
            </a:r>
            <a:r>
              <a:rPr lang="en-AU" altLang="zh-CN" sz="1600" b="0" u="none" dirty="0">
                <a:latin typeface="Arial Narrow" pitchFamily="34" charset="0"/>
              </a:rPr>
              <a:t> =23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 1</a:t>
            </a:r>
            <a:r>
              <a:rPr lang="en-AU" altLang="zh-CN" sz="1600" b="0" u="none" dirty="0">
                <a:latin typeface="Arial Narrow" pitchFamily="34" charset="0"/>
              </a:rPr>
              <a:t>, </a:t>
            </a:r>
            <a:r>
              <a:rPr lang="en-AU" altLang="zh-CN" sz="1600" u="none" dirty="0">
                <a:latin typeface="Arial Narrow" pitchFamily="34" charset="0"/>
              </a:rPr>
              <a:t>7</a:t>
            </a:r>
            <a:r>
              <a:rPr lang="en-AU" altLang="zh-CN" sz="1600" u="none" baseline="30000" dirty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altLang="zh-CN" sz="1600" b="0" u="none" baseline="30000" dirty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7x(23)=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38</a:t>
            </a:r>
            <a:r>
              <a:rPr lang="en-AU" altLang="zh-CN" sz="1600" b="0" u="none" dirty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 1,</a:t>
            </a:r>
            <a:r>
              <a:rPr lang="en-AU" altLang="zh-CN" sz="1600" b="0" u="none" dirty="0">
                <a:latin typeface="Arial Narrow" pitchFamily="34" charset="0"/>
              </a:rPr>
              <a:t> </a:t>
            </a:r>
            <a:r>
              <a:rPr lang="en-AU" altLang="zh-CN" sz="1600" u="none" dirty="0">
                <a:latin typeface="Arial Narrow" pitchFamily="34" charset="0"/>
              </a:rPr>
              <a:t>7</a:t>
            </a:r>
            <a:r>
              <a:rPr lang="en-AU" altLang="zh-CN" sz="1600" u="none" baseline="30000" dirty="0">
                <a:solidFill>
                  <a:schemeClr val="accent2"/>
                </a:solidFill>
                <a:latin typeface="Arial Narrow" pitchFamily="34" charset="0"/>
              </a:rPr>
              <a:t>8</a:t>
            </a:r>
            <a:r>
              <a:rPr lang="en-AU" altLang="zh-CN" sz="1600" b="0" u="none" baseline="30000" dirty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23</a:t>
            </a:r>
            <a:r>
              <a:rPr lang="en-AU" altLang="zh-CN" sz="1600" b="0" u="none" baseline="30000" dirty="0">
                <a:latin typeface="Arial Narrow" pitchFamily="34" charset="0"/>
              </a:rPr>
              <a:t>2 </a:t>
            </a:r>
            <a:r>
              <a:rPr lang="en-AU" altLang="zh-CN" sz="1600" b="0" u="none" dirty="0">
                <a:latin typeface="Arial Narrow" pitchFamily="34" charset="0"/>
              </a:rPr>
              <a:t>=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37</a:t>
            </a:r>
            <a:r>
              <a:rPr lang="en-AU" altLang="zh-CN" sz="1600" b="0" u="none" dirty="0">
                <a:latin typeface="Arial Narrow" pitchFamily="34" charset="0"/>
              </a:rPr>
              <a:t> , </a:t>
            </a:r>
            <a:r>
              <a:rPr lang="en-AU" altLang="zh-CN" sz="1600" u="none" dirty="0">
                <a:latin typeface="Arial Narrow" pitchFamily="34" charset="0"/>
              </a:rPr>
              <a:t>7</a:t>
            </a:r>
            <a:r>
              <a:rPr lang="en-AU" altLang="zh-CN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10</a:t>
            </a:r>
            <a:r>
              <a:rPr lang="en-AU" altLang="zh-CN" sz="1600" b="0" u="none" baseline="30000" dirty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38</a:t>
            </a:r>
            <a:r>
              <a:rPr lang="en-AU" altLang="zh-CN" sz="1600" b="0" u="none" baseline="30000" dirty="0">
                <a:latin typeface="Arial Narrow" pitchFamily="34" charset="0"/>
              </a:rPr>
              <a:t>2</a:t>
            </a:r>
            <a:r>
              <a:rPr lang="en-AU" altLang="zh-CN" sz="1600" b="0" u="none" dirty="0">
                <a:latin typeface="Arial Narrow" pitchFamily="34" charset="0"/>
              </a:rPr>
              <a:t> =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9</a:t>
            </a:r>
            <a:r>
              <a:rPr lang="en-AU" altLang="zh-CN" sz="1600" b="0" u="none" dirty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 1,</a:t>
            </a:r>
            <a:r>
              <a:rPr lang="en-AU" altLang="zh-CN" sz="1600" b="0" u="none" dirty="0">
                <a:latin typeface="Arial Narrow" pitchFamily="34" charset="0"/>
              </a:rPr>
              <a:t> </a:t>
            </a:r>
            <a:r>
              <a:rPr lang="en-AU" altLang="zh-CN" sz="1600" u="none" dirty="0">
                <a:latin typeface="Arial Narrow" pitchFamily="34" charset="0"/>
              </a:rPr>
              <a:t>7</a:t>
            </a:r>
            <a:r>
              <a:rPr lang="en-AU" altLang="zh-CN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20</a:t>
            </a:r>
            <a:r>
              <a:rPr lang="en-AU" altLang="zh-CN" sz="1600" b="0" u="none" baseline="30000" dirty="0">
                <a:latin typeface="Arial Narrow" pitchFamily="34" charset="0"/>
              </a:rPr>
              <a:t> </a:t>
            </a:r>
            <a:r>
              <a:rPr lang="en-AU" altLang="zh-CN" sz="1600" b="0" u="none" dirty="0">
                <a:latin typeface="Arial Narrow" pitchFamily="34" charset="0"/>
              </a:rPr>
              <a:t>= 9</a:t>
            </a:r>
            <a:r>
              <a:rPr lang="en-AU" altLang="zh-CN" sz="1600" b="0" u="none" baseline="30000" dirty="0">
                <a:latin typeface="Arial Narrow" pitchFamily="34" charset="0"/>
              </a:rPr>
              <a:t>2 </a:t>
            </a:r>
            <a:r>
              <a:rPr lang="en-AU" altLang="zh-CN" sz="1600" b="0" u="none" baseline="30000" dirty="0" smtClean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=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40</a:t>
            </a:r>
          </a:p>
          <a:p>
            <a:pPr marL="457200" indent="-457200" defTabSz="762000">
              <a:defRPr/>
            </a:pP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                             </a:t>
            </a:r>
            <a:r>
              <a:rPr lang="en-AU" altLang="zh-CN" sz="1600" b="0" u="none" dirty="0">
                <a:latin typeface="Arial Narrow" pitchFamily="34" charset="0"/>
              </a:rPr>
              <a:t> </a:t>
            </a:r>
            <a:r>
              <a:rPr lang="en-AU" altLang="zh-CN" sz="1600" u="none" dirty="0">
                <a:latin typeface="Arial Narrow" pitchFamily="34" charset="0"/>
              </a:rPr>
              <a:t>=&gt;</a:t>
            </a:r>
            <a:r>
              <a:rPr lang="en-AU" altLang="zh-CN" sz="1600" b="0" u="none" dirty="0">
                <a:latin typeface="Arial Narrow" pitchFamily="34" charset="0"/>
              </a:rPr>
              <a:t>    </a:t>
            </a:r>
            <a:r>
              <a:rPr lang="en-AU" altLang="zh-CN" sz="1600" u="none" dirty="0">
                <a:latin typeface="Arial Narrow" pitchFamily="34" charset="0"/>
              </a:rPr>
              <a:t>order of 7 is 40,  7 is a </a:t>
            </a:r>
            <a:r>
              <a:rPr lang="en-AU" altLang="zh-CN" sz="1600" u="none" dirty="0">
                <a:solidFill>
                  <a:srgbClr val="FF0000"/>
                </a:solidFill>
                <a:latin typeface="Arial Narrow" pitchFamily="34" charset="0"/>
              </a:rPr>
              <a:t>primitive </a:t>
            </a:r>
            <a:r>
              <a:rPr lang="en-AU" altLang="zh-CN" sz="1600" u="none" dirty="0" smtClean="0">
                <a:solidFill>
                  <a:srgbClr val="FF0000"/>
                </a:solidFill>
                <a:latin typeface="Arial Narrow" pitchFamily="34" charset="0"/>
              </a:rPr>
              <a:t>element</a:t>
            </a:r>
            <a:r>
              <a:rPr lang="en-AU" altLang="zh-CN" sz="1600" u="none" dirty="0" smtClean="0">
                <a:latin typeface="Arial Narrow" pitchFamily="34" charset="0"/>
              </a:rPr>
              <a:t>, </a:t>
            </a:r>
            <a:r>
              <a:rPr lang="de-DE" altLang="zh-CN" sz="1600" u="none" dirty="0">
                <a:latin typeface="Arial Narrow" pitchFamily="34" charset="0"/>
              </a:rPr>
              <a:t>which can generate the whole </a:t>
            </a:r>
            <a:r>
              <a:rPr lang="de-DE" altLang="zh-CN" sz="1600" u="none" dirty="0" smtClean="0">
                <a:latin typeface="Arial Narrow" pitchFamily="34" charset="0"/>
              </a:rPr>
              <a:t>group.</a:t>
            </a:r>
          </a:p>
          <a:p>
            <a:pPr marL="457200" indent="-457200" defTabSz="762000">
              <a:defRPr/>
            </a:pPr>
            <a:r>
              <a:rPr lang="de-DE" altLang="zh-CN" sz="1600" u="none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de-DE" altLang="zh-CN" sz="1600" u="none" dirty="0" smtClean="0">
                <a:solidFill>
                  <a:srgbClr val="FF0000"/>
                </a:solidFill>
                <a:latin typeface="Arial Narrow" pitchFamily="34" charset="0"/>
              </a:rPr>
              <a:t>       </a:t>
            </a:r>
            <a:r>
              <a:rPr lang="en-US" sz="1600" u="none" dirty="0" smtClean="0">
                <a:solidFill>
                  <a:srgbClr val="FF0000"/>
                </a:solidFill>
                <a:latin typeface="Arial Narrow" pitchFamily="34" charset="0"/>
              </a:rPr>
              <a:t>If </a:t>
            </a:r>
            <a:r>
              <a:rPr lang="en-US" sz="1600" u="none" dirty="0">
                <a:solidFill>
                  <a:srgbClr val="FF0000"/>
                </a:solidFill>
                <a:latin typeface="Arial Narrow" pitchFamily="34" charset="0"/>
              </a:rPr>
              <a:t>the order of  </a:t>
            </a:r>
            <a:r>
              <a:rPr lang="en-US" sz="1600" u="none" dirty="0">
                <a:solidFill>
                  <a:srgbClr val="FF0000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600" u="none" dirty="0">
                <a:solidFill>
                  <a:srgbClr val="FF0000"/>
                </a:solidFill>
                <a:latin typeface="Arial Narrow" pitchFamily="34" charset="0"/>
              </a:rPr>
              <a:t>  is  k  then    </a:t>
            </a:r>
            <a:r>
              <a:rPr lang="en-US" sz="1600" u="none" dirty="0" err="1">
                <a:solidFill>
                  <a:srgbClr val="FF0000"/>
                </a:solidFill>
                <a:latin typeface="Arial Narrow" pitchFamily="34" charset="0"/>
              </a:rPr>
              <a:t>Ord</a:t>
            </a:r>
            <a:r>
              <a:rPr lang="en-US" sz="1600" u="none" dirty="0">
                <a:solidFill>
                  <a:srgbClr val="FF0000"/>
                </a:solidFill>
                <a:latin typeface="Arial Narrow" pitchFamily="34" charset="0"/>
              </a:rPr>
              <a:t> (</a:t>
            </a:r>
            <a:r>
              <a:rPr lang="en-US" sz="1600" u="none" dirty="0">
                <a:solidFill>
                  <a:srgbClr val="FF0000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600" u="none" baseline="30000" dirty="0">
                <a:solidFill>
                  <a:srgbClr val="FF0000"/>
                </a:solidFill>
                <a:latin typeface="Arial Narrow" pitchFamily="34" charset="0"/>
              </a:rPr>
              <a:t>i</a:t>
            </a:r>
            <a:r>
              <a:rPr lang="en-US" sz="1600" u="none" dirty="0">
                <a:solidFill>
                  <a:srgbClr val="FF0000"/>
                </a:solidFill>
                <a:latin typeface="Arial Narrow" pitchFamily="34" charset="0"/>
              </a:rPr>
              <a:t> ) = k / </a:t>
            </a:r>
            <a:r>
              <a:rPr lang="en-US" sz="1600" u="none" dirty="0" err="1">
                <a:solidFill>
                  <a:srgbClr val="FF0000"/>
                </a:solidFill>
                <a:latin typeface="Arial Narrow" pitchFamily="34" charset="0"/>
              </a:rPr>
              <a:t>gcd</a:t>
            </a:r>
            <a:r>
              <a:rPr lang="en-US" sz="1600" u="none" dirty="0">
                <a:solidFill>
                  <a:srgbClr val="FF0000"/>
                </a:solidFill>
                <a:latin typeface="Arial Narrow" pitchFamily="34" charset="0"/>
              </a:rPr>
              <a:t> (</a:t>
            </a:r>
            <a:r>
              <a:rPr lang="en-US" sz="1600" u="none" dirty="0" err="1">
                <a:solidFill>
                  <a:srgbClr val="FF0000"/>
                </a:solidFill>
                <a:latin typeface="Arial Narrow" pitchFamily="34" charset="0"/>
              </a:rPr>
              <a:t>i,k</a:t>
            </a:r>
            <a:r>
              <a:rPr lang="en-US" sz="1600" u="none" dirty="0">
                <a:solidFill>
                  <a:srgbClr val="FF0000"/>
                </a:solidFill>
                <a:latin typeface="Arial Narrow" pitchFamily="34" charset="0"/>
              </a:rPr>
              <a:t>)</a:t>
            </a:r>
            <a:r>
              <a:rPr lang="de-DE" altLang="zh-CN" sz="1600" u="none" dirty="0" smtClean="0">
                <a:solidFill>
                  <a:srgbClr val="FF0000"/>
                </a:solidFill>
                <a:latin typeface="Arial Narrow" pitchFamily="34" charset="0"/>
                <a:sym typeface="Symbol" pitchFamily="18" charset="2"/>
              </a:rPr>
              <a:t>. </a:t>
            </a:r>
            <a:r>
              <a:rPr lang="en-AU" altLang="zh-CN" sz="1600" u="none" dirty="0" smtClean="0">
                <a:solidFill>
                  <a:srgbClr val="FF0000"/>
                </a:solidFill>
                <a:latin typeface="Arial Narrow" pitchFamily="34" charset="0"/>
              </a:rPr>
              <a:t>  </a:t>
            </a:r>
          </a:p>
          <a:p>
            <a:pPr marL="457200" indent="-457200" defTabSz="762000">
              <a:defRPr/>
            </a:pPr>
            <a:endParaRPr lang="en-AU" altLang="zh-CN" sz="1600" u="none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altLang="zh-CN" sz="1600" b="0" u="none" dirty="0" smtClean="0">
                <a:latin typeface="Arial Narrow" pitchFamily="34" charset="0"/>
              </a:rPr>
              <a:t>        By </a:t>
            </a:r>
            <a:r>
              <a:rPr lang="en-AU" altLang="zh-CN" sz="1600" b="0" u="none" dirty="0">
                <a:latin typeface="Arial Narrow" pitchFamily="34" charset="0"/>
              </a:rPr>
              <a:t>selecting </a:t>
            </a:r>
            <a:r>
              <a:rPr lang="en-AU" altLang="zh-CN" sz="1600" b="0" u="none" dirty="0" smtClean="0">
                <a:latin typeface="Arial Narrow" pitchFamily="34" charset="0"/>
              </a:rPr>
              <a:t>i=40  </a:t>
            </a:r>
            <a:r>
              <a:rPr lang="en-AU" altLang="zh-CN" sz="1600" b="0" u="none" dirty="0">
                <a:latin typeface="Arial Narrow" pitchFamily="34" charset="0"/>
              </a:rPr>
              <a:t>we get  </a:t>
            </a:r>
            <a:r>
              <a:rPr lang="en-AU" altLang="zh-CN" sz="1600" b="0" u="none" dirty="0" err="1">
                <a:latin typeface="Arial Narrow" pitchFamily="34" charset="0"/>
              </a:rPr>
              <a:t>gcd</a:t>
            </a:r>
            <a:r>
              <a:rPr lang="en-AU" altLang="zh-CN" sz="1600" b="0" u="none" dirty="0">
                <a:latin typeface="Arial Narrow" pitchFamily="34" charset="0"/>
              </a:rPr>
              <a:t>(40,i</a:t>
            </a:r>
            <a:r>
              <a:rPr lang="en-AU" altLang="zh-CN" sz="1600" b="0" u="none" dirty="0" smtClean="0">
                <a:latin typeface="Arial Narrow" pitchFamily="34" charset="0"/>
              </a:rPr>
              <a:t>)=40. </a:t>
            </a:r>
            <a:r>
              <a:rPr lang="en-US" sz="1600" b="0" u="none" dirty="0" err="1">
                <a:latin typeface="Arial Narrow" pitchFamily="34" charset="0"/>
              </a:rPr>
              <a:t>Ord</a:t>
            </a:r>
            <a:r>
              <a:rPr lang="en-US" sz="1600" b="0" u="none" dirty="0">
                <a:latin typeface="Arial Narrow" pitchFamily="34" charset="0"/>
              </a:rPr>
              <a:t> </a:t>
            </a:r>
            <a:r>
              <a:rPr lang="en-US" sz="1600" b="0" u="none" dirty="0" smtClean="0">
                <a:latin typeface="Arial Narrow" pitchFamily="34" charset="0"/>
              </a:rPr>
              <a:t>(</a:t>
            </a:r>
            <a:r>
              <a:rPr lang="en-US" sz="1600" b="0" u="none" dirty="0" smtClean="0">
                <a:latin typeface="Arial Narrow" pitchFamily="34" charset="0"/>
                <a:sym typeface="Symbol" pitchFamily="18" charset="2"/>
              </a:rPr>
              <a:t>7</a:t>
            </a:r>
            <a:r>
              <a:rPr lang="en-US" sz="1600" b="0" u="none" baseline="30000" dirty="0" smtClean="0">
                <a:latin typeface="Arial Narrow" pitchFamily="34" charset="0"/>
              </a:rPr>
              <a:t>i</a:t>
            </a:r>
            <a:r>
              <a:rPr lang="en-US" sz="1600" b="0" u="none" dirty="0" smtClean="0">
                <a:latin typeface="Arial Narrow" pitchFamily="34" charset="0"/>
              </a:rPr>
              <a:t> </a:t>
            </a:r>
            <a:r>
              <a:rPr lang="en-US" sz="1600" b="0" u="none" dirty="0">
                <a:latin typeface="Arial Narrow" pitchFamily="34" charset="0"/>
              </a:rPr>
              <a:t>) = </a:t>
            </a:r>
            <a:r>
              <a:rPr lang="en-US" sz="1600" b="0" u="none" dirty="0" smtClean="0">
                <a:latin typeface="Arial Narrow" pitchFamily="34" charset="0"/>
              </a:rPr>
              <a:t>40 </a:t>
            </a:r>
            <a:r>
              <a:rPr lang="en-US" sz="1600" b="0" u="none" dirty="0">
                <a:latin typeface="Arial Narrow" pitchFamily="34" charset="0"/>
              </a:rPr>
              <a:t>/ </a:t>
            </a:r>
            <a:r>
              <a:rPr lang="en-US" sz="1600" b="0" u="none" dirty="0" err="1">
                <a:latin typeface="Arial Narrow" pitchFamily="34" charset="0"/>
              </a:rPr>
              <a:t>gcd</a:t>
            </a:r>
            <a:r>
              <a:rPr lang="en-US" sz="1600" b="0" u="none" dirty="0">
                <a:latin typeface="Arial Narrow" pitchFamily="34" charset="0"/>
              </a:rPr>
              <a:t> (</a:t>
            </a:r>
            <a:r>
              <a:rPr lang="en-US" sz="1600" b="0" u="none" dirty="0" smtClean="0">
                <a:latin typeface="Arial Narrow" pitchFamily="34" charset="0"/>
              </a:rPr>
              <a:t>i,40)= 40/ 40= 1</a:t>
            </a:r>
            <a:endParaRPr lang="en-AU" altLang="zh-CN" sz="16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de-DE" altLang="zh-CN" sz="160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     </a:t>
            </a:r>
            <a:r>
              <a:rPr lang="de-DE" altLang="zh-CN" sz="1600" u="none" dirty="0" smtClean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     </a:t>
            </a:r>
            <a:r>
              <a:rPr lang="de-DE" altLang="zh-CN" sz="160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=&gt;  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40 </a:t>
            </a:r>
            <a:r>
              <a:rPr lang="en-AU" altLang="zh-CN" sz="1600" u="none" dirty="0" smtClean="0">
                <a:latin typeface="Arial Narrow" pitchFamily="34" charset="0"/>
              </a:rPr>
              <a:t>or   </a:t>
            </a:r>
            <a:r>
              <a:rPr lang="en-AU" altLang="zh-CN" sz="1600" u="none" dirty="0" smtClean="0">
                <a:solidFill>
                  <a:srgbClr val="FF0000"/>
                </a:solidFill>
                <a:latin typeface="Arial Narrow" pitchFamily="34" charset="0"/>
              </a:rPr>
              <a:t>1 </a:t>
            </a:r>
            <a:r>
              <a:rPr lang="en-AU" altLang="zh-CN" sz="1600" u="none" dirty="0" smtClean="0">
                <a:latin typeface="Arial Narrow" pitchFamily="34" charset="0"/>
              </a:rPr>
              <a:t>  are 1 element </a:t>
            </a:r>
            <a:r>
              <a:rPr lang="en-AU" altLang="zh-CN" sz="1600" u="none" dirty="0">
                <a:latin typeface="Arial Narrow" pitchFamily="34" charset="0"/>
              </a:rPr>
              <a:t>having order </a:t>
            </a:r>
            <a:r>
              <a:rPr lang="en-AU" altLang="zh-CN" sz="1600" u="none" dirty="0" smtClean="0">
                <a:latin typeface="Arial Narrow" pitchFamily="34" charset="0"/>
              </a:rPr>
              <a:t>1</a:t>
            </a:r>
          </a:p>
          <a:p>
            <a:pPr marL="457200" indent="-457200" defTabSz="762000">
              <a:defRPr/>
            </a:pPr>
            <a:r>
              <a:rPr lang="en-AU" altLang="zh-CN" sz="1600" b="0" u="none" dirty="0" smtClean="0">
                <a:latin typeface="Arial Narrow" pitchFamily="34" charset="0"/>
              </a:rPr>
              <a:t>        </a:t>
            </a:r>
            <a:r>
              <a:rPr lang="en-AU" altLang="zh-CN" sz="1600" b="0" u="none" dirty="0">
                <a:latin typeface="Arial Narrow" pitchFamily="34" charset="0"/>
              </a:rPr>
              <a:t>By selecting </a:t>
            </a:r>
            <a:r>
              <a:rPr lang="en-AU" altLang="zh-CN" sz="1600" b="0" u="none" dirty="0" smtClean="0">
                <a:latin typeface="Arial Narrow" pitchFamily="34" charset="0"/>
              </a:rPr>
              <a:t>i=20  </a:t>
            </a:r>
            <a:r>
              <a:rPr lang="en-AU" altLang="zh-CN" sz="1600" b="0" u="none" dirty="0">
                <a:latin typeface="Arial Narrow" pitchFamily="34" charset="0"/>
              </a:rPr>
              <a:t>we get  </a:t>
            </a:r>
            <a:r>
              <a:rPr lang="en-AU" altLang="zh-CN" sz="1600" b="0" u="none" dirty="0" err="1">
                <a:latin typeface="Arial Narrow" pitchFamily="34" charset="0"/>
              </a:rPr>
              <a:t>gcd</a:t>
            </a:r>
            <a:r>
              <a:rPr lang="en-AU" altLang="zh-CN" sz="1600" b="0" u="none" dirty="0">
                <a:latin typeface="Arial Narrow" pitchFamily="34" charset="0"/>
              </a:rPr>
              <a:t>(40,i</a:t>
            </a:r>
            <a:r>
              <a:rPr lang="en-AU" altLang="zh-CN" sz="1600" b="0" u="none" dirty="0" smtClean="0">
                <a:latin typeface="Arial Narrow" pitchFamily="34" charset="0"/>
              </a:rPr>
              <a:t>)=20. </a:t>
            </a:r>
            <a:r>
              <a:rPr lang="en-US" sz="1600" b="0" u="none" dirty="0" err="1">
                <a:latin typeface="Arial Narrow" pitchFamily="34" charset="0"/>
              </a:rPr>
              <a:t>Ord</a:t>
            </a:r>
            <a:r>
              <a:rPr lang="en-US" sz="1600" b="0" u="none" dirty="0">
                <a:latin typeface="Arial Narrow" pitchFamily="34" charset="0"/>
              </a:rPr>
              <a:t> (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7</a:t>
            </a:r>
            <a:r>
              <a:rPr lang="en-US" sz="1600" b="0" u="none" baseline="30000" dirty="0">
                <a:latin typeface="Arial Narrow" pitchFamily="34" charset="0"/>
              </a:rPr>
              <a:t>i</a:t>
            </a:r>
            <a:r>
              <a:rPr lang="en-US" sz="1600" b="0" u="none" dirty="0">
                <a:latin typeface="Arial Narrow" pitchFamily="34" charset="0"/>
              </a:rPr>
              <a:t> ) = 40 / </a:t>
            </a:r>
            <a:r>
              <a:rPr lang="en-US" sz="1600" b="0" u="none" dirty="0" err="1">
                <a:latin typeface="Arial Narrow" pitchFamily="34" charset="0"/>
              </a:rPr>
              <a:t>gcd</a:t>
            </a:r>
            <a:r>
              <a:rPr lang="en-US" sz="1600" b="0" u="none" dirty="0">
                <a:latin typeface="Arial Narrow" pitchFamily="34" charset="0"/>
              </a:rPr>
              <a:t> (i,40)= 40/ </a:t>
            </a:r>
            <a:r>
              <a:rPr lang="en-US" sz="1600" b="0" u="none" dirty="0" smtClean="0">
                <a:latin typeface="Arial Narrow" pitchFamily="34" charset="0"/>
              </a:rPr>
              <a:t>20= 2</a:t>
            </a:r>
            <a:endParaRPr lang="en-AU" altLang="zh-CN" sz="16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de-DE" altLang="zh-CN" sz="160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      </a:t>
            </a:r>
            <a:r>
              <a:rPr lang="de-DE" altLang="zh-CN" sz="1600" u="none" dirty="0" smtClean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    =&gt;  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20 </a:t>
            </a:r>
            <a:r>
              <a:rPr lang="en-AU" altLang="zh-CN" sz="1600" u="none" dirty="0" smtClean="0">
                <a:latin typeface="Arial Narrow" pitchFamily="34" charset="0"/>
              </a:rPr>
              <a:t>or   </a:t>
            </a:r>
            <a:r>
              <a:rPr lang="en-AU" altLang="zh-CN" sz="1600" u="none" dirty="0" smtClean="0">
                <a:solidFill>
                  <a:srgbClr val="FF0000"/>
                </a:solidFill>
                <a:latin typeface="Arial Narrow" pitchFamily="34" charset="0"/>
              </a:rPr>
              <a:t>40 </a:t>
            </a:r>
            <a:r>
              <a:rPr lang="en-AU" altLang="zh-CN" sz="1600" u="none" dirty="0" smtClean="0">
                <a:latin typeface="Arial Narrow" pitchFamily="34" charset="0"/>
              </a:rPr>
              <a:t>  </a:t>
            </a:r>
            <a:r>
              <a:rPr lang="en-AU" altLang="zh-CN" sz="1600" u="none" dirty="0">
                <a:latin typeface="Arial Narrow" pitchFamily="34" charset="0"/>
              </a:rPr>
              <a:t>are 1 element having order </a:t>
            </a:r>
            <a:r>
              <a:rPr lang="en-AU" altLang="zh-CN" sz="1600" u="none" dirty="0" smtClean="0">
                <a:latin typeface="Arial Narrow" pitchFamily="34" charset="0"/>
              </a:rPr>
              <a:t>2</a:t>
            </a:r>
            <a:endParaRPr lang="en-AU" altLang="zh-CN" sz="16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altLang="zh-CN" sz="1600" b="0" u="none" dirty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       By </a:t>
            </a:r>
            <a:r>
              <a:rPr lang="en-AU" altLang="zh-CN" sz="1600" b="0" u="none" dirty="0">
                <a:latin typeface="Arial Narrow" pitchFamily="34" charset="0"/>
              </a:rPr>
              <a:t>selecting </a:t>
            </a:r>
            <a:r>
              <a:rPr lang="en-AU" altLang="zh-CN" sz="1600" b="0" u="none" dirty="0" smtClean="0">
                <a:latin typeface="Arial Narrow" pitchFamily="34" charset="0"/>
              </a:rPr>
              <a:t>i=10,30  </a:t>
            </a:r>
            <a:r>
              <a:rPr lang="en-AU" altLang="zh-CN" sz="1600" b="0" u="none" dirty="0">
                <a:latin typeface="Arial Narrow" pitchFamily="34" charset="0"/>
              </a:rPr>
              <a:t>we get  </a:t>
            </a:r>
            <a:r>
              <a:rPr lang="en-AU" altLang="zh-CN" sz="1600" b="0" u="none" dirty="0" err="1">
                <a:latin typeface="Arial Narrow" pitchFamily="34" charset="0"/>
              </a:rPr>
              <a:t>gcd</a:t>
            </a:r>
            <a:r>
              <a:rPr lang="en-AU" altLang="zh-CN" sz="1600" b="0" u="none" dirty="0">
                <a:latin typeface="Arial Narrow" pitchFamily="34" charset="0"/>
              </a:rPr>
              <a:t>(40,i</a:t>
            </a:r>
            <a:r>
              <a:rPr lang="en-AU" altLang="zh-CN" sz="1600" b="0" u="none" dirty="0" smtClean="0">
                <a:latin typeface="Arial Narrow" pitchFamily="34" charset="0"/>
              </a:rPr>
              <a:t>)=10. </a:t>
            </a:r>
            <a:r>
              <a:rPr lang="en-AU" altLang="zh-CN" sz="1600" b="0" u="none" dirty="0">
                <a:latin typeface="Arial Narrow" pitchFamily="34" charset="0"/>
              </a:rPr>
              <a:t>. </a:t>
            </a:r>
            <a:r>
              <a:rPr lang="en-US" sz="1600" b="0" u="none" dirty="0" err="1">
                <a:latin typeface="Arial Narrow" pitchFamily="34" charset="0"/>
              </a:rPr>
              <a:t>Ord</a:t>
            </a:r>
            <a:r>
              <a:rPr lang="en-US" sz="1600" b="0" u="none" dirty="0">
                <a:latin typeface="Arial Narrow" pitchFamily="34" charset="0"/>
              </a:rPr>
              <a:t> (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7</a:t>
            </a:r>
            <a:r>
              <a:rPr lang="en-US" sz="1600" b="0" u="none" baseline="30000" dirty="0">
                <a:latin typeface="Arial Narrow" pitchFamily="34" charset="0"/>
              </a:rPr>
              <a:t>i</a:t>
            </a:r>
            <a:r>
              <a:rPr lang="en-US" sz="1600" b="0" u="none" dirty="0">
                <a:latin typeface="Arial Narrow" pitchFamily="34" charset="0"/>
              </a:rPr>
              <a:t> ) = 40 / </a:t>
            </a:r>
            <a:r>
              <a:rPr lang="en-US" sz="1600" b="0" u="none" dirty="0" err="1">
                <a:latin typeface="Arial Narrow" pitchFamily="34" charset="0"/>
              </a:rPr>
              <a:t>gcd</a:t>
            </a:r>
            <a:r>
              <a:rPr lang="en-US" sz="1600" b="0" u="none" dirty="0">
                <a:latin typeface="Arial Narrow" pitchFamily="34" charset="0"/>
              </a:rPr>
              <a:t> (i,40)= 40/ </a:t>
            </a:r>
            <a:r>
              <a:rPr lang="en-US" sz="1600" b="0" u="none" dirty="0" smtClean="0">
                <a:latin typeface="Arial Narrow" pitchFamily="34" charset="0"/>
              </a:rPr>
              <a:t>10= </a:t>
            </a:r>
            <a:r>
              <a:rPr lang="en-US" sz="1600" b="0" u="none" dirty="0">
                <a:latin typeface="Arial Narrow" pitchFamily="34" charset="0"/>
              </a:rPr>
              <a:t>4</a:t>
            </a:r>
            <a:endParaRPr lang="en-AU" altLang="zh-CN" sz="16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de-DE" altLang="zh-CN" sz="160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   </a:t>
            </a:r>
            <a:r>
              <a:rPr lang="de-DE" altLang="zh-CN" sz="1600" u="none" dirty="0" smtClean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       </a:t>
            </a:r>
            <a:r>
              <a:rPr lang="de-DE" altLang="zh-CN" sz="160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=&gt;  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10 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, 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30 </a:t>
            </a:r>
            <a:r>
              <a:rPr lang="en-AU" altLang="zh-CN" sz="1600" u="none" dirty="0" smtClean="0">
                <a:latin typeface="Arial Narrow" pitchFamily="34" charset="0"/>
              </a:rPr>
              <a:t>or   </a:t>
            </a:r>
            <a:r>
              <a:rPr lang="en-AU" altLang="zh-CN" sz="1600" u="none" dirty="0" smtClean="0">
                <a:solidFill>
                  <a:srgbClr val="FF0000"/>
                </a:solidFill>
                <a:latin typeface="Arial Narrow" pitchFamily="34" charset="0"/>
              </a:rPr>
              <a:t>9 ,  32 </a:t>
            </a:r>
            <a:r>
              <a:rPr lang="en-AU" altLang="zh-CN" sz="1600" u="none" dirty="0" smtClean="0">
                <a:latin typeface="Arial Narrow" pitchFamily="34" charset="0"/>
              </a:rPr>
              <a:t>  </a:t>
            </a:r>
            <a:r>
              <a:rPr lang="en-AU" altLang="zh-CN" sz="1600" u="none" dirty="0">
                <a:latin typeface="Arial Narrow" pitchFamily="34" charset="0"/>
              </a:rPr>
              <a:t>are </a:t>
            </a:r>
            <a:r>
              <a:rPr lang="en-AU" altLang="zh-CN" sz="1600" u="none" dirty="0" smtClean="0">
                <a:latin typeface="Arial Narrow" pitchFamily="34" charset="0"/>
              </a:rPr>
              <a:t>2 elements </a:t>
            </a:r>
            <a:r>
              <a:rPr lang="en-AU" altLang="zh-CN" sz="1600" u="none" dirty="0">
                <a:latin typeface="Arial Narrow" pitchFamily="34" charset="0"/>
              </a:rPr>
              <a:t>having order </a:t>
            </a:r>
            <a:r>
              <a:rPr lang="en-AU" altLang="zh-CN" sz="1600" u="none" dirty="0" smtClean="0">
                <a:latin typeface="Arial Narrow" pitchFamily="34" charset="0"/>
              </a:rPr>
              <a:t>4</a:t>
            </a:r>
            <a:endParaRPr lang="en-AU" altLang="zh-CN" sz="16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altLang="zh-CN" sz="1600" b="0" u="none" dirty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       By </a:t>
            </a:r>
            <a:r>
              <a:rPr lang="en-AU" altLang="zh-CN" sz="1600" b="0" u="none" dirty="0">
                <a:latin typeface="Arial Narrow" pitchFamily="34" charset="0"/>
              </a:rPr>
              <a:t>selecting </a:t>
            </a:r>
            <a:r>
              <a:rPr lang="en-AU" altLang="zh-CN" sz="1600" b="0" u="none" dirty="0" smtClean="0">
                <a:latin typeface="Arial Narrow" pitchFamily="34" charset="0"/>
              </a:rPr>
              <a:t>i=8, 16, 24, 32  </a:t>
            </a:r>
            <a:r>
              <a:rPr lang="en-AU" altLang="zh-CN" sz="1600" b="0" u="none" dirty="0">
                <a:latin typeface="Arial Narrow" pitchFamily="34" charset="0"/>
              </a:rPr>
              <a:t>we get  </a:t>
            </a:r>
            <a:r>
              <a:rPr lang="en-AU" altLang="zh-CN" sz="1600" b="0" u="none" dirty="0" err="1">
                <a:latin typeface="Arial Narrow" pitchFamily="34" charset="0"/>
              </a:rPr>
              <a:t>gcd</a:t>
            </a:r>
            <a:r>
              <a:rPr lang="en-AU" altLang="zh-CN" sz="1600" b="0" u="none" dirty="0">
                <a:latin typeface="Arial Narrow" pitchFamily="34" charset="0"/>
              </a:rPr>
              <a:t>(40,i</a:t>
            </a:r>
            <a:r>
              <a:rPr lang="en-AU" altLang="zh-CN" sz="1600" b="0" u="none" dirty="0" smtClean="0">
                <a:latin typeface="Arial Narrow" pitchFamily="34" charset="0"/>
              </a:rPr>
              <a:t>)=8 </a:t>
            </a:r>
            <a:r>
              <a:rPr lang="en-AU" altLang="zh-CN" sz="1600" b="0" u="none" dirty="0">
                <a:latin typeface="Arial Narrow" pitchFamily="34" charset="0"/>
              </a:rPr>
              <a:t>. </a:t>
            </a:r>
            <a:r>
              <a:rPr lang="en-US" sz="1600" b="0" u="none" dirty="0" err="1">
                <a:latin typeface="Arial Narrow" pitchFamily="34" charset="0"/>
              </a:rPr>
              <a:t>Ord</a:t>
            </a:r>
            <a:r>
              <a:rPr lang="en-US" sz="1600" b="0" u="none" dirty="0">
                <a:latin typeface="Arial Narrow" pitchFamily="34" charset="0"/>
              </a:rPr>
              <a:t> (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7</a:t>
            </a:r>
            <a:r>
              <a:rPr lang="en-US" sz="1600" b="0" u="none" baseline="30000" dirty="0">
                <a:latin typeface="Arial Narrow" pitchFamily="34" charset="0"/>
              </a:rPr>
              <a:t>i</a:t>
            </a:r>
            <a:r>
              <a:rPr lang="en-US" sz="1600" b="0" u="none" dirty="0">
                <a:latin typeface="Arial Narrow" pitchFamily="34" charset="0"/>
              </a:rPr>
              <a:t> ) = 40 / </a:t>
            </a:r>
            <a:r>
              <a:rPr lang="en-US" sz="1600" b="0" u="none" dirty="0" err="1">
                <a:latin typeface="Arial Narrow" pitchFamily="34" charset="0"/>
              </a:rPr>
              <a:t>gcd</a:t>
            </a:r>
            <a:r>
              <a:rPr lang="en-US" sz="1600" b="0" u="none" dirty="0">
                <a:latin typeface="Arial Narrow" pitchFamily="34" charset="0"/>
              </a:rPr>
              <a:t> (i,40)= 40/ </a:t>
            </a:r>
            <a:r>
              <a:rPr lang="en-US" sz="1600" b="0" u="none" dirty="0" smtClean="0">
                <a:latin typeface="Arial Narrow" pitchFamily="34" charset="0"/>
              </a:rPr>
              <a:t>8= 5</a:t>
            </a:r>
            <a:endParaRPr lang="en-AU" altLang="zh-CN" sz="16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de-DE" altLang="zh-CN" sz="160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     </a:t>
            </a:r>
            <a:r>
              <a:rPr lang="de-DE" altLang="zh-CN" sz="1600" u="none" dirty="0" smtClean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     </a:t>
            </a:r>
            <a:r>
              <a:rPr lang="de-DE" altLang="zh-CN" sz="160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=&gt; </a:t>
            </a:r>
            <a:r>
              <a:rPr lang="de-DE" altLang="zh-CN" sz="1600" u="none" dirty="0" smtClean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8</a:t>
            </a:r>
            <a:r>
              <a:rPr lang="en-AU" altLang="zh-CN" sz="1600" u="none" dirty="0" smtClean="0">
                <a:latin typeface="Arial Narrow" pitchFamily="34" charset="0"/>
                <a:sym typeface="Symbol" pitchFamily="18" charset="2"/>
              </a:rPr>
              <a:t>,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  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16</a:t>
            </a:r>
            <a:r>
              <a:rPr lang="en-AU" altLang="zh-CN" sz="1600" u="none" dirty="0" smtClean="0">
                <a:latin typeface="Arial Narrow" pitchFamily="34" charset="0"/>
                <a:sym typeface="Symbol" pitchFamily="18" charset="2"/>
              </a:rPr>
              <a:t> ,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 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24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 , 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32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 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 </a:t>
            </a:r>
            <a:r>
              <a:rPr lang="en-AU" altLang="zh-CN" sz="1600" u="none" dirty="0" smtClean="0">
                <a:latin typeface="Arial Narrow" pitchFamily="34" charset="0"/>
                <a:sym typeface="Symbol" pitchFamily="18" charset="2"/>
              </a:rPr>
              <a:t>or</a:t>
            </a:r>
            <a:r>
              <a:rPr lang="en-AU" altLang="zh-CN" sz="1600" u="none" dirty="0" smtClean="0">
                <a:solidFill>
                  <a:srgbClr val="FF0000"/>
                </a:solidFill>
                <a:latin typeface="Arial Narrow" pitchFamily="34" charset="0"/>
              </a:rPr>
              <a:t>  37 , 16 , 18 , 10 </a:t>
            </a:r>
            <a:r>
              <a:rPr lang="en-AU" altLang="zh-CN" sz="1600" u="none" dirty="0">
                <a:latin typeface="Arial Narrow" pitchFamily="34" charset="0"/>
              </a:rPr>
              <a:t>are </a:t>
            </a:r>
            <a:r>
              <a:rPr lang="en-AU" altLang="zh-CN" sz="1600" u="none" dirty="0" smtClean="0">
                <a:latin typeface="Arial Narrow" pitchFamily="34" charset="0"/>
              </a:rPr>
              <a:t>4 elements </a:t>
            </a:r>
            <a:r>
              <a:rPr lang="en-AU" altLang="zh-CN" sz="1600" u="none" dirty="0">
                <a:latin typeface="Arial Narrow" pitchFamily="34" charset="0"/>
              </a:rPr>
              <a:t>having </a:t>
            </a:r>
            <a:r>
              <a:rPr lang="en-AU" altLang="zh-CN" sz="1600" u="none" dirty="0" smtClean="0">
                <a:latin typeface="Arial Narrow" pitchFamily="34" charset="0"/>
              </a:rPr>
              <a:t>order 5</a:t>
            </a:r>
            <a:r>
              <a:rPr lang="en-AU" altLang="zh-CN" sz="1600" b="0" u="none" dirty="0" smtClean="0">
                <a:latin typeface="Arial Narrow" pitchFamily="34" charset="0"/>
              </a:rPr>
              <a:t> </a:t>
            </a:r>
            <a:endParaRPr lang="en-AU" altLang="zh-CN" sz="1600" b="0" u="none" dirty="0">
              <a:solidFill>
                <a:srgbClr val="FF0000"/>
              </a:solidFill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altLang="zh-CN" sz="1600" b="0" u="none" dirty="0" smtClean="0">
                <a:latin typeface="Arial Narrow" pitchFamily="34" charset="0"/>
              </a:rPr>
              <a:t>        </a:t>
            </a:r>
            <a:r>
              <a:rPr lang="en-AU" altLang="zh-CN" sz="1600" b="0" u="none" dirty="0">
                <a:latin typeface="Arial Narrow" pitchFamily="34" charset="0"/>
              </a:rPr>
              <a:t>By selecting </a:t>
            </a:r>
            <a:r>
              <a:rPr lang="en-AU" altLang="zh-CN" sz="1600" b="0" u="none" dirty="0" smtClean="0">
                <a:latin typeface="Arial Narrow" pitchFamily="34" charset="0"/>
              </a:rPr>
              <a:t>i= 5, 15, 25, 35  </a:t>
            </a:r>
            <a:r>
              <a:rPr lang="en-AU" altLang="zh-CN" sz="1600" b="0" u="none" dirty="0">
                <a:latin typeface="Arial Narrow" pitchFamily="34" charset="0"/>
              </a:rPr>
              <a:t>we get  </a:t>
            </a:r>
            <a:r>
              <a:rPr lang="en-AU" altLang="zh-CN" sz="1600" b="0" u="none" dirty="0" err="1">
                <a:latin typeface="Arial Narrow" pitchFamily="34" charset="0"/>
              </a:rPr>
              <a:t>gcd</a:t>
            </a:r>
            <a:r>
              <a:rPr lang="en-AU" altLang="zh-CN" sz="1600" b="0" u="none" dirty="0">
                <a:latin typeface="Arial Narrow" pitchFamily="34" charset="0"/>
              </a:rPr>
              <a:t>(40,i</a:t>
            </a:r>
            <a:r>
              <a:rPr lang="en-AU" altLang="zh-CN" sz="1600" b="0" u="none" dirty="0" smtClean="0">
                <a:latin typeface="Arial Narrow" pitchFamily="34" charset="0"/>
              </a:rPr>
              <a:t>)=</a:t>
            </a:r>
            <a:r>
              <a:rPr lang="en-AU" altLang="zh-CN" sz="1600" b="0" u="none" dirty="0">
                <a:latin typeface="Arial Narrow" pitchFamily="34" charset="0"/>
              </a:rPr>
              <a:t>5</a:t>
            </a:r>
            <a:r>
              <a:rPr lang="en-AU" altLang="zh-CN" sz="1600" b="0" u="none" dirty="0" smtClean="0">
                <a:latin typeface="Arial Narrow" pitchFamily="34" charset="0"/>
              </a:rPr>
              <a:t>. </a:t>
            </a:r>
            <a:r>
              <a:rPr lang="en-AU" altLang="zh-CN" sz="1600" b="0" u="none" dirty="0">
                <a:latin typeface="Arial Narrow" pitchFamily="34" charset="0"/>
              </a:rPr>
              <a:t>. </a:t>
            </a:r>
            <a:r>
              <a:rPr lang="en-US" sz="1600" b="0" u="none" dirty="0" err="1">
                <a:latin typeface="Arial Narrow" pitchFamily="34" charset="0"/>
              </a:rPr>
              <a:t>Ord</a:t>
            </a:r>
            <a:r>
              <a:rPr lang="en-US" sz="1600" b="0" u="none" dirty="0">
                <a:latin typeface="Arial Narrow" pitchFamily="34" charset="0"/>
              </a:rPr>
              <a:t> (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7</a:t>
            </a:r>
            <a:r>
              <a:rPr lang="en-US" sz="1600" b="0" u="none" baseline="30000" dirty="0">
                <a:latin typeface="Arial Narrow" pitchFamily="34" charset="0"/>
              </a:rPr>
              <a:t>i</a:t>
            </a:r>
            <a:r>
              <a:rPr lang="en-US" sz="1600" b="0" u="none" dirty="0">
                <a:latin typeface="Arial Narrow" pitchFamily="34" charset="0"/>
              </a:rPr>
              <a:t> ) = 40 / </a:t>
            </a:r>
            <a:r>
              <a:rPr lang="en-US" sz="1600" b="0" u="none" dirty="0" err="1">
                <a:latin typeface="Arial Narrow" pitchFamily="34" charset="0"/>
              </a:rPr>
              <a:t>gcd</a:t>
            </a:r>
            <a:r>
              <a:rPr lang="en-US" sz="1600" b="0" u="none" dirty="0">
                <a:latin typeface="Arial Narrow" pitchFamily="34" charset="0"/>
              </a:rPr>
              <a:t> (i,40)= 40/ 5</a:t>
            </a:r>
            <a:r>
              <a:rPr lang="en-US" sz="1600" b="0" u="none" dirty="0" smtClean="0">
                <a:latin typeface="Arial Narrow" pitchFamily="34" charset="0"/>
              </a:rPr>
              <a:t>= </a:t>
            </a:r>
            <a:r>
              <a:rPr lang="en-US" sz="1600" b="0" u="none" dirty="0">
                <a:latin typeface="Arial Narrow" pitchFamily="34" charset="0"/>
              </a:rPr>
              <a:t>8</a:t>
            </a:r>
            <a:endParaRPr lang="en-AU" altLang="zh-CN" sz="16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de-DE" altLang="zh-CN" sz="160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    </a:t>
            </a:r>
            <a:r>
              <a:rPr lang="de-DE" altLang="zh-CN" sz="1600" u="none" dirty="0" smtClean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      =&gt; 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5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,  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15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 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, 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25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 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, 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35 </a:t>
            </a:r>
            <a:r>
              <a:rPr lang="en-AU" altLang="zh-CN" sz="1600" u="none" dirty="0" smtClean="0">
                <a:latin typeface="Arial Narrow" pitchFamily="34" charset="0"/>
              </a:rPr>
              <a:t>or  </a:t>
            </a:r>
            <a:r>
              <a:rPr lang="en-AU" altLang="zh-CN" sz="1600" u="none" dirty="0" smtClean="0">
                <a:solidFill>
                  <a:srgbClr val="FF0000"/>
                </a:solidFill>
                <a:latin typeface="Arial Narrow" pitchFamily="34" charset="0"/>
              </a:rPr>
              <a:t>38 , 14 , 3 , 27 </a:t>
            </a:r>
            <a:r>
              <a:rPr lang="en-AU" altLang="zh-CN" sz="1600" u="none" dirty="0" smtClean="0">
                <a:latin typeface="Arial Narrow" pitchFamily="34" charset="0"/>
              </a:rPr>
              <a:t>are 4 elements </a:t>
            </a:r>
            <a:r>
              <a:rPr lang="en-AU" altLang="zh-CN" sz="1600" u="none" dirty="0">
                <a:latin typeface="Arial Narrow" pitchFamily="34" charset="0"/>
              </a:rPr>
              <a:t>having order 8</a:t>
            </a:r>
            <a:endParaRPr lang="en-AU" altLang="zh-CN" sz="16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altLang="zh-CN" sz="1600" b="0" u="none" dirty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       By </a:t>
            </a:r>
            <a:r>
              <a:rPr lang="en-AU" altLang="zh-CN" sz="1600" b="0" u="none" dirty="0">
                <a:latin typeface="Arial Narrow" pitchFamily="34" charset="0"/>
              </a:rPr>
              <a:t>selecting i=4, 12, 28, 36 </a:t>
            </a:r>
            <a:r>
              <a:rPr lang="en-AU" altLang="zh-CN" sz="1600" b="0" u="none" dirty="0" smtClean="0">
                <a:latin typeface="Arial Narrow" pitchFamily="34" charset="0"/>
              </a:rPr>
              <a:t> we </a:t>
            </a:r>
            <a:r>
              <a:rPr lang="en-AU" altLang="zh-CN" sz="1600" b="0" u="none" dirty="0">
                <a:latin typeface="Arial Narrow" pitchFamily="34" charset="0"/>
              </a:rPr>
              <a:t>get  </a:t>
            </a:r>
            <a:r>
              <a:rPr lang="en-AU" altLang="zh-CN" sz="1600" b="0" u="none" dirty="0" err="1">
                <a:latin typeface="Arial Narrow" pitchFamily="34" charset="0"/>
              </a:rPr>
              <a:t>gcd</a:t>
            </a:r>
            <a:r>
              <a:rPr lang="en-AU" altLang="zh-CN" sz="1600" b="0" u="none" dirty="0">
                <a:latin typeface="Arial Narrow" pitchFamily="34" charset="0"/>
              </a:rPr>
              <a:t>(40,i)=</a:t>
            </a:r>
            <a:r>
              <a:rPr lang="en-AU" altLang="zh-CN" sz="1600" b="0" u="none" dirty="0" smtClean="0">
                <a:latin typeface="Arial Narrow" pitchFamily="34" charset="0"/>
              </a:rPr>
              <a:t>4. </a:t>
            </a:r>
            <a:r>
              <a:rPr lang="en-AU" altLang="zh-CN" sz="1600" b="0" u="none" dirty="0">
                <a:latin typeface="Arial Narrow" pitchFamily="34" charset="0"/>
              </a:rPr>
              <a:t>. </a:t>
            </a:r>
            <a:r>
              <a:rPr lang="en-US" sz="1600" b="0" u="none" dirty="0" err="1">
                <a:latin typeface="Arial Narrow" pitchFamily="34" charset="0"/>
              </a:rPr>
              <a:t>Ord</a:t>
            </a:r>
            <a:r>
              <a:rPr lang="en-US" sz="1600" b="0" u="none" dirty="0">
                <a:latin typeface="Arial Narrow" pitchFamily="34" charset="0"/>
              </a:rPr>
              <a:t> (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7</a:t>
            </a:r>
            <a:r>
              <a:rPr lang="en-US" sz="1600" b="0" u="none" baseline="30000" dirty="0">
                <a:latin typeface="Arial Narrow" pitchFamily="34" charset="0"/>
              </a:rPr>
              <a:t>i</a:t>
            </a:r>
            <a:r>
              <a:rPr lang="en-US" sz="1600" b="0" u="none" dirty="0">
                <a:latin typeface="Arial Narrow" pitchFamily="34" charset="0"/>
              </a:rPr>
              <a:t> ) = 40 / </a:t>
            </a:r>
            <a:r>
              <a:rPr lang="en-US" sz="1600" b="0" u="none" dirty="0" err="1">
                <a:latin typeface="Arial Narrow" pitchFamily="34" charset="0"/>
              </a:rPr>
              <a:t>gcd</a:t>
            </a:r>
            <a:r>
              <a:rPr lang="en-US" sz="1600" b="0" u="none" dirty="0">
                <a:latin typeface="Arial Narrow" pitchFamily="34" charset="0"/>
              </a:rPr>
              <a:t> (i,40)= 40/ 4</a:t>
            </a:r>
            <a:r>
              <a:rPr lang="en-US" sz="1600" b="0" u="none" dirty="0" smtClean="0">
                <a:latin typeface="Arial Narrow" pitchFamily="34" charset="0"/>
              </a:rPr>
              <a:t>= 10</a:t>
            </a:r>
          </a:p>
          <a:p>
            <a:pPr marL="457200" indent="-457200" defTabSz="762000">
              <a:defRPr/>
            </a:pPr>
            <a:r>
              <a:rPr lang="de-DE" altLang="zh-CN" sz="1600" u="none" dirty="0" smtClean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           =</a:t>
            </a:r>
            <a:r>
              <a:rPr lang="de-DE" altLang="zh-CN" sz="1600" b="0" u="none" dirty="0" smtClean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&gt; 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7</a:t>
            </a:r>
            <a:r>
              <a:rPr lang="en-AU" altLang="zh-CN" sz="1600" b="0" u="none" baseline="30000" dirty="0">
                <a:latin typeface="Arial Narrow" pitchFamily="34" charset="0"/>
                <a:sym typeface="Symbol" pitchFamily="18" charset="2"/>
              </a:rPr>
              <a:t>4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,  7</a:t>
            </a:r>
            <a:r>
              <a:rPr lang="en-AU" altLang="zh-CN" sz="1600" b="0" u="none" baseline="30000" dirty="0">
                <a:latin typeface="Arial Narrow" pitchFamily="34" charset="0"/>
                <a:sym typeface="Symbol" pitchFamily="18" charset="2"/>
              </a:rPr>
              <a:t>12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 , 7</a:t>
            </a:r>
            <a:r>
              <a:rPr lang="en-AU" altLang="zh-CN" sz="1600" b="0" u="none" baseline="30000" dirty="0">
                <a:latin typeface="Arial Narrow" pitchFamily="34" charset="0"/>
                <a:sym typeface="Symbol" pitchFamily="18" charset="2"/>
              </a:rPr>
              <a:t>28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 , 7</a:t>
            </a:r>
            <a:r>
              <a:rPr lang="en-AU" altLang="zh-CN" sz="1600" b="0" u="none" baseline="30000" dirty="0">
                <a:latin typeface="Arial Narrow" pitchFamily="34" charset="0"/>
                <a:sym typeface="Symbol" pitchFamily="18" charset="2"/>
              </a:rPr>
              <a:t>36 </a:t>
            </a:r>
            <a:r>
              <a:rPr lang="en-AU" altLang="zh-CN" sz="1600" u="none" dirty="0">
                <a:latin typeface="Arial Narrow" pitchFamily="34" charset="0"/>
              </a:rPr>
              <a:t>or   </a:t>
            </a:r>
            <a:r>
              <a:rPr lang="en-AU" altLang="zh-CN" sz="1600" u="none" dirty="0">
                <a:solidFill>
                  <a:srgbClr val="FF0000"/>
                </a:solidFill>
                <a:latin typeface="Arial Narrow" pitchFamily="34" charset="0"/>
              </a:rPr>
              <a:t>23 , 31 , 4 , 25 </a:t>
            </a:r>
            <a:r>
              <a:rPr lang="en-AU" altLang="zh-CN" sz="1600" u="none" dirty="0">
                <a:latin typeface="Arial Narrow" pitchFamily="34" charset="0"/>
              </a:rPr>
              <a:t>  are </a:t>
            </a:r>
            <a:r>
              <a:rPr lang="en-AU" altLang="zh-CN" sz="1600" u="none" dirty="0" smtClean="0">
                <a:latin typeface="Arial Narrow" pitchFamily="34" charset="0"/>
              </a:rPr>
              <a:t>4 elements </a:t>
            </a:r>
            <a:r>
              <a:rPr lang="en-AU" altLang="zh-CN" sz="1600" u="none" dirty="0">
                <a:latin typeface="Arial Narrow" pitchFamily="34" charset="0"/>
              </a:rPr>
              <a:t>having order </a:t>
            </a:r>
            <a:r>
              <a:rPr lang="en-AU" altLang="zh-CN" sz="1600" u="none" dirty="0" smtClean="0">
                <a:latin typeface="Arial Narrow" pitchFamily="34" charset="0"/>
              </a:rPr>
              <a:t>10</a:t>
            </a:r>
          </a:p>
          <a:p>
            <a:pPr marL="457200" indent="-457200" defTabSz="762000">
              <a:defRPr/>
            </a:pPr>
            <a:r>
              <a:rPr lang="en-AU" altLang="zh-CN" sz="1600" b="0" u="none" dirty="0" smtClean="0">
                <a:latin typeface="Arial Narrow" pitchFamily="34" charset="0"/>
              </a:rPr>
              <a:t>        </a:t>
            </a:r>
            <a:r>
              <a:rPr lang="en-AU" altLang="zh-CN" sz="1600" b="0" u="none" dirty="0">
                <a:latin typeface="Arial Narrow" pitchFamily="34" charset="0"/>
              </a:rPr>
              <a:t>By selecting i=2, 6, 14, 18, 22, 26, 34, 38 </a:t>
            </a:r>
            <a:r>
              <a:rPr lang="en-AU" altLang="zh-CN" sz="1600" b="0" u="none" dirty="0" smtClean="0">
                <a:latin typeface="Arial Narrow" pitchFamily="34" charset="0"/>
              </a:rPr>
              <a:t>we </a:t>
            </a:r>
            <a:r>
              <a:rPr lang="en-AU" altLang="zh-CN" sz="1600" b="0" u="none" dirty="0">
                <a:latin typeface="Arial Narrow" pitchFamily="34" charset="0"/>
              </a:rPr>
              <a:t>get  </a:t>
            </a:r>
            <a:r>
              <a:rPr lang="en-AU" altLang="zh-CN" sz="1600" b="0" u="none" dirty="0" err="1">
                <a:latin typeface="Arial Narrow" pitchFamily="34" charset="0"/>
              </a:rPr>
              <a:t>gcd</a:t>
            </a:r>
            <a:r>
              <a:rPr lang="en-AU" altLang="zh-CN" sz="1600" b="0" u="none" dirty="0">
                <a:latin typeface="Arial Narrow" pitchFamily="34" charset="0"/>
              </a:rPr>
              <a:t>(40,i</a:t>
            </a:r>
            <a:r>
              <a:rPr lang="en-AU" altLang="zh-CN" sz="1600" b="0" u="none" dirty="0" smtClean="0">
                <a:latin typeface="Arial Narrow" pitchFamily="34" charset="0"/>
              </a:rPr>
              <a:t>)=2. </a:t>
            </a:r>
            <a:r>
              <a:rPr lang="en-AU" altLang="zh-CN" sz="1600" b="0" u="none" dirty="0">
                <a:latin typeface="Arial Narrow" pitchFamily="34" charset="0"/>
              </a:rPr>
              <a:t>. </a:t>
            </a:r>
            <a:r>
              <a:rPr lang="en-US" sz="1600" b="0" u="none" dirty="0" err="1">
                <a:latin typeface="Arial Narrow" pitchFamily="34" charset="0"/>
              </a:rPr>
              <a:t>Ord</a:t>
            </a:r>
            <a:r>
              <a:rPr lang="en-US" sz="1600" b="0" u="none" dirty="0">
                <a:latin typeface="Arial Narrow" pitchFamily="34" charset="0"/>
              </a:rPr>
              <a:t> (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7</a:t>
            </a:r>
            <a:r>
              <a:rPr lang="en-US" sz="1600" b="0" u="none" baseline="30000" dirty="0">
                <a:latin typeface="Arial Narrow" pitchFamily="34" charset="0"/>
              </a:rPr>
              <a:t>i</a:t>
            </a:r>
            <a:r>
              <a:rPr lang="en-US" sz="1600" b="0" u="none" dirty="0">
                <a:latin typeface="Arial Narrow" pitchFamily="34" charset="0"/>
              </a:rPr>
              <a:t> ) = 40 / </a:t>
            </a:r>
            <a:r>
              <a:rPr lang="en-US" sz="1600" b="0" u="none" dirty="0" err="1">
                <a:latin typeface="Arial Narrow" pitchFamily="34" charset="0"/>
              </a:rPr>
              <a:t>gcd</a:t>
            </a:r>
            <a:r>
              <a:rPr lang="en-US" sz="1600" b="0" u="none" dirty="0">
                <a:latin typeface="Arial Narrow" pitchFamily="34" charset="0"/>
              </a:rPr>
              <a:t> (i,40)= 40/ </a:t>
            </a:r>
            <a:r>
              <a:rPr lang="en-US" sz="1600" b="0" u="none" dirty="0" smtClean="0">
                <a:latin typeface="Arial Narrow" pitchFamily="34" charset="0"/>
              </a:rPr>
              <a:t>2= </a:t>
            </a:r>
            <a:r>
              <a:rPr lang="en-US" sz="1600" b="0" u="none" dirty="0">
                <a:latin typeface="Arial Narrow" pitchFamily="34" charset="0"/>
              </a:rPr>
              <a:t>2</a:t>
            </a:r>
            <a:r>
              <a:rPr lang="en-US" sz="1600" b="0" u="none" dirty="0" smtClean="0">
                <a:latin typeface="Arial Narrow" pitchFamily="34" charset="0"/>
              </a:rPr>
              <a:t>0</a:t>
            </a:r>
            <a:endParaRPr lang="en-AU" altLang="zh-CN" sz="16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de-DE" altLang="zh-CN" sz="1600" u="none" dirty="0" smtClean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           =&gt; 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2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,  7</a:t>
            </a:r>
            <a:r>
              <a:rPr lang="en-AU" altLang="zh-CN" sz="1600" b="0" u="none" baseline="30000" dirty="0">
                <a:latin typeface="Arial Narrow" pitchFamily="34" charset="0"/>
                <a:sym typeface="Symbol" pitchFamily="18" charset="2"/>
              </a:rPr>
              <a:t>6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 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, 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14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 ,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18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,  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22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 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, 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26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 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, 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34</a:t>
            </a:r>
            <a:r>
              <a:rPr lang="en-AU" altLang="zh-CN" sz="1600" u="none" dirty="0" smtClean="0">
                <a:latin typeface="Arial Narrow" pitchFamily="34" charset="0"/>
                <a:sym typeface="Symbol" pitchFamily="18" charset="2"/>
              </a:rPr>
              <a:t>,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  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38</a:t>
            </a:r>
            <a:r>
              <a:rPr lang="en-AU" altLang="zh-CN" sz="1600" u="none" dirty="0" smtClean="0">
                <a:latin typeface="Arial Narrow" pitchFamily="34" charset="0"/>
                <a:sym typeface="Symbol" pitchFamily="18" charset="2"/>
              </a:rPr>
              <a:t> </a:t>
            </a:r>
            <a:r>
              <a:rPr lang="en-AU" altLang="zh-CN" sz="1600" u="none" dirty="0" smtClean="0">
                <a:latin typeface="Arial Narrow" pitchFamily="34" charset="0"/>
              </a:rPr>
              <a:t>or </a:t>
            </a:r>
            <a:r>
              <a:rPr lang="en-AU" altLang="zh-CN" sz="1600" u="none" dirty="0" smtClean="0">
                <a:solidFill>
                  <a:srgbClr val="FF0000"/>
                </a:solidFill>
                <a:latin typeface="Arial Narrow" pitchFamily="34" charset="0"/>
              </a:rPr>
              <a:t>8 , 20 , 2 , 5 ,  33 , 21 , 39 , 36 </a:t>
            </a:r>
            <a:r>
              <a:rPr lang="en-AU" altLang="zh-CN" sz="1600" u="none" dirty="0" smtClean="0">
                <a:latin typeface="Arial Narrow" pitchFamily="34" charset="0"/>
              </a:rPr>
              <a:t>  </a:t>
            </a:r>
            <a:r>
              <a:rPr lang="en-AU" altLang="zh-CN" sz="1600" u="none" dirty="0">
                <a:latin typeface="Arial Narrow" pitchFamily="34" charset="0"/>
              </a:rPr>
              <a:t>are 8</a:t>
            </a:r>
            <a:r>
              <a:rPr lang="en-AU" altLang="zh-CN" sz="1600" u="none" dirty="0" smtClean="0">
                <a:latin typeface="Arial Narrow" pitchFamily="34" charset="0"/>
              </a:rPr>
              <a:t> elements </a:t>
            </a:r>
            <a:r>
              <a:rPr lang="en-AU" altLang="zh-CN" sz="1600" u="none" dirty="0">
                <a:latin typeface="Arial Narrow" pitchFamily="34" charset="0"/>
              </a:rPr>
              <a:t>having order 2</a:t>
            </a:r>
            <a:r>
              <a:rPr lang="en-AU" altLang="zh-CN" sz="1600" u="none" dirty="0" smtClean="0">
                <a:latin typeface="Arial Narrow" pitchFamily="34" charset="0"/>
              </a:rPr>
              <a:t>0</a:t>
            </a:r>
          </a:p>
          <a:p>
            <a:pPr marL="457200" indent="-457200" defTabSz="762000">
              <a:defRPr/>
            </a:pPr>
            <a:r>
              <a:rPr lang="en-AU" altLang="zh-CN" sz="1600" b="0" u="none" dirty="0" smtClean="0">
                <a:latin typeface="Arial Narrow" pitchFamily="34" charset="0"/>
              </a:rPr>
              <a:t>        </a:t>
            </a:r>
            <a:r>
              <a:rPr lang="en-AU" altLang="zh-CN" sz="1600" b="0" u="none" dirty="0">
                <a:latin typeface="Arial Narrow" pitchFamily="34" charset="0"/>
              </a:rPr>
              <a:t>By selecting </a:t>
            </a:r>
            <a:r>
              <a:rPr lang="en-AU" altLang="zh-CN" sz="1600" b="0" u="none" dirty="0" smtClean="0">
                <a:latin typeface="Arial Narrow" pitchFamily="34" charset="0"/>
              </a:rPr>
              <a:t>i= 1, 3, 7, 9, 11, 13, 17, 19, 21, 23, 27, 29, 31, 33, 37, 39</a:t>
            </a:r>
          </a:p>
          <a:p>
            <a:pPr marL="457200" indent="-457200" defTabSz="762000">
              <a:defRPr/>
            </a:pPr>
            <a:r>
              <a:rPr lang="en-AU" altLang="zh-CN" sz="1600" b="0" u="none" dirty="0">
                <a:latin typeface="Arial Narrow" pitchFamily="34" charset="0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</a:rPr>
              <a:t>                          we </a:t>
            </a:r>
            <a:r>
              <a:rPr lang="en-AU" altLang="zh-CN" sz="1600" b="0" u="none" dirty="0">
                <a:latin typeface="Arial Narrow" pitchFamily="34" charset="0"/>
              </a:rPr>
              <a:t>get  </a:t>
            </a:r>
            <a:r>
              <a:rPr lang="en-AU" altLang="zh-CN" sz="1600" b="0" u="none" dirty="0" err="1">
                <a:latin typeface="Arial Narrow" pitchFamily="34" charset="0"/>
              </a:rPr>
              <a:t>gcd</a:t>
            </a:r>
            <a:r>
              <a:rPr lang="en-AU" altLang="zh-CN" sz="1600" b="0" u="none" dirty="0">
                <a:latin typeface="Arial Narrow" pitchFamily="34" charset="0"/>
              </a:rPr>
              <a:t>(40,i</a:t>
            </a:r>
            <a:r>
              <a:rPr lang="en-AU" altLang="zh-CN" sz="1600" b="0" u="none" dirty="0" smtClean="0">
                <a:latin typeface="Arial Narrow" pitchFamily="34" charset="0"/>
              </a:rPr>
              <a:t>)=1. </a:t>
            </a:r>
            <a:r>
              <a:rPr lang="en-AU" altLang="zh-CN" sz="1600" b="0" u="none" dirty="0">
                <a:latin typeface="Arial Narrow" pitchFamily="34" charset="0"/>
              </a:rPr>
              <a:t>. </a:t>
            </a:r>
            <a:r>
              <a:rPr lang="en-US" sz="1600" b="0" u="none" dirty="0" err="1">
                <a:latin typeface="Arial Narrow" pitchFamily="34" charset="0"/>
              </a:rPr>
              <a:t>Ord</a:t>
            </a:r>
            <a:r>
              <a:rPr lang="en-US" sz="1600" b="0" u="none" dirty="0">
                <a:latin typeface="Arial Narrow" pitchFamily="34" charset="0"/>
              </a:rPr>
              <a:t> (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7</a:t>
            </a:r>
            <a:r>
              <a:rPr lang="en-US" sz="1600" b="0" u="none" baseline="30000" dirty="0">
                <a:latin typeface="Arial Narrow" pitchFamily="34" charset="0"/>
              </a:rPr>
              <a:t>i</a:t>
            </a:r>
            <a:r>
              <a:rPr lang="en-US" sz="1600" b="0" u="none" dirty="0">
                <a:latin typeface="Arial Narrow" pitchFamily="34" charset="0"/>
              </a:rPr>
              <a:t> ) = 40 / </a:t>
            </a:r>
            <a:r>
              <a:rPr lang="en-US" sz="1600" b="0" u="none" dirty="0" err="1">
                <a:latin typeface="Arial Narrow" pitchFamily="34" charset="0"/>
              </a:rPr>
              <a:t>gcd</a:t>
            </a:r>
            <a:r>
              <a:rPr lang="en-US" sz="1600" b="0" u="none" dirty="0">
                <a:latin typeface="Arial Narrow" pitchFamily="34" charset="0"/>
              </a:rPr>
              <a:t> (i,40)= 40/ 1</a:t>
            </a:r>
            <a:r>
              <a:rPr lang="en-US" sz="1600" b="0" u="none" dirty="0" smtClean="0">
                <a:latin typeface="Arial Narrow" pitchFamily="34" charset="0"/>
              </a:rPr>
              <a:t>= 40</a:t>
            </a:r>
            <a:endParaRPr lang="en-AU" altLang="zh-CN" sz="16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de-DE" altLang="zh-CN" sz="160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         </a:t>
            </a:r>
            <a:r>
              <a:rPr lang="de-DE" altLang="zh-CN" sz="1600" u="none" dirty="0" smtClean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 </a:t>
            </a:r>
            <a:r>
              <a:rPr lang="de-DE" altLang="zh-CN" sz="160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=&gt; 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1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,  7</a:t>
            </a:r>
            <a:r>
              <a:rPr lang="en-AU" altLang="zh-CN" sz="1600" b="0" u="none" baseline="30000" dirty="0">
                <a:latin typeface="Arial Narrow" pitchFamily="34" charset="0"/>
                <a:sym typeface="Symbol" pitchFamily="18" charset="2"/>
              </a:rPr>
              <a:t>3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 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, 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7</a:t>
            </a:r>
            <a:r>
              <a:rPr lang="en-AU" altLang="zh-CN" sz="1600" b="0" u="none" baseline="30000" dirty="0">
                <a:latin typeface="Arial Narrow" pitchFamily="34" charset="0"/>
                <a:sym typeface="Symbol" pitchFamily="18" charset="2"/>
              </a:rPr>
              <a:t>7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 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, 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7</a:t>
            </a:r>
            <a:r>
              <a:rPr lang="en-AU" altLang="zh-CN" sz="1600" b="0" u="none" baseline="30000" dirty="0">
                <a:latin typeface="Arial Narrow" pitchFamily="34" charset="0"/>
                <a:sym typeface="Symbol" pitchFamily="18" charset="2"/>
              </a:rPr>
              <a:t>9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, 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11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 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, 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13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 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, 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17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,  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19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 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, 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21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 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, 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23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,  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27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 ,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29 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, 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31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 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, 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33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 </a:t>
            </a:r>
            <a:r>
              <a:rPr lang="en-AU" altLang="zh-CN" sz="1600" b="0" u="none" dirty="0">
                <a:latin typeface="Arial Narrow" pitchFamily="34" charset="0"/>
                <a:sym typeface="Symbol" pitchFamily="18" charset="2"/>
              </a:rPr>
              <a:t>, 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37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,  7</a:t>
            </a:r>
            <a:r>
              <a:rPr lang="en-AU" altLang="zh-CN" sz="1600" b="0" u="none" baseline="30000" dirty="0" smtClean="0">
                <a:latin typeface="Arial Narrow" pitchFamily="34" charset="0"/>
                <a:sym typeface="Symbol" pitchFamily="18" charset="2"/>
              </a:rPr>
              <a:t>39</a:t>
            </a:r>
            <a:r>
              <a:rPr lang="en-AU" altLang="zh-CN" sz="1600" b="0" u="none" dirty="0" smtClean="0">
                <a:latin typeface="Arial Narrow" pitchFamily="34" charset="0"/>
                <a:sym typeface="Symbol" pitchFamily="18" charset="2"/>
              </a:rPr>
              <a:t>  </a:t>
            </a:r>
            <a:r>
              <a:rPr lang="en-AU" altLang="zh-CN" sz="1600" u="none" dirty="0" smtClean="0">
                <a:latin typeface="Arial Narrow" pitchFamily="34" charset="0"/>
              </a:rPr>
              <a:t>or </a:t>
            </a:r>
          </a:p>
          <a:p>
            <a:pPr marL="457200" indent="-457200" defTabSz="762000">
              <a:defRPr/>
            </a:pPr>
            <a:r>
              <a:rPr lang="en-AU" altLang="zh-CN" sz="1600" u="none" dirty="0" smtClean="0">
                <a:latin typeface="Arial Narrow" pitchFamily="34" charset="0"/>
              </a:rPr>
              <a:t>                       </a:t>
            </a:r>
            <a:r>
              <a:rPr lang="en-AU" altLang="zh-CN" sz="1600" u="none" dirty="0" smtClean="0">
                <a:solidFill>
                  <a:srgbClr val="FF0000"/>
                </a:solidFill>
                <a:latin typeface="Arial Narrow" pitchFamily="34" charset="0"/>
              </a:rPr>
              <a:t>7 , 15 , 17 , 13 , 22 , 12 , 30 , 35 , 34 , 26 , 24 , 28 , 19 , 29 , 11 , 6 </a:t>
            </a:r>
            <a:r>
              <a:rPr lang="en-AU" altLang="zh-CN" sz="1600" u="none" dirty="0" smtClean="0">
                <a:latin typeface="Arial Narrow" pitchFamily="34" charset="0"/>
              </a:rPr>
              <a:t>are 16 elements </a:t>
            </a:r>
            <a:r>
              <a:rPr lang="en-AU" altLang="zh-CN" sz="1600" u="none" dirty="0">
                <a:latin typeface="Arial Narrow" pitchFamily="34" charset="0"/>
              </a:rPr>
              <a:t>having order </a:t>
            </a:r>
            <a:r>
              <a:rPr lang="en-AU" altLang="zh-CN" sz="1600" u="none" dirty="0" smtClean="0">
                <a:latin typeface="Arial Narrow" pitchFamily="34" charset="0"/>
              </a:rPr>
              <a:t>40</a:t>
            </a:r>
            <a:endParaRPr lang="de-DE" sz="1600" u="non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1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71" y="722511"/>
            <a:ext cx="9073008" cy="553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hteck 1"/>
          <p:cNvSpPr/>
          <p:nvPr/>
        </p:nvSpPr>
        <p:spPr>
          <a:xfrm>
            <a:off x="1035241" y="149459"/>
            <a:ext cx="82990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defTabSz="762000">
              <a:defRPr/>
            </a:pPr>
            <a:r>
              <a:rPr lang="en-US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Multiplicative orders of all exponents of the primitive element a=7  in  </a:t>
            </a:r>
            <a:r>
              <a:rPr lang="en-US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the ring  Z</a:t>
            </a:r>
            <a:r>
              <a:rPr lang="en-US" u="none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56</a:t>
            </a:r>
            <a:endParaRPr lang="en-US" baseline="-250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82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76270" name="Text Box 14"/>
          <p:cNvSpPr txBox="1">
            <a:spLocks noChangeArrowheads="1"/>
          </p:cNvSpPr>
          <p:nvPr/>
        </p:nvSpPr>
        <p:spPr bwMode="auto">
          <a:xfrm>
            <a:off x="693969" y="1781725"/>
            <a:ext cx="9531350" cy="483427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AU" sz="1800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</a:t>
            </a:r>
            <a:r>
              <a:rPr lang="en-AU" sz="1800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2:</a:t>
            </a:r>
            <a:r>
              <a:rPr lang="en-AU" b="0" u="none" dirty="0" smtClean="0">
                <a:solidFill>
                  <a:srgbClr val="0239C4"/>
                </a:solidFill>
                <a:latin typeface="Arial Narrow" pitchFamily="34" charset="0"/>
              </a:rPr>
              <a:t> </a:t>
            </a:r>
            <a:endParaRPr lang="en-AU" b="0" u="none" dirty="0">
              <a:solidFill>
                <a:srgbClr val="0239C4"/>
              </a:solidFill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AU" sz="1600" b="0" u="none" dirty="0">
                <a:latin typeface="Arial Narrow" pitchFamily="34" charset="0"/>
              </a:rPr>
              <a:t>Number of invertible elements (units) is Euler function 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u="none" dirty="0" smtClean="0">
                <a:latin typeface="Arial Narrow" pitchFamily="34" charset="0"/>
              </a:rPr>
              <a:t>(56) </a:t>
            </a:r>
            <a:r>
              <a:rPr lang="de-DE" sz="1600" u="none" dirty="0">
                <a:latin typeface="Arial Narrow" pitchFamily="34" charset="0"/>
              </a:rPr>
              <a:t>= </a:t>
            </a:r>
            <a:r>
              <a:rPr lang="de-DE" sz="160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de-DE" sz="1600" u="none" dirty="0" smtClean="0">
                <a:latin typeface="Arial Narrow" pitchFamily="34" charset="0"/>
              </a:rPr>
              <a:t>(</a:t>
            </a:r>
            <a:r>
              <a:rPr lang="en-US" sz="1600" u="none" dirty="0">
                <a:solidFill>
                  <a:schemeClr val="tx2"/>
                </a:solidFill>
                <a:latin typeface="Arial Narrow" pitchFamily="34" charset="0"/>
              </a:rPr>
              <a:t>2</a:t>
            </a:r>
            <a:r>
              <a:rPr lang="en-US" altLang="zh-CN" sz="1600" u="none" baseline="30000" dirty="0" smtClean="0">
                <a:solidFill>
                  <a:schemeClr val="tx2"/>
                </a:solidFill>
                <a:latin typeface="Arial Narrow" pitchFamily="34" charset="0"/>
              </a:rPr>
              <a:t>3 </a:t>
            </a:r>
            <a:r>
              <a:rPr lang="de-DE" sz="1600" u="none" dirty="0" smtClean="0">
                <a:latin typeface="Arial Narrow" pitchFamily="34" charset="0"/>
              </a:rPr>
              <a:t>x7) =56(1-</a:t>
            </a:r>
            <a:r>
              <a:rPr lang="en-US" altLang="zh-CN" sz="1600" u="none" dirty="0" smtClean="0">
                <a:solidFill>
                  <a:schemeClr val="tx2"/>
                </a:solidFill>
                <a:latin typeface="Arial Narrow" pitchFamily="34" charset="0"/>
              </a:rPr>
              <a:t>1/2</a:t>
            </a:r>
            <a:r>
              <a:rPr lang="de-DE" sz="1600" u="none" dirty="0" smtClean="0">
                <a:latin typeface="Arial Narrow" pitchFamily="34" charset="0"/>
              </a:rPr>
              <a:t>)(1-</a:t>
            </a:r>
            <a:r>
              <a:rPr lang="en-US" altLang="zh-CN" sz="1600" u="none" dirty="0" smtClean="0">
                <a:solidFill>
                  <a:schemeClr val="tx2"/>
                </a:solidFill>
                <a:latin typeface="Arial Narrow" pitchFamily="34" charset="0"/>
              </a:rPr>
              <a:t>1/7</a:t>
            </a:r>
            <a:r>
              <a:rPr lang="de-DE" sz="1600" u="none" dirty="0" smtClean="0">
                <a:latin typeface="Arial Narrow" pitchFamily="34" charset="0"/>
              </a:rPr>
              <a:t>) </a:t>
            </a:r>
            <a:r>
              <a:rPr lang="de-DE" sz="1600" u="none" dirty="0">
                <a:latin typeface="Arial Narrow" pitchFamily="34" charset="0"/>
              </a:rPr>
              <a:t>= </a:t>
            </a:r>
            <a:r>
              <a:rPr lang="de-DE" sz="1600" u="none" dirty="0" smtClean="0">
                <a:latin typeface="Arial Narrow" pitchFamily="34" charset="0"/>
              </a:rPr>
              <a:t>24</a:t>
            </a:r>
            <a:endParaRPr lang="de-DE" sz="16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The </a:t>
            </a:r>
            <a:r>
              <a:rPr lang="en-AU" sz="1600" b="0" u="none" dirty="0" smtClean="0">
                <a:latin typeface="Arial Narrow" pitchFamily="34" charset="0"/>
              </a:rPr>
              <a:t>24 </a:t>
            </a:r>
            <a:r>
              <a:rPr lang="en-AU" sz="1600" b="0" u="none" dirty="0">
                <a:latin typeface="Arial Narrow" pitchFamily="34" charset="0"/>
              </a:rPr>
              <a:t>units in </a:t>
            </a:r>
            <a:r>
              <a:rPr lang="en-AU" sz="1600" b="0" u="none" dirty="0" smtClean="0">
                <a:latin typeface="Arial Narrow" pitchFamily="34" charset="0"/>
              </a:rPr>
              <a:t>Z</a:t>
            </a:r>
            <a:r>
              <a:rPr lang="en-AU" sz="1600" b="0" u="none" baseline="-25000" dirty="0" smtClean="0">
                <a:latin typeface="Arial Narrow" pitchFamily="34" charset="0"/>
              </a:rPr>
              <a:t>56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are: </a:t>
            </a:r>
            <a:r>
              <a:rPr lang="en-AU" sz="1600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u=1,3,5,9,11,13,15,17,19,23,25,27,29,31,33,37,39,41,43,45,47,51,53,55</a:t>
            </a:r>
            <a:r>
              <a:rPr lang="en-AU" sz="1600" b="0" u="none" dirty="0" smtClean="0">
                <a:latin typeface="Arial Narrow" pitchFamily="34" charset="0"/>
              </a:rPr>
              <a:t>  (</a:t>
            </a:r>
            <a:r>
              <a:rPr lang="en-AU" sz="1600" b="0" u="none" dirty="0" err="1">
                <a:latin typeface="Arial Narrow" pitchFamily="34" charset="0"/>
              </a:rPr>
              <a:t>gcd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(56,u</a:t>
            </a:r>
            <a:r>
              <a:rPr lang="en-AU" sz="1600" b="0" u="none" dirty="0">
                <a:latin typeface="Arial Narrow" pitchFamily="34" charset="0"/>
              </a:rPr>
              <a:t>)=1)</a:t>
            </a:r>
          </a:p>
          <a:p>
            <a:pPr marL="457200" indent="-457200" defTabSz="762000">
              <a:buAutoNum type="arabicPeriod" startAt="2"/>
              <a:defRPr/>
            </a:pPr>
            <a:r>
              <a:rPr lang="en-AU" sz="1600" b="0" u="none" dirty="0" smtClean="0">
                <a:latin typeface="Arial Narrow" pitchFamily="34" charset="0"/>
              </a:rPr>
              <a:t>The </a:t>
            </a:r>
            <a:r>
              <a:rPr lang="en-AU" sz="1600" b="0" u="none" dirty="0">
                <a:latin typeface="Arial Narrow" pitchFamily="34" charset="0"/>
              </a:rPr>
              <a:t>possible orders in </a:t>
            </a:r>
            <a:r>
              <a:rPr lang="en-AU" sz="1600" b="0" u="none" dirty="0" smtClean="0">
                <a:latin typeface="Arial Narrow" pitchFamily="34" charset="0"/>
              </a:rPr>
              <a:t>Z</a:t>
            </a:r>
            <a:r>
              <a:rPr lang="en-AU" sz="1600" b="0" u="none" baseline="-25000" dirty="0" smtClean="0">
                <a:latin typeface="Arial Narrow" pitchFamily="34" charset="0"/>
              </a:rPr>
              <a:t>56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are the divisors of </a:t>
            </a:r>
            <a:r>
              <a:rPr lang="de-DE" sz="1600" b="0" u="none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</a:t>
            </a:r>
            <a:r>
              <a:rPr lang="de-DE" sz="1600" b="0" u="none" dirty="0" smtClean="0">
                <a:solidFill>
                  <a:schemeClr val="tx2"/>
                </a:solidFill>
                <a:latin typeface="Times New Roman" pitchFamily="18" charset="0"/>
              </a:rPr>
              <a:t>(56)</a:t>
            </a:r>
            <a:r>
              <a:rPr lang="en-AU" sz="1600" b="0" u="none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chemeClr val="tx2"/>
                </a:solidFill>
                <a:latin typeface="Arial Narrow" pitchFamily="34" charset="0"/>
              </a:rPr>
              <a:t>= lcm </a:t>
            </a:r>
            <a:r>
              <a:rPr lang="en-AU" sz="1600" b="0" u="none" dirty="0" smtClean="0">
                <a:solidFill>
                  <a:schemeClr val="tx2"/>
                </a:solidFill>
                <a:latin typeface="Arial Narrow" pitchFamily="34" charset="0"/>
              </a:rPr>
              <a:t>[</a:t>
            </a:r>
            <a:r>
              <a:rPr lang="de-DE" sz="1600" b="0" u="none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</a:t>
            </a:r>
            <a:r>
              <a:rPr lang="de-DE" sz="1600" b="0" u="none" dirty="0" smtClean="0">
                <a:solidFill>
                  <a:schemeClr val="tx2"/>
                </a:solidFill>
                <a:latin typeface="Arial Narrow" pitchFamily="34" charset="0"/>
              </a:rPr>
              <a:t>(</a:t>
            </a:r>
            <a:r>
              <a:rPr lang="en-AU" altLang="zh-CN" sz="1600" b="0" u="none" dirty="0">
                <a:latin typeface="Arial Narrow" pitchFamily="34" charset="0"/>
              </a:rPr>
              <a:t>2</a:t>
            </a:r>
            <a:r>
              <a:rPr lang="en-AU" altLang="zh-CN" sz="1600" b="0" u="none" baseline="30000" dirty="0">
                <a:latin typeface="Arial Narrow" pitchFamily="34" charset="0"/>
              </a:rPr>
              <a:t>3</a:t>
            </a:r>
            <a:r>
              <a:rPr lang="de-DE" sz="1600" b="0" u="none" dirty="0" smtClean="0">
                <a:solidFill>
                  <a:schemeClr val="tx2"/>
                </a:solidFill>
                <a:latin typeface="Arial Narrow" pitchFamily="34" charset="0"/>
              </a:rPr>
              <a:t>),</a:t>
            </a:r>
            <a:r>
              <a:rPr lang="en-AU" sz="1600" b="0" u="none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de-DE" sz="1600" b="0" u="none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</a:t>
            </a:r>
            <a:r>
              <a:rPr lang="de-DE" sz="1600" b="0" u="none" dirty="0" smtClean="0">
                <a:solidFill>
                  <a:schemeClr val="tx2"/>
                </a:solidFill>
                <a:latin typeface="Arial Narrow" pitchFamily="34" charset="0"/>
              </a:rPr>
              <a:t>(7)]</a:t>
            </a:r>
            <a:r>
              <a:rPr lang="en-AU" sz="1600" b="0" u="none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chemeClr val="tx2"/>
                </a:solidFill>
                <a:latin typeface="Arial Narrow" pitchFamily="34" charset="0"/>
              </a:rPr>
              <a:t>=lcm </a:t>
            </a:r>
            <a:r>
              <a:rPr lang="en-AU" sz="1600" b="0" u="none" dirty="0" smtClean="0">
                <a:solidFill>
                  <a:schemeClr val="tx2"/>
                </a:solidFill>
                <a:latin typeface="Arial Narrow" pitchFamily="34" charset="0"/>
              </a:rPr>
              <a:t>(2,6)= 2x6/</a:t>
            </a:r>
            <a:r>
              <a:rPr lang="en-AU" sz="1600" b="0" u="none" dirty="0" err="1" smtClean="0">
                <a:solidFill>
                  <a:schemeClr val="tx2"/>
                </a:solidFill>
                <a:latin typeface="Arial Narrow" pitchFamily="34" charset="0"/>
              </a:rPr>
              <a:t>gcd</a:t>
            </a:r>
            <a:r>
              <a:rPr lang="en-AU" sz="1600" b="0" u="none" dirty="0" smtClean="0">
                <a:solidFill>
                  <a:schemeClr val="tx2"/>
                </a:solidFill>
                <a:latin typeface="Arial Narrow" pitchFamily="34" charset="0"/>
              </a:rPr>
              <a:t>(2,6)=</a:t>
            </a:r>
            <a:r>
              <a:rPr lang="en-AU" sz="1600" u="none" dirty="0">
                <a:solidFill>
                  <a:schemeClr val="tx2"/>
                </a:solidFill>
                <a:latin typeface="Arial Narrow" pitchFamily="34" charset="0"/>
              </a:rPr>
              <a:t>6</a:t>
            </a:r>
            <a:endParaRPr lang="en-AU" sz="1600" u="none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defTabSz="762000">
              <a:defRPr/>
            </a:pPr>
            <a:r>
              <a:rPr lang="en-AU" sz="1600" b="0" u="none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AU" sz="1600" b="0" u="none" dirty="0" smtClean="0">
                <a:solidFill>
                  <a:schemeClr val="tx2"/>
                </a:solidFill>
                <a:latin typeface="Arial Narrow" pitchFamily="34" charset="0"/>
              </a:rPr>
              <a:t>         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=&gt; the divisors of </a:t>
            </a:r>
            <a:r>
              <a:rPr lang="en-AU" sz="1600" b="0" u="none" dirty="0" smtClean="0">
                <a:latin typeface="Arial Narrow" pitchFamily="34" charset="0"/>
              </a:rPr>
              <a:t> 6  are </a:t>
            </a:r>
            <a:r>
              <a:rPr lang="en-AU" sz="1600" u="none" dirty="0">
                <a:solidFill>
                  <a:schemeClr val="accent2"/>
                </a:solidFill>
                <a:latin typeface="Arial Narrow" pitchFamily="34" charset="0"/>
              </a:rPr>
              <a:t>1, 2, </a:t>
            </a:r>
            <a:r>
              <a:rPr lang="en-AU" sz="1600" u="none" dirty="0" smtClean="0">
                <a:solidFill>
                  <a:schemeClr val="accent2"/>
                </a:solidFill>
                <a:latin typeface="Arial Narrow" pitchFamily="34" charset="0"/>
              </a:rPr>
              <a:t>3, 6</a:t>
            </a:r>
            <a:endParaRPr lang="en-AU" sz="1600" u="none" dirty="0">
              <a:solidFill>
                <a:schemeClr val="accent2"/>
              </a:solidFill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 startAt="3"/>
              <a:defRPr/>
            </a:pPr>
            <a:r>
              <a:rPr lang="en-AU" sz="1600" b="0" dirty="0">
                <a:latin typeface="Arial Narrow" pitchFamily="34" charset="0"/>
              </a:rPr>
              <a:t>Order of </a:t>
            </a:r>
            <a:r>
              <a:rPr lang="en-AU" sz="1600" b="0" dirty="0" smtClean="0">
                <a:latin typeface="Arial Narrow" pitchFamily="34" charset="0"/>
              </a:rPr>
              <a:t>3:</a:t>
            </a:r>
            <a:r>
              <a:rPr lang="en-AU" sz="160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3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  </a:t>
            </a:r>
            <a:r>
              <a:rPr lang="en-AU" sz="1600" u="none" dirty="0">
                <a:latin typeface="Arial Narrow" pitchFamily="34" charset="0"/>
              </a:rPr>
              <a:t>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6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1, </a:t>
            </a:r>
            <a:r>
              <a:rPr lang="en-AU" sz="1600" u="none" dirty="0" smtClean="0">
                <a:latin typeface="Arial Narrow" pitchFamily="34" charset="0"/>
              </a:rPr>
              <a:t>3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27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 1</a:t>
            </a:r>
            <a:r>
              <a:rPr lang="en-AU" sz="1600" b="0" u="none" dirty="0" smtClean="0">
                <a:latin typeface="Arial Narrow" pitchFamily="34" charset="0"/>
              </a:rPr>
              <a:t>                               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3 </a:t>
            </a:r>
            <a:r>
              <a:rPr lang="en-AU" sz="1600" u="none" dirty="0">
                <a:latin typeface="Arial Narrow" pitchFamily="34" charset="0"/>
              </a:rPr>
              <a:t>is </a:t>
            </a:r>
            <a:r>
              <a:rPr lang="en-AU" sz="1600" u="none" dirty="0" smtClean="0">
                <a:latin typeface="Arial Narrow" pitchFamily="34" charset="0"/>
              </a:rPr>
              <a:t>6</a:t>
            </a:r>
            <a:endParaRPr lang="en-AU" sz="16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 </a:t>
            </a:r>
            <a:r>
              <a:rPr lang="en-AU" sz="1600" b="0" dirty="0">
                <a:latin typeface="Arial Narrow" pitchFamily="34" charset="0"/>
              </a:rPr>
              <a:t>Order of 5: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5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  </a:t>
            </a:r>
            <a:r>
              <a:rPr lang="en-AU" sz="1600" u="none" dirty="0">
                <a:latin typeface="Arial Narrow" pitchFamily="34" charset="0"/>
              </a:rPr>
              <a:t>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25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1, </a:t>
            </a:r>
            <a:r>
              <a:rPr lang="en-AU" sz="1600" u="none" dirty="0" smtClean="0">
                <a:latin typeface="Arial Narrow" pitchFamily="34" charset="0"/>
              </a:rPr>
              <a:t>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13 1                             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5 is </a:t>
            </a:r>
            <a:r>
              <a:rPr lang="en-AU" sz="1600" u="none" dirty="0" smtClean="0">
                <a:latin typeface="Arial Narrow" pitchFamily="34" charset="0"/>
              </a:rPr>
              <a:t>6</a:t>
            </a:r>
          </a:p>
          <a:p>
            <a:pPr marL="457200" indent="-457200" defTabSz="762000">
              <a:defRPr/>
            </a:pPr>
            <a:r>
              <a:rPr lang="en-AU" sz="1600" u="none" dirty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         </a:t>
            </a:r>
            <a:r>
              <a:rPr lang="en-AU" sz="1600" b="0" dirty="0">
                <a:latin typeface="Arial Narrow" pitchFamily="34" charset="0"/>
              </a:rPr>
              <a:t>Order of </a:t>
            </a:r>
            <a:r>
              <a:rPr lang="en-AU" sz="1600" b="0" dirty="0" smtClean="0">
                <a:latin typeface="Arial Narrow" pitchFamily="34" charset="0"/>
              </a:rPr>
              <a:t>9: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9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9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  </a:t>
            </a:r>
            <a:r>
              <a:rPr lang="en-AU" sz="1600" u="none" dirty="0" smtClean="0">
                <a:latin typeface="Arial Narrow" pitchFamily="34" charset="0"/>
              </a:rPr>
              <a:t>9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25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9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=25x9=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1                           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9 </a:t>
            </a:r>
            <a:r>
              <a:rPr lang="en-AU" sz="1600" u="none" dirty="0">
                <a:latin typeface="Arial Narrow" pitchFamily="34" charset="0"/>
              </a:rPr>
              <a:t>is </a:t>
            </a:r>
            <a:r>
              <a:rPr lang="en-AU" sz="1600" u="none" dirty="0" smtClean="0">
                <a:latin typeface="Arial Narrow" pitchFamily="34" charset="0"/>
              </a:rPr>
              <a:t>3</a:t>
            </a:r>
          </a:p>
          <a:p>
            <a:pPr marL="457200" indent="-457200" defTabSz="762000">
              <a:defRPr/>
            </a:pPr>
            <a:r>
              <a:rPr lang="en-AU" sz="1600" u="none" dirty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         </a:t>
            </a: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</a:t>
            </a:r>
            <a:r>
              <a:rPr lang="en-AU" sz="1600" b="0" dirty="0" smtClean="0">
                <a:latin typeface="Arial Narrow" pitchFamily="34" charset="0"/>
              </a:rPr>
              <a:t>11: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11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11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  </a:t>
            </a:r>
            <a:r>
              <a:rPr lang="en-AU" sz="1600" u="none" dirty="0" smtClean="0">
                <a:latin typeface="Arial Narrow" pitchFamily="34" charset="0"/>
              </a:rPr>
              <a:t>11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9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11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9x11=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43 1             </a:t>
            </a:r>
            <a:r>
              <a:rPr lang="en-AU" sz="1600" b="0" u="none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11 </a:t>
            </a:r>
            <a:r>
              <a:rPr lang="en-AU" sz="1600" u="none" dirty="0">
                <a:latin typeface="Arial Narrow" pitchFamily="34" charset="0"/>
              </a:rPr>
              <a:t>is 6</a:t>
            </a:r>
          </a:p>
          <a:p>
            <a:pPr marL="457200" indent="-457200" defTabSz="762000">
              <a:defRPr/>
            </a:pPr>
            <a:r>
              <a:rPr lang="en-AU" sz="160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        </a:t>
            </a: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</a:t>
            </a:r>
            <a:r>
              <a:rPr lang="en-AU" sz="1600" b="0" dirty="0" smtClean="0">
                <a:latin typeface="Arial Narrow" pitchFamily="34" charset="0"/>
              </a:rPr>
              <a:t>13: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13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13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  </a:t>
            </a:r>
            <a:r>
              <a:rPr lang="en-AU" sz="1600" u="none" dirty="0" smtClean="0">
                <a:latin typeface="Arial Narrow" pitchFamily="34" charset="0"/>
              </a:rPr>
              <a:t>13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1</a:t>
            </a:r>
            <a:r>
              <a:rPr lang="en-AU" sz="1600" b="0" u="none" dirty="0" smtClean="0">
                <a:latin typeface="Arial Narrow" pitchFamily="34" charset="0"/>
              </a:rPr>
              <a:t>                                               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13 </a:t>
            </a:r>
            <a:r>
              <a:rPr lang="en-AU" sz="1600" u="none" dirty="0">
                <a:latin typeface="Arial Narrow" pitchFamily="34" charset="0"/>
              </a:rPr>
              <a:t>is </a:t>
            </a:r>
            <a:r>
              <a:rPr lang="en-AU" sz="1600" u="none" dirty="0" smtClean="0">
                <a:latin typeface="Arial Narrow" pitchFamily="34" charset="0"/>
              </a:rPr>
              <a:t>2   </a:t>
            </a:r>
          </a:p>
          <a:p>
            <a:pPr marL="457200" indent="-457200" defTabSz="762000">
              <a:defRPr/>
            </a:pPr>
            <a:r>
              <a:rPr lang="en-AU" sz="1600" u="none" dirty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         </a:t>
            </a:r>
            <a:r>
              <a:rPr lang="en-AU" sz="1600" b="0" dirty="0">
                <a:latin typeface="Arial Narrow" pitchFamily="34" charset="0"/>
              </a:rPr>
              <a:t>Order of </a:t>
            </a:r>
            <a:r>
              <a:rPr lang="en-AU" sz="1600" b="0" dirty="0" smtClean="0">
                <a:latin typeface="Arial Narrow" pitchFamily="34" charset="0"/>
              </a:rPr>
              <a:t>15: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15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15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  </a:t>
            </a:r>
            <a:r>
              <a:rPr lang="en-AU" sz="1600" u="none" dirty="0" smtClean="0">
                <a:latin typeface="Arial Narrow" pitchFamily="34" charset="0"/>
              </a:rPr>
              <a:t>15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1                                             </a:t>
            </a:r>
            <a:r>
              <a:rPr lang="en-AU" sz="1600" b="0" u="none" dirty="0" smtClean="0">
                <a:latin typeface="Arial Narrow" pitchFamily="34" charset="0"/>
              </a:rPr>
              <a:t>  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15 </a:t>
            </a:r>
            <a:r>
              <a:rPr lang="en-AU" sz="1600" u="none" dirty="0">
                <a:latin typeface="Arial Narrow" pitchFamily="34" charset="0"/>
              </a:rPr>
              <a:t>is </a:t>
            </a:r>
            <a:r>
              <a:rPr lang="en-AU" sz="1600" u="none" dirty="0" smtClean="0">
                <a:latin typeface="Arial Narrow" pitchFamily="34" charset="0"/>
              </a:rPr>
              <a:t>2                      </a:t>
            </a:r>
            <a:endParaRPr lang="en-AU" sz="1600" u="none" dirty="0">
              <a:latin typeface="Arial Narrow" pitchFamily="34" charset="0"/>
            </a:endParaRPr>
          </a:p>
          <a:p>
            <a:pPr defTabSz="762000">
              <a:defRPr/>
            </a:pPr>
            <a:r>
              <a:rPr lang="en-AU" sz="1600" u="none" dirty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         </a:t>
            </a: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</a:t>
            </a:r>
            <a:r>
              <a:rPr lang="en-AU" sz="1600" b="0" dirty="0" smtClean="0">
                <a:latin typeface="Arial Narrow" pitchFamily="34" charset="0"/>
              </a:rPr>
              <a:t>17: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17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17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 </a:t>
            </a:r>
            <a:r>
              <a:rPr lang="en-AU" sz="1600" u="none" dirty="0" smtClean="0">
                <a:latin typeface="Arial Narrow" pitchFamily="34" charset="0"/>
              </a:rPr>
              <a:t>17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9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 </a:t>
            </a:r>
            <a:r>
              <a:rPr lang="en-AU" sz="1600" b="0" u="none" dirty="0">
                <a:latin typeface="Arial Narrow" pitchFamily="34" charset="0"/>
              </a:rPr>
              <a:t> 1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,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17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17x9=41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 </a:t>
            </a:r>
            <a:r>
              <a:rPr lang="en-AU" sz="1600" b="0" u="none" dirty="0" smtClean="0">
                <a:latin typeface="Arial Narrow" pitchFamily="34" charset="0"/>
              </a:rPr>
              <a:t>1   </a:t>
            </a:r>
            <a:r>
              <a:rPr lang="en-AU" sz="1600" u="none" dirty="0" smtClean="0">
                <a:latin typeface="Arial Narrow" pitchFamily="34" charset="0"/>
              </a:rPr>
              <a:t>        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17 </a:t>
            </a:r>
            <a:r>
              <a:rPr lang="en-AU" sz="1600" u="none" dirty="0">
                <a:latin typeface="Arial Narrow" pitchFamily="34" charset="0"/>
              </a:rPr>
              <a:t>is 6</a:t>
            </a:r>
            <a:r>
              <a:rPr lang="en-AU" sz="1600" u="none" dirty="0" smtClean="0">
                <a:latin typeface="Arial Narrow" pitchFamily="34" charset="0"/>
              </a:rPr>
              <a:t>                    </a:t>
            </a:r>
          </a:p>
          <a:p>
            <a:pPr defTabSz="762000">
              <a:defRPr/>
            </a:pPr>
            <a:r>
              <a:rPr lang="en-AU" sz="1600" u="none" dirty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        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</a:t>
            </a:r>
            <a:r>
              <a:rPr lang="en-AU" sz="1600" b="0" dirty="0" smtClean="0">
                <a:latin typeface="Arial Narrow" pitchFamily="34" charset="0"/>
              </a:rPr>
              <a:t>19</a:t>
            </a:r>
            <a:r>
              <a:rPr lang="en-AU" sz="1600" b="0" dirty="0">
                <a:latin typeface="Arial Narrow" pitchFamily="34" charset="0"/>
              </a:rPr>
              <a:t>: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19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19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  </a:t>
            </a:r>
            <a:r>
              <a:rPr lang="en-AU" sz="1600" u="none" dirty="0" smtClean="0">
                <a:latin typeface="Arial Narrow" pitchFamily="34" charset="0"/>
              </a:rPr>
              <a:t>19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25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 smtClean="0">
                <a:latin typeface="Arial Narrow" pitchFamily="34" charset="0"/>
              </a:rPr>
              <a:t>19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25x19=27 </a:t>
            </a:r>
            <a:r>
              <a:rPr lang="en-AU" sz="1600" b="0" u="none" dirty="0" smtClean="0">
                <a:latin typeface="Arial Narrow" pitchFamily="34" charset="0"/>
              </a:rPr>
              <a:t>1       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19 </a:t>
            </a:r>
            <a:r>
              <a:rPr lang="en-AU" sz="1600" u="none" dirty="0">
                <a:latin typeface="Arial Narrow" pitchFamily="34" charset="0"/>
              </a:rPr>
              <a:t>is </a:t>
            </a:r>
            <a:r>
              <a:rPr lang="en-AU" sz="1600" u="none" dirty="0" smtClean="0">
                <a:latin typeface="Arial Narrow" pitchFamily="34" charset="0"/>
              </a:rPr>
              <a:t>6</a:t>
            </a:r>
            <a:endParaRPr lang="en-AU" sz="16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u="none" dirty="0">
                <a:latin typeface="Arial Narrow" pitchFamily="34" charset="0"/>
              </a:rPr>
              <a:t>          </a:t>
            </a:r>
            <a:r>
              <a:rPr lang="en-AU" sz="1600" b="0" dirty="0">
                <a:latin typeface="Arial Narrow" pitchFamily="34" charset="0"/>
              </a:rPr>
              <a:t>Order of </a:t>
            </a:r>
            <a:r>
              <a:rPr lang="en-AU" sz="1600" b="0" dirty="0" smtClean="0">
                <a:latin typeface="Arial Narrow" pitchFamily="34" charset="0"/>
              </a:rPr>
              <a:t>23: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23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23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  </a:t>
            </a:r>
            <a:r>
              <a:rPr lang="en-AU" sz="1600" u="none" dirty="0" smtClean="0">
                <a:latin typeface="Arial Narrow" pitchFamily="34" charset="0"/>
              </a:rPr>
              <a:t>23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25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23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=25x23=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151        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23 </a:t>
            </a:r>
            <a:r>
              <a:rPr lang="en-AU" sz="1600" u="none" dirty="0">
                <a:latin typeface="Arial Narrow" pitchFamily="34" charset="0"/>
              </a:rPr>
              <a:t>is 6</a:t>
            </a:r>
          </a:p>
          <a:p>
            <a:pPr marL="457200" indent="-457200" defTabSz="762000">
              <a:defRPr/>
            </a:pPr>
            <a:r>
              <a:rPr lang="en-AU" sz="1600" u="none" dirty="0">
                <a:latin typeface="Arial Narrow" pitchFamily="34" charset="0"/>
              </a:rPr>
              <a:t>          </a:t>
            </a:r>
            <a:r>
              <a:rPr lang="en-AU" sz="1600" b="0" dirty="0">
                <a:latin typeface="Arial Narrow" pitchFamily="34" charset="0"/>
              </a:rPr>
              <a:t>Order of </a:t>
            </a:r>
            <a:r>
              <a:rPr lang="en-AU" sz="1600" b="0" dirty="0" smtClean="0">
                <a:latin typeface="Arial Narrow" pitchFamily="34" charset="0"/>
              </a:rPr>
              <a:t>25: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25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25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  </a:t>
            </a:r>
            <a:r>
              <a:rPr lang="en-AU" sz="1600" u="none" dirty="0" smtClean="0">
                <a:latin typeface="Arial Narrow" pitchFamily="34" charset="0"/>
              </a:rPr>
              <a:t>25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9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 </a:t>
            </a:r>
            <a:r>
              <a:rPr lang="en-AU" sz="1600" b="0" u="none" dirty="0">
                <a:latin typeface="Arial Narrow" pitchFamily="34" charset="0"/>
              </a:rPr>
              <a:t> 1,  </a:t>
            </a:r>
            <a:r>
              <a:rPr lang="en-AU" sz="1600" u="none" dirty="0" smtClean="0">
                <a:latin typeface="Arial Narrow" pitchFamily="34" charset="0"/>
              </a:rPr>
              <a:t>25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9x25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=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</a:t>
            </a:r>
            <a:r>
              <a:rPr lang="en-AU" sz="1600" b="0" u="none" dirty="0" smtClean="0">
                <a:latin typeface="Arial Narrow" pitchFamily="34" charset="0"/>
              </a:rPr>
              <a:t>               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25 </a:t>
            </a:r>
            <a:r>
              <a:rPr lang="en-AU" sz="1600" u="none" dirty="0">
                <a:latin typeface="Arial Narrow" pitchFamily="34" charset="0"/>
              </a:rPr>
              <a:t>is </a:t>
            </a:r>
            <a:r>
              <a:rPr lang="en-AU" sz="1600" u="none" dirty="0" smtClean="0">
                <a:latin typeface="Arial Narrow" pitchFamily="34" charset="0"/>
              </a:rPr>
              <a:t>3   </a:t>
            </a:r>
            <a:endParaRPr lang="en-AU" sz="16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u="none" dirty="0">
                <a:latin typeface="Arial Narrow" pitchFamily="34" charset="0"/>
              </a:rPr>
              <a:t>          </a:t>
            </a:r>
            <a:r>
              <a:rPr lang="en-AU" sz="1600" b="0" dirty="0">
                <a:latin typeface="Arial Narrow" pitchFamily="34" charset="0"/>
              </a:rPr>
              <a:t>Order of </a:t>
            </a:r>
            <a:r>
              <a:rPr lang="en-AU" sz="1600" b="0" dirty="0" smtClean="0">
                <a:latin typeface="Arial Narrow" pitchFamily="34" charset="0"/>
              </a:rPr>
              <a:t>27: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27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27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  </a:t>
            </a:r>
            <a:r>
              <a:rPr lang="en-AU" sz="1600" u="none" dirty="0" smtClean="0">
                <a:latin typeface="Arial Narrow" pitchFamily="34" charset="0"/>
              </a:rPr>
              <a:t>27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1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                                             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27 </a:t>
            </a:r>
            <a:r>
              <a:rPr lang="en-AU" sz="1600" u="none" dirty="0">
                <a:latin typeface="Arial Narrow" pitchFamily="34" charset="0"/>
              </a:rPr>
              <a:t>is 2                      </a:t>
            </a:r>
          </a:p>
          <a:p>
            <a:pPr marL="457200" indent="-457200" defTabSz="762000">
              <a:defRPr/>
            </a:pPr>
            <a:r>
              <a:rPr lang="en-AU" sz="1600" u="none" dirty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         </a:t>
            </a: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</a:t>
            </a:r>
            <a:r>
              <a:rPr lang="en-AU" sz="1600" b="0" dirty="0" smtClean="0">
                <a:latin typeface="Arial Narrow" pitchFamily="34" charset="0"/>
              </a:rPr>
              <a:t>29</a:t>
            </a:r>
            <a:r>
              <a:rPr lang="en-AU" sz="1600" b="0" dirty="0">
                <a:latin typeface="Arial Narrow" pitchFamily="34" charset="0"/>
              </a:rPr>
              <a:t>: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29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29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  </a:t>
            </a:r>
            <a:r>
              <a:rPr lang="en-AU" sz="1600" u="none" dirty="0" smtClean="0">
                <a:latin typeface="Arial Narrow" pitchFamily="34" charset="0"/>
              </a:rPr>
              <a:t>29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=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1</a:t>
            </a:r>
            <a:r>
              <a:rPr lang="en-AU" sz="1600" b="0" u="none" dirty="0">
                <a:latin typeface="Arial Narrow" pitchFamily="34" charset="0"/>
              </a:rPr>
              <a:t>                                  </a:t>
            </a:r>
            <a:r>
              <a:rPr lang="en-AU" sz="1600" b="0" u="none" dirty="0" smtClean="0">
                <a:latin typeface="Arial Narrow" pitchFamily="34" charset="0"/>
              </a:rPr>
              <a:t>             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29 is 2</a:t>
            </a:r>
            <a:endParaRPr lang="en-AU" sz="16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u="none" dirty="0">
                <a:latin typeface="Arial Narrow" pitchFamily="34" charset="0"/>
              </a:rPr>
              <a:t>          </a:t>
            </a:r>
            <a:r>
              <a:rPr lang="en-AU" sz="1600" b="0" dirty="0">
                <a:latin typeface="Arial Narrow" pitchFamily="34" charset="0"/>
              </a:rPr>
              <a:t>Order of </a:t>
            </a:r>
            <a:r>
              <a:rPr lang="en-AU" sz="1600" b="0" dirty="0" smtClean="0">
                <a:latin typeface="Arial Narrow" pitchFamily="34" charset="0"/>
              </a:rPr>
              <a:t>31: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31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31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  </a:t>
            </a:r>
            <a:r>
              <a:rPr lang="en-AU" sz="1600" u="none" dirty="0" smtClean="0">
                <a:latin typeface="Arial Narrow" pitchFamily="34" charset="0"/>
              </a:rPr>
              <a:t>31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9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 smtClean="0">
                <a:latin typeface="Arial Narrow" pitchFamily="34" charset="0"/>
              </a:rPr>
              <a:t>31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9x31=55 1          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31 </a:t>
            </a:r>
            <a:r>
              <a:rPr lang="en-AU" sz="1600" u="none" dirty="0">
                <a:latin typeface="Arial Narrow" pitchFamily="34" charset="0"/>
              </a:rPr>
              <a:t>is 6</a:t>
            </a:r>
          </a:p>
          <a:p>
            <a:pPr marL="457200" indent="-457200" defTabSz="762000">
              <a:defRPr/>
            </a:pPr>
            <a:endParaRPr lang="en-AU" sz="1600" u="none" dirty="0" smtClean="0">
              <a:latin typeface="Arial Narrow" pitchFamily="34" charset="0"/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687388" y="439612"/>
            <a:ext cx="8839200" cy="1510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US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</a:t>
            </a:r>
            <a:r>
              <a:rPr lang="en-US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2:</a:t>
            </a:r>
            <a:r>
              <a:rPr lang="en-US" b="0" u="none" dirty="0" smtClean="0">
                <a:solidFill>
                  <a:srgbClr val="0239C4"/>
                </a:solidFill>
                <a:latin typeface="Arial Narrow" pitchFamily="34" charset="0"/>
              </a:rPr>
              <a:t> </a:t>
            </a:r>
            <a:r>
              <a:rPr lang="en-US" u="none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Elements of </a:t>
            </a:r>
            <a:r>
              <a:rPr lang="en-US" u="none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the ring  Z</a:t>
            </a:r>
            <a:r>
              <a:rPr lang="en-US" u="none" baseline="-25000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56</a:t>
            </a:r>
            <a:endParaRPr lang="en-US" baseline="-25000" dirty="0" smtClean="0">
              <a:solidFill>
                <a:srgbClr val="0239C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 smtClean="0">
                <a:latin typeface="Arial Narrow" pitchFamily="34" charset="0"/>
              </a:rPr>
              <a:t>How many invertible element under multiplication do exist in Z</a:t>
            </a:r>
            <a:r>
              <a:rPr lang="en-US" sz="1800" b="0" u="none" baseline="-25000" dirty="0" smtClean="0">
                <a:latin typeface="Arial Narrow" pitchFamily="34" charset="0"/>
              </a:rPr>
              <a:t>56</a:t>
            </a:r>
            <a:r>
              <a:rPr lang="en-US" sz="1800" b="0" u="none" dirty="0" smtClean="0">
                <a:latin typeface="Arial Narrow" pitchFamily="34" charset="0"/>
              </a:rPr>
              <a:t> (number of units in Z</a:t>
            </a:r>
            <a:r>
              <a:rPr lang="en-US" sz="1800" b="0" u="none" baseline="-25000" dirty="0" smtClean="0">
                <a:latin typeface="Arial Narrow" pitchFamily="34" charset="0"/>
              </a:rPr>
              <a:t>56</a:t>
            </a:r>
            <a:r>
              <a:rPr lang="en-US" sz="1800" b="0" u="none" dirty="0" smtClean="0">
                <a:latin typeface="Arial Narrow" pitchFamily="34" charset="0"/>
              </a:rPr>
              <a:t>) ?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 smtClean="0">
                <a:latin typeface="Arial Narrow" pitchFamily="34" charset="0"/>
              </a:rPr>
              <a:t>Which </a:t>
            </a:r>
            <a:r>
              <a:rPr lang="en-US" sz="1800" b="0" u="none" dirty="0">
                <a:latin typeface="Arial Narrow" pitchFamily="34" charset="0"/>
              </a:rPr>
              <a:t>multiplicative </a:t>
            </a:r>
            <a:r>
              <a:rPr lang="en-US" sz="1800" b="0" u="none" dirty="0" smtClean="0">
                <a:latin typeface="Arial Narrow" pitchFamily="34" charset="0"/>
              </a:rPr>
              <a:t>orders </a:t>
            </a:r>
            <a:r>
              <a:rPr lang="en-US" altLang="zh-CN" sz="1800" b="0" u="none" dirty="0" smtClean="0">
                <a:latin typeface="Arial Narrow" pitchFamily="34" charset="0"/>
              </a:rPr>
              <a:t>are </a:t>
            </a:r>
            <a:r>
              <a:rPr lang="en-US" altLang="zh-CN" sz="1800" b="0" u="none" dirty="0">
                <a:latin typeface="Arial Narrow" pitchFamily="34" charset="0"/>
              </a:rPr>
              <a:t>possible in Z</a:t>
            </a:r>
            <a:r>
              <a:rPr lang="en-US" altLang="zh-CN" sz="1800" b="0" u="none" baseline="30000" dirty="0">
                <a:latin typeface="Arial Narrow" pitchFamily="34" charset="0"/>
              </a:rPr>
              <a:t>*</a:t>
            </a:r>
            <a:r>
              <a:rPr lang="en-US" altLang="zh-CN" sz="1800" b="0" u="none" baseline="-25000" dirty="0">
                <a:latin typeface="Arial Narrow" pitchFamily="34" charset="0"/>
              </a:rPr>
              <a:t>56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altLang="zh-CN" sz="1800" b="0" u="none" dirty="0">
                <a:latin typeface="Arial Narrow" pitchFamily="34" charset="0"/>
              </a:rPr>
              <a:t>Compute the order of the </a:t>
            </a:r>
            <a:r>
              <a:rPr lang="en-US" altLang="zh-CN" sz="1800" b="0" u="none" dirty="0" smtClean="0">
                <a:latin typeface="Arial Narrow" pitchFamily="34" charset="0"/>
              </a:rPr>
              <a:t>e</a:t>
            </a:r>
            <a:r>
              <a:rPr lang="en-US" sz="1800" b="0" u="none" dirty="0" smtClean="0">
                <a:latin typeface="Arial Narrow" pitchFamily="34" charset="0"/>
              </a:rPr>
              <a:t>lements of  Z</a:t>
            </a:r>
            <a:r>
              <a:rPr lang="en-US" sz="1800" b="0" u="none" baseline="30000" dirty="0" smtClean="0">
                <a:latin typeface="Arial Narrow" pitchFamily="34" charset="0"/>
              </a:rPr>
              <a:t>*</a:t>
            </a:r>
            <a:r>
              <a:rPr lang="en-US" sz="1800" b="0" u="none" baseline="-25000" dirty="0" smtClean="0">
                <a:latin typeface="Arial Narrow" pitchFamily="34" charset="0"/>
              </a:rPr>
              <a:t>56</a:t>
            </a:r>
            <a:r>
              <a:rPr lang="en-US" sz="1800" b="0" u="none" dirty="0" smtClean="0">
                <a:latin typeface="Arial Narrow" pitchFamily="34" charset="0"/>
              </a:rPr>
              <a:t> </a:t>
            </a:r>
            <a:endParaRPr lang="en-US" sz="1800" b="0" u="none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AU" sz="1800" b="0" u="none" dirty="0" smtClean="0">
                <a:latin typeface="Arial Narrow" pitchFamily="34" charset="0"/>
              </a:rPr>
              <a:t>Compute </a:t>
            </a:r>
            <a:r>
              <a:rPr lang="en-AU" sz="1800" b="0" u="none" dirty="0">
                <a:latin typeface="Arial Narrow" pitchFamily="34" charset="0"/>
              </a:rPr>
              <a:t>the order of </a:t>
            </a:r>
            <a:r>
              <a:rPr lang="en-AU" sz="1800" b="0" u="none" dirty="0" smtClean="0">
                <a:latin typeface="Arial Narrow" pitchFamily="34" charset="0"/>
              </a:rPr>
              <a:t> many non-unit  elements</a:t>
            </a:r>
            <a:endParaRPr lang="en-AU" sz="1800" b="0" u="non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09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285" y="434479"/>
            <a:ext cx="80648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62000">
              <a:defRPr/>
            </a:pPr>
            <a:r>
              <a:rPr lang="en-AU" sz="1800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2:</a:t>
            </a:r>
            <a:r>
              <a:rPr lang="en-AU" sz="1800" b="0" u="none" dirty="0">
                <a:solidFill>
                  <a:srgbClr val="0239C4"/>
                </a:solidFill>
                <a:latin typeface="Arial Narrow" pitchFamily="34" charset="0"/>
              </a:rPr>
              <a:t> </a:t>
            </a:r>
          </a:p>
          <a:p>
            <a:pPr defTabSz="762000">
              <a:defRPr/>
            </a:pPr>
            <a:endParaRPr lang="en-AU" sz="1600" b="0" dirty="0"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 startAt="3"/>
              <a:defRPr/>
            </a:pP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</a:t>
            </a:r>
            <a:r>
              <a:rPr lang="en-AU" sz="1600" b="0" dirty="0" smtClean="0">
                <a:latin typeface="Arial Narrow" pitchFamily="34" charset="0"/>
              </a:rPr>
              <a:t>33:</a:t>
            </a:r>
            <a:r>
              <a:rPr lang="en-AU" sz="1600" u="none" dirty="0" smtClean="0">
                <a:latin typeface="Arial Narrow" pitchFamily="34" charset="0"/>
              </a:rPr>
              <a:t> 33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33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  </a:t>
            </a:r>
            <a:r>
              <a:rPr lang="en-AU" sz="1600" u="none" dirty="0" smtClean="0">
                <a:latin typeface="Arial Narrow" pitchFamily="34" charset="0"/>
              </a:rPr>
              <a:t>33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25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33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25x33= 41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 1</a:t>
            </a:r>
            <a:r>
              <a:rPr lang="en-AU" sz="1600" b="0" u="none" dirty="0" smtClean="0">
                <a:latin typeface="Arial Narrow" pitchFamily="34" charset="0"/>
              </a:rPr>
              <a:t>                        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33 </a:t>
            </a:r>
            <a:r>
              <a:rPr lang="en-AU" sz="1600" u="none" dirty="0">
                <a:latin typeface="Arial Narrow" pitchFamily="34" charset="0"/>
              </a:rPr>
              <a:t>is 6</a:t>
            </a: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 </a:t>
            </a:r>
            <a:r>
              <a:rPr lang="en-AU" sz="1600" b="0" dirty="0">
                <a:latin typeface="Arial Narrow" pitchFamily="34" charset="0"/>
              </a:rPr>
              <a:t>Order of </a:t>
            </a:r>
            <a:r>
              <a:rPr lang="en-AU" sz="1600" b="0" dirty="0" smtClean="0">
                <a:latin typeface="Arial Narrow" pitchFamily="34" charset="0"/>
              </a:rPr>
              <a:t>37: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37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37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  </a:t>
            </a:r>
            <a:r>
              <a:rPr lang="en-AU" sz="1600" u="none" dirty="0" smtClean="0">
                <a:latin typeface="Arial Narrow" pitchFamily="34" charset="0"/>
              </a:rPr>
              <a:t>37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25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 smtClean="0">
                <a:latin typeface="Arial Narrow" pitchFamily="34" charset="0"/>
              </a:rPr>
              <a:t>37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25x37=29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 1                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     </a:t>
            </a:r>
            <a:r>
              <a:rPr lang="en-AU" sz="1600" b="0" u="none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solidFill>
                  <a:srgbClr val="FF0000"/>
                </a:solidFill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37 </a:t>
            </a:r>
            <a:r>
              <a:rPr lang="en-AU" sz="1600" u="none" dirty="0">
                <a:latin typeface="Arial Narrow" pitchFamily="34" charset="0"/>
              </a:rPr>
              <a:t>is 6</a:t>
            </a:r>
          </a:p>
          <a:p>
            <a:pPr marL="457200" indent="-457200" defTabSz="762000">
              <a:defRPr/>
            </a:pPr>
            <a:r>
              <a:rPr lang="en-AU" sz="1600" u="none" dirty="0">
                <a:latin typeface="Arial Narrow" pitchFamily="34" charset="0"/>
              </a:rPr>
              <a:t>          </a:t>
            </a:r>
            <a:r>
              <a:rPr lang="en-AU" sz="1600" b="0" dirty="0">
                <a:latin typeface="Arial Narrow" pitchFamily="34" charset="0"/>
              </a:rPr>
              <a:t>Order of </a:t>
            </a:r>
            <a:r>
              <a:rPr lang="en-AU" sz="1600" b="0" dirty="0" smtClean="0">
                <a:latin typeface="Arial Narrow" pitchFamily="34" charset="0"/>
              </a:rPr>
              <a:t>39</a:t>
            </a:r>
            <a:r>
              <a:rPr lang="en-AU" sz="1600" b="0" dirty="0">
                <a:latin typeface="Arial Narrow" pitchFamily="34" charset="0"/>
              </a:rPr>
              <a:t>: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39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39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  </a:t>
            </a:r>
            <a:r>
              <a:rPr lang="en-AU" sz="1600" u="none" dirty="0" smtClean="0">
                <a:latin typeface="Arial Narrow" pitchFamily="34" charset="0"/>
              </a:rPr>
              <a:t>39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9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39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9x39= 15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 1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                         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39 </a:t>
            </a:r>
            <a:r>
              <a:rPr lang="en-AU" sz="1600" u="none" dirty="0">
                <a:latin typeface="Arial Narrow" pitchFamily="34" charset="0"/>
              </a:rPr>
              <a:t>is </a:t>
            </a:r>
            <a:r>
              <a:rPr lang="en-AU" sz="1600" u="none" dirty="0" smtClean="0">
                <a:latin typeface="Arial Narrow" pitchFamily="34" charset="0"/>
              </a:rPr>
              <a:t>6</a:t>
            </a:r>
            <a:endParaRPr lang="en-AU" sz="16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u="none" dirty="0">
                <a:latin typeface="Arial Narrow" pitchFamily="34" charset="0"/>
              </a:rPr>
              <a:t>          </a:t>
            </a:r>
            <a:r>
              <a:rPr lang="en-AU" sz="1600" b="0" dirty="0">
                <a:latin typeface="Arial Narrow" pitchFamily="34" charset="0"/>
              </a:rPr>
              <a:t>Order of </a:t>
            </a:r>
            <a:r>
              <a:rPr lang="en-AU" sz="1600" b="0" dirty="0" smtClean="0">
                <a:latin typeface="Arial Narrow" pitchFamily="34" charset="0"/>
              </a:rPr>
              <a:t>41</a:t>
            </a:r>
            <a:r>
              <a:rPr lang="en-AU" sz="1600" b="0" dirty="0">
                <a:latin typeface="Arial Narrow" pitchFamily="34" charset="0"/>
              </a:rPr>
              <a:t>: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41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41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  </a:t>
            </a:r>
            <a:r>
              <a:rPr lang="en-AU" sz="1600" u="none" dirty="0" smtClean="0">
                <a:latin typeface="Arial Narrow" pitchFamily="34" charset="0"/>
              </a:rPr>
              <a:t>41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1                                                               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41 </a:t>
            </a:r>
            <a:r>
              <a:rPr lang="en-AU" sz="1600" u="none" dirty="0">
                <a:latin typeface="Arial Narrow" pitchFamily="34" charset="0"/>
              </a:rPr>
              <a:t>is </a:t>
            </a:r>
            <a:r>
              <a:rPr lang="en-AU" sz="1600" u="none" dirty="0" smtClean="0">
                <a:latin typeface="Arial Narrow" pitchFamily="34" charset="0"/>
              </a:rPr>
              <a:t>2</a:t>
            </a:r>
            <a:endParaRPr lang="en-AU" sz="16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u="none" dirty="0">
                <a:latin typeface="Arial Narrow" pitchFamily="34" charset="0"/>
              </a:rPr>
              <a:t>          </a:t>
            </a:r>
            <a:r>
              <a:rPr lang="en-AU" sz="1600" b="0" dirty="0">
                <a:latin typeface="Arial Narrow" pitchFamily="34" charset="0"/>
              </a:rPr>
              <a:t>Order of </a:t>
            </a:r>
            <a:r>
              <a:rPr lang="en-AU" sz="1600" b="0" dirty="0" smtClean="0">
                <a:latin typeface="Arial Narrow" pitchFamily="34" charset="0"/>
              </a:rPr>
              <a:t>43</a:t>
            </a:r>
            <a:r>
              <a:rPr lang="en-AU" sz="1600" b="0" dirty="0">
                <a:latin typeface="Arial Narrow" pitchFamily="34" charset="0"/>
              </a:rPr>
              <a:t>: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43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43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  </a:t>
            </a:r>
            <a:r>
              <a:rPr lang="en-AU" sz="1600" u="none" dirty="0" smtClean="0">
                <a:latin typeface="Arial Narrow" pitchFamily="34" charset="0"/>
              </a:rPr>
              <a:t>43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1</a:t>
            </a:r>
            <a:r>
              <a:rPr lang="en-AU" sz="1600" b="0" u="none" dirty="0" smtClean="0">
                <a:latin typeface="Arial Narrow" pitchFamily="34" charset="0"/>
              </a:rPr>
              <a:t>                                                               </a:t>
            </a:r>
            <a:r>
              <a:rPr lang="en-AU" sz="1600" b="0" u="none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solidFill>
                  <a:srgbClr val="FF0000"/>
                </a:solidFill>
                <a:latin typeface="Arial Narrow" pitchFamily="34" charset="0"/>
              </a:rPr>
              <a:t>   </a:t>
            </a:r>
            <a:r>
              <a:rPr lang="en-AU" sz="1600" u="none" dirty="0" smtClean="0">
                <a:latin typeface="Arial Narrow" pitchFamily="34" charset="0"/>
              </a:rPr>
              <a:t>order of 43 is 2   </a:t>
            </a:r>
          </a:p>
          <a:p>
            <a:pPr marL="457200" indent="-457200" defTabSz="762000">
              <a:defRPr/>
            </a:pPr>
            <a:r>
              <a:rPr lang="en-AU" sz="1600" u="none" dirty="0" smtClean="0">
                <a:latin typeface="Arial Narrow" pitchFamily="34" charset="0"/>
              </a:rPr>
              <a:t>          </a:t>
            </a:r>
            <a:r>
              <a:rPr lang="en-AU" sz="1600" b="0" dirty="0" smtClean="0">
                <a:latin typeface="Arial Narrow" pitchFamily="34" charset="0"/>
              </a:rPr>
              <a:t>Order of 45: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45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= 45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1,   </a:t>
            </a:r>
            <a:r>
              <a:rPr lang="en-AU" sz="1600" u="none" dirty="0" smtClean="0">
                <a:latin typeface="Arial Narrow" pitchFamily="34" charset="0"/>
              </a:rPr>
              <a:t>45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9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 </a:t>
            </a:r>
            <a:r>
              <a:rPr lang="en-AU" sz="1600" u="none" dirty="0" smtClean="0">
                <a:latin typeface="Arial Narrow" pitchFamily="34" charset="0"/>
              </a:rPr>
              <a:t>45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9x45=13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1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                         </a:t>
            </a:r>
            <a:r>
              <a:rPr lang="en-AU" sz="1600" b="0" u="none" dirty="0" smtClean="0">
                <a:solidFill>
                  <a:srgbClr val="FF0000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solidFill>
                  <a:srgbClr val="FF0000"/>
                </a:solidFill>
                <a:latin typeface="Arial Narrow" pitchFamily="34" charset="0"/>
              </a:rPr>
              <a:t>   </a:t>
            </a:r>
            <a:r>
              <a:rPr lang="en-AU" sz="1600" u="none" dirty="0" smtClean="0">
                <a:latin typeface="Arial Narrow" pitchFamily="34" charset="0"/>
              </a:rPr>
              <a:t>order of 45 is 6                     </a:t>
            </a:r>
          </a:p>
          <a:p>
            <a:pPr defTabSz="762000">
              <a:defRPr/>
            </a:pPr>
            <a:r>
              <a:rPr lang="en-AU" sz="1600" u="none" dirty="0" smtClean="0">
                <a:latin typeface="Arial Narrow" pitchFamily="34" charset="0"/>
              </a:rPr>
              <a:t>          </a:t>
            </a:r>
            <a:r>
              <a:rPr lang="en-AU" sz="1600" b="0" dirty="0">
                <a:latin typeface="Arial Narrow" pitchFamily="34" charset="0"/>
              </a:rPr>
              <a:t>Order of </a:t>
            </a:r>
            <a:r>
              <a:rPr lang="en-AU" sz="1600" b="0" dirty="0" smtClean="0">
                <a:latin typeface="Arial Narrow" pitchFamily="34" charset="0"/>
              </a:rPr>
              <a:t>47</a:t>
            </a:r>
            <a:r>
              <a:rPr lang="en-AU" sz="1600" b="0" dirty="0">
                <a:latin typeface="Arial Narrow" pitchFamily="34" charset="0"/>
              </a:rPr>
              <a:t>: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47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47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  </a:t>
            </a:r>
            <a:r>
              <a:rPr lang="en-AU" sz="1600" u="none" dirty="0" smtClean="0">
                <a:latin typeface="Arial Narrow" pitchFamily="34" charset="0"/>
              </a:rPr>
              <a:t>47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25, </a:t>
            </a:r>
            <a:r>
              <a:rPr lang="en-AU" sz="1600" u="none" dirty="0" smtClean="0">
                <a:latin typeface="Arial Narrow" pitchFamily="34" charset="0"/>
              </a:rPr>
              <a:t>47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25x47=55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</a:t>
            </a:r>
            <a:r>
              <a:rPr lang="en-AU" sz="1600" b="0" u="none" dirty="0" smtClean="0">
                <a:latin typeface="Arial Narrow" pitchFamily="34" charset="0"/>
              </a:rPr>
              <a:t>                              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solidFill>
                  <a:srgbClr val="FF0000"/>
                </a:solidFill>
                <a:latin typeface="Arial Narrow" pitchFamily="34" charset="0"/>
              </a:rPr>
              <a:t>  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47 </a:t>
            </a:r>
            <a:r>
              <a:rPr lang="en-AU" sz="1600" u="none" dirty="0">
                <a:latin typeface="Arial Narrow" pitchFamily="34" charset="0"/>
              </a:rPr>
              <a:t>is </a:t>
            </a:r>
            <a:r>
              <a:rPr lang="en-AU" sz="1600" u="none" dirty="0" smtClean="0">
                <a:latin typeface="Arial Narrow" pitchFamily="34" charset="0"/>
              </a:rPr>
              <a:t>6                      </a:t>
            </a:r>
            <a:endParaRPr lang="en-AU" sz="1600" u="none" dirty="0">
              <a:latin typeface="Arial Narrow" pitchFamily="34" charset="0"/>
            </a:endParaRPr>
          </a:p>
          <a:p>
            <a:pPr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 </a:t>
            </a:r>
            <a:r>
              <a:rPr lang="en-AU" sz="1600" b="0" dirty="0">
                <a:latin typeface="Arial Narrow" pitchFamily="34" charset="0"/>
              </a:rPr>
              <a:t>Order of </a:t>
            </a:r>
            <a:r>
              <a:rPr lang="en-AU" sz="1600" b="0" dirty="0" smtClean="0">
                <a:latin typeface="Arial Narrow" pitchFamily="34" charset="0"/>
              </a:rPr>
              <a:t>51: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51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51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  </a:t>
            </a:r>
            <a:r>
              <a:rPr lang="en-AU" sz="1600" u="none" dirty="0" smtClean="0">
                <a:latin typeface="Arial Narrow" pitchFamily="34" charset="0"/>
              </a:rPr>
              <a:t>51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25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 smtClean="0">
                <a:latin typeface="Arial Narrow" pitchFamily="34" charset="0"/>
              </a:rPr>
              <a:t>51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25x51=43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1</a:t>
            </a:r>
            <a:r>
              <a:rPr lang="en-AU" sz="1600" b="0" u="none" dirty="0">
                <a:latin typeface="Arial Narrow" pitchFamily="34" charset="0"/>
              </a:rPr>
              <a:t>      </a:t>
            </a:r>
            <a:r>
              <a:rPr lang="en-AU" sz="1600" b="0" u="none" dirty="0" smtClean="0">
                <a:latin typeface="Arial Narrow" pitchFamily="34" charset="0"/>
              </a:rPr>
              <a:t>                   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51 is 6</a:t>
            </a:r>
          </a:p>
          <a:p>
            <a:pPr marL="457200" indent="-457200" defTabSz="762000">
              <a:defRPr/>
            </a:pPr>
            <a:r>
              <a:rPr lang="en-AU" sz="1600" u="none" dirty="0">
                <a:latin typeface="Arial Narrow" pitchFamily="34" charset="0"/>
              </a:rPr>
              <a:t>  </a:t>
            </a:r>
            <a:r>
              <a:rPr lang="en-AU" sz="1600" u="none" dirty="0" smtClean="0">
                <a:latin typeface="Arial Narrow" pitchFamily="34" charset="0"/>
              </a:rPr>
              <a:t>        </a:t>
            </a: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</a:t>
            </a:r>
            <a:r>
              <a:rPr lang="en-AU" sz="1600" b="0" dirty="0" smtClean="0">
                <a:latin typeface="Arial Narrow" pitchFamily="34" charset="0"/>
              </a:rPr>
              <a:t>53</a:t>
            </a:r>
            <a:r>
              <a:rPr lang="en-AU" sz="1600" b="0" dirty="0">
                <a:latin typeface="Arial Narrow" pitchFamily="34" charset="0"/>
              </a:rPr>
              <a:t>: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53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53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  </a:t>
            </a:r>
            <a:r>
              <a:rPr lang="en-AU" sz="1600" u="none" dirty="0" smtClean="0">
                <a:latin typeface="Arial Narrow" pitchFamily="34" charset="0"/>
              </a:rPr>
              <a:t>53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9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, </a:t>
            </a:r>
            <a:r>
              <a:rPr lang="en-AU" sz="1600" u="none" dirty="0" smtClean="0">
                <a:latin typeface="Arial Narrow" pitchFamily="34" charset="0"/>
              </a:rPr>
              <a:t>53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9x53=29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1</a:t>
            </a:r>
            <a:r>
              <a:rPr lang="en-AU" sz="1600" b="0" u="none" dirty="0" smtClean="0">
                <a:solidFill>
                  <a:srgbClr val="FF0000"/>
                </a:solidFill>
                <a:latin typeface="Arial Narrow" pitchFamily="34" charset="0"/>
              </a:rPr>
              <a:t>                                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solidFill>
                  <a:srgbClr val="FF0000"/>
                </a:solidFill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53 </a:t>
            </a:r>
            <a:r>
              <a:rPr lang="en-AU" sz="1600" u="none" dirty="0">
                <a:latin typeface="Arial Narrow" pitchFamily="34" charset="0"/>
              </a:rPr>
              <a:t>is </a:t>
            </a:r>
            <a:r>
              <a:rPr lang="en-AU" sz="1600" u="none" dirty="0" smtClean="0">
                <a:latin typeface="Arial Narrow" pitchFamily="34" charset="0"/>
              </a:rPr>
              <a:t>6  </a:t>
            </a:r>
            <a:endParaRPr lang="en-AU" sz="160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u="none" dirty="0">
                <a:latin typeface="Arial Narrow" pitchFamily="34" charset="0"/>
              </a:rPr>
              <a:t>          </a:t>
            </a:r>
            <a:r>
              <a:rPr lang="en-AU" sz="1600" b="0" dirty="0">
                <a:latin typeface="Arial Narrow" pitchFamily="34" charset="0"/>
              </a:rPr>
              <a:t>Order of </a:t>
            </a:r>
            <a:r>
              <a:rPr lang="en-AU" sz="1600" b="0" dirty="0" smtClean="0">
                <a:latin typeface="Arial Narrow" pitchFamily="34" charset="0"/>
              </a:rPr>
              <a:t>55</a:t>
            </a:r>
            <a:r>
              <a:rPr lang="en-AU" sz="1600" b="0" dirty="0">
                <a:latin typeface="Arial Narrow" pitchFamily="34" charset="0"/>
              </a:rPr>
              <a:t>: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55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55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  </a:t>
            </a:r>
            <a:r>
              <a:rPr lang="en-AU" sz="1600" u="none" dirty="0" smtClean="0">
                <a:latin typeface="Arial Narrow" pitchFamily="34" charset="0"/>
              </a:rPr>
              <a:t>55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1                                        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                      </a:t>
            </a:r>
            <a:r>
              <a:rPr lang="en-AU" sz="1600" b="0" u="none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solidFill>
                  <a:srgbClr val="FF0000"/>
                </a:solidFill>
                <a:latin typeface="Arial Narrow" pitchFamily="34" charset="0"/>
              </a:rPr>
              <a:t>   </a:t>
            </a:r>
            <a:r>
              <a:rPr lang="en-AU" sz="1600" u="none" dirty="0">
                <a:latin typeface="Arial Narrow" pitchFamily="34" charset="0"/>
              </a:rPr>
              <a:t>order of </a:t>
            </a:r>
            <a:r>
              <a:rPr lang="en-AU" sz="1600" u="none" dirty="0" smtClean="0">
                <a:latin typeface="Arial Narrow" pitchFamily="34" charset="0"/>
              </a:rPr>
              <a:t>55 </a:t>
            </a:r>
            <a:r>
              <a:rPr lang="en-AU" sz="1600" u="none" dirty="0">
                <a:latin typeface="Arial Narrow" pitchFamily="34" charset="0"/>
              </a:rPr>
              <a:t>is 2                      </a:t>
            </a:r>
          </a:p>
          <a:p>
            <a:pPr defTabSz="762000">
              <a:defRPr/>
            </a:pPr>
            <a:r>
              <a:rPr lang="en-AU" sz="1600" u="none" dirty="0">
                <a:latin typeface="Arial Narrow" pitchFamily="34" charset="0"/>
              </a:rPr>
              <a:t>          </a:t>
            </a: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678285" y="3530823"/>
            <a:ext cx="9115002" cy="286450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AU" sz="1800" dirty="0" err="1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alternativ</a:t>
            </a:r>
            <a:r>
              <a:rPr lang="en-AU" sz="1800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:</a:t>
            </a:r>
            <a:r>
              <a:rPr lang="en-AU" b="0" u="none" dirty="0" smtClean="0">
                <a:solidFill>
                  <a:srgbClr val="0239C4"/>
                </a:solidFill>
                <a:latin typeface="Arial Narrow" pitchFamily="34" charset="0"/>
              </a:rPr>
              <a:t> </a:t>
            </a:r>
            <a:endParaRPr lang="en-AU" b="0" u="none" dirty="0">
              <a:solidFill>
                <a:srgbClr val="0239C4"/>
              </a:solidFill>
              <a:latin typeface="Arial Narrow" pitchFamily="34" charset="0"/>
            </a:endParaRPr>
          </a:p>
          <a:p>
            <a:pPr defTabSz="762000">
              <a:defRPr/>
            </a:pPr>
            <a:r>
              <a:rPr lang="en-AU" sz="1600" b="0" u="none" dirty="0" smtClean="0">
                <a:latin typeface="Arial Narrow" pitchFamily="34" charset="0"/>
              </a:rPr>
              <a:t>          </a:t>
            </a: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</a:t>
            </a:r>
            <a:r>
              <a:rPr lang="en-AU" sz="1600" b="0" dirty="0" smtClean="0">
                <a:latin typeface="Arial Narrow" pitchFamily="34" charset="0"/>
              </a:rPr>
              <a:t>3:</a:t>
            </a:r>
            <a:r>
              <a:rPr lang="en-AU" sz="160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3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  </a:t>
            </a:r>
            <a:r>
              <a:rPr lang="en-AU" sz="1600" u="none" dirty="0">
                <a:latin typeface="Arial Narrow" pitchFamily="34" charset="0"/>
              </a:rPr>
              <a:t>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6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1, </a:t>
            </a:r>
            <a:r>
              <a:rPr lang="en-AU" sz="1600" u="none" dirty="0" smtClean="0">
                <a:latin typeface="Arial Narrow" pitchFamily="34" charset="0"/>
              </a:rPr>
              <a:t>3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27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 1</a:t>
            </a:r>
            <a:r>
              <a:rPr lang="en-AU" sz="1600" b="0" u="none" dirty="0" smtClean="0">
                <a:latin typeface="Arial Narrow" pitchFamily="34" charset="0"/>
              </a:rPr>
              <a:t>      </a:t>
            </a:r>
            <a:r>
              <a:rPr lang="en-AU" sz="1600" b="0" u="none" dirty="0">
                <a:latin typeface="Arial Narrow" pitchFamily="34" charset="0"/>
              </a:rPr>
              <a:t>=&gt;   order of </a:t>
            </a:r>
            <a:r>
              <a:rPr lang="en-AU" sz="1600" b="0" u="none" dirty="0" smtClean="0">
                <a:latin typeface="Arial Narrow" pitchFamily="34" charset="0"/>
              </a:rPr>
              <a:t>3 </a:t>
            </a:r>
            <a:r>
              <a:rPr lang="en-AU" sz="1600" b="0" u="none" dirty="0">
                <a:latin typeface="Arial Narrow" pitchFamily="34" charset="0"/>
              </a:rPr>
              <a:t>is 6</a:t>
            </a:r>
          </a:p>
          <a:p>
            <a:pPr defTabSz="762000">
              <a:defRPr/>
            </a:pP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         </a:t>
            </a:r>
            <a:r>
              <a:rPr lang="de-DE" sz="1600" b="0" u="none" dirty="0" smtClean="0">
                <a:solidFill>
                  <a:schemeClr val="tx2"/>
                </a:solidFill>
                <a:latin typeface="Arial Narrow" pitchFamily="34" charset="0"/>
              </a:rPr>
              <a:t>If 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order 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=k, then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 ord (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de-DE" sz="1600" b="0" u="none" baseline="30000" dirty="0">
                <a:solidFill>
                  <a:schemeClr val="tx2"/>
                </a:solidFill>
                <a:latin typeface="Arial Narrow" pitchFamily="34" charset="0"/>
              </a:rPr>
              <a:t>i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</a:rPr>
              <a:t> ) = k </a:t>
            </a:r>
            <a:r>
              <a:rPr lang="de-DE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iff  gcd(k,i) =1. </a:t>
            </a:r>
            <a:r>
              <a:rPr lang="en-AU" sz="1600" b="0" u="none" dirty="0">
                <a:latin typeface="Arial Narrow" pitchFamily="34" charset="0"/>
              </a:rPr>
              <a:t> </a:t>
            </a:r>
            <a:endParaRPr lang="en-AU" sz="1600" b="0" u="none" dirty="0" smtClean="0">
              <a:latin typeface="Arial Narrow" pitchFamily="34" charset="0"/>
            </a:endParaRPr>
          </a:p>
          <a:p>
            <a:pPr defTabSz="762000">
              <a:defRPr/>
            </a:pP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         </a:t>
            </a:r>
            <a:r>
              <a:rPr lang="en-AU" sz="1600" b="0" u="none" dirty="0">
                <a:latin typeface="Arial Narrow" pitchFamily="34" charset="0"/>
              </a:rPr>
              <a:t>By selecting </a:t>
            </a:r>
            <a:r>
              <a:rPr lang="en-AU" sz="1600" b="0" u="none" dirty="0" smtClean="0">
                <a:latin typeface="Arial Narrow" pitchFamily="34" charset="0"/>
              </a:rPr>
              <a:t>i=1,5 </a:t>
            </a:r>
            <a:r>
              <a:rPr lang="en-AU" sz="1600" b="0" u="none" dirty="0">
                <a:latin typeface="Arial Narrow" pitchFamily="34" charset="0"/>
              </a:rPr>
              <a:t>we get  </a:t>
            </a:r>
            <a:r>
              <a:rPr lang="en-AU" sz="1600" b="0" u="none" dirty="0" err="1" smtClean="0">
                <a:latin typeface="Arial Narrow" pitchFamily="34" charset="0"/>
              </a:rPr>
              <a:t>gcd</a:t>
            </a:r>
            <a:r>
              <a:rPr lang="en-AU" sz="1600" b="0" u="none" dirty="0" smtClean="0">
                <a:latin typeface="Arial Narrow" pitchFamily="34" charset="0"/>
              </a:rPr>
              <a:t>(6,i</a:t>
            </a:r>
            <a:r>
              <a:rPr lang="en-AU" sz="1600" b="0" u="none" dirty="0">
                <a:latin typeface="Arial Narrow" pitchFamily="34" charset="0"/>
              </a:rPr>
              <a:t>)=</a:t>
            </a:r>
            <a:r>
              <a:rPr lang="en-AU" sz="1600" b="0" u="none" dirty="0" smtClean="0">
                <a:latin typeface="Arial Narrow" pitchFamily="34" charset="0"/>
              </a:rPr>
              <a:t>1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                                                           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dirty="0" smtClean="0">
                <a:latin typeface="Arial Narrow" pitchFamily="34" charset="0"/>
              </a:rPr>
              <a:t>  </a:t>
            </a:r>
            <a:r>
              <a:rPr lang="en-AU" sz="1600" u="none" dirty="0" smtClean="0">
                <a:latin typeface="Arial Narrow" pitchFamily="34" charset="0"/>
              </a:rPr>
              <a:t>3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sz="1600" u="none" baseline="30000" dirty="0" smtClean="0">
                <a:latin typeface="Arial Narrow" pitchFamily="34" charset="0"/>
              </a:rPr>
              <a:t>  </a:t>
            </a:r>
            <a:r>
              <a:rPr lang="en-AU" sz="1600" u="none" dirty="0" smtClean="0">
                <a:latin typeface="Arial Narrow" pitchFamily="34" charset="0"/>
              </a:rPr>
              <a:t>or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3</a:t>
            </a:r>
            <a:r>
              <a:rPr lang="en-AU" sz="1600" b="0" u="none" dirty="0" smtClean="0">
                <a:latin typeface="Arial Narrow" pitchFamily="34" charset="0"/>
              </a:rPr>
              <a:t> ,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19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having order 6  </a:t>
            </a:r>
            <a:endParaRPr lang="en-AU" sz="1600" b="0" u="none" dirty="0" smtClean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b="0" u="none" dirty="0" smtClean="0">
                <a:latin typeface="Arial Narrow" pitchFamily="34" charset="0"/>
              </a:rPr>
              <a:t>          </a:t>
            </a: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5: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5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  </a:t>
            </a:r>
            <a:r>
              <a:rPr lang="en-AU" sz="1600" u="none" dirty="0">
                <a:latin typeface="Arial Narrow" pitchFamily="34" charset="0"/>
              </a:rPr>
              <a:t>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25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1, </a:t>
            </a:r>
            <a:r>
              <a:rPr lang="en-AU" sz="1600" u="none" dirty="0" smtClean="0">
                <a:latin typeface="Arial Narrow" pitchFamily="34" charset="0"/>
              </a:rPr>
              <a:t>5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13 1   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  </a:t>
            </a:r>
            <a:r>
              <a:rPr lang="en-AU" sz="1600" b="0" u="none" dirty="0" smtClean="0">
                <a:latin typeface="Arial Narrow" pitchFamily="34" charset="0"/>
              </a:rPr>
              <a:t>=&gt;   </a:t>
            </a:r>
            <a:r>
              <a:rPr lang="en-AU" sz="1600" b="0" u="none" dirty="0">
                <a:latin typeface="Arial Narrow" pitchFamily="34" charset="0"/>
              </a:rPr>
              <a:t>order of 5 is </a:t>
            </a:r>
            <a:r>
              <a:rPr lang="en-AU" sz="1600" b="0" u="none" dirty="0" smtClean="0">
                <a:latin typeface="Arial Narrow" pitchFamily="34" charset="0"/>
              </a:rPr>
              <a:t>6</a:t>
            </a:r>
          </a:p>
          <a:p>
            <a:pPr marL="457200" indent="-457200" defTabSz="762000">
              <a:defRPr/>
            </a:pPr>
            <a:r>
              <a:rPr lang="en-AU" sz="1600" u="none" dirty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         </a:t>
            </a:r>
            <a:r>
              <a:rPr lang="en-AU" sz="1600" b="0" u="none" dirty="0" smtClean="0">
                <a:latin typeface="Arial Narrow" pitchFamily="34" charset="0"/>
              </a:rPr>
              <a:t>By </a:t>
            </a:r>
            <a:r>
              <a:rPr lang="en-AU" sz="1600" b="0" u="none" dirty="0">
                <a:latin typeface="Arial Narrow" pitchFamily="34" charset="0"/>
              </a:rPr>
              <a:t>selecting i=1,5 we get  </a:t>
            </a:r>
            <a:r>
              <a:rPr lang="en-AU" sz="1600" b="0" u="none" dirty="0" err="1">
                <a:latin typeface="Arial Narrow" pitchFamily="34" charset="0"/>
              </a:rPr>
              <a:t>gcd</a:t>
            </a:r>
            <a:r>
              <a:rPr lang="en-AU" sz="1600" b="0" u="none" dirty="0">
                <a:latin typeface="Arial Narrow" pitchFamily="34" charset="0"/>
              </a:rPr>
              <a:t>(6,i)=1</a:t>
            </a:r>
            <a:r>
              <a:rPr lang="en-AU" sz="1600" b="0" u="none" dirty="0" smtClean="0">
                <a:latin typeface="Arial Narrow" pitchFamily="34" charset="0"/>
              </a:rPr>
              <a:t>.                                                            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5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u="none" dirty="0" smtClean="0">
                <a:latin typeface="Arial Narrow" pitchFamily="34" charset="0"/>
              </a:rPr>
              <a:t>  </a:t>
            </a:r>
            <a:r>
              <a:rPr lang="en-AU" sz="1600" u="none" dirty="0">
                <a:latin typeface="Arial Narrow" pitchFamily="34" charset="0"/>
              </a:rPr>
              <a:t>5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sz="1600" u="none" baseline="30000" dirty="0" smtClean="0">
                <a:latin typeface="Arial Narrow" pitchFamily="34" charset="0"/>
              </a:rPr>
              <a:t>  </a:t>
            </a:r>
            <a:r>
              <a:rPr lang="en-AU" sz="1600" u="none" dirty="0">
                <a:latin typeface="Arial Narrow" pitchFamily="34" charset="0"/>
              </a:rPr>
              <a:t>or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5</a:t>
            </a:r>
            <a:r>
              <a:rPr lang="en-AU" sz="1600" b="0" u="none" dirty="0" smtClean="0">
                <a:latin typeface="Arial Narrow" pitchFamily="34" charset="0"/>
              </a:rPr>
              <a:t> ,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45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having order 6 </a:t>
            </a:r>
            <a:endParaRPr lang="en-AU" sz="1600" u="none" dirty="0" smtClean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b="0" u="none" dirty="0" smtClean="0">
                <a:latin typeface="Arial Narrow" pitchFamily="34" charset="0"/>
              </a:rPr>
              <a:t>         </a:t>
            </a:r>
            <a:r>
              <a:rPr lang="en-AU" sz="1600" b="0" dirty="0" smtClean="0">
                <a:latin typeface="Arial Narrow" pitchFamily="34" charset="0"/>
              </a:rPr>
              <a:t>Order </a:t>
            </a:r>
            <a:r>
              <a:rPr lang="en-AU" sz="1600" b="0" dirty="0">
                <a:latin typeface="Arial Narrow" pitchFamily="34" charset="0"/>
              </a:rPr>
              <a:t>of </a:t>
            </a:r>
            <a:r>
              <a:rPr lang="en-AU" sz="1600" b="0" dirty="0" smtClean="0">
                <a:latin typeface="Arial Narrow" pitchFamily="34" charset="0"/>
              </a:rPr>
              <a:t>9: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9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9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  </a:t>
            </a:r>
            <a:r>
              <a:rPr lang="en-AU" sz="1600" u="none" dirty="0" smtClean="0">
                <a:latin typeface="Arial Narrow" pitchFamily="34" charset="0"/>
              </a:rPr>
              <a:t>9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25</a:t>
            </a:r>
            <a:r>
              <a:rPr lang="en-AU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>
                <a:latin typeface="Arial Narrow" pitchFamily="34" charset="0"/>
              </a:rPr>
              <a:t> 1, </a:t>
            </a:r>
            <a:r>
              <a:rPr lang="en-AU" sz="1600" u="none" dirty="0" smtClean="0">
                <a:latin typeface="Arial Narrow" pitchFamily="34" charset="0"/>
              </a:rPr>
              <a:t>9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25x9=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1    </a:t>
            </a:r>
            <a:r>
              <a:rPr lang="en-AU" sz="1600" b="0" u="none" dirty="0" smtClean="0">
                <a:latin typeface="Arial Narrow" pitchFamily="34" charset="0"/>
              </a:rPr>
              <a:t>  =&gt;   </a:t>
            </a:r>
            <a:r>
              <a:rPr lang="en-AU" sz="1600" b="0" u="none" dirty="0">
                <a:latin typeface="Arial Narrow" pitchFamily="34" charset="0"/>
              </a:rPr>
              <a:t>order of </a:t>
            </a:r>
            <a:r>
              <a:rPr lang="en-AU" sz="1600" b="0" u="none" dirty="0" smtClean="0">
                <a:latin typeface="Arial Narrow" pitchFamily="34" charset="0"/>
              </a:rPr>
              <a:t>9 </a:t>
            </a:r>
            <a:r>
              <a:rPr lang="en-AU" sz="1600" b="0" u="none" dirty="0">
                <a:latin typeface="Arial Narrow" pitchFamily="34" charset="0"/>
              </a:rPr>
              <a:t>is 3</a:t>
            </a:r>
          </a:p>
          <a:p>
            <a:pPr marL="457200" indent="-457200" defTabSz="762000">
              <a:defRPr/>
            </a:pPr>
            <a:r>
              <a:rPr lang="en-AU" sz="1600" b="0" u="none" dirty="0" smtClean="0">
                <a:latin typeface="Arial Narrow" pitchFamily="34" charset="0"/>
              </a:rPr>
              <a:t>          By </a:t>
            </a:r>
            <a:r>
              <a:rPr lang="en-AU" sz="1600" b="0" u="none" dirty="0">
                <a:latin typeface="Arial Narrow" pitchFamily="34" charset="0"/>
              </a:rPr>
              <a:t>selecting </a:t>
            </a:r>
            <a:r>
              <a:rPr lang="en-AU" sz="1600" b="0" u="none" dirty="0" smtClean="0">
                <a:latin typeface="Arial Narrow" pitchFamily="34" charset="0"/>
              </a:rPr>
              <a:t>i=1,2 </a:t>
            </a:r>
            <a:r>
              <a:rPr lang="en-AU" sz="1600" b="0" u="none" dirty="0">
                <a:latin typeface="Arial Narrow" pitchFamily="34" charset="0"/>
              </a:rPr>
              <a:t>we get  </a:t>
            </a:r>
            <a:r>
              <a:rPr lang="en-AU" sz="1600" b="0" u="none" dirty="0" err="1" smtClean="0">
                <a:latin typeface="Arial Narrow" pitchFamily="34" charset="0"/>
              </a:rPr>
              <a:t>gcd</a:t>
            </a:r>
            <a:r>
              <a:rPr lang="en-AU" sz="1600" b="0" u="none" dirty="0" smtClean="0">
                <a:latin typeface="Arial Narrow" pitchFamily="34" charset="0"/>
              </a:rPr>
              <a:t>(3,i</a:t>
            </a:r>
            <a:r>
              <a:rPr lang="en-AU" sz="1600" b="0" u="none" dirty="0">
                <a:latin typeface="Arial Narrow" pitchFamily="34" charset="0"/>
              </a:rPr>
              <a:t>)=1.                                                            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9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dirty="0" smtClean="0">
                <a:latin typeface="Arial Narrow" pitchFamily="34" charset="0"/>
              </a:rPr>
              <a:t>  </a:t>
            </a:r>
            <a:r>
              <a:rPr lang="en-AU" sz="1600" u="none" dirty="0" smtClean="0">
                <a:latin typeface="Arial Narrow" pitchFamily="34" charset="0"/>
              </a:rPr>
              <a:t>9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u="none" baseline="30000" dirty="0" smtClean="0">
                <a:latin typeface="Arial Narrow" pitchFamily="34" charset="0"/>
              </a:rPr>
              <a:t>  </a:t>
            </a:r>
            <a:r>
              <a:rPr lang="en-AU" sz="1600" u="none" dirty="0">
                <a:latin typeface="Arial Narrow" pitchFamily="34" charset="0"/>
              </a:rPr>
              <a:t>or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9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,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25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having order 3</a:t>
            </a:r>
            <a:endParaRPr lang="en-AU" sz="1600" u="none" dirty="0" smtClean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u="none" dirty="0" smtClean="0">
                <a:latin typeface="Arial Narrow" pitchFamily="34" charset="0"/>
              </a:rPr>
              <a:t>         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dirty="0">
                <a:latin typeface="Arial Narrow" pitchFamily="34" charset="0"/>
              </a:rPr>
              <a:t>Order of </a:t>
            </a:r>
            <a:r>
              <a:rPr lang="en-AU" sz="1600" b="0" dirty="0" smtClean="0">
                <a:latin typeface="Arial Narrow" pitchFamily="34" charset="0"/>
              </a:rPr>
              <a:t>11: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11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11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  </a:t>
            </a:r>
            <a:r>
              <a:rPr lang="en-AU" sz="1600" u="none" dirty="0" smtClean="0">
                <a:latin typeface="Arial Narrow" pitchFamily="34" charset="0"/>
              </a:rPr>
              <a:t>11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9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1, </a:t>
            </a:r>
            <a:r>
              <a:rPr lang="en-AU" sz="1600" u="none" dirty="0" smtClean="0">
                <a:latin typeface="Arial Narrow" pitchFamily="34" charset="0"/>
              </a:rPr>
              <a:t>11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sz="1600" b="0" u="none" baseline="30000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= </a:t>
            </a:r>
            <a:r>
              <a:rPr lang="en-AU" sz="1600" b="0" u="none" dirty="0" smtClean="0">
                <a:latin typeface="Arial Narrow" pitchFamily="34" charset="0"/>
              </a:rPr>
              <a:t>9x11=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43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b="0" u="none" dirty="0">
                <a:latin typeface="Arial Narrow" pitchFamily="34" charset="0"/>
              </a:rPr>
              <a:t>1</a:t>
            </a:r>
            <a:r>
              <a:rPr lang="en-AU" sz="1600" b="0" u="none" dirty="0" smtClean="0">
                <a:latin typeface="Arial Narrow" pitchFamily="34" charset="0"/>
                <a:sym typeface="Symbol" pitchFamily="18" charset="2"/>
              </a:rPr>
              <a:t>    </a:t>
            </a:r>
            <a:r>
              <a:rPr lang="en-AU" sz="1600" b="0" u="none" dirty="0" smtClean="0">
                <a:latin typeface="Arial Narrow" pitchFamily="34" charset="0"/>
              </a:rPr>
              <a:t>  </a:t>
            </a:r>
            <a:r>
              <a:rPr lang="en-AU" sz="1600" b="0" u="none" dirty="0">
                <a:latin typeface="Arial Narrow" pitchFamily="34" charset="0"/>
              </a:rPr>
              <a:t>=&gt;   order </a:t>
            </a:r>
            <a:r>
              <a:rPr lang="en-AU" sz="1600" b="0" u="none" dirty="0" smtClean="0">
                <a:latin typeface="Arial Narrow" pitchFamily="34" charset="0"/>
              </a:rPr>
              <a:t>of 11 </a:t>
            </a:r>
            <a:r>
              <a:rPr lang="en-AU" sz="1600" b="0" u="none" dirty="0">
                <a:latin typeface="Arial Narrow" pitchFamily="34" charset="0"/>
              </a:rPr>
              <a:t>is </a:t>
            </a:r>
            <a:r>
              <a:rPr lang="en-AU" sz="1600" b="0" u="none" dirty="0" smtClean="0">
                <a:latin typeface="Arial Narrow" pitchFamily="34" charset="0"/>
              </a:rPr>
              <a:t>6</a:t>
            </a:r>
            <a:endParaRPr lang="en-AU" sz="1600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b="0" u="none" dirty="0">
                <a:latin typeface="Arial Narrow" pitchFamily="34" charset="0"/>
              </a:rPr>
              <a:t>          By selecting </a:t>
            </a:r>
            <a:r>
              <a:rPr lang="en-AU" sz="1600" b="0" u="none" dirty="0" smtClean="0">
                <a:latin typeface="Arial Narrow" pitchFamily="34" charset="0"/>
              </a:rPr>
              <a:t>i=1,5 </a:t>
            </a:r>
            <a:r>
              <a:rPr lang="en-AU" sz="1600" b="0" u="none" dirty="0">
                <a:latin typeface="Arial Narrow" pitchFamily="34" charset="0"/>
              </a:rPr>
              <a:t>we get  </a:t>
            </a:r>
            <a:r>
              <a:rPr lang="en-AU" sz="1600" b="0" u="none" dirty="0" err="1" smtClean="0">
                <a:latin typeface="Arial Narrow" pitchFamily="34" charset="0"/>
              </a:rPr>
              <a:t>gcd</a:t>
            </a:r>
            <a:r>
              <a:rPr lang="en-AU" sz="1600" b="0" u="none" dirty="0" smtClean="0">
                <a:latin typeface="Arial Narrow" pitchFamily="34" charset="0"/>
              </a:rPr>
              <a:t>(6,i</a:t>
            </a:r>
            <a:r>
              <a:rPr lang="en-AU" sz="1600" b="0" u="none" dirty="0">
                <a:latin typeface="Arial Narrow" pitchFamily="34" charset="0"/>
              </a:rPr>
              <a:t>)=1.                                                         </a:t>
            </a:r>
            <a:r>
              <a:rPr lang="en-AU" sz="1600" b="0" u="none" dirty="0" smtClean="0">
                <a:latin typeface="Arial Narrow" pitchFamily="34" charset="0"/>
              </a:rPr>
              <a:t>   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=&gt;</a:t>
            </a:r>
            <a:r>
              <a:rPr lang="en-AU" sz="1600" b="0" u="none" dirty="0" smtClean="0">
                <a:latin typeface="Arial Narrow" pitchFamily="34" charset="0"/>
              </a:rPr>
              <a:t> </a:t>
            </a:r>
            <a:r>
              <a:rPr lang="en-AU" sz="1600" u="none" dirty="0" smtClean="0">
                <a:latin typeface="Arial Narrow" pitchFamily="34" charset="0"/>
              </a:rPr>
              <a:t>11</a:t>
            </a:r>
            <a:r>
              <a:rPr lang="en-AU" sz="1600" u="none" baseline="30000" dirty="0" smtClean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sz="1600" b="0" u="none" dirty="0" smtClean="0">
                <a:latin typeface="Arial Narrow" pitchFamily="34" charset="0"/>
              </a:rPr>
              <a:t>  </a:t>
            </a:r>
            <a:r>
              <a:rPr lang="en-AU" sz="1600" u="none" dirty="0" smtClean="0">
                <a:latin typeface="Arial Narrow" pitchFamily="34" charset="0"/>
              </a:rPr>
              <a:t>11</a:t>
            </a:r>
            <a:r>
              <a:rPr lang="en-AU" sz="1600" u="none" baseline="30000" dirty="0">
                <a:solidFill>
                  <a:schemeClr val="accent2"/>
                </a:solidFill>
                <a:latin typeface="Arial Narrow" pitchFamily="34" charset="0"/>
              </a:rPr>
              <a:t>5</a:t>
            </a:r>
            <a:r>
              <a:rPr lang="en-AU" sz="1600" u="none" baseline="30000" dirty="0" smtClean="0">
                <a:latin typeface="Arial Narrow" pitchFamily="34" charset="0"/>
              </a:rPr>
              <a:t>  </a:t>
            </a:r>
            <a:r>
              <a:rPr lang="en-AU" sz="1600" u="none" dirty="0">
                <a:latin typeface="Arial Narrow" pitchFamily="34" charset="0"/>
              </a:rPr>
              <a:t>or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11</a:t>
            </a:r>
            <a:r>
              <a:rPr lang="en-AU" sz="160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, </a:t>
            </a:r>
            <a:r>
              <a:rPr lang="en-AU" sz="1600" u="none" dirty="0" smtClean="0">
                <a:solidFill>
                  <a:srgbClr val="FF0000"/>
                </a:solidFill>
                <a:latin typeface="Arial Narrow" pitchFamily="34" charset="0"/>
              </a:rPr>
              <a:t>51</a:t>
            </a:r>
            <a:r>
              <a:rPr lang="en-AU" sz="1600" u="none" dirty="0" smtClean="0">
                <a:latin typeface="Arial Narrow" pitchFamily="34" charset="0"/>
              </a:rPr>
              <a:t> </a:t>
            </a:r>
            <a:r>
              <a:rPr lang="en-AU" sz="1600" u="none" dirty="0">
                <a:latin typeface="Arial Narrow" pitchFamily="34" charset="0"/>
              </a:rPr>
              <a:t>having order 6 </a:t>
            </a:r>
            <a:endParaRPr lang="en-AU" sz="1600" b="0" u="none" dirty="0" smtClean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sz="1600" b="0" u="none" dirty="0" smtClean="0">
                <a:latin typeface="Arial Narrow" pitchFamily="34" charset="0"/>
              </a:rPr>
              <a:t>          </a:t>
            </a:r>
            <a:r>
              <a:rPr lang="en-AU" sz="1600" b="0" u="none" dirty="0" err="1" smtClean="0">
                <a:latin typeface="Arial Narrow" pitchFamily="34" charset="0"/>
              </a:rPr>
              <a:t>Etc</a:t>
            </a:r>
            <a:r>
              <a:rPr lang="en-AU" sz="1600" b="0" u="none" dirty="0" smtClean="0">
                <a:latin typeface="Arial Narrow" pitchFamily="34" charset="0"/>
              </a:rPr>
              <a:t> …..</a:t>
            </a:r>
            <a:endParaRPr lang="en-AU" sz="1600" u="non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4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079545"/>
              </p:ext>
            </p:extLst>
          </p:nvPr>
        </p:nvGraphicFramePr>
        <p:xfrm>
          <a:off x="1008311" y="729965"/>
          <a:ext cx="7972375" cy="5518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工作表" r:id="rId4" imgW="8743925" imgH="6562625" progId="Excel.Sheet.12">
                  <p:embed/>
                </p:oleObj>
              </mc:Choice>
              <mc:Fallback>
                <p:oleObj name="工作表" r:id="rId4" imgW="8743925" imgH="65626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8311" y="729965"/>
                        <a:ext cx="7972375" cy="55184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/>
          <p:cNvSpPr/>
          <p:nvPr/>
        </p:nvSpPr>
        <p:spPr>
          <a:xfrm>
            <a:off x="2304455" y="200055"/>
            <a:ext cx="50241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defTabSz="762000">
              <a:defRPr/>
            </a:pPr>
            <a:r>
              <a:rPr lang="en-US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Multiplicative orders of all units in  </a:t>
            </a:r>
            <a:r>
              <a:rPr lang="en-US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the ring  Z</a:t>
            </a:r>
            <a:r>
              <a:rPr lang="en-US" u="none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56</a:t>
            </a:r>
            <a:endParaRPr lang="en-US" baseline="-250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90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sch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o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sch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sch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c:\msoffice\powerpnt\layout\farbovhd\bosch.ppt</Template>
  <TotalTime>0</TotalTime>
  <Pages>1</Pages>
  <Words>3104</Words>
  <Application>Microsoft Office PowerPoint</Application>
  <PresentationFormat>Benutzerdefiniert</PresentationFormat>
  <Paragraphs>308</Paragraphs>
  <Slides>21</Slides>
  <Notes>7</Notes>
  <HiddenSlides>0</HiddenSlides>
  <MMClips>0</MMClips>
  <ScaleCrop>false</ScaleCrop>
  <HeadingPairs>
    <vt:vector size="6" baseType="variant">
      <vt:variant>
        <vt:lpstr>Design</vt:lpstr>
      </vt:variant>
      <vt:variant>
        <vt:i4>2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21</vt:i4>
      </vt:variant>
    </vt:vector>
  </HeadingPairs>
  <TitlesOfParts>
    <vt:vector size="26" baseType="lpstr">
      <vt:lpstr>bosch</vt:lpstr>
      <vt:lpstr>Benutzerdefiniertes Design</vt:lpstr>
      <vt:lpstr>Formel</vt:lpstr>
      <vt:lpstr>工作表</vt:lpstr>
      <vt:lpstr>Arbeitsblatt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</dc:title>
  <dc:creator>sander</dc:creator>
  <cp:lastModifiedBy>Wael Adi</cp:lastModifiedBy>
  <cp:revision>624</cp:revision>
  <cp:lastPrinted>2015-01-05T11:35:37Z</cp:lastPrinted>
  <dcterms:created xsi:type="dcterms:W3CDTF">1996-03-01T13:14:56Z</dcterms:created>
  <dcterms:modified xsi:type="dcterms:W3CDTF">2023-03-22T09:57:54Z</dcterms:modified>
</cp:coreProperties>
</file>