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EA6D"/>
    <a:srgbClr val="FFEBEB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59" d="100"/>
          <a:sy n="59" d="100"/>
        </p:scale>
        <p:origin x="-1284" y="-222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7A9C2-5F4B-4B1C-8541-992C518A077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13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93AFB0-F883-4048-A211-C2E5887A1F1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69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6096D-DAD8-44A5-93FE-6DFA4E8B5E1F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71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08EE3E-6112-4FC1-B9F4-35F20395D73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30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9B4EE-3E68-47A3-8661-E8C003A78FE0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40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2134A-9754-4379-BFB2-8082075C782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15150" y="388058"/>
            <a:ext cx="891782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15.03.2023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v47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 Box 152"/>
          <p:cNvSpPr txBox="1">
            <a:spLocks noChangeArrowheads="1"/>
          </p:cNvSpPr>
          <p:nvPr/>
        </p:nvSpPr>
        <p:spPr bwMode="auto">
          <a:xfrm>
            <a:off x="2812562" y="2759570"/>
            <a:ext cx="4854512" cy="13871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en-US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Tutorial-02-1</a:t>
            </a:r>
            <a:endParaRPr lang="en-US" sz="28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Mathematical Background:</a:t>
            </a:r>
          </a:p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Groups, Rings, Finite Fields (GF)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20725" y="3436611"/>
            <a:ext cx="8785225" cy="28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dirty="0">
                <a:solidFill>
                  <a:schemeClr val="hlink"/>
                </a:solidFill>
                <a:latin typeface="Arial Narrow" pitchFamily="34" charset="0"/>
              </a:rPr>
              <a:t>The invertible  elements in </a:t>
            </a:r>
            <a:r>
              <a:rPr lang="en-US" dirty="0" err="1">
                <a:solidFill>
                  <a:schemeClr val="hlink"/>
                </a:solidFill>
                <a:latin typeface="Arial Narrow" pitchFamily="34" charset="0"/>
              </a:rPr>
              <a:t>Z</a:t>
            </a:r>
            <a:r>
              <a:rPr lang="en-US" baseline="-25000" dirty="0" err="1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dirty="0">
                <a:solidFill>
                  <a:schemeClr val="hlink"/>
                </a:solidFill>
                <a:latin typeface="Arial Narrow" pitchFamily="34" charset="0"/>
              </a:rPr>
              <a:t> build a multiplicative group called </a:t>
            </a:r>
            <a:r>
              <a:rPr lang="en-US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Z</a:t>
            </a:r>
            <a:r>
              <a:rPr lang="en-US" baseline="30000" dirty="0">
                <a:solidFill>
                  <a:schemeClr val="hlink"/>
                </a:solidFill>
                <a:latin typeface="Arial Narrow" pitchFamily="34" charset="0"/>
              </a:rPr>
              <a:t>*</a:t>
            </a:r>
            <a:r>
              <a:rPr lang="en-US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dirty="0">
                <a:solidFill>
                  <a:schemeClr val="hlink"/>
                </a:solidFill>
                <a:latin typeface="Arial Narrow" pitchFamily="34" charset="0"/>
              </a:rPr>
              <a:t> with the following properties</a:t>
            </a:r>
            <a:r>
              <a:rPr lang="en-US" b="0" dirty="0">
                <a:solidFill>
                  <a:schemeClr val="hlink"/>
                </a:solidFill>
                <a:latin typeface="Arial Narrow" pitchFamily="34" charset="0"/>
              </a:rPr>
              <a:t> :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latin typeface="Arial Narrow" pitchFamily="34" charset="0"/>
              </a:rPr>
              <a:t> The number of elements in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Z</a:t>
            </a:r>
            <a:r>
              <a:rPr lang="en-US" b="0" u="none" baseline="30000" dirty="0">
                <a:solidFill>
                  <a:schemeClr val="hlink"/>
                </a:solidFill>
                <a:latin typeface="Arial Narrow" pitchFamily="34" charset="0"/>
              </a:rPr>
              <a:t>*</a:t>
            </a:r>
            <a:r>
              <a:rPr lang="en-US" b="0" u="none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b="0" u="none" baseline="-25000" dirty="0">
                <a:latin typeface="Arial Narrow" pitchFamily="34" charset="0"/>
              </a:rPr>
              <a:t> </a:t>
            </a:r>
            <a:r>
              <a:rPr lang="en-US" b="0" u="none" dirty="0">
                <a:latin typeface="Arial Narrow" pitchFamily="34" charset="0"/>
              </a:rPr>
              <a:t>is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(m)</a:t>
            </a:r>
            <a:r>
              <a:rPr lang="en-US" b="0" u="none" dirty="0">
                <a:latin typeface="Arial Narrow" pitchFamily="34" charset="0"/>
              </a:rPr>
              <a:t> 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latin typeface="Arial Narrow" pitchFamily="34" charset="0"/>
              </a:rPr>
              <a:t>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Z</a:t>
            </a:r>
            <a:r>
              <a:rPr lang="en-US" b="0" u="none" baseline="30000" dirty="0">
                <a:solidFill>
                  <a:schemeClr val="hlink"/>
                </a:solidFill>
                <a:latin typeface="Arial Narrow" pitchFamily="34" charset="0"/>
              </a:rPr>
              <a:t>*</a:t>
            </a:r>
            <a:r>
              <a:rPr lang="en-US" b="0" u="none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is a cyclic group if it contains an element with the order 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(m)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latin typeface="Arial Narrow" pitchFamily="34" charset="0"/>
              </a:rPr>
              <a:t> The order of any element in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Z</a:t>
            </a:r>
            <a:r>
              <a:rPr lang="en-US" b="0" u="none" baseline="30000" dirty="0">
                <a:solidFill>
                  <a:schemeClr val="hlink"/>
                </a:solidFill>
                <a:latin typeface="Arial Narrow" pitchFamily="34" charset="0"/>
              </a:rPr>
              <a:t>*</a:t>
            </a:r>
            <a:r>
              <a:rPr lang="en-US" b="0" u="none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b="0" u="none" dirty="0">
                <a:latin typeface="Arial Narrow" pitchFamily="34" charset="0"/>
              </a:rPr>
              <a:t> divides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(m)</a:t>
            </a:r>
            <a:r>
              <a:rPr lang="en-US" b="0" u="none" dirty="0">
                <a:latin typeface="Arial Narrow" pitchFamily="34" charset="0"/>
              </a:rPr>
              <a:t> 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latin typeface="Arial Narrow" pitchFamily="34" charset="0"/>
              </a:rPr>
              <a:t> If the order of 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dirty="0">
                <a:latin typeface="Arial Narrow" pitchFamily="34" charset="0"/>
              </a:rPr>
              <a:t>  is 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k</a:t>
            </a:r>
            <a:r>
              <a:rPr lang="en-US" b="0" u="none" dirty="0">
                <a:latin typeface="Arial Narrow" pitchFamily="34" charset="0"/>
              </a:rPr>
              <a:t>  then 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Ord (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baseline="30000" dirty="0" err="1">
                <a:solidFill>
                  <a:schemeClr val="hlink"/>
                </a:solidFill>
                <a:latin typeface="Arial Narrow" pitchFamily="34" charset="0"/>
              </a:rPr>
              <a:t>i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 ) = k / </a:t>
            </a:r>
            <a:r>
              <a:rPr lang="en-US" b="0" u="none" dirty="0" err="1">
                <a:solidFill>
                  <a:schemeClr val="hlink"/>
                </a:solidFill>
                <a:latin typeface="Arial Narrow" pitchFamily="34" charset="0"/>
              </a:rPr>
              <a:t>gcd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 (</a:t>
            </a:r>
            <a:r>
              <a:rPr lang="en-US" b="0" u="none" dirty="0" err="1">
                <a:solidFill>
                  <a:schemeClr val="hlink"/>
                </a:solidFill>
                <a:latin typeface="Arial Narrow" pitchFamily="34" charset="0"/>
              </a:rPr>
              <a:t>i,k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)</a:t>
            </a:r>
          </a:p>
          <a:p>
            <a:pPr defTabSz="762000"/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   </a:t>
            </a:r>
            <a:r>
              <a:rPr lang="en-US" b="0" dirty="0">
                <a:solidFill>
                  <a:schemeClr val="tx2"/>
                </a:solidFill>
                <a:latin typeface="Arial Narrow" pitchFamily="34" charset="0"/>
              </a:rPr>
              <a:t>special case: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 If the order of 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dirty="0">
                <a:latin typeface="Arial Narrow" pitchFamily="34" charset="0"/>
              </a:rPr>
              <a:t>  is 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k</a:t>
            </a:r>
            <a:r>
              <a:rPr lang="en-US" b="0" u="none" dirty="0">
                <a:latin typeface="Arial Narrow" pitchFamily="34" charset="0"/>
              </a:rPr>
              <a:t>  then the other elements with </a:t>
            </a:r>
          </a:p>
          <a:p>
            <a:pPr defTabSz="762000"/>
            <a:r>
              <a:rPr lang="en-US" b="0" u="none" dirty="0">
                <a:latin typeface="Arial Narrow" pitchFamily="34" charset="0"/>
              </a:rPr>
              <a:t>   order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k</a:t>
            </a:r>
            <a:r>
              <a:rPr lang="en-US" b="0" u="none" dirty="0">
                <a:latin typeface="Arial Narrow" pitchFamily="34" charset="0"/>
              </a:rPr>
              <a:t> are 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(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baseline="30000" dirty="0" err="1">
                <a:solidFill>
                  <a:schemeClr val="hlink"/>
                </a:solidFill>
                <a:latin typeface="Arial Narrow" pitchFamily="34" charset="0"/>
              </a:rPr>
              <a:t>i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 ) 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where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  </a:t>
            </a:r>
            <a:r>
              <a:rPr lang="en-US" b="0" u="none" dirty="0" err="1">
                <a:solidFill>
                  <a:schemeClr val="hlink"/>
                </a:solidFill>
                <a:latin typeface="Arial Narrow" pitchFamily="34" charset="0"/>
              </a:rPr>
              <a:t>gcd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 (</a:t>
            </a:r>
            <a:r>
              <a:rPr lang="en-US" b="0" u="none" dirty="0" err="1">
                <a:solidFill>
                  <a:schemeClr val="hlink"/>
                </a:solidFill>
                <a:latin typeface="Arial Narrow" pitchFamily="34" charset="0"/>
              </a:rPr>
              <a:t>i,k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) = 1</a:t>
            </a:r>
          </a:p>
          <a:p>
            <a:pPr defTabSz="762000">
              <a:buFontTx/>
              <a:buChar char="•"/>
            </a:pP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 Number of elements with order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k 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 is =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</a:rPr>
              <a:t>(k)  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if  </a:t>
            </a:r>
            <a:r>
              <a:rPr lang="en-US" b="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Z</a:t>
            </a:r>
            <a:r>
              <a:rPr lang="en-US" b="0" u="none" baseline="30000" dirty="0">
                <a:solidFill>
                  <a:schemeClr val="hlink"/>
                </a:solidFill>
                <a:latin typeface="Arial Narrow" pitchFamily="34" charset="0"/>
              </a:rPr>
              <a:t>*</a:t>
            </a:r>
            <a:r>
              <a:rPr lang="en-US" b="0" u="none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b="0" u="none" dirty="0">
                <a:latin typeface="Arial Narrow" pitchFamily="34" charset="0"/>
              </a:rPr>
              <a:t> is a cyclic group</a:t>
            </a:r>
            <a:endParaRPr lang="en-US" b="0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372163" name="Text Box 3"/>
          <p:cNvSpPr txBox="1">
            <a:spLocks noChangeArrowheads="1"/>
          </p:cNvSpPr>
          <p:nvPr/>
        </p:nvSpPr>
        <p:spPr bwMode="auto">
          <a:xfrm>
            <a:off x="687925" y="3024040"/>
            <a:ext cx="6883914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>
              <a:defRPr/>
            </a:pP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Order of elements in the Ring of Integers modulo m:  </a:t>
            </a:r>
            <a:r>
              <a:rPr lang="en-US" sz="2400" u="none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Z</a:t>
            </a:r>
            <a:r>
              <a:rPr lang="en-US" sz="2400" u="none" baseline="-25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</a:t>
            </a:r>
            <a:endParaRPr lang="en-US" sz="2400" b="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609725"/>
            <a:ext cx="5665788" cy="585788"/>
            <a:chOff x="528" y="1728"/>
            <a:chExt cx="3570" cy="369"/>
          </a:xfrm>
        </p:grpSpPr>
        <p:sp>
          <p:nvSpPr>
            <p:cNvPr id="3096" name="Text Box 5"/>
            <p:cNvSpPr txBox="1">
              <a:spLocks noChangeArrowheads="1"/>
            </p:cNvSpPr>
            <p:nvPr/>
          </p:nvSpPr>
          <p:spPr bwMode="auto">
            <a:xfrm>
              <a:off x="528" y="1809"/>
              <a:ext cx="19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defTabSz="762000">
                <a:spcAft>
                  <a:spcPts val="600"/>
                </a:spcAft>
              </a:pPr>
              <a:r>
                <a:rPr lang="en-US" sz="2400" b="0" u="none">
                  <a:latin typeface="Arial Narrow" pitchFamily="34" charset="0"/>
                </a:rPr>
                <a:t>For m = </a:t>
              </a:r>
              <a:r>
                <a:rPr lang="en-US" sz="2400" b="0" i="1" u="none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400" b="0" i="1" u="none" baseline="-25000">
                  <a:solidFill>
                    <a:srgbClr val="000000"/>
                  </a:solidFill>
                  <a:latin typeface="Arial Narrow" pitchFamily="34" charset="0"/>
                </a:rPr>
                <a:t>1    </a:t>
              </a:r>
              <a:r>
                <a:rPr lang="en-US" sz="2400" b="0" i="1" u="none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400" b="0" i="1" u="none" baseline="-25000">
                  <a:solidFill>
                    <a:srgbClr val="000000"/>
                  </a:solidFill>
                  <a:latin typeface="Arial Narrow" pitchFamily="34" charset="0"/>
                </a:rPr>
                <a:t>2    </a:t>
              </a:r>
              <a:r>
                <a:rPr lang="en-US" sz="2400" b="0" i="1" u="none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400" b="0" i="1" u="none" baseline="-25000">
                  <a:solidFill>
                    <a:srgbClr val="000000"/>
                  </a:solidFill>
                  <a:latin typeface="Arial Narrow" pitchFamily="34" charset="0"/>
                </a:rPr>
                <a:t>3  </a:t>
              </a:r>
              <a:r>
                <a:rPr lang="en-US" sz="2400" b="0" u="none">
                  <a:latin typeface="Arial Narrow" pitchFamily="34" charset="0"/>
                </a:rPr>
                <a:t>.... </a:t>
              </a:r>
              <a:r>
                <a:rPr lang="en-US" sz="2400" b="0" i="1" u="none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400" b="0" i="1" u="none" baseline="-25000">
                  <a:solidFill>
                    <a:srgbClr val="000000"/>
                  </a:solidFill>
                  <a:latin typeface="Arial Narrow" pitchFamily="34" charset="0"/>
                </a:rPr>
                <a:t>t </a:t>
              </a:r>
              <a:r>
                <a:rPr lang="en-US" sz="2400" b="0" u="none">
                  <a:latin typeface="Arial Narrow" pitchFamily="34" charset="0"/>
                </a:rPr>
                <a:t>   </a:t>
              </a:r>
            </a:p>
          </p:txBody>
        </p:sp>
        <p:sp>
          <p:nvSpPr>
            <p:cNvPr id="3097" name="Text Box 6"/>
            <p:cNvSpPr txBox="1">
              <a:spLocks noChangeArrowheads="1"/>
            </p:cNvSpPr>
            <p:nvPr/>
          </p:nvSpPr>
          <p:spPr bwMode="auto">
            <a:xfrm>
              <a:off x="3984" y="1728"/>
              <a:ext cx="1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endParaRPr lang="en-US" sz="2400" u="none">
                <a:latin typeface="Arial Narrow" pitchFamily="34" charset="0"/>
              </a:endParaRPr>
            </a:p>
          </p:txBody>
        </p:sp>
      </p:grp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885950" y="1647825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sz="1800" b="0" u="none" dirty="0">
                <a:latin typeface="Arial Narrow" pitchFamily="34" charset="0"/>
              </a:rPr>
              <a:t> </a:t>
            </a:r>
            <a:r>
              <a:rPr lang="en-US" sz="1800" b="0" i="1" u="none" dirty="0">
                <a:solidFill>
                  <a:srgbClr val="000000"/>
                </a:solidFill>
                <a:latin typeface="Arial Narrow" pitchFamily="34" charset="0"/>
              </a:rPr>
              <a:t>e</a:t>
            </a:r>
            <a:r>
              <a:rPr lang="en-US" sz="1800" b="0" i="1" u="none" baseline="-25000" dirty="0">
                <a:solidFill>
                  <a:srgbClr val="000000"/>
                </a:solidFill>
                <a:latin typeface="Arial Narrow" pitchFamily="34" charset="0"/>
              </a:rPr>
              <a:t>1 </a:t>
            </a:r>
            <a:r>
              <a:rPr lang="en-US" sz="1800" b="0" u="none" dirty="0">
                <a:latin typeface="Arial Narrow" pitchFamily="34" charset="0"/>
              </a:rPr>
              <a:t>    </a:t>
            </a:r>
            <a:r>
              <a:rPr lang="en-US" sz="1800" b="0" i="1" u="none" dirty="0">
                <a:solidFill>
                  <a:srgbClr val="000000"/>
                </a:solidFill>
                <a:latin typeface="Arial Narrow" pitchFamily="34" charset="0"/>
              </a:rPr>
              <a:t>e</a:t>
            </a:r>
            <a:r>
              <a:rPr lang="en-US" sz="1800" b="0" i="1" u="none" baseline="-25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latin typeface="Arial Narrow" pitchFamily="34" charset="0"/>
              </a:rPr>
              <a:t>     </a:t>
            </a:r>
            <a:r>
              <a:rPr lang="en-US" sz="1800" b="0" i="1" u="none" dirty="0">
                <a:solidFill>
                  <a:srgbClr val="000000"/>
                </a:solidFill>
                <a:latin typeface="Arial Narrow" pitchFamily="34" charset="0"/>
              </a:rPr>
              <a:t>e</a:t>
            </a:r>
            <a:r>
              <a:rPr lang="en-US" sz="1800" b="0" i="1" u="none" baseline="-25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latin typeface="Arial Narrow" pitchFamily="34" charset="0"/>
              </a:rPr>
              <a:t>          </a:t>
            </a:r>
            <a:r>
              <a:rPr lang="en-US" sz="1800" b="0" i="1" u="none" dirty="0">
                <a:solidFill>
                  <a:srgbClr val="000000"/>
                </a:solidFill>
                <a:latin typeface="Arial Narrow" pitchFamily="34" charset="0"/>
              </a:rPr>
              <a:t>e</a:t>
            </a:r>
            <a:r>
              <a:rPr lang="en-US" sz="1800" b="0" i="1" u="none" baseline="-25000" dirty="0">
                <a:solidFill>
                  <a:srgbClr val="000000"/>
                </a:solidFill>
                <a:latin typeface="Arial Narrow" pitchFamily="34" charset="0"/>
              </a:rPr>
              <a:t>t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014915" y="1609725"/>
            <a:ext cx="4049715" cy="666750"/>
            <a:chOff x="2643" y="816"/>
            <a:chExt cx="2551" cy="420"/>
          </a:xfrm>
        </p:grpSpPr>
        <p:sp>
          <p:nvSpPr>
            <p:cNvPr id="3087" name="Text Box 9"/>
            <p:cNvSpPr txBox="1">
              <a:spLocks noChangeArrowheads="1"/>
            </p:cNvSpPr>
            <p:nvPr/>
          </p:nvSpPr>
          <p:spPr bwMode="auto">
            <a:xfrm>
              <a:off x="2643" y="826"/>
              <a:ext cx="2551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US" sz="2400" b="0" u="none" dirty="0">
                  <a:latin typeface="Arial Narrow" pitchFamily="34" charset="0"/>
                </a:rPr>
                <a:t> </a:t>
              </a:r>
              <a:r>
                <a:rPr lang="en-US" sz="2800" b="0" u="none" dirty="0">
                  <a:latin typeface="Arial Narrow" pitchFamily="34" charset="0"/>
                  <a:sym typeface="Symbol" pitchFamily="18" charset="2"/>
                </a:rPr>
                <a:t></a:t>
              </a:r>
              <a:r>
                <a:rPr lang="en-US" sz="2800" b="0" u="none" dirty="0">
                  <a:latin typeface="Arial Narrow" pitchFamily="34" charset="0"/>
                </a:rPr>
                <a:t>(m)</a:t>
              </a:r>
              <a:r>
                <a:rPr lang="en-US" sz="2400" b="0" u="none" dirty="0">
                  <a:latin typeface="Arial Narrow" pitchFamily="34" charset="0"/>
                </a:rPr>
                <a:t> = m ( 1 –     ) ( 1 –      ) ……</a:t>
              </a:r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4464" y="816"/>
              <a:ext cx="252" cy="420"/>
              <a:chOff x="1728" y="1480"/>
              <a:chExt cx="252" cy="420"/>
            </a:xfrm>
          </p:grpSpPr>
          <p:sp>
            <p:nvSpPr>
              <p:cNvPr id="3093" name="Text Box 11"/>
              <p:cNvSpPr txBox="1">
                <a:spLocks noChangeArrowheads="1"/>
              </p:cNvSpPr>
              <p:nvPr/>
            </p:nvSpPr>
            <p:spPr bwMode="auto">
              <a:xfrm>
                <a:off x="1731" y="1650"/>
                <a:ext cx="24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defTabSz="762000"/>
                <a:r>
                  <a:rPr lang="en-US" i="1" u="none">
                    <a:solidFill>
                      <a:srgbClr val="000000"/>
                    </a:solidFill>
                    <a:latin typeface="Arial Narrow" pitchFamily="34" charset="0"/>
                  </a:rPr>
                  <a:t>P</a:t>
                </a:r>
                <a:r>
                  <a:rPr lang="en-US" i="1" u="none" baseline="-25000">
                    <a:solidFill>
                      <a:srgbClr val="000000"/>
                    </a:solidFill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3094" name="Text Box 12"/>
              <p:cNvSpPr txBox="1">
                <a:spLocks noChangeArrowheads="1"/>
              </p:cNvSpPr>
              <p:nvPr/>
            </p:nvSpPr>
            <p:spPr bwMode="auto">
              <a:xfrm>
                <a:off x="1728" y="1480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defTabSz="762000"/>
                <a:r>
                  <a:rPr lang="en-US" sz="1800" u="none"/>
                  <a:t>1</a:t>
                </a:r>
              </a:p>
            </p:txBody>
          </p:sp>
          <p:sp>
            <p:nvSpPr>
              <p:cNvPr id="3095" name="Line 13"/>
              <p:cNvSpPr>
                <a:spLocks noChangeShapeType="1"/>
              </p:cNvSpPr>
              <p:nvPr/>
            </p:nvSpPr>
            <p:spPr bwMode="auto">
              <a:xfrm>
                <a:off x="1764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3816" y="816"/>
              <a:ext cx="252" cy="420"/>
              <a:chOff x="1728" y="1480"/>
              <a:chExt cx="252" cy="420"/>
            </a:xfrm>
          </p:grpSpPr>
          <p:sp>
            <p:nvSpPr>
              <p:cNvPr id="3090" name="Text Box 15"/>
              <p:cNvSpPr txBox="1">
                <a:spLocks noChangeArrowheads="1"/>
              </p:cNvSpPr>
              <p:nvPr/>
            </p:nvSpPr>
            <p:spPr bwMode="auto">
              <a:xfrm>
                <a:off x="1731" y="1650"/>
                <a:ext cx="24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defTabSz="762000"/>
                <a:r>
                  <a:rPr lang="en-US" i="1" u="none">
                    <a:solidFill>
                      <a:srgbClr val="000000"/>
                    </a:solidFill>
                    <a:latin typeface="Arial Narrow" pitchFamily="34" charset="0"/>
                  </a:rPr>
                  <a:t>P</a:t>
                </a:r>
                <a:r>
                  <a:rPr lang="en-US" i="1" u="none" baseline="-25000">
                    <a:solidFill>
                      <a:srgbClr val="000000"/>
                    </a:solidFill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3091" name="Text Box 16"/>
              <p:cNvSpPr txBox="1">
                <a:spLocks noChangeArrowheads="1"/>
              </p:cNvSpPr>
              <p:nvPr/>
            </p:nvSpPr>
            <p:spPr bwMode="auto">
              <a:xfrm>
                <a:off x="1728" y="1480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defTabSz="762000"/>
                <a:r>
                  <a:rPr lang="en-US" sz="1800" u="none"/>
                  <a:t>1</a:t>
                </a:r>
              </a:p>
            </p:txBody>
          </p:sp>
          <p:sp>
            <p:nvSpPr>
              <p:cNvPr id="3092" name="Line 17"/>
              <p:cNvSpPr>
                <a:spLocks noChangeShapeType="1"/>
              </p:cNvSpPr>
              <p:nvPr/>
            </p:nvSpPr>
            <p:spPr bwMode="auto">
              <a:xfrm>
                <a:off x="1764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3079" name="Line 18"/>
          <p:cNvSpPr>
            <a:spLocks noChangeShapeType="1"/>
          </p:cNvSpPr>
          <p:nvPr/>
        </p:nvSpPr>
        <p:spPr bwMode="auto">
          <a:xfrm>
            <a:off x="4343400" y="1990725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72179" name="Text Box 19"/>
          <p:cNvSpPr txBox="1">
            <a:spLocks noChangeArrowheads="1"/>
          </p:cNvSpPr>
          <p:nvPr/>
        </p:nvSpPr>
        <p:spPr bwMode="auto">
          <a:xfrm>
            <a:off x="753285" y="1150790"/>
            <a:ext cx="8140668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>
              <a:defRPr/>
            </a:pP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Euler Function 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</a:rPr>
              <a:t>(m) </a:t>
            </a:r>
            <a:r>
              <a:rPr lang="en-US" sz="2400" u="none" dirty="0">
                <a:solidFill>
                  <a:srgbClr val="1515F5"/>
                </a:solidFill>
                <a:latin typeface="Arial Narrow" pitchFamily="34" charset="0"/>
              </a:rPr>
              <a:t>gives the number of invertible elements in </a:t>
            </a:r>
            <a:r>
              <a:rPr lang="en-US" sz="2400" u="none" dirty="0" err="1">
                <a:solidFill>
                  <a:srgbClr val="1515F5"/>
                </a:solidFill>
                <a:latin typeface="Arial Narrow" pitchFamily="34" charset="0"/>
              </a:rPr>
              <a:t>Z</a:t>
            </a:r>
            <a:r>
              <a:rPr lang="en-US" sz="2400" u="none" baseline="-25000" dirty="0" err="1">
                <a:solidFill>
                  <a:srgbClr val="1515F5"/>
                </a:solidFill>
                <a:latin typeface="Arial Narrow" pitchFamily="34" charset="0"/>
              </a:rPr>
              <a:t>m</a:t>
            </a:r>
            <a:r>
              <a:rPr lang="en-US" sz="240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838200" y="2152650"/>
            <a:ext cx="5257800" cy="585788"/>
            <a:chOff x="528" y="1728"/>
            <a:chExt cx="3570" cy="369"/>
          </a:xfrm>
        </p:grpSpPr>
        <p:sp>
          <p:nvSpPr>
            <p:cNvPr id="3085" name="Text Box 21"/>
            <p:cNvSpPr txBox="1">
              <a:spLocks noChangeArrowheads="1"/>
            </p:cNvSpPr>
            <p:nvPr/>
          </p:nvSpPr>
          <p:spPr bwMode="auto">
            <a:xfrm>
              <a:off x="528" y="1809"/>
              <a:ext cx="19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defTabSz="762000">
                <a:spcAft>
                  <a:spcPts val="600"/>
                </a:spcAft>
              </a:pPr>
              <a:r>
                <a:rPr lang="en-US" sz="2400" b="0" u="none" dirty="0">
                  <a:latin typeface="Arial Narrow" pitchFamily="34" charset="0"/>
                </a:rPr>
                <a:t>For m = </a:t>
              </a:r>
              <a:r>
                <a:rPr lang="en-US" sz="2400" b="0" i="1" u="none" dirty="0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400" b="0" i="1" u="none" baseline="-25000" dirty="0">
                  <a:solidFill>
                    <a:srgbClr val="000000"/>
                  </a:solidFill>
                  <a:latin typeface="Arial Narrow" pitchFamily="34" charset="0"/>
                </a:rPr>
                <a:t>1   </a:t>
              </a:r>
              <a:r>
                <a:rPr lang="en-US" sz="2400" b="0" i="1" u="none" dirty="0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400" b="0" i="1" u="none" baseline="-25000" dirty="0">
                  <a:solidFill>
                    <a:srgbClr val="000000"/>
                  </a:solidFill>
                  <a:latin typeface="Arial Narrow" pitchFamily="34" charset="0"/>
                </a:rPr>
                <a:t>2    </a:t>
              </a:r>
              <a:r>
                <a:rPr lang="en-US" sz="2400" b="0" i="1" u="none" dirty="0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400" b="0" i="1" u="none" baseline="-25000" dirty="0">
                  <a:solidFill>
                    <a:srgbClr val="000000"/>
                  </a:solidFill>
                  <a:latin typeface="Arial Narrow" pitchFamily="34" charset="0"/>
                </a:rPr>
                <a:t>3  </a:t>
              </a:r>
              <a:r>
                <a:rPr lang="en-US" sz="2400" b="0" u="none" dirty="0">
                  <a:latin typeface="Arial Narrow" pitchFamily="34" charset="0"/>
                </a:rPr>
                <a:t>.... </a:t>
              </a:r>
              <a:r>
                <a:rPr lang="en-US" sz="2400" b="0" i="1" u="none" dirty="0" err="1">
                  <a:solidFill>
                    <a:srgbClr val="000000"/>
                  </a:solidFill>
                  <a:latin typeface="Arial Narrow" pitchFamily="34" charset="0"/>
                </a:rPr>
                <a:t>p</a:t>
              </a:r>
              <a:r>
                <a:rPr lang="en-US" sz="2400" b="0" i="1" u="none" baseline="-25000" dirty="0" err="1">
                  <a:solidFill>
                    <a:srgbClr val="000000"/>
                  </a:solidFill>
                  <a:latin typeface="Arial Narrow" pitchFamily="34" charset="0"/>
                </a:rPr>
                <a:t>t</a:t>
              </a:r>
              <a:r>
                <a:rPr lang="en-US" sz="2400" b="0" i="1" u="none" baseline="-25000" dirty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r>
                <a:rPr lang="en-US" sz="2400" b="0" u="none" dirty="0">
                  <a:latin typeface="Arial Narrow" pitchFamily="34" charset="0"/>
                </a:rPr>
                <a:t> </a:t>
              </a:r>
            </a:p>
          </p:txBody>
        </p:sp>
        <p:sp>
          <p:nvSpPr>
            <p:cNvPr id="3086" name="Text Box 22"/>
            <p:cNvSpPr txBox="1">
              <a:spLocks noChangeArrowheads="1"/>
            </p:cNvSpPr>
            <p:nvPr/>
          </p:nvSpPr>
          <p:spPr bwMode="auto">
            <a:xfrm>
              <a:off x="3984" y="1728"/>
              <a:ext cx="1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endParaRPr lang="en-US" sz="2400" u="none">
                <a:latin typeface="Arial Narrow" pitchFamily="34" charset="0"/>
              </a:endParaRPr>
            </a:p>
          </p:txBody>
        </p:sp>
      </p:grpSp>
      <p:sp>
        <p:nvSpPr>
          <p:cNvPr id="3082" name="Text Box 23"/>
          <p:cNvSpPr txBox="1">
            <a:spLocks noChangeArrowheads="1"/>
          </p:cNvSpPr>
          <p:nvPr/>
        </p:nvSpPr>
        <p:spPr bwMode="auto">
          <a:xfrm>
            <a:off x="4819713" y="2216181"/>
            <a:ext cx="4355977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2400" b="0" u="none" dirty="0">
                <a:latin typeface="Arial Narrow" pitchFamily="34" charset="0"/>
              </a:rPr>
              <a:t> </a:t>
            </a:r>
            <a:r>
              <a:rPr lang="en-US" sz="2800" b="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en-US" sz="2800" b="0" u="none" dirty="0">
                <a:latin typeface="Arial Narrow" pitchFamily="34" charset="0"/>
              </a:rPr>
              <a:t>(m)</a:t>
            </a:r>
            <a:r>
              <a:rPr lang="en-US" sz="2400" b="0" u="none" dirty="0">
                <a:latin typeface="Arial Narrow" pitchFamily="34" charset="0"/>
              </a:rPr>
              <a:t> = (p</a:t>
            </a:r>
            <a:r>
              <a:rPr lang="en-US" sz="2400" b="0" u="none" baseline="-25000" dirty="0">
                <a:latin typeface="Arial Narrow" pitchFamily="34" charset="0"/>
              </a:rPr>
              <a:t>1</a:t>
            </a:r>
            <a:r>
              <a:rPr lang="en-US" sz="2400" b="0" u="none" dirty="0">
                <a:latin typeface="Arial Narrow" pitchFamily="34" charset="0"/>
              </a:rPr>
              <a:t> – 1) (p</a:t>
            </a:r>
            <a:r>
              <a:rPr lang="en-US" sz="2400" b="0" u="none" baseline="-25000" dirty="0">
                <a:latin typeface="Arial Narrow" pitchFamily="34" charset="0"/>
              </a:rPr>
              <a:t>2</a:t>
            </a:r>
            <a:r>
              <a:rPr lang="en-US" sz="2400" b="0" u="none" dirty="0">
                <a:latin typeface="Arial Narrow" pitchFamily="34" charset="0"/>
              </a:rPr>
              <a:t> – 1) (p</a:t>
            </a:r>
            <a:r>
              <a:rPr lang="en-US" sz="2400" b="0" u="none" baseline="-25000" dirty="0">
                <a:latin typeface="Arial Narrow" pitchFamily="34" charset="0"/>
              </a:rPr>
              <a:t>3</a:t>
            </a:r>
            <a:r>
              <a:rPr lang="en-US" sz="2400" b="0" u="none" dirty="0">
                <a:latin typeface="Arial Narrow" pitchFamily="34" charset="0"/>
              </a:rPr>
              <a:t> – 1) ……</a:t>
            </a:r>
          </a:p>
        </p:txBody>
      </p:sp>
      <p:sp>
        <p:nvSpPr>
          <p:cNvPr id="3083" name="Line 24"/>
          <p:cNvSpPr>
            <a:spLocks noChangeShapeType="1"/>
          </p:cNvSpPr>
          <p:nvPr/>
        </p:nvSpPr>
        <p:spPr bwMode="auto">
          <a:xfrm>
            <a:off x="4321175" y="2522538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372185" name="Text Box 25"/>
          <p:cNvSpPr txBox="1">
            <a:spLocks noChangeArrowheads="1"/>
          </p:cNvSpPr>
          <p:nvPr/>
        </p:nvSpPr>
        <p:spPr bwMode="auto">
          <a:xfrm>
            <a:off x="1882306" y="317531"/>
            <a:ext cx="5942950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>
              <a:defRPr/>
            </a:pPr>
            <a:r>
              <a:rPr lang="en-US" sz="28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Summary:</a:t>
            </a:r>
            <a:r>
              <a:rPr lang="en-US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Ring of Integers modulo m </a:t>
            </a:r>
            <a:r>
              <a:rPr lang="en-US" sz="28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Z</a:t>
            </a:r>
            <a:r>
              <a:rPr lang="en-US" sz="2800" u="none" baseline="-25000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</a:t>
            </a:r>
            <a:r>
              <a:rPr lang="en-US" sz="280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2546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Text Box 2"/>
          <p:cNvSpPr txBox="1">
            <a:spLocks noChangeArrowheads="1"/>
          </p:cNvSpPr>
          <p:nvPr/>
        </p:nvSpPr>
        <p:spPr bwMode="auto">
          <a:xfrm>
            <a:off x="936625" y="3190875"/>
            <a:ext cx="7545388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762000">
              <a:defRPr/>
            </a:pPr>
            <a:r>
              <a:rPr lang="en-US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Carmicheal´s</a:t>
            </a: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Theorem</a:t>
            </a:r>
          </a:p>
          <a:p>
            <a:pPr defTabSz="762000">
              <a:defRPr/>
            </a:pPr>
            <a:r>
              <a:rPr lang="en-US" b="0" u="none" dirty="0">
                <a:latin typeface="Arial Narrow" pitchFamily="34" charset="0"/>
              </a:rPr>
              <a:t>The greatest order of  an elements in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Z</a:t>
            </a:r>
            <a:r>
              <a:rPr lang="en-US" u="none" baseline="30000" dirty="0">
                <a:solidFill>
                  <a:schemeClr val="hlink"/>
                </a:solidFill>
                <a:latin typeface="Arial Narrow" pitchFamily="34" charset="0"/>
              </a:rPr>
              <a:t>*</a:t>
            </a:r>
            <a:r>
              <a:rPr lang="en-US" u="none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b="0" u="none" dirty="0">
                <a:latin typeface="Arial Narrow" pitchFamily="34" charset="0"/>
              </a:rPr>
              <a:t>  is  called Carmichael´s function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(m):</a:t>
            </a:r>
          </a:p>
          <a:p>
            <a:pPr defTabSz="762000">
              <a:defRPr/>
            </a:pP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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(m) divides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(m),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</a:rPr>
              <a:t> for any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 u 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</a:t>
            </a:r>
            <a:r>
              <a:rPr lang="en-US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Z</a:t>
            </a:r>
            <a:r>
              <a:rPr lang="en-US" u="none" baseline="30000" dirty="0">
                <a:solidFill>
                  <a:schemeClr val="tx2"/>
                </a:solidFill>
                <a:latin typeface="Arial Narrow" pitchFamily="34" charset="0"/>
              </a:rPr>
              <a:t>*</a:t>
            </a:r>
            <a:r>
              <a:rPr lang="en-US" u="none" baseline="-25000" dirty="0">
                <a:solidFill>
                  <a:schemeClr val="tx2"/>
                </a:solidFill>
                <a:latin typeface="Arial Narrow" pitchFamily="34" charset="0"/>
              </a:rPr>
              <a:t>m</a:t>
            </a:r>
            <a:r>
              <a:rPr lang="en-US" b="0" u="none" dirty="0">
                <a:latin typeface="Arial Narrow" pitchFamily="34" charset="0"/>
              </a:rPr>
              <a:t> ,    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</a:rPr>
              <a:t>u</a:t>
            </a:r>
            <a:r>
              <a:rPr lang="en-US" sz="1600" u="none" baseline="30000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600" u="none" baseline="30000" dirty="0">
                <a:solidFill>
                  <a:schemeClr val="hlink"/>
                </a:solidFill>
                <a:latin typeface="Arial Narrow" pitchFamily="34" charset="0"/>
              </a:rPr>
              <a:t>(m)</a:t>
            </a:r>
            <a:r>
              <a:rPr lang="en-US" sz="2400" i="1" u="none" dirty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</a:rPr>
              <a:t>= 1</a:t>
            </a:r>
            <a:r>
              <a:rPr lang="en-US" sz="2400" b="0" u="none" dirty="0">
                <a:solidFill>
                  <a:schemeClr val="hlink"/>
                </a:solidFill>
                <a:latin typeface="Arial Narrow" pitchFamily="34" charset="0"/>
              </a:rPr>
              <a:t>  in </a:t>
            </a:r>
            <a:r>
              <a:rPr lang="en-US" sz="24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Z*</a:t>
            </a:r>
            <a:r>
              <a:rPr lang="en-US" sz="2400" u="none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sz="2400" b="0" u="none" dirty="0">
                <a:latin typeface="Arial Narrow" pitchFamily="34" charset="0"/>
              </a:rPr>
              <a:t> </a:t>
            </a:r>
          </a:p>
        </p:txBody>
      </p:sp>
      <p:sp>
        <p:nvSpPr>
          <p:cNvPr id="1374211" name="Text Box 3"/>
          <p:cNvSpPr txBox="1">
            <a:spLocks noChangeArrowheads="1"/>
          </p:cNvSpPr>
          <p:nvPr/>
        </p:nvSpPr>
        <p:spPr bwMode="auto">
          <a:xfrm>
            <a:off x="892175" y="4351338"/>
            <a:ext cx="278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>
              <a:defRPr/>
            </a:pP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Carmicheal´s function 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en-US" u="none">
                <a:solidFill>
                  <a:schemeClr val="hlink"/>
                </a:solidFill>
                <a:latin typeface="Arial Narrow" pitchFamily="34" charset="0"/>
              </a:rPr>
              <a:t>(m) </a:t>
            </a:r>
            <a:r>
              <a:rPr lang="en-US" sz="1800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</a:t>
            </a:r>
          </a:p>
        </p:txBody>
      </p:sp>
      <p:sp>
        <p:nvSpPr>
          <p:cNvPr id="1374212" name="Text Box 4"/>
          <p:cNvSpPr txBox="1">
            <a:spLocks noChangeArrowheads="1"/>
          </p:cNvSpPr>
          <p:nvPr/>
        </p:nvSpPr>
        <p:spPr bwMode="auto">
          <a:xfrm>
            <a:off x="1699321" y="358806"/>
            <a:ext cx="6194622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>
              <a:defRPr/>
            </a:pPr>
            <a:r>
              <a:rPr lang="en-US" sz="28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Summary:</a:t>
            </a:r>
            <a:r>
              <a:rPr lang="en-US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Euler and Carmichael Theorems</a:t>
            </a:r>
            <a:endParaRPr lang="en-US" u="none" dirty="0">
              <a:solidFill>
                <a:srgbClr val="1515F5"/>
              </a:solidFill>
              <a:latin typeface="Arial Narrow" pitchFamily="34" charset="0"/>
            </a:endParaRPr>
          </a:p>
        </p:txBody>
      </p:sp>
      <p:sp>
        <p:nvSpPr>
          <p:cNvPr id="1374213" name="Text Box 5"/>
          <p:cNvSpPr txBox="1">
            <a:spLocks noChangeArrowheads="1"/>
          </p:cNvSpPr>
          <p:nvPr/>
        </p:nvSpPr>
        <p:spPr bwMode="auto">
          <a:xfrm>
            <a:off x="914400" y="938213"/>
            <a:ext cx="7743825" cy="1120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762000">
              <a:defRPr/>
            </a:pP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Euler’s Theorem</a:t>
            </a:r>
            <a:endParaRPr lang="en-US" sz="900" dirty="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defTabSz="762000">
              <a:lnSpc>
                <a:spcPct val="130000"/>
              </a:lnSpc>
              <a:defRPr/>
            </a:pPr>
            <a:r>
              <a:rPr lang="en-US" sz="1800" b="0" u="none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For  any unit </a:t>
            </a:r>
            <a:r>
              <a:rPr lang="en-US" sz="1800" u="none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u</a:t>
            </a:r>
            <a:r>
              <a:rPr lang="en-US" sz="1800" b="0" u="none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 in </a:t>
            </a:r>
            <a:r>
              <a:rPr lang="en-US" sz="1800" u="none" dirty="0" err="1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Z</a:t>
            </a:r>
            <a:r>
              <a:rPr lang="en-US" sz="1800" u="none" baseline="-25000" dirty="0" err="1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m</a:t>
            </a:r>
            <a:r>
              <a:rPr lang="en-US" sz="1800" b="0" u="none" baseline="-25000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n-US" sz="1800" b="0" u="none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where </a:t>
            </a:r>
            <a:r>
              <a:rPr lang="en-US" sz="1800" u="none" dirty="0" err="1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gcd</a:t>
            </a:r>
            <a:r>
              <a:rPr lang="en-US" sz="1800" u="none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 (m, u) = 1</a:t>
            </a:r>
            <a:r>
              <a:rPr lang="en-US" sz="1800" b="0" u="none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 ( or for any element in </a:t>
            </a:r>
            <a:r>
              <a:rPr lang="en-US" sz="1800" b="0" u="none" dirty="0">
                <a:solidFill>
                  <a:schemeClr val="tx2"/>
                </a:solidFill>
                <a:latin typeface="Arial Narrow" pitchFamily="34" charset="0"/>
                <a:cs typeface="Arial" charset="0"/>
                <a:sym typeface="Symbol" pitchFamily="18" charset="2"/>
              </a:rPr>
              <a:t>Z</a:t>
            </a:r>
            <a:r>
              <a:rPr lang="en-US" sz="1800" b="0" u="none" baseline="30000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*</a:t>
            </a:r>
            <a:r>
              <a:rPr lang="en-US" sz="1800" b="0" u="none" baseline="-25000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m </a:t>
            </a:r>
            <a:r>
              <a:rPr lang="en-US" sz="1800" b="0" u="none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) , the following holds:</a:t>
            </a:r>
          </a:p>
          <a:p>
            <a:pPr defTabSz="762000">
              <a:lnSpc>
                <a:spcPct val="130000"/>
              </a:lnSpc>
              <a:defRPr/>
            </a:pPr>
            <a:r>
              <a:rPr lang="en-US" sz="1800" u="none" dirty="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      u</a:t>
            </a:r>
            <a:r>
              <a:rPr lang="en-US" sz="1800" u="none" baseline="30000" dirty="0">
                <a:solidFill>
                  <a:schemeClr val="hlink"/>
                </a:solidFill>
                <a:latin typeface="Arial Narrow" pitchFamily="34" charset="0"/>
                <a:cs typeface="Arial" charset="0"/>
                <a:sym typeface="Symbol" pitchFamily="18" charset="2"/>
              </a:rPr>
              <a:t></a:t>
            </a:r>
            <a:r>
              <a:rPr lang="en-US" sz="1800" u="none" baseline="30000" dirty="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(m)</a:t>
            </a:r>
            <a:r>
              <a:rPr lang="en-US" sz="1800" u="none" dirty="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=  1</a:t>
            </a:r>
            <a:r>
              <a:rPr lang="en-US" sz="1800" b="0" u="none" dirty="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   </a:t>
            </a:r>
            <a:r>
              <a:rPr lang="en-US" sz="1800" u="none" dirty="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(in </a:t>
            </a:r>
            <a:r>
              <a:rPr lang="en-US" sz="1800" u="none" dirty="0" err="1">
                <a:solidFill>
                  <a:schemeClr val="hlink"/>
                </a:solidFill>
                <a:latin typeface="Arial Narrow" pitchFamily="34" charset="0"/>
                <a:cs typeface="Arial" charset="0"/>
                <a:sym typeface="Symbol" pitchFamily="18" charset="2"/>
              </a:rPr>
              <a:t>Z</a:t>
            </a:r>
            <a:r>
              <a:rPr lang="en-US" sz="1800" u="none" baseline="-25000" dirty="0" err="1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m</a:t>
            </a:r>
            <a:r>
              <a:rPr lang="en-US" sz="1800" u="none" baseline="-25000" dirty="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n-US" sz="1800" u="none" dirty="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)</a:t>
            </a:r>
            <a:r>
              <a:rPr lang="en-US" sz="1800" u="none" dirty="0">
                <a:latin typeface="Arial Narrow" pitchFamily="34" charset="0"/>
                <a:cs typeface="Arial" charset="0"/>
              </a:rPr>
              <a:t> </a:t>
            </a:r>
            <a:endParaRPr lang="en-US" sz="1800" b="0" u="none" dirty="0">
              <a:solidFill>
                <a:schemeClr val="tx2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374214" name="Text Box 6"/>
          <p:cNvSpPr txBox="1">
            <a:spLocks noChangeArrowheads="1"/>
          </p:cNvSpPr>
          <p:nvPr/>
        </p:nvSpPr>
        <p:spPr bwMode="auto">
          <a:xfrm>
            <a:off x="936625" y="2182813"/>
            <a:ext cx="5827713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>
              <a:defRPr/>
            </a:pP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Fermat ‘s Theorem</a:t>
            </a:r>
            <a:r>
              <a:rPr lang="en-US" dirty="0">
                <a:solidFill>
                  <a:schemeClr val="hlink"/>
                </a:solidFill>
                <a:latin typeface="Arial Narrow" pitchFamily="34" charset="0"/>
              </a:rPr>
              <a:t>  (a special case of Euler’s theorem):</a:t>
            </a:r>
          </a:p>
          <a:p>
            <a:pPr defTabSz="762000">
              <a:defRPr/>
            </a:pPr>
            <a:r>
              <a:rPr lang="en-US" b="0" u="none" dirty="0">
                <a:latin typeface="Arial Narrow" pitchFamily="34" charset="0"/>
              </a:rPr>
              <a:t>For m=p, where p is prime =&gt;  </a:t>
            </a:r>
            <a:r>
              <a:rPr lang="en-US" u="none" dirty="0">
                <a:latin typeface="Arial Narrow" pitchFamily="34" charset="0"/>
              </a:rPr>
              <a:t>u</a:t>
            </a:r>
            <a:r>
              <a:rPr lang="en-US" u="none" baseline="30000" dirty="0">
                <a:latin typeface="Arial Narrow" pitchFamily="34" charset="0"/>
              </a:rPr>
              <a:t>p-1 </a:t>
            </a:r>
            <a:r>
              <a:rPr lang="en-US" u="none" dirty="0">
                <a:latin typeface="Arial Narrow" pitchFamily="34" charset="0"/>
              </a:rPr>
              <a:t>= 1</a:t>
            </a:r>
            <a:r>
              <a:rPr lang="en-US" b="0" u="none" dirty="0">
                <a:latin typeface="Arial Narrow" pitchFamily="34" charset="0"/>
              </a:rPr>
              <a:t>   in </a:t>
            </a:r>
            <a:r>
              <a:rPr lang="en-US" b="0" u="none" dirty="0" err="1">
                <a:latin typeface="Arial Narrow" pitchFamily="34" charset="0"/>
              </a:rPr>
              <a:t>Z</a:t>
            </a:r>
            <a:r>
              <a:rPr lang="en-US" b="0" u="none" baseline="-25000" dirty="0" err="1">
                <a:latin typeface="Arial Narrow" pitchFamily="34" charset="0"/>
              </a:rPr>
              <a:t>p</a:t>
            </a:r>
            <a:r>
              <a:rPr lang="en-US" b="0" u="none" baseline="-25000" dirty="0">
                <a:latin typeface="Arial Narrow" pitchFamily="34" charset="0"/>
              </a:rPr>
              <a:t> </a:t>
            </a:r>
            <a:r>
              <a:rPr lang="en-US" b="0" u="none" dirty="0">
                <a:latin typeface="Arial Narrow" pitchFamily="34" charset="0"/>
              </a:rPr>
              <a:t>for any integer u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08063" y="4806950"/>
            <a:ext cx="3887787" cy="1590675"/>
          </a:xfrm>
          <a:prstGeom prst="rect">
            <a:avLst/>
          </a:prstGeom>
          <a:solidFill>
            <a:srgbClr val="F1F1F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400" u="none" dirty="0">
                <a:latin typeface="Arial Narrow" pitchFamily="34" charset="0"/>
              </a:rPr>
              <a:t> (2) = 1,    </a:t>
            </a:r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400" u="none" dirty="0">
                <a:latin typeface="Arial Narrow" pitchFamily="34" charset="0"/>
              </a:rPr>
              <a:t>(2</a:t>
            </a:r>
            <a:r>
              <a:rPr lang="en-US" sz="1400" u="none" baseline="30000" dirty="0">
                <a:latin typeface="Arial Narrow" pitchFamily="34" charset="0"/>
              </a:rPr>
              <a:t>2</a:t>
            </a:r>
            <a:r>
              <a:rPr lang="en-US" sz="1400" u="none" dirty="0">
                <a:latin typeface="Arial Narrow" pitchFamily="34" charset="0"/>
              </a:rPr>
              <a:t>) = 2,    </a:t>
            </a:r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400" u="none" dirty="0">
                <a:latin typeface="Arial Narrow" pitchFamily="34" charset="0"/>
              </a:rPr>
              <a:t>(2</a:t>
            </a:r>
            <a:r>
              <a:rPr lang="en-US" sz="1400" u="none" baseline="30000" dirty="0">
                <a:latin typeface="Arial Narrow" pitchFamily="34" charset="0"/>
              </a:rPr>
              <a:t>e</a:t>
            </a:r>
            <a:r>
              <a:rPr lang="en-US" sz="1400" u="none" dirty="0">
                <a:latin typeface="Arial Narrow" pitchFamily="34" charset="0"/>
              </a:rPr>
              <a:t>) = 2</a:t>
            </a:r>
            <a:r>
              <a:rPr lang="en-US" sz="1400" u="none" baseline="30000" dirty="0">
                <a:latin typeface="Arial Narrow" pitchFamily="34" charset="0"/>
              </a:rPr>
              <a:t>e-2</a:t>
            </a:r>
            <a:r>
              <a:rPr lang="en-US" sz="1400" u="none" dirty="0">
                <a:latin typeface="Arial Narrow" pitchFamily="34" charset="0"/>
              </a:rPr>
              <a:t>     for  e </a:t>
            </a:r>
            <a:r>
              <a:rPr lang="en-US" sz="1400" u="none" dirty="0">
                <a:latin typeface="Arial Narrow" pitchFamily="34" charset="0"/>
                <a:sym typeface="Symbol" pitchFamily="18" charset="2"/>
              </a:rPr>
              <a:t></a:t>
            </a:r>
            <a:r>
              <a:rPr lang="en-US" sz="1400" u="none" dirty="0">
                <a:latin typeface="Arial Narrow" pitchFamily="34" charset="0"/>
              </a:rPr>
              <a:t> 3:</a:t>
            </a:r>
          </a:p>
          <a:p>
            <a:pPr defTabSz="762000"/>
            <a:endParaRPr lang="en-US" sz="1400" u="none" dirty="0">
              <a:latin typeface="Arial Narrow" pitchFamily="34" charset="0"/>
            </a:endParaRPr>
          </a:p>
          <a:p>
            <a:pPr defTabSz="762000"/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400" u="none" dirty="0">
                <a:latin typeface="Arial Narrow" pitchFamily="34" charset="0"/>
              </a:rPr>
              <a:t>(</a:t>
            </a:r>
            <a:r>
              <a:rPr lang="en-US" sz="1400" u="none" dirty="0" err="1">
                <a:latin typeface="Arial Narrow" pitchFamily="34" charset="0"/>
              </a:rPr>
              <a:t>p</a:t>
            </a:r>
            <a:r>
              <a:rPr lang="en-US" sz="1400" u="none" baseline="30000" dirty="0" err="1">
                <a:latin typeface="Arial Narrow" pitchFamily="34" charset="0"/>
              </a:rPr>
              <a:t>e</a:t>
            </a:r>
            <a:r>
              <a:rPr lang="en-US" sz="1400" u="none" dirty="0">
                <a:latin typeface="Arial Narrow" pitchFamily="34" charset="0"/>
              </a:rPr>
              <a:t>) = </a:t>
            </a:r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</a:t>
            </a:r>
            <a:r>
              <a:rPr lang="en-US" sz="1400" u="none" dirty="0">
                <a:latin typeface="Arial Narrow" pitchFamily="34" charset="0"/>
              </a:rPr>
              <a:t>(</a:t>
            </a:r>
            <a:r>
              <a:rPr lang="en-US" sz="1400" u="none" dirty="0" err="1">
                <a:latin typeface="Arial Narrow" pitchFamily="34" charset="0"/>
              </a:rPr>
              <a:t>p</a:t>
            </a:r>
            <a:r>
              <a:rPr lang="en-US" sz="1400" u="none" baseline="30000" dirty="0" err="1">
                <a:latin typeface="Arial Narrow" pitchFamily="34" charset="0"/>
              </a:rPr>
              <a:t>e</a:t>
            </a:r>
            <a:r>
              <a:rPr lang="en-US" sz="1400" u="none" dirty="0">
                <a:latin typeface="Arial Narrow" pitchFamily="34" charset="0"/>
              </a:rPr>
              <a:t>)  = (p - 1)p</a:t>
            </a:r>
            <a:r>
              <a:rPr lang="en-US" sz="1400" u="none" baseline="30000" dirty="0">
                <a:latin typeface="Arial Narrow" pitchFamily="34" charset="0"/>
              </a:rPr>
              <a:t>e-1</a:t>
            </a:r>
            <a:r>
              <a:rPr lang="en-US" sz="1400" u="none" dirty="0">
                <a:latin typeface="Arial Narrow" pitchFamily="34" charset="0"/>
              </a:rPr>
              <a:t>	for  p  odd prim.</a:t>
            </a:r>
          </a:p>
          <a:p>
            <a:pPr defTabSz="762000"/>
            <a:endParaRPr lang="en-US" sz="1400" u="none" dirty="0">
              <a:latin typeface="Arial Narrow" pitchFamily="34" charset="0"/>
            </a:endParaRPr>
          </a:p>
          <a:p>
            <a:pPr defTabSz="762000"/>
            <a:r>
              <a:rPr lang="en-US" sz="1400" u="none" dirty="0">
                <a:latin typeface="Arial Narrow" pitchFamily="34" charset="0"/>
              </a:rPr>
              <a:t>for m  = p</a:t>
            </a:r>
            <a:r>
              <a:rPr lang="en-US" sz="1400" u="none" baseline="-25000" dirty="0">
                <a:latin typeface="Arial Narrow" pitchFamily="34" charset="0"/>
              </a:rPr>
              <a:t>1</a:t>
            </a:r>
            <a:r>
              <a:rPr lang="en-US" sz="1400" u="none" baseline="30000" dirty="0">
                <a:latin typeface="Arial Narrow" pitchFamily="34" charset="0"/>
              </a:rPr>
              <a:t>e1   </a:t>
            </a:r>
            <a:r>
              <a:rPr lang="en-US" sz="1400" u="none" dirty="0">
                <a:latin typeface="Arial Narrow" pitchFamily="34" charset="0"/>
              </a:rPr>
              <a:t>p</a:t>
            </a:r>
            <a:r>
              <a:rPr lang="en-US" sz="1400" u="none" baseline="-25000" dirty="0">
                <a:latin typeface="Arial Narrow" pitchFamily="34" charset="0"/>
              </a:rPr>
              <a:t>2</a:t>
            </a:r>
            <a:r>
              <a:rPr lang="en-US" sz="1400" u="none" baseline="30000" dirty="0">
                <a:latin typeface="Arial Narrow" pitchFamily="34" charset="0"/>
              </a:rPr>
              <a:t>e2</a:t>
            </a:r>
            <a:r>
              <a:rPr lang="en-US" sz="1400" u="none" dirty="0">
                <a:latin typeface="Arial Narrow" pitchFamily="34" charset="0"/>
              </a:rPr>
              <a:t>  p</a:t>
            </a:r>
            <a:r>
              <a:rPr lang="en-US" sz="1400" u="none" baseline="-25000" dirty="0">
                <a:latin typeface="Arial Narrow" pitchFamily="34" charset="0"/>
              </a:rPr>
              <a:t>3</a:t>
            </a:r>
            <a:r>
              <a:rPr lang="en-US" sz="1400" u="none" baseline="30000" dirty="0">
                <a:latin typeface="Arial Narrow" pitchFamily="34" charset="0"/>
              </a:rPr>
              <a:t>e3</a:t>
            </a:r>
            <a:r>
              <a:rPr lang="en-US" sz="1400" u="none" dirty="0">
                <a:latin typeface="Arial Narrow" pitchFamily="34" charset="0"/>
              </a:rPr>
              <a:t>  ...  </a:t>
            </a:r>
            <a:r>
              <a:rPr lang="en-US" sz="1400" u="none" dirty="0" err="1">
                <a:latin typeface="Arial Narrow" pitchFamily="34" charset="0"/>
              </a:rPr>
              <a:t>p</a:t>
            </a:r>
            <a:r>
              <a:rPr lang="en-US" sz="1400" u="none" baseline="-25000" dirty="0" err="1">
                <a:latin typeface="Arial Narrow" pitchFamily="34" charset="0"/>
              </a:rPr>
              <a:t>n</a:t>
            </a:r>
            <a:r>
              <a:rPr lang="en-US" sz="1400" u="none" baseline="30000" dirty="0" err="1">
                <a:latin typeface="Arial Narrow" pitchFamily="34" charset="0"/>
              </a:rPr>
              <a:t>en</a:t>
            </a:r>
            <a:endParaRPr lang="en-US" sz="1400" u="none" baseline="30000" dirty="0">
              <a:latin typeface="Arial Narrow" pitchFamily="34" charset="0"/>
            </a:endParaRPr>
          </a:p>
          <a:p>
            <a:pPr defTabSz="762000"/>
            <a:endParaRPr lang="en-US" sz="1400" u="none" dirty="0">
              <a:latin typeface="Arial Narrow" pitchFamily="34" charset="0"/>
            </a:endParaRPr>
          </a:p>
          <a:p>
            <a:pPr defTabSz="762000"/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400" u="none" dirty="0">
                <a:latin typeface="Arial Narrow" pitchFamily="34" charset="0"/>
              </a:rPr>
              <a:t>(m) =  lcm [ </a:t>
            </a:r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400" u="none" dirty="0">
                <a:latin typeface="Arial Narrow" pitchFamily="34" charset="0"/>
              </a:rPr>
              <a:t>(p</a:t>
            </a:r>
            <a:r>
              <a:rPr lang="en-US" sz="1400" u="none" baseline="-25000" dirty="0">
                <a:latin typeface="Arial Narrow" pitchFamily="34" charset="0"/>
              </a:rPr>
              <a:t>1</a:t>
            </a:r>
            <a:r>
              <a:rPr lang="en-US" sz="1400" u="none" baseline="30000" dirty="0">
                <a:latin typeface="Arial Narrow" pitchFamily="34" charset="0"/>
              </a:rPr>
              <a:t>e1 </a:t>
            </a:r>
            <a:r>
              <a:rPr lang="en-US" sz="1400" u="none" dirty="0">
                <a:latin typeface="Arial Narrow" pitchFamily="34" charset="0"/>
              </a:rPr>
              <a:t>), </a:t>
            </a:r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400" u="none" dirty="0">
                <a:latin typeface="Arial Narrow" pitchFamily="34" charset="0"/>
              </a:rPr>
              <a:t>(p</a:t>
            </a:r>
            <a:r>
              <a:rPr lang="en-US" sz="1400" u="none" baseline="-25000" dirty="0">
                <a:latin typeface="Arial Narrow" pitchFamily="34" charset="0"/>
              </a:rPr>
              <a:t>2</a:t>
            </a:r>
            <a:r>
              <a:rPr lang="en-US" sz="1400" u="none" baseline="30000" dirty="0">
                <a:latin typeface="Arial Narrow" pitchFamily="34" charset="0"/>
              </a:rPr>
              <a:t>e2 </a:t>
            </a:r>
            <a:r>
              <a:rPr lang="en-US" sz="1400" u="none" dirty="0">
                <a:latin typeface="Arial Narrow" pitchFamily="34" charset="0"/>
              </a:rPr>
              <a:t>),  … </a:t>
            </a:r>
            <a:r>
              <a:rPr lang="en-US" sz="1400" u="none" dirty="0">
                <a:latin typeface="Arial Narrow" pitchFamily="34" charset="0"/>
                <a:sym typeface="Symbol" pitchFamily="18" charset="2"/>
              </a:rPr>
              <a:t></a:t>
            </a:r>
            <a:r>
              <a:rPr lang="en-US" sz="1400" u="none" dirty="0">
                <a:latin typeface="Arial Narrow" pitchFamily="34" charset="0"/>
              </a:rPr>
              <a:t>(</a:t>
            </a:r>
            <a:r>
              <a:rPr lang="en-US" sz="1400" u="none" dirty="0" err="1">
                <a:latin typeface="Arial Narrow" pitchFamily="34" charset="0"/>
              </a:rPr>
              <a:t>p</a:t>
            </a:r>
            <a:r>
              <a:rPr lang="en-US" sz="1400" u="none" baseline="-25000" dirty="0" err="1">
                <a:latin typeface="Arial Narrow" pitchFamily="34" charset="0"/>
              </a:rPr>
              <a:t>n</a:t>
            </a:r>
            <a:r>
              <a:rPr lang="en-US" sz="1400" u="none" baseline="30000" dirty="0" err="1">
                <a:latin typeface="Arial Narrow" pitchFamily="34" charset="0"/>
              </a:rPr>
              <a:t>en</a:t>
            </a:r>
            <a:r>
              <a:rPr lang="en-US" sz="1400" u="none" baseline="30000" dirty="0">
                <a:latin typeface="Arial Narrow" pitchFamily="34" charset="0"/>
              </a:rPr>
              <a:t> </a:t>
            </a:r>
            <a:r>
              <a:rPr lang="en-US" sz="1400" u="none" dirty="0">
                <a:latin typeface="Arial Narrow" pitchFamily="34" charset="0"/>
              </a:rPr>
              <a:t>) ]</a:t>
            </a:r>
          </a:p>
        </p:txBody>
      </p:sp>
      <p:pic>
        <p:nvPicPr>
          <p:cNvPr id="8" name="Picture 28" descr="\operatorname{lcm}(a,b)=\frac{a\cdot b}{\operatorname{gcd}(a,b)}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205538" y="5114999"/>
            <a:ext cx="2276475" cy="596900"/>
          </a:xfrm>
          <a:prstGeom prst="rect">
            <a:avLst/>
          </a:prstGeom>
          <a:noFill/>
          <a:ln cap="flat">
            <a:solidFill>
              <a:srgbClr val="000000"/>
            </a:solidFill>
            <a:prstDash val="dash"/>
          </a:ln>
        </p:spPr>
      </p:pic>
    </p:spTree>
    <p:extLst>
      <p:ext uri="{BB962C8B-B14F-4D97-AF65-F5344CB8AC3E}">
        <p14:creationId xmlns:p14="http://schemas.microsoft.com/office/powerpoint/2010/main" val="24482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76269" name="Text Box 13"/>
          <p:cNvSpPr txBox="1">
            <a:spLocks noChangeArrowheads="1"/>
          </p:cNvSpPr>
          <p:nvPr/>
        </p:nvSpPr>
        <p:spPr bwMode="auto">
          <a:xfrm>
            <a:off x="792163" y="172406"/>
            <a:ext cx="88392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2-1:</a:t>
            </a:r>
            <a:r>
              <a:rPr lang="en-US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Elements of Z</a:t>
            </a:r>
            <a:r>
              <a:rPr lang="en-US" u="none" baseline="-250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33</a:t>
            </a:r>
            <a:endParaRPr lang="en-US" baseline="-250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How many invertible element under multiplication do exist  in Z</a:t>
            </a:r>
            <a:r>
              <a:rPr lang="en-US" sz="1800" b="0" u="none" baseline="-25000" dirty="0">
                <a:latin typeface="Arial Narrow" pitchFamily="34" charset="0"/>
              </a:rPr>
              <a:t>33</a:t>
            </a:r>
            <a:r>
              <a:rPr lang="en-US" sz="1800" b="0" u="none" dirty="0">
                <a:latin typeface="Arial Narrow" pitchFamily="34" charset="0"/>
              </a:rPr>
              <a:t> (number of units in Z</a:t>
            </a:r>
            <a:r>
              <a:rPr lang="en-US" sz="1800" b="0" u="none" baseline="-25000" dirty="0">
                <a:latin typeface="Arial Narrow" pitchFamily="34" charset="0"/>
              </a:rPr>
              <a:t>33</a:t>
            </a:r>
            <a:r>
              <a:rPr lang="en-US" sz="1800" b="0" u="none" dirty="0">
                <a:latin typeface="Arial Narrow" pitchFamily="34" charset="0"/>
              </a:rPr>
              <a:t>)?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Which multiplicative orders are possible in Z</a:t>
            </a:r>
            <a:r>
              <a:rPr lang="en-US" sz="1800" b="0" u="none" baseline="30000" dirty="0">
                <a:latin typeface="Arial Narrow" pitchFamily="34" charset="0"/>
              </a:rPr>
              <a:t>*</a:t>
            </a:r>
            <a:r>
              <a:rPr lang="en-US" sz="1800" b="0" u="none" baseline="-25000" dirty="0">
                <a:latin typeface="Arial Narrow" pitchFamily="34" charset="0"/>
              </a:rPr>
              <a:t>33</a:t>
            </a:r>
            <a:r>
              <a:rPr lang="en-US" sz="1800" b="0" u="none" dirty="0">
                <a:latin typeface="Arial Narrow" pitchFamily="34" charset="0"/>
              </a:rPr>
              <a:t>?</a:t>
            </a:r>
            <a:endParaRPr lang="en-US" sz="1800" b="0" u="none" baseline="-25000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Compute the order of the element 2, 5 and 7 in Z</a:t>
            </a:r>
            <a:r>
              <a:rPr lang="en-US" sz="1800" b="0" u="none" baseline="-25000" dirty="0">
                <a:latin typeface="Arial Narrow" pitchFamily="34" charset="0"/>
              </a:rPr>
              <a:t>33</a:t>
            </a:r>
            <a:r>
              <a:rPr lang="en-US" sz="1800" b="0" u="none" dirty="0">
                <a:latin typeface="Arial Narrow" pitchFamily="34" charset="0"/>
              </a:rPr>
              <a:t>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Compute 3 other elements having the same order as 2, 5, and 7.</a:t>
            </a:r>
            <a:r>
              <a:rPr lang="en-AU" sz="1800" b="0" u="none" dirty="0"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>
                <a:latin typeface="Arial Narrow" pitchFamily="34" charset="0"/>
              </a:rPr>
              <a:t>Compute the order of the elements 10,32,23.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>
                <a:latin typeface="Arial Narrow" pitchFamily="34" charset="0"/>
              </a:rPr>
              <a:t>Compute the order of elements 4 and other elements having the same order.</a:t>
            </a:r>
            <a:endParaRPr lang="de-DE" sz="1800" b="0" u="none" dirty="0">
              <a:latin typeface="Arial Narrow" pitchFamily="34" charset="0"/>
            </a:endParaRPr>
          </a:p>
        </p:txBody>
      </p:sp>
      <p:sp>
        <p:nvSpPr>
          <p:cNvPr id="1376270" name="Text Box 14"/>
          <p:cNvSpPr txBox="1">
            <a:spLocks noChangeArrowheads="1"/>
          </p:cNvSpPr>
          <p:nvPr/>
        </p:nvSpPr>
        <p:spPr bwMode="auto">
          <a:xfrm>
            <a:off x="792163" y="2018655"/>
            <a:ext cx="9531350" cy="452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2-1:</a:t>
            </a:r>
            <a:r>
              <a:rPr lang="en-AU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600" b="0" u="none" dirty="0">
                <a:latin typeface="Arial Narrow" pitchFamily="34" charset="0"/>
              </a:rPr>
              <a:t>Number of invertible elements (units) is Euler function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(33) =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(3*11) = (3-1)(11-1) = 20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The 20 units in Z</a:t>
            </a:r>
            <a:r>
              <a:rPr lang="en-AU" sz="1600" b="0" u="none" baseline="-25000" dirty="0">
                <a:latin typeface="Arial Narrow" pitchFamily="34" charset="0"/>
              </a:rPr>
              <a:t>33</a:t>
            </a:r>
            <a:r>
              <a:rPr lang="en-AU" sz="1600" b="0" u="none" dirty="0">
                <a:latin typeface="Arial Narrow" pitchFamily="34" charset="0"/>
              </a:rPr>
              <a:t> are: u = {1,2,4,5,7,8,10,13,14,16,17,19,20,23,25,26,28,29,31,32 } = Z</a:t>
            </a:r>
            <a:r>
              <a:rPr lang="en-AU" sz="1600" b="0" u="none" baseline="30000" dirty="0">
                <a:latin typeface="Arial Narrow" pitchFamily="34" charset="0"/>
              </a:rPr>
              <a:t>*</a:t>
            </a:r>
            <a:r>
              <a:rPr lang="en-AU" sz="1600" b="0" u="none" dirty="0">
                <a:latin typeface="Arial Narrow" pitchFamily="34" charset="0"/>
              </a:rPr>
              <a:t>, (</a:t>
            </a:r>
            <a:r>
              <a:rPr lang="en-AU" sz="1600" b="0" u="none" dirty="0" err="1">
                <a:latin typeface="Arial Narrow" pitchFamily="34" charset="0"/>
              </a:rPr>
              <a:t>gcd</a:t>
            </a:r>
            <a:r>
              <a:rPr lang="en-AU" sz="1600" b="0" u="none" dirty="0">
                <a:latin typeface="Arial Narrow" pitchFamily="34" charset="0"/>
              </a:rPr>
              <a:t> (33,u) = 1)</a:t>
            </a:r>
          </a:p>
          <a:p>
            <a:pPr marL="457200" indent="-457200" defTabSz="762000">
              <a:buAutoNum type="arabicPeriod" startAt="2"/>
              <a:defRPr/>
            </a:pPr>
            <a:r>
              <a:rPr lang="en-AU" sz="1600" b="0" u="none">
                <a:latin typeface="Arial Narrow" pitchFamily="34" charset="0"/>
              </a:rPr>
              <a:t>Possible </a:t>
            </a:r>
            <a:r>
              <a:rPr lang="en-AU" sz="1600" b="0" u="none" dirty="0">
                <a:latin typeface="Arial Narrow" pitchFamily="34" charset="0"/>
              </a:rPr>
              <a:t>multiplicative orders of units in Z</a:t>
            </a:r>
            <a:r>
              <a:rPr lang="en-AU" sz="1600" b="0" u="none" baseline="-25000" dirty="0">
                <a:latin typeface="Arial Narrow" pitchFamily="34" charset="0"/>
              </a:rPr>
              <a:t>33</a:t>
            </a:r>
            <a:r>
              <a:rPr lang="en-AU" sz="1600" b="0" u="none" dirty="0">
                <a:latin typeface="Arial Narrow" pitchFamily="34" charset="0"/>
              </a:rPr>
              <a:t> are the divisors of </a:t>
            </a:r>
            <a:r>
              <a:rPr lang="de-DE" sz="1600" b="0" u="none" dirty="0">
                <a:solidFill>
                  <a:schemeClr val="tx2"/>
                </a:solidFill>
                <a:latin typeface="Arial Narrow" panose="020B0606020202030204" pitchFamily="34" charset="0"/>
                <a:sym typeface="Symbol" pitchFamily="18" charset="2"/>
              </a:rPr>
              <a:t></a:t>
            </a:r>
            <a:r>
              <a:rPr lang="de-DE" sz="1600" b="0" u="none" dirty="0">
                <a:solidFill>
                  <a:schemeClr val="tx2"/>
                </a:solidFill>
                <a:latin typeface="Arial Narrow" panose="020B0606020202030204" pitchFamily="34" charset="0"/>
              </a:rPr>
              <a:t>(33)</a:t>
            </a: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 =lcm[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(11),</a:t>
            </a: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(3)]</a:t>
            </a: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 = lcm(10,2) = 0*2/</a:t>
            </a:r>
            <a:r>
              <a:rPr lang="en-AU" sz="1600" b="0" u="none" dirty="0" err="1">
                <a:solidFill>
                  <a:schemeClr val="tx2"/>
                </a:solidFill>
                <a:latin typeface="Arial Narrow" pitchFamily="34" charset="0"/>
              </a:rPr>
              <a:t>gcd</a:t>
            </a: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(10,2) = </a:t>
            </a:r>
            <a:r>
              <a:rPr lang="en-AU" sz="1600" u="none" dirty="0">
                <a:solidFill>
                  <a:schemeClr val="tx2"/>
                </a:solidFill>
                <a:latin typeface="Arial Narrow" pitchFamily="34" charset="0"/>
              </a:rPr>
              <a:t>10</a:t>
            </a:r>
          </a:p>
          <a:p>
            <a:pPr defTabSz="762000">
              <a:defRPr/>
            </a:pP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          </a:t>
            </a:r>
            <a:r>
              <a:rPr lang="en-AU" sz="1600" b="0" u="none" dirty="0">
                <a:latin typeface="Arial Narrow" pitchFamily="34" charset="0"/>
              </a:rPr>
              <a:t> =&gt; Possible orders are the divisors of 10, which are </a:t>
            </a:r>
            <a:r>
              <a:rPr lang="en-AU" sz="1600" u="none" dirty="0">
                <a:solidFill>
                  <a:schemeClr val="accent2"/>
                </a:solidFill>
                <a:latin typeface="Arial Narrow" pitchFamily="34" charset="0"/>
              </a:rPr>
              <a:t>1, 2, 5, 10</a:t>
            </a:r>
          </a:p>
          <a:p>
            <a:pPr marL="457200" indent="-457200" defTabSz="762000">
              <a:buFontTx/>
              <a:buAutoNum type="arabicPeriod" startAt="3"/>
              <a:defRPr/>
            </a:pPr>
            <a:r>
              <a:rPr lang="en-AU" sz="1600" b="0" dirty="0">
                <a:latin typeface="Arial Narrow" pitchFamily="34" charset="0"/>
              </a:rPr>
              <a:t>Order of 2:</a:t>
            </a:r>
            <a:r>
              <a:rPr lang="en-AU" sz="1600" u="none" dirty="0">
                <a:latin typeface="Arial Narrow" pitchFamily="34" charset="0"/>
              </a:rPr>
              <a:t> 2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>
                <a:latin typeface="Arial Narrow" pitchFamily="34" charset="0"/>
              </a:rPr>
              <a:t>2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4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2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32 = -1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 1</a:t>
            </a:r>
            <a:r>
              <a:rPr lang="en-AU" sz="1600" b="0" u="none" dirty="0">
                <a:latin typeface="Arial Narrow" pitchFamily="34" charset="0"/>
              </a:rPr>
              <a:t>  </a:t>
            </a:r>
            <a:r>
              <a:rPr lang="en-AU" sz="1600" u="none" dirty="0"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2</a:t>
            </a:r>
            <a:r>
              <a:rPr lang="en-AU" sz="1600" u="none" dirty="0">
                <a:latin typeface="Arial Narrow" pitchFamily="34" charset="0"/>
              </a:rPr>
              <a:t> is 10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5: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5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 = -8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-2*5 = -10 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23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 1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5</a:t>
            </a:r>
            <a:r>
              <a:rPr lang="en-AU" sz="1600" u="none" dirty="0">
                <a:latin typeface="Arial Narrow" pitchFamily="34" charset="0"/>
              </a:rPr>
              <a:t> is 10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b="0" dirty="0">
                <a:latin typeface="Arial Narrow" pitchFamily="34" charset="0"/>
              </a:rPr>
              <a:t>Order of 7: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7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>
                <a:latin typeface="Arial Narrow" pitchFamily="34" charset="0"/>
              </a:rPr>
              <a:t>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49 = 16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>
                <a:latin typeface="Arial Narrow" pitchFamily="34" charset="0"/>
              </a:rPr>
              <a:t>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13*16 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10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 1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7</a:t>
            </a:r>
            <a:r>
              <a:rPr lang="en-AU" sz="1600" u="none" dirty="0">
                <a:latin typeface="Arial Narrow" pitchFamily="34" charset="0"/>
              </a:rPr>
              <a:t> is 10</a:t>
            </a:r>
          </a:p>
          <a:p>
            <a:pPr marL="457200" indent="-457200" defTabSz="762000">
              <a:defRPr/>
            </a:pP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4.     </a:t>
            </a:r>
            <a:r>
              <a:rPr lang="de-DE" sz="1600" b="0" u="none" dirty="0" err="1">
                <a:solidFill>
                  <a:schemeClr val="tx2"/>
                </a:solidFill>
                <a:latin typeface="Arial Narrow" pitchFamily="34" charset="0"/>
              </a:rPr>
              <a:t>If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600" b="0" u="none" dirty="0" err="1">
                <a:solidFill>
                  <a:schemeClr val="tx2"/>
                </a:solidFill>
                <a:latin typeface="Arial Narrow" pitchFamily="34" charset="0"/>
              </a:rPr>
              <a:t>order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 = k, </a:t>
            </a:r>
            <a:r>
              <a:rPr lang="de-DE" sz="16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then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600" b="0" u="none" dirty="0" err="1">
                <a:solidFill>
                  <a:schemeClr val="tx2"/>
                </a:solidFill>
                <a:latin typeface="Arial Narrow" pitchFamily="34" charset="0"/>
              </a:rPr>
              <a:t>ord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(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de-DE" sz="1600" b="0" u="none" baseline="30000" dirty="0">
                <a:solidFill>
                  <a:schemeClr val="tx2"/>
                </a:solidFill>
                <a:latin typeface="Arial Narrow" pitchFamily="34" charset="0"/>
              </a:rPr>
              <a:t>i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) = k </a:t>
            </a:r>
            <a:r>
              <a:rPr lang="de-DE" sz="16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iff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</a:t>
            </a:r>
            <a:r>
              <a:rPr lang="de-DE" sz="16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gcd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(</a:t>
            </a:r>
            <a:r>
              <a:rPr lang="de-DE" sz="16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k,i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) = 1. </a:t>
            </a:r>
            <a:r>
              <a:rPr lang="en-AU" sz="1600" b="0" u="none" dirty="0">
                <a:latin typeface="Arial Narrow" pitchFamily="34" charset="0"/>
              </a:rPr>
              <a:t>  By selecting i = 1,3,7,9 we get  </a:t>
            </a:r>
            <a:r>
              <a:rPr lang="en-AU" sz="1600" b="0" u="none" dirty="0" err="1">
                <a:latin typeface="Arial Narrow" pitchFamily="34" charset="0"/>
              </a:rPr>
              <a:t>gcd</a:t>
            </a:r>
            <a:r>
              <a:rPr lang="en-AU" sz="1600" b="0" u="none" dirty="0">
                <a:latin typeface="Arial Narrow" pitchFamily="34" charset="0"/>
              </a:rPr>
              <a:t>(10,i) = 1.</a:t>
            </a:r>
          </a:p>
          <a:p>
            <a:pPr marL="457200" indent="-457200" defTabSz="762000">
              <a:defRPr/>
            </a:pPr>
            <a:r>
              <a:rPr lang="de-DE" sz="1800" u="none" dirty="0">
                <a:solidFill>
                  <a:schemeClr val="hlink"/>
                </a:solidFill>
                <a:latin typeface="Arial Narrow" panose="020B0606020202030204" pitchFamily="34" charset="0"/>
                <a:sym typeface="Symbol" pitchFamily="18" charset="2"/>
              </a:rPr>
              <a:t>       =&gt;  </a:t>
            </a:r>
            <a:r>
              <a:rPr lang="en-AU" sz="1600" b="0" u="none" dirty="0"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1</a:t>
            </a:r>
            <a:r>
              <a:rPr lang="en-AU" sz="1600" b="0" u="none" dirty="0">
                <a:latin typeface="Arial Narrow" pitchFamily="34" charset="0"/>
              </a:rPr>
              <a:t>, 2</a:t>
            </a:r>
            <a:r>
              <a:rPr lang="en-AU" sz="1600" b="0" u="none" baseline="30000" dirty="0">
                <a:latin typeface="Arial Narrow" pitchFamily="34" charset="0"/>
              </a:rPr>
              <a:t>3</a:t>
            </a:r>
            <a:r>
              <a:rPr lang="en-AU" sz="1600" b="0" u="none" dirty="0">
                <a:latin typeface="Arial Narrow" pitchFamily="34" charset="0"/>
              </a:rPr>
              <a:t>,  2</a:t>
            </a:r>
            <a:r>
              <a:rPr lang="en-AU" sz="1600" b="0" u="none" baseline="30000" dirty="0">
                <a:latin typeface="Arial Narrow" pitchFamily="34" charset="0"/>
              </a:rPr>
              <a:t>7</a:t>
            </a:r>
            <a:r>
              <a:rPr lang="en-AU" sz="1600" b="0" u="none" dirty="0">
                <a:latin typeface="Arial Narrow" pitchFamily="34" charset="0"/>
              </a:rPr>
              <a:t>, 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9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   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2 , 8 , 29 , 17</a:t>
            </a:r>
            <a:r>
              <a:rPr lang="en-AU" sz="1600" u="none" dirty="0">
                <a:latin typeface="Arial Narrow" pitchFamily="34" charset="0"/>
              </a:rPr>
              <a:t>   are 4 elements having order 10</a:t>
            </a:r>
            <a:endParaRPr lang="en-AU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de-DE" sz="1800" u="none" dirty="0">
                <a:solidFill>
                  <a:schemeClr val="hlink"/>
                </a:solidFill>
                <a:latin typeface="Arial Narrow" panose="020B0606020202030204" pitchFamily="34" charset="0"/>
                <a:sym typeface="Symbol" pitchFamily="18" charset="2"/>
              </a:rPr>
              <a:t>       =&gt;  </a:t>
            </a:r>
            <a:r>
              <a:rPr lang="en-AU" sz="1600" b="0" u="none" dirty="0">
                <a:latin typeface="Arial Narrow" pitchFamily="34" charset="0"/>
              </a:rPr>
              <a:t>5</a:t>
            </a:r>
            <a:r>
              <a:rPr lang="en-AU" sz="1600" b="0" u="none" baseline="30000" dirty="0">
                <a:latin typeface="Arial Narrow" pitchFamily="34" charset="0"/>
              </a:rPr>
              <a:t>1</a:t>
            </a:r>
            <a:r>
              <a:rPr lang="en-AU" sz="1600" b="0" u="none" dirty="0">
                <a:latin typeface="Arial Narrow" pitchFamily="34" charset="0"/>
              </a:rPr>
              <a:t>, 5</a:t>
            </a:r>
            <a:r>
              <a:rPr lang="en-AU" sz="1600" b="0" u="none" baseline="30000" dirty="0">
                <a:latin typeface="Arial Narrow" pitchFamily="34" charset="0"/>
              </a:rPr>
              <a:t>3</a:t>
            </a:r>
            <a:r>
              <a:rPr lang="en-AU" sz="1600" b="0" u="none" dirty="0">
                <a:latin typeface="Arial Narrow" pitchFamily="34" charset="0"/>
              </a:rPr>
              <a:t>,  5</a:t>
            </a:r>
            <a:r>
              <a:rPr lang="en-AU" sz="1600" b="0" u="none" baseline="30000" dirty="0">
                <a:latin typeface="Arial Narrow" pitchFamily="34" charset="0"/>
              </a:rPr>
              <a:t>7</a:t>
            </a:r>
            <a:r>
              <a:rPr lang="en-AU" sz="1600" b="0" u="none" dirty="0">
                <a:latin typeface="Arial Narrow" pitchFamily="34" charset="0"/>
              </a:rPr>
              <a:t>, 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5</a:t>
            </a:r>
            <a:r>
              <a:rPr lang="en-AU" sz="1600" b="0" u="none" baseline="30000" dirty="0">
                <a:latin typeface="Arial Narrow" pitchFamily="34" charset="0"/>
              </a:rPr>
              <a:t>9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   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5, 26 , 14 , 20</a:t>
            </a:r>
            <a:r>
              <a:rPr lang="en-AU" sz="1600" u="none" dirty="0">
                <a:latin typeface="Arial Narrow" pitchFamily="34" charset="0"/>
              </a:rPr>
              <a:t>   are 4 elements having order 10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</a:t>
            </a:r>
            <a:r>
              <a:rPr lang="de-DE" sz="1800" u="none" dirty="0">
                <a:solidFill>
                  <a:schemeClr val="hlink"/>
                </a:solidFill>
                <a:latin typeface="Arial Narrow" panose="020B0606020202030204" pitchFamily="34" charset="0"/>
                <a:sym typeface="Symbol" pitchFamily="18" charset="2"/>
              </a:rPr>
              <a:t>=&gt;  </a:t>
            </a:r>
            <a:r>
              <a:rPr lang="en-AU" sz="1600" b="0" u="none" dirty="0">
                <a:latin typeface="Arial Narrow" pitchFamily="34" charset="0"/>
              </a:rPr>
              <a:t>7</a:t>
            </a:r>
            <a:r>
              <a:rPr lang="en-AU" sz="1600" b="0" u="none" baseline="30000" dirty="0">
                <a:latin typeface="Arial Narrow" pitchFamily="34" charset="0"/>
              </a:rPr>
              <a:t>1</a:t>
            </a:r>
            <a:r>
              <a:rPr lang="en-AU" sz="1600" b="0" u="none" dirty="0">
                <a:latin typeface="Arial Narrow" pitchFamily="34" charset="0"/>
              </a:rPr>
              <a:t>, 7</a:t>
            </a:r>
            <a:r>
              <a:rPr lang="en-AU" sz="1600" b="0" u="none" baseline="30000" dirty="0">
                <a:latin typeface="Arial Narrow" pitchFamily="34" charset="0"/>
              </a:rPr>
              <a:t>3</a:t>
            </a:r>
            <a:r>
              <a:rPr lang="en-AU" sz="1600" b="0" u="none" dirty="0">
                <a:latin typeface="Arial Narrow" pitchFamily="34" charset="0"/>
              </a:rPr>
              <a:t>,  7</a:t>
            </a:r>
            <a:r>
              <a:rPr lang="en-AU" sz="1600" b="0" u="none" baseline="30000" dirty="0">
                <a:latin typeface="Arial Narrow" pitchFamily="34" charset="0"/>
              </a:rPr>
              <a:t>7</a:t>
            </a:r>
            <a:r>
              <a:rPr lang="en-AU" sz="1600" b="0" u="none" dirty="0">
                <a:latin typeface="Arial Narrow" pitchFamily="34" charset="0"/>
              </a:rPr>
              <a:t>, 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7</a:t>
            </a:r>
            <a:r>
              <a:rPr lang="en-AU" sz="1600" b="0" u="none" baseline="30000" dirty="0">
                <a:latin typeface="Arial Narrow" pitchFamily="34" charset="0"/>
              </a:rPr>
              <a:t>9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   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7 , 13 , 28 , 19</a:t>
            </a:r>
            <a:r>
              <a:rPr lang="en-AU" sz="1600" u="none" dirty="0">
                <a:latin typeface="Arial Narrow" pitchFamily="34" charset="0"/>
              </a:rPr>
              <a:t>   are 4 elements having order 10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5.       </a:t>
            </a:r>
            <a:r>
              <a:rPr lang="en-AU" sz="1600" b="0" dirty="0">
                <a:latin typeface="Arial Narrow" pitchFamily="34" charset="0"/>
              </a:rPr>
              <a:t>Order of 10:</a:t>
            </a:r>
            <a:r>
              <a:rPr lang="en-AU" sz="1600" u="none" dirty="0">
                <a:latin typeface="Arial Narrow" pitchFamily="34" charset="0"/>
              </a:rPr>
              <a:t>  10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10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>
                <a:latin typeface="Arial Narrow" pitchFamily="34" charset="0"/>
              </a:rPr>
              <a:t>10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100 = 1   </a:t>
            </a:r>
            <a:r>
              <a:rPr lang="en-AU" sz="1600" u="none" dirty="0"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10</a:t>
            </a:r>
            <a:r>
              <a:rPr lang="en-AU" sz="1600" u="none" dirty="0">
                <a:latin typeface="Arial Narrow" pitchFamily="34" charset="0"/>
              </a:rPr>
              <a:t> is 2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b="0" dirty="0">
                <a:latin typeface="Arial Narrow" pitchFamily="34" charset="0"/>
              </a:rPr>
              <a:t>Order of 32:</a:t>
            </a:r>
            <a:r>
              <a:rPr lang="en-AU" sz="1600" u="none" dirty="0">
                <a:latin typeface="Arial Narrow" pitchFamily="34" charset="0"/>
              </a:rPr>
              <a:t>  32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32 = -1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>
                <a:latin typeface="Arial Narrow" pitchFamily="34" charset="0"/>
              </a:rPr>
              <a:t>32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     </a:t>
            </a:r>
            <a:r>
              <a:rPr lang="en-AU" sz="1600" u="none" dirty="0"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32</a:t>
            </a:r>
            <a:r>
              <a:rPr lang="en-AU" sz="1600" u="none" dirty="0">
                <a:latin typeface="Arial Narrow" pitchFamily="34" charset="0"/>
              </a:rPr>
              <a:t> is 2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b="0" dirty="0">
                <a:latin typeface="Arial Narrow" pitchFamily="34" charset="0"/>
              </a:rPr>
              <a:t>Order of 23:</a:t>
            </a:r>
            <a:r>
              <a:rPr lang="en-AU" sz="1600" u="none" dirty="0">
                <a:latin typeface="Arial Narrow" pitchFamily="34" charset="0"/>
              </a:rPr>
              <a:t>  23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23 = -10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>
                <a:latin typeface="Arial Narrow" pitchFamily="34" charset="0"/>
              </a:rPr>
              <a:t>23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(-10)</a:t>
            </a:r>
            <a:r>
              <a:rPr lang="en-AU" sz="1600" b="0" u="none" baseline="30000" dirty="0">
                <a:latin typeface="Arial Narrow" pitchFamily="34" charset="0"/>
              </a:rPr>
              <a:t>2 </a:t>
            </a:r>
            <a:r>
              <a:rPr lang="en-AU" sz="1600" b="0" u="none" dirty="0">
                <a:latin typeface="Arial Narrow" pitchFamily="34" charset="0"/>
              </a:rPr>
              <a:t>= 100 = 1  </a:t>
            </a:r>
            <a:r>
              <a:rPr lang="en-AU" sz="1600" u="none" dirty="0"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23</a:t>
            </a:r>
            <a:r>
              <a:rPr lang="en-AU" sz="1600" u="none" dirty="0">
                <a:latin typeface="Arial Narrow" pitchFamily="34" charset="0"/>
              </a:rPr>
              <a:t> is 2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6.	</a:t>
            </a:r>
            <a:r>
              <a:rPr lang="en-AU" sz="1600" b="0" dirty="0">
                <a:latin typeface="Arial Narrow" pitchFamily="34" charset="0"/>
              </a:rPr>
              <a:t>Order of 4:</a:t>
            </a:r>
            <a:r>
              <a:rPr lang="en-AU" sz="1600" u="none" dirty="0">
                <a:latin typeface="Arial Narrow" pitchFamily="34" charset="0"/>
              </a:rPr>
              <a:t>  4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4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>
                <a:latin typeface="Arial Narrow" pitchFamily="34" charset="0"/>
              </a:rPr>
              <a:t>4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16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>
                <a:latin typeface="Arial Narrow" pitchFamily="34" charset="0"/>
              </a:rPr>
              <a:t>4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25*4 = 100 = 1 </a:t>
            </a:r>
            <a:r>
              <a:rPr lang="en-AU" sz="1600" u="none" dirty="0"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4</a:t>
            </a:r>
            <a:r>
              <a:rPr lang="en-AU" sz="1600" u="none" dirty="0">
                <a:latin typeface="Arial Narrow" pitchFamily="34" charset="0"/>
              </a:rPr>
              <a:t> is 5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For </a:t>
            </a:r>
            <a:r>
              <a:rPr lang="en-AU" sz="1600" b="0" u="none" dirty="0" err="1">
                <a:latin typeface="Arial Narrow" pitchFamily="34" charset="0"/>
              </a:rPr>
              <a:t>gcd</a:t>
            </a:r>
            <a:r>
              <a:rPr lang="en-AU" sz="1600" b="0" u="none" dirty="0">
                <a:latin typeface="Arial Narrow" pitchFamily="34" charset="0"/>
              </a:rPr>
              <a:t>(5,i) = 1 =&gt; i = 1,2,3,4</a:t>
            </a:r>
            <a:r>
              <a:rPr lang="de-DE" sz="1800" u="none" dirty="0">
                <a:solidFill>
                  <a:schemeClr val="hlink"/>
                </a:solidFill>
                <a:latin typeface="Arial Narrow" panose="020B0606020202030204" pitchFamily="34" charset="0"/>
                <a:sym typeface="Symbol" pitchFamily="18" charset="2"/>
              </a:rPr>
              <a:t>  =&gt;  </a:t>
            </a:r>
            <a:r>
              <a:rPr lang="en-AU" sz="1600" b="0" u="none" dirty="0">
                <a:latin typeface="Arial Narrow" pitchFamily="34" charset="0"/>
              </a:rPr>
              <a:t>4</a:t>
            </a:r>
            <a:r>
              <a:rPr lang="en-AU" sz="1600" b="0" u="none" baseline="30000" dirty="0">
                <a:latin typeface="Arial Narrow" pitchFamily="34" charset="0"/>
              </a:rPr>
              <a:t>1</a:t>
            </a:r>
            <a:r>
              <a:rPr lang="en-AU" sz="1600" b="0" u="none" dirty="0">
                <a:latin typeface="Arial Narrow" pitchFamily="34" charset="0"/>
              </a:rPr>
              <a:t>, 4</a:t>
            </a:r>
            <a:r>
              <a:rPr lang="en-AU" sz="1600" b="0" u="none" baseline="30000" dirty="0">
                <a:latin typeface="Arial Narrow" pitchFamily="34" charset="0"/>
              </a:rPr>
              <a:t>2</a:t>
            </a:r>
            <a:r>
              <a:rPr lang="en-AU" sz="1600" b="0" u="none" dirty="0">
                <a:latin typeface="Arial Narrow" pitchFamily="34" charset="0"/>
              </a:rPr>
              <a:t> ,4</a:t>
            </a:r>
            <a:r>
              <a:rPr lang="en-AU" sz="1600" b="0" u="none" baseline="30000" dirty="0">
                <a:latin typeface="Arial Narrow" pitchFamily="34" charset="0"/>
              </a:rPr>
              <a:t>3</a:t>
            </a:r>
            <a:r>
              <a:rPr lang="en-AU" sz="1600" b="0" u="none" dirty="0">
                <a:latin typeface="Arial Narrow" pitchFamily="34" charset="0"/>
              </a:rPr>
              <a:t>,  4</a:t>
            </a:r>
            <a:r>
              <a:rPr lang="en-AU" sz="1600" b="0" u="none" baseline="30000" dirty="0">
                <a:latin typeface="Arial Narrow" pitchFamily="34" charset="0"/>
              </a:rPr>
              <a:t>4    </a:t>
            </a:r>
            <a:r>
              <a:rPr lang="en-AU" sz="1600" b="0" u="none" dirty="0">
                <a:latin typeface="Arial Narrow" pitchFamily="34" charset="0"/>
              </a:rPr>
              <a:t> or </a:t>
            </a:r>
            <a:r>
              <a:rPr lang="en-AU" sz="1600" b="0" u="none" baseline="30000" dirty="0">
                <a:latin typeface="Arial Narrow" pitchFamily="34" charset="0"/>
              </a:rPr>
              <a:t> 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4 , 16 , 31 , 25</a:t>
            </a:r>
            <a:r>
              <a:rPr lang="en-AU" sz="1600" u="none" dirty="0">
                <a:latin typeface="Arial Narrow" pitchFamily="34" charset="0"/>
              </a:rPr>
              <a:t>   are elements having order 5</a:t>
            </a:r>
          </a:p>
        </p:txBody>
      </p:sp>
      <p:sp>
        <p:nvSpPr>
          <p:cNvPr id="2" name="Rechteck 1"/>
          <p:cNvSpPr/>
          <p:nvPr/>
        </p:nvSpPr>
        <p:spPr>
          <a:xfrm>
            <a:off x="7450322" y="4466927"/>
            <a:ext cx="2514600" cy="892552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AU" sz="1600" dirty="0">
                <a:latin typeface="Arial Narrow" pitchFamily="34" charset="0"/>
              </a:rPr>
              <a:t>Notice</a:t>
            </a:r>
            <a:r>
              <a:rPr lang="en-AU" sz="1600" u="none" dirty="0">
                <a:latin typeface="Arial Narrow" pitchFamily="34" charset="0"/>
              </a:rPr>
              <a:t>: No. of elements having order 10 is not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(10) </a:t>
            </a:r>
            <a:r>
              <a:rPr lang="de-DE" sz="1600" u="none" dirty="0" err="1">
                <a:latin typeface="Arial Narrow" pitchFamily="34" charset="0"/>
              </a:rPr>
              <a:t>as</a:t>
            </a:r>
            <a:r>
              <a:rPr lang="de-DE" sz="1600" u="none" dirty="0"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Z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*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33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is not a cyclic group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78892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78317" name="Text Box 13"/>
          <p:cNvSpPr txBox="1">
            <a:spLocks noChangeArrowheads="1"/>
          </p:cNvSpPr>
          <p:nvPr/>
        </p:nvSpPr>
        <p:spPr bwMode="auto">
          <a:xfrm>
            <a:off x="954088" y="722313"/>
            <a:ext cx="88392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2-2:</a:t>
            </a:r>
            <a:r>
              <a:rPr lang="en-US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Elements of Z</a:t>
            </a:r>
            <a:r>
              <a:rPr lang="en-US" u="none" baseline="-250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17</a:t>
            </a:r>
            <a:r>
              <a:rPr lang="en-US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= GF(17)</a:t>
            </a:r>
            <a:endParaRPr lang="en-US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How many invertible element under multiplication do exist in GF(17) (number of units in GF(17) )?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Which multiplicative orders are possible in GF(17)?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How many elements do exist from each possible order?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Compute the order of the element 2 in GF(17).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Compute all other elements having the same order as 2.</a:t>
            </a:r>
          </a:p>
          <a:p>
            <a:pPr marL="457200" indent="-457200" algn="ctr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                    </a:t>
            </a:r>
            <a:endParaRPr lang="de-DE" sz="1800" b="0" u="none" dirty="0">
              <a:latin typeface="Arial Narrow" pitchFamily="34" charset="0"/>
            </a:endParaRPr>
          </a:p>
        </p:txBody>
      </p:sp>
      <p:sp>
        <p:nvSpPr>
          <p:cNvPr id="1378318" name="Text Box 14"/>
          <p:cNvSpPr txBox="1">
            <a:spLocks noChangeArrowheads="1"/>
          </p:cNvSpPr>
          <p:nvPr/>
        </p:nvSpPr>
        <p:spPr bwMode="auto">
          <a:xfrm>
            <a:off x="954087" y="2867313"/>
            <a:ext cx="9415463" cy="326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2-2:</a:t>
            </a:r>
            <a:r>
              <a:rPr lang="en-AU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>
                <a:latin typeface="Arial Narrow" pitchFamily="34" charset="0"/>
              </a:rPr>
              <a:t>Number of invertible elements is Euler function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(17) = (17-1) = 16</a:t>
            </a:r>
            <a:endParaRPr lang="en-AU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>
                <a:latin typeface="Arial Narrow" pitchFamily="34" charset="0"/>
              </a:rPr>
              <a:t>The possible multiplicative orders in GF(17) are the divisors of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(17) =</a:t>
            </a:r>
            <a:r>
              <a:rPr lang="en-AU" sz="1800" b="0" u="none" dirty="0">
                <a:latin typeface="Arial Narrow" pitchFamily="34" charset="0"/>
              </a:rPr>
              <a:t> 17 – 1 = </a:t>
            </a:r>
            <a:r>
              <a:rPr lang="en-AU" sz="1800" u="none" dirty="0">
                <a:latin typeface="Arial Narrow" pitchFamily="34" charset="0"/>
              </a:rPr>
              <a:t>16</a:t>
            </a:r>
            <a:r>
              <a:rPr lang="en-AU" sz="1800" b="0" u="none" dirty="0">
                <a:latin typeface="Arial Narrow" pitchFamily="34" charset="0"/>
              </a:rPr>
              <a:t>,  namely </a:t>
            </a:r>
            <a:r>
              <a:rPr lang="en-AU" sz="1800" u="none" dirty="0">
                <a:solidFill>
                  <a:schemeClr val="accent2"/>
                </a:solidFill>
                <a:latin typeface="Arial Narrow" pitchFamily="34" charset="0"/>
              </a:rPr>
              <a:t>1, 2, 4, 8, 16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>
                <a:latin typeface="Arial Narrow" pitchFamily="34" charset="0"/>
              </a:rPr>
              <a:t>Number of elements with order 1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(1) = 1</a:t>
            </a:r>
            <a:endParaRPr lang="en-AU" sz="18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 Number of elements with order 2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(2) = (2-1) = 1</a:t>
            </a: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 Number of elements with order 4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(4) = 4 (1-1/2) = 2</a:t>
            </a: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 Number of elements with order 8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(8) =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(2</a:t>
            </a:r>
            <a:r>
              <a:rPr lang="de-DE" sz="1800" u="none" baseline="30000" dirty="0">
                <a:latin typeface="Arial Narrow" pitchFamily="34" charset="0"/>
              </a:rPr>
              <a:t>3</a:t>
            </a:r>
            <a:r>
              <a:rPr lang="de-DE" sz="1800" u="none" dirty="0">
                <a:latin typeface="Arial Narrow" pitchFamily="34" charset="0"/>
              </a:rPr>
              <a:t>) = 8 (1-1/2) = 4</a:t>
            </a: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 Number of elements with order 16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(16) =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(2</a:t>
            </a:r>
            <a:r>
              <a:rPr lang="de-DE" sz="1800" u="none" baseline="30000" dirty="0">
                <a:latin typeface="Arial Narrow" pitchFamily="34" charset="0"/>
              </a:rPr>
              <a:t>4</a:t>
            </a:r>
            <a:r>
              <a:rPr lang="de-DE" sz="1800" u="none" dirty="0">
                <a:latin typeface="Arial Narrow" pitchFamily="34" charset="0"/>
              </a:rPr>
              <a:t>) = 16 (1-1/2) = 8</a:t>
            </a:r>
            <a:r>
              <a:rPr lang="de-DE" sz="1800" b="0" u="none" dirty="0">
                <a:latin typeface="Arial Narrow" pitchFamily="34" charset="0"/>
              </a:rPr>
              <a:t> </a:t>
            </a:r>
            <a:endParaRPr lang="de-DE" sz="18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4.     </a:t>
            </a:r>
            <a:r>
              <a:rPr lang="en-AU" sz="1800" b="0" dirty="0">
                <a:latin typeface="Arial Narrow" pitchFamily="34" charset="0"/>
              </a:rPr>
              <a:t>Order of 2:</a:t>
            </a:r>
            <a:r>
              <a:rPr lang="en-AU" sz="1800" b="0" u="none" dirty="0">
                <a:latin typeface="Arial Narrow" pitchFamily="34" charset="0"/>
              </a:rPr>
              <a:t>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2 </a:t>
            </a:r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800" b="0" u="none" dirty="0">
                <a:latin typeface="Arial Narrow" pitchFamily="34" charset="0"/>
              </a:rPr>
              <a:t> 1,    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4 </a:t>
            </a:r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800" b="0" u="none" dirty="0">
                <a:latin typeface="Arial Narrow" pitchFamily="34" charset="0"/>
              </a:rPr>
              <a:t> 1,    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4</a:t>
            </a:r>
            <a:r>
              <a:rPr lang="en-AU" sz="1800" b="0" u="none" baseline="30000" dirty="0">
                <a:latin typeface="Arial Narrow" pitchFamily="34" charset="0"/>
              </a:rPr>
              <a:t>2 </a:t>
            </a:r>
            <a:r>
              <a:rPr lang="en-AU" sz="1800" b="0" u="none" dirty="0">
                <a:latin typeface="Arial Narrow" pitchFamily="34" charset="0"/>
              </a:rPr>
              <a:t>= 16 = -1 </a:t>
            </a:r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 1</a:t>
            </a:r>
            <a:r>
              <a:rPr lang="en-AU" sz="1800" b="0" u="none" dirty="0">
                <a:latin typeface="Arial Narrow" pitchFamily="34" charset="0"/>
              </a:rPr>
              <a:t> ,    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accent2"/>
                </a:solidFill>
                <a:latin typeface="Arial Narrow" pitchFamily="34" charset="0"/>
              </a:rPr>
              <a:t>8</a:t>
            </a:r>
            <a:r>
              <a:rPr lang="en-AU" sz="180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(2</a:t>
            </a:r>
            <a:r>
              <a:rPr lang="en-AU" sz="1800" b="0" u="none" baseline="30000" dirty="0">
                <a:solidFill>
                  <a:schemeClr val="tx2"/>
                </a:solidFill>
                <a:latin typeface="Arial Narrow" pitchFamily="34" charset="0"/>
              </a:rPr>
              <a:t>4</a:t>
            </a:r>
            <a:r>
              <a:rPr lang="en-AU" sz="1800" b="0" u="none" dirty="0">
                <a:latin typeface="Arial Narrow" pitchFamily="34" charset="0"/>
              </a:rPr>
              <a:t>)</a:t>
            </a:r>
            <a:r>
              <a:rPr lang="en-AU" sz="1800" b="0" u="none" baseline="30000" dirty="0">
                <a:latin typeface="Arial Narrow" pitchFamily="34" charset="0"/>
              </a:rPr>
              <a:t>2 </a:t>
            </a:r>
            <a:r>
              <a:rPr lang="en-AU" sz="1800" b="0" u="none" dirty="0">
                <a:latin typeface="Arial Narrow" pitchFamily="34" charset="0"/>
              </a:rPr>
              <a:t>= -1</a:t>
            </a:r>
            <a:r>
              <a:rPr lang="en-AU" sz="1800" b="0" u="none" baseline="30000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1   </a:t>
            </a:r>
            <a:r>
              <a:rPr lang="en-AU" sz="1800" u="none" dirty="0">
                <a:latin typeface="Arial Narrow" pitchFamily="34" charset="0"/>
              </a:rPr>
              <a:t>=&gt;</a:t>
            </a:r>
            <a:r>
              <a:rPr lang="en-AU" sz="1800" b="0" u="none" dirty="0">
                <a:latin typeface="Arial Narrow" pitchFamily="34" charset="0"/>
              </a:rPr>
              <a:t>   </a:t>
            </a:r>
            <a:r>
              <a:rPr lang="en-AU" sz="1800" u="none" dirty="0">
                <a:latin typeface="Arial Narrow" pitchFamily="34" charset="0"/>
              </a:rPr>
              <a:t>order of </a:t>
            </a:r>
            <a:r>
              <a:rPr lang="en-AU" sz="1800" u="none" dirty="0">
                <a:solidFill>
                  <a:srgbClr val="FF0000"/>
                </a:solidFill>
                <a:latin typeface="Arial Narrow" pitchFamily="34" charset="0"/>
              </a:rPr>
              <a:t>2</a:t>
            </a:r>
            <a:r>
              <a:rPr lang="en-AU" sz="1800" u="none" dirty="0">
                <a:latin typeface="Arial Narrow" pitchFamily="34" charset="0"/>
              </a:rPr>
              <a:t> is 8</a:t>
            </a:r>
          </a:p>
          <a:p>
            <a:pPr marL="457200" indent="-457200" defTabSz="762000">
              <a:defRPr/>
            </a:pP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5.    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</a:rPr>
              <a:t>If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</a:rPr>
              <a:t>order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 = k,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then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</a:rPr>
              <a:t>ord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(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de-DE" sz="1800" b="0" u="none" baseline="30000" dirty="0">
                <a:solidFill>
                  <a:schemeClr val="tx2"/>
                </a:solidFill>
                <a:latin typeface="Arial Narrow" pitchFamily="34" charset="0"/>
              </a:rPr>
              <a:t>i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) = k 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iff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gcd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(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k,i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) = 1. </a:t>
            </a:r>
            <a:r>
              <a:rPr lang="en-AU" sz="1800" b="0" u="none" dirty="0">
                <a:latin typeface="Arial Narrow" pitchFamily="34" charset="0"/>
              </a:rPr>
              <a:t>  by selecting </a:t>
            </a:r>
            <a:r>
              <a:rPr lang="en-AU" sz="1800" b="0" u="none" dirty="0" err="1">
                <a:latin typeface="Arial Narrow" pitchFamily="34" charset="0"/>
              </a:rPr>
              <a:t>i</a:t>
            </a:r>
            <a:r>
              <a:rPr lang="en-AU" sz="1800" b="0" u="none" dirty="0">
                <a:latin typeface="Arial Narrow" pitchFamily="34" charset="0"/>
              </a:rPr>
              <a:t> = 1,3,5,7 we get  </a:t>
            </a:r>
            <a:r>
              <a:rPr lang="en-AU" sz="1800" b="0" u="none" dirty="0" err="1">
                <a:latin typeface="Arial Narrow" pitchFamily="34" charset="0"/>
              </a:rPr>
              <a:t>gcd</a:t>
            </a:r>
            <a:r>
              <a:rPr lang="en-AU" sz="1800" b="0" u="none" dirty="0">
                <a:latin typeface="Arial Narrow" pitchFamily="34" charset="0"/>
              </a:rPr>
              <a:t>(8,i) = 1.</a:t>
            </a:r>
          </a:p>
          <a:p>
            <a:pPr marL="457200" indent="-457200" defTabSz="762000">
              <a:defRPr/>
            </a:pPr>
            <a:r>
              <a:rPr lang="de-DE" u="none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       =&gt;  </a:t>
            </a:r>
            <a:r>
              <a:rPr lang="en-AU" sz="1800" b="0" u="none" dirty="0"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1</a:t>
            </a:r>
            <a:r>
              <a:rPr lang="en-AU" sz="1800" b="0" u="none" dirty="0">
                <a:latin typeface="Arial Narrow" pitchFamily="34" charset="0"/>
              </a:rPr>
              <a:t>, 2</a:t>
            </a:r>
            <a:r>
              <a:rPr lang="en-AU" sz="1800" b="0" u="none" baseline="30000" dirty="0">
                <a:latin typeface="Arial Narrow" pitchFamily="34" charset="0"/>
              </a:rPr>
              <a:t>3</a:t>
            </a:r>
            <a:r>
              <a:rPr lang="en-AU" sz="1800" b="0" u="none" dirty="0">
                <a:latin typeface="Arial Narrow" pitchFamily="34" charset="0"/>
              </a:rPr>
              <a:t>,  2</a:t>
            </a:r>
            <a:r>
              <a:rPr lang="en-AU" sz="1800" b="0" u="none" baseline="30000" dirty="0">
                <a:latin typeface="Arial Narrow" pitchFamily="34" charset="0"/>
              </a:rPr>
              <a:t>5</a:t>
            </a:r>
            <a:r>
              <a:rPr lang="en-AU" sz="1800" b="0" u="none" dirty="0">
                <a:latin typeface="Arial Narrow" pitchFamily="34" charset="0"/>
              </a:rPr>
              <a:t>, 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7</a:t>
            </a:r>
            <a:r>
              <a:rPr lang="en-AU" sz="1800" b="0" u="none" dirty="0">
                <a:latin typeface="Arial Narrow" pitchFamily="34" charset="0"/>
              </a:rPr>
              <a:t>   </a:t>
            </a:r>
            <a:r>
              <a:rPr lang="en-AU" sz="1800" u="none" dirty="0">
                <a:latin typeface="Arial Narrow" pitchFamily="34" charset="0"/>
              </a:rPr>
              <a:t>or    </a:t>
            </a:r>
            <a:r>
              <a:rPr lang="en-AU" sz="1800" u="none" dirty="0">
                <a:solidFill>
                  <a:srgbClr val="FF0000"/>
                </a:solidFill>
                <a:latin typeface="Arial Narrow" pitchFamily="34" charset="0"/>
              </a:rPr>
              <a:t>2 , 8 , 15 , 9</a:t>
            </a:r>
            <a:r>
              <a:rPr lang="en-AU" sz="1800" u="none" dirty="0">
                <a:latin typeface="Arial Narrow" pitchFamily="34" charset="0"/>
              </a:rPr>
              <a:t>   are the 4 elements having order 8</a:t>
            </a:r>
          </a:p>
        </p:txBody>
      </p:sp>
    </p:spTree>
    <p:extLst>
      <p:ext uri="{BB962C8B-B14F-4D97-AF65-F5344CB8AC3E}">
        <p14:creationId xmlns:p14="http://schemas.microsoft.com/office/powerpoint/2010/main" val="209534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80365" name="Text Box 13"/>
          <p:cNvSpPr txBox="1">
            <a:spLocks noChangeArrowheads="1"/>
          </p:cNvSpPr>
          <p:nvPr/>
        </p:nvSpPr>
        <p:spPr bwMode="auto">
          <a:xfrm>
            <a:off x="272108" y="535930"/>
            <a:ext cx="8839200" cy="231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2-3:</a:t>
            </a:r>
            <a:r>
              <a:rPr lang="en-US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Elements of GF(23)</a:t>
            </a:r>
            <a:endParaRPr lang="en-US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How many invertible element under multiplication do exist GF(23) (number of units in GF(23) )?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Which multiplicative orders are possible in GF(23)?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How many elements do exist from each possible order?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Compute the order of the element 2 in GF(23).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Compute all other elements having the same order as 2.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Compute the inverse of </a:t>
            </a:r>
            <a:r>
              <a:rPr lang="en-AU" sz="1800" b="0" u="none" dirty="0"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18 </a:t>
            </a:r>
            <a:r>
              <a:rPr lang="en-AU" sz="1800" b="0" u="none" dirty="0">
                <a:latin typeface="Arial Narrow" pitchFamily="34" charset="0"/>
              </a:rPr>
              <a:t>in GF(23) </a:t>
            </a:r>
            <a:r>
              <a:rPr lang="en-AU" sz="1800" b="0" dirty="0">
                <a:latin typeface="Arial Narrow" pitchFamily="34" charset="0"/>
              </a:rPr>
              <a:t>without</a:t>
            </a:r>
            <a:r>
              <a:rPr lang="en-AU" sz="1800" b="0" u="none" dirty="0">
                <a:latin typeface="Arial Narrow" pitchFamily="34" charset="0"/>
              </a:rPr>
              <a:t> using the </a:t>
            </a:r>
            <a:r>
              <a:rPr lang="en-AU" sz="1800" b="0" u="none" dirty="0" err="1">
                <a:latin typeface="Arial Narrow" pitchFamily="34" charset="0"/>
              </a:rPr>
              <a:t>gcd</a:t>
            </a:r>
            <a:r>
              <a:rPr lang="en-AU" sz="1800" b="0" u="none" dirty="0">
                <a:latin typeface="Arial Narrow" pitchFamily="34" charset="0"/>
              </a:rPr>
              <a:t> algorithm.</a:t>
            </a:r>
            <a:endParaRPr lang="en-US" sz="1800" b="0" u="none" dirty="0">
              <a:latin typeface="Arial Narrow" pitchFamily="34" charset="0"/>
            </a:endParaRPr>
          </a:p>
          <a:p>
            <a:pPr marL="457200" indent="-457200" algn="ctr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                    </a:t>
            </a:r>
            <a:endParaRPr lang="de-DE" sz="1800" b="0" u="none" dirty="0">
              <a:latin typeface="Arial Narrow" pitchFamily="34" charset="0"/>
            </a:endParaRPr>
          </a:p>
        </p:txBody>
      </p:sp>
      <p:sp>
        <p:nvSpPr>
          <p:cNvPr id="1380366" name="Text Box 14"/>
          <p:cNvSpPr txBox="1">
            <a:spLocks noChangeArrowheads="1"/>
          </p:cNvSpPr>
          <p:nvPr/>
        </p:nvSpPr>
        <p:spPr bwMode="auto">
          <a:xfrm>
            <a:off x="272108" y="2738735"/>
            <a:ext cx="10097442" cy="35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2-3:</a:t>
            </a:r>
            <a:r>
              <a:rPr lang="en-AU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>
                <a:latin typeface="Arial Narrow" pitchFamily="34" charset="0"/>
              </a:rPr>
              <a:t>Number of invertible elements is Euler function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(23) = (23-1) = 22 </a:t>
            </a:r>
            <a:r>
              <a:rPr lang="de-DE" sz="1800" u="none" dirty="0" err="1">
                <a:latin typeface="Arial Narrow" pitchFamily="34" charset="0"/>
              </a:rPr>
              <a:t>elements</a:t>
            </a:r>
            <a:endParaRPr lang="en-AU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>
                <a:latin typeface="Arial Narrow" pitchFamily="34" charset="0"/>
              </a:rPr>
              <a:t>The possible multiplicative orders in GF(23) are the divisors of 23 – 1 = 22,  namely </a:t>
            </a:r>
            <a:r>
              <a:rPr lang="en-AU" sz="1800" u="none" dirty="0">
                <a:solidFill>
                  <a:schemeClr val="accent2"/>
                </a:solidFill>
                <a:latin typeface="Arial Narrow" pitchFamily="34" charset="0"/>
              </a:rPr>
              <a:t>1, 2, 11, 22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>
                <a:latin typeface="Arial Narrow" pitchFamily="34" charset="0"/>
              </a:rPr>
              <a:t>Number of elements with order 1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(1) = 1</a:t>
            </a:r>
            <a:endParaRPr lang="en-AU" sz="18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Number of elements with order  2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(2) = (2-1) = 1</a:t>
            </a: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Number of elements with order 11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(11) = (11-1) = 10</a:t>
            </a: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 Number of elements with order 22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(22) =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(2*11) = (2-1)(11-1) = 10 </a:t>
            </a:r>
          </a:p>
          <a:p>
            <a:pPr marL="457200" indent="-457200" defTabSz="762000">
              <a:buFontTx/>
              <a:buAutoNum type="arabicPeriod" startAt="4"/>
              <a:defRPr/>
            </a:pPr>
            <a:r>
              <a:rPr lang="en-AU" sz="1800" b="0" dirty="0">
                <a:latin typeface="Arial Narrow" pitchFamily="34" charset="0"/>
              </a:rPr>
              <a:t>Order of 2:</a:t>
            </a:r>
            <a:r>
              <a:rPr lang="en-AU" sz="1800" b="0" u="none" dirty="0">
                <a:latin typeface="Arial Narrow" pitchFamily="34" charset="0"/>
              </a:rPr>
              <a:t>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2 </a:t>
            </a:r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 </a:t>
            </a:r>
            <a:r>
              <a:rPr lang="en-AU" sz="1800" b="0" u="none" dirty="0">
                <a:latin typeface="Arial Narrow" pitchFamily="34" charset="0"/>
              </a:rPr>
              <a:t>1,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4 </a:t>
            </a:r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 </a:t>
            </a:r>
            <a:r>
              <a:rPr lang="en-AU" sz="1800" b="0" u="none" dirty="0">
                <a:latin typeface="Arial Narrow" pitchFamily="34" charset="0"/>
              </a:rPr>
              <a:t>1, 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tx2"/>
                </a:solidFill>
                <a:latin typeface="Arial Narrow" pitchFamily="34" charset="0"/>
              </a:rPr>
              <a:t>4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16 = -7,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tx2"/>
                </a:solidFill>
                <a:latin typeface="Arial Narrow" pitchFamily="34" charset="0"/>
              </a:rPr>
              <a:t>5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-14 = 9,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tx2"/>
                </a:solidFill>
                <a:latin typeface="Arial Narrow" pitchFamily="34" charset="0"/>
              </a:rPr>
              <a:t>10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81 = 12,  </a:t>
            </a:r>
            <a:r>
              <a:rPr lang="en-AU" sz="1800" u="none" dirty="0">
                <a:latin typeface="Arial Narrow" pitchFamily="34" charset="0"/>
              </a:rPr>
              <a:t>2</a:t>
            </a:r>
            <a:r>
              <a:rPr lang="en-AU" sz="1800" u="none" baseline="30000" dirty="0">
                <a:solidFill>
                  <a:schemeClr val="accent2"/>
                </a:solidFill>
                <a:latin typeface="Arial Narrow" pitchFamily="34" charset="0"/>
              </a:rPr>
              <a:t>11</a:t>
            </a:r>
            <a:r>
              <a:rPr lang="en-AU" sz="180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12*2</a:t>
            </a:r>
            <a:r>
              <a:rPr lang="en-AU" sz="180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= 24 = 1 </a:t>
            </a:r>
            <a:r>
              <a:rPr lang="en-AU" sz="1800" u="none" dirty="0">
                <a:latin typeface="Arial Narrow" pitchFamily="34" charset="0"/>
              </a:rPr>
              <a:t>=&gt;</a:t>
            </a:r>
            <a:r>
              <a:rPr lang="en-AU" sz="1800" b="0" u="none" dirty="0">
                <a:latin typeface="Arial Narrow" pitchFamily="34" charset="0"/>
              </a:rPr>
              <a:t>  </a:t>
            </a:r>
            <a:r>
              <a:rPr lang="en-AU" sz="1800" u="none" dirty="0">
                <a:latin typeface="Arial Narrow" pitchFamily="34" charset="0"/>
              </a:rPr>
              <a:t>order of </a:t>
            </a:r>
            <a:r>
              <a:rPr lang="en-AU" sz="1800" u="none" dirty="0">
                <a:solidFill>
                  <a:srgbClr val="FF0000"/>
                </a:solidFill>
                <a:latin typeface="Arial Narrow" pitchFamily="34" charset="0"/>
              </a:rPr>
              <a:t>2</a:t>
            </a:r>
            <a:r>
              <a:rPr lang="en-AU" sz="1800" u="none" dirty="0">
                <a:latin typeface="Arial Narrow" pitchFamily="34" charset="0"/>
              </a:rPr>
              <a:t> is 11</a:t>
            </a:r>
            <a:r>
              <a:rPr lang="en-AU" sz="1800" b="0" u="none" dirty="0">
                <a:latin typeface="Arial Narrow" pitchFamily="34" charset="0"/>
              </a:rPr>
              <a:t> </a:t>
            </a:r>
            <a:r>
              <a:rPr lang="en-AU" sz="1800" u="none" dirty="0"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 startAt="4"/>
              <a:defRPr/>
            </a:pP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</a:rPr>
              <a:t>If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</a:rPr>
              <a:t>order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 = k,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then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</a:rPr>
              <a:t>ord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(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de-DE" sz="1800" b="0" u="none" baseline="30000" dirty="0">
                <a:solidFill>
                  <a:schemeClr val="tx2"/>
                </a:solidFill>
                <a:latin typeface="Arial Narrow" pitchFamily="34" charset="0"/>
              </a:rPr>
              <a:t>i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) = k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iff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gcd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(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k,i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) = 1. </a:t>
            </a:r>
            <a:r>
              <a:rPr lang="en-AU" sz="1800" b="0" u="none" dirty="0">
                <a:latin typeface="Arial Narrow" pitchFamily="34" charset="0"/>
              </a:rPr>
              <a:t> By selecting </a:t>
            </a:r>
            <a:r>
              <a:rPr lang="en-AU" sz="1800" b="0" u="none" dirty="0" err="1">
                <a:latin typeface="Arial Narrow" pitchFamily="34" charset="0"/>
              </a:rPr>
              <a:t>i</a:t>
            </a:r>
            <a:r>
              <a:rPr lang="en-AU" sz="1800" b="0" u="none" dirty="0">
                <a:latin typeface="Arial Narrow" pitchFamily="34" charset="0"/>
              </a:rPr>
              <a:t> = 1,2,3,4,5,6,7,8,9,10 we get  </a:t>
            </a:r>
            <a:r>
              <a:rPr lang="en-AU" sz="1800" b="0" u="none" dirty="0" err="1">
                <a:latin typeface="Arial Narrow" pitchFamily="34" charset="0"/>
              </a:rPr>
              <a:t>gcd</a:t>
            </a:r>
            <a:r>
              <a:rPr lang="en-AU" sz="1800" b="0" u="none" dirty="0">
                <a:latin typeface="Arial Narrow" pitchFamily="34" charset="0"/>
              </a:rPr>
              <a:t>(11,i) = 1.</a:t>
            </a:r>
          </a:p>
          <a:p>
            <a:pPr marL="457200" indent="-457200" defTabSz="762000">
              <a:defRPr/>
            </a:pPr>
            <a:r>
              <a:rPr lang="de-DE" u="none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       =&gt;  </a:t>
            </a:r>
            <a:r>
              <a:rPr lang="en-AU" sz="1800" b="0" u="none" dirty="0"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1</a:t>
            </a:r>
            <a:r>
              <a:rPr lang="en-AU" sz="1800" b="0" u="none" dirty="0">
                <a:latin typeface="Arial Narrow" pitchFamily="34" charset="0"/>
              </a:rPr>
              <a:t>, 2</a:t>
            </a:r>
            <a:r>
              <a:rPr lang="en-AU" sz="1800" b="0" u="none" baseline="30000" dirty="0">
                <a:latin typeface="Arial Narrow" pitchFamily="34" charset="0"/>
              </a:rPr>
              <a:t>2</a:t>
            </a:r>
            <a:r>
              <a:rPr lang="en-AU" sz="1800" b="0" u="none" dirty="0">
                <a:latin typeface="Arial Narrow" pitchFamily="34" charset="0"/>
              </a:rPr>
              <a:t>,  2</a:t>
            </a:r>
            <a:r>
              <a:rPr lang="en-AU" sz="1800" b="0" u="none" baseline="30000" dirty="0">
                <a:latin typeface="Arial Narrow" pitchFamily="34" charset="0"/>
              </a:rPr>
              <a:t>3</a:t>
            </a:r>
            <a:r>
              <a:rPr lang="en-AU" sz="1800" b="0" u="none" dirty="0">
                <a:latin typeface="Arial Narrow" pitchFamily="34" charset="0"/>
              </a:rPr>
              <a:t>, 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4</a:t>
            </a:r>
            <a:r>
              <a:rPr lang="en-AU" sz="1800" b="0" u="none" dirty="0">
                <a:latin typeface="Arial Narrow" pitchFamily="34" charset="0"/>
              </a:rPr>
              <a:t>, 2</a:t>
            </a:r>
            <a:r>
              <a:rPr lang="en-AU" sz="1800" b="0" u="none" baseline="30000" dirty="0">
                <a:latin typeface="Arial Narrow" pitchFamily="34" charset="0"/>
              </a:rPr>
              <a:t>5</a:t>
            </a:r>
            <a:r>
              <a:rPr lang="en-AU" sz="1800" b="0" u="none" dirty="0">
                <a:latin typeface="Arial Narrow" pitchFamily="34" charset="0"/>
              </a:rPr>
              <a:t>, 2</a:t>
            </a:r>
            <a:r>
              <a:rPr lang="en-AU" sz="1800" b="0" u="none" baseline="30000" dirty="0">
                <a:latin typeface="Arial Narrow" pitchFamily="34" charset="0"/>
              </a:rPr>
              <a:t>6</a:t>
            </a:r>
            <a:r>
              <a:rPr lang="en-AU" sz="1800" b="0" u="none" dirty="0">
                <a:latin typeface="Arial Narrow" pitchFamily="34" charset="0"/>
              </a:rPr>
              <a:t>,  2</a:t>
            </a:r>
            <a:r>
              <a:rPr lang="en-AU" sz="1800" b="0" u="none" baseline="30000" dirty="0">
                <a:latin typeface="Arial Narrow" pitchFamily="34" charset="0"/>
              </a:rPr>
              <a:t>7</a:t>
            </a:r>
            <a:r>
              <a:rPr lang="en-AU" sz="1800" b="0" u="none" dirty="0">
                <a:latin typeface="Arial Narrow" pitchFamily="34" charset="0"/>
              </a:rPr>
              <a:t>, </a:t>
            </a:r>
            <a:r>
              <a:rPr lang="en-AU" sz="1800" b="0" u="none" baseline="30000" dirty="0">
                <a:latin typeface="Arial Narrow" pitchFamily="34" charset="0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8</a:t>
            </a:r>
            <a:r>
              <a:rPr lang="en-AU" sz="1800" b="0" u="none" dirty="0">
                <a:latin typeface="Arial Narrow" pitchFamily="34" charset="0"/>
              </a:rPr>
              <a:t>,2</a:t>
            </a:r>
            <a:r>
              <a:rPr lang="en-AU" sz="1800" b="0" u="none" baseline="30000" dirty="0">
                <a:latin typeface="Arial Narrow" pitchFamily="34" charset="0"/>
              </a:rPr>
              <a:t>9</a:t>
            </a:r>
            <a:r>
              <a:rPr lang="en-AU" sz="1800" b="0" u="none" dirty="0">
                <a:latin typeface="Arial Narrow" pitchFamily="34" charset="0"/>
              </a:rPr>
              <a:t>, 2</a:t>
            </a:r>
            <a:r>
              <a:rPr lang="en-AU" sz="1800" b="0" u="none" baseline="30000" dirty="0">
                <a:latin typeface="Arial Narrow" pitchFamily="34" charset="0"/>
              </a:rPr>
              <a:t>10</a:t>
            </a:r>
            <a:r>
              <a:rPr lang="en-AU" sz="1800" b="0" u="none" dirty="0">
                <a:latin typeface="Arial Narrow" pitchFamily="34" charset="0"/>
              </a:rPr>
              <a:t> </a:t>
            </a:r>
            <a:r>
              <a:rPr lang="en-AU" sz="1800" u="none" dirty="0">
                <a:latin typeface="Arial Narrow" pitchFamily="34" charset="0"/>
              </a:rPr>
              <a:t>or  </a:t>
            </a:r>
            <a:r>
              <a:rPr lang="en-AU" sz="1800" u="none" dirty="0">
                <a:solidFill>
                  <a:srgbClr val="FF0000"/>
                </a:solidFill>
                <a:latin typeface="Arial Narrow" pitchFamily="34" charset="0"/>
              </a:rPr>
              <a:t>2,4,8,16,9,18,13,3,6,12 </a:t>
            </a:r>
            <a:r>
              <a:rPr lang="en-AU" sz="1800" u="none" dirty="0">
                <a:latin typeface="Arial Narrow" pitchFamily="34" charset="0"/>
              </a:rPr>
              <a:t>are the 10 elements having order 11</a:t>
            </a:r>
            <a:endParaRPr lang="en-AU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 startAt="6"/>
              <a:defRPr/>
            </a:pPr>
            <a:r>
              <a:rPr lang="en-AU" sz="1800" b="0" u="none" dirty="0">
                <a:latin typeface="Arial Narrow" pitchFamily="34" charset="0"/>
              </a:rPr>
              <a:t>The inverse of 2</a:t>
            </a:r>
            <a:r>
              <a:rPr lang="en-AU" sz="1800" b="0" u="none" baseline="30000" dirty="0">
                <a:latin typeface="Arial Narrow" pitchFamily="34" charset="0"/>
              </a:rPr>
              <a:t>18 </a:t>
            </a:r>
            <a:r>
              <a:rPr lang="en-AU" sz="1800" b="0" u="none" dirty="0">
                <a:latin typeface="Arial Narrow" pitchFamily="34" charset="0"/>
              </a:rPr>
              <a:t> is 2</a:t>
            </a:r>
            <a:r>
              <a:rPr lang="en-AU" sz="1800" b="0" u="none" baseline="30000" dirty="0">
                <a:latin typeface="Arial Narrow" pitchFamily="34" charset="0"/>
              </a:rPr>
              <a:t>-18</a:t>
            </a:r>
            <a:r>
              <a:rPr lang="en-AU" sz="1800" b="0" u="none" dirty="0">
                <a:latin typeface="Arial Narrow" pitchFamily="34" charset="0"/>
              </a:rPr>
              <a:t> . The modulus in the exponent is </a:t>
            </a:r>
            <a:r>
              <a:rPr lang="de-DE" sz="18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800" u="none" dirty="0">
                <a:latin typeface="Arial Narrow" pitchFamily="34" charset="0"/>
              </a:rPr>
              <a:t>(23) = 23-1 = 22 </a:t>
            </a:r>
          </a:p>
          <a:p>
            <a:pPr marL="457200" indent="-457200" defTabSz="762000">
              <a:defRPr/>
            </a:pPr>
            <a:r>
              <a:rPr lang="en-AU" sz="1800" u="none" dirty="0">
                <a:latin typeface="Arial Narrow" pitchFamily="34" charset="0"/>
              </a:rPr>
              <a:t>          </a:t>
            </a:r>
            <a:r>
              <a:rPr lang="en-AU" sz="1800" b="0" u="none" dirty="0">
                <a:latin typeface="Arial Narrow" pitchFamily="34" charset="0"/>
              </a:rPr>
              <a:t>2</a:t>
            </a:r>
            <a:r>
              <a:rPr lang="en-AU" sz="1800" b="0" u="none" baseline="30000" dirty="0">
                <a:latin typeface="Arial Narrow" pitchFamily="34" charset="0"/>
              </a:rPr>
              <a:t>-18</a:t>
            </a:r>
            <a:r>
              <a:rPr lang="en-AU" sz="1800" b="0" u="none" dirty="0">
                <a:latin typeface="Arial Narrow" pitchFamily="34" charset="0"/>
              </a:rPr>
              <a:t> = 2</a:t>
            </a:r>
            <a:r>
              <a:rPr lang="en-AU" sz="1800" b="0" u="none" baseline="30000" dirty="0">
                <a:latin typeface="Arial Narrow" pitchFamily="34" charset="0"/>
              </a:rPr>
              <a:t>-18+22</a:t>
            </a:r>
            <a:r>
              <a:rPr lang="en-AU" sz="1800" b="0" u="none" dirty="0">
                <a:latin typeface="Arial Narrow" pitchFamily="34" charset="0"/>
              </a:rPr>
              <a:t> = 2</a:t>
            </a:r>
            <a:r>
              <a:rPr lang="en-AU" sz="1800" b="0" u="none" baseline="30000" dirty="0">
                <a:latin typeface="Arial Narrow" pitchFamily="34" charset="0"/>
              </a:rPr>
              <a:t>4</a:t>
            </a:r>
            <a:r>
              <a:rPr lang="en-AU" sz="1800" b="0" u="none" dirty="0">
                <a:latin typeface="Arial Narrow" pitchFamily="34" charset="0"/>
              </a:rPr>
              <a:t> = 16.   Check 2</a:t>
            </a:r>
            <a:r>
              <a:rPr lang="en-AU" sz="1800" b="0" u="none" baseline="30000" dirty="0">
                <a:latin typeface="Arial Narrow" pitchFamily="34" charset="0"/>
              </a:rPr>
              <a:t>18</a:t>
            </a:r>
            <a:r>
              <a:rPr lang="en-AU" sz="1800" b="0" u="none" dirty="0">
                <a:latin typeface="Arial Narrow" pitchFamily="34" charset="0"/>
              </a:rPr>
              <a:t> = (2</a:t>
            </a:r>
            <a:r>
              <a:rPr lang="en-AU" sz="1800" b="0" u="none" baseline="30000" dirty="0">
                <a:latin typeface="Arial Narrow" pitchFamily="34" charset="0"/>
              </a:rPr>
              <a:t>9</a:t>
            </a:r>
            <a:r>
              <a:rPr lang="en-AU" sz="1800" b="0" u="none" dirty="0">
                <a:latin typeface="Arial Narrow" pitchFamily="34" charset="0"/>
              </a:rPr>
              <a:t>)</a:t>
            </a:r>
            <a:r>
              <a:rPr lang="en-AU" sz="1800" b="0" u="none" baseline="30000" dirty="0">
                <a:latin typeface="Arial Narrow" pitchFamily="34" charset="0"/>
              </a:rPr>
              <a:t>2 </a:t>
            </a:r>
            <a:r>
              <a:rPr lang="en-AU" sz="1800" b="0" u="none" dirty="0">
                <a:latin typeface="Arial Narrow" pitchFamily="34" charset="0"/>
              </a:rPr>
              <a:t>= 6</a:t>
            </a:r>
            <a:r>
              <a:rPr lang="en-AU" sz="1800" b="0" u="none" baseline="30000" dirty="0">
                <a:latin typeface="Arial Narrow" pitchFamily="34" charset="0"/>
              </a:rPr>
              <a:t>2 </a:t>
            </a:r>
            <a:r>
              <a:rPr lang="en-AU" sz="1800" b="0" u="none" dirty="0">
                <a:latin typeface="Arial Narrow" pitchFamily="34" charset="0"/>
              </a:rPr>
              <a:t>= 13     =&gt;   16*13 = 208 = 1 in </a:t>
            </a:r>
            <a:r>
              <a:rPr lang="en-US" sz="1800" b="0" u="none" dirty="0">
                <a:latin typeface="Arial Narrow" pitchFamily="34" charset="0"/>
              </a:rPr>
              <a:t>GF(23).</a:t>
            </a:r>
            <a:endParaRPr lang="en-AU" sz="1800" b="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9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82413" name="Text Box 13"/>
          <p:cNvSpPr txBox="1">
            <a:spLocks noChangeArrowheads="1"/>
          </p:cNvSpPr>
          <p:nvPr/>
        </p:nvSpPr>
        <p:spPr bwMode="auto">
          <a:xfrm>
            <a:off x="720725" y="567086"/>
            <a:ext cx="8839200" cy="200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Homework:</a:t>
            </a:r>
            <a:r>
              <a:rPr lang="en-US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Elements of Z</a:t>
            </a:r>
            <a:r>
              <a:rPr lang="en-US" sz="2400" u="none" baseline="-250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35</a:t>
            </a:r>
            <a:endParaRPr lang="en-US" sz="2400" baseline="-250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b="0" u="none" dirty="0">
                <a:latin typeface="Arial Narrow" pitchFamily="34" charset="0"/>
              </a:rPr>
              <a:t>How many invertible element under multiplication do exist Z</a:t>
            </a:r>
            <a:r>
              <a:rPr lang="en-US" b="0" u="none" baseline="-25000" dirty="0">
                <a:latin typeface="Arial Narrow" pitchFamily="34" charset="0"/>
              </a:rPr>
              <a:t>35</a:t>
            </a:r>
            <a:r>
              <a:rPr lang="en-US" b="0" u="none" dirty="0">
                <a:latin typeface="Arial Narrow" pitchFamily="34" charset="0"/>
              </a:rPr>
              <a:t> (number of units in Z</a:t>
            </a:r>
            <a:r>
              <a:rPr lang="en-US" b="0" u="none" baseline="-25000" dirty="0">
                <a:latin typeface="Arial Narrow" pitchFamily="34" charset="0"/>
              </a:rPr>
              <a:t>35</a:t>
            </a:r>
            <a:r>
              <a:rPr lang="en-US" b="0" u="none" dirty="0">
                <a:latin typeface="Arial Narrow" pitchFamily="34" charset="0"/>
              </a:rPr>
              <a:t>)?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b="0" u="none" dirty="0">
                <a:latin typeface="Arial Narrow" pitchFamily="34" charset="0"/>
              </a:rPr>
              <a:t>Which multiplicative orders are possible in Z</a:t>
            </a:r>
            <a:r>
              <a:rPr lang="en-US" b="0" u="none" baseline="30000" dirty="0">
                <a:latin typeface="Arial Narrow" pitchFamily="34" charset="0"/>
              </a:rPr>
              <a:t>*</a:t>
            </a:r>
            <a:r>
              <a:rPr lang="en-US" b="0" u="none" baseline="-25000" dirty="0">
                <a:latin typeface="Arial Narrow" pitchFamily="34" charset="0"/>
              </a:rPr>
              <a:t>35</a:t>
            </a:r>
            <a:r>
              <a:rPr lang="en-US" b="0" u="none" dirty="0">
                <a:latin typeface="Arial Narrow" pitchFamily="34" charset="0"/>
              </a:rPr>
              <a:t>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b="0" u="none" dirty="0">
                <a:latin typeface="Arial Narrow" pitchFamily="34" charset="0"/>
              </a:rPr>
              <a:t>Compute the order of all invertible elements </a:t>
            </a:r>
            <a:r>
              <a:rPr lang="en-US" b="0" u="none" dirty="0" err="1">
                <a:latin typeface="Arial Narrow" pitchFamily="34" charset="0"/>
              </a:rPr>
              <a:t>inZ</a:t>
            </a:r>
            <a:r>
              <a:rPr lang="en-US" b="0" u="none" baseline="30000" dirty="0">
                <a:latin typeface="Arial Narrow" pitchFamily="34" charset="0"/>
              </a:rPr>
              <a:t>*</a:t>
            </a:r>
            <a:r>
              <a:rPr lang="en-US" b="0" u="none" baseline="-25000" dirty="0">
                <a:latin typeface="Arial Narrow" pitchFamily="34" charset="0"/>
              </a:rPr>
              <a:t>35</a:t>
            </a:r>
            <a:r>
              <a:rPr lang="en-US" b="0" u="none" dirty="0">
                <a:latin typeface="Arial Narrow" pitchFamily="34" charset="0"/>
              </a:rPr>
              <a:t>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b="0" u="none" dirty="0">
                <a:latin typeface="Arial Narrow" pitchFamily="34" charset="0"/>
              </a:rPr>
              <a:t>Find the cycle length for all non-invertible elements.</a:t>
            </a:r>
          </a:p>
          <a:p>
            <a:pPr marL="457200" indent="-457200" defTabSz="762000">
              <a:buFontTx/>
              <a:buAutoNum type="arabicPeriod"/>
              <a:defRPr/>
            </a:pPr>
            <a:endParaRPr lang="de-DE" b="0" u="none" dirty="0">
              <a:latin typeface="Arial Narrow" pitchFamily="34" charset="0"/>
            </a:endParaRPr>
          </a:p>
        </p:txBody>
      </p:sp>
      <p:sp>
        <p:nvSpPr>
          <p:cNvPr id="1382414" name="Text Box 14"/>
          <p:cNvSpPr txBox="1">
            <a:spLocks noChangeArrowheads="1"/>
          </p:cNvSpPr>
          <p:nvPr/>
        </p:nvSpPr>
        <p:spPr bwMode="auto">
          <a:xfrm>
            <a:off x="792163" y="4724182"/>
            <a:ext cx="8839200" cy="740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Homework: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</a:t>
            </a: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Analyze the structure of GF(29), GF(83),  Z</a:t>
            </a:r>
          </a:p>
          <a:p>
            <a:pPr defTabSz="762000">
              <a:defRPr/>
            </a:pPr>
            <a:endParaRPr lang="en-US" sz="1800" b="0" u="none" dirty="0">
              <a:latin typeface="Arial Narrow" pitchFamily="34" charset="0"/>
            </a:endParaRPr>
          </a:p>
        </p:txBody>
      </p:sp>
      <p:sp>
        <p:nvSpPr>
          <p:cNvPr id="1382415" name="Text Box 15"/>
          <p:cNvSpPr txBox="1">
            <a:spLocks noChangeArrowheads="1"/>
          </p:cNvSpPr>
          <p:nvPr/>
        </p:nvSpPr>
        <p:spPr bwMode="auto">
          <a:xfrm>
            <a:off x="738188" y="2511774"/>
            <a:ext cx="8839200" cy="200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Homework</a:t>
            </a: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</a:t>
            </a:r>
            <a:r>
              <a:rPr lang="en-US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Elements of Z</a:t>
            </a:r>
            <a:r>
              <a:rPr lang="en-US" sz="2400" u="none" baseline="-250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39</a:t>
            </a:r>
            <a:endParaRPr lang="en-US" sz="2400" baseline="-250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b="0" u="none" dirty="0">
                <a:latin typeface="Arial Narrow" pitchFamily="34" charset="0"/>
              </a:rPr>
              <a:t>How many invertible element under multiplication do exist Z</a:t>
            </a:r>
            <a:r>
              <a:rPr lang="en-US" b="0" u="none" baseline="-25000" dirty="0">
                <a:latin typeface="Arial Narrow" pitchFamily="34" charset="0"/>
              </a:rPr>
              <a:t>39</a:t>
            </a:r>
            <a:r>
              <a:rPr lang="en-US" b="0" u="none" dirty="0">
                <a:latin typeface="Arial Narrow" pitchFamily="34" charset="0"/>
              </a:rPr>
              <a:t> (number of units in Z</a:t>
            </a:r>
            <a:r>
              <a:rPr lang="en-US" b="0" u="none" baseline="-25000" dirty="0">
                <a:latin typeface="Arial Narrow" pitchFamily="34" charset="0"/>
              </a:rPr>
              <a:t>39</a:t>
            </a:r>
            <a:r>
              <a:rPr lang="en-US" b="0" u="none" dirty="0">
                <a:latin typeface="Arial Narrow" pitchFamily="34" charset="0"/>
              </a:rPr>
              <a:t>)?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b="0" u="none" dirty="0">
                <a:latin typeface="Arial Narrow" pitchFamily="34" charset="0"/>
              </a:rPr>
              <a:t>Which multiplicative orders are possible in Z</a:t>
            </a:r>
            <a:r>
              <a:rPr lang="en-US" b="0" u="none" baseline="30000" dirty="0">
                <a:latin typeface="Arial Narrow" pitchFamily="34" charset="0"/>
              </a:rPr>
              <a:t>*</a:t>
            </a:r>
            <a:r>
              <a:rPr lang="en-US" b="0" u="none" baseline="-25000" dirty="0">
                <a:latin typeface="Arial Narrow" pitchFamily="34" charset="0"/>
              </a:rPr>
              <a:t>39</a:t>
            </a:r>
            <a:r>
              <a:rPr lang="en-US" b="0" u="none" dirty="0">
                <a:latin typeface="Arial Narrow" pitchFamily="34" charset="0"/>
              </a:rPr>
              <a:t>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b="0" u="none" dirty="0">
                <a:latin typeface="Arial Narrow" pitchFamily="34" charset="0"/>
              </a:rPr>
              <a:t>Compute the order of all invertible elements in Z</a:t>
            </a:r>
            <a:r>
              <a:rPr lang="en-US" b="0" u="none" baseline="30000" dirty="0">
                <a:latin typeface="Arial Narrow" pitchFamily="34" charset="0"/>
              </a:rPr>
              <a:t>*</a:t>
            </a:r>
            <a:r>
              <a:rPr lang="en-US" b="0" u="none" baseline="-25000" dirty="0">
                <a:latin typeface="Arial Narrow" pitchFamily="34" charset="0"/>
              </a:rPr>
              <a:t>39</a:t>
            </a:r>
            <a:r>
              <a:rPr lang="en-US" b="0" u="none" dirty="0">
                <a:latin typeface="Arial Narrow" pitchFamily="34" charset="0"/>
              </a:rPr>
              <a:t>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b="0" u="none" dirty="0">
                <a:latin typeface="Arial Narrow" pitchFamily="34" charset="0"/>
              </a:rPr>
              <a:t>Find the cycle length for all non-invertible elements.</a:t>
            </a:r>
          </a:p>
          <a:p>
            <a:pPr marL="457200" indent="-457200" defTabSz="762000">
              <a:buFontTx/>
              <a:buAutoNum type="arabicPeriod"/>
              <a:defRPr/>
            </a:pPr>
            <a:endParaRPr lang="de-DE" b="0" u="none" dirty="0">
              <a:latin typeface="Arial Narrow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408911" y="4916488"/>
            <a:ext cx="587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/>
              <a:t> 2</a:t>
            </a:r>
            <a:r>
              <a:rPr lang="en-US" u="none" baseline="30000" dirty="0"/>
              <a:t>16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050108" y="5625732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/>
              <a:t> 2</a:t>
            </a:r>
            <a:r>
              <a:rPr lang="en-US" u="none" baseline="30000" dirty="0"/>
              <a:t>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957818" y="5512666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/>
              <a:t>Z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595219" y="5625732"/>
            <a:ext cx="516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none" dirty="0"/>
              <a:t>Is a widely used ring in modern cryptography</a:t>
            </a:r>
          </a:p>
        </p:txBody>
      </p:sp>
    </p:spTree>
    <p:extLst>
      <p:ext uri="{BB962C8B-B14F-4D97-AF65-F5344CB8AC3E}">
        <p14:creationId xmlns:p14="http://schemas.microsoft.com/office/powerpoint/2010/main" val="415738110"/>
      </p:ext>
    </p:extLst>
  </p:cSld>
  <p:clrMapOvr>
    <a:masterClrMapping/>
  </p:clrMapOvr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1488</Words>
  <Application>Microsoft Office PowerPoint</Application>
  <PresentationFormat>Benutzerdefiniert</PresentationFormat>
  <Paragraphs>135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bosch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702</cp:revision>
  <cp:lastPrinted>2015-11-05T16:59:30Z</cp:lastPrinted>
  <dcterms:created xsi:type="dcterms:W3CDTF">1996-03-01T13:14:56Z</dcterms:created>
  <dcterms:modified xsi:type="dcterms:W3CDTF">2023-03-22T09:56:55Z</dcterms:modified>
</cp:coreProperties>
</file>