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</p:sldIdLst>
  <p:sldSz cx="10369550" cy="7205663"/>
  <p:notesSz cx="6781800" cy="99187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936">
          <p15:clr>
            <a:srgbClr val="A4A3A4"/>
          </p15:clr>
        </p15:guide>
        <p15:guide id="2" pos="60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5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A6D"/>
    <a:srgbClr val="FFEBEB"/>
    <a:srgbClr val="FFFF66"/>
    <a:srgbClr val="89FF89"/>
    <a:srgbClr val="FFFFE5"/>
    <a:srgbClr val="FFFFEF"/>
    <a:srgbClr val="1515F5"/>
    <a:srgbClr val="FFB3FF"/>
    <a:srgbClr val="FF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60" d="100"/>
          <a:sy n="60" d="100"/>
        </p:scale>
        <p:origin x="-570" y="-150"/>
      </p:cViewPr>
      <p:guideLst>
        <p:guide orient="horz" pos="3936"/>
        <p:guide pos="60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706" y="-90"/>
      </p:cViewPr>
      <p:guideLst>
        <p:guide orient="horz" pos="3125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236A4C79-1143-4E0C-9799-8EDDA49FAD2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788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FA21CDB3-DDC7-4AA1-A7F1-339EFE3E5039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24400"/>
            <a:ext cx="4972050" cy="448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0" tIns="45964" rIns="91930" bIns="459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die Formate des Vorlagentextes zu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1488" y="568325"/>
            <a:ext cx="5834062" cy="4054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620961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8E12A-2E29-47A5-9CF5-A3444E75AFBC}" type="slidenum">
              <a:rPr lang="en-GB"/>
              <a:pPr/>
              <a:t>1</a:t>
            </a:fld>
            <a:endParaRPr lang="en-GB"/>
          </a:p>
        </p:txBody>
      </p:sp>
      <p:sp>
        <p:nvSpPr>
          <p:cNvPr id="119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B53F03E1-EBDB-4EA9-B271-D2D71680759A}" type="slidenum">
              <a:rPr lang="en-GB" altLang="de-DE" sz="1000" smtClean="0">
                <a:cs typeface="Arial" charset="0"/>
              </a:rPr>
              <a:pPr>
                <a:spcBef>
                  <a:spcPct val="0"/>
                </a:spcBef>
              </a:pPr>
              <a:t>2</a:t>
            </a:fld>
            <a:endParaRPr lang="en-GB" altLang="de-DE" sz="1000">
              <a:cs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634947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4726A1FE-4CB5-45C3-8EE3-B7F7B7113C1F}" type="slidenum">
              <a:rPr lang="en-GB" altLang="de-DE" sz="1000" smtClean="0">
                <a:cs typeface="Arial" charset="0"/>
              </a:rPr>
              <a:pPr>
                <a:spcBef>
                  <a:spcPct val="0"/>
                </a:spcBef>
              </a:pPr>
              <a:t>3</a:t>
            </a:fld>
            <a:endParaRPr lang="en-GB" altLang="de-DE" sz="1000">
              <a:cs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480277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BA6024F-166E-423F-BB70-F0773A86D1C1}" type="slidenum">
              <a:rPr lang="en-GB" altLang="de-DE" sz="1000" smtClean="0">
                <a:cs typeface="Arial" charset="0"/>
              </a:rPr>
              <a:pPr>
                <a:spcBef>
                  <a:spcPct val="0"/>
                </a:spcBef>
              </a:pPr>
              <a:t>4</a:t>
            </a:fld>
            <a:endParaRPr lang="en-GB" altLang="de-DE" sz="10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783907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EC41AFE-7127-42E2-99D5-95CDE692FA5A}" type="slidenum">
              <a:rPr lang="en-GB" altLang="de-DE" sz="1000" smtClean="0">
                <a:cs typeface="Arial" charset="0"/>
              </a:rPr>
              <a:pPr>
                <a:spcBef>
                  <a:spcPct val="0"/>
                </a:spcBef>
              </a:pPr>
              <a:t>5</a:t>
            </a:fld>
            <a:endParaRPr lang="en-GB" altLang="de-DE" sz="1000"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851631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0B5328E8-1CC6-43FE-AD72-C2175FDEA321}" type="slidenum">
              <a:rPr lang="en-GB" altLang="de-DE" sz="1000" smtClean="0">
                <a:cs typeface="Arial" charset="0"/>
              </a:rPr>
              <a:pPr>
                <a:spcBef>
                  <a:spcPct val="0"/>
                </a:spcBef>
              </a:pPr>
              <a:t>6</a:t>
            </a:fld>
            <a:endParaRPr lang="en-GB" altLang="de-DE" sz="1000">
              <a:cs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591305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CFD3382-A294-425F-8225-6215ECA52C42}" type="slidenum">
              <a:rPr lang="en-GB" altLang="de-DE" sz="1000" smtClean="0">
                <a:cs typeface="Arial" charset="0"/>
              </a:rPr>
              <a:pPr>
                <a:spcBef>
                  <a:spcPct val="0"/>
                </a:spcBef>
              </a:pPr>
              <a:t>7</a:t>
            </a:fld>
            <a:endParaRPr lang="en-GB" altLang="de-DE" sz="1000">
              <a:cs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320122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394DE7B-B05E-492F-9B5C-143B1007AE5B}" type="slidenum">
              <a:rPr lang="en-GB" altLang="de-DE" sz="1000" smtClean="0">
                <a:cs typeface="Arial" charset="0"/>
              </a:rPr>
              <a:pPr>
                <a:spcBef>
                  <a:spcPct val="0"/>
                </a:spcBef>
              </a:pPr>
              <a:t>8</a:t>
            </a:fld>
            <a:endParaRPr lang="en-GB" altLang="de-DE" sz="1000"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154523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440613" y="6683375"/>
            <a:ext cx="23574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331" tIns="55794" rIns="113331" bIns="55794">
            <a:spAutoFit/>
          </a:bodyPr>
          <a:lstStyle/>
          <a:p>
            <a:pPr algn="r"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Page :  </a:t>
            </a:r>
            <a:fld id="{86C36744-7167-400A-AFA1-1FC68E718614}" type="slidenum"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pPr algn="r" defTabSz="938213"/>
              <a:t>‹Nr.›</a:t>
            </a:fld>
            <a:endParaRPr lang="en-GB" sz="1200" u="none">
              <a:solidFill>
                <a:srgbClr val="000000"/>
              </a:solidFill>
              <a:latin typeface="Arial Narrow" pitchFamily="34" charset="0"/>
            </a:endParaRPr>
          </a:p>
          <a:p>
            <a:pPr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                               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1780838" y="6867525"/>
            <a:ext cx="65405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3331" tIns="55794" rIns="113331" bIns="55794">
            <a:spAutoFit/>
          </a:bodyPr>
          <a:lstStyle/>
          <a:p>
            <a:pPr algn="r" defTabSz="938213"/>
            <a:r>
              <a:rPr lang="en-GB" sz="700" b="0" u="none">
                <a:solidFill>
                  <a:srgbClr val="000000"/>
                </a:solidFill>
              </a:rPr>
              <a:t>bfolieq.drw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 flipV="1">
            <a:off x="885411" y="6710891"/>
            <a:ext cx="8763000" cy="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50" name="Text Box 26"/>
          <p:cNvSpPr txBox="1">
            <a:spLocks noChangeArrowheads="1"/>
          </p:cNvSpPr>
          <p:nvPr userDrawn="1"/>
        </p:nvSpPr>
        <p:spPr bwMode="auto">
          <a:xfrm>
            <a:off x="1152525" y="4683125"/>
            <a:ext cx="51117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GB" sz="1000" i="1" u="none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1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sldNum="0" hdr="0"/>
  <p:txStyles>
    <p:titleStyle>
      <a:lvl1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76238" indent="-376238" algn="l" defTabSz="83661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5975" indent="-3143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557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57363" indent="-2508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590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5pPr>
      <a:lvl6pPr marL="27162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6pPr>
      <a:lvl7pPr marL="31734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7pPr>
      <a:lvl8pPr marL="36306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8pPr>
      <a:lvl9pPr marL="40878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81" name="Text Box 153"/>
          <p:cNvSpPr txBox="1">
            <a:spLocks noChangeArrowheads="1"/>
          </p:cNvSpPr>
          <p:nvPr/>
        </p:nvSpPr>
        <p:spPr bwMode="auto">
          <a:xfrm>
            <a:off x="725862" y="362471"/>
            <a:ext cx="8917826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Introduction to Cryptology</a:t>
            </a:r>
            <a:endParaRPr lang="en-US" sz="44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en-US" sz="28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en-US" sz="24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r>
              <a:rPr lang="en-US" sz="16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07.03.2023</a:t>
            </a:r>
            <a:r>
              <a:rPr lang="en-US" sz="16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, </a:t>
            </a:r>
            <a:r>
              <a:rPr lang="en-US" sz="16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v35</a:t>
            </a:r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5" name="Text Box 152"/>
          <p:cNvSpPr txBox="1">
            <a:spLocks noChangeArrowheads="1"/>
          </p:cNvSpPr>
          <p:nvPr/>
        </p:nvSpPr>
        <p:spPr bwMode="auto">
          <a:xfrm>
            <a:off x="1542256" y="2747739"/>
            <a:ext cx="7285038" cy="1373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defTabSz="762000" eaLnBrk="0" hangingPunct="0">
              <a:defRPr/>
            </a:pPr>
            <a:r>
              <a:rPr lang="en-US" sz="2800" u="none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Tutorial-1</a:t>
            </a:r>
          </a:p>
          <a:p>
            <a:pPr algn="ctr" defTabSz="762000" eaLnBrk="0" hangingPunct="0">
              <a:defRPr/>
            </a:pPr>
            <a:r>
              <a:rPr lang="en-US" sz="2800" u="none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Mathematical Background: Remainder System, gcd</a:t>
            </a:r>
          </a:p>
          <a:p>
            <a:pPr algn="ctr" defTabSz="762000" eaLnBrk="0" hangingPunct="0">
              <a:defRPr/>
            </a:pPr>
            <a:endParaRPr lang="en-US" sz="2800" u="none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1600200" y="1752600"/>
          <a:ext cx="3368675" cy="426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Grafik" r:id="rId4" imgW="2113280" imgH="2677160" progId="Word.Picture.8">
                  <p:embed/>
                </p:oleObj>
              </mc:Choice>
              <mc:Fallback>
                <p:oleObj name="Grafik" r:id="rId4" imgW="2113280" imgH="267716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752600"/>
                        <a:ext cx="3368675" cy="426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163" name="Text Box 3"/>
          <p:cNvSpPr txBox="1">
            <a:spLocks noChangeArrowheads="1"/>
          </p:cNvSpPr>
          <p:nvPr/>
        </p:nvSpPr>
        <p:spPr bwMode="auto">
          <a:xfrm>
            <a:off x="1447800" y="8382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46800" rIns="90000" bIns="46800" anchor="b" anchorCtr="1"/>
          <a:lstStyle/>
          <a:p>
            <a:pPr marL="1143000" defTabSz="762000" eaLnBrk="0" hangingPunct="0">
              <a:tabLst>
                <a:tab pos="2578100" algn="l"/>
              </a:tabLst>
              <a:defRPr/>
            </a:pPr>
            <a:r>
              <a:rPr lang="en-AU" sz="3600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cs typeface="+mn-cs"/>
              </a:rPr>
              <a:t>Eucledian</a:t>
            </a:r>
            <a:r>
              <a:rPr lang="en-AU" sz="36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cs typeface="+mn-cs"/>
              </a:rPr>
              <a:t> </a:t>
            </a:r>
            <a:r>
              <a:rPr lang="en-AU" sz="3600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cs typeface="+mn-cs"/>
              </a:rPr>
              <a:t>gcd</a:t>
            </a:r>
            <a:r>
              <a:rPr lang="en-AU" sz="36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cs typeface="+mn-cs"/>
              </a:rPr>
              <a:t> Algorithm</a:t>
            </a:r>
          </a:p>
        </p:txBody>
      </p:sp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4953000" y="2362200"/>
          <a:ext cx="5934075" cy="177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Dokument" r:id="rId6" imgW="5974080" imgH="1488440" progId="Word.Document.8">
                  <p:embed/>
                </p:oleObj>
              </mc:Choice>
              <mc:Fallback>
                <p:oleObj name="Dokument" r:id="rId6" imgW="5974080" imgH="14884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362200"/>
                        <a:ext cx="5934075" cy="177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791200" y="5257800"/>
            <a:ext cx="3567002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0" u="none" dirty="0" err="1">
                <a:latin typeface="Arial Narrow" panose="020B0606020202030204" pitchFamily="34" charset="0"/>
              </a:rPr>
              <a:t>Complexity</a:t>
            </a:r>
            <a:r>
              <a:rPr lang="de-DE" altLang="de-DE" sz="2000" b="0" u="none" dirty="0">
                <a:latin typeface="Arial Narrow" panose="020B0606020202030204" pitchFamily="34" charset="0"/>
              </a:rPr>
              <a:t> &lt;  </a:t>
            </a:r>
            <a:r>
              <a:rPr lang="de-DE" altLang="de-DE" sz="2000" b="0" u="none" dirty="0" err="1">
                <a:latin typeface="Arial Narrow" panose="020B0606020202030204" pitchFamily="34" charset="0"/>
              </a:rPr>
              <a:t>lo</a:t>
            </a:r>
            <a:r>
              <a:rPr lang="en-GB" altLang="de-DE" sz="2000" b="0" u="none" dirty="0">
                <a:latin typeface="Arial Narrow" panose="020B0606020202030204" pitchFamily="34" charset="0"/>
                <a:sym typeface="Symbol" pitchFamily="18" charset="2"/>
              </a:rPr>
              <a:t>g</a:t>
            </a:r>
            <a:r>
              <a:rPr lang="en-GB" altLang="de-DE" sz="2000" b="0" u="none" baseline="-25000" dirty="0">
                <a:latin typeface="Arial Narrow" panose="020B0606020202030204" pitchFamily="34" charset="0"/>
              </a:rPr>
              <a:t>2</a:t>
            </a:r>
            <a:r>
              <a:rPr lang="de-DE" altLang="de-DE" sz="2000" b="0" u="none" dirty="0">
                <a:latin typeface="Arial Narrow" panose="020B0606020202030204" pitchFamily="34" charset="0"/>
              </a:rPr>
              <a:t> n + 1   </a:t>
            </a:r>
            <a:r>
              <a:rPr lang="de-DE" altLang="de-DE" sz="2000" b="0" u="none" dirty="0" err="1">
                <a:latin typeface="Arial Narrow" panose="020B0606020202030204" pitchFamily="34" charset="0"/>
              </a:rPr>
              <a:t>operations</a:t>
            </a:r>
            <a:endParaRPr lang="de-DE" altLang="de-DE" sz="2000" b="0" u="none" dirty="0"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0" u="none" dirty="0">
                <a:latin typeface="Arial Narrow" panose="020B0606020202030204" pitchFamily="34" charset="0"/>
              </a:rPr>
              <a:t>n = Max [n</a:t>
            </a:r>
            <a:r>
              <a:rPr lang="de-DE" altLang="de-DE" sz="2000" b="0" u="none" baseline="-25000" dirty="0">
                <a:latin typeface="Arial Narrow" panose="020B0606020202030204" pitchFamily="34" charset="0"/>
              </a:rPr>
              <a:t>1</a:t>
            </a:r>
            <a:r>
              <a:rPr lang="de-DE" altLang="de-DE" sz="2000" b="0" u="none" dirty="0">
                <a:latin typeface="Arial Narrow" panose="020B0606020202030204" pitchFamily="34" charset="0"/>
              </a:rPr>
              <a:t>, n</a:t>
            </a:r>
            <a:r>
              <a:rPr lang="de-DE" altLang="de-DE" sz="2000" b="0" u="none" baseline="-25000" dirty="0">
                <a:latin typeface="Arial Narrow" panose="020B0606020202030204" pitchFamily="34" charset="0"/>
              </a:rPr>
              <a:t>2</a:t>
            </a:r>
            <a:r>
              <a:rPr lang="de-DE" altLang="de-DE" sz="2000" b="0" u="none" dirty="0">
                <a:latin typeface="Arial Narrow" panose="020B0606020202030204" pitchFamily="34" charset="0"/>
              </a:rPr>
              <a:t>] 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1000" u="none" dirty="0">
              <a:latin typeface="Arial Narrow" panose="020B0606020202030204" pitchFamily="34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172200" y="1905000"/>
            <a:ext cx="13096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2000"/>
              <a:t>Example:</a:t>
            </a:r>
            <a:endParaRPr lang="en-GB" altLang="de-DE" sz="2000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8420100" y="3524250"/>
            <a:ext cx="304800" cy="304800"/>
          </a:xfrm>
          <a:prstGeom prst="ellips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7315200" y="3429000"/>
            <a:ext cx="457200" cy="457200"/>
          </a:xfrm>
          <a:prstGeom prst="ellips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543800" y="3886200"/>
            <a:ext cx="0" cy="5334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7239000" y="4343400"/>
            <a:ext cx="633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2000">
                <a:solidFill>
                  <a:schemeClr val="hlink"/>
                </a:solidFill>
              </a:rPr>
              <a:t>gcd</a:t>
            </a:r>
            <a:endParaRPr lang="en-GB" altLang="de-DE" sz="2000">
              <a:solidFill>
                <a:schemeClr val="hlink"/>
              </a:solidFill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8153400" y="1600200"/>
            <a:ext cx="1908175" cy="654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800"/>
              <a:t>Rest of dividing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1800"/>
              <a:t> n</a:t>
            </a:r>
            <a:r>
              <a:rPr lang="en-US" altLang="de-DE" sz="1800" baseline="-25000"/>
              <a:t>1</a:t>
            </a:r>
            <a:r>
              <a:rPr lang="en-US" altLang="de-DE" sz="1800"/>
              <a:t> by n</a:t>
            </a:r>
            <a:r>
              <a:rPr lang="en-US" altLang="de-DE" sz="1800" baseline="-25000"/>
              <a:t>2</a:t>
            </a:r>
            <a:endParaRPr lang="en-GB" altLang="de-DE" sz="1800" baseline="-25000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8763000" y="2133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766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524000" y="5394325"/>
            <a:ext cx="6098144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57150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0" u="none" dirty="0" err="1">
                <a:latin typeface="Arial Narrow" panose="020B0606020202030204" pitchFamily="34" charset="0"/>
              </a:rPr>
              <a:t>gcd</a:t>
            </a:r>
            <a:r>
              <a:rPr lang="de-DE" altLang="de-DE" sz="2000" b="0" u="none" dirty="0">
                <a:latin typeface="Arial Narrow" panose="020B0606020202030204" pitchFamily="34" charset="0"/>
              </a:rPr>
              <a:t> (n</a:t>
            </a:r>
            <a:r>
              <a:rPr lang="de-DE" altLang="de-DE" sz="2000" b="0" u="none" baseline="-25000" dirty="0">
                <a:latin typeface="Arial Narrow" panose="020B0606020202030204" pitchFamily="34" charset="0"/>
              </a:rPr>
              <a:t>2</a:t>
            </a:r>
            <a:r>
              <a:rPr lang="de-DE" altLang="de-DE" sz="2000" b="0" u="none" dirty="0">
                <a:latin typeface="Arial Narrow" panose="020B0606020202030204" pitchFamily="34" charset="0"/>
              </a:rPr>
              <a:t>,n</a:t>
            </a:r>
            <a:r>
              <a:rPr lang="de-DE" altLang="de-DE" sz="2000" b="0" u="none" baseline="-25000" dirty="0">
                <a:latin typeface="Arial Narrow" panose="020B0606020202030204" pitchFamily="34" charset="0"/>
              </a:rPr>
              <a:t>1</a:t>
            </a:r>
            <a:r>
              <a:rPr lang="de-DE" altLang="de-DE" sz="2000" b="0" u="none" dirty="0">
                <a:latin typeface="Arial Narrow" panose="020B0606020202030204" pitchFamily="34" charset="0"/>
              </a:rPr>
              <a:t>)	=  </a:t>
            </a:r>
            <a:r>
              <a:rPr lang="de-DE" altLang="de-DE" sz="2000" b="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a</a:t>
            </a:r>
            <a:r>
              <a:rPr lang="de-DE" altLang="de-DE" sz="2000" b="0" u="none" dirty="0">
                <a:latin typeface="Arial Narrow" panose="020B0606020202030204" pitchFamily="34" charset="0"/>
              </a:rPr>
              <a:t> • n</a:t>
            </a:r>
            <a:r>
              <a:rPr lang="de-DE" altLang="de-DE" sz="2000" b="0" u="none" baseline="-25000" dirty="0">
                <a:latin typeface="Arial Narrow" panose="020B0606020202030204" pitchFamily="34" charset="0"/>
              </a:rPr>
              <a:t>1</a:t>
            </a:r>
            <a:r>
              <a:rPr lang="de-DE" altLang="de-DE" sz="2000" b="0" u="none" dirty="0">
                <a:latin typeface="Arial Narrow" panose="020B0606020202030204" pitchFamily="34" charset="0"/>
              </a:rPr>
              <a:t>  + </a:t>
            </a:r>
            <a:r>
              <a:rPr lang="de-DE" altLang="de-DE" sz="2000" b="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b </a:t>
            </a:r>
            <a:r>
              <a:rPr lang="de-DE" altLang="de-DE" sz="2000" b="0" u="none" dirty="0">
                <a:latin typeface="Arial Narrow" panose="020B0606020202030204" pitchFamily="34" charset="0"/>
              </a:rPr>
              <a:t>•  n</a:t>
            </a:r>
            <a:r>
              <a:rPr lang="de-DE" altLang="de-DE" sz="2000" b="0" u="none" baseline="-25000" dirty="0">
                <a:latin typeface="Arial Narrow" panose="020B0606020202030204" pitchFamily="34" charset="0"/>
              </a:rPr>
              <a:t>2  </a:t>
            </a:r>
            <a:r>
              <a:rPr lang="de-DE" altLang="de-DE" sz="2000" b="0" u="none" dirty="0">
                <a:latin typeface="Arial Narrow" panose="020B0606020202030204" pitchFamily="34" charset="0"/>
              </a:rPr>
              <a:t>=1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de-DE" altLang="de-DE" sz="2000" b="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             </a:t>
            </a:r>
            <a:r>
              <a:rPr lang="de-DE" altLang="de-DE" sz="2000" b="0" u="none" dirty="0">
                <a:latin typeface="Arial Narrow" panose="020B0606020202030204" pitchFamily="34" charset="0"/>
              </a:rPr>
              <a:t>R</a:t>
            </a:r>
            <a:r>
              <a:rPr lang="de-DE" altLang="de-DE" sz="2000" b="0" u="none" baseline="-25000" dirty="0">
                <a:latin typeface="Arial Narrow" panose="020B0606020202030204" pitchFamily="34" charset="0"/>
              </a:rPr>
              <a:t>n1</a:t>
            </a:r>
            <a:r>
              <a:rPr lang="de-DE" altLang="de-DE" sz="2000" b="0" u="none" dirty="0">
                <a:latin typeface="Arial Narrow" panose="020B0606020202030204" pitchFamily="34" charset="0"/>
              </a:rPr>
              <a:t>  (a • n</a:t>
            </a:r>
            <a:r>
              <a:rPr lang="de-DE" altLang="de-DE" sz="2000" b="0" u="none" baseline="-25000" dirty="0">
                <a:latin typeface="Arial Narrow" panose="020B0606020202030204" pitchFamily="34" charset="0"/>
              </a:rPr>
              <a:t>1</a:t>
            </a:r>
            <a:r>
              <a:rPr lang="de-DE" altLang="de-DE" sz="2000" b="0" u="none" dirty="0">
                <a:latin typeface="Arial Narrow" panose="020B0606020202030204" pitchFamily="34" charset="0"/>
              </a:rPr>
              <a:t>  + b •  n</a:t>
            </a:r>
            <a:r>
              <a:rPr lang="de-DE" altLang="de-DE" sz="2000" b="0" u="none" baseline="-25000" dirty="0">
                <a:latin typeface="Arial Narrow" panose="020B0606020202030204" pitchFamily="34" charset="0"/>
              </a:rPr>
              <a:t>2 </a:t>
            </a:r>
            <a:r>
              <a:rPr lang="de-DE" altLang="de-DE" sz="2000" b="0" u="none" dirty="0">
                <a:latin typeface="Arial Narrow" panose="020B0606020202030204" pitchFamily="34" charset="0"/>
              </a:rPr>
              <a:t>)  = 1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de-DE" altLang="de-DE" sz="2000" b="0" u="none" dirty="0">
                <a:latin typeface="Arial Narrow" panose="020B0606020202030204" pitchFamily="34" charset="0"/>
              </a:rPr>
              <a:t>             R</a:t>
            </a:r>
            <a:r>
              <a:rPr lang="de-DE" altLang="de-DE" sz="2000" b="0" u="none" baseline="-25000" dirty="0">
                <a:latin typeface="Arial Narrow" panose="020B0606020202030204" pitchFamily="34" charset="0"/>
              </a:rPr>
              <a:t>n1</a:t>
            </a:r>
            <a:r>
              <a:rPr lang="de-DE" altLang="de-DE" sz="2000" b="0" u="none" dirty="0">
                <a:latin typeface="Arial Narrow" panose="020B0606020202030204" pitchFamily="34" charset="0"/>
              </a:rPr>
              <a:t>  (   0     + b •  n</a:t>
            </a:r>
            <a:r>
              <a:rPr lang="de-DE" altLang="de-DE" sz="2000" b="0" u="none" baseline="-25000" dirty="0">
                <a:latin typeface="Arial Narrow" panose="020B0606020202030204" pitchFamily="34" charset="0"/>
              </a:rPr>
              <a:t>2 </a:t>
            </a:r>
            <a:r>
              <a:rPr lang="de-DE" altLang="de-DE" sz="2000" b="0" u="none" dirty="0">
                <a:latin typeface="Arial Narrow" panose="020B0606020202030204" pitchFamily="34" charset="0"/>
              </a:rPr>
              <a:t>)  = 1     =&gt;  b = n</a:t>
            </a:r>
            <a:r>
              <a:rPr lang="de-DE" altLang="de-DE" sz="2000" b="0" u="none" baseline="-25000" dirty="0">
                <a:latin typeface="Arial Narrow" panose="020B0606020202030204" pitchFamily="34" charset="0"/>
              </a:rPr>
              <a:t>2</a:t>
            </a:r>
            <a:r>
              <a:rPr lang="de-DE" altLang="de-DE" sz="2000" b="0" u="none" baseline="30000" dirty="0">
                <a:latin typeface="Arial Narrow" panose="020B0606020202030204" pitchFamily="34" charset="0"/>
              </a:rPr>
              <a:t>-1  </a:t>
            </a:r>
            <a:r>
              <a:rPr lang="de-DE" altLang="de-DE" sz="2000" b="0" u="none" dirty="0">
                <a:latin typeface="Arial Narrow" panose="020B0606020202030204" pitchFamily="34" charset="0"/>
              </a:rPr>
              <a:t> (</a:t>
            </a:r>
            <a:r>
              <a:rPr lang="de-DE" altLang="de-DE" sz="2000" b="0" u="none" dirty="0" err="1">
                <a:latin typeface="Arial Narrow" panose="020B0606020202030204" pitchFamily="34" charset="0"/>
              </a:rPr>
              <a:t>mod</a:t>
            </a:r>
            <a:r>
              <a:rPr lang="de-DE" altLang="de-DE" sz="2000" b="0" u="none" dirty="0">
                <a:latin typeface="Arial Narrow" panose="020B0606020202030204" pitchFamily="34" charset="0"/>
              </a:rPr>
              <a:t> n</a:t>
            </a:r>
            <a:r>
              <a:rPr lang="de-DE" altLang="de-DE" sz="2000" b="0" u="none" baseline="-25000" dirty="0">
                <a:latin typeface="Arial Narrow" panose="020B0606020202030204" pitchFamily="34" charset="0"/>
              </a:rPr>
              <a:t>1</a:t>
            </a:r>
            <a:r>
              <a:rPr lang="de-DE" altLang="de-DE" sz="2000" b="0" u="none" dirty="0">
                <a:latin typeface="Arial Narrow" panose="020B0606020202030204" pitchFamily="34" charset="0"/>
              </a:rPr>
              <a:t>)</a:t>
            </a:r>
            <a:endParaRPr lang="de-DE" altLang="de-DE" sz="2000" b="0" u="none" baseline="-25000" dirty="0">
              <a:latin typeface="Arial Narrow" panose="020B0606020202030204" pitchFamily="34" charset="0"/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085850" y="3352800"/>
            <a:ext cx="8151813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085850" y="3352800"/>
            <a:ext cx="8636000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282700" y="343693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</a:rPr>
              <a:t>n</a:t>
            </a:r>
            <a:endParaRPr lang="en-GB" altLang="de-DE" sz="2000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408113" y="3538538"/>
            <a:ext cx="841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200" b="0" u="none">
                <a:solidFill>
                  <a:srgbClr val="000000"/>
                </a:solidFill>
              </a:rPr>
              <a:t>1</a:t>
            </a:r>
            <a:endParaRPr lang="en-GB" altLang="de-DE" sz="2000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892300" y="343693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</a:rPr>
              <a:t>n</a:t>
            </a:r>
            <a:endParaRPr lang="en-GB" altLang="de-DE" sz="200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2017713" y="3538538"/>
            <a:ext cx="841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200" b="0" u="none">
                <a:solidFill>
                  <a:srgbClr val="000000"/>
                </a:solidFill>
              </a:rPr>
              <a:t>2</a:t>
            </a:r>
            <a:endParaRPr lang="en-GB" altLang="de-DE" sz="2000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2536825" y="343693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</a:rPr>
              <a:t>a</a:t>
            </a:r>
            <a:endParaRPr lang="en-GB" altLang="de-DE" sz="2000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662238" y="3538538"/>
            <a:ext cx="841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200" b="0" u="none">
                <a:solidFill>
                  <a:srgbClr val="000000"/>
                </a:solidFill>
              </a:rPr>
              <a:t>1</a:t>
            </a:r>
            <a:endParaRPr lang="en-GB" altLang="de-DE" sz="200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200400" y="343693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</a:rPr>
              <a:t>b</a:t>
            </a:r>
            <a:endParaRPr lang="en-GB" altLang="de-DE" sz="200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3325813" y="3538538"/>
            <a:ext cx="841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200" b="0" u="none">
                <a:solidFill>
                  <a:srgbClr val="000000"/>
                </a:solidFill>
              </a:rPr>
              <a:t>1</a:t>
            </a:r>
            <a:endParaRPr lang="en-GB" altLang="de-DE" sz="2000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3916363" y="343693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</a:rPr>
              <a:t>a</a:t>
            </a:r>
            <a:endParaRPr lang="en-GB" altLang="de-DE" sz="2000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4041775" y="3538538"/>
            <a:ext cx="841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200" b="0" u="none">
                <a:solidFill>
                  <a:srgbClr val="000000"/>
                </a:solidFill>
              </a:rPr>
              <a:t>2</a:t>
            </a:r>
            <a:endParaRPr lang="en-GB" altLang="de-DE" sz="2000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4651375" y="343693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</a:rPr>
              <a:t>b</a:t>
            </a:r>
            <a:endParaRPr lang="en-GB" altLang="de-DE" sz="2000"/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4776788" y="3538538"/>
            <a:ext cx="841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200" b="0" u="none">
                <a:solidFill>
                  <a:srgbClr val="000000"/>
                </a:solidFill>
              </a:rPr>
              <a:t>2</a:t>
            </a:r>
            <a:endParaRPr lang="en-GB" altLang="de-DE" sz="2000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5618163" y="343693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</a:rPr>
              <a:t>q</a:t>
            </a:r>
            <a:endParaRPr lang="en-GB" altLang="de-DE" sz="2000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6370638" y="3436938"/>
            <a:ext cx="71437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</a:rPr>
              <a:t>r</a:t>
            </a:r>
            <a:endParaRPr lang="en-GB" altLang="de-DE" sz="2000"/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6819900" y="3436938"/>
            <a:ext cx="117951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</a:rPr>
              <a:t>computation</a:t>
            </a:r>
            <a:endParaRPr lang="en-GB" altLang="de-DE" sz="2000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1211263" y="385762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>
                <a:solidFill>
                  <a:srgbClr val="000000"/>
                </a:solidFill>
              </a:rPr>
              <a:t>..</a:t>
            </a:r>
            <a:endParaRPr lang="en-GB" altLang="de-DE" sz="2000"/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1981200" y="388620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 dirty="0">
                <a:solidFill>
                  <a:srgbClr val="000000"/>
                </a:solidFill>
              </a:rPr>
              <a:t>..</a:t>
            </a:r>
            <a:endParaRPr lang="en-GB" altLang="de-DE" sz="2000" dirty="0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2573338" y="385762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</a:rPr>
              <a:t>1</a:t>
            </a:r>
            <a:endParaRPr lang="en-GB" altLang="de-DE" sz="2000"/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3254375" y="385762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</a:rPr>
              <a:t>0</a:t>
            </a:r>
            <a:endParaRPr lang="en-GB" altLang="de-DE" sz="2000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3970338" y="385762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</a:rPr>
              <a:t>0</a:t>
            </a:r>
            <a:endParaRPr lang="en-GB" altLang="de-DE" sz="2000"/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4705350" y="385762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</a:rPr>
              <a:t>1</a:t>
            </a:r>
            <a:endParaRPr lang="en-GB" altLang="de-DE" sz="2000"/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5618163" y="385762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>
                <a:solidFill>
                  <a:srgbClr val="000000"/>
                </a:solidFill>
              </a:rPr>
              <a:t>..</a:t>
            </a:r>
            <a:endParaRPr lang="en-GB" altLang="de-DE" sz="2000"/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6281738" y="385762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>
                <a:solidFill>
                  <a:srgbClr val="000000"/>
                </a:solidFill>
              </a:rPr>
              <a:t>..</a:t>
            </a:r>
            <a:endParaRPr lang="en-GB" altLang="de-DE" sz="2000"/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1211263" y="426085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>
                <a:solidFill>
                  <a:srgbClr val="000000"/>
                </a:solidFill>
              </a:rPr>
              <a:t>..</a:t>
            </a:r>
            <a:endParaRPr lang="en-GB" altLang="de-DE" sz="2000"/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1874838" y="426085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>
                <a:solidFill>
                  <a:srgbClr val="000000"/>
                </a:solidFill>
              </a:rPr>
              <a:t>..</a:t>
            </a:r>
            <a:endParaRPr lang="en-GB" altLang="de-DE" sz="2000"/>
          </a:p>
        </p:txBody>
      </p:sp>
      <p:sp>
        <p:nvSpPr>
          <p:cNvPr id="5150" name="Rectangle 30"/>
          <p:cNvSpPr>
            <a:spLocks noChangeArrowheads="1"/>
          </p:cNvSpPr>
          <p:nvPr/>
        </p:nvSpPr>
        <p:spPr bwMode="auto">
          <a:xfrm>
            <a:off x="2573338" y="426085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>
                <a:solidFill>
                  <a:srgbClr val="000000"/>
                </a:solidFill>
              </a:rPr>
              <a:t>..</a:t>
            </a:r>
            <a:endParaRPr lang="en-GB" altLang="de-DE" sz="2000"/>
          </a:p>
        </p:txBody>
      </p:sp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3254375" y="426085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>
                <a:solidFill>
                  <a:srgbClr val="000000"/>
                </a:solidFill>
              </a:rPr>
              <a:t>..</a:t>
            </a:r>
            <a:endParaRPr lang="en-GB" altLang="de-DE" sz="2000"/>
          </a:p>
        </p:txBody>
      </p:sp>
      <p:sp>
        <p:nvSpPr>
          <p:cNvPr id="5152" name="Rectangle 32"/>
          <p:cNvSpPr>
            <a:spLocks noChangeArrowheads="1"/>
          </p:cNvSpPr>
          <p:nvPr/>
        </p:nvSpPr>
        <p:spPr bwMode="auto">
          <a:xfrm>
            <a:off x="3962400" y="425132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>
                <a:solidFill>
                  <a:srgbClr val="000000"/>
                </a:solidFill>
              </a:rPr>
              <a:t>..</a:t>
            </a:r>
            <a:endParaRPr lang="en-GB" altLang="de-DE" sz="2000"/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4732338" y="4216400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de-DE" sz="1300" b="0" u="none">
                <a:solidFill>
                  <a:srgbClr val="000000"/>
                </a:solidFill>
              </a:rPr>
              <a:t>..</a:t>
            </a:r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5618163" y="426085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>
                <a:solidFill>
                  <a:srgbClr val="000000"/>
                </a:solidFill>
              </a:rPr>
              <a:t>..</a:t>
            </a:r>
            <a:endParaRPr lang="en-GB" altLang="de-DE" sz="2000"/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6353175" y="426085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>
                <a:solidFill>
                  <a:srgbClr val="000000"/>
                </a:solidFill>
              </a:rPr>
              <a:t>..</a:t>
            </a:r>
            <a:endParaRPr lang="en-GB" altLang="de-DE" sz="2000"/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1066800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1657350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158" name="Rectangle 38"/>
          <p:cNvSpPr>
            <a:spLocks noChangeArrowheads="1"/>
          </p:cNvSpPr>
          <p:nvPr/>
        </p:nvSpPr>
        <p:spPr bwMode="auto">
          <a:xfrm>
            <a:off x="2284413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2930525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3629025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161" name="Rectangle 41"/>
          <p:cNvSpPr>
            <a:spLocks noChangeArrowheads="1"/>
          </p:cNvSpPr>
          <p:nvPr/>
        </p:nvSpPr>
        <p:spPr bwMode="auto">
          <a:xfrm>
            <a:off x="4364038" y="2971800"/>
            <a:ext cx="17462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162" name="Rectangle 42"/>
          <p:cNvSpPr>
            <a:spLocks noChangeArrowheads="1"/>
          </p:cNvSpPr>
          <p:nvPr/>
        </p:nvSpPr>
        <p:spPr bwMode="auto">
          <a:xfrm>
            <a:off x="5097463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163" name="Rectangle 43"/>
          <p:cNvSpPr>
            <a:spLocks noChangeArrowheads="1"/>
          </p:cNvSpPr>
          <p:nvPr/>
        </p:nvSpPr>
        <p:spPr bwMode="auto">
          <a:xfrm>
            <a:off x="5276850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164" name="Rectangle 44"/>
          <p:cNvSpPr>
            <a:spLocks noChangeArrowheads="1"/>
          </p:cNvSpPr>
          <p:nvPr/>
        </p:nvSpPr>
        <p:spPr bwMode="auto">
          <a:xfrm>
            <a:off x="6011863" y="2971800"/>
            <a:ext cx="17462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165" name="Rectangle 45"/>
          <p:cNvSpPr>
            <a:spLocks noChangeArrowheads="1"/>
          </p:cNvSpPr>
          <p:nvPr/>
        </p:nvSpPr>
        <p:spPr bwMode="auto">
          <a:xfrm>
            <a:off x="6746875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166" name="Rectangle 46"/>
          <p:cNvSpPr>
            <a:spLocks noChangeArrowheads="1"/>
          </p:cNvSpPr>
          <p:nvPr/>
        </p:nvSpPr>
        <p:spPr bwMode="auto">
          <a:xfrm>
            <a:off x="9685338" y="2971800"/>
            <a:ext cx="17462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167" name="Line 47"/>
          <p:cNvSpPr>
            <a:spLocks noChangeShapeType="1"/>
          </p:cNvSpPr>
          <p:nvPr/>
        </p:nvSpPr>
        <p:spPr bwMode="auto">
          <a:xfrm>
            <a:off x="1103313" y="4194175"/>
            <a:ext cx="573087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68" name="Rectangle 48"/>
          <p:cNvSpPr>
            <a:spLocks noChangeArrowheads="1"/>
          </p:cNvSpPr>
          <p:nvPr/>
        </p:nvSpPr>
        <p:spPr bwMode="auto">
          <a:xfrm>
            <a:off x="1103313" y="4194175"/>
            <a:ext cx="573087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169" name="Line 49"/>
          <p:cNvSpPr>
            <a:spLocks noChangeShapeType="1"/>
          </p:cNvSpPr>
          <p:nvPr/>
        </p:nvSpPr>
        <p:spPr bwMode="auto">
          <a:xfrm>
            <a:off x="1695450" y="4194175"/>
            <a:ext cx="608013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70" name="Rectangle 50"/>
          <p:cNvSpPr>
            <a:spLocks noChangeArrowheads="1"/>
          </p:cNvSpPr>
          <p:nvPr/>
        </p:nvSpPr>
        <p:spPr bwMode="auto">
          <a:xfrm>
            <a:off x="1695450" y="4194175"/>
            <a:ext cx="608013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171" name="Line 51"/>
          <p:cNvSpPr>
            <a:spLocks noChangeShapeType="1"/>
          </p:cNvSpPr>
          <p:nvPr/>
        </p:nvSpPr>
        <p:spPr bwMode="auto">
          <a:xfrm>
            <a:off x="2322513" y="4194175"/>
            <a:ext cx="627062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72" name="Rectangle 52"/>
          <p:cNvSpPr>
            <a:spLocks noChangeArrowheads="1"/>
          </p:cNvSpPr>
          <p:nvPr/>
        </p:nvSpPr>
        <p:spPr bwMode="auto">
          <a:xfrm>
            <a:off x="2322513" y="4194175"/>
            <a:ext cx="627062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173" name="Line 53"/>
          <p:cNvSpPr>
            <a:spLocks noChangeShapeType="1"/>
          </p:cNvSpPr>
          <p:nvPr/>
        </p:nvSpPr>
        <p:spPr bwMode="auto">
          <a:xfrm>
            <a:off x="2967038" y="4194175"/>
            <a:ext cx="681037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74" name="Rectangle 54"/>
          <p:cNvSpPr>
            <a:spLocks noChangeArrowheads="1"/>
          </p:cNvSpPr>
          <p:nvPr/>
        </p:nvSpPr>
        <p:spPr bwMode="auto">
          <a:xfrm>
            <a:off x="2967038" y="4194175"/>
            <a:ext cx="681037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175" name="Line 55"/>
          <p:cNvSpPr>
            <a:spLocks noChangeShapeType="1"/>
          </p:cNvSpPr>
          <p:nvPr/>
        </p:nvSpPr>
        <p:spPr bwMode="auto">
          <a:xfrm>
            <a:off x="3665538" y="4194175"/>
            <a:ext cx="717550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76" name="Rectangle 56"/>
          <p:cNvSpPr>
            <a:spLocks noChangeArrowheads="1"/>
          </p:cNvSpPr>
          <p:nvPr/>
        </p:nvSpPr>
        <p:spPr bwMode="auto">
          <a:xfrm>
            <a:off x="3665538" y="4194175"/>
            <a:ext cx="717550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177" name="Line 57"/>
          <p:cNvSpPr>
            <a:spLocks noChangeShapeType="1"/>
          </p:cNvSpPr>
          <p:nvPr/>
        </p:nvSpPr>
        <p:spPr bwMode="auto">
          <a:xfrm>
            <a:off x="4400550" y="4194175"/>
            <a:ext cx="715963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78" name="Rectangle 58"/>
          <p:cNvSpPr>
            <a:spLocks noChangeArrowheads="1"/>
          </p:cNvSpPr>
          <p:nvPr/>
        </p:nvSpPr>
        <p:spPr bwMode="auto">
          <a:xfrm>
            <a:off x="4400550" y="4194175"/>
            <a:ext cx="715963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179" name="Line 59"/>
          <p:cNvSpPr>
            <a:spLocks noChangeShapeType="1"/>
          </p:cNvSpPr>
          <p:nvPr/>
        </p:nvSpPr>
        <p:spPr bwMode="auto">
          <a:xfrm>
            <a:off x="5326063" y="4194175"/>
            <a:ext cx="160337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80" name="Rectangle 60"/>
          <p:cNvSpPr>
            <a:spLocks noChangeArrowheads="1"/>
          </p:cNvSpPr>
          <p:nvPr/>
        </p:nvSpPr>
        <p:spPr bwMode="auto">
          <a:xfrm>
            <a:off x="5326063" y="4194175"/>
            <a:ext cx="160337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181" name="Line 61"/>
          <p:cNvSpPr>
            <a:spLocks noChangeShapeType="1"/>
          </p:cNvSpPr>
          <p:nvPr/>
        </p:nvSpPr>
        <p:spPr bwMode="auto">
          <a:xfrm>
            <a:off x="5314950" y="4194175"/>
            <a:ext cx="715963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82" name="Rectangle 62"/>
          <p:cNvSpPr>
            <a:spLocks noChangeArrowheads="1"/>
          </p:cNvSpPr>
          <p:nvPr/>
        </p:nvSpPr>
        <p:spPr bwMode="auto">
          <a:xfrm>
            <a:off x="5314950" y="4194175"/>
            <a:ext cx="715963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183" name="Line 63"/>
          <p:cNvSpPr>
            <a:spLocks noChangeShapeType="1"/>
          </p:cNvSpPr>
          <p:nvPr/>
        </p:nvSpPr>
        <p:spPr bwMode="auto">
          <a:xfrm>
            <a:off x="6048375" y="4194175"/>
            <a:ext cx="717550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84" name="Rectangle 64"/>
          <p:cNvSpPr>
            <a:spLocks noChangeArrowheads="1"/>
          </p:cNvSpPr>
          <p:nvPr/>
        </p:nvSpPr>
        <p:spPr bwMode="auto">
          <a:xfrm>
            <a:off x="6048375" y="4194175"/>
            <a:ext cx="717550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185" name="Line 65"/>
          <p:cNvSpPr>
            <a:spLocks noChangeShapeType="1"/>
          </p:cNvSpPr>
          <p:nvPr/>
        </p:nvSpPr>
        <p:spPr bwMode="auto">
          <a:xfrm>
            <a:off x="6783388" y="4194175"/>
            <a:ext cx="2454275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86" name="Rectangle 66"/>
          <p:cNvSpPr>
            <a:spLocks noChangeArrowheads="1"/>
          </p:cNvSpPr>
          <p:nvPr/>
        </p:nvSpPr>
        <p:spPr bwMode="auto">
          <a:xfrm>
            <a:off x="6783388" y="4194175"/>
            <a:ext cx="2921000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187" name="Line 67"/>
          <p:cNvSpPr>
            <a:spLocks noChangeShapeType="1"/>
          </p:cNvSpPr>
          <p:nvPr/>
        </p:nvSpPr>
        <p:spPr bwMode="auto">
          <a:xfrm>
            <a:off x="1676400" y="3370263"/>
            <a:ext cx="0" cy="15827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88" name="Rectangle 68"/>
          <p:cNvSpPr>
            <a:spLocks noChangeArrowheads="1"/>
          </p:cNvSpPr>
          <p:nvPr/>
        </p:nvSpPr>
        <p:spPr bwMode="auto">
          <a:xfrm>
            <a:off x="1676400" y="3370263"/>
            <a:ext cx="19050" cy="12620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189" name="Line 69"/>
          <p:cNvSpPr>
            <a:spLocks noChangeShapeType="1"/>
          </p:cNvSpPr>
          <p:nvPr/>
        </p:nvSpPr>
        <p:spPr bwMode="auto">
          <a:xfrm>
            <a:off x="1103313" y="3352800"/>
            <a:ext cx="8134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90" name="Rectangle 70"/>
          <p:cNvSpPr>
            <a:spLocks noChangeArrowheads="1"/>
          </p:cNvSpPr>
          <p:nvPr/>
        </p:nvSpPr>
        <p:spPr bwMode="auto">
          <a:xfrm>
            <a:off x="1103313" y="3352800"/>
            <a:ext cx="8636000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191" name="Line 71"/>
          <p:cNvSpPr>
            <a:spLocks noChangeShapeType="1"/>
          </p:cNvSpPr>
          <p:nvPr/>
        </p:nvSpPr>
        <p:spPr bwMode="auto">
          <a:xfrm>
            <a:off x="1103313" y="3790950"/>
            <a:ext cx="8134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92" name="Rectangle 72"/>
          <p:cNvSpPr>
            <a:spLocks noChangeArrowheads="1"/>
          </p:cNvSpPr>
          <p:nvPr/>
        </p:nvSpPr>
        <p:spPr bwMode="auto">
          <a:xfrm>
            <a:off x="1103313" y="3790950"/>
            <a:ext cx="8636000" cy="15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193" name="Line 73"/>
          <p:cNvSpPr>
            <a:spLocks noChangeShapeType="1"/>
          </p:cNvSpPr>
          <p:nvPr/>
        </p:nvSpPr>
        <p:spPr bwMode="auto">
          <a:xfrm>
            <a:off x="9721850" y="4194175"/>
            <a:ext cx="17463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94" name="Rectangle 74"/>
          <p:cNvSpPr>
            <a:spLocks noChangeArrowheads="1"/>
          </p:cNvSpPr>
          <p:nvPr/>
        </p:nvSpPr>
        <p:spPr bwMode="auto">
          <a:xfrm>
            <a:off x="9721850" y="4194175"/>
            <a:ext cx="17463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195" name="Line 75"/>
          <p:cNvSpPr>
            <a:spLocks noChangeShapeType="1"/>
          </p:cNvSpPr>
          <p:nvPr/>
        </p:nvSpPr>
        <p:spPr bwMode="auto">
          <a:xfrm>
            <a:off x="1103313" y="4597400"/>
            <a:ext cx="8134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96" name="Rectangle 76"/>
          <p:cNvSpPr>
            <a:spLocks noChangeArrowheads="1"/>
          </p:cNvSpPr>
          <p:nvPr/>
        </p:nvSpPr>
        <p:spPr bwMode="auto">
          <a:xfrm>
            <a:off x="1103313" y="4597400"/>
            <a:ext cx="8636000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197" name="Text Box 77"/>
          <p:cNvSpPr txBox="1">
            <a:spLocks noChangeArrowheads="1"/>
          </p:cNvSpPr>
          <p:nvPr/>
        </p:nvSpPr>
        <p:spPr bwMode="auto">
          <a:xfrm>
            <a:off x="1143000" y="1295400"/>
            <a:ext cx="5463355" cy="1528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 b="0" u="none" baseline="-250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b="0" dirty="0">
                <a:solidFill>
                  <a:srgbClr val="000000"/>
                </a:solidFill>
                <a:latin typeface="Arial Narrow" panose="020B0606020202030204" pitchFamily="34" charset="0"/>
              </a:rPr>
              <a:t>Question</a:t>
            </a: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: Find the multiplicative inverse of  </a:t>
            </a:r>
            <a:r>
              <a:rPr lang="en-US" altLang="de-DE" sz="200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n</a:t>
            </a:r>
            <a:r>
              <a:rPr lang="en-US" altLang="de-DE" sz="2000" u="none" baseline="-25000" dirty="0">
                <a:solidFill>
                  <a:srgbClr val="000000"/>
                </a:solidFill>
                <a:latin typeface="Arial Narrow" panose="020B0606020202030204" pitchFamily="34" charset="0"/>
              </a:rPr>
              <a:t>2</a:t>
            </a:r>
            <a:r>
              <a:rPr lang="en-US" altLang="de-DE" sz="200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modulo </a:t>
            </a:r>
            <a:r>
              <a:rPr lang="en-US" altLang="de-DE" sz="200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n</a:t>
            </a:r>
            <a:r>
              <a:rPr lang="en-US" altLang="de-DE" sz="2000" u="none" baseline="-25000" dirty="0">
                <a:solidFill>
                  <a:srgbClr val="000000"/>
                </a:solidFill>
                <a:latin typeface="Arial Narrow" panose="020B0606020202030204" pitchFamily="34" charset="0"/>
              </a:rPr>
              <a:t>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de-DE" sz="2000" u="none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b="0" dirty="0">
                <a:solidFill>
                  <a:srgbClr val="000000"/>
                </a:solidFill>
                <a:latin typeface="Arial Narrow" panose="020B0606020202030204" pitchFamily="34" charset="0"/>
              </a:rPr>
              <a:t>Solution:</a:t>
            </a: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Compute     </a:t>
            </a:r>
            <a:r>
              <a:rPr lang="en-US" altLang="de-DE" sz="2000" b="0" u="none" dirty="0" err="1">
                <a:solidFill>
                  <a:srgbClr val="000000"/>
                </a:solidFill>
                <a:latin typeface="Arial Narrow" panose="020B0606020202030204" pitchFamily="34" charset="0"/>
              </a:rPr>
              <a:t>gcd</a:t>
            </a: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(n</a:t>
            </a:r>
            <a:r>
              <a:rPr lang="en-US" altLang="de-DE" sz="2000" b="0" u="none" baseline="-25000" dirty="0">
                <a:solidFill>
                  <a:srgbClr val="000000"/>
                </a:solidFill>
                <a:latin typeface="Arial Narrow" panose="020B0606020202030204" pitchFamily="34" charset="0"/>
              </a:rPr>
              <a:t>1</a:t>
            </a: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,n</a:t>
            </a:r>
            <a:r>
              <a:rPr lang="en-US" altLang="de-DE" sz="2000" b="0" u="none" baseline="-25000" dirty="0">
                <a:solidFill>
                  <a:srgbClr val="000000"/>
                </a:solidFill>
                <a:latin typeface="Arial Narrow" panose="020B0606020202030204" pitchFamily="34" charset="0"/>
              </a:rPr>
              <a:t>2</a:t>
            </a: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) = </a:t>
            </a:r>
            <a:r>
              <a:rPr lang="en-US" altLang="de-DE" sz="2000" b="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a</a:t>
            </a: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• n</a:t>
            </a:r>
            <a:r>
              <a:rPr lang="en-US" altLang="de-DE" sz="2000" b="0" u="none" baseline="-25000" dirty="0">
                <a:solidFill>
                  <a:srgbClr val="000000"/>
                </a:solidFill>
                <a:latin typeface="Arial Narrow" panose="020B0606020202030204" pitchFamily="34" charset="0"/>
              </a:rPr>
              <a:t>1</a:t>
            </a: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 + </a:t>
            </a:r>
            <a:r>
              <a:rPr lang="en-US" altLang="de-DE" sz="2000" b="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b</a:t>
            </a: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• n</a:t>
            </a:r>
            <a:r>
              <a:rPr lang="en-US" altLang="de-DE" sz="2000" b="0" u="none" baseline="-25000" dirty="0">
                <a:solidFill>
                  <a:srgbClr val="000000"/>
                </a:solidFill>
                <a:latin typeface="Arial Narrow" panose="020B0606020202030204" pitchFamily="34" charset="0"/>
              </a:rPr>
              <a:t>2</a:t>
            </a: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= 1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               </a:t>
            </a:r>
            <a:r>
              <a:rPr lang="en-US" altLang="de-DE" sz="2000" b="0" dirty="0">
                <a:solidFill>
                  <a:srgbClr val="000000"/>
                </a:solidFill>
                <a:latin typeface="Arial Narrow" panose="020B0606020202030204" pitchFamily="34" charset="0"/>
              </a:rPr>
              <a:t>If </a:t>
            </a:r>
            <a:r>
              <a:rPr lang="en-US" altLang="de-DE" sz="2000" b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gcd</a:t>
            </a:r>
            <a:r>
              <a:rPr lang="en-US" altLang="de-DE" sz="2000" b="0" dirty="0">
                <a:solidFill>
                  <a:srgbClr val="000000"/>
                </a:solidFill>
                <a:latin typeface="Arial Narrow" panose="020B0606020202030204" pitchFamily="34" charset="0"/>
              </a:rPr>
              <a:t> = 1</a:t>
            </a: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, then the inverse is </a:t>
            </a:r>
            <a:r>
              <a:rPr lang="en-US" altLang="de-DE" sz="200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b</a:t>
            </a:r>
            <a:endParaRPr lang="de-DE" altLang="de-DE" sz="2000" u="none" dirty="0">
              <a:solidFill>
                <a:schemeClr val="hlink"/>
              </a:solidFill>
              <a:latin typeface="Arial Narrow" panose="020B0606020202030204" pitchFamily="34" charset="0"/>
            </a:endParaRPr>
          </a:p>
        </p:txBody>
      </p:sp>
      <p:sp>
        <p:nvSpPr>
          <p:cNvPr id="5198" name="Line 78"/>
          <p:cNvSpPr>
            <a:spLocks noChangeShapeType="1"/>
          </p:cNvSpPr>
          <p:nvPr/>
        </p:nvSpPr>
        <p:spPr bwMode="auto">
          <a:xfrm flipH="1">
            <a:off x="3505200" y="4937125"/>
            <a:ext cx="457199" cy="533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99" name="Line 79"/>
          <p:cNvSpPr>
            <a:spLocks noChangeShapeType="1"/>
          </p:cNvSpPr>
          <p:nvPr/>
        </p:nvSpPr>
        <p:spPr bwMode="auto">
          <a:xfrm flipH="1">
            <a:off x="4298949" y="4937125"/>
            <a:ext cx="349251" cy="533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74288" name="Text Box 80"/>
          <p:cNvSpPr txBox="1">
            <a:spLocks noChangeArrowheads="1"/>
          </p:cNvSpPr>
          <p:nvPr/>
        </p:nvSpPr>
        <p:spPr bwMode="auto">
          <a:xfrm>
            <a:off x="575778" y="330866"/>
            <a:ext cx="8841757" cy="10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defTabSz="762000" eaLnBrk="0" hangingPunct="0">
              <a:defRPr/>
            </a:pPr>
            <a:r>
              <a:rPr lang="en-AU" sz="32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Extended </a:t>
            </a:r>
            <a:r>
              <a:rPr lang="en-AU" sz="3200" u="none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gcd</a:t>
            </a:r>
            <a:r>
              <a:rPr lang="en-AU" sz="32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 Algorithm and the </a:t>
            </a:r>
            <a:r>
              <a:rPr lang="de-DE" sz="3200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Multiplicative</a:t>
            </a:r>
            <a:r>
              <a:rPr lang="de-DE" sz="32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 Inverse</a:t>
            </a:r>
          </a:p>
          <a:p>
            <a:pPr algn="ctr" defTabSz="762000" eaLnBrk="0" hangingPunct="0">
              <a:defRPr/>
            </a:pPr>
            <a:r>
              <a:rPr lang="de-DE" sz="2800" u="none" dirty="0" err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gcd</a:t>
            </a:r>
            <a:r>
              <a:rPr lang="de-DE" sz="2800" u="none" dirty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(</a:t>
            </a:r>
            <a:r>
              <a:rPr lang="en-GB" sz="28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n</a:t>
            </a:r>
            <a:r>
              <a:rPr lang="en-GB" sz="2800" u="none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1</a:t>
            </a:r>
            <a:r>
              <a:rPr lang="en-GB" sz="28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, n</a:t>
            </a:r>
            <a:r>
              <a:rPr lang="en-GB" sz="2800" u="none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2</a:t>
            </a:r>
            <a:r>
              <a:rPr lang="de-DE" sz="2800" u="none" dirty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) =   </a:t>
            </a:r>
            <a:r>
              <a:rPr lang="de-DE" sz="28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a</a:t>
            </a:r>
            <a:r>
              <a:rPr lang="de-DE" sz="2800" u="none" dirty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r>
              <a:rPr kumimoji="0" lang="en-US" alt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charset="0"/>
              </a:rPr>
              <a:t>•</a:t>
            </a:r>
            <a:r>
              <a:rPr lang="de-DE" sz="2800" u="none" dirty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r>
              <a:rPr lang="en-GB" sz="28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n</a:t>
            </a:r>
            <a:r>
              <a:rPr lang="en-GB" sz="2800" u="none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1</a:t>
            </a:r>
            <a:r>
              <a:rPr lang="de-DE" sz="2800" u="none" dirty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 +  </a:t>
            </a:r>
            <a:r>
              <a:rPr lang="de-DE" sz="28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b</a:t>
            </a:r>
            <a:r>
              <a:rPr lang="de-DE" sz="2800" u="none" dirty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r>
              <a:rPr lang="en-US" altLang="de-DE" sz="28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•</a:t>
            </a:r>
            <a:r>
              <a:rPr lang="de-DE" sz="2800" u="none" dirty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r>
              <a:rPr lang="en-US" sz="28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n</a:t>
            </a:r>
            <a:r>
              <a:rPr lang="en-GB" sz="2800" u="none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2</a:t>
            </a:r>
            <a:endParaRPr lang="de-DE" sz="3200" dirty="0">
              <a:solidFill>
                <a:srgbClr val="0239C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5201" name="Line 81"/>
          <p:cNvSpPr>
            <a:spLocks noChangeShapeType="1"/>
          </p:cNvSpPr>
          <p:nvPr/>
        </p:nvSpPr>
        <p:spPr bwMode="auto">
          <a:xfrm flipH="1">
            <a:off x="1447800" y="40386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5202" name="Rectangle 82"/>
          <p:cNvSpPr>
            <a:spLocks noChangeArrowheads="1"/>
          </p:cNvSpPr>
          <p:nvPr/>
        </p:nvSpPr>
        <p:spPr bwMode="auto">
          <a:xfrm>
            <a:off x="1193800" y="466090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>
                <a:solidFill>
                  <a:srgbClr val="000000"/>
                </a:solidFill>
              </a:rPr>
              <a:t>..</a:t>
            </a:r>
            <a:endParaRPr lang="en-GB" altLang="de-DE" sz="2000"/>
          </a:p>
        </p:txBody>
      </p:sp>
      <p:sp>
        <p:nvSpPr>
          <p:cNvPr id="5203" name="Rectangle 83"/>
          <p:cNvSpPr>
            <a:spLocks noChangeArrowheads="1"/>
          </p:cNvSpPr>
          <p:nvPr/>
        </p:nvSpPr>
        <p:spPr bwMode="auto">
          <a:xfrm>
            <a:off x="1857375" y="466090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>
                <a:solidFill>
                  <a:srgbClr val="000000"/>
                </a:solidFill>
              </a:rPr>
              <a:t>1</a:t>
            </a:r>
            <a:endParaRPr lang="en-GB" altLang="de-DE" sz="2000"/>
          </a:p>
        </p:txBody>
      </p:sp>
      <p:sp>
        <p:nvSpPr>
          <p:cNvPr id="5204" name="Rectangle 84"/>
          <p:cNvSpPr>
            <a:spLocks noChangeArrowheads="1"/>
          </p:cNvSpPr>
          <p:nvPr/>
        </p:nvSpPr>
        <p:spPr bwMode="auto">
          <a:xfrm>
            <a:off x="2514600" y="463232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>
                <a:solidFill>
                  <a:srgbClr val="000000"/>
                </a:solidFill>
              </a:rPr>
              <a:t>..</a:t>
            </a:r>
            <a:endParaRPr lang="en-GB" altLang="de-DE" sz="2000"/>
          </a:p>
        </p:txBody>
      </p:sp>
      <p:sp>
        <p:nvSpPr>
          <p:cNvPr id="5205" name="Rectangle 85"/>
          <p:cNvSpPr>
            <a:spLocks noChangeArrowheads="1"/>
          </p:cNvSpPr>
          <p:nvPr/>
        </p:nvSpPr>
        <p:spPr bwMode="auto">
          <a:xfrm>
            <a:off x="3236913" y="4660900"/>
            <a:ext cx="2159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>
                <a:solidFill>
                  <a:srgbClr val="000000"/>
                </a:solidFill>
              </a:rPr>
              <a:t>…</a:t>
            </a:r>
            <a:endParaRPr lang="en-GB" altLang="de-DE" sz="2000"/>
          </a:p>
        </p:txBody>
      </p:sp>
      <p:sp>
        <p:nvSpPr>
          <p:cNvPr id="5206" name="Rectangle 86"/>
          <p:cNvSpPr>
            <a:spLocks noChangeArrowheads="1"/>
          </p:cNvSpPr>
          <p:nvPr/>
        </p:nvSpPr>
        <p:spPr bwMode="auto">
          <a:xfrm>
            <a:off x="3733800" y="4556125"/>
            <a:ext cx="6096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de-DE" sz="1300" b="0" u="none">
                <a:solidFill>
                  <a:srgbClr val="000000"/>
                </a:solidFill>
              </a:rPr>
              <a:t>…</a:t>
            </a:r>
            <a:endParaRPr lang="en-GB" altLang="de-DE" sz="1600">
              <a:solidFill>
                <a:schemeClr val="hlink"/>
              </a:solidFill>
            </a:endParaRPr>
          </a:p>
        </p:txBody>
      </p:sp>
      <p:sp>
        <p:nvSpPr>
          <p:cNvPr id="5207" name="Rectangle 87"/>
          <p:cNvSpPr>
            <a:spLocks noChangeArrowheads="1"/>
          </p:cNvSpPr>
          <p:nvPr/>
        </p:nvSpPr>
        <p:spPr bwMode="auto">
          <a:xfrm>
            <a:off x="4745038" y="4572000"/>
            <a:ext cx="1651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de-DE" sz="1300" b="0" u="none">
                <a:solidFill>
                  <a:srgbClr val="000000"/>
                </a:solidFill>
              </a:rPr>
              <a:t>…</a:t>
            </a:r>
            <a:endParaRPr lang="en-GB" altLang="de-DE" sz="1300" b="0">
              <a:solidFill>
                <a:schemeClr val="hlink"/>
              </a:solidFill>
            </a:endParaRPr>
          </a:p>
        </p:txBody>
      </p:sp>
      <p:sp>
        <p:nvSpPr>
          <p:cNvPr id="5208" name="Rectangle 88"/>
          <p:cNvSpPr>
            <a:spLocks noChangeArrowheads="1"/>
          </p:cNvSpPr>
          <p:nvPr/>
        </p:nvSpPr>
        <p:spPr bwMode="auto">
          <a:xfrm>
            <a:off x="5600700" y="466090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>
                <a:solidFill>
                  <a:srgbClr val="000000"/>
                </a:solidFill>
              </a:rPr>
              <a:t>..</a:t>
            </a:r>
            <a:endParaRPr lang="en-GB" altLang="de-DE" sz="2000"/>
          </a:p>
        </p:txBody>
      </p:sp>
      <p:sp>
        <p:nvSpPr>
          <p:cNvPr id="5209" name="Rectangle 89"/>
          <p:cNvSpPr>
            <a:spLocks noChangeArrowheads="1"/>
          </p:cNvSpPr>
          <p:nvPr/>
        </p:nvSpPr>
        <p:spPr bwMode="auto">
          <a:xfrm>
            <a:off x="6335713" y="466090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>
                <a:solidFill>
                  <a:srgbClr val="000000"/>
                </a:solidFill>
              </a:rPr>
              <a:t>..</a:t>
            </a:r>
            <a:endParaRPr lang="en-GB" altLang="de-DE" sz="2000"/>
          </a:p>
        </p:txBody>
      </p:sp>
      <p:sp>
        <p:nvSpPr>
          <p:cNvPr id="5210" name="Line 90"/>
          <p:cNvSpPr>
            <a:spLocks noChangeShapeType="1"/>
          </p:cNvSpPr>
          <p:nvPr/>
        </p:nvSpPr>
        <p:spPr bwMode="auto">
          <a:xfrm>
            <a:off x="1085850" y="4594225"/>
            <a:ext cx="5730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11" name="Rectangle 91"/>
          <p:cNvSpPr>
            <a:spLocks noChangeArrowheads="1"/>
          </p:cNvSpPr>
          <p:nvPr/>
        </p:nvSpPr>
        <p:spPr bwMode="auto">
          <a:xfrm>
            <a:off x="1085850" y="4594225"/>
            <a:ext cx="573088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212" name="Line 92"/>
          <p:cNvSpPr>
            <a:spLocks noChangeShapeType="1"/>
          </p:cNvSpPr>
          <p:nvPr/>
        </p:nvSpPr>
        <p:spPr bwMode="auto">
          <a:xfrm>
            <a:off x="1677988" y="4594225"/>
            <a:ext cx="608012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13" name="Rectangle 93"/>
          <p:cNvSpPr>
            <a:spLocks noChangeArrowheads="1"/>
          </p:cNvSpPr>
          <p:nvPr/>
        </p:nvSpPr>
        <p:spPr bwMode="auto">
          <a:xfrm>
            <a:off x="1677988" y="4594225"/>
            <a:ext cx="608012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214" name="Line 94"/>
          <p:cNvSpPr>
            <a:spLocks noChangeShapeType="1"/>
          </p:cNvSpPr>
          <p:nvPr/>
        </p:nvSpPr>
        <p:spPr bwMode="auto">
          <a:xfrm>
            <a:off x="2305050" y="4594225"/>
            <a:ext cx="627063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15" name="Rectangle 95"/>
          <p:cNvSpPr>
            <a:spLocks noChangeArrowheads="1"/>
          </p:cNvSpPr>
          <p:nvPr/>
        </p:nvSpPr>
        <p:spPr bwMode="auto">
          <a:xfrm>
            <a:off x="2305050" y="4594225"/>
            <a:ext cx="627063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216" name="Line 96"/>
          <p:cNvSpPr>
            <a:spLocks noChangeShapeType="1"/>
          </p:cNvSpPr>
          <p:nvPr/>
        </p:nvSpPr>
        <p:spPr bwMode="auto">
          <a:xfrm>
            <a:off x="2949575" y="4594225"/>
            <a:ext cx="68103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17" name="Rectangle 97"/>
          <p:cNvSpPr>
            <a:spLocks noChangeArrowheads="1"/>
          </p:cNvSpPr>
          <p:nvPr/>
        </p:nvSpPr>
        <p:spPr bwMode="auto">
          <a:xfrm>
            <a:off x="2949575" y="4594225"/>
            <a:ext cx="681038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218" name="Line 98"/>
          <p:cNvSpPr>
            <a:spLocks noChangeShapeType="1"/>
          </p:cNvSpPr>
          <p:nvPr/>
        </p:nvSpPr>
        <p:spPr bwMode="auto">
          <a:xfrm>
            <a:off x="3648075" y="4594225"/>
            <a:ext cx="717550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19" name="Rectangle 99"/>
          <p:cNvSpPr>
            <a:spLocks noChangeArrowheads="1"/>
          </p:cNvSpPr>
          <p:nvPr/>
        </p:nvSpPr>
        <p:spPr bwMode="auto">
          <a:xfrm>
            <a:off x="3648075" y="4594225"/>
            <a:ext cx="717550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220" name="Line 100"/>
          <p:cNvSpPr>
            <a:spLocks noChangeShapeType="1"/>
          </p:cNvSpPr>
          <p:nvPr/>
        </p:nvSpPr>
        <p:spPr bwMode="auto">
          <a:xfrm>
            <a:off x="4383088" y="4594225"/>
            <a:ext cx="715962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21" name="Rectangle 101"/>
          <p:cNvSpPr>
            <a:spLocks noChangeArrowheads="1"/>
          </p:cNvSpPr>
          <p:nvPr/>
        </p:nvSpPr>
        <p:spPr bwMode="auto">
          <a:xfrm>
            <a:off x="4383088" y="4594225"/>
            <a:ext cx="715962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222" name="Line 102"/>
          <p:cNvSpPr>
            <a:spLocks noChangeShapeType="1"/>
          </p:cNvSpPr>
          <p:nvPr/>
        </p:nvSpPr>
        <p:spPr bwMode="auto">
          <a:xfrm>
            <a:off x="5308600" y="4594225"/>
            <a:ext cx="16033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23" name="Rectangle 103"/>
          <p:cNvSpPr>
            <a:spLocks noChangeArrowheads="1"/>
          </p:cNvSpPr>
          <p:nvPr/>
        </p:nvSpPr>
        <p:spPr bwMode="auto">
          <a:xfrm>
            <a:off x="5308600" y="4594225"/>
            <a:ext cx="160338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224" name="Line 104"/>
          <p:cNvSpPr>
            <a:spLocks noChangeShapeType="1"/>
          </p:cNvSpPr>
          <p:nvPr/>
        </p:nvSpPr>
        <p:spPr bwMode="auto">
          <a:xfrm>
            <a:off x="5297488" y="4594225"/>
            <a:ext cx="715962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25" name="Rectangle 105"/>
          <p:cNvSpPr>
            <a:spLocks noChangeArrowheads="1"/>
          </p:cNvSpPr>
          <p:nvPr/>
        </p:nvSpPr>
        <p:spPr bwMode="auto">
          <a:xfrm>
            <a:off x="5297488" y="4594225"/>
            <a:ext cx="715962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226" name="Line 106"/>
          <p:cNvSpPr>
            <a:spLocks noChangeShapeType="1"/>
          </p:cNvSpPr>
          <p:nvPr/>
        </p:nvSpPr>
        <p:spPr bwMode="auto">
          <a:xfrm>
            <a:off x="6030913" y="4594225"/>
            <a:ext cx="717550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27" name="Rectangle 107"/>
          <p:cNvSpPr>
            <a:spLocks noChangeArrowheads="1"/>
          </p:cNvSpPr>
          <p:nvPr/>
        </p:nvSpPr>
        <p:spPr bwMode="auto">
          <a:xfrm>
            <a:off x="6030913" y="4594225"/>
            <a:ext cx="717550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228" name="Line 108"/>
          <p:cNvSpPr>
            <a:spLocks noChangeShapeType="1"/>
          </p:cNvSpPr>
          <p:nvPr/>
        </p:nvSpPr>
        <p:spPr bwMode="auto">
          <a:xfrm>
            <a:off x="6765925" y="4594225"/>
            <a:ext cx="2454275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29" name="Rectangle 109"/>
          <p:cNvSpPr>
            <a:spLocks noChangeArrowheads="1"/>
          </p:cNvSpPr>
          <p:nvPr/>
        </p:nvSpPr>
        <p:spPr bwMode="auto">
          <a:xfrm>
            <a:off x="6765925" y="4594225"/>
            <a:ext cx="2921000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230" name="Line 110"/>
          <p:cNvSpPr>
            <a:spLocks noChangeShapeType="1"/>
          </p:cNvSpPr>
          <p:nvPr/>
        </p:nvSpPr>
        <p:spPr bwMode="auto">
          <a:xfrm>
            <a:off x="9704388" y="4594225"/>
            <a:ext cx="17462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31" name="Rectangle 111"/>
          <p:cNvSpPr>
            <a:spLocks noChangeArrowheads="1"/>
          </p:cNvSpPr>
          <p:nvPr/>
        </p:nvSpPr>
        <p:spPr bwMode="auto">
          <a:xfrm>
            <a:off x="9704388" y="4594225"/>
            <a:ext cx="17462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232" name="Rectangle 112"/>
          <p:cNvSpPr>
            <a:spLocks noChangeArrowheads="1"/>
          </p:cNvSpPr>
          <p:nvPr/>
        </p:nvSpPr>
        <p:spPr bwMode="auto">
          <a:xfrm>
            <a:off x="1085850" y="4959350"/>
            <a:ext cx="8636000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233" name="Line 113"/>
          <p:cNvSpPr>
            <a:spLocks noChangeShapeType="1"/>
          </p:cNvSpPr>
          <p:nvPr/>
        </p:nvSpPr>
        <p:spPr bwMode="auto">
          <a:xfrm flipH="1">
            <a:off x="1430338" y="443865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5234" name="Line 114"/>
          <p:cNvSpPr>
            <a:spLocks noChangeShapeType="1"/>
          </p:cNvSpPr>
          <p:nvPr/>
        </p:nvSpPr>
        <p:spPr bwMode="auto">
          <a:xfrm>
            <a:off x="2286000" y="3352800"/>
            <a:ext cx="0" cy="15827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35" name="Line 115"/>
          <p:cNvSpPr>
            <a:spLocks noChangeShapeType="1"/>
          </p:cNvSpPr>
          <p:nvPr/>
        </p:nvSpPr>
        <p:spPr bwMode="auto">
          <a:xfrm>
            <a:off x="2971800" y="3352800"/>
            <a:ext cx="0" cy="15827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36" name="Line 116"/>
          <p:cNvSpPr>
            <a:spLocks noChangeShapeType="1"/>
          </p:cNvSpPr>
          <p:nvPr/>
        </p:nvSpPr>
        <p:spPr bwMode="auto">
          <a:xfrm>
            <a:off x="3657600" y="3352800"/>
            <a:ext cx="0" cy="15827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37" name="Line 117"/>
          <p:cNvSpPr>
            <a:spLocks noChangeShapeType="1"/>
          </p:cNvSpPr>
          <p:nvPr/>
        </p:nvSpPr>
        <p:spPr bwMode="auto">
          <a:xfrm>
            <a:off x="4343400" y="3352800"/>
            <a:ext cx="0" cy="15827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38" name="Line 118"/>
          <p:cNvSpPr>
            <a:spLocks noChangeShapeType="1"/>
          </p:cNvSpPr>
          <p:nvPr/>
        </p:nvSpPr>
        <p:spPr bwMode="auto">
          <a:xfrm>
            <a:off x="5219700" y="3352800"/>
            <a:ext cx="0" cy="15827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39" name="Line 119"/>
          <p:cNvSpPr>
            <a:spLocks noChangeShapeType="1"/>
          </p:cNvSpPr>
          <p:nvPr/>
        </p:nvSpPr>
        <p:spPr bwMode="auto">
          <a:xfrm>
            <a:off x="5295900" y="3352800"/>
            <a:ext cx="0" cy="15827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40" name="Line 120"/>
          <p:cNvSpPr>
            <a:spLocks noChangeShapeType="1"/>
          </p:cNvSpPr>
          <p:nvPr/>
        </p:nvSpPr>
        <p:spPr bwMode="auto">
          <a:xfrm>
            <a:off x="6019800" y="3352800"/>
            <a:ext cx="0" cy="15827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41" name="Line 121"/>
          <p:cNvSpPr>
            <a:spLocks noChangeShapeType="1"/>
          </p:cNvSpPr>
          <p:nvPr/>
        </p:nvSpPr>
        <p:spPr bwMode="auto">
          <a:xfrm>
            <a:off x="6705600" y="3352800"/>
            <a:ext cx="0" cy="15827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42" name="Line 122"/>
          <p:cNvSpPr>
            <a:spLocks noChangeShapeType="1"/>
          </p:cNvSpPr>
          <p:nvPr/>
        </p:nvSpPr>
        <p:spPr bwMode="auto">
          <a:xfrm>
            <a:off x="9677400" y="3352800"/>
            <a:ext cx="0" cy="15827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43" name="Line 123"/>
          <p:cNvSpPr>
            <a:spLocks noChangeShapeType="1"/>
          </p:cNvSpPr>
          <p:nvPr/>
        </p:nvSpPr>
        <p:spPr bwMode="auto">
          <a:xfrm>
            <a:off x="1066800" y="3352800"/>
            <a:ext cx="0" cy="15827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44" name="Oval 124"/>
          <p:cNvSpPr>
            <a:spLocks noChangeArrowheads="1"/>
          </p:cNvSpPr>
          <p:nvPr/>
        </p:nvSpPr>
        <p:spPr bwMode="auto">
          <a:xfrm>
            <a:off x="1752600" y="4648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5245" name="Text Box 125"/>
          <p:cNvSpPr txBox="1">
            <a:spLocks noChangeArrowheads="1"/>
          </p:cNvSpPr>
          <p:nvPr/>
        </p:nvSpPr>
        <p:spPr bwMode="auto">
          <a:xfrm>
            <a:off x="2133600" y="5013325"/>
            <a:ext cx="590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2000" b="0"/>
              <a:t>gcd</a:t>
            </a:r>
            <a:endParaRPr lang="en-GB" altLang="de-DE" sz="2000" b="0"/>
          </a:p>
        </p:txBody>
      </p:sp>
      <p:sp>
        <p:nvSpPr>
          <p:cNvPr id="5246" name="Line 126"/>
          <p:cNvSpPr>
            <a:spLocks noChangeShapeType="1"/>
          </p:cNvSpPr>
          <p:nvPr/>
        </p:nvSpPr>
        <p:spPr bwMode="auto">
          <a:xfrm flipH="1" flipV="1">
            <a:off x="2057400" y="4876800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5247" name="Text Box 127"/>
          <p:cNvSpPr txBox="1">
            <a:spLocks noChangeArrowheads="1"/>
          </p:cNvSpPr>
          <p:nvPr/>
        </p:nvSpPr>
        <p:spPr bwMode="auto">
          <a:xfrm>
            <a:off x="5708650" y="1984041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800" u="none" dirty="0"/>
              <a:t>?</a:t>
            </a:r>
            <a:endParaRPr lang="en-GB" altLang="de-DE" sz="1800" u="none" dirty="0"/>
          </a:p>
        </p:txBody>
      </p:sp>
      <p:sp>
        <p:nvSpPr>
          <p:cNvPr id="5248" name="Text Box 128"/>
          <p:cNvSpPr txBox="1">
            <a:spLocks noChangeArrowheads="1"/>
          </p:cNvSpPr>
          <p:nvPr/>
        </p:nvSpPr>
        <p:spPr bwMode="auto">
          <a:xfrm>
            <a:off x="3619500" y="3035300"/>
            <a:ext cx="754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600" u="none"/>
              <a:t>a</a:t>
            </a:r>
            <a:r>
              <a:rPr lang="de-DE" altLang="de-DE" sz="1600" u="none" baseline="-25000"/>
              <a:t>1</a:t>
            </a:r>
            <a:r>
              <a:rPr lang="de-DE" altLang="de-DE" sz="1600" u="none"/>
              <a:t>-qa</a:t>
            </a:r>
            <a:r>
              <a:rPr lang="de-DE" altLang="de-DE" sz="1600" u="none" baseline="-25000"/>
              <a:t>2</a:t>
            </a:r>
            <a:endParaRPr lang="en-GB" altLang="de-DE" sz="1600" u="none"/>
          </a:p>
        </p:txBody>
      </p:sp>
      <p:sp>
        <p:nvSpPr>
          <p:cNvPr id="5249" name="Text Box 129"/>
          <p:cNvSpPr txBox="1">
            <a:spLocks noChangeArrowheads="1"/>
          </p:cNvSpPr>
          <p:nvPr/>
        </p:nvSpPr>
        <p:spPr bwMode="auto">
          <a:xfrm>
            <a:off x="4419600" y="3035300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600" u="none"/>
              <a:t>b</a:t>
            </a:r>
            <a:r>
              <a:rPr lang="de-DE" altLang="de-DE" sz="1600" u="none" baseline="-25000"/>
              <a:t>1</a:t>
            </a:r>
            <a:r>
              <a:rPr lang="de-DE" altLang="de-DE" sz="1600" u="none"/>
              <a:t>-qb</a:t>
            </a:r>
            <a:r>
              <a:rPr lang="de-DE" altLang="de-DE" sz="1600" u="none" baseline="-25000"/>
              <a:t>2</a:t>
            </a:r>
            <a:endParaRPr lang="en-GB" altLang="de-DE" sz="1600" u="none"/>
          </a:p>
        </p:txBody>
      </p:sp>
    </p:spTree>
    <p:extLst>
      <p:ext uri="{BB962C8B-B14F-4D97-AF65-F5344CB8AC3E}">
        <p14:creationId xmlns:p14="http://schemas.microsoft.com/office/powerpoint/2010/main" val="97985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066800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657350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284413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930525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629025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364038" y="2971800"/>
            <a:ext cx="17462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097463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5276850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6011863" y="2971800"/>
            <a:ext cx="17462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6746875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9685338" y="2971800"/>
            <a:ext cx="17462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1376269" name="Text Box 13"/>
          <p:cNvSpPr txBox="1">
            <a:spLocks noChangeArrowheads="1"/>
          </p:cNvSpPr>
          <p:nvPr/>
        </p:nvSpPr>
        <p:spPr bwMode="auto">
          <a:xfrm>
            <a:off x="914400" y="673627"/>
            <a:ext cx="6248400" cy="2064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defTabSz="762000" eaLnBrk="0" hangingPunct="0">
              <a:defRPr/>
            </a:pPr>
            <a:r>
              <a:rPr lang="en-AU" sz="32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Problem 1-1:</a:t>
            </a:r>
            <a:r>
              <a:rPr lang="en-AU" sz="3200" b="0" u="none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 </a:t>
            </a:r>
            <a:r>
              <a:rPr lang="en-AU" sz="2400" b="0" u="none" dirty="0">
                <a:latin typeface="Arial Narrow" pitchFamily="34" charset="0"/>
                <a:cs typeface="+mn-cs"/>
              </a:rPr>
              <a:t>Compute the following:</a:t>
            </a:r>
          </a:p>
          <a:p>
            <a:pPr algn="ctr" defTabSz="762000" eaLnBrk="0" hangingPunct="0">
              <a:defRPr/>
            </a:pPr>
            <a:r>
              <a:rPr lang="en-AU" sz="2400" b="0" u="none" dirty="0">
                <a:latin typeface="Arial Narrow" pitchFamily="34" charset="0"/>
                <a:cs typeface="+mn-cs"/>
              </a:rPr>
              <a:t>                            </a:t>
            </a:r>
          </a:p>
          <a:p>
            <a:pPr marL="571500" lvl="1" defTabSz="762000" eaLnBrk="0" hangingPunct="0">
              <a:defRPr/>
            </a:pPr>
            <a:r>
              <a:rPr lang="en-AU" sz="2400" b="0" u="none" dirty="0">
                <a:latin typeface="Arial Narrow" pitchFamily="34" charset="0"/>
                <a:cs typeface="+mn-cs"/>
              </a:rPr>
              <a:t>R</a:t>
            </a:r>
            <a:r>
              <a:rPr lang="en-AU" sz="2400" b="0" u="none" baseline="-25000" dirty="0">
                <a:latin typeface="Arial Narrow" pitchFamily="34" charset="0"/>
                <a:cs typeface="+mn-cs"/>
              </a:rPr>
              <a:t>21</a:t>
            </a:r>
            <a:r>
              <a:rPr lang="en-AU" sz="2400" b="0" u="none" dirty="0">
                <a:latin typeface="Arial Narrow" pitchFamily="34" charset="0"/>
                <a:cs typeface="+mn-cs"/>
              </a:rPr>
              <a:t> (45 • 65 • 220) =</a:t>
            </a:r>
          </a:p>
          <a:p>
            <a:pPr marL="571500" lvl="1" defTabSz="762000" eaLnBrk="0" hangingPunct="0">
              <a:defRPr/>
            </a:pPr>
            <a:r>
              <a:rPr lang="en-AU" sz="2400" b="0" u="none" dirty="0">
                <a:latin typeface="Arial Narrow" pitchFamily="34" charset="0"/>
                <a:cs typeface="+mn-cs"/>
              </a:rPr>
              <a:t>R</a:t>
            </a:r>
            <a:r>
              <a:rPr lang="en-AU" sz="2400" b="0" u="none" baseline="-25000" dirty="0">
                <a:latin typeface="Arial Narrow" pitchFamily="34" charset="0"/>
                <a:cs typeface="+mn-cs"/>
              </a:rPr>
              <a:t>21</a:t>
            </a:r>
            <a:r>
              <a:rPr lang="en-AU" sz="2400" b="0" u="none" dirty="0">
                <a:latin typeface="Arial Narrow" pitchFamily="34" charset="0"/>
                <a:cs typeface="+mn-cs"/>
              </a:rPr>
              <a:t> (45 + 65 – 220) =</a:t>
            </a:r>
          </a:p>
          <a:p>
            <a:pPr defTabSz="762000" eaLnBrk="0" hangingPunct="0">
              <a:defRPr/>
            </a:pPr>
            <a:r>
              <a:rPr lang="en-AU" sz="2400" b="0" u="none" dirty="0">
                <a:latin typeface="Arial Narrow" pitchFamily="34" charset="0"/>
                <a:cs typeface="+mn-cs"/>
              </a:rPr>
              <a:t>        R</a:t>
            </a:r>
            <a:r>
              <a:rPr lang="en-AU" sz="2400" b="0" u="none" baseline="-25000" dirty="0">
                <a:latin typeface="Arial Narrow" pitchFamily="34" charset="0"/>
                <a:cs typeface="+mn-cs"/>
              </a:rPr>
              <a:t>13</a:t>
            </a:r>
            <a:r>
              <a:rPr lang="en-AU" sz="2400" b="0" u="none" dirty="0">
                <a:latin typeface="Arial Narrow" pitchFamily="34" charset="0"/>
                <a:cs typeface="+mn-cs"/>
              </a:rPr>
              <a:t> (12</a:t>
            </a:r>
            <a:r>
              <a:rPr lang="en-AU" sz="2400" b="0" u="none" baseline="30000" dirty="0">
                <a:latin typeface="Arial Narrow" pitchFamily="34" charset="0"/>
                <a:cs typeface="+mn-cs"/>
              </a:rPr>
              <a:t>5</a:t>
            </a:r>
            <a:r>
              <a:rPr lang="en-AU" sz="2400" b="0" u="none" dirty="0">
                <a:latin typeface="Arial Narrow" pitchFamily="34" charset="0"/>
                <a:cs typeface="+mn-cs"/>
              </a:rPr>
              <a:t> – 28 • 15</a:t>
            </a:r>
            <a:r>
              <a:rPr lang="en-AU" sz="2400" b="0" u="none" baseline="30000" dirty="0">
                <a:latin typeface="Arial Narrow" pitchFamily="34" charset="0"/>
                <a:cs typeface="+mn-cs"/>
              </a:rPr>
              <a:t>3</a:t>
            </a:r>
            <a:r>
              <a:rPr lang="en-AU" sz="2400" b="0" u="none" dirty="0">
                <a:latin typeface="Arial Narrow" pitchFamily="34" charset="0"/>
                <a:cs typeface="+mn-cs"/>
              </a:rPr>
              <a:t>) =</a:t>
            </a:r>
            <a:endParaRPr lang="de-DE" sz="2400" dirty="0">
              <a:solidFill>
                <a:srgbClr val="0239C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376270" name="Text Box 14"/>
          <p:cNvSpPr txBox="1">
            <a:spLocks noChangeArrowheads="1"/>
          </p:cNvSpPr>
          <p:nvPr/>
        </p:nvSpPr>
        <p:spPr bwMode="auto">
          <a:xfrm>
            <a:off x="838200" y="3181917"/>
            <a:ext cx="9220200" cy="3172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defTabSz="762000" eaLnBrk="0" hangingPunct="0">
              <a:defRPr/>
            </a:pPr>
            <a:r>
              <a:rPr lang="en-AU" sz="32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Solution 1-1:</a:t>
            </a:r>
            <a:r>
              <a:rPr lang="en-AU" sz="3200" b="0" u="none" dirty="0">
                <a:solidFill>
                  <a:srgbClr val="1515F5"/>
                </a:solidFill>
                <a:latin typeface="Arial Narrow" pitchFamily="34" charset="0"/>
                <a:cs typeface="+mn-cs"/>
              </a:rPr>
              <a:t> </a:t>
            </a:r>
            <a:endParaRPr lang="en-AU" sz="2400" b="0" u="none" dirty="0">
              <a:solidFill>
                <a:srgbClr val="1515F5"/>
              </a:solidFill>
              <a:latin typeface="Arial Narrow" pitchFamily="34" charset="0"/>
              <a:cs typeface="+mn-cs"/>
            </a:endParaRPr>
          </a:p>
          <a:p>
            <a:pPr algn="ctr" defTabSz="762000" eaLnBrk="0" hangingPunct="0">
              <a:defRPr/>
            </a:pPr>
            <a:r>
              <a:rPr lang="en-AU" sz="2400" b="0" u="none" dirty="0">
                <a:latin typeface="Arial Narrow" pitchFamily="34" charset="0"/>
                <a:cs typeface="+mn-cs"/>
              </a:rPr>
              <a:t>                            </a:t>
            </a:r>
          </a:p>
          <a:p>
            <a:pPr marL="571500" lvl="1" defTabSz="762000" eaLnBrk="0" hangingPunct="0">
              <a:defRPr/>
            </a:pPr>
            <a:r>
              <a:rPr lang="en-AU" sz="2400" b="0" u="none" dirty="0">
                <a:latin typeface="Arial Narrow" pitchFamily="34" charset="0"/>
                <a:cs typeface="+mn-cs"/>
              </a:rPr>
              <a:t>R</a:t>
            </a:r>
            <a:r>
              <a:rPr lang="en-AU" sz="2400" b="0" u="none" baseline="-25000" dirty="0">
                <a:latin typeface="Arial Narrow" pitchFamily="34" charset="0"/>
                <a:cs typeface="+mn-cs"/>
              </a:rPr>
              <a:t>21</a:t>
            </a:r>
            <a:r>
              <a:rPr lang="en-AU" sz="2400" b="0" u="none" dirty="0">
                <a:latin typeface="Arial Narrow" pitchFamily="34" charset="0"/>
                <a:cs typeface="+mn-cs"/>
              </a:rPr>
              <a:t> (45 • 65 • 220) = R</a:t>
            </a:r>
            <a:r>
              <a:rPr lang="en-AU" sz="2400" b="0" u="none" baseline="-25000" dirty="0">
                <a:latin typeface="Arial Narrow" pitchFamily="34" charset="0"/>
                <a:cs typeface="+mn-cs"/>
              </a:rPr>
              <a:t>21</a:t>
            </a:r>
            <a:r>
              <a:rPr lang="en-AU" sz="2400" b="0" u="none" dirty="0">
                <a:latin typeface="Arial Narrow" pitchFamily="34" charset="0"/>
                <a:cs typeface="+mn-cs"/>
              </a:rPr>
              <a:t> (3 • 2 • 10) = R</a:t>
            </a:r>
            <a:r>
              <a:rPr lang="en-AU" sz="2400" b="0" u="none" baseline="-25000" dirty="0">
                <a:latin typeface="Arial Narrow" pitchFamily="34" charset="0"/>
                <a:cs typeface="+mn-cs"/>
              </a:rPr>
              <a:t>21</a:t>
            </a:r>
            <a:r>
              <a:rPr lang="en-AU" sz="2400" b="0" u="none" dirty="0">
                <a:latin typeface="Arial Narrow" pitchFamily="34" charset="0"/>
                <a:cs typeface="+mn-cs"/>
              </a:rPr>
              <a:t> ( 3 • -1 ) = -3 = -3 + 21 = </a:t>
            </a:r>
            <a:r>
              <a:rPr lang="en-AU" sz="2400" u="none" dirty="0">
                <a:latin typeface="Arial Narrow" pitchFamily="34" charset="0"/>
                <a:cs typeface="+mn-cs"/>
              </a:rPr>
              <a:t>18</a:t>
            </a:r>
          </a:p>
          <a:p>
            <a:pPr marL="571500" lvl="1" defTabSz="762000" eaLnBrk="0" hangingPunct="0">
              <a:defRPr/>
            </a:pPr>
            <a:endParaRPr lang="en-AU" sz="2400" b="0" u="none" dirty="0">
              <a:latin typeface="Arial Narrow" pitchFamily="34" charset="0"/>
              <a:cs typeface="+mn-cs"/>
            </a:endParaRPr>
          </a:p>
          <a:p>
            <a:pPr marL="571500" lvl="1" defTabSz="762000" eaLnBrk="0" hangingPunct="0">
              <a:defRPr/>
            </a:pPr>
            <a:r>
              <a:rPr lang="en-AU" sz="2400" b="0" u="none" dirty="0">
                <a:latin typeface="Arial Narrow" pitchFamily="34" charset="0"/>
                <a:cs typeface="+mn-cs"/>
              </a:rPr>
              <a:t>R</a:t>
            </a:r>
            <a:r>
              <a:rPr lang="en-AU" sz="2400" b="0" u="none" baseline="-25000" dirty="0">
                <a:latin typeface="Arial Narrow" pitchFamily="34" charset="0"/>
                <a:cs typeface="+mn-cs"/>
              </a:rPr>
              <a:t>21</a:t>
            </a:r>
            <a:r>
              <a:rPr lang="en-AU" sz="2400" b="0" u="none" dirty="0">
                <a:latin typeface="Arial Narrow" pitchFamily="34" charset="0"/>
                <a:cs typeface="+mn-cs"/>
              </a:rPr>
              <a:t> (45 + 65 – 220) = R</a:t>
            </a:r>
            <a:r>
              <a:rPr lang="en-AU" sz="2400" b="0" u="none" baseline="-25000" dirty="0">
                <a:latin typeface="Arial Narrow" pitchFamily="34" charset="0"/>
                <a:cs typeface="+mn-cs"/>
              </a:rPr>
              <a:t>21</a:t>
            </a:r>
            <a:r>
              <a:rPr lang="en-AU" sz="2400" b="0" u="none" dirty="0">
                <a:latin typeface="Arial Narrow" pitchFamily="34" charset="0"/>
                <a:cs typeface="+mn-cs"/>
              </a:rPr>
              <a:t> (3 + 2 – 10) = R</a:t>
            </a:r>
            <a:r>
              <a:rPr lang="en-AU" sz="2400" b="0" u="none" baseline="-25000" dirty="0">
                <a:latin typeface="Arial Narrow" pitchFamily="34" charset="0"/>
                <a:cs typeface="+mn-cs"/>
              </a:rPr>
              <a:t>21 </a:t>
            </a:r>
            <a:r>
              <a:rPr lang="en-AU" sz="2400" b="0" u="none" dirty="0">
                <a:latin typeface="Arial Narrow" pitchFamily="34" charset="0"/>
                <a:cs typeface="+mn-cs"/>
              </a:rPr>
              <a:t>(-5) = </a:t>
            </a:r>
            <a:r>
              <a:rPr lang="en-AU" sz="2400" u="none" dirty="0">
                <a:latin typeface="Arial Narrow" pitchFamily="34" charset="0"/>
                <a:cs typeface="+mn-cs"/>
              </a:rPr>
              <a:t>16</a:t>
            </a:r>
          </a:p>
          <a:p>
            <a:pPr defTabSz="762000" eaLnBrk="0" hangingPunct="0">
              <a:defRPr/>
            </a:pPr>
            <a:endParaRPr lang="en-AU" sz="2400" b="0" u="none" dirty="0">
              <a:latin typeface="Arial Narrow" pitchFamily="34" charset="0"/>
              <a:cs typeface="+mn-cs"/>
            </a:endParaRPr>
          </a:p>
          <a:p>
            <a:pPr marL="571500" lvl="1" defTabSz="762000" eaLnBrk="0" hangingPunct="0">
              <a:defRPr/>
            </a:pPr>
            <a:r>
              <a:rPr lang="en-AU" sz="2400" b="0" u="none" dirty="0">
                <a:latin typeface="Arial Narrow" pitchFamily="34" charset="0"/>
                <a:cs typeface="+mn-cs"/>
              </a:rPr>
              <a:t>R</a:t>
            </a:r>
            <a:r>
              <a:rPr lang="en-AU" sz="2400" b="0" u="none" baseline="-25000" dirty="0">
                <a:latin typeface="Arial Narrow" pitchFamily="34" charset="0"/>
                <a:cs typeface="+mn-cs"/>
              </a:rPr>
              <a:t>13</a:t>
            </a:r>
            <a:r>
              <a:rPr lang="en-AU" sz="2400" b="0" u="none" dirty="0">
                <a:latin typeface="Arial Narrow" pitchFamily="34" charset="0"/>
                <a:cs typeface="+mn-cs"/>
              </a:rPr>
              <a:t> (12</a:t>
            </a:r>
            <a:r>
              <a:rPr lang="en-AU" sz="2400" b="0" u="none" baseline="30000" dirty="0">
                <a:latin typeface="Arial Narrow" pitchFamily="34" charset="0"/>
                <a:cs typeface="+mn-cs"/>
              </a:rPr>
              <a:t>5</a:t>
            </a:r>
            <a:r>
              <a:rPr lang="en-AU" sz="2400" b="0" u="none" dirty="0">
                <a:latin typeface="Arial Narrow" pitchFamily="34" charset="0"/>
                <a:cs typeface="+mn-cs"/>
              </a:rPr>
              <a:t> – 28 • 15</a:t>
            </a:r>
            <a:r>
              <a:rPr lang="en-AU" sz="2400" b="0" u="none" baseline="30000" dirty="0">
                <a:latin typeface="Arial Narrow" pitchFamily="34" charset="0"/>
                <a:cs typeface="+mn-cs"/>
              </a:rPr>
              <a:t>3</a:t>
            </a:r>
            <a:r>
              <a:rPr lang="en-AU" sz="2400" b="0" u="none" dirty="0">
                <a:latin typeface="Arial Narrow" pitchFamily="34" charset="0"/>
                <a:cs typeface="+mn-cs"/>
              </a:rPr>
              <a:t>) = R</a:t>
            </a:r>
            <a:r>
              <a:rPr lang="en-AU" sz="2400" b="0" u="none" baseline="-25000" dirty="0">
                <a:latin typeface="Arial Narrow" pitchFamily="34" charset="0"/>
                <a:cs typeface="+mn-cs"/>
              </a:rPr>
              <a:t>13</a:t>
            </a:r>
            <a:r>
              <a:rPr lang="en-AU" sz="2400" b="0" u="none" dirty="0">
                <a:latin typeface="Arial Narrow" pitchFamily="34" charset="0"/>
                <a:cs typeface="+mn-cs"/>
              </a:rPr>
              <a:t> (-1</a:t>
            </a:r>
            <a:r>
              <a:rPr lang="en-AU" sz="2400" b="0" u="none" baseline="30000" dirty="0">
                <a:latin typeface="Arial Narrow" pitchFamily="34" charset="0"/>
                <a:cs typeface="+mn-cs"/>
              </a:rPr>
              <a:t>5</a:t>
            </a:r>
            <a:r>
              <a:rPr lang="en-AU" sz="2400" b="0" u="none" dirty="0">
                <a:latin typeface="Arial Narrow" pitchFamily="34" charset="0"/>
                <a:cs typeface="+mn-cs"/>
              </a:rPr>
              <a:t> – 2 • 2</a:t>
            </a:r>
            <a:r>
              <a:rPr lang="en-AU" sz="2400" b="0" u="none" baseline="30000" dirty="0">
                <a:latin typeface="Arial Narrow" pitchFamily="34" charset="0"/>
                <a:cs typeface="+mn-cs"/>
              </a:rPr>
              <a:t>3</a:t>
            </a:r>
            <a:r>
              <a:rPr lang="en-AU" sz="2400" b="0" u="none" dirty="0">
                <a:latin typeface="Arial Narrow" pitchFamily="34" charset="0"/>
                <a:cs typeface="+mn-cs"/>
              </a:rPr>
              <a:t>) = R</a:t>
            </a:r>
            <a:r>
              <a:rPr lang="en-AU" sz="2400" b="0" u="none" baseline="-25000" dirty="0">
                <a:latin typeface="Arial Narrow" pitchFamily="34" charset="0"/>
                <a:cs typeface="+mn-cs"/>
              </a:rPr>
              <a:t>13</a:t>
            </a:r>
            <a:r>
              <a:rPr lang="en-AU" sz="2400" b="0" u="none" dirty="0">
                <a:latin typeface="Arial Narrow" pitchFamily="34" charset="0"/>
                <a:cs typeface="+mn-cs"/>
              </a:rPr>
              <a:t> (-1 – 2 x 8) </a:t>
            </a:r>
          </a:p>
          <a:p>
            <a:pPr marL="571500" lvl="1" defTabSz="762000" eaLnBrk="0" hangingPunct="0">
              <a:defRPr/>
            </a:pPr>
            <a:r>
              <a:rPr lang="en-AU" sz="2400" b="0" u="none" dirty="0">
                <a:latin typeface="Arial Narrow" pitchFamily="34" charset="0"/>
                <a:cs typeface="+mn-cs"/>
              </a:rPr>
              <a:t>                                  = R</a:t>
            </a:r>
            <a:r>
              <a:rPr lang="en-AU" sz="2400" b="0" u="none" baseline="-25000" dirty="0">
                <a:latin typeface="Arial Narrow" pitchFamily="34" charset="0"/>
                <a:cs typeface="+mn-cs"/>
              </a:rPr>
              <a:t>13</a:t>
            </a:r>
            <a:r>
              <a:rPr lang="en-AU" sz="2400" b="0" u="none" dirty="0">
                <a:latin typeface="Arial Narrow" pitchFamily="34" charset="0"/>
                <a:cs typeface="+mn-cs"/>
              </a:rPr>
              <a:t> (-1 – 16) = R</a:t>
            </a:r>
            <a:r>
              <a:rPr lang="en-AU" sz="2400" b="0" u="none" baseline="-25000" dirty="0">
                <a:latin typeface="Arial Narrow" pitchFamily="34" charset="0"/>
                <a:cs typeface="+mn-cs"/>
              </a:rPr>
              <a:t>13</a:t>
            </a:r>
            <a:r>
              <a:rPr lang="en-AU" sz="2400" b="0" u="none" dirty="0">
                <a:latin typeface="Arial Narrow" pitchFamily="34" charset="0"/>
                <a:cs typeface="+mn-cs"/>
              </a:rPr>
              <a:t> (-1 – 3) = R</a:t>
            </a:r>
            <a:r>
              <a:rPr lang="en-AU" sz="2400" b="0" u="none" baseline="-25000" dirty="0">
                <a:latin typeface="Arial Narrow" pitchFamily="34" charset="0"/>
                <a:cs typeface="+mn-cs"/>
              </a:rPr>
              <a:t>13</a:t>
            </a:r>
            <a:r>
              <a:rPr lang="en-AU" sz="2400" b="0" u="none" dirty="0">
                <a:latin typeface="Arial Narrow" pitchFamily="34" charset="0"/>
                <a:cs typeface="+mn-cs"/>
              </a:rPr>
              <a:t> (-4) = </a:t>
            </a:r>
            <a:r>
              <a:rPr lang="en-AU" sz="2400" u="none" dirty="0">
                <a:latin typeface="Arial Narrow" pitchFamily="34" charset="0"/>
                <a:cs typeface="+mn-cs"/>
              </a:rPr>
              <a:t>9</a:t>
            </a:r>
            <a:r>
              <a:rPr lang="en-AU" sz="2400" b="0" u="none" dirty="0">
                <a:latin typeface="Arial Narrow" pitchFamily="34" charset="0"/>
                <a:cs typeface="+mn-cs"/>
              </a:rPr>
              <a:t> </a:t>
            </a:r>
            <a:endParaRPr lang="de-DE" sz="2400" b="0" u="none" dirty="0">
              <a:latin typeface="Arial Narrow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208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066800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657350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284413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930525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629025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364038" y="2971800"/>
            <a:ext cx="17462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097463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276850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6011863" y="2971800"/>
            <a:ext cx="17462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6746875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9685338" y="2971800"/>
            <a:ext cx="17462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066800" y="1300163"/>
            <a:ext cx="365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2000" b="0" u="none" dirty="0">
                <a:solidFill>
                  <a:srgbClr val="000000"/>
                </a:solidFill>
              </a:rPr>
              <a:t>Find </a:t>
            </a:r>
            <a:r>
              <a:rPr lang="en-US" altLang="de-DE" sz="2000" b="0" u="none" dirty="0" err="1">
                <a:solidFill>
                  <a:srgbClr val="000000"/>
                </a:solidFill>
              </a:rPr>
              <a:t>gcd</a:t>
            </a:r>
            <a:r>
              <a:rPr lang="en-US" altLang="de-DE" sz="2000" b="0" u="none" dirty="0">
                <a:solidFill>
                  <a:srgbClr val="000000"/>
                </a:solidFill>
              </a:rPr>
              <a:t> (245,295)</a:t>
            </a:r>
            <a:endParaRPr lang="en-US" altLang="de-DE" sz="2000" u="none" dirty="0">
              <a:solidFill>
                <a:srgbClr val="000000"/>
              </a:solidFill>
            </a:endParaRPr>
          </a:p>
        </p:txBody>
      </p:sp>
      <p:sp>
        <p:nvSpPr>
          <p:cNvPr id="1378318" name="Text Box 14"/>
          <p:cNvSpPr txBox="1">
            <a:spLocks noChangeArrowheads="1"/>
          </p:cNvSpPr>
          <p:nvPr/>
        </p:nvSpPr>
        <p:spPr bwMode="auto">
          <a:xfrm>
            <a:off x="913406" y="525087"/>
            <a:ext cx="4573987" cy="58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defTabSz="762000" eaLnBrk="0" hangingPunct="0">
              <a:defRPr/>
            </a:pPr>
            <a:r>
              <a:rPr lang="en-AU" sz="32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Problem 1-2 &amp; Solution 1-2:</a:t>
            </a:r>
            <a:endParaRPr lang="de-DE" sz="3200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990600" y="1782763"/>
            <a:ext cx="272097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marL="457200" indent="-457200"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800"/>
              <a:t>n1    	n2                	  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1800" u="none"/>
              <a:t>295    245		50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1800" u="none"/>
              <a:t>245     50                     45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1800" u="none"/>
              <a:t>50       45                     5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1800" u="none"/>
              <a:t>45        5                      0</a:t>
            </a:r>
          </a:p>
          <a:p>
            <a:pPr>
              <a:spcBef>
                <a:spcPct val="0"/>
              </a:spcBef>
            </a:pPr>
            <a:endParaRPr lang="en-GB" altLang="de-DE" sz="1800" u="none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1828800" y="3276600"/>
            <a:ext cx="2054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800" u="none"/>
              <a:t>Gcd (295,245) = 5</a:t>
            </a:r>
            <a:endParaRPr lang="en-GB" altLang="de-DE" sz="1800" u="none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 flipH="1" flipV="1">
            <a:off x="1981200" y="3124200"/>
            <a:ext cx="366713" cy="163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186" name="Oval 18"/>
          <p:cNvSpPr>
            <a:spLocks noChangeArrowheads="1"/>
          </p:cNvSpPr>
          <p:nvPr/>
        </p:nvSpPr>
        <p:spPr bwMode="auto">
          <a:xfrm>
            <a:off x="3200400" y="2895600"/>
            <a:ext cx="3810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5791200" y="1295400"/>
            <a:ext cx="365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2000" b="0" u="none">
                <a:solidFill>
                  <a:srgbClr val="000000"/>
                </a:solidFill>
              </a:rPr>
              <a:t>Find gcd (624,336)</a:t>
            </a:r>
            <a:endParaRPr lang="en-US" altLang="de-DE" sz="2000" u="none">
              <a:solidFill>
                <a:srgbClr val="000000"/>
              </a:solidFill>
            </a:endParaRP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5715000" y="1706563"/>
            <a:ext cx="2847975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marL="457200" indent="-457200"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800"/>
              <a:t>n1    	n2                	  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1800" u="none"/>
              <a:t>624    336		288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1800" u="none"/>
              <a:t>336    288                    48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1800" u="none"/>
              <a:t>288     48                     0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de-DE" sz="1800" u="none"/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6705600" y="3124200"/>
            <a:ext cx="2143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800" u="none"/>
              <a:t>gcd (624,336) = 48</a:t>
            </a:r>
            <a:endParaRPr lang="en-GB" altLang="de-DE" sz="1800" u="none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H="1" flipV="1">
            <a:off x="6781800" y="2895600"/>
            <a:ext cx="395288" cy="223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191" name="Oval 23"/>
          <p:cNvSpPr>
            <a:spLocks noChangeArrowheads="1"/>
          </p:cNvSpPr>
          <p:nvPr/>
        </p:nvSpPr>
        <p:spPr bwMode="auto">
          <a:xfrm>
            <a:off x="7978775" y="2536825"/>
            <a:ext cx="3810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1066800" y="3967163"/>
            <a:ext cx="365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2000" b="0" u="none">
                <a:solidFill>
                  <a:srgbClr val="000000"/>
                </a:solidFill>
              </a:rPr>
              <a:t>Find gcd (142,35)</a:t>
            </a:r>
            <a:endParaRPr lang="en-US" altLang="de-DE" sz="2000" u="none">
              <a:solidFill>
                <a:srgbClr val="000000"/>
              </a:solidFill>
            </a:endParaRP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990600" y="4389438"/>
            <a:ext cx="2682875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marL="457200" indent="-457200"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800"/>
              <a:t>n1    	n2                	  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1800" u="none"/>
              <a:t>142    35		 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1800" u="none"/>
              <a:t>35      2                         1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1800" u="none"/>
              <a:t>2        1                         0</a:t>
            </a:r>
          </a:p>
          <a:p>
            <a:pPr>
              <a:spcBef>
                <a:spcPct val="0"/>
              </a:spcBef>
            </a:pPr>
            <a:endParaRPr lang="en-GB" altLang="de-DE" sz="1800" u="none"/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914400" y="5811838"/>
            <a:ext cx="3817368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800" u="none" dirty="0" err="1"/>
              <a:t>gcd</a:t>
            </a:r>
            <a:r>
              <a:rPr lang="en-US" altLang="de-DE" sz="1800" u="none" dirty="0"/>
              <a:t> (142,35) = 1 (relatively prime)</a:t>
            </a:r>
            <a:endParaRPr lang="en-GB" altLang="de-DE" sz="1800" u="none" dirty="0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 flipV="1">
            <a:off x="1447800" y="5507038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196" name="Oval 28"/>
          <p:cNvSpPr>
            <a:spLocks noChangeArrowheads="1"/>
          </p:cNvSpPr>
          <p:nvPr/>
        </p:nvSpPr>
        <p:spPr bwMode="auto">
          <a:xfrm>
            <a:off x="3276600" y="5202238"/>
            <a:ext cx="3810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5791200" y="3962400"/>
            <a:ext cx="365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2000" b="0" u="none">
                <a:solidFill>
                  <a:srgbClr val="000000"/>
                </a:solidFill>
              </a:rPr>
              <a:t>Find gcd (3234,3206)</a:t>
            </a:r>
            <a:endParaRPr lang="en-US" altLang="de-DE" sz="2000" u="none">
              <a:solidFill>
                <a:srgbClr val="000000"/>
              </a:solidFill>
            </a:endParaRP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5791200" y="4364038"/>
            <a:ext cx="2720975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marL="457200" indent="-457200"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800"/>
              <a:t>n1    	n2                	  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1800" u="none"/>
              <a:t>3234   3206		28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1800" u="none"/>
              <a:t>3206   28                     14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1800" u="none"/>
              <a:t>28       14                     0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de-DE" sz="1800" u="none"/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6705600" y="5735638"/>
            <a:ext cx="2397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800" u="none"/>
              <a:t>gcd (3234,3206) = 14</a:t>
            </a:r>
            <a:endParaRPr lang="en-GB" altLang="de-DE" sz="1800" u="none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 flipH="1" flipV="1">
            <a:off x="6705600" y="5507038"/>
            <a:ext cx="395288" cy="2238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201" name="Oval 33"/>
          <p:cNvSpPr>
            <a:spLocks noChangeArrowheads="1"/>
          </p:cNvSpPr>
          <p:nvPr/>
        </p:nvSpPr>
        <p:spPr bwMode="auto">
          <a:xfrm>
            <a:off x="8001000" y="5202238"/>
            <a:ext cx="3810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</p:spTree>
    <p:extLst>
      <p:ext uri="{BB962C8B-B14F-4D97-AF65-F5344CB8AC3E}">
        <p14:creationId xmlns:p14="http://schemas.microsoft.com/office/powerpoint/2010/main" val="335153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066800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657350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84413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930525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629025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364038" y="2971800"/>
            <a:ext cx="17462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097463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276850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6011863" y="2971800"/>
            <a:ext cx="17462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6746875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9685338" y="2971800"/>
            <a:ext cx="17462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884349" y="183704"/>
            <a:ext cx="653576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400" b="0" u="none" baseline="-250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4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                           </a:t>
            </a: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Find the multiplicative inverse of  </a:t>
            </a:r>
            <a:r>
              <a:rPr lang="en-US" altLang="de-DE" sz="200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26 </a:t>
            </a: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modulo </a:t>
            </a:r>
            <a:r>
              <a:rPr lang="en-US" altLang="de-DE" sz="200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31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de-DE" sz="2400" u="none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524000" y="4440238"/>
            <a:ext cx="7772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57150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0" u="none" dirty="0" err="1">
                <a:latin typeface="Arial Narrow" panose="020B0606020202030204" pitchFamily="34" charset="0"/>
              </a:rPr>
              <a:t>gcd</a:t>
            </a:r>
            <a:r>
              <a:rPr lang="de-DE" altLang="de-DE" sz="2000" b="0" u="none" dirty="0">
                <a:latin typeface="Arial Narrow" panose="020B0606020202030204" pitchFamily="34" charset="0"/>
              </a:rPr>
              <a:t> (31,26)	=  </a:t>
            </a:r>
            <a:r>
              <a:rPr lang="de-DE" altLang="de-DE" sz="2000" b="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a</a:t>
            </a:r>
            <a:r>
              <a:rPr lang="de-DE" altLang="de-DE" sz="2000" b="0" u="none" dirty="0">
                <a:latin typeface="Arial Narrow" panose="020B0606020202030204" pitchFamily="34" charset="0"/>
              </a:rPr>
              <a:t> • 31 + </a:t>
            </a:r>
            <a:r>
              <a:rPr lang="de-DE" altLang="de-DE" sz="2000" b="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b </a:t>
            </a:r>
            <a:r>
              <a:rPr lang="de-DE" altLang="de-DE" sz="2000" b="0" u="none" dirty="0">
                <a:solidFill>
                  <a:srgbClr val="002060"/>
                </a:solidFill>
                <a:latin typeface="Arial Narrow" panose="020B0606020202030204" pitchFamily="34" charset="0"/>
              </a:rPr>
              <a:t>•</a:t>
            </a:r>
            <a:r>
              <a:rPr lang="de-DE" altLang="de-DE" sz="2000" b="0" u="none" dirty="0">
                <a:latin typeface="Arial Narrow" panose="020B0606020202030204" pitchFamily="34" charset="0"/>
              </a:rPr>
              <a:t>  26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de-DE" altLang="de-DE" sz="2000" b="0" u="none" dirty="0">
                <a:latin typeface="Arial Narrow" panose="020B0606020202030204" pitchFamily="34" charset="0"/>
              </a:rPr>
              <a:t>              = </a:t>
            </a:r>
            <a:r>
              <a:rPr lang="de-DE" altLang="de-DE" sz="2000" b="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-5</a:t>
            </a:r>
            <a:r>
              <a:rPr lang="de-DE" altLang="de-DE" sz="2000" b="0" u="none" dirty="0">
                <a:latin typeface="Arial Narrow" panose="020B0606020202030204" pitchFamily="34" charset="0"/>
              </a:rPr>
              <a:t> • 31 + </a:t>
            </a:r>
            <a:r>
              <a:rPr lang="de-DE" altLang="de-DE" sz="2000" b="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6</a:t>
            </a:r>
            <a:r>
              <a:rPr lang="de-DE" altLang="de-DE" sz="2000" b="0" u="none" dirty="0">
                <a:latin typeface="Arial Narrow" panose="020B0606020202030204" pitchFamily="34" charset="0"/>
              </a:rPr>
              <a:t> • 26  = 1,   Check!      -155 + 156 = 1                   </a:t>
            </a:r>
            <a:endParaRPr lang="de-DE" altLang="de-DE" sz="2000" b="0" u="none" dirty="0">
              <a:solidFill>
                <a:schemeClr val="hlink"/>
              </a:solidFill>
              <a:latin typeface="Arial Narrow" panose="020B0606020202030204" pitchFamily="34" charset="0"/>
            </a:endParaRPr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1085850" y="2398713"/>
            <a:ext cx="8151813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1085850" y="2398713"/>
            <a:ext cx="8636000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1282700" y="2482850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n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1408113" y="2584450"/>
            <a:ext cx="7053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200" b="0" u="none">
                <a:solidFill>
                  <a:srgbClr val="000000"/>
                </a:solidFill>
                <a:latin typeface="Arial Narrow" panose="020B0606020202030204" pitchFamily="34" charset="0"/>
              </a:rPr>
              <a:t>1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1892300" y="2482850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n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2017713" y="2584450"/>
            <a:ext cx="7053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200" b="0" u="none">
                <a:solidFill>
                  <a:srgbClr val="000000"/>
                </a:solidFill>
                <a:latin typeface="Arial Narrow" panose="020B0606020202030204" pitchFamily="34" charset="0"/>
              </a:rPr>
              <a:t>2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2536825" y="2482850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a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2662238" y="2584450"/>
            <a:ext cx="7053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200" b="0" u="none">
                <a:solidFill>
                  <a:srgbClr val="000000"/>
                </a:solidFill>
                <a:latin typeface="Arial Narrow" panose="020B0606020202030204" pitchFamily="34" charset="0"/>
              </a:rPr>
              <a:t>1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3200400" y="2482850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b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3325813" y="2584450"/>
            <a:ext cx="7053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200" b="0" u="none">
                <a:solidFill>
                  <a:srgbClr val="000000"/>
                </a:solidFill>
                <a:latin typeface="Arial Narrow" panose="020B0606020202030204" pitchFamily="34" charset="0"/>
              </a:rPr>
              <a:t>1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3916363" y="2482850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a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4041775" y="2584450"/>
            <a:ext cx="7053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200" b="0" u="none">
                <a:solidFill>
                  <a:srgbClr val="000000"/>
                </a:solidFill>
                <a:latin typeface="Arial Narrow" panose="020B0606020202030204" pitchFamily="34" charset="0"/>
              </a:rPr>
              <a:t>2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4651375" y="2482850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b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4776788" y="2584450"/>
            <a:ext cx="7053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200" b="0" u="none">
                <a:solidFill>
                  <a:srgbClr val="000000"/>
                </a:solidFill>
                <a:latin typeface="Arial Narrow" panose="020B0606020202030204" pitchFamily="34" charset="0"/>
              </a:rPr>
              <a:t>2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5618163" y="2482850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q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6370638" y="2482850"/>
            <a:ext cx="5931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r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6819900" y="2482850"/>
            <a:ext cx="97462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computation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1211263" y="2903538"/>
            <a:ext cx="19877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31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1900864" y="2924503"/>
            <a:ext cx="19877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26</a:t>
            </a:r>
            <a:endParaRPr lang="en-GB" altLang="de-DE" sz="2000" dirty="0">
              <a:latin typeface="Arial Narrow" panose="020B0606020202030204" pitchFamily="34" charset="0"/>
            </a:endParaRPr>
          </a:p>
        </p:txBody>
      </p:sp>
      <p:sp>
        <p:nvSpPr>
          <p:cNvPr id="8226" name="Rectangle 34"/>
          <p:cNvSpPr>
            <a:spLocks noChangeArrowheads="1"/>
          </p:cNvSpPr>
          <p:nvPr/>
        </p:nvSpPr>
        <p:spPr bwMode="auto">
          <a:xfrm>
            <a:off x="2573338" y="2903538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1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3254375" y="2903538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0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3970338" y="2903538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0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4705350" y="2903538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1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5618163" y="2903538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1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8231" name="Rectangle 39"/>
          <p:cNvSpPr>
            <a:spLocks noChangeArrowheads="1"/>
          </p:cNvSpPr>
          <p:nvPr/>
        </p:nvSpPr>
        <p:spPr bwMode="auto">
          <a:xfrm>
            <a:off x="6342543" y="2894573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5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6819900" y="2903538"/>
            <a:ext cx="130163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31/26 = 1 + 5/26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8233" name="Rectangle 41"/>
          <p:cNvSpPr>
            <a:spLocks noChangeArrowheads="1"/>
          </p:cNvSpPr>
          <p:nvPr/>
        </p:nvSpPr>
        <p:spPr bwMode="auto">
          <a:xfrm>
            <a:off x="1211263" y="3306763"/>
            <a:ext cx="19877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26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1946422" y="3279036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5</a:t>
            </a:r>
            <a:endParaRPr lang="en-GB" altLang="de-DE" sz="2000" dirty="0">
              <a:latin typeface="Arial Narrow" panose="020B0606020202030204" pitchFamily="34" charset="0"/>
            </a:endParaRPr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2573338" y="3306763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0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8236" name="Rectangle 44"/>
          <p:cNvSpPr>
            <a:spLocks noChangeArrowheads="1"/>
          </p:cNvSpPr>
          <p:nvPr/>
        </p:nvSpPr>
        <p:spPr bwMode="auto">
          <a:xfrm>
            <a:off x="3254375" y="3306763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1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3970338" y="3306763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1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4617265" y="3262313"/>
            <a:ext cx="3238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de-DE" sz="13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0-1*1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de-DE" sz="13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-1</a:t>
            </a:r>
            <a:endParaRPr lang="en-GB" altLang="de-DE" sz="1600" dirty="0">
              <a:latin typeface="Arial Narrow" panose="020B0606020202030204" pitchFamily="34" charset="0"/>
            </a:endParaRPr>
          </a:p>
        </p:txBody>
      </p:sp>
      <p:sp>
        <p:nvSpPr>
          <p:cNvPr id="8239" name="Rectangle 47"/>
          <p:cNvSpPr>
            <a:spLocks noChangeArrowheads="1"/>
          </p:cNvSpPr>
          <p:nvPr/>
        </p:nvSpPr>
        <p:spPr bwMode="auto">
          <a:xfrm>
            <a:off x="5618163" y="3306763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5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8240" name="Rectangle 48"/>
          <p:cNvSpPr>
            <a:spLocks noChangeArrowheads="1"/>
          </p:cNvSpPr>
          <p:nvPr/>
        </p:nvSpPr>
        <p:spPr bwMode="auto">
          <a:xfrm>
            <a:off x="6353175" y="3306763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1</a:t>
            </a:r>
            <a:endParaRPr lang="en-GB" altLang="de-DE" sz="2000" dirty="0">
              <a:latin typeface="Arial Narrow" panose="020B0606020202030204" pitchFamily="34" charset="0"/>
            </a:endParaRPr>
          </a:p>
        </p:txBody>
      </p:sp>
      <p:sp>
        <p:nvSpPr>
          <p:cNvPr id="8241" name="Line 49"/>
          <p:cNvSpPr>
            <a:spLocks noChangeShapeType="1"/>
          </p:cNvSpPr>
          <p:nvPr/>
        </p:nvSpPr>
        <p:spPr bwMode="auto">
          <a:xfrm>
            <a:off x="1103313" y="3240088"/>
            <a:ext cx="573087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242" name="Rectangle 50"/>
          <p:cNvSpPr>
            <a:spLocks noChangeArrowheads="1"/>
          </p:cNvSpPr>
          <p:nvPr/>
        </p:nvSpPr>
        <p:spPr bwMode="auto">
          <a:xfrm>
            <a:off x="1103313" y="3240088"/>
            <a:ext cx="573087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243" name="Line 51"/>
          <p:cNvSpPr>
            <a:spLocks noChangeShapeType="1"/>
          </p:cNvSpPr>
          <p:nvPr/>
        </p:nvSpPr>
        <p:spPr bwMode="auto">
          <a:xfrm>
            <a:off x="1695450" y="3240088"/>
            <a:ext cx="608013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244" name="Rectangle 52"/>
          <p:cNvSpPr>
            <a:spLocks noChangeArrowheads="1"/>
          </p:cNvSpPr>
          <p:nvPr/>
        </p:nvSpPr>
        <p:spPr bwMode="auto">
          <a:xfrm>
            <a:off x="1695450" y="3240088"/>
            <a:ext cx="608013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245" name="Line 53"/>
          <p:cNvSpPr>
            <a:spLocks noChangeShapeType="1"/>
          </p:cNvSpPr>
          <p:nvPr/>
        </p:nvSpPr>
        <p:spPr bwMode="auto">
          <a:xfrm>
            <a:off x="2322513" y="3240088"/>
            <a:ext cx="627062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246" name="Rectangle 54"/>
          <p:cNvSpPr>
            <a:spLocks noChangeArrowheads="1"/>
          </p:cNvSpPr>
          <p:nvPr/>
        </p:nvSpPr>
        <p:spPr bwMode="auto">
          <a:xfrm>
            <a:off x="2322513" y="3240088"/>
            <a:ext cx="627062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247" name="Line 55"/>
          <p:cNvSpPr>
            <a:spLocks noChangeShapeType="1"/>
          </p:cNvSpPr>
          <p:nvPr/>
        </p:nvSpPr>
        <p:spPr bwMode="auto">
          <a:xfrm>
            <a:off x="2967038" y="3240088"/>
            <a:ext cx="681037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248" name="Rectangle 56"/>
          <p:cNvSpPr>
            <a:spLocks noChangeArrowheads="1"/>
          </p:cNvSpPr>
          <p:nvPr/>
        </p:nvSpPr>
        <p:spPr bwMode="auto">
          <a:xfrm>
            <a:off x="2967038" y="3240088"/>
            <a:ext cx="681037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249" name="Line 57"/>
          <p:cNvSpPr>
            <a:spLocks noChangeShapeType="1"/>
          </p:cNvSpPr>
          <p:nvPr/>
        </p:nvSpPr>
        <p:spPr bwMode="auto">
          <a:xfrm>
            <a:off x="3665538" y="3240088"/>
            <a:ext cx="717550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250" name="Rectangle 58"/>
          <p:cNvSpPr>
            <a:spLocks noChangeArrowheads="1"/>
          </p:cNvSpPr>
          <p:nvPr/>
        </p:nvSpPr>
        <p:spPr bwMode="auto">
          <a:xfrm>
            <a:off x="3665538" y="3240088"/>
            <a:ext cx="717550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251" name="Line 59"/>
          <p:cNvSpPr>
            <a:spLocks noChangeShapeType="1"/>
          </p:cNvSpPr>
          <p:nvPr/>
        </p:nvSpPr>
        <p:spPr bwMode="auto">
          <a:xfrm>
            <a:off x="4400550" y="3240088"/>
            <a:ext cx="715963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252" name="Rectangle 60"/>
          <p:cNvSpPr>
            <a:spLocks noChangeArrowheads="1"/>
          </p:cNvSpPr>
          <p:nvPr/>
        </p:nvSpPr>
        <p:spPr bwMode="auto">
          <a:xfrm>
            <a:off x="4400550" y="3240088"/>
            <a:ext cx="715963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253" name="Line 61"/>
          <p:cNvSpPr>
            <a:spLocks noChangeShapeType="1"/>
          </p:cNvSpPr>
          <p:nvPr/>
        </p:nvSpPr>
        <p:spPr bwMode="auto">
          <a:xfrm>
            <a:off x="5326063" y="3240088"/>
            <a:ext cx="160337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254" name="Rectangle 62"/>
          <p:cNvSpPr>
            <a:spLocks noChangeArrowheads="1"/>
          </p:cNvSpPr>
          <p:nvPr/>
        </p:nvSpPr>
        <p:spPr bwMode="auto">
          <a:xfrm>
            <a:off x="5326063" y="3240088"/>
            <a:ext cx="160337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255" name="Line 63"/>
          <p:cNvSpPr>
            <a:spLocks noChangeShapeType="1"/>
          </p:cNvSpPr>
          <p:nvPr/>
        </p:nvSpPr>
        <p:spPr bwMode="auto">
          <a:xfrm>
            <a:off x="5314950" y="3240088"/>
            <a:ext cx="715963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256" name="Rectangle 64"/>
          <p:cNvSpPr>
            <a:spLocks noChangeArrowheads="1"/>
          </p:cNvSpPr>
          <p:nvPr/>
        </p:nvSpPr>
        <p:spPr bwMode="auto">
          <a:xfrm>
            <a:off x="5314950" y="3240088"/>
            <a:ext cx="715963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257" name="Line 65"/>
          <p:cNvSpPr>
            <a:spLocks noChangeShapeType="1"/>
          </p:cNvSpPr>
          <p:nvPr/>
        </p:nvSpPr>
        <p:spPr bwMode="auto">
          <a:xfrm>
            <a:off x="6048375" y="3240088"/>
            <a:ext cx="717550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258" name="Rectangle 66"/>
          <p:cNvSpPr>
            <a:spLocks noChangeArrowheads="1"/>
          </p:cNvSpPr>
          <p:nvPr/>
        </p:nvSpPr>
        <p:spPr bwMode="auto">
          <a:xfrm>
            <a:off x="6048375" y="3240088"/>
            <a:ext cx="717550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259" name="Line 67"/>
          <p:cNvSpPr>
            <a:spLocks noChangeShapeType="1"/>
          </p:cNvSpPr>
          <p:nvPr/>
        </p:nvSpPr>
        <p:spPr bwMode="auto">
          <a:xfrm>
            <a:off x="6783388" y="3240088"/>
            <a:ext cx="2454275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260" name="Rectangle 68"/>
          <p:cNvSpPr>
            <a:spLocks noChangeArrowheads="1"/>
          </p:cNvSpPr>
          <p:nvPr/>
        </p:nvSpPr>
        <p:spPr bwMode="auto">
          <a:xfrm>
            <a:off x="6783388" y="3240088"/>
            <a:ext cx="2921000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261" name="Line 69"/>
          <p:cNvSpPr>
            <a:spLocks noChangeShapeType="1"/>
          </p:cNvSpPr>
          <p:nvPr/>
        </p:nvSpPr>
        <p:spPr bwMode="auto">
          <a:xfrm>
            <a:off x="1676400" y="2416175"/>
            <a:ext cx="0" cy="15827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262" name="Rectangle 70"/>
          <p:cNvSpPr>
            <a:spLocks noChangeArrowheads="1"/>
          </p:cNvSpPr>
          <p:nvPr/>
        </p:nvSpPr>
        <p:spPr bwMode="auto">
          <a:xfrm>
            <a:off x="1676400" y="2416175"/>
            <a:ext cx="19050" cy="12620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263" name="Line 71"/>
          <p:cNvSpPr>
            <a:spLocks noChangeShapeType="1"/>
          </p:cNvSpPr>
          <p:nvPr/>
        </p:nvSpPr>
        <p:spPr bwMode="auto">
          <a:xfrm>
            <a:off x="1103313" y="2398713"/>
            <a:ext cx="81343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264" name="Rectangle 72"/>
          <p:cNvSpPr>
            <a:spLocks noChangeArrowheads="1"/>
          </p:cNvSpPr>
          <p:nvPr/>
        </p:nvSpPr>
        <p:spPr bwMode="auto">
          <a:xfrm>
            <a:off x="1103313" y="2398713"/>
            <a:ext cx="8636000" cy="174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265" name="Line 73"/>
          <p:cNvSpPr>
            <a:spLocks noChangeShapeType="1"/>
          </p:cNvSpPr>
          <p:nvPr/>
        </p:nvSpPr>
        <p:spPr bwMode="auto">
          <a:xfrm>
            <a:off x="1103313" y="2836863"/>
            <a:ext cx="81343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266" name="Rectangle 74"/>
          <p:cNvSpPr>
            <a:spLocks noChangeArrowheads="1"/>
          </p:cNvSpPr>
          <p:nvPr/>
        </p:nvSpPr>
        <p:spPr bwMode="auto">
          <a:xfrm>
            <a:off x="1103313" y="2836863"/>
            <a:ext cx="8636000" cy="15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267" name="Line 75"/>
          <p:cNvSpPr>
            <a:spLocks noChangeShapeType="1"/>
          </p:cNvSpPr>
          <p:nvPr/>
        </p:nvSpPr>
        <p:spPr bwMode="auto">
          <a:xfrm>
            <a:off x="9721850" y="3240088"/>
            <a:ext cx="17463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268" name="Rectangle 76"/>
          <p:cNvSpPr>
            <a:spLocks noChangeArrowheads="1"/>
          </p:cNvSpPr>
          <p:nvPr/>
        </p:nvSpPr>
        <p:spPr bwMode="auto">
          <a:xfrm>
            <a:off x="9721850" y="3240088"/>
            <a:ext cx="17463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269" name="Line 77"/>
          <p:cNvSpPr>
            <a:spLocks noChangeShapeType="1"/>
          </p:cNvSpPr>
          <p:nvPr/>
        </p:nvSpPr>
        <p:spPr bwMode="auto">
          <a:xfrm>
            <a:off x="1103313" y="3643313"/>
            <a:ext cx="81343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270" name="Rectangle 78"/>
          <p:cNvSpPr>
            <a:spLocks noChangeArrowheads="1"/>
          </p:cNvSpPr>
          <p:nvPr/>
        </p:nvSpPr>
        <p:spPr bwMode="auto">
          <a:xfrm>
            <a:off x="1103313" y="3643313"/>
            <a:ext cx="8636000" cy="174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271" name="Line 79"/>
          <p:cNvSpPr>
            <a:spLocks noChangeShapeType="1"/>
          </p:cNvSpPr>
          <p:nvPr/>
        </p:nvSpPr>
        <p:spPr bwMode="auto">
          <a:xfrm flipH="1">
            <a:off x="3455294" y="3983038"/>
            <a:ext cx="507106" cy="560387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272" name="Line 80"/>
          <p:cNvSpPr>
            <a:spLocks noChangeShapeType="1"/>
          </p:cNvSpPr>
          <p:nvPr/>
        </p:nvSpPr>
        <p:spPr bwMode="auto">
          <a:xfrm flipH="1">
            <a:off x="4241028" y="3983037"/>
            <a:ext cx="407172" cy="53657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273" name="Line 81"/>
          <p:cNvSpPr>
            <a:spLocks noChangeShapeType="1"/>
          </p:cNvSpPr>
          <p:nvPr/>
        </p:nvSpPr>
        <p:spPr bwMode="auto">
          <a:xfrm flipH="1">
            <a:off x="1447800" y="3084513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274" name="Rectangle 82"/>
          <p:cNvSpPr>
            <a:spLocks noChangeArrowheads="1"/>
          </p:cNvSpPr>
          <p:nvPr/>
        </p:nvSpPr>
        <p:spPr bwMode="auto">
          <a:xfrm>
            <a:off x="6858000" y="3282950"/>
            <a:ext cx="100348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26/5 = 5+1/5</a:t>
            </a:r>
            <a:endParaRPr lang="en-GB" altLang="de-DE" sz="2000" dirty="0">
              <a:latin typeface="Arial Narrow" panose="020B0606020202030204" pitchFamily="34" charset="0"/>
            </a:endParaRPr>
          </a:p>
        </p:txBody>
      </p:sp>
      <p:sp>
        <p:nvSpPr>
          <p:cNvPr id="8275" name="Rectangle 83"/>
          <p:cNvSpPr>
            <a:spLocks noChangeArrowheads="1"/>
          </p:cNvSpPr>
          <p:nvPr/>
        </p:nvSpPr>
        <p:spPr bwMode="auto">
          <a:xfrm>
            <a:off x="1193800" y="3706813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5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8276" name="Rectangle 84"/>
          <p:cNvSpPr>
            <a:spLocks noChangeArrowheads="1"/>
          </p:cNvSpPr>
          <p:nvPr/>
        </p:nvSpPr>
        <p:spPr bwMode="auto">
          <a:xfrm>
            <a:off x="1948370" y="3688720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1</a:t>
            </a:r>
            <a:endParaRPr lang="en-GB" altLang="de-DE" sz="2000" dirty="0">
              <a:latin typeface="Arial Narrow" panose="020B0606020202030204" pitchFamily="34" charset="0"/>
            </a:endParaRPr>
          </a:p>
        </p:txBody>
      </p:sp>
      <p:sp>
        <p:nvSpPr>
          <p:cNvPr id="8277" name="Rectangle 85"/>
          <p:cNvSpPr>
            <a:spLocks noChangeArrowheads="1"/>
          </p:cNvSpPr>
          <p:nvPr/>
        </p:nvSpPr>
        <p:spPr bwMode="auto">
          <a:xfrm>
            <a:off x="2555875" y="3706813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1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8278" name="Rectangle 86"/>
          <p:cNvSpPr>
            <a:spLocks noChangeArrowheads="1"/>
          </p:cNvSpPr>
          <p:nvPr/>
        </p:nvSpPr>
        <p:spPr bwMode="auto">
          <a:xfrm>
            <a:off x="3236913" y="3706813"/>
            <a:ext cx="15869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-1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8279" name="Rectangle 87"/>
          <p:cNvSpPr>
            <a:spLocks noChangeArrowheads="1"/>
          </p:cNvSpPr>
          <p:nvPr/>
        </p:nvSpPr>
        <p:spPr bwMode="auto">
          <a:xfrm>
            <a:off x="3810000" y="3636963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de-DE" sz="13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0-5*1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de-DE" sz="130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-5</a:t>
            </a:r>
            <a:endParaRPr lang="en-GB" altLang="de-DE" sz="1600" dirty="0">
              <a:solidFill>
                <a:schemeClr val="hlink"/>
              </a:solidFill>
              <a:latin typeface="Arial Narrow" panose="020B0606020202030204" pitchFamily="34" charset="0"/>
            </a:endParaRPr>
          </a:p>
        </p:txBody>
      </p:sp>
      <p:sp>
        <p:nvSpPr>
          <p:cNvPr id="8280" name="Rectangle 88"/>
          <p:cNvSpPr>
            <a:spLocks noChangeArrowheads="1"/>
          </p:cNvSpPr>
          <p:nvPr/>
        </p:nvSpPr>
        <p:spPr bwMode="auto">
          <a:xfrm>
            <a:off x="4641654" y="3617913"/>
            <a:ext cx="3686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de-DE" sz="13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1-5*-1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de-DE" sz="130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6</a:t>
            </a:r>
            <a:endParaRPr lang="en-GB" altLang="de-DE" sz="1300" dirty="0">
              <a:solidFill>
                <a:schemeClr val="hlink"/>
              </a:solidFill>
              <a:latin typeface="Arial Narrow" panose="020B0606020202030204" pitchFamily="34" charset="0"/>
            </a:endParaRPr>
          </a:p>
        </p:txBody>
      </p:sp>
      <p:sp>
        <p:nvSpPr>
          <p:cNvPr id="8281" name="Rectangle 89"/>
          <p:cNvSpPr>
            <a:spLocks noChangeArrowheads="1"/>
          </p:cNvSpPr>
          <p:nvPr/>
        </p:nvSpPr>
        <p:spPr bwMode="auto">
          <a:xfrm>
            <a:off x="5618163" y="3697803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5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8282" name="Rectangle 90"/>
          <p:cNvSpPr>
            <a:spLocks noChangeArrowheads="1"/>
          </p:cNvSpPr>
          <p:nvPr/>
        </p:nvSpPr>
        <p:spPr bwMode="auto">
          <a:xfrm>
            <a:off x="6361019" y="3706813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0</a:t>
            </a:r>
            <a:endParaRPr lang="en-GB" altLang="de-DE" sz="2000" dirty="0">
              <a:latin typeface="Arial Narrow" panose="020B0606020202030204" pitchFamily="34" charset="0"/>
            </a:endParaRPr>
          </a:p>
        </p:txBody>
      </p:sp>
      <p:sp>
        <p:nvSpPr>
          <p:cNvPr id="8283" name="Line 91"/>
          <p:cNvSpPr>
            <a:spLocks noChangeShapeType="1"/>
          </p:cNvSpPr>
          <p:nvPr/>
        </p:nvSpPr>
        <p:spPr bwMode="auto">
          <a:xfrm>
            <a:off x="1085850" y="3640138"/>
            <a:ext cx="573088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284" name="Rectangle 92"/>
          <p:cNvSpPr>
            <a:spLocks noChangeArrowheads="1"/>
          </p:cNvSpPr>
          <p:nvPr/>
        </p:nvSpPr>
        <p:spPr bwMode="auto">
          <a:xfrm>
            <a:off x="1085850" y="3640138"/>
            <a:ext cx="573088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285" name="Line 93"/>
          <p:cNvSpPr>
            <a:spLocks noChangeShapeType="1"/>
          </p:cNvSpPr>
          <p:nvPr/>
        </p:nvSpPr>
        <p:spPr bwMode="auto">
          <a:xfrm>
            <a:off x="1677988" y="3640138"/>
            <a:ext cx="608012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286" name="Rectangle 94"/>
          <p:cNvSpPr>
            <a:spLocks noChangeArrowheads="1"/>
          </p:cNvSpPr>
          <p:nvPr/>
        </p:nvSpPr>
        <p:spPr bwMode="auto">
          <a:xfrm>
            <a:off x="1677988" y="3640138"/>
            <a:ext cx="608012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287" name="Line 95"/>
          <p:cNvSpPr>
            <a:spLocks noChangeShapeType="1"/>
          </p:cNvSpPr>
          <p:nvPr/>
        </p:nvSpPr>
        <p:spPr bwMode="auto">
          <a:xfrm>
            <a:off x="2305050" y="3640138"/>
            <a:ext cx="627063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288" name="Rectangle 96"/>
          <p:cNvSpPr>
            <a:spLocks noChangeArrowheads="1"/>
          </p:cNvSpPr>
          <p:nvPr/>
        </p:nvSpPr>
        <p:spPr bwMode="auto">
          <a:xfrm>
            <a:off x="2305050" y="3640138"/>
            <a:ext cx="627063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289" name="Line 97"/>
          <p:cNvSpPr>
            <a:spLocks noChangeShapeType="1"/>
          </p:cNvSpPr>
          <p:nvPr/>
        </p:nvSpPr>
        <p:spPr bwMode="auto">
          <a:xfrm>
            <a:off x="2949575" y="3640138"/>
            <a:ext cx="681038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290" name="Rectangle 98"/>
          <p:cNvSpPr>
            <a:spLocks noChangeArrowheads="1"/>
          </p:cNvSpPr>
          <p:nvPr/>
        </p:nvSpPr>
        <p:spPr bwMode="auto">
          <a:xfrm>
            <a:off x="2949575" y="3640138"/>
            <a:ext cx="681038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291" name="Line 99"/>
          <p:cNvSpPr>
            <a:spLocks noChangeShapeType="1"/>
          </p:cNvSpPr>
          <p:nvPr/>
        </p:nvSpPr>
        <p:spPr bwMode="auto">
          <a:xfrm>
            <a:off x="3648075" y="3640138"/>
            <a:ext cx="717550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292" name="Rectangle 100"/>
          <p:cNvSpPr>
            <a:spLocks noChangeArrowheads="1"/>
          </p:cNvSpPr>
          <p:nvPr/>
        </p:nvSpPr>
        <p:spPr bwMode="auto">
          <a:xfrm>
            <a:off x="3648075" y="3640138"/>
            <a:ext cx="717550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293" name="Line 101"/>
          <p:cNvSpPr>
            <a:spLocks noChangeShapeType="1"/>
          </p:cNvSpPr>
          <p:nvPr/>
        </p:nvSpPr>
        <p:spPr bwMode="auto">
          <a:xfrm>
            <a:off x="4383088" y="3640138"/>
            <a:ext cx="715962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294" name="Rectangle 102"/>
          <p:cNvSpPr>
            <a:spLocks noChangeArrowheads="1"/>
          </p:cNvSpPr>
          <p:nvPr/>
        </p:nvSpPr>
        <p:spPr bwMode="auto">
          <a:xfrm>
            <a:off x="4383088" y="3640138"/>
            <a:ext cx="715962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295" name="Line 103"/>
          <p:cNvSpPr>
            <a:spLocks noChangeShapeType="1"/>
          </p:cNvSpPr>
          <p:nvPr/>
        </p:nvSpPr>
        <p:spPr bwMode="auto">
          <a:xfrm>
            <a:off x="5308600" y="3640138"/>
            <a:ext cx="160338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296" name="Rectangle 104"/>
          <p:cNvSpPr>
            <a:spLocks noChangeArrowheads="1"/>
          </p:cNvSpPr>
          <p:nvPr/>
        </p:nvSpPr>
        <p:spPr bwMode="auto">
          <a:xfrm>
            <a:off x="5308600" y="3640138"/>
            <a:ext cx="160338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297" name="Line 105"/>
          <p:cNvSpPr>
            <a:spLocks noChangeShapeType="1"/>
          </p:cNvSpPr>
          <p:nvPr/>
        </p:nvSpPr>
        <p:spPr bwMode="auto">
          <a:xfrm>
            <a:off x="5297488" y="3640138"/>
            <a:ext cx="715962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298" name="Rectangle 106"/>
          <p:cNvSpPr>
            <a:spLocks noChangeArrowheads="1"/>
          </p:cNvSpPr>
          <p:nvPr/>
        </p:nvSpPr>
        <p:spPr bwMode="auto">
          <a:xfrm>
            <a:off x="5297488" y="3640138"/>
            <a:ext cx="715962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299" name="Line 107"/>
          <p:cNvSpPr>
            <a:spLocks noChangeShapeType="1"/>
          </p:cNvSpPr>
          <p:nvPr/>
        </p:nvSpPr>
        <p:spPr bwMode="auto">
          <a:xfrm>
            <a:off x="6030913" y="3640138"/>
            <a:ext cx="717550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300" name="Rectangle 108"/>
          <p:cNvSpPr>
            <a:spLocks noChangeArrowheads="1"/>
          </p:cNvSpPr>
          <p:nvPr/>
        </p:nvSpPr>
        <p:spPr bwMode="auto">
          <a:xfrm>
            <a:off x="6030913" y="3640138"/>
            <a:ext cx="717550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301" name="Line 109"/>
          <p:cNvSpPr>
            <a:spLocks noChangeShapeType="1"/>
          </p:cNvSpPr>
          <p:nvPr/>
        </p:nvSpPr>
        <p:spPr bwMode="auto">
          <a:xfrm>
            <a:off x="6765925" y="3640138"/>
            <a:ext cx="2454275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302" name="Rectangle 110"/>
          <p:cNvSpPr>
            <a:spLocks noChangeArrowheads="1"/>
          </p:cNvSpPr>
          <p:nvPr/>
        </p:nvSpPr>
        <p:spPr bwMode="auto">
          <a:xfrm>
            <a:off x="6765925" y="3640138"/>
            <a:ext cx="2921000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303" name="Line 111"/>
          <p:cNvSpPr>
            <a:spLocks noChangeShapeType="1"/>
          </p:cNvSpPr>
          <p:nvPr/>
        </p:nvSpPr>
        <p:spPr bwMode="auto">
          <a:xfrm>
            <a:off x="9704388" y="3640138"/>
            <a:ext cx="17462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304" name="Rectangle 112"/>
          <p:cNvSpPr>
            <a:spLocks noChangeArrowheads="1"/>
          </p:cNvSpPr>
          <p:nvPr/>
        </p:nvSpPr>
        <p:spPr bwMode="auto">
          <a:xfrm>
            <a:off x="9704388" y="3640138"/>
            <a:ext cx="17462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305" name="Rectangle 113"/>
          <p:cNvSpPr>
            <a:spLocks noChangeArrowheads="1"/>
          </p:cNvSpPr>
          <p:nvPr/>
        </p:nvSpPr>
        <p:spPr bwMode="auto">
          <a:xfrm>
            <a:off x="1085850" y="4005263"/>
            <a:ext cx="8636000" cy="174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306" name="Line 114"/>
          <p:cNvSpPr>
            <a:spLocks noChangeShapeType="1"/>
          </p:cNvSpPr>
          <p:nvPr/>
        </p:nvSpPr>
        <p:spPr bwMode="auto">
          <a:xfrm flipH="1">
            <a:off x="1430338" y="3484563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307" name="Rectangle 115"/>
          <p:cNvSpPr>
            <a:spLocks noChangeArrowheads="1"/>
          </p:cNvSpPr>
          <p:nvPr/>
        </p:nvSpPr>
        <p:spPr bwMode="auto">
          <a:xfrm>
            <a:off x="6840538" y="3683000"/>
            <a:ext cx="95378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5/1 </a:t>
            </a:r>
            <a:r>
              <a:rPr lang="en-GB" altLang="de-DE" sz="17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= </a:t>
            </a:r>
            <a:r>
              <a:rPr lang="en-US" altLang="de-DE" sz="17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5</a:t>
            </a:r>
            <a:r>
              <a:rPr lang="en-GB" altLang="de-DE" sz="17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+ </a:t>
            </a:r>
            <a:r>
              <a:rPr lang="en-US" altLang="de-DE" sz="17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0/1</a:t>
            </a:r>
            <a:endParaRPr lang="en-GB" altLang="de-DE" sz="2000" dirty="0">
              <a:latin typeface="Arial Narrow" panose="020B0606020202030204" pitchFamily="34" charset="0"/>
            </a:endParaRPr>
          </a:p>
        </p:txBody>
      </p:sp>
      <p:sp>
        <p:nvSpPr>
          <p:cNvPr id="8308" name="Line 116"/>
          <p:cNvSpPr>
            <a:spLocks noChangeShapeType="1"/>
          </p:cNvSpPr>
          <p:nvPr/>
        </p:nvSpPr>
        <p:spPr bwMode="auto">
          <a:xfrm>
            <a:off x="2286000" y="2398713"/>
            <a:ext cx="0" cy="15827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309" name="Line 117"/>
          <p:cNvSpPr>
            <a:spLocks noChangeShapeType="1"/>
          </p:cNvSpPr>
          <p:nvPr/>
        </p:nvSpPr>
        <p:spPr bwMode="auto">
          <a:xfrm>
            <a:off x="2971800" y="2398713"/>
            <a:ext cx="0" cy="15827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310" name="Line 118"/>
          <p:cNvSpPr>
            <a:spLocks noChangeShapeType="1"/>
          </p:cNvSpPr>
          <p:nvPr/>
        </p:nvSpPr>
        <p:spPr bwMode="auto">
          <a:xfrm>
            <a:off x="3657600" y="2398713"/>
            <a:ext cx="0" cy="15827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311" name="Line 119"/>
          <p:cNvSpPr>
            <a:spLocks noChangeShapeType="1"/>
          </p:cNvSpPr>
          <p:nvPr/>
        </p:nvSpPr>
        <p:spPr bwMode="auto">
          <a:xfrm>
            <a:off x="4343400" y="2398713"/>
            <a:ext cx="0" cy="15827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312" name="Line 120"/>
          <p:cNvSpPr>
            <a:spLocks noChangeShapeType="1"/>
          </p:cNvSpPr>
          <p:nvPr/>
        </p:nvSpPr>
        <p:spPr bwMode="auto">
          <a:xfrm>
            <a:off x="5219700" y="2398713"/>
            <a:ext cx="0" cy="15827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313" name="Line 121"/>
          <p:cNvSpPr>
            <a:spLocks noChangeShapeType="1"/>
          </p:cNvSpPr>
          <p:nvPr/>
        </p:nvSpPr>
        <p:spPr bwMode="auto">
          <a:xfrm>
            <a:off x="5295900" y="2398713"/>
            <a:ext cx="0" cy="15827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314" name="Line 122"/>
          <p:cNvSpPr>
            <a:spLocks noChangeShapeType="1"/>
          </p:cNvSpPr>
          <p:nvPr/>
        </p:nvSpPr>
        <p:spPr bwMode="auto">
          <a:xfrm>
            <a:off x="6019800" y="2398713"/>
            <a:ext cx="0" cy="15827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315" name="Line 123"/>
          <p:cNvSpPr>
            <a:spLocks noChangeShapeType="1"/>
          </p:cNvSpPr>
          <p:nvPr/>
        </p:nvSpPr>
        <p:spPr bwMode="auto">
          <a:xfrm>
            <a:off x="6705600" y="2398713"/>
            <a:ext cx="0" cy="15827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316" name="Line 124"/>
          <p:cNvSpPr>
            <a:spLocks noChangeShapeType="1"/>
          </p:cNvSpPr>
          <p:nvPr/>
        </p:nvSpPr>
        <p:spPr bwMode="auto">
          <a:xfrm>
            <a:off x="9677400" y="2398713"/>
            <a:ext cx="0" cy="15827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317" name="Line 125"/>
          <p:cNvSpPr>
            <a:spLocks noChangeShapeType="1"/>
          </p:cNvSpPr>
          <p:nvPr/>
        </p:nvSpPr>
        <p:spPr bwMode="auto">
          <a:xfrm>
            <a:off x="1066800" y="2398713"/>
            <a:ext cx="0" cy="15827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8318" name="Oval 126"/>
          <p:cNvSpPr>
            <a:spLocks noChangeArrowheads="1"/>
          </p:cNvSpPr>
          <p:nvPr/>
        </p:nvSpPr>
        <p:spPr bwMode="auto">
          <a:xfrm>
            <a:off x="1860288" y="3546444"/>
            <a:ext cx="255677" cy="56569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8319" name="Text Box 127"/>
          <p:cNvSpPr txBox="1">
            <a:spLocks noChangeArrowheads="1"/>
          </p:cNvSpPr>
          <p:nvPr/>
        </p:nvSpPr>
        <p:spPr bwMode="auto">
          <a:xfrm>
            <a:off x="2133600" y="4059238"/>
            <a:ext cx="521594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2000" b="0" dirty="0" err="1">
                <a:latin typeface="Arial Narrow" panose="020B0606020202030204" pitchFamily="34" charset="0"/>
              </a:rPr>
              <a:t>gcd</a:t>
            </a:r>
            <a:endParaRPr lang="en-GB" altLang="de-DE" sz="2000" b="0" dirty="0">
              <a:latin typeface="Arial Narrow" panose="020B0606020202030204" pitchFamily="34" charset="0"/>
            </a:endParaRPr>
          </a:p>
        </p:txBody>
      </p:sp>
      <p:sp>
        <p:nvSpPr>
          <p:cNvPr id="8320" name="Line 128"/>
          <p:cNvSpPr>
            <a:spLocks noChangeShapeType="1"/>
          </p:cNvSpPr>
          <p:nvPr/>
        </p:nvSpPr>
        <p:spPr bwMode="auto">
          <a:xfrm flipH="1" flipV="1">
            <a:off x="2057400" y="3922713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8321" name="Text Box 129"/>
          <p:cNvSpPr txBox="1">
            <a:spLocks noChangeArrowheads="1"/>
          </p:cNvSpPr>
          <p:nvPr/>
        </p:nvSpPr>
        <p:spPr bwMode="auto">
          <a:xfrm>
            <a:off x="6671313" y="1089154"/>
            <a:ext cx="297174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800" u="none" dirty="0">
                <a:latin typeface="Arial Narrow" panose="020B0606020202030204" pitchFamily="34" charset="0"/>
              </a:rPr>
              <a:t>?</a:t>
            </a:r>
            <a:endParaRPr lang="en-GB" altLang="de-DE" sz="1800" u="none" dirty="0">
              <a:latin typeface="Arial Narrow" panose="020B0606020202030204" pitchFamily="34" charset="0"/>
            </a:endParaRPr>
          </a:p>
        </p:txBody>
      </p:sp>
      <p:sp>
        <p:nvSpPr>
          <p:cNvPr id="8322" name="Text Box 130"/>
          <p:cNvSpPr txBox="1">
            <a:spLocks noChangeArrowheads="1"/>
          </p:cNvSpPr>
          <p:nvPr/>
        </p:nvSpPr>
        <p:spPr bwMode="auto">
          <a:xfrm>
            <a:off x="3619500" y="2081213"/>
            <a:ext cx="754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600" u="none"/>
              <a:t>a</a:t>
            </a:r>
            <a:r>
              <a:rPr lang="de-DE" altLang="de-DE" sz="1600" u="none" baseline="-25000"/>
              <a:t>1</a:t>
            </a:r>
            <a:r>
              <a:rPr lang="de-DE" altLang="de-DE" sz="1600" u="none"/>
              <a:t>-qa</a:t>
            </a:r>
            <a:r>
              <a:rPr lang="de-DE" altLang="de-DE" sz="1600" u="none" baseline="-25000"/>
              <a:t>2</a:t>
            </a:r>
            <a:endParaRPr lang="en-GB" altLang="de-DE" sz="1600" u="none"/>
          </a:p>
        </p:txBody>
      </p:sp>
      <p:sp>
        <p:nvSpPr>
          <p:cNvPr id="8323" name="Text Box 131"/>
          <p:cNvSpPr txBox="1">
            <a:spLocks noChangeArrowheads="1"/>
          </p:cNvSpPr>
          <p:nvPr/>
        </p:nvSpPr>
        <p:spPr bwMode="auto">
          <a:xfrm>
            <a:off x="4419600" y="2081213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600" u="none"/>
              <a:t>b</a:t>
            </a:r>
            <a:r>
              <a:rPr lang="de-DE" altLang="de-DE" sz="1600" u="none" baseline="-25000"/>
              <a:t>1</a:t>
            </a:r>
            <a:r>
              <a:rPr lang="de-DE" altLang="de-DE" sz="1600" u="none"/>
              <a:t>-qb</a:t>
            </a:r>
            <a:r>
              <a:rPr lang="de-DE" altLang="de-DE" sz="1600" u="none" baseline="-25000"/>
              <a:t>2</a:t>
            </a:r>
            <a:endParaRPr lang="en-GB" altLang="de-DE" sz="1600" u="none"/>
          </a:p>
        </p:txBody>
      </p:sp>
      <p:sp>
        <p:nvSpPr>
          <p:cNvPr id="8324" name="Text Box 132"/>
          <p:cNvSpPr txBox="1">
            <a:spLocks noChangeArrowheads="1"/>
          </p:cNvSpPr>
          <p:nvPr/>
        </p:nvSpPr>
        <p:spPr bwMode="auto">
          <a:xfrm>
            <a:off x="979201" y="1136673"/>
            <a:ext cx="6353319" cy="1110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28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Solution 1-3:</a:t>
            </a:r>
            <a:r>
              <a:rPr lang="en-US" altLang="de-DE" sz="28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Compute     </a:t>
            </a:r>
            <a:r>
              <a:rPr lang="en-US" altLang="de-DE" sz="2000" b="0" u="none" dirty="0" err="1">
                <a:solidFill>
                  <a:srgbClr val="000000"/>
                </a:solidFill>
                <a:latin typeface="Arial Narrow" panose="020B0606020202030204" pitchFamily="34" charset="0"/>
              </a:rPr>
              <a:t>gcd</a:t>
            </a: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(31, 26) = </a:t>
            </a:r>
            <a:r>
              <a:rPr lang="en-US" altLang="de-DE" sz="2000" b="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a</a:t>
            </a: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• 31 + </a:t>
            </a:r>
            <a:r>
              <a:rPr lang="en-US" altLang="de-DE" sz="2000" b="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b</a:t>
            </a: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• 26 = 1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                                    if </a:t>
            </a:r>
            <a:r>
              <a:rPr lang="en-US" altLang="de-DE" sz="2000" b="0" u="none" dirty="0" err="1">
                <a:solidFill>
                  <a:srgbClr val="000000"/>
                </a:solidFill>
                <a:latin typeface="Arial Narrow" panose="020B0606020202030204" pitchFamily="34" charset="0"/>
              </a:rPr>
              <a:t>gcd</a:t>
            </a: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= 1, then the inverse is </a:t>
            </a:r>
            <a:r>
              <a:rPr lang="en-US" altLang="de-DE" sz="200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b</a:t>
            </a:r>
            <a:endParaRPr lang="de-DE" altLang="de-DE" sz="2000" u="none" dirty="0">
              <a:solidFill>
                <a:schemeClr val="hlink"/>
              </a:solidFill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de-DE" sz="1800" dirty="0">
              <a:latin typeface="Arial Narrow" panose="020B0606020202030204" pitchFamily="34" charset="0"/>
            </a:endParaRPr>
          </a:p>
        </p:txBody>
      </p:sp>
      <p:sp>
        <p:nvSpPr>
          <p:cNvPr id="8325" name="Text Box 133"/>
          <p:cNvSpPr txBox="1">
            <a:spLocks noChangeArrowheads="1"/>
          </p:cNvSpPr>
          <p:nvPr/>
        </p:nvSpPr>
        <p:spPr bwMode="auto">
          <a:xfrm>
            <a:off x="762000" y="5324475"/>
            <a:ext cx="7916863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0" u="none" dirty="0"/>
              <a:t>Operating </a:t>
            </a:r>
            <a:r>
              <a:rPr lang="de-DE" altLang="de-DE" sz="1800" b="0" u="none" dirty="0" err="1"/>
              <a:t>modulo</a:t>
            </a:r>
            <a:r>
              <a:rPr lang="de-DE" altLang="de-DE" sz="1800" b="0" u="none" dirty="0"/>
              <a:t> 31: </a:t>
            </a:r>
            <a:r>
              <a:rPr lang="de-DE" altLang="de-DE" sz="1800" u="none" dirty="0"/>
              <a:t> </a:t>
            </a:r>
            <a:r>
              <a:rPr lang="de-DE" altLang="de-DE" sz="1800" b="0" u="none" dirty="0"/>
              <a:t>R</a:t>
            </a:r>
            <a:r>
              <a:rPr lang="de-DE" altLang="de-DE" sz="1800" b="0" u="none" baseline="-25000" dirty="0"/>
              <a:t>31</a:t>
            </a:r>
            <a:r>
              <a:rPr lang="de-DE" altLang="de-DE" sz="1800" b="0" u="none" dirty="0"/>
              <a:t>(</a:t>
            </a:r>
            <a:r>
              <a:rPr lang="de-DE" altLang="de-DE" sz="1800" b="0" u="none" dirty="0">
                <a:solidFill>
                  <a:schemeClr val="hlink"/>
                </a:solidFill>
              </a:rPr>
              <a:t> -5</a:t>
            </a:r>
            <a:r>
              <a:rPr lang="de-DE" altLang="de-DE" sz="1800" b="0" u="none" dirty="0"/>
              <a:t> • 31 + </a:t>
            </a:r>
            <a:r>
              <a:rPr lang="de-DE" altLang="de-DE" sz="1800" b="0" u="none" dirty="0">
                <a:solidFill>
                  <a:schemeClr val="hlink"/>
                </a:solidFill>
              </a:rPr>
              <a:t>6</a:t>
            </a:r>
            <a:r>
              <a:rPr lang="de-DE" altLang="de-DE" sz="1800" b="0" u="none" dirty="0"/>
              <a:t> • 26)  = R</a:t>
            </a:r>
            <a:r>
              <a:rPr lang="de-DE" altLang="de-DE" sz="1800" b="0" u="none" baseline="-25000" dirty="0"/>
              <a:t>31</a:t>
            </a:r>
            <a:r>
              <a:rPr lang="de-DE" altLang="de-DE" sz="1800" b="0" u="none" dirty="0"/>
              <a:t>(1)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0" u="none" dirty="0"/>
              <a:t>                                 =&gt; R</a:t>
            </a:r>
            <a:r>
              <a:rPr lang="de-DE" altLang="de-DE" sz="1800" b="0" u="none" baseline="-25000" dirty="0"/>
              <a:t>31</a:t>
            </a:r>
            <a:r>
              <a:rPr lang="de-DE" altLang="de-DE" sz="1800" b="0" u="none" dirty="0"/>
              <a:t>(</a:t>
            </a:r>
            <a:r>
              <a:rPr lang="de-DE" altLang="de-DE" sz="1800" b="0" u="none" dirty="0">
                <a:solidFill>
                  <a:schemeClr val="hlink"/>
                </a:solidFill>
              </a:rPr>
              <a:t>     </a:t>
            </a:r>
            <a:r>
              <a:rPr lang="de-DE" altLang="de-DE" sz="1800" b="0" u="none" dirty="0"/>
              <a:t>0    + 6 • 26)  =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0" u="none" dirty="0"/>
              <a:t>                                 =&gt; The inverse of 26 </a:t>
            </a:r>
            <a:r>
              <a:rPr lang="de-DE" altLang="de-DE" sz="1800" b="0" u="none" dirty="0" err="1"/>
              <a:t>modulo</a:t>
            </a:r>
            <a:r>
              <a:rPr lang="de-DE" altLang="de-DE" sz="1800" b="0" u="none" dirty="0"/>
              <a:t> 31 is  </a:t>
            </a:r>
            <a:r>
              <a:rPr lang="de-DE" altLang="de-DE" sz="1800" u="none" dirty="0"/>
              <a:t>26</a:t>
            </a:r>
            <a:r>
              <a:rPr lang="de-DE" altLang="de-DE" sz="1800" u="none" baseline="30000" dirty="0"/>
              <a:t>-1</a:t>
            </a:r>
            <a:r>
              <a:rPr lang="de-DE" altLang="de-DE" sz="1800" u="none" dirty="0"/>
              <a:t> = 6    (</a:t>
            </a:r>
            <a:r>
              <a:rPr lang="de-DE" altLang="de-DE" sz="1800" u="none" dirty="0" err="1"/>
              <a:t>mod</a:t>
            </a:r>
            <a:r>
              <a:rPr lang="de-DE" altLang="de-DE" sz="1800" u="none" dirty="0"/>
              <a:t> 31 )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 u="none" dirty="0"/>
              <a:t>                                  Check       6 • 26  = 156 = 1   </a:t>
            </a:r>
            <a:r>
              <a:rPr lang="de-DE" altLang="de-DE" sz="1800" u="none" dirty="0" err="1"/>
              <a:t>mod</a:t>
            </a:r>
            <a:r>
              <a:rPr lang="de-DE" altLang="de-DE" sz="1800" u="none" dirty="0"/>
              <a:t> 31   </a:t>
            </a:r>
            <a:r>
              <a:rPr lang="de-DE" altLang="de-DE" sz="1800" u="none" dirty="0" err="1"/>
              <a:t>q.e.d</a:t>
            </a:r>
            <a:endParaRPr lang="en-GB" altLang="de-DE" sz="1800" u="none" dirty="0"/>
          </a:p>
        </p:txBody>
      </p:sp>
      <p:sp>
        <p:nvSpPr>
          <p:cNvPr id="1380486" name="Text Box 134"/>
          <p:cNvSpPr txBox="1">
            <a:spLocks noChangeArrowheads="1"/>
          </p:cNvSpPr>
          <p:nvPr/>
        </p:nvSpPr>
        <p:spPr bwMode="auto">
          <a:xfrm>
            <a:off x="985293" y="415954"/>
            <a:ext cx="1962695" cy="52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defTabSz="762000" eaLnBrk="0" hangingPunct="0">
              <a:defRPr/>
            </a:pPr>
            <a:r>
              <a:rPr lang="en-AU" sz="28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Problem 1-3:</a:t>
            </a:r>
            <a:endParaRPr lang="de-DE" sz="2800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8327" name="Line 135"/>
          <p:cNvSpPr>
            <a:spLocks noChangeShapeType="1"/>
          </p:cNvSpPr>
          <p:nvPr/>
        </p:nvSpPr>
        <p:spPr bwMode="auto">
          <a:xfrm>
            <a:off x="4191000" y="5095875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8328" name="Rectangle 136"/>
          <p:cNvSpPr>
            <a:spLocks noChangeArrowheads="1"/>
          </p:cNvSpPr>
          <p:nvPr/>
        </p:nvSpPr>
        <p:spPr bwMode="auto">
          <a:xfrm>
            <a:off x="6452560" y="5876925"/>
            <a:ext cx="862639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</p:spTree>
    <p:extLst>
      <p:ext uri="{BB962C8B-B14F-4D97-AF65-F5344CB8AC3E}">
        <p14:creationId xmlns:p14="http://schemas.microsoft.com/office/powerpoint/2010/main" val="2882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066800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657350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284413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930525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629025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364038" y="2971800"/>
            <a:ext cx="17462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097463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276850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6011863" y="2971800"/>
            <a:ext cx="17462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6746875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9685338" y="2971800"/>
            <a:ext cx="17462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2817031" y="512640"/>
            <a:ext cx="456086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400" b="0" u="none" baseline="-250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Find the multiplicative inverse of  </a:t>
            </a:r>
            <a:r>
              <a:rPr lang="en-US" altLang="de-DE" sz="200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18 </a:t>
            </a: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modulo </a:t>
            </a:r>
            <a:r>
              <a:rPr lang="en-US" altLang="de-DE" sz="200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23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de-DE" sz="2400" u="none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1085850" y="2601913"/>
            <a:ext cx="8151813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1085850" y="2601913"/>
            <a:ext cx="8636000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1282700" y="2686050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n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1408113" y="2787650"/>
            <a:ext cx="7053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200" b="0" u="none">
                <a:solidFill>
                  <a:srgbClr val="000000"/>
                </a:solidFill>
                <a:latin typeface="Arial Narrow" panose="020B0606020202030204" pitchFamily="34" charset="0"/>
              </a:rPr>
              <a:t>1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1892300" y="2686050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n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2017713" y="2787650"/>
            <a:ext cx="7053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200" b="0" u="none">
                <a:solidFill>
                  <a:srgbClr val="000000"/>
                </a:solidFill>
                <a:latin typeface="Arial Narrow" panose="020B0606020202030204" pitchFamily="34" charset="0"/>
              </a:rPr>
              <a:t>2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3916363" y="2686050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b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4041775" y="2787650"/>
            <a:ext cx="7053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200" b="0" u="none">
                <a:solidFill>
                  <a:srgbClr val="000000"/>
                </a:solidFill>
                <a:latin typeface="Arial Narrow" panose="020B0606020202030204" pitchFamily="34" charset="0"/>
              </a:rPr>
              <a:t>1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4651375" y="2686050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b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4776788" y="2787650"/>
            <a:ext cx="7053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200" b="0" u="none">
                <a:solidFill>
                  <a:srgbClr val="000000"/>
                </a:solidFill>
                <a:latin typeface="Arial Narrow" panose="020B0606020202030204" pitchFamily="34" charset="0"/>
              </a:rPr>
              <a:t>2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5618163" y="2686050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q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6370638" y="2686050"/>
            <a:ext cx="5931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r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6819900" y="2686050"/>
            <a:ext cx="97462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computation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1211263" y="3106738"/>
            <a:ext cx="19877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23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1953845" y="3109397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9</a:t>
            </a:r>
            <a:endParaRPr lang="en-GB" altLang="de-DE" sz="2000" dirty="0">
              <a:latin typeface="Arial Narrow" panose="020B0606020202030204" pitchFamily="34" charset="0"/>
            </a:endParaRP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3970338" y="3106738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0</a:t>
            </a:r>
            <a:endParaRPr lang="en-GB" altLang="de-DE" sz="2000" dirty="0">
              <a:latin typeface="Arial Narrow" panose="020B0606020202030204" pitchFamily="34" charset="0"/>
            </a:endParaRP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4705350" y="3106738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1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5618163" y="3106738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2</a:t>
            </a:r>
            <a:endParaRPr lang="en-GB" altLang="de-DE" sz="2000" dirty="0">
              <a:latin typeface="Arial Narrow" panose="020B0606020202030204" pitchFamily="34" charset="0"/>
            </a:endParaRP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6289822" y="3106622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5</a:t>
            </a:r>
            <a:endParaRPr lang="en-GB" altLang="de-DE" sz="2000" dirty="0">
              <a:latin typeface="Arial Narrow" panose="020B0606020202030204" pitchFamily="34" charset="0"/>
            </a:endParaRP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6819900" y="3106738"/>
            <a:ext cx="120225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23/9 = 2 + 5/23</a:t>
            </a:r>
            <a:endParaRPr lang="en-GB" altLang="de-DE" sz="2000" dirty="0">
              <a:latin typeface="Arial Narrow" panose="020B0606020202030204" pitchFamily="34" charset="0"/>
            </a:endParaRPr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1264472" y="3490213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9</a:t>
            </a:r>
            <a:endParaRPr lang="en-GB" altLang="de-DE" sz="2000" dirty="0">
              <a:latin typeface="Arial Narrow" panose="020B0606020202030204" pitchFamily="34" charset="0"/>
            </a:endParaRP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1953845" y="3487921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5</a:t>
            </a:r>
            <a:endParaRPr lang="en-GB" altLang="de-DE" sz="2000" dirty="0">
              <a:latin typeface="Arial Narrow" panose="020B0606020202030204" pitchFamily="34" charset="0"/>
            </a:endParaRPr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3970338" y="3509963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700" b="0" u="none">
                <a:solidFill>
                  <a:srgbClr val="000000"/>
                </a:solidFill>
                <a:latin typeface="Arial Narrow" panose="020B0606020202030204" pitchFamily="34" charset="0"/>
              </a:rPr>
              <a:t>1</a:t>
            </a:r>
            <a:endParaRPr lang="en-GB" altLang="de-DE" sz="2000">
              <a:latin typeface="Arial Narrow" panose="020B0606020202030204" pitchFamily="34" charset="0"/>
            </a:endParaRPr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4609250" y="3465513"/>
            <a:ext cx="339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de-DE" sz="13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0-2x1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de-DE" sz="13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-2</a:t>
            </a:r>
            <a:endParaRPr lang="en-GB" altLang="de-DE" sz="1600" dirty="0">
              <a:latin typeface="Arial Narrow" panose="020B0606020202030204" pitchFamily="34" charset="0"/>
            </a:endParaRPr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5618163" y="3509963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1</a:t>
            </a:r>
            <a:endParaRPr lang="en-GB" altLang="de-DE" sz="2000" dirty="0">
              <a:latin typeface="Arial Narrow" panose="020B0606020202030204" pitchFamily="34" charset="0"/>
            </a:endParaRPr>
          </a:p>
        </p:txBody>
      </p:sp>
      <p:sp>
        <p:nvSpPr>
          <p:cNvPr id="9255" name="Rectangle 39"/>
          <p:cNvSpPr>
            <a:spLocks noChangeArrowheads="1"/>
          </p:cNvSpPr>
          <p:nvPr/>
        </p:nvSpPr>
        <p:spPr bwMode="auto">
          <a:xfrm>
            <a:off x="6296319" y="3509963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4</a:t>
            </a:r>
            <a:endParaRPr lang="en-GB" altLang="de-DE" sz="2000" dirty="0">
              <a:latin typeface="Arial Narrow" panose="020B0606020202030204" pitchFamily="34" charset="0"/>
            </a:endParaRPr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>
            <a:off x="1103313" y="3443288"/>
            <a:ext cx="573087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1103313" y="3443288"/>
            <a:ext cx="573087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9258" name="Line 42"/>
          <p:cNvSpPr>
            <a:spLocks noChangeShapeType="1"/>
          </p:cNvSpPr>
          <p:nvPr/>
        </p:nvSpPr>
        <p:spPr bwMode="auto">
          <a:xfrm>
            <a:off x="1695450" y="3443288"/>
            <a:ext cx="608013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259" name="Rectangle 43"/>
          <p:cNvSpPr>
            <a:spLocks noChangeArrowheads="1"/>
          </p:cNvSpPr>
          <p:nvPr/>
        </p:nvSpPr>
        <p:spPr bwMode="auto">
          <a:xfrm>
            <a:off x="1695450" y="3443288"/>
            <a:ext cx="608013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9260" name="Line 44"/>
          <p:cNvSpPr>
            <a:spLocks noChangeShapeType="1"/>
          </p:cNvSpPr>
          <p:nvPr/>
        </p:nvSpPr>
        <p:spPr bwMode="auto">
          <a:xfrm>
            <a:off x="2322513" y="3443288"/>
            <a:ext cx="627062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261" name="Rectangle 45"/>
          <p:cNvSpPr>
            <a:spLocks noChangeArrowheads="1"/>
          </p:cNvSpPr>
          <p:nvPr/>
        </p:nvSpPr>
        <p:spPr bwMode="auto">
          <a:xfrm>
            <a:off x="2322513" y="3443288"/>
            <a:ext cx="627062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9262" name="Line 46"/>
          <p:cNvSpPr>
            <a:spLocks noChangeShapeType="1"/>
          </p:cNvSpPr>
          <p:nvPr/>
        </p:nvSpPr>
        <p:spPr bwMode="auto">
          <a:xfrm>
            <a:off x="2967038" y="3443288"/>
            <a:ext cx="681037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263" name="Rectangle 47"/>
          <p:cNvSpPr>
            <a:spLocks noChangeArrowheads="1"/>
          </p:cNvSpPr>
          <p:nvPr/>
        </p:nvSpPr>
        <p:spPr bwMode="auto">
          <a:xfrm>
            <a:off x="2967038" y="3443288"/>
            <a:ext cx="681037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>
            <a:off x="3665538" y="3443288"/>
            <a:ext cx="717550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265" name="Rectangle 49"/>
          <p:cNvSpPr>
            <a:spLocks noChangeArrowheads="1"/>
          </p:cNvSpPr>
          <p:nvPr/>
        </p:nvSpPr>
        <p:spPr bwMode="auto">
          <a:xfrm>
            <a:off x="3665538" y="3443288"/>
            <a:ext cx="717550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9266" name="Line 50"/>
          <p:cNvSpPr>
            <a:spLocks noChangeShapeType="1"/>
          </p:cNvSpPr>
          <p:nvPr/>
        </p:nvSpPr>
        <p:spPr bwMode="auto">
          <a:xfrm>
            <a:off x="4400550" y="3443288"/>
            <a:ext cx="715963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267" name="Rectangle 51"/>
          <p:cNvSpPr>
            <a:spLocks noChangeArrowheads="1"/>
          </p:cNvSpPr>
          <p:nvPr/>
        </p:nvSpPr>
        <p:spPr bwMode="auto">
          <a:xfrm>
            <a:off x="4400550" y="3443288"/>
            <a:ext cx="715963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9268" name="Line 52"/>
          <p:cNvSpPr>
            <a:spLocks noChangeShapeType="1"/>
          </p:cNvSpPr>
          <p:nvPr/>
        </p:nvSpPr>
        <p:spPr bwMode="auto">
          <a:xfrm>
            <a:off x="5326063" y="3443288"/>
            <a:ext cx="160337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269" name="Rectangle 53"/>
          <p:cNvSpPr>
            <a:spLocks noChangeArrowheads="1"/>
          </p:cNvSpPr>
          <p:nvPr/>
        </p:nvSpPr>
        <p:spPr bwMode="auto">
          <a:xfrm>
            <a:off x="5326063" y="3443288"/>
            <a:ext cx="160337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9270" name="Line 54"/>
          <p:cNvSpPr>
            <a:spLocks noChangeShapeType="1"/>
          </p:cNvSpPr>
          <p:nvPr/>
        </p:nvSpPr>
        <p:spPr bwMode="auto">
          <a:xfrm>
            <a:off x="5314950" y="3443288"/>
            <a:ext cx="715963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271" name="Rectangle 55"/>
          <p:cNvSpPr>
            <a:spLocks noChangeArrowheads="1"/>
          </p:cNvSpPr>
          <p:nvPr/>
        </p:nvSpPr>
        <p:spPr bwMode="auto">
          <a:xfrm>
            <a:off x="5314950" y="3443288"/>
            <a:ext cx="715963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9272" name="Line 56"/>
          <p:cNvSpPr>
            <a:spLocks noChangeShapeType="1"/>
          </p:cNvSpPr>
          <p:nvPr/>
        </p:nvSpPr>
        <p:spPr bwMode="auto">
          <a:xfrm>
            <a:off x="6048375" y="3443288"/>
            <a:ext cx="717550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273" name="Rectangle 57"/>
          <p:cNvSpPr>
            <a:spLocks noChangeArrowheads="1"/>
          </p:cNvSpPr>
          <p:nvPr/>
        </p:nvSpPr>
        <p:spPr bwMode="auto">
          <a:xfrm>
            <a:off x="6048375" y="3443288"/>
            <a:ext cx="717550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9274" name="Line 58"/>
          <p:cNvSpPr>
            <a:spLocks noChangeShapeType="1"/>
          </p:cNvSpPr>
          <p:nvPr/>
        </p:nvSpPr>
        <p:spPr bwMode="auto">
          <a:xfrm>
            <a:off x="6783388" y="3443288"/>
            <a:ext cx="2454275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6783388" y="3443288"/>
            <a:ext cx="2921000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9276" name="Line 60"/>
          <p:cNvSpPr>
            <a:spLocks noChangeShapeType="1"/>
          </p:cNvSpPr>
          <p:nvPr/>
        </p:nvSpPr>
        <p:spPr bwMode="auto">
          <a:xfrm>
            <a:off x="1676400" y="2619375"/>
            <a:ext cx="0" cy="23320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277" name="Rectangle 61"/>
          <p:cNvSpPr>
            <a:spLocks noChangeArrowheads="1"/>
          </p:cNvSpPr>
          <p:nvPr/>
        </p:nvSpPr>
        <p:spPr bwMode="auto">
          <a:xfrm>
            <a:off x="1676400" y="2619375"/>
            <a:ext cx="19050" cy="12620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9278" name="Line 62"/>
          <p:cNvSpPr>
            <a:spLocks noChangeShapeType="1"/>
          </p:cNvSpPr>
          <p:nvPr/>
        </p:nvSpPr>
        <p:spPr bwMode="auto">
          <a:xfrm>
            <a:off x="1103313" y="2601913"/>
            <a:ext cx="81343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279" name="Rectangle 63"/>
          <p:cNvSpPr>
            <a:spLocks noChangeArrowheads="1"/>
          </p:cNvSpPr>
          <p:nvPr/>
        </p:nvSpPr>
        <p:spPr bwMode="auto">
          <a:xfrm>
            <a:off x="1103313" y="2601913"/>
            <a:ext cx="8636000" cy="174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9280" name="Line 64"/>
          <p:cNvSpPr>
            <a:spLocks noChangeShapeType="1"/>
          </p:cNvSpPr>
          <p:nvPr/>
        </p:nvSpPr>
        <p:spPr bwMode="auto">
          <a:xfrm>
            <a:off x="1103313" y="3040063"/>
            <a:ext cx="81343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281" name="Rectangle 65"/>
          <p:cNvSpPr>
            <a:spLocks noChangeArrowheads="1"/>
          </p:cNvSpPr>
          <p:nvPr/>
        </p:nvSpPr>
        <p:spPr bwMode="auto">
          <a:xfrm>
            <a:off x="1103313" y="3040063"/>
            <a:ext cx="8636000" cy="15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9282" name="Line 66"/>
          <p:cNvSpPr>
            <a:spLocks noChangeShapeType="1"/>
          </p:cNvSpPr>
          <p:nvPr/>
        </p:nvSpPr>
        <p:spPr bwMode="auto">
          <a:xfrm>
            <a:off x="9721850" y="3443288"/>
            <a:ext cx="17463" cy="1587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283" name="Rectangle 67"/>
          <p:cNvSpPr>
            <a:spLocks noChangeArrowheads="1"/>
          </p:cNvSpPr>
          <p:nvPr/>
        </p:nvSpPr>
        <p:spPr bwMode="auto">
          <a:xfrm>
            <a:off x="9721850" y="3443288"/>
            <a:ext cx="17463" cy="174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9284" name="Line 68"/>
          <p:cNvSpPr>
            <a:spLocks noChangeShapeType="1"/>
          </p:cNvSpPr>
          <p:nvPr/>
        </p:nvSpPr>
        <p:spPr bwMode="auto">
          <a:xfrm>
            <a:off x="4914900" y="4586290"/>
            <a:ext cx="666750" cy="517524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285" name="Line 69"/>
          <p:cNvSpPr>
            <a:spLocks noChangeShapeType="1"/>
          </p:cNvSpPr>
          <p:nvPr/>
        </p:nvSpPr>
        <p:spPr bwMode="auto">
          <a:xfrm flipH="1">
            <a:off x="1447800" y="3287713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286" name="Rectangle 70"/>
          <p:cNvSpPr>
            <a:spLocks noChangeArrowheads="1"/>
          </p:cNvSpPr>
          <p:nvPr/>
        </p:nvSpPr>
        <p:spPr bwMode="auto">
          <a:xfrm>
            <a:off x="1265692" y="3908631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5</a:t>
            </a:r>
            <a:endParaRPr lang="en-GB" altLang="de-DE" sz="2000" dirty="0">
              <a:latin typeface="Arial Narrow" panose="020B0606020202030204" pitchFamily="34" charset="0"/>
            </a:endParaRPr>
          </a:p>
        </p:txBody>
      </p:sp>
      <p:sp>
        <p:nvSpPr>
          <p:cNvPr id="9287" name="Rectangle 71"/>
          <p:cNvSpPr>
            <a:spLocks noChangeArrowheads="1"/>
          </p:cNvSpPr>
          <p:nvPr/>
        </p:nvSpPr>
        <p:spPr bwMode="auto">
          <a:xfrm>
            <a:off x="1955532" y="3881438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4</a:t>
            </a:r>
            <a:endParaRPr lang="en-GB" altLang="de-DE" sz="2000" dirty="0">
              <a:latin typeface="Arial Narrow" panose="020B0606020202030204" pitchFamily="34" charset="0"/>
            </a:endParaRPr>
          </a:p>
        </p:txBody>
      </p:sp>
      <p:sp>
        <p:nvSpPr>
          <p:cNvPr id="9288" name="Rectangle 72"/>
          <p:cNvSpPr>
            <a:spLocks noChangeArrowheads="1"/>
          </p:cNvSpPr>
          <p:nvPr/>
        </p:nvSpPr>
        <p:spPr bwMode="auto">
          <a:xfrm>
            <a:off x="3733800" y="3884613"/>
            <a:ext cx="6096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de-DE" sz="17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-2</a:t>
            </a:r>
            <a:endParaRPr lang="en-GB" altLang="de-DE" sz="1700" dirty="0">
              <a:solidFill>
                <a:schemeClr val="hlink"/>
              </a:solidFill>
              <a:latin typeface="Arial Narrow" panose="020B0606020202030204" pitchFamily="34" charset="0"/>
            </a:endParaRPr>
          </a:p>
        </p:txBody>
      </p:sp>
      <p:sp>
        <p:nvSpPr>
          <p:cNvPr id="9289" name="Rectangle 73"/>
          <p:cNvSpPr>
            <a:spLocks noChangeArrowheads="1"/>
          </p:cNvSpPr>
          <p:nvPr/>
        </p:nvSpPr>
        <p:spPr bwMode="auto">
          <a:xfrm>
            <a:off x="4633639" y="3821113"/>
            <a:ext cx="3847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de-DE" sz="13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1-1x-2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de-DE" sz="1300" b="0" u="none" dirty="0">
                <a:solidFill>
                  <a:srgbClr val="002060"/>
                </a:solidFill>
                <a:latin typeface="Arial Narrow" panose="020B0606020202030204" pitchFamily="34" charset="0"/>
              </a:rPr>
              <a:t>3</a:t>
            </a:r>
            <a:endParaRPr lang="en-GB" altLang="de-DE" sz="1300" b="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9290" name="Rectangle 74"/>
          <p:cNvSpPr>
            <a:spLocks noChangeArrowheads="1"/>
          </p:cNvSpPr>
          <p:nvPr/>
        </p:nvSpPr>
        <p:spPr bwMode="auto">
          <a:xfrm>
            <a:off x="5627960" y="3890363"/>
            <a:ext cx="7212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1</a:t>
            </a:r>
            <a:endParaRPr lang="en-GB" altLang="de-DE" sz="2000" dirty="0">
              <a:latin typeface="Arial Narrow" panose="020B0606020202030204" pitchFamily="34" charset="0"/>
            </a:endParaRPr>
          </a:p>
        </p:txBody>
      </p:sp>
      <p:sp>
        <p:nvSpPr>
          <p:cNvPr id="9291" name="Rectangle 75"/>
          <p:cNvSpPr>
            <a:spLocks noChangeArrowheads="1"/>
          </p:cNvSpPr>
          <p:nvPr/>
        </p:nvSpPr>
        <p:spPr bwMode="auto">
          <a:xfrm>
            <a:off x="6316883" y="3874458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1</a:t>
            </a:r>
            <a:endParaRPr lang="en-GB" altLang="de-DE" sz="2000" dirty="0">
              <a:latin typeface="Arial Narrow" panose="020B0606020202030204" pitchFamily="34" charset="0"/>
            </a:endParaRPr>
          </a:p>
        </p:txBody>
      </p:sp>
      <p:sp>
        <p:nvSpPr>
          <p:cNvPr id="9292" name="Line 76"/>
          <p:cNvSpPr>
            <a:spLocks noChangeShapeType="1"/>
          </p:cNvSpPr>
          <p:nvPr/>
        </p:nvSpPr>
        <p:spPr bwMode="auto">
          <a:xfrm flipH="1">
            <a:off x="1430338" y="3687763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293" name="Line 77"/>
          <p:cNvSpPr>
            <a:spLocks noChangeShapeType="1"/>
          </p:cNvSpPr>
          <p:nvPr/>
        </p:nvSpPr>
        <p:spPr bwMode="auto">
          <a:xfrm>
            <a:off x="2286000" y="2601913"/>
            <a:ext cx="0" cy="23495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294" name="Line 78"/>
          <p:cNvSpPr>
            <a:spLocks noChangeShapeType="1"/>
          </p:cNvSpPr>
          <p:nvPr/>
        </p:nvSpPr>
        <p:spPr bwMode="auto">
          <a:xfrm>
            <a:off x="3657600" y="2601913"/>
            <a:ext cx="0" cy="23495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295" name="Line 79"/>
          <p:cNvSpPr>
            <a:spLocks noChangeShapeType="1"/>
          </p:cNvSpPr>
          <p:nvPr/>
        </p:nvSpPr>
        <p:spPr bwMode="auto">
          <a:xfrm>
            <a:off x="4343400" y="2601913"/>
            <a:ext cx="0" cy="23495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296" name="Line 80"/>
          <p:cNvSpPr>
            <a:spLocks noChangeShapeType="1"/>
          </p:cNvSpPr>
          <p:nvPr/>
        </p:nvSpPr>
        <p:spPr bwMode="auto">
          <a:xfrm>
            <a:off x="6019800" y="2601913"/>
            <a:ext cx="0" cy="23495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297" name="Line 81"/>
          <p:cNvSpPr>
            <a:spLocks noChangeShapeType="1"/>
          </p:cNvSpPr>
          <p:nvPr/>
        </p:nvSpPr>
        <p:spPr bwMode="auto">
          <a:xfrm>
            <a:off x="6705600" y="2601913"/>
            <a:ext cx="0" cy="23495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298" name="Line 82"/>
          <p:cNvSpPr>
            <a:spLocks noChangeShapeType="1"/>
          </p:cNvSpPr>
          <p:nvPr/>
        </p:nvSpPr>
        <p:spPr bwMode="auto">
          <a:xfrm>
            <a:off x="9677400" y="2601913"/>
            <a:ext cx="0" cy="23495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299" name="Line 83"/>
          <p:cNvSpPr>
            <a:spLocks noChangeShapeType="1"/>
          </p:cNvSpPr>
          <p:nvPr/>
        </p:nvSpPr>
        <p:spPr bwMode="auto">
          <a:xfrm>
            <a:off x="1066800" y="2601913"/>
            <a:ext cx="0" cy="23495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300" name="Text Box 84"/>
          <p:cNvSpPr txBox="1">
            <a:spLocks noChangeArrowheads="1"/>
          </p:cNvSpPr>
          <p:nvPr/>
        </p:nvSpPr>
        <p:spPr bwMode="auto">
          <a:xfrm>
            <a:off x="2057400" y="5103813"/>
            <a:ext cx="521594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2000" b="0" dirty="0" err="1">
                <a:latin typeface="Arial Narrow" panose="020B0606020202030204" pitchFamily="34" charset="0"/>
              </a:rPr>
              <a:t>gcd</a:t>
            </a:r>
            <a:endParaRPr lang="en-GB" altLang="de-DE" sz="2000" b="0" dirty="0">
              <a:latin typeface="Arial Narrow" panose="020B0606020202030204" pitchFamily="34" charset="0"/>
            </a:endParaRPr>
          </a:p>
        </p:txBody>
      </p:sp>
      <p:sp>
        <p:nvSpPr>
          <p:cNvPr id="9301" name="Text Box 85"/>
          <p:cNvSpPr txBox="1">
            <a:spLocks noChangeArrowheads="1"/>
          </p:cNvSpPr>
          <p:nvPr/>
        </p:nvSpPr>
        <p:spPr bwMode="auto">
          <a:xfrm>
            <a:off x="6499011" y="1197599"/>
            <a:ext cx="297174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800" u="none">
                <a:latin typeface="Arial Narrow" panose="020B0606020202030204" pitchFamily="34" charset="0"/>
              </a:rPr>
              <a:t>?</a:t>
            </a:r>
            <a:endParaRPr lang="en-GB" altLang="de-DE" sz="1800" u="none">
              <a:latin typeface="Arial Narrow" panose="020B0606020202030204" pitchFamily="34" charset="0"/>
            </a:endParaRPr>
          </a:p>
        </p:txBody>
      </p:sp>
      <p:sp>
        <p:nvSpPr>
          <p:cNvPr id="9302" name="Text Box 86"/>
          <p:cNvSpPr txBox="1">
            <a:spLocks noChangeArrowheads="1"/>
          </p:cNvSpPr>
          <p:nvPr/>
        </p:nvSpPr>
        <p:spPr bwMode="auto">
          <a:xfrm>
            <a:off x="5247467" y="5521325"/>
            <a:ext cx="3368528" cy="95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800" u="none" dirty="0">
                <a:latin typeface="Arial Narrow" panose="020B0606020202030204" pitchFamily="34" charset="0"/>
              </a:rPr>
              <a:t>                  9 • 18   mod 23 </a:t>
            </a:r>
            <a:r>
              <a:rPr lang="el-GR" altLang="de-DE" sz="2000" b="0" u="none" dirty="0">
                <a:latin typeface="Arial Narrow" panose="020B0606020202030204" pitchFamily="34" charset="0"/>
              </a:rPr>
              <a:t>≡</a:t>
            </a:r>
            <a:r>
              <a:rPr lang="en-US" altLang="de-DE" sz="1800" u="none" dirty="0">
                <a:latin typeface="Arial Narrow" panose="020B0606020202030204" pitchFamily="34" charset="0"/>
              </a:rPr>
              <a:t> 162 </a:t>
            </a:r>
            <a:r>
              <a:rPr lang="el-GR" altLang="de-DE" sz="2000" b="0" u="none" dirty="0">
                <a:latin typeface="Arial Narrow" panose="020B0606020202030204" pitchFamily="34" charset="0"/>
              </a:rPr>
              <a:t>≡</a:t>
            </a:r>
            <a:r>
              <a:rPr lang="de-DE" altLang="de-DE" sz="2000" b="0" u="none" dirty="0">
                <a:latin typeface="Arial Narrow" panose="020B0606020202030204" pitchFamily="34" charset="0"/>
              </a:rPr>
              <a:t> </a:t>
            </a:r>
            <a:r>
              <a:rPr lang="en-US" altLang="de-DE" sz="1800" u="none" dirty="0">
                <a:latin typeface="Arial Narrow" panose="020B0606020202030204" pitchFamily="34" charset="0"/>
              </a:rPr>
              <a:t>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de-DE" sz="1800" u="none" dirty="0"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1800" u="none" dirty="0">
                <a:latin typeface="Arial Narrow" panose="020B0606020202030204" pitchFamily="34" charset="0"/>
              </a:rPr>
              <a:t>                  =&gt;  9</a:t>
            </a:r>
            <a:r>
              <a:rPr lang="en-US" altLang="de-DE" sz="1800" u="none" baseline="30000" dirty="0">
                <a:latin typeface="Arial Narrow" panose="020B0606020202030204" pitchFamily="34" charset="0"/>
              </a:rPr>
              <a:t>-1</a:t>
            </a:r>
            <a:r>
              <a:rPr lang="en-US" altLang="de-DE" sz="1800" u="none" dirty="0">
                <a:latin typeface="Arial Narrow" panose="020B0606020202030204" pitchFamily="34" charset="0"/>
              </a:rPr>
              <a:t>  </a:t>
            </a:r>
            <a:r>
              <a:rPr lang="el-GR" altLang="de-DE" sz="1800" u="none" dirty="0">
                <a:latin typeface="Arial Narrow" panose="020B0606020202030204" pitchFamily="34" charset="0"/>
              </a:rPr>
              <a:t>≡</a:t>
            </a:r>
            <a:r>
              <a:rPr lang="en-US" altLang="de-DE" sz="1800" u="none" dirty="0">
                <a:latin typeface="Arial Narrow" panose="020B0606020202030204" pitchFamily="34" charset="0"/>
              </a:rPr>
              <a:t> 18  (mod 23)</a:t>
            </a:r>
            <a:endParaRPr lang="en-GB" altLang="de-DE" sz="1800" u="none" dirty="0">
              <a:latin typeface="Arial Narrow" panose="020B0606020202030204" pitchFamily="34" charset="0"/>
            </a:endParaRPr>
          </a:p>
        </p:txBody>
      </p:sp>
      <p:sp>
        <p:nvSpPr>
          <p:cNvPr id="9303" name="Text Box 87"/>
          <p:cNvSpPr txBox="1">
            <a:spLocks noChangeArrowheads="1"/>
          </p:cNvSpPr>
          <p:nvPr/>
        </p:nvSpPr>
        <p:spPr bwMode="auto">
          <a:xfrm>
            <a:off x="4419600" y="2284413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600" u="none"/>
              <a:t>b</a:t>
            </a:r>
            <a:r>
              <a:rPr lang="de-DE" altLang="de-DE" sz="1600" u="none" baseline="-25000"/>
              <a:t>1</a:t>
            </a:r>
            <a:r>
              <a:rPr lang="de-DE" altLang="de-DE" sz="1600" u="none"/>
              <a:t>-qb</a:t>
            </a:r>
            <a:r>
              <a:rPr lang="de-DE" altLang="de-DE" sz="1600" u="none" baseline="-25000"/>
              <a:t>2</a:t>
            </a:r>
            <a:endParaRPr lang="en-GB" altLang="de-DE" sz="1600" u="none"/>
          </a:p>
        </p:txBody>
      </p:sp>
      <p:sp>
        <p:nvSpPr>
          <p:cNvPr id="9304" name="Text Box 88"/>
          <p:cNvSpPr txBox="1">
            <a:spLocks noChangeArrowheads="1"/>
          </p:cNvSpPr>
          <p:nvPr/>
        </p:nvSpPr>
        <p:spPr bwMode="auto">
          <a:xfrm>
            <a:off x="914400" y="1219200"/>
            <a:ext cx="6282787" cy="1140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28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Solution </a:t>
            </a:r>
            <a:r>
              <a:rPr lang="en-US" altLang="de-DE" sz="2800" dirty="0" smtClean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1-4:</a:t>
            </a:r>
            <a:r>
              <a:rPr lang="en-US" altLang="de-DE" sz="2800" u="none" dirty="0" smtClean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Compute     </a:t>
            </a:r>
            <a:r>
              <a:rPr lang="en-US" altLang="de-DE" sz="2000" b="0" u="none" dirty="0" err="1">
                <a:solidFill>
                  <a:srgbClr val="000000"/>
                </a:solidFill>
                <a:latin typeface="Arial Narrow" panose="020B0606020202030204" pitchFamily="34" charset="0"/>
              </a:rPr>
              <a:t>gcd</a:t>
            </a: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(23, 9) =  </a:t>
            </a:r>
            <a:r>
              <a:rPr lang="en-US" altLang="de-DE" sz="2000" b="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a</a:t>
            </a: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• 23  + </a:t>
            </a:r>
            <a:r>
              <a:rPr lang="en-US" altLang="de-DE" sz="2000" b="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b</a:t>
            </a: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• 9 = 1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                                if </a:t>
            </a:r>
            <a:r>
              <a:rPr lang="en-US" altLang="de-DE" sz="2000" b="0" u="none" dirty="0" err="1">
                <a:solidFill>
                  <a:srgbClr val="000000"/>
                </a:solidFill>
                <a:latin typeface="Arial Narrow" panose="020B0606020202030204" pitchFamily="34" charset="0"/>
              </a:rPr>
              <a:t>gcd</a:t>
            </a: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= 1, then the inverse is </a:t>
            </a:r>
            <a:r>
              <a:rPr lang="en-US" altLang="de-DE" sz="200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b</a:t>
            </a:r>
            <a:endParaRPr lang="de-DE" altLang="de-DE" sz="2000" u="none" dirty="0">
              <a:solidFill>
                <a:schemeClr val="hlink"/>
              </a:solidFill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de-DE" sz="2000" dirty="0">
              <a:latin typeface="Arial Narrow" panose="020B0606020202030204" pitchFamily="34" charset="0"/>
            </a:endParaRPr>
          </a:p>
        </p:txBody>
      </p:sp>
      <p:sp>
        <p:nvSpPr>
          <p:cNvPr id="9305" name="Rectangle 89"/>
          <p:cNvSpPr>
            <a:spLocks noChangeArrowheads="1"/>
          </p:cNvSpPr>
          <p:nvPr/>
        </p:nvSpPr>
        <p:spPr bwMode="auto">
          <a:xfrm>
            <a:off x="1264472" y="4251594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4</a:t>
            </a:r>
            <a:endParaRPr lang="en-GB" altLang="de-DE" sz="2000" dirty="0">
              <a:latin typeface="Arial Narrow" panose="020B0606020202030204" pitchFamily="34" charset="0"/>
            </a:endParaRPr>
          </a:p>
        </p:txBody>
      </p:sp>
      <p:sp>
        <p:nvSpPr>
          <p:cNvPr id="9306" name="Rectangle 90"/>
          <p:cNvSpPr>
            <a:spLocks noChangeArrowheads="1"/>
          </p:cNvSpPr>
          <p:nvPr/>
        </p:nvSpPr>
        <p:spPr bwMode="auto">
          <a:xfrm>
            <a:off x="1955532" y="4259754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1</a:t>
            </a:r>
            <a:endParaRPr lang="en-GB" altLang="de-DE" sz="2000" dirty="0">
              <a:latin typeface="Arial Narrow" panose="020B0606020202030204" pitchFamily="34" charset="0"/>
            </a:endParaRPr>
          </a:p>
        </p:txBody>
      </p:sp>
      <p:sp>
        <p:nvSpPr>
          <p:cNvPr id="9307" name="Rectangle 91"/>
          <p:cNvSpPr>
            <a:spLocks noChangeArrowheads="1"/>
          </p:cNvSpPr>
          <p:nvPr/>
        </p:nvSpPr>
        <p:spPr bwMode="auto">
          <a:xfrm>
            <a:off x="3733800" y="4265613"/>
            <a:ext cx="6096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de-DE" sz="17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3</a:t>
            </a:r>
            <a:endParaRPr lang="en-GB" altLang="de-DE" sz="1700" dirty="0">
              <a:solidFill>
                <a:schemeClr val="hlink"/>
              </a:solidFill>
              <a:latin typeface="Arial Narrow" panose="020B0606020202030204" pitchFamily="34" charset="0"/>
            </a:endParaRPr>
          </a:p>
        </p:txBody>
      </p:sp>
      <p:sp>
        <p:nvSpPr>
          <p:cNvPr id="9308" name="Rectangle 92"/>
          <p:cNvSpPr>
            <a:spLocks noChangeArrowheads="1"/>
          </p:cNvSpPr>
          <p:nvPr/>
        </p:nvSpPr>
        <p:spPr bwMode="auto">
          <a:xfrm>
            <a:off x="4419600" y="4189413"/>
            <a:ext cx="712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de-DE" sz="13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-2-1x3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de-DE" sz="130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-5</a:t>
            </a:r>
            <a:endParaRPr lang="en-GB" altLang="de-DE" sz="1300" dirty="0">
              <a:solidFill>
                <a:schemeClr val="hlink"/>
              </a:solidFill>
              <a:latin typeface="Arial Narrow" panose="020B0606020202030204" pitchFamily="34" charset="0"/>
            </a:endParaRPr>
          </a:p>
        </p:txBody>
      </p:sp>
      <p:sp>
        <p:nvSpPr>
          <p:cNvPr id="9309" name="Rectangle 93"/>
          <p:cNvSpPr>
            <a:spLocks noChangeArrowheads="1"/>
          </p:cNvSpPr>
          <p:nvPr/>
        </p:nvSpPr>
        <p:spPr bwMode="auto">
          <a:xfrm>
            <a:off x="5617682" y="4278313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4</a:t>
            </a:r>
            <a:endParaRPr lang="en-GB" altLang="de-DE" sz="2000" dirty="0">
              <a:latin typeface="Arial Narrow" panose="020B0606020202030204" pitchFamily="34" charset="0"/>
            </a:endParaRPr>
          </a:p>
        </p:txBody>
      </p:sp>
      <p:sp>
        <p:nvSpPr>
          <p:cNvPr id="9310" name="Rectangle 94"/>
          <p:cNvSpPr>
            <a:spLocks noChangeArrowheads="1"/>
          </p:cNvSpPr>
          <p:nvPr/>
        </p:nvSpPr>
        <p:spPr bwMode="auto">
          <a:xfrm>
            <a:off x="6316663" y="4278313"/>
            <a:ext cx="993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0</a:t>
            </a:r>
            <a:endParaRPr lang="en-GB" altLang="de-DE" sz="2000" dirty="0">
              <a:latin typeface="Arial Narrow" panose="020B0606020202030204" pitchFamily="34" charset="0"/>
            </a:endParaRPr>
          </a:p>
        </p:txBody>
      </p:sp>
      <p:sp>
        <p:nvSpPr>
          <p:cNvPr id="9317" name="Rectangle 101"/>
          <p:cNvSpPr>
            <a:spLocks noChangeArrowheads="1"/>
          </p:cNvSpPr>
          <p:nvPr/>
        </p:nvSpPr>
        <p:spPr bwMode="auto">
          <a:xfrm>
            <a:off x="1066800" y="4957763"/>
            <a:ext cx="8636000" cy="174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  <p:sp>
        <p:nvSpPr>
          <p:cNvPr id="9318" name="Line 102"/>
          <p:cNvSpPr>
            <a:spLocks noChangeShapeType="1"/>
          </p:cNvSpPr>
          <p:nvPr/>
        </p:nvSpPr>
        <p:spPr bwMode="auto">
          <a:xfrm flipH="1">
            <a:off x="1447800" y="4037013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320" name="Line 104"/>
          <p:cNvSpPr>
            <a:spLocks noChangeShapeType="1"/>
          </p:cNvSpPr>
          <p:nvPr/>
        </p:nvSpPr>
        <p:spPr bwMode="auto">
          <a:xfrm>
            <a:off x="1066800" y="4189413"/>
            <a:ext cx="861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321" name="Line 105"/>
          <p:cNvSpPr>
            <a:spLocks noChangeShapeType="1"/>
          </p:cNvSpPr>
          <p:nvPr/>
        </p:nvSpPr>
        <p:spPr bwMode="auto">
          <a:xfrm>
            <a:off x="1066800" y="4570413"/>
            <a:ext cx="861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322" name="Line 106"/>
          <p:cNvSpPr>
            <a:spLocks noChangeShapeType="1"/>
          </p:cNvSpPr>
          <p:nvPr/>
        </p:nvSpPr>
        <p:spPr bwMode="auto">
          <a:xfrm>
            <a:off x="1066800" y="3808413"/>
            <a:ext cx="861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323" name="Line 107"/>
          <p:cNvSpPr>
            <a:spLocks noChangeShapeType="1"/>
          </p:cNvSpPr>
          <p:nvPr/>
        </p:nvSpPr>
        <p:spPr bwMode="auto">
          <a:xfrm>
            <a:off x="5181600" y="2589213"/>
            <a:ext cx="0" cy="23495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9324" name="Line 108"/>
          <p:cNvSpPr>
            <a:spLocks noChangeShapeType="1"/>
          </p:cNvSpPr>
          <p:nvPr/>
        </p:nvSpPr>
        <p:spPr bwMode="auto">
          <a:xfrm flipH="1" flipV="1">
            <a:off x="2012950" y="4532313"/>
            <a:ext cx="19685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382510" name="Text Box 110"/>
          <p:cNvSpPr txBox="1">
            <a:spLocks noChangeArrowheads="1"/>
          </p:cNvSpPr>
          <p:nvPr/>
        </p:nvSpPr>
        <p:spPr bwMode="auto">
          <a:xfrm>
            <a:off x="956991" y="636619"/>
            <a:ext cx="1962694" cy="52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defTabSz="762000" eaLnBrk="0" hangingPunct="0">
              <a:defRPr/>
            </a:pPr>
            <a:r>
              <a:rPr lang="en-AU" sz="28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Problem 1-4:</a:t>
            </a:r>
            <a:endParaRPr lang="de-DE" sz="2800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11" name="Rectangle 33"/>
          <p:cNvSpPr>
            <a:spLocks noChangeArrowheads="1"/>
          </p:cNvSpPr>
          <p:nvPr/>
        </p:nvSpPr>
        <p:spPr bwMode="auto">
          <a:xfrm>
            <a:off x="6849301" y="3533145"/>
            <a:ext cx="100348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9/5 = 1 + 4/9</a:t>
            </a:r>
            <a:endParaRPr lang="en-GB" altLang="de-DE" sz="2000" dirty="0">
              <a:latin typeface="Arial Narrow" panose="020B0606020202030204" pitchFamily="34" charset="0"/>
            </a:endParaRPr>
          </a:p>
        </p:txBody>
      </p:sp>
      <p:sp>
        <p:nvSpPr>
          <p:cNvPr id="112" name="Rectangle 33"/>
          <p:cNvSpPr>
            <a:spLocks noChangeArrowheads="1"/>
          </p:cNvSpPr>
          <p:nvPr/>
        </p:nvSpPr>
        <p:spPr bwMode="auto">
          <a:xfrm>
            <a:off x="6849302" y="3864081"/>
            <a:ext cx="100348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7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5/4 = 1 + 1/4</a:t>
            </a:r>
            <a:endParaRPr lang="en-GB" altLang="de-DE" sz="2000" dirty="0">
              <a:latin typeface="Arial Narrow" panose="020B0606020202030204" pitchFamily="34" charset="0"/>
            </a:endParaRPr>
          </a:p>
        </p:txBody>
      </p:sp>
      <p:sp>
        <p:nvSpPr>
          <p:cNvPr id="113" name="Text Box 84"/>
          <p:cNvSpPr txBox="1">
            <a:spLocks noChangeArrowheads="1"/>
          </p:cNvSpPr>
          <p:nvPr/>
        </p:nvSpPr>
        <p:spPr bwMode="auto">
          <a:xfrm>
            <a:off x="5541818" y="4994420"/>
            <a:ext cx="1626064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2000" b="0" u="none" dirty="0">
                <a:latin typeface="Arial Narrow" panose="020B0606020202030204" pitchFamily="34" charset="0"/>
              </a:rPr>
              <a:t>-5 = -5+23 = 18</a:t>
            </a:r>
            <a:endParaRPr lang="en-GB" altLang="de-DE" sz="2000" b="0" u="none" dirty="0">
              <a:latin typeface="Arial Narrow" panose="020B0606020202030204" pitchFamily="34" charset="0"/>
            </a:endParaRPr>
          </a:p>
        </p:txBody>
      </p:sp>
      <p:cxnSp>
        <p:nvCxnSpPr>
          <p:cNvPr id="3" name="Gerade Verbindung mit Pfeil 2"/>
          <p:cNvCxnSpPr/>
          <p:nvPr/>
        </p:nvCxnSpPr>
        <p:spPr bwMode="auto">
          <a:xfrm>
            <a:off x="6984975" y="5302250"/>
            <a:ext cx="0" cy="219075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7" name="Oval 126"/>
          <p:cNvSpPr>
            <a:spLocks noChangeArrowheads="1"/>
          </p:cNvSpPr>
          <p:nvPr/>
        </p:nvSpPr>
        <p:spPr bwMode="auto">
          <a:xfrm>
            <a:off x="1877387" y="4113070"/>
            <a:ext cx="255677" cy="56569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95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85"/>
          <p:cNvSpPr txBox="1">
            <a:spLocks noChangeArrowheads="1"/>
          </p:cNvSpPr>
          <p:nvPr/>
        </p:nvSpPr>
        <p:spPr bwMode="auto">
          <a:xfrm>
            <a:off x="5825176" y="1092440"/>
            <a:ext cx="297174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800" u="none" dirty="0">
                <a:latin typeface="Arial Narrow" panose="020B0606020202030204" pitchFamily="34" charset="0"/>
              </a:rPr>
              <a:t>?</a:t>
            </a:r>
            <a:endParaRPr lang="en-GB" altLang="de-DE" sz="1800" u="none" dirty="0">
              <a:latin typeface="Arial Narrow" panose="020B0606020202030204" pitchFamily="34" charset="0"/>
            </a:endParaRPr>
          </a:p>
        </p:txBody>
      </p:sp>
      <p:sp>
        <p:nvSpPr>
          <p:cNvPr id="10243" name="Text Box 88"/>
          <p:cNvSpPr txBox="1">
            <a:spLocks noChangeArrowheads="1"/>
          </p:cNvSpPr>
          <p:nvPr/>
        </p:nvSpPr>
        <p:spPr bwMode="auto">
          <a:xfrm>
            <a:off x="576263" y="1145431"/>
            <a:ext cx="8807450" cy="83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28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Solution:</a:t>
            </a:r>
            <a:r>
              <a:rPr lang="en-US" altLang="de-DE" sz="28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Compute     </a:t>
            </a:r>
            <a:r>
              <a:rPr lang="en-US" altLang="de-DE" sz="2000" b="0" u="none" dirty="0" err="1">
                <a:solidFill>
                  <a:srgbClr val="000000"/>
                </a:solidFill>
                <a:latin typeface="Arial Narrow" panose="020B0606020202030204" pitchFamily="34" charset="0"/>
              </a:rPr>
              <a:t>gcd</a:t>
            </a: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(23, 17) = </a:t>
            </a:r>
            <a:r>
              <a:rPr lang="en-US" altLang="de-DE" sz="2000" b="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a</a:t>
            </a: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• 23  + </a:t>
            </a:r>
            <a:r>
              <a:rPr lang="en-US" altLang="de-DE" sz="2000" b="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b</a:t>
            </a: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• 17 = 1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                       if </a:t>
            </a:r>
            <a:r>
              <a:rPr lang="en-US" altLang="de-DE" sz="2000" b="0" u="none" dirty="0" err="1">
                <a:solidFill>
                  <a:srgbClr val="000000"/>
                </a:solidFill>
                <a:latin typeface="Arial Narrow" panose="020B0606020202030204" pitchFamily="34" charset="0"/>
              </a:rPr>
              <a:t>gcd</a:t>
            </a: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= 1, then the inverse is </a:t>
            </a:r>
            <a:r>
              <a:rPr lang="en-US" altLang="de-DE" sz="200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b</a:t>
            </a:r>
            <a:endParaRPr lang="en-GB" altLang="de-DE" sz="2000" dirty="0">
              <a:latin typeface="Arial Narrow" panose="020B0606020202030204" pitchFamily="34" charset="0"/>
            </a:endParaRPr>
          </a:p>
        </p:txBody>
      </p:sp>
      <p:sp>
        <p:nvSpPr>
          <p:cNvPr id="1382510" name="Text Box 110"/>
          <p:cNvSpPr txBox="1">
            <a:spLocks noChangeArrowheads="1"/>
          </p:cNvSpPr>
          <p:nvPr/>
        </p:nvSpPr>
        <p:spPr bwMode="auto">
          <a:xfrm>
            <a:off x="936625" y="321074"/>
            <a:ext cx="7733505" cy="58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defTabSz="762000" eaLnBrk="0" hangingPunct="0">
              <a:defRPr/>
            </a:pPr>
            <a:r>
              <a:rPr lang="en-A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General Extended </a:t>
            </a:r>
            <a:r>
              <a:rPr lang="en-AU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gcd</a:t>
            </a:r>
            <a:r>
              <a:rPr lang="en-A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 Solution as Excel Sheet:</a:t>
            </a:r>
            <a:endParaRPr lang="de-DE" sz="320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0246" name="Text Box 88"/>
          <p:cNvSpPr txBox="1">
            <a:spLocks noChangeArrowheads="1"/>
          </p:cNvSpPr>
          <p:nvPr/>
        </p:nvSpPr>
        <p:spPr bwMode="auto">
          <a:xfrm>
            <a:off x="936625" y="5259388"/>
            <a:ext cx="8805863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2000" b="0" dirty="0">
                <a:solidFill>
                  <a:srgbClr val="000000"/>
                </a:solidFill>
                <a:latin typeface="Arial Narrow" panose="020B0606020202030204" pitchFamily="34" charset="0"/>
              </a:rPr>
              <a:t>Check: </a:t>
            </a: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    17 • -4  = -68 = 1    mod 23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             or 17 • (23 – 4) = 17 • 19 = 323 = 1  mod 23    </a:t>
            </a:r>
            <a:endParaRPr lang="de-DE" altLang="de-DE" sz="2000" u="none" dirty="0">
              <a:solidFill>
                <a:schemeClr val="hlink"/>
              </a:solidFill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de-DE" sz="1800" dirty="0"/>
          </a:p>
        </p:txBody>
      </p:sp>
      <p:cxnSp>
        <p:nvCxnSpPr>
          <p:cNvPr id="10247" name="Gerade Verbindung mit Pfeil 7"/>
          <p:cNvCxnSpPr>
            <a:cxnSpLocks noChangeShapeType="1"/>
          </p:cNvCxnSpPr>
          <p:nvPr/>
        </p:nvCxnSpPr>
        <p:spPr bwMode="auto">
          <a:xfrm flipH="1">
            <a:off x="2592487" y="3674839"/>
            <a:ext cx="2196208" cy="1656184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8" name="Ellipse 8"/>
          <p:cNvSpPr>
            <a:spLocks noChangeArrowheads="1"/>
          </p:cNvSpPr>
          <p:nvPr/>
        </p:nvSpPr>
        <p:spPr bwMode="auto">
          <a:xfrm>
            <a:off x="4608513" y="3442921"/>
            <a:ext cx="360362" cy="287338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553184"/>
              </p:ext>
            </p:extLst>
          </p:nvPr>
        </p:nvGraphicFramePr>
        <p:xfrm>
          <a:off x="576263" y="2163018"/>
          <a:ext cx="9153525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Arbeitsblatt" r:id="rId4" imgW="9153702" imgH="2448070" progId="Excel.Sheet.12">
                  <p:embed/>
                </p:oleObj>
              </mc:Choice>
              <mc:Fallback>
                <p:oleObj name="Arbeitsblatt" r:id="rId4" imgW="9153702" imgH="2448070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2163018"/>
                        <a:ext cx="9153525" cy="244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3935566"/>
      </p:ext>
    </p:extLst>
  </p:cSld>
  <p:clrMapOvr>
    <a:masterClrMapping/>
  </p:clrMapOvr>
</p:sld>
</file>

<file path=ppt/theme/theme1.xml><?xml version="1.0" encoding="utf-8"?>
<a:theme xmlns:a="http://schemas.openxmlformats.org/drawingml/2006/main" name="bosch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os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sch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sch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</Pages>
  <Words>725</Words>
  <Application>Microsoft Office PowerPoint</Application>
  <PresentationFormat>Benutzerdefiniert</PresentationFormat>
  <Paragraphs>238</Paragraphs>
  <Slides>8</Slides>
  <Notes>8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bosch</vt:lpstr>
      <vt:lpstr>Grafik</vt:lpstr>
      <vt:lpstr>Dokument</vt:lpstr>
      <vt:lpstr>Arbeitsblatt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</dc:title>
  <dc:creator>sander</dc:creator>
  <cp:lastModifiedBy>Wael Adi</cp:lastModifiedBy>
  <cp:revision>665</cp:revision>
  <cp:lastPrinted>2015-11-05T16:59:30Z</cp:lastPrinted>
  <dcterms:created xsi:type="dcterms:W3CDTF">1996-03-01T13:14:56Z</dcterms:created>
  <dcterms:modified xsi:type="dcterms:W3CDTF">2023-03-07T20:45:32Z</dcterms:modified>
</cp:coreProperties>
</file>