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4" r:id="rId2"/>
    <p:sldId id="1527" r:id="rId3"/>
    <p:sldId id="1528" r:id="rId4"/>
    <p:sldId id="1529" r:id="rId5"/>
    <p:sldId id="1530" r:id="rId6"/>
    <p:sldId id="1531" r:id="rId7"/>
    <p:sldId id="1532" r:id="rId8"/>
    <p:sldId id="1533" r:id="rId9"/>
    <p:sldId id="1534" r:id="rId10"/>
    <p:sldId id="1535" r:id="rId11"/>
    <p:sldId id="1536" r:id="rId12"/>
    <p:sldId id="1537" r:id="rId13"/>
    <p:sldId id="1538" r:id="rId14"/>
    <p:sldId id="1539" r:id="rId15"/>
    <p:sldId id="1540" r:id="rId16"/>
    <p:sldId id="276" r:id="rId17"/>
    <p:sldId id="279" r:id="rId18"/>
    <p:sldId id="277" r:id="rId19"/>
    <p:sldId id="278" r:id="rId20"/>
    <p:sldId id="280" r:id="rId21"/>
    <p:sldId id="281" r:id="rId22"/>
    <p:sldId id="1541" r:id="rId23"/>
    <p:sldId id="282" r:id="rId24"/>
    <p:sldId id="283" r:id="rId25"/>
    <p:sldId id="284" r:id="rId26"/>
    <p:sldId id="285" r:id="rId27"/>
    <p:sldId id="287" r:id="rId28"/>
    <p:sldId id="288" r:id="rId29"/>
    <p:sldId id="315" r:id="rId30"/>
    <p:sldId id="323" r:id="rId31"/>
    <p:sldId id="317" r:id="rId32"/>
    <p:sldId id="322" r:id="rId33"/>
    <p:sldId id="318" r:id="rId34"/>
    <p:sldId id="1526" r:id="rId35"/>
    <p:sldId id="289" r:id="rId36"/>
    <p:sldId id="290" r:id="rId37"/>
    <p:sldId id="291" r:id="rId38"/>
    <p:sldId id="292" r:id="rId39"/>
    <p:sldId id="293" r:id="rId40"/>
    <p:sldId id="321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0369550" cy="7205663"/>
  <p:notesSz cx="6799263" cy="98758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6708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3415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0126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6833" algn="l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3539" algn="l" defTabSz="913415" rtl="0" eaLnBrk="1" latinLnBrk="0" hangingPunct="1"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0246" algn="l" defTabSz="913415" rtl="0" eaLnBrk="1" latinLnBrk="0" hangingPunct="1"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196954" algn="l" defTabSz="913415" rtl="0" eaLnBrk="1" latinLnBrk="0" hangingPunct="1"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3663" algn="l" defTabSz="913415" rtl="0" eaLnBrk="1" latinLnBrk="0" hangingPunct="1">
      <a:defRPr sz="2000" b="1" u="sng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EBEB"/>
    <a:srgbClr val="FFB3FF"/>
    <a:srgbClr val="FFFFE5"/>
    <a:srgbClr val="1515F5"/>
    <a:srgbClr val="F2F2F2"/>
    <a:srgbClr val="89FF89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426" y="870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04" y="-84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1.xml"/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4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7938"/>
            <a:ext cx="294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075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3FC55E-94B8-4CFD-8015-90ECFA6231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9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4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7938"/>
            <a:ext cx="294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07525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 eaLnBrk="0" hangingPunct="0">
              <a:defRPr sz="1000" b="0" i="1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5CA56C-BB55-424A-A92A-B56F54AF81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3763"/>
            <a:ext cx="49863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66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3713" y="565150"/>
            <a:ext cx="5807075" cy="4037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2305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117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08" algn="l" defTabSz="76117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415" algn="l" defTabSz="76117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126" algn="l" defTabSz="76117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833" algn="l" defTabSz="76117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539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46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54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63" algn="l" defTabSz="9134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619F2-FEB4-4326-AEA3-05B3111D557B}" type="slidenum">
              <a:rPr lang="en-GB" smtClean="0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6A7A7-50C7-4903-9DBE-CF053FC913C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8415A-C587-4E5B-B104-F8F4FCC0F4A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67E2D-C293-4DB7-80E4-55DE248F518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E495C-5768-4504-98D2-50DBF6D7D8C9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C0AFB-A928-4582-9CC2-B65FF945EBAD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1A185-261F-4DD0-92D5-748402AD25FD}" type="slidenum">
              <a:rPr lang="en-GB" smtClean="0">
                <a:cs typeface="Arial" charset="0"/>
              </a:rPr>
              <a:pPr/>
              <a:t>18</a:t>
            </a:fld>
            <a:endParaRPr lang="en-GB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BB89D-609A-4C0B-BA7F-A8AD48FC7A2B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94DDF-7666-46F0-BD8B-B590CF647942}" type="slidenum">
              <a:rPr lang="en-GB" smtClean="0">
                <a:cs typeface="Arial" charset="0"/>
              </a:rPr>
              <a:pPr/>
              <a:t>20</a:t>
            </a:fld>
            <a:endParaRPr lang="en-GB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A4A04-1AEA-4E01-A55A-3A729EC143D4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8FC31-8AE5-44E3-B1A3-04A29A52AA3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6CE14-B91B-4133-A8E6-A5B057C8A35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61C64-EACA-4D6D-A79C-B8D63CF6E172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DEC40-81B1-42C2-ADFF-E021221D2FF3}" type="slidenum">
              <a:rPr lang="en-GB" smtClean="0">
                <a:cs typeface="Arial" charset="0"/>
              </a:rPr>
              <a:pPr/>
              <a:t>24</a:t>
            </a:fld>
            <a:endParaRPr lang="en-GB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676E4-1DA8-4066-BD55-CE58D37EE740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A6B01-1029-4A94-9533-3E7CCBE32851}" type="slidenum">
              <a:rPr lang="en-GB" smtClean="0">
                <a:cs typeface="Arial" charset="0"/>
              </a:rPr>
              <a:pPr/>
              <a:t>26</a:t>
            </a:fld>
            <a:endParaRPr lang="en-GB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3F117-3852-4C09-BB1B-91F1FE3EA34D}" type="slidenum">
              <a:rPr lang="en-GB" smtClean="0">
                <a:cs typeface="Arial" charset="0"/>
              </a:rPr>
              <a:pPr/>
              <a:t>27</a:t>
            </a:fld>
            <a:endParaRPr lang="en-GB">
              <a:cs typeface="Arial" charset="0"/>
            </a:endParaRPr>
          </a:p>
        </p:txBody>
      </p:sp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D8EF7CD0-C45B-4D67-954B-E26D341CD4B8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27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8FC31-8AE5-44E3-B1A3-04A29A52AA37}" type="slidenum">
              <a:rPr lang="en-GB" smtClean="0">
                <a:cs typeface="Arial" charset="0"/>
              </a:rPr>
              <a:pPr/>
              <a:t>28</a:t>
            </a:fld>
            <a:endParaRPr lang="en-GB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 txBox="1">
            <a:spLocks noGrp="1" noChangeArrowheads="1"/>
          </p:cNvSpPr>
          <p:nvPr/>
        </p:nvSpPr>
        <p:spPr bwMode="auto">
          <a:xfrm>
            <a:off x="3852713" y="9382583"/>
            <a:ext cx="2946550" cy="4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74" tIns="47637" rIns="95274" bIns="47637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0" hangingPunct="0"/>
            <a:fld id="{0951A7FC-7C52-4945-9590-282A4D1AC5D3}" type="slidenum">
              <a:rPr lang="de-DE" sz="1300" b="0" u="none">
                <a:solidFill>
                  <a:prstClr val="black"/>
                </a:solidFill>
              </a:rPr>
              <a:pPr algn="r" eaLnBrk="0" hangingPunct="0"/>
              <a:t>29</a:t>
            </a:fld>
            <a:endParaRPr lang="de-DE" sz="1300" b="0" u="none">
              <a:solidFill>
                <a:prstClr val="black"/>
              </a:solidFill>
            </a:endParaRPr>
          </a:p>
        </p:txBody>
      </p:sp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3852713" y="9382583"/>
            <a:ext cx="2946550" cy="4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74" tIns="47637" rIns="95274" bIns="47637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0" hangingPunct="0"/>
            <a:fld id="{DC8B2750-C96B-455F-8CCF-715D32F289E2}" type="slidenum">
              <a:rPr lang="de-DE" sz="1300" b="0" u="none">
                <a:solidFill>
                  <a:prstClr val="black"/>
                </a:solidFill>
              </a:rPr>
              <a:pPr algn="r" eaLnBrk="0" hangingPunct="0"/>
              <a:t>29</a:t>
            </a:fld>
            <a:endParaRPr lang="de-DE" sz="1300" b="0" u="none">
              <a:solidFill>
                <a:prstClr val="black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23" y="4690525"/>
            <a:ext cx="5440019" cy="44438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1A7FC-7C52-4945-9590-282A4D1AC5D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B2750-C96B-455F-8CCF-715D32F289E2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768350"/>
            <a:ext cx="5521325" cy="3836988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98C4F-F4C6-42D4-A54E-D0CE3C37988B}" type="slidenum">
              <a:rPr lang="en-GB" smtClean="0">
                <a:cs typeface="Arial" charset="0"/>
              </a:rPr>
              <a:pPr/>
              <a:t>35</a:t>
            </a:fld>
            <a:endParaRPr lang="en-GB">
              <a:cs typeface="Arial" charset="0"/>
            </a:endParaRPr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908E5FB8-21AC-4487-AA94-CF7276CCE1D3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35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0A02-F8BC-4B4D-86EC-793E8A479434}" type="slidenum">
              <a:rPr lang="en-GB" smtClean="0">
                <a:cs typeface="Arial" charset="0"/>
              </a:rPr>
              <a:pPr/>
              <a:t>36</a:t>
            </a:fld>
            <a:endParaRPr lang="en-GB">
              <a:cs typeface="Arial" charset="0"/>
            </a:endParaRPr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59D31E2E-8367-418F-AC34-A3D373FFBE24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36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48217-8062-4E5D-BE5A-85EC9C1686A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AE6D9-F50F-4B5B-AF23-9618BF0CCBA5}" type="slidenum">
              <a:rPr lang="en-GB" smtClean="0">
                <a:cs typeface="Arial" charset="0"/>
              </a:rPr>
              <a:pPr/>
              <a:t>37</a:t>
            </a:fld>
            <a:endParaRPr lang="en-GB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2A58E-57B6-4CF8-9DB6-28512C5E1648}" type="slidenum">
              <a:rPr lang="en-GB" smtClean="0">
                <a:cs typeface="Arial" charset="0"/>
              </a:rPr>
              <a:pPr/>
              <a:t>38</a:t>
            </a:fld>
            <a:endParaRPr lang="en-GB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FE784-C8A4-459B-B8D7-E1FBFC4D9B9F}" type="slidenum">
              <a:rPr lang="en-GB" smtClean="0">
                <a:cs typeface="Arial" charset="0"/>
              </a:rPr>
              <a:pPr/>
              <a:t>39</a:t>
            </a:fld>
            <a:endParaRPr lang="en-GB">
              <a:cs typeface="Arial" charset="0"/>
            </a:endParaRPr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623907EF-1424-4D1D-99D0-06142E10EC79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39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9475"/>
            <a:ext cx="498951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45D09-76BB-4FD3-B2B1-19CC1E96676F}" type="slidenum">
              <a:rPr lang="en-GB" smtClean="0">
                <a:cs typeface="Arial" charset="0"/>
              </a:rPr>
              <a:pPr/>
              <a:t>41</a:t>
            </a:fld>
            <a:endParaRPr lang="en-GB">
              <a:cs typeface="Arial" charset="0"/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447B50BE-3ADE-4A7E-9693-8600540E8550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41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09A36-600B-48A8-84BF-CF2D9E33577F}" type="slidenum">
              <a:rPr lang="en-GB" smtClean="0">
                <a:cs typeface="Arial" charset="0"/>
              </a:rPr>
              <a:pPr/>
              <a:t>42</a:t>
            </a:fld>
            <a:endParaRPr lang="en-GB">
              <a:cs typeface="Arial" charset="0"/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2FD0F9DF-4C89-4B23-AD4E-3598C0E2D4A4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42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7638D-CD1E-4F34-95ED-921077159A4D}" type="slidenum">
              <a:rPr lang="en-GB" smtClean="0">
                <a:cs typeface="Arial" charset="0"/>
              </a:rPr>
              <a:pPr/>
              <a:t>43</a:t>
            </a:fld>
            <a:endParaRPr lang="en-GB">
              <a:cs typeface="Arial" charset="0"/>
            </a:endParaRPr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08B4E0DE-4713-4F5B-B190-7F5D274EB0DC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43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CADCB-8149-4F7F-BDB7-7D9EFA4793B4}" type="slidenum">
              <a:rPr lang="en-GB" smtClean="0">
                <a:cs typeface="Arial" charset="0"/>
              </a:rPr>
              <a:pPr/>
              <a:t>44</a:t>
            </a:fld>
            <a:endParaRPr lang="en-GB">
              <a:cs typeface="Arial" charset="0"/>
            </a:endParaRPr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0DBA9E53-1C82-469E-AF0D-3C74F6FCD4D6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44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4315-5193-4CCD-9437-6DE901D44912}" type="slidenum">
              <a:rPr lang="en-GB" smtClean="0">
                <a:cs typeface="Arial" charset="0"/>
              </a:rPr>
              <a:pPr/>
              <a:t>45</a:t>
            </a:fld>
            <a:endParaRPr lang="en-GB">
              <a:cs typeface="Arial" charset="0"/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9DCF97BF-493C-4E2A-9327-4D1931D2C06F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45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7501E-F8DC-48D0-B8C7-A869B75969AE}" type="slidenum">
              <a:rPr lang="en-GB" smtClean="0">
                <a:cs typeface="Arial" charset="0"/>
              </a:rPr>
              <a:pPr/>
              <a:t>46</a:t>
            </a:fld>
            <a:endParaRPr lang="en-GB">
              <a:cs typeface="Arial" charset="0"/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DD3BCE58-83D9-4A86-B0F4-5E26163A9F3B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46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29057-6079-459D-A5E2-2EDD6F7B8C4D}" type="slidenum">
              <a:rPr lang="en-GB" smtClean="0">
                <a:cs typeface="Arial" charset="0"/>
              </a:rPr>
              <a:pPr/>
              <a:t>47</a:t>
            </a:fld>
            <a:endParaRPr lang="en-GB">
              <a:cs typeface="Arial" charset="0"/>
            </a:endParaRPr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52863" y="9382125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3" tIns="47711" rIns="95423" bIns="47711" anchor="b"/>
          <a:lstStyle/>
          <a:p>
            <a:pPr algn="r" defTabSz="954088" eaLnBrk="0" hangingPunct="0"/>
            <a:fld id="{7680DCF7-B0BB-481D-ABDE-0906EB12C603}" type="slidenum">
              <a:rPr lang="de-DE" sz="1300" b="0" u="none">
                <a:latin typeface="Times New Roman" pitchFamily="18" charset="0"/>
              </a:rPr>
              <a:pPr algn="r" defTabSz="954088" eaLnBrk="0" hangingPunct="0"/>
              <a:t>47</a:t>
            </a:fld>
            <a:endParaRPr lang="de-DE" sz="1300" b="0" u="none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 lIns="95423" tIns="47711" rIns="95423" bIns="47711"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18E5F-D0D0-4798-ADE4-C465A0AB220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F08B8-6696-47C9-B216-78FB3ED4E0B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1363"/>
            <a:ext cx="5326063" cy="37020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ln/>
        </p:spPr>
        <p:txBody>
          <a:bodyPr/>
          <a:lstStyle/>
          <a:p>
            <a:pPr defTabSz="914400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B404-E103-4426-AB70-F70422EF673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EF0AF-5125-4D37-99AB-DFF743E0C8D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9635D-77F1-45C6-9417-8B9B90706317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6E4FF-3C6F-4218-95BD-B24BA53600C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3713" y="565150"/>
            <a:ext cx="5807075" cy="40370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117" y="288925"/>
            <a:ext cx="9331325" cy="1200150"/>
          </a:xfrm>
          <a:prstGeom prst="rect">
            <a:avLst/>
          </a:prstGeom>
        </p:spPr>
        <p:txBody>
          <a:bodyPr lIns="91341" tIns="45671" rIns="91341" bIns="4567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5" y="6683380"/>
            <a:ext cx="2357437" cy="4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211" tIns="55733" rIns="113211" bIns="55733">
            <a:spAutoFit/>
          </a:bodyPr>
          <a:lstStyle/>
          <a:p>
            <a:pPr algn="r" defTabSz="937204" eaLnBrk="0" hangingPunct="0">
              <a:defRPr/>
            </a:pPr>
            <a:r>
              <a:rPr lang="en-GB" sz="1200" u="none">
                <a:solidFill>
                  <a:srgbClr val="000000"/>
                </a:solidFill>
                <a:cs typeface="+mn-cs"/>
              </a:rPr>
              <a:t>Page :  </a:t>
            </a:r>
            <a:fld id="{8BCB19EF-BDC5-4543-9F02-136F58641002}" type="slidenum">
              <a:rPr lang="en-GB" sz="1200" u="none">
                <a:solidFill>
                  <a:srgbClr val="000000"/>
                </a:solidFill>
                <a:cs typeface="+mn-cs"/>
              </a:rPr>
              <a:pPr algn="r" defTabSz="937204" eaLnBrk="0" hangingPunct="0">
                <a:defRPr/>
              </a:pPr>
              <a:t>‹Nr.›</a:t>
            </a:fld>
            <a:endParaRPr lang="en-GB" sz="1200" u="none">
              <a:solidFill>
                <a:srgbClr val="000000"/>
              </a:solidFill>
              <a:cs typeface="+mn-cs"/>
            </a:endParaRPr>
          </a:p>
          <a:p>
            <a:pPr defTabSz="937204" eaLnBrk="0" hangingPunct="0">
              <a:defRPr/>
            </a:pPr>
            <a:r>
              <a:rPr lang="en-GB" sz="1200" u="none">
                <a:solidFill>
                  <a:srgbClr val="000000"/>
                </a:solidFill>
                <a:cs typeface="+mn-cs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73450" y="6867532"/>
            <a:ext cx="661444" cy="22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211" tIns="55733" rIns="113211" bIns="55733">
            <a:spAutoFit/>
          </a:bodyPr>
          <a:lstStyle/>
          <a:p>
            <a:pPr algn="r" defTabSz="937204" eaLnBrk="0" hangingPunct="0">
              <a:defRPr/>
            </a:pPr>
            <a:r>
              <a:rPr lang="en-GB" sz="700" b="0" u="none">
                <a:solidFill>
                  <a:srgbClr val="000000"/>
                </a:solidFill>
                <a:latin typeface="Arial" charset="0"/>
                <a:cs typeface="+mn-cs"/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63600" y="6483350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341" tIns="45671" rIns="91341" bIns="45671" anchor="ctr"/>
          <a:lstStyle/>
          <a:p>
            <a:pPr eaLnBrk="0" hangingPunct="0"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823118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2" tIns="38096" rIns="76192" bIns="38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Level 1 - 24 p</a:t>
            </a:r>
          </a:p>
          <a:p>
            <a:pPr lvl="1"/>
            <a:r>
              <a:rPr lang="de-DE"/>
              <a:t>Level 2 - 20 p</a:t>
            </a:r>
          </a:p>
          <a:p>
            <a:pPr lvl="2"/>
            <a:r>
              <a:rPr lang="de-DE"/>
              <a:t>Level 3 - 18 p</a:t>
            </a:r>
          </a:p>
          <a:p>
            <a:pPr lvl="3"/>
            <a:r>
              <a:rPr lang="de-DE"/>
              <a:t>Level 4 -18 p</a:t>
            </a:r>
          </a:p>
          <a:p>
            <a:pPr lvl="4"/>
            <a:r>
              <a:rPr lang="de-DE"/>
              <a:t>Level 5 -18 p</a:t>
            </a:r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33"/>
            <a:ext cx="5111750" cy="402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9902" tIns="46750" rIns="89902" bIns="46750">
            <a:spAutoFit/>
          </a:bodyPr>
          <a:lstStyle/>
          <a:p>
            <a:pPr eaLnBrk="0" hangingPunct="0">
              <a:defRPr/>
            </a:pPr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eaLnBrk="0" hangingPunct="0">
              <a:defRPr/>
            </a:pPr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6708"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3415"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0126"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6833" algn="ctr" defTabSz="835712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5833" indent="-375833" algn="l" defTabSz="835712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097" indent="-313990" algn="l" defTabSz="835712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4361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5463" indent="-250555" algn="l" defTabSz="835712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6580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3290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69998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26703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3414" indent="-250555" algn="l" defTabSz="83571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8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5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26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9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46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54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63" algn="l" defTabSz="913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4/RNA-codons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en.wikipedia.org/wiki/Image:ADN_animati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4/RNA-codons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3"/>
          <p:cNvSpPr txBox="1">
            <a:spLocks noChangeArrowheads="1"/>
          </p:cNvSpPr>
          <p:nvPr/>
        </p:nvSpPr>
        <p:spPr bwMode="auto">
          <a:xfrm>
            <a:off x="907916" y="1298575"/>
            <a:ext cx="89402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6600" u="none" dirty="0" smtClean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  <a:r>
              <a:rPr lang="en-US" sz="66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Cryptology</a:t>
            </a:r>
            <a:endParaRPr lang="en-US" sz="5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32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sz="2400" dirty="0"/>
          </a:p>
          <a:p>
            <a:pPr algn="ctr" defTabSz="762000"/>
            <a:endParaRPr lang="de-DE" sz="2400" dirty="0"/>
          </a:p>
          <a:p>
            <a:pPr algn="ctr" defTabSz="762000"/>
            <a:endParaRPr lang="de-DE" sz="2400" dirty="0"/>
          </a:p>
          <a:p>
            <a:pPr algn="ctr" defTabSz="762000"/>
            <a:endParaRPr lang="de-DE" sz="2400" dirty="0"/>
          </a:p>
          <a:p>
            <a:pPr algn="ctr" defTabSz="762000"/>
            <a:endParaRPr lang="en-US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8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8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8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8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8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22.05.2023</a:t>
            </a:r>
            <a:r>
              <a:rPr lang="en-US" sz="1800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8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v51</a:t>
            </a:r>
            <a:endParaRPr lang="en-US" sz="18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 Box 152"/>
          <p:cNvSpPr txBox="1">
            <a:spLocks noChangeArrowheads="1"/>
          </p:cNvSpPr>
          <p:nvPr/>
        </p:nvSpPr>
        <p:spPr bwMode="auto">
          <a:xfrm>
            <a:off x="3418979" y="3127424"/>
            <a:ext cx="3918142" cy="2064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93" tIns="46745" rIns="89893" bIns="46745">
            <a:spAutoFit/>
          </a:bodyPr>
          <a:lstStyle/>
          <a:p>
            <a:pPr algn="ctr" defTabSz="761179" eaLnBrk="0" hangingPunct="0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Lecture-15</a:t>
            </a:r>
          </a:p>
          <a:p>
            <a:pPr algn="ctr" defTabSz="761179" eaLnBrk="0" hangingPunct="0">
              <a:defRPr/>
            </a:pP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Identification Protocols</a:t>
            </a:r>
          </a:p>
          <a:p>
            <a:pPr algn="ctr" defTabSz="761179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Physical Security</a:t>
            </a:r>
          </a:p>
          <a:p>
            <a:pPr algn="ctr" defTabSz="761179" eaLnBrk="0" hangingPunct="0">
              <a:defRPr/>
            </a:pPr>
            <a:endParaRPr lang="en-US" sz="3200" u="none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Text Box 2"/>
          <p:cNvSpPr txBox="1">
            <a:spLocks noChangeArrowheads="1"/>
          </p:cNvSpPr>
          <p:nvPr/>
        </p:nvSpPr>
        <p:spPr bwMode="auto">
          <a:xfrm>
            <a:off x="678633" y="290520"/>
            <a:ext cx="8859898" cy="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320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Fiat-Shamir Proof-of-Identity Protocol (1986)</a:t>
            </a:r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973286" y="2930527"/>
            <a:ext cx="1228450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Prover A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7798787" y="2930527"/>
            <a:ext cx="1041027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4171120" y="3672725"/>
            <a:ext cx="1982869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( I am user A, </a:t>
            </a:r>
            <a:r>
              <a:rPr lang="en-US" sz="1800" u="none">
                <a:solidFill>
                  <a:srgbClr val="0E52FC"/>
                </a:solidFill>
              </a:rPr>
              <a:t>S=16 </a:t>
            </a:r>
            <a:r>
              <a:rPr lang="en-US" sz="1800" u="none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H="1">
            <a:off x="2994037" y="5373688"/>
            <a:ext cx="4189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4512199" y="4981619"/>
            <a:ext cx="672061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  <a:sym typeface="Symbol" pitchFamily="18" charset="2"/>
              </a:rPr>
              <a:t>t =18 </a:t>
            </a:r>
            <a:endParaRPr lang="en-US" sz="1800" u="none" baseline="30000">
              <a:solidFill>
                <a:srgbClr val="FC0128"/>
              </a:solidFill>
            </a:endParaRPr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7613697" y="3685830"/>
            <a:ext cx="1919197" cy="648401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randomly choose b</a:t>
            </a:r>
          </a:p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b = 1 or 0 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>
            <a:off x="3262313" y="2027241"/>
            <a:ext cx="3884612" cy="9906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02" tIns="46750" rIns="89902" bIns="46750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3414717" y="2115075"/>
            <a:ext cx="3013727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m= 35    </a:t>
            </a:r>
            <a:r>
              <a:rPr lang="en-US" b="0" u="none">
                <a:solidFill>
                  <a:srgbClr val="000000"/>
                </a:solidFill>
                <a:sym typeface="Symbol" pitchFamily="18" charset="2"/>
              </a:rPr>
              <a:t>is RSA  type modulus</a:t>
            </a:r>
          </a:p>
        </p:txBody>
      </p:sp>
      <p:sp>
        <p:nvSpPr>
          <p:cNvPr id="100362" name="Text Box 11"/>
          <p:cNvSpPr txBox="1">
            <a:spLocks noChangeArrowheads="1"/>
          </p:cNvSpPr>
          <p:nvPr/>
        </p:nvSpPr>
        <p:spPr bwMode="auto">
          <a:xfrm>
            <a:off x="3414713" y="2414387"/>
            <a:ext cx="3732212" cy="5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AU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r>
              <a:rPr lang="en-AU" u="none">
                <a:solidFill>
                  <a:srgbClr val="023DD0"/>
                </a:solidFill>
              </a:rPr>
              <a:t> = </a:t>
            </a:r>
            <a:r>
              <a:rPr lang="en-AU" sz="2400" u="none">
                <a:solidFill>
                  <a:srgbClr val="FC0128"/>
                </a:solidFill>
              </a:rPr>
              <a:t>x</a:t>
            </a:r>
            <a:r>
              <a:rPr lang="en-AU" sz="2400" u="none" baseline="-25000">
                <a:solidFill>
                  <a:srgbClr val="FC0128"/>
                </a:solidFill>
              </a:rPr>
              <a:t>a</a:t>
            </a:r>
            <a:r>
              <a:rPr lang="en-AU" sz="2400" u="none" baseline="30000">
                <a:solidFill>
                  <a:srgbClr val="FC0128"/>
                </a:solidFill>
              </a:rPr>
              <a:t>2</a:t>
            </a:r>
            <a:r>
              <a:rPr lang="en-US" u="none">
                <a:solidFill>
                  <a:srgbClr val="000000"/>
                </a:solidFill>
              </a:rPr>
              <a:t>  =29        in  </a:t>
            </a:r>
            <a:r>
              <a:rPr lang="en-AU" sz="2400" u="none">
                <a:solidFill>
                  <a:srgbClr val="023DD0"/>
                </a:solidFill>
              </a:rPr>
              <a:t>Z</a:t>
            </a:r>
            <a:r>
              <a:rPr lang="en-AU" sz="2400" u="none" baseline="-25000">
                <a:solidFill>
                  <a:srgbClr val="023DD0"/>
                </a:solidFill>
              </a:rPr>
              <a:t>m</a:t>
            </a:r>
            <a:r>
              <a:rPr lang="en-US" sz="2400" u="none">
                <a:solidFill>
                  <a:srgbClr val="023DD0"/>
                </a:solidFill>
                <a:sym typeface="Symbol" pitchFamily="18" charset="2"/>
              </a:rPr>
              <a:t> </a:t>
            </a:r>
            <a:r>
              <a:rPr lang="en-US" u="none">
                <a:solidFill>
                  <a:srgbClr val="000000"/>
                </a:solidFill>
              </a:rPr>
              <a:t> (mod m)  </a:t>
            </a:r>
            <a:r>
              <a:rPr lang="en-US" sz="2700" u="none">
                <a:solidFill>
                  <a:srgbClr val="000000"/>
                </a:solidFill>
              </a:rPr>
              <a:t>              </a:t>
            </a:r>
          </a:p>
        </p:txBody>
      </p:sp>
      <p:sp>
        <p:nvSpPr>
          <p:cNvPr id="100363" name="Text Box 12"/>
          <p:cNvSpPr txBox="1">
            <a:spLocks noChangeArrowheads="1"/>
          </p:cNvSpPr>
          <p:nvPr/>
        </p:nvSpPr>
        <p:spPr bwMode="auto">
          <a:xfrm>
            <a:off x="3249615" y="1643900"/>
            <a:ext cx="1979612" cy="371402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public directory</a:t>
            </a:r>
            <a:endParaRPr lang="en-US" sz="2400" u="none">
              <a:solidFill>
                <a:srgbClr val="000000"/>
              </a:solidFill>
            </a:endParaRPr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 flipH="1">
            <a:off x="2819401" y="4375161"/>
            <a:ext cx="4268788" cy="608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65" name="Text Box 14"/>
          <p:cNvSpPr txBox="1">
            <a:spLocks noChangeArrowheads="1"/>
          </p:cNvSpPr>
          <p:nvPr/>
        </p:nvSpPr>
        <p:spPr bwMode="auto">
          <a:xfrm>
            <a:off x="4494201" y="4302963"/>
            <a:ext cx="619161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 b=1 </a:t>
            </a:r>
          </a:p>
        </p:txBody>
      </p:sp>
      <p:sp>
        <p:nvSpPr>
          <p:cNvPr id="100366" name="Text Box 15"/>
          <p:cNvSpPr txBox="1">
            <a:spLocks noChangeArrowheads="1"/>
          </p:cNvSpPr>
          <p:nvPr/>
        </p:nvSpPr>
        <p:spPr bwMode="auto">
          <a:xfrm>
            <a:off x="797681" y="5126563"/>
            <a:ext cx="2495637" cy="40218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US" u="none">
                <a:solidFill>
                  <a:srgbClr val="000000"/>
                </a:solidFill>
              </a:rPr>
              <a:t>=  r. </a:t>
            </a:r>
            <a:r>
              <a:rPr lang="en-AU" u="none">
                <a:solidFill>
                  <a:srgbClr val="FC0128"/>
                </a:solidFill>
              </a:rPr>
              <a:t>x</a:t>
            </a:r>
            <a:r>
              <a:rPr lang="en-AU" u="none" baseline="-25000">
                <a:solidFill>
                  <a:srgbClr val="FC0128"/>
                </a:solidFill>
              </a:rPr>
              <a:t>a</a:t>
            </a:r>
            <a:r>
              <a:rPr lang="en-AU" u="none" baseline="30000">
                <a:solidFill>
                  <a:srgbClr val="FC0128"/>
                </a:solidFill>
              </a:rPr>
              <a:t>b</a:t>
            </a:r>
            <a:r>
              <a:rPr lang="en-AU" u="none">
                <a:solidFill>
                  <a:srgbClr val="FC0128"/>
                </a:solidFill>
              </a:rPr>
              <a:t> = 11 X 8 = 18  </a:t>
            </a:r>
            <a:r>
              <a:rPr lang="en-US"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0367" name="Text Box 16"/>
          <p:cNvSpPr txBox="1">
            <a:spLocks noChangeArrowheads="1"/>
          </p:cNvSpPr>
          <p:nvPr/>
        </p:nvSpPr>
        <p:spPr bwMode="auto">
          <a:xfrm>
            <a:off x="776810" y="2436719"/>
            <a:ext cx="2191295" cy="46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2400" u="none">
                <a:solidFill>
                  <a:srgbClr val="FC0128"/>
                </a:solidFill>
              </a:rPr>
              <a:t>x</a:t>
            </a:r>
            <a:r>
              <a:rPr lang="en-AU" sz="2400" u="none" baseline="-25000">
                <a:solidFill>
                  <a:srgbClr val="FC0128"/>
                </a:solidFill>
              </a:rPr>
              <a:t>a</a:t>
            </a:r>
            <a:r>
              <a:rPr lang="en-US" sz="1800" u="none">
                <a:solidFill>
                  <a:srgbClr val="023DD0"/>
                </a:solidFill>
                <a:sym typeface="Symbol" pitchFamily="18" charset="2"/>
              </a:rPr>
              <a:t> = secret key of A=8</a:t>
            </a:r>
            <a:endParaRPr lang="en-US" sz="1800" u="none" baseline="-25000">
              <a:solidFill>
                <a:srgbClr val="023DD0"/>
              </a:solidFill>
            </a:endParaRPr>
          </a:p>
        </p:txBody>
      </p:sp>
      <p:sp>
        <p:nvSpPr>
          <p:cNvPr id="100368" name="Line 17"/>
          <p:cNvSpPr>
            <a:spLocks noChangeShapeType="1"/>
          </p:cNvSpPr>
          <p:nvPr/>
        </p:nvSpPr>
        <p:spPr bwMode="auto">
          <a:xfrm>
            <a:off x="2743202" y="2698760"/>
            <a:ext cx="709613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69" name="Text Box 18"/>
          <p:cNvSpPr txBox="1">
            <a:spLocks noChangeArrowheads="1"/>
          </p:cNvSpPr>
          <p:nvPr/>
        </p:nvSpPr>
        <p:spPr bwMode="auto">
          <a:xfrm>
            <a:off x="1182717" y="4319434"/>
            <a:ext cx="446038" cy="5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2700" u="none">
                <a:solidFill>
                  <a:srgbClr val="FC0128"/>
                </a:solidFill>
              </a:rPr>
              <a:t>x</a:t>
            </a:r>
            <a:r>
              <a:rPr lang="en-AU" sz="2700" u="none" baseline="-25000">
                <a:solidFill>
                  <a:srgbClr val="FC0128"/>
                </a:solidFill>
              </a:rPr>
              <a:t>a</a:t>
            </a:r>
            <a:endParaRPr lang="en-US" sz="2700" u="none" baseline="-25000">
              <a:solidFill>
                <a:srgbClr val="FC0128"/>
              </a:solidFill>
            </a:endParaRPr>
          </a:p>
        </p:txBody>
      </p:sp>
      <p:sp>
        <p:nvSpPr>
          <p:cNvPr id="100370" name="Text Box 19"/>
          <p:cNvSpPr txBox="1">
            <a:spLocks noChangeArrowheads="1"/>
          </p:cNvSpPr>
          <p:nvPr/>
        </p:nvSpPr>
        <p:spPr bwMode="auto">
          <a:xfrm>
            <a:off x="7310439" y="4592199"/>
            <a:ext cx="2368550" cy="1848729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endParaRPr lang="en-US" sz="1800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If  </a:t>
            </a:r>
            <a:r>
              <a:rPr lang="en-AU" u="none">
                <a:solidFill>
                  <a:srgbClr val="000000"/>
                </a:solidFill>
              </a:rPr>
              <a:t>t</a:t>
            </a:r>
            <a:r>
              <a:rPr lang="en-AU" u="none" baseline="30000">
                <a:solidFill>
                  <a:srgbClr val="000000"/>
                </a:solidFill>
              </a:rPr>
              <a:t>2</a:t>
            </a:r>
            <a:r>
              <a:rPr lang="en-US" u="none">
                <a:solidFill>
                  <a:srgbClr val="000000"/>
                </a:solidFill>
              </a:rPr>
              <a:t>   = S  .  </a:t>
            </a:r>
            <a:r>
              <a:rPr lang="en-AU" u="none">
                <a:solidFill>
                  <a:srgbClr val="0000FF"/>
                </a:solidFill>
              </a:rPr>
              <a:t>y</a:t>
            </a:r>
            <a:r>
              <a:rPr lang="en-AU" u="none" baseline="-25000">
                <a:solidFill>
                  <a:srgbClr val="0000FF"/>
                </a:solidFill>
              </a:rPr>
              <a:t>a</a:t>
            </a:r>
            <a:r>
              <a:rPr lang="en-AU" u="none" baseline="30000">
                <a:solidFill>
                  <a:srgbClr val="000000"/>
                </a:solidFill>
              </a:rPr>
              <a:t>b  </a:t>
            </a:r>
            <a:r>
              <a:rPr lang="en-AU" u="none">
                <a:solidFill>
                  <a:srgbClr val="000000"/>
                </a:solidFill>
              </a:rPr>
              <a:t>=</a:t>
            </a:r>
          </a:p>
          <a:p>
            <a:pPr defTabSz="761179" eaLnBrk="0" hangingPunct="0"/>
            <a:r>
              <a:rPr lang="en-AU" u="none">
                <a:solidFill>
                  <a:srgbClr val="000000"/>
                </a:solidFill>
              </a:rPr>
              <a:t>    </a:t>
            </a:r>
            <a:r>
              <a:rPr lang="en-US" sz="1800" u="none">
                <a:solidFill>
                  <a:srgbClr val="000000"/>
                </a:solidFill>
              </a:rPr>
              <a:t> </a:t>
            </a:r>
            <a:r>
              <a:rPr lang="en-AU" u="none">
                <a:solidFill>
                  <a:srgbClr val="000000"/>
                </a:solidFill>
              </a:rPr>
              <a:t>18</a:t>
            </a:r>
            <a:r>
              <a:rPr lang="en-AU" u="none" baseline="30000">
                <a:solidFill>
                  <a:srgbClr val="000000"/>
                </a:solidFill>
              </a:rPr>
              <a:t>2</a:t>
            </a:r>
            <a:r>
              <a:rPr lang="en-AU" u="none">
                <a:solidFill>
                  <a:srgbClr val="000000"/>
                </a:solidFill>
              </a:rPr>
              <a:t> = 16 X 29</a:t>
            </a:r>
            <a:r>
              <a:rPr lang="en-AU" u="none" baseline="30000">
                <a:solidFill>
                  <a:srgbClr val="000000"/>
                </a:solidFill>
              </a:rPr>
              <a:t>1</a:t>
            </a:r>
            <a:r>
              <a:rPr lang="en-AU" u="none">
                <a:solidFill>
                  <a:srgbClr val="000000"/>
                </a:solidFill>
              </a:rPr>
              <a:t> </a:t>
            </a:r>
          </a:p>
          <a:p>
            <a:pPr defTabSz="761179" eaLnBrk="0" hangingPunct="0"/>
            <a:r>
              <a:rPr lang="en-AU" u="none">
                <a:solidFill>
                  <a:srgbClr val="000000"/>
                </a:solidFill>
              </a:rPr>
              <a:t>      9    = 9     </a:t>
            </a:r>
            <a:endParaRPr lang="en-US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then  A is authentic</a:t>
            </a: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(A knows </a:t>
            </a:r>
            <a:r>
              <a:rPr lang="en-AU" sz="1800" u="none">
                <a:solidFill>
                  <a:srgbClr val="FC0128"/>
                </a:solidFill>
              </a:rPr>
              <a:t>x</a:t>
            </a:r>
            <a:r>
              <a:rPr lang="en-AU" sz="1800" u="none" baseline="-25000">
                <a:solidFill>
                  <a:srgbClr val="FC0128"/>
                </a:solidFill>
              </a:rPr>
              <a:t>a</a:t>
            </a:r>
            <a:r>
              <a:rPr lang="en-US" sz="1800" u="none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100371" name="Text Box 20"/>
          <p:cNvSpPr txBox="1">
            <a:spLocks noChangeArrowheads="1"/>
          </p:cNvSpPr>
          <p:nvPr/>
        </p:nvSpPr>
        <p:spPr bwMode="auto">
          <a:xfrm>
            <a:off x="696139" y="3372794"/>
            <a:ext cx="3583883" cy="6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sz="1800" u="none" dirty="0">
                <a:solidFill>
                  <a:srgbClr val="000000"/>
                </a:solidFill>
              </a:rPr>
              <a:t> A chooses a </a:t>
            </a:r>
            <a:r>
              <a:rPr lang="en-US" sz="1800" i="1" dirty="0">
                <a:solidFill>
                  <a:srgbClr val="000000"/>
                </a:solidFill>
              </a:rPr>
              <a:t>unit</a:t>
            </a:r>
            <a:r>
              <a:rPr lang="en-US" sz="1800" u="none" dirty="0">
                <a:solidFill>
                  <a:srgbClr val="000000"/>
                </a:solidFill>
              </a:rPr>
              <a:t>  </a:t>
            </a:r>
            <a:r>
              <a:rPr lang="en-US" sz="1800" u="none" dirty="0">
                <a:solidFill>
                  <a:srgbClr val="FC0128"/>
                </a:solidFill>
              </a:rPr>
              <a:t>r=11 , </a:t>
            </a:r>
            <a:r>
              <a:rPr lang="en-US" sz="1800" u="none" dirty="0" err="1">
                <a:solidFill>
                  <a:srgbClr val="FC0128"/>
                </a:solidFill>
              </a:rPr>
              <a:t>gcd</a:t>
            </a:r>
            <a:r>
              <a:rPr lang="en-US" sz="1800" u="none" dirty="0">
                <a:solidFill>
                  <a:srgbClr val="FC0128"/>
                </a:solidFill>
              </a:rPr>
              <a:t> (11,35)=1</a:t>
            </a:r>
            <a:endParaRPr lang="en-US" sz="1800" u="none" dirty="0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 dirty="0">
                <a:solidFill>
                  <a:srgbClr val="000000"/>
                </a:solidFill>
              </a:rPr>
              <a:t> in </a:t>
            </a:r>
            <a:r>
              <a:rPr lang="en-AU" sz="1800" u="none" dirty="0" err="1">
                <a:solidFill>
                  <a:srgbClr val="023DD0"/>
                </a:solidFill>
              </a:rPr>
              <a:t>Z</a:t>
            </a:r>
            <a:r>
              <a:rPr lang="en-AU" sz="1800" u="none" baseline="-25000" dirty="0" err="1">
                <a:solidFill>
                  <a:srgbClr val="023DD0"/>
                </a:solidFill>
              </a:rPr>
              <a:t>m</a:t>
            </a:r>
            <a:r>
              <a:rPr lang="en-US" sz="1800" u="none" dirty="0">
                <a:solidFill>
                  <a:srgbClr val="000000"/>
                </a:solidFill>
              </a:rPr>
              <a:t> and computes</a:t>
            </a:r>
          </a:p>
        </p:txBody>
      </p:sp>
      <p:sp>
        <p:nvSpPr>
          <p:cNvPr id="100372" name="Text Box 21"/>
          <p:cNvSpPr txBox="1">
            <a:spLocks noChangeArrowheads="1"/>
          </p:cNvSpPr>
          <p:nvPr/>
        </p:nvSpPr>
        <p:spPr bwMode="auto">
          <a:xfrm>
            <a:off x="3339248" y="791100"/>
            <a:ext cx="3708533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A Zero-Knowledge proof protocol ! </a:t>
            </a:r>
          </a:p>
        </p:txBody>
      </p:sp>
      <p:sp>
        <p:nvSpPr>
          <p:cNvPr id="100373" name="Text Box 22"/>
          <p:cNvSpPr txBox="1">
            <a:spLocks noChangeArrowheads="1"/>
          </p:cNvSpPr>
          <p:nvPr/>
        </p:nvSpPr>
        <p:spPr bwMode="auto">
          <a:xfrm>
            <a:off x="2662785" y="3715179"/>
            <a:ext cx="1658485" cy="371402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1800" u="none" dirty="0">
                <a:solidFill>
                  <a:srgbClr val="023DD0"/>
                </a:solidFill>
              </a:rPr>
              <a:t>S</a:t>
            </a:r>
            <a:r>
              <a:rPr lang="en-AU" sz="1800" b="0" u="none" dirty="0">
                <a:solidFill>
                  <a:srgbClr val="023DD0"/>
                </a:solidFill>
              </a:rPr>
              <a:t> = </a:t>
            </a:r>
            <a:r>
              <a:rPr lang="en-AU" sz="1800" b="0" u="none" dirty="0">
                <a:solidFill>
                  <a:srgbClr val="FC0128"/>
                </a:solidFill>
              </a:rPr>
              <a:t>r </a:t>
            </a:r>
            <a:r>
              <a:rPr lang="en-AU" sz="1800" u="none" baseline="30000" dirty="0">
                <a:solidFill>
                  <a:srgbClr val="FC0128"/>
                </a:solidFill>
              </a:rPr>
              <a:t>2  </a:t>
            </a:r>
            <a:r>
              <a:rPr lang="en-AU" sz="1800" u="none" dirty="0">
                <a:solidFill>
                  <a:srgbClr val="FC0128"/>
                </a:solidFill>
              </a:rPr>
              <a:t>= </a:t>
            </a:r>
            <a:r>
              <a:rPr lang="en-AU" sz="1800" b="0" u="none" dirty="0">
                <a:solidFill>
                  <a:srgbClr val="FC0128"/>
                </a:solidFill>
              </a:rPr>
              <a:t>11</a:t>
            </a:r>
            <a:r>
              <a:rPr lang="en-AU" sz="1800" u="none" baseline="30000" dirty="0">
                <a:solidFill>
                  <a:srgbClr val="FC0128"/>
                </a:solidFill>
              </a:rPr>
              <a:t>2 </a:t>
            </a:r>
            <a:r>
              <a:rPr lang="en-AU" sz="1800" u="none" dirty="0">
                <a:solidFill>
                  <a:srgbClr val="FC0128"/>
                </a:solidFill>
              </a:rPr>
              <a:t>= 16</a:t>
            </a:r>
            <a:r>
              <a:rPr lang="en-AU" sz="1800" u="none" baseline="30000" dirty="0">
                <a:solidFill>
                  <a:srgbClr val="FC0128"/>
                </a:solidFill>
              </a:rPr>
              <a:t> </a:t>
            </a:r>
            <a:endParaRPr lang="en-US" sz="1800" u="none" baseline="30000" dirty="0">
              <a:solidFill>
                <a:srgbClr val="FC0128"/>
              </a:solidFill>
            </a:endParaRPr>
          </a:p>
        </p:txBody>
      </p:sp>
      <p:sp>
        <p:nvSpPr>
          <p:cNvPr id="100374" name="Line 23"/>
          <p:cNvSpPr>
            <a:spLocks noChangeShapeType="1"/>
          </p:cNvSpPr>
          <p:nvPr/>
        </p:nvSpPr>
        <p:spPr bwMode="auto">
          <a:xfrm>
            <a:off x="1600200" y="4679950"/>
            <a:ext cx="533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75" name="Line 24"/>
          <p:cNvSpPr>
            <a:spLocks noChangeShapeType="1"/>
          </p:cNvSpPr>
          <p:nvPr/>
        </p:nvSpPr>
        <p:spPr bwMode="auto">
          <a:xfrm flipH="1">
            <a:off x="3135314" y="4086581"/>
            <a:ext cx="4187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77" name="Line 26"/>
          <p:cNvSpPr>
            <a:spLocks noChangeShapeType="1"/>
          </p:cNvSpPr>
          <p:nvPr/>
        </p:nvSpPr>
        <p:spPr bwMode="auto">
          <a:xfrm>
            <a:off x="3733800" y="2927350"/>
            <a:ext cx="48768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78" name="Text Box 27"/>
          <p:cNvSpPr txBox="1">
            <a:spLocks noChangeArrowheads="1"/>
          </p:cNvSpPr>
          <p:nvPr/>
        </p:nvSpPr>
        <p:spPr bwMode="auto">
          <a:xfrm>
            <a:off x="7921179" y="4391551"/>
            <a:ext cx="1037545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u="none">
                <a:solidFill>
                  <a:srgbClr val="023DD0"/>
                </a:solidFill>
              </a:rPr>
              <a:t> </a:t>
            </a:r>
            <a:r>
              <a:rPr lang="en-US" u="none">
                <a:solidFill>
                  <a:srgbClr val="0E52FC"/>
                </a:solidFill>
              </a:rPr>
              <a:t>S     </a:t>
            </a:r>
            <a:r>
              <a:rPr lang="en-AU" u="none">
                <a:solidFill>
                  <a:srgbClr val="023DD0"/>
                </a:solidFill>
              </a:rPr>
              <a:t>   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endParaRPr lang="en-US" u="none" baseline="-25000">
              <a:solidFill>
                <a:srgbClr val="023DD0"/>
              </a:solidFill>
            </a:endParaRPr>
          </a:p>
        </p:txBody>
      </p:sp>
      <p:sp>
        <p:nvSpPr>
          <p:cNvPr id="100379" name="Line 28"/>
          <p:cNvSpPr>
            <a:spLocks noChangeShapeType="1"/>
          </p:cNvSpPr>
          <p:nvPr/>
        </p:nvSpPr>
        <p:spPr bwMode="auto">
          <a:xfrm>
            <a:off x="6043613" y="3933827"/>
            <a:ext cx="1981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80" name="Line 29"/>
          <p:cNvSpPr>
            <a:spLocks noChangeShapeType="1"/>
          </p:cNvSpPr>
          <p:nvPr/>
        </p:nvSpPr>
        <p:spPr bwMode="auto">
          <a:xfrm>
            <a:off x="8229600" y="4679961"/>
            <a:ext cx="0" cy="303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81" name="Line 30"/>
          <p:cNvSpPr>
            <a:spLocks noChangeShapeType="1"/>
          </p:cNvSpPr>
          <p:nvPr/>
        </p:nvSpPr>
        <p:spPr bwMode="auto">
          <a:xfrm flipH="1">
            <a:off x="8610600" y="4679961"/>
            <a:ext cx="76200" cy="303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82" name="Text Box 31"/>
          <p:cNvSpPr txBox="1">
            <a:spLocks noChangeArrowheads="1"/>
          </p:cNvSpPr>
          <p:nvPr/>
        </p:nvSpPr>
        <p:spPr bwMode="auto">
          <a:xfrm>
            <a:off x="1219205" y="1097436"/>
            <a:ext cx="1680350" cy="1202399"/>
          </a:xfrm>
          <a:prstGeom prst="rect">
            <a:avLst/>
          </a:prstGeom>
          <a:solidFill>
            <a:srgbClr val="F7F9A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AU" sz="1800" u="none">
                <a:solidFill>
                  <a:srgbClr val="FC0128"/>
                </a:solidFill>
              </a:rPr>
              <a:t>m = p</a:t>
            </a:r>
            <a:r>
              <a:rPr lang="en-AU" sz="1800" u="none" baseline="-25000">
                <a:solidFill>
                  <a:srgbClr val="FC0128"/>
                </a:solidFill>
              </a:rPr>
              <a:t>1</a:t>
            </a:r>
            <a:r>
              <a:rPr lang="en-US" sz="1800" u="none">
                <a:solidFill>
                  <a:srgbClr val="FC0128"/>
                </a:solidFill>
                <a:sym typeface="Symbol" pitchFamily="18" charset="2"/>
              </a:rPr>
              <a:t> </a:t>
            </a:r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2  </a:t>
            </a:r>
            <a:r>
              <a:rPr lang="en-AU" sz="1800" u="none">
                <a:solidFill>
                  <a:srgbClr val="FC0128"/>
                </a:solidFill>
              </a:rPr>
              <a:t>= 35</a:t>
            </a:r>
          </a:p>
          <a:p>
            <a:pPr defTabSz="761179" eaLnBrk="0" hangingPunct="0"/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1</a:t>
            </a:r>
            <a:r>
              <a:rPr lang="en-US" sz="1800" u="none">
                <a:solidFill>
                  <a:srgbClr val="FC0128"/>
                </a:solidFill>
                <a:sym typeface="Symbol" pitchFamily="18" charset="2"/>
              </a:rPr>
              <a:t> </a:t>
            </a:r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2  </a:t>
            </a:r>
            <a:r>
              <a:rPr lang="en-AU" sz="1800" u="none">
                <a:solidFill>
                  <a:srgbClr val="023DD0"/>
                </a:solidFill>
              </a:rPr>
              <a:t>are secrets</a:t>
            </a:r>
          </a:p>
          <a:p>
            <a:pPr defTabSz="761179" eaLnBrk="0" hangingPunct="0"/>
            <a:r>
              <a:rPr lang="en-AU" sz="1800" u="none">
                <a:solidFill>
                  <a:srgbClr val="023DD0"/>
                </a:solidFill>
              </a:rPr>
              <a:t>which no body </a:t>
            </a:r>
          </a:p>
          <a:p>
            <a:pPr defTabSz="761179" eaLnBrk="0" hangingPunct="0"/>
            <a:r>
              <a:rPr lang="en-AU" sz="1800" u="none">
                <a:solidFill>
                  <a:srgbClr val="023DD0"/>
                </a:solidFill>
              </a:rPr>
              <a:t>should know</a:t>
            </a:r>
            <a:endParaRPr lang="en-US" sz="1800" u="none">
              <a:solidFill>
                <a:srgbClr val="023DD0"/>
              </a:solidFill>
            </a:endParaRPr>
          </a:p>
        </p:txBody>
      </p:sp>
      <p:sp>
        <p:nvSpPr>
          <p:cNvPr id="100384" name="Line 33"/>
          <p:cNvSpPr>
            <a:spLocks noChangeShapeType="1"/>
          </p:cNvSpPr>
          <p:nvPr/>
        </p:nvSpPr>
        <p:spPr bwMode="auto">
          <a:xfrm>
            <a:off x="2819400" y="201295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Text Box 2"/>
          <p:cNvSpPr txBox="1">
            <a:spLocks noChangeArrowheads="1"/>
          </p:cNvSpPr>
          <p:nvPr/>
        </p:nvSpPr>
        <p:spPr bwMode="auto">
          <a:xfrm>
            <a:off x="1684236" y="508006"/>
            <a:ext cx="6742330" cy="7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4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Omura Proof-of-Identity Protocol</a:t>
            </a:r>
          </a:p>
        </p:txBody>
      </p:sp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1028055" y="3121032"/>
            <a:ext cx="1228450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Prover A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7714649" y="3044828"/>
            <a:ext cx="1041027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3066939" y="4645551"/>
            <a:ext cx="1421047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I am user A, </a:t>
            </a:r>
          </a:p>
        </p:txBody>
      </p:sp>
      <p:sp>
        <p:nvSpPr>
          <p:cNvPr id="102405" name="Line 6"/>
          <p:cNvSpPr>
            <a:spLocks noChangeShapeType="1"/>
          </p:cNvSpPr>
          <p:nvPr/>
        </p:nvSpPr>
        <p:spPr bwMode="auto">
          <a:xfrm flipH="1">
            <a:off x="2133601" y="5045075"/>
            <a:ext cx="5181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4415096" y="4645551"/>
            <a:ext cx="563056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endParaRPr lang="en-US" u="none" baseline="30000">
              <a:solidFill>
                <a:srgbClr val="FC0128"/>
              </a:solidFill>
            </a:endParaRPr>
          </a:p>
        </p:txBody>
      </p:sp>
      <p:sp>
        <p:nvSpPr>
          <p:cNvPr id="102407" name="Text Box 8"/>
          <p:cNvSpPr txBox="1">
            <a:spLocks noChangeArrowheads="1"/>
          </p:cNvSpPr>
          <p:nvPr/>
        </p:nvSpPr>
        <p:spPr bwMode="auto">
          <a:xfrm>
            <a:off x="7389820" y="3807453"/>
            <a:ext cx="2166059" cy="709956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Randomly choose </a:t>
            </a:r>
            <a:r>
              <a:rPr lang="en-US" u="none">
                <a:solidFill>
                  <a:srgbClr val="FC0128"/>
                </a:solidFill>
              </a:rPr>
              <a:t>k</a:t>
            </a:r>
            <a:endParaRPr lang="en-US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compute   R = </a:t>
            </a:r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 </a:t>
            </a:r>
            <a:r>
              <a:rPr lang="en-AU" u="none" baseline="30000">
                <a:solidFill>
                  <a:srgbClr val="FC0128"/>
                </a:solidFill>
              </a:rPr>
              <a:t>k</a:t>
            </a:r>
            <a:r>
              <a:rPr lang="en-US"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>
            <a:off x="1738002" y="2208870"/>
            <a:ext cx="181606" cy="3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endParaRPr lang="en-US" sz="1400" u="none">
              <a:solidFill>
                <a:srgbClr val="000000"/>
              </a:solidFill>
            </a:endParaRPr>
          </a:p>
        </p:txBody>
      </p:sp>
      <p:sp>
        <p:nvSpPr>
          <p:cNvPr id="102409" name="Rectangle 10"/>
          <p:cNvSpPr>
            <a:spLocks noChangeArrowheads="1"/>
          </p:cNvSpPr>
          <p:nvPr/>
        </p:nvSpPr>
        <p:spPr bwMode="auto">
          <a:xfrm>
            <a:off x="3048011" y="2133607"/>
            <a:ext cx="3884613" cy="9906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02" tIns="46750" rIns="89902" bIns="46750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>
            <a:off x="3200408" y="2192863"/>
            <a:ext cx="3456477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</a:t>
            </a:r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  is a primitive element in GF(p)</a:t>
            </a: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>
            <a:off x="3200400" y="2520749"/>
            <a:ext cx="3732214" cy="5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AU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r>
              <a:rPr lang="en-AU" u="none">
                <a:solidFill>
                  <a:srgbClr val="023DD0"/>
                </a:solidFill>
              </a:rPr>
              <a:t> = </a:t>
            </a:r>
            <a:r>
              <a:rPr lang="en-US" u="none">
                <a:solidFill>
                  <a:srgbClr val="000000"/>
                </a:solidFill>
              </a:rPr>
              <a:t> public key of A  </a:t>
            </a:r>
            <a:r>
              <a:rPr lang="en-US" sz="2700" u="none">
                <a:solidFill>
                  <a:srgbClr val="000000"/>
                </a:solidFill>
              </a:rPr>
              <a:t>              </a:t>
            </a:r>
          </a:p>
        </p:txBody>
      </p:sp>
      <p:sp>
        <p:nvSpPr>
          <p:cNvPr id="102412" name="Text Box 13"/>
          <p:cNvSpPr txBox="1">
            <a:spLocks noChangeArrowheads="1"/>
          </p:cNvSpPr>
          <p:nvPr/>
        </p:nvSpPr>
        <p:spPr bwMode="auto">
          <a:xfrm>
            <a:off x="3038477" y="1745189"/>
            <a:ext cx="1981200" cy="402180"/>
          </a:xfrm>
          <a:prstGeom prst="rect">
            <a:avLst/>
          </a:prstGeom>
          <a:solidFill>
            <a:srgbClr val="41D9C3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public directory</a:t>
            </a:r>
            <a:endParaRPr lang="en-US" sz="2700" u="none">
              <a:solidFill>
                <a:srgbClr val="000000"/>
              </a:solidFill>
            </a:endParaRPr>
          </a:p>
        </p:txBody>
      </p:sp>
      <p:sp>
        <p:nvSpPr>
          <p:cNvPr id="102413" name="Text Box 14"/>
          <p:cNvSpPr txBox="1">
            <a:spLocks noChangeArrowheads="1"/>
          </p:cNvSpPr>
          <p:nvPr/>
        </p:nvSpPr>
        <p:spPr bwMode="auto">
          <a:xfrm>
            <a:off x="3897715" y="4039126"/>
            <a:ext cx="2010569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 Who are you?,   R</a:t>
            </a:r>
          </a:p>
        </p:txBody>
      </p:sp>
      <p:sp>
        <p:nvSpPr>
          <p:cNvPr id="102414" name="Text Box 15"/>
          <p:cNvSpPr txBox="1">
            <a:spLocks noChangeArrowheads="1"/>
          </p:cNvSpPr>
          <p:nvPr/>
        </p:nvSpPr>
        <p:spPr bwMode="auto">
          <a:xfrm>
            <a:off x="846286" y="5488513"/>
            <a:ext cx="1406236" cy="4021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r>
              <a:rPr lang="en-US" u="none">
                <a:solidFill>
                  <a:srgbClr val="000000"/>
                </a:solidFill>
              </a:rPr>
              <a:t> = </a:t>
            </a:r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 </a:t>
            </a:r>
            <a:r>
              <a:rPr lang="en-AU" u="none" baseline="30000">
                <a:solidFill>
                  <a:srgbClr val="FC0128"/>
                </a:solidFill>
              </a:rPr>
              <a:t>k. Xa</a:t>
            </a:r>
            <a:r>
              <a:rPr lang="en-US"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15" name="Text Box 16"/>
          <p:cNvSpPr txBox="1">
            <a:spLocks noChangeArrowheads="1"/>
          </p:cNvSpPr>
          <p:nvPr/>
        </p:nvSpPr>
        <p:spPr bwMode="auto">
          <a:xfrm>
            <a:off x="1213738" y="2557372"/>
            <a:ext cx="1088841" cy="4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2400" i="1" u="none">
                <a:solidFill>
                  <a:srgbClr val="023DD0"/>
                </a:solidFill>
                <a:sym typeface="Symbol" pitchFamily="18" charset="2"/>
              </a:rPr>
              <a:t></a:t>
            </a:r>
            <a:r>
              <a:rPr lang="en-AU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r>
              <a:rPr lang="en-US" sz="2400" i="1" u="none">
                <a:solidFill>
                  <a:srgbClr val="023DD0"/>
                </a:solidFill>
                <a:sym typeface="Symbol" pitchFamily="18" charset="2"/>
              </a:rPr>
              <a:t> = </a:t>
            </a:r>
            <a:r>
              <a:rPr lang="en-AU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endParaRPr lang="en-US" u="none" baseline="-25000">
              <a:solidFill>
                <a:srgbClr val="023DD0"/>
              </a:solidFill>
            </a:endParaRPr>
          </a:p>
        </p:txBody>
      </p:sp>
      <p:sp>
        <p:nvSpPr>
          <p:cNvPr id="102416" name="Line 17"/>
          <p:cNvSpPr>
            <a:spLocks noChangeShapeType="1"/>
          </p:cNvSpPr>
          <p:nvPr/>
        </p:nvSpPr>
        <p:spPr bwMode="auto">
          <a:xfrm>
            <a:off x="2286000" y="28194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17" name="Text Box 18"/>
          <p:cNvSpPr txBox="1">
            <a:spLocks noChangeArrowheads="1"/>
          </p:cNvSpPr>
          <p:nvPr/>
        </p:nvSpPr>
        <p:spPr bwMode="auto">
          <a:xfrm>
            <a:off x="1282879" y="3534478"/>
            <a:ext cx="415580" cy="4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2400" u="none">
                <a:solidFill>
                  <a:srgbClr val="FC0128"/>
                </a:solidFill>
              </a:rPr>
              <a:t>x</a:t>
            </a:r>
            <a:r>
              <a:rPr lang="en-AU" sz="2400" u="none" baseline="-25000">
                <a:solidFill>
                  <a:srgbClr val="FC0128"/>
                </a:solidFill>
              </a:rPr>
              <a:t>a</a:t>
            </a:r>
            <a:endParaRPr lang="en-US" sz="2400" u="none" baseline="-25000">
              <a:solidFill>
                <a:srgbClr val="FC0128"/>
              </a:solidFill>
            </a:endParaRPr>
          </a:p>
        </p:txBody>
      </p:sp>
      <p:sp>
        <p:nvSpPr>
          <p:cNvPr id="102418" name="Text Box 19"/>
          <p:cNvSpPr txBox="1">
            <a:spLocks noChangeArrowheads="1"/>
          </p:cNvSpPr>
          <p:nvPr/>
        </p:nvSpPr>
        <p:spPr bwMode="auto">
          <a:xfrm>
            <a:off x="1308360" y="4782869"/>
            <a:ext cx="563056" cy="402180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endParaRPr lang="en-US" u="none" baseline="30000">
              <a:solidFill>
                <a:srgbClr val="FC0128"/>
              </a:solidFill>
            </a:endParaRPr>
          </a:p>
        </p:txBody>
      </p:sp>
      <p:sp>
        <p:nvSpPr>
          <p:cNvPr id="102419" name="Text Box 20"/>
          <p:cNvSpPr txBox="1">
            <a:spLocks noChangeArrowheads="1"/>
          </p:cNvSpPr>
          <p:nvPr/>
        </p:nvSpPr>
        <p:spPr bwMode="auto">
          <a:xfrm>
            <a:off x="7315200" y="4874150"/>
            <a:ext cx="2514600" cy="402180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check </a:t>
            </a:r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r>
              <a:rPr lang="en-US" u="none">
                <a:solidFill>
                  <a:srgbClr val="000000"/>
                </a:solidFill>
              </a:rPr>
              <a:t> = </a:t>
            </a:r>
            <a:r>
              <a:rPr lang="en-AU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r>
              <a:rPr lang="en-AU" u="none" baseline="30000">
                <a:solidFill>
                  <a:srgbClr val="FC0128"/>
                </a:solidFill>
              </a:rPr>
              <a:t>k </a:t>
            </a:r>
            <a:r>
              <a:rPr lang="en-AU" u="none">
                <a:solidFill>
                  <a:srgbClr val="FC0128"/>
                </a:solidFill>
              </a:rPr>
              <a:t>= </a:t>
            </a:r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 </a:t>
            </a:r>
            <a:r>
              <a:rPr lang="en-AU" u="none" baseline="30000">
                <a:solidFill>
                  <a:srgbClr val="FC0128"/>
                </a:solidFill>
              </a:rPr>
              <a:t>k. Xa</a:t>
            </a:r>
            <a:r>
              <a:rPr lang="en-US"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20" name="Text Box 21"/>
          <p:cNvSpPr txBox="1">
            <a:spLocks noChangeArrowheads="1"/>
          </p:cNvSpPr>
          <p:nvPr/>
        </p:nvSpPr>
        <p:spPr bwMode="auto">
          <a:xfrm>
            <a:off x="1341732" y="4188351"/>
            <a:ext cx="391536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 R</a:t>
            </a:r>
          </a:p>
        </p:txBody>
      </p:sp>
      <p:sp>
        <p:nvSpPr>
          <p:cNvPr id="102421" name="Text Box 22"/>
          <p:cNvSpPr txBox="1">
            <a:spLocks noChangeArrowheads="1"/>
          </p:cNvSpPr>
          <p:nvPr/>
        </p:nvSpPr>
        <p:spPr bwMode="auto">
          <a:xfrm>
            <a:off x="2796259" y="5942539"/>
            <a:ext cx="4251567" cy="40218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Is not Zero knowledge if verifier cheats ! </a:t>
            </a:r>
          </a:p>
        </p:txBody>
      </p:sp>
      <p:sp>
        <p:nvSpPr>
          <p:cNvPr id="102422" name="Line 23"/>
          <p:cNvSpPr>
            <a:spLocks noChangeShapeType="1"/>
          </p:cNvSpPr>
          <p:nvPr/>
        </p:nvSpPr>
        <p:spPr bwMode="auto">
          <a:xfrm flipH="1">
            <a:off x="1754192" y="4381500"/>
            <a:ext cx="563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23" name="Line 24"/>
          <p:cNvSpPr>
            <a:spLocks noChangeShapeType="1"/>
          </p:cNvSpPr>
          <p:nvPr/>
        </p:nvSpPr>
        <p:spPr bwMode="auto">
          <a:xfrm flipH="1">
            <a:off x="1485102" y="4479405"/>
            <a:ext cx="777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24" name="Line 25"/>
          <p:cNvSpPr>
            <a:spLocks noChangeShapeType="1"/>
          </p:cNvSpPr>
          <p:nvPr/>
        </p:nvSpPr>
        <p:spPr bwMode="auto">
          <a:xfrm>
            <a:off x="3505200" y="2971800"/>
            <a:ext cx="5181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25" name="Line 26"/>
          <p:cNvSpPr>
            <a:spLocks noChangeShapeType="1"/>
          </p:cNvSpPr>
          <p:nvPr/>
        </p:nvSpPr>
        <p:spPr bwMode="auto">
          <a:xfrm flipH="1">
            <a:off x="8991600" y="4114800"/>
            <a:ext cx="45878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26" name="Text Box 27"/>
          <p:cNvSpPr txBox="1">
            <a:spLocks noChangeArrowheads="1"/>
          </p:cNvSpPr>
          <p:nvPr/>
        </p:nvSpPr>
        <p:spPr bwMode="auto">
          <a:xfrm>
            <a:off x="7162804" y="1752606"/>
            <a:ext cx="3057329" cy="7099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de-DE">
                <a:solidFill>
                  <a:srgbClr val="FC0128"/>
                </a:solidFill>
                <a:latin typeface="Arial" charset="0"/>
              </a:rPr>
              <a:t>Security relies on the </a:t>
            </a:r>
          </a:p>
          <a:p>
            <a:pPr defTabSz="761179" eaLnBrk="0" hangingPunct="0"/>
            <a:r>
              <a:rPr lang="de-DE">
                <a:solidFill>
                  <a:srgbClr val="FC0128"/>
                </a:solidFill>
                <a:latin typeface="Arial" charset="0"/>
              </a:rPr>
              <a:t>Discrete Log. Problem !</a:t>
            </a:r>
            <a:endParaRPr lang="en-GB">
              <a:solidFill>
                <a:srgbClr val="FC012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Text Box 2"/>
          <p:cNvSpPr txBox="1">
            <a:spLocks noChangeArrowheads="1"/>
          </p:cNvSpPr>
          <p:nvPr/>
        </p:nvSpPr>
        <p:spPr bwMode="auto">
          <a:xfrm>
            <a:off x="1019216" y="546502"/>
            <a:ext cx="7026062" cy="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3200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Omura</a:t>
            </a:r>
            <a:r>
              <a:rPr lang="en-US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Proof-of-Identity Protocol</a:t>
            </a:r>
          </a:p>
        </p:txBody>
      </p:sp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1002254" y="2342363"/>
            <a:ext cx="1228450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Prover A</a:t>
            </a: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7688848" y="2266159"/>
            <a:ext cx="1041027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3041138" y="3866882"/>
            <a:ext cx="1421047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I am user A, </a:t>
            </a:r>
          </a:p>
        </p:txBody>
      </p:sp>
      <p:sp>
        <p:nvSpPr>
          <p:cNvPr id="104453" name="Line 6"/>
          <p:cNvSpPr>
            <a:spLocks noChangeShapeType="1"/>
          </p:cNvSpPr>
          <p:nvPr/>
        </p:nvSpPr>
        <p:spPr bwMode="auto">
          <a:xfrm flipH="1">
            <a:off x="2107800" y="4266406"/>
            <a:ext cx="5181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4506446" y="3884345"/>
            <a:ext cx="958999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u="none" baseline="30000">
                <a:solidFill>
                  <a:srgbClr val="000000"/>
                </a:solidFill>
              </a:rPr>
              <a:t>Xa </a:t>
            </a:r>
            <a:r>
              <a:rPr lang="en-AU" u="none">
                <a:solidFill>
                  <a:srgbClr val="000000"/>
                </a:solidFill>
              </a:rPr>
              <a:t>= 40</a:t>
            </a:r>
            <a:endParaRPr lang="en-US" u="none" baseline="30000">
              <a:solidFill>
                <a:srgbClr val="000000"/>
              </a:solidFill>
            </a:endParaRPr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7364018" y="3028784"/>
            <a:ext cx="2523530" cy="709956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Randomly choose </a:t>
            </a:r>
            <a:r>
              <a:rPr lang="en-US" u="none">
                <a:solidFill>
                  <a:srgbClr val="FC0128"/>
                </a:solidFill>
              </a:rPr>
              <a:t>k=40</a:t>
            </a:r>
            <a:endParaRPr lang="en-US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compute   R = </a:t>
            </a:r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 </a:t>
            </a:r>
            <a:r>
              <a:rPr lang="en-AU" u="none" baseline="30000">
                <a:solidFill>
                  <a:srgbClr val="FC0128"/>
                </a:solidFill>
              </a:rPr>
              <a:t>k</a:t>
            </a:r>
            <a:r>
              <a:rPr lang="en-US" u="none">
                <a:solidFill>
                  <a:srgbClr val="000000"/>
                </a:solidFill>
              </a:rPr>
              <a:t> =41 </a:t>
            </a:r>
            <a:endParaRPr lang="en-US" u="none" baseline="30000">
              <a:solidFill>
                <a:srgbClr val="000000"/>
              </a:solidFill>
            </a:endParaRPr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1712201" y="1430201"/>
            <a:ext cx="181606" cy="3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endParaRPr lang="en-US" sz="1400" u="none">
              <a:solidFill>
                <a:srgbClr val="000000"/>
              </a:solidFill>
            </a:endParaRPr>
          </a:p>
        </p:txBody>
      </p:sp>
      <p:sp>
        <p:nvSpPr>
          <p:cNvPr id="104461" name="Text Box 14"/>
          <p:cNvSpPr txBox="1">
            <a:spLocks noChangeArrowheads="1"/>
          </p:cNvSpPr>
          <p:nvPr/>
        </p:nvSpPr>
        <p:spPr bwMode="auto">
          <a:xfrm>
            <a:off x="3697151" y="3257282"/>
            <a:ext cx="2368038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 Who are you?,   R=41</a:t>
            </a:r>
          </a:p>
        </p:txBody>
      </p:sp>
      <p:sp>
        <p:nvSpPr>
          <p:cNvPr id="104462" name="Text Box 15"/>
          <p:cNvSpPr txBox="1">
            <a:spLocks noChangeArrowheads="1"/>
          </p:cNvSpPr>
          <p:nvPr/>
        </p:nvSpPr>
        <p:spPr bwMode="auto">
          <a:xfrm>
            <a:off x="757293" y="1811070"/>
            <a:ext cx="1966005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AU" u="none" dirty="0">
                <a:solidFill>
                  <a:srgbClr val="000000"/>
                </a:solidFill>
              </a:rPr>
              <a:t> </a:t>
            </a:r>
            <a:r>
              <a:rPr lang="en-AU" u="none" baseline="30000" dirty="0" err="1">
                <a:solidFill>
                  <a:srgbClr val="000000"/>
                </a:solidFill>
              </a:rPr>
              <a:t>Xa</a:t>
            </a:r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 = 2</a:t>
            </a:r>
            <a:r>
              <a:rPr lang="en-AU" u="none" baseline="30000" dirty="0">
                <a:solidFill>
                  <a:srgbClr val="000000"/>
                </a:solidFill>
              </a:rPr>
              <a:t>11</a:t>
            </a:r>
            <a:r>
              <a:rPr lang="en-US" u="none" baseline="30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= 56 = </a:t>
            </a:r>
            <a:r>
              <a:rPr lang="en-AU" u="none" dirty="0" err="1">
                <a:solidFill>
                  <a:srgbClr val="000000"/>
                </a:solidFill>
              </a:rPr>
              <a:t>y</a:t>
            </a:r>
            <a:r>
              <a:rPr lang="en-AU" u="none" baseline="-25000" dirty="0" err="1">
                <a:solidFill>
                  <a:srgbClr val="000000"/>
                </a:solidFill>
              </a:rPr>
              <a:t>a</a:t>
            </a:r>
            <a:endParaRPr lang="en-US" u="none" baseline="-25000" dirty="0">
              <a:solidFill>
                <a:srgbClr val="000000"/>
              </a:solidFill>
            </a:endParaRPr>
          </a:p>
        </p:txBody>
      </p:sp>
      <p:sp>
        <p:nvSpPr>
          <p:cNvPr id="104463" name="Line 16"/>
          <p:cNvSpPr>
            <a:spLocks noChangeShapeType="1"/>
          </p:cNvSpPr>
          <p:nvPr/>
        </p:nvSpPr>
        <p:spPr bwMode="auto">
          <a:xfrm>
            <a:off x="2793599" y="2040731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464" name="Text Box 17"/>
          <p:cNvSpPr txBox="1">
            <a:spLocks noChangeArrowheads="1"/>
          </p:cNvSpPr>
          <p:nvPr/>
        </p:nvSpPr>
        <p:spPr bwMode="auto">
          <a:xfrm>
            <a:off x="1257078" y="2755809"/>
            <a:ext cx="415580" cy="4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2400" u="none">
                <a:solidFill>
                  <a:srgbClr val="FC0128"/>
                </a:solidFill>
              </a:rPr>
              <a:t>x</a:t>
            </a:r>
            <a:r>
              <a:rPr lang="en-AU" sz="2400" u="none" baseline="-25000">
                <a:solidFill>
                  <a:srgbClr val="FC0128"/>
                </a:solidFill>
              </a:rPr>
              <a:t>a</a:t>
            </a:r>
            <a:endParaRPr lang="en-US" sz="2400" u="none" baseline="-25000">
              <a:solidFill>
                <a:srgbClr val="FC0128"/>
              </a:solidFill>
            </a:endParaRPr>
          </a:p>
        </p:txBody>
      </p:sp>
      <p:sp>
        <p:nvSpPr>
          <p:cNvPr id="104465" name="Text Box 18"/>
          <p:cNvSpPr txBox="1">
            <a:spLocks noChangeArrowheads="1"/>
          </p:cNvSpPr>
          <p:nvPr/>
        </p:nvSpPr>
        <p:spPr bwMode="auto">
          <a:xfrm>
            <a:off x="334562" y="4014622"/>
            <a:ext cx="2644775" cy="709956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 </a:t>
            </a:r>
            <a:r>
              <a:rPr lang="en-AU" u="none">
                <a:solidFill>
                  <a:srgbClr val="FC0128"/>
                </a:solidFill>
              </a:rPr>
              <a:t>= </a:t>
            </a:r>
            <a:r>
              <a:rPr lang="en-US" u="none">
                <a:solidFill>
                  <a:srgbClr val="000000"/>
                </a:solidFill>
              </a:rPr>
              <a:t>41</a:t>
            </a:r>
            <a:r>
              <a:rPr lang="en-US" u="none" baseline="30000">
                <a:solidFill>
                  <a:srgbClr val="000000"/>
                </a:solidFill>
              </a:rPr>
              <a:t>11 </a:t>
            </a:r>
            <a:r>
              <a:rPr lang="en-AU" u="none">
                <a:solidFill>
                  <a:srgbClr val="FC0128"/>
                </a:solidFill>
              </a:rPr>
              <a:t>= (2</a:t>
            </a:r>
            <a:r>
              <a:rPr lang="en-AU" u="none" baseline="30000">
                <a:solidFill>
                  <a:srgbClr val="FC0128"/>
                </a:solidFill>
              </a:rPr>
              <a:t>40</a:t>
            </a:r>
            <a:r>
              <a:rPr lang="en-AU" u="none">
                <a:solidFill>
                  <a:srgbClr val="FC0128"/>
                </a:solidFill>
              </a:rPr>
              <a:t>)</a:t>
            </a:r>
            <a:r>
              <a:rPr lang="en-AU" u="none" baseline="30000">
                <a:solidFill>
                  <a:srgbClr val="FC0128"/>
                </a:solidFill>
              </a:rPr>
              <a:t>11</a:t>
            </a:r>
          </a:p>
          <a:p>
            <a:pPr algn="ctr" defTabSz="761179" eaLnBrk="0" hangingPunct="0"/>
            <a:r>
              <a:rPr lang="en-AU" u="none" baseline="30000">
                <a:solidFill>
                  <a:srgbClr val="FC0128"/>
                </a:solidFill>
              </a:rPr>
              <a:t>              </a:t>
            </a:r>
            <a:r>
              <a:rPr lang="en-AU" u="none">
                <a:solidFill>
                  <a:srgbClr val="FC0128"/>
                </a:solidFill>
              </a:rPr>
              <a:t>= 2</a:t>
            </a:r>
            <a:r>
              <a:rPr lang="en-AU" u="none" baseline="30000">
                <a:solidFill>
                  <a:srgbClr val="FC0128"/>
                </a:solidFill>
              </a:rPr>
              <a:t>440 mod 82 </a:t>
            </a:r>
            <a:r>
              <a:rPr lang="en-AU" u="none">
                <a:solidFill>
                  <a:srgbClr val="FC0128"/>
                </a:solidFill>
              </a:rPr>
              <a:t>= 40  </a:t>
            </a:r>
            <a:endParaRPr lang="en-US" u="none">
              <a:solidFill>
                <a:srgbClr val="FC0128"/>
              </a:solidFill>
            </a:endParaRPr>
          </a:p>
        </p:txBody>
      </p:sp>
      <p:sp>
        <p:nvSpPr>
          <p:cNvPr id="104466" name="Text Box 19"/>
          <p:cNvSpPr txBox="1">
            <a:spLocks noChangeArrowheads="1"/>
          </p:cNvSpPr>
          <p:nvPr/>
        </p:nvSpPr>
        <p:spPr bwMode="auto">
          <a:xfrm>
            <a:off x="7441799" y="3905283"/>
            <a:ext cx="2590800" cy="1325509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00000"/>
                </a:solidFill>
              </a:rPr>
              <a:t>check   </a:t>
            </a:r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AU" u="none" baseline="30000">
                <a:solidFill>
                  <a:srgbClr val="FC0128"/>
                </a:solidFill>
              </a:rPr>
              <a:t>Xa</a:t>
            </a:r>
            <a:r>
              <a:rPr lang="en-US" u="none">
                <a:solidFill>
                  <a:srgbClr val="000000"/>
                </a:solidFill>
              </a:rPr>
              <a:t> = </a:t>
            </a:r>
            <a:r>
              <a:rPr lang="en-AU" b="0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r>
              <a:rPr lang="en-AU" u="none" baseline="30000">
                <a:solidFill>
                  <a:srgbClr val="FC0128"/>
                </a:solidFill>
              </a:rPr>
              <a:t>k</a:t>
            </a:r>
          </a:p>
          <a:p>
            <a:pPr defTabSz="761179" eaLnBrk="0" hangingPunct="0"/>
            <a:r>
              <a:rPr lang="en-AU" u="none" baseline="30000">
                <a:solidFill>
                  <a:srgbClr val="FC0128"/>
                </a:solidFill>
              </a:rPr>
              <a:t>                        </a:t>
            </a:r>
            <a:r>
              <a:rPr lang="en-AU" u="none">
                <a:solidFill>
                  <a:srgbClr val="FC0128"/>
                </a:solidFill>
              </a:rPr>
              <a:t>40 =  56</a:t>
            </a:r>
            <a:r>
              <a:rPr lang="en-AU" u="none" baseline="30000">
                <a:solidFill>
                  <a:srgbClr val="FC0128"/>
                </a:solidFill>
              </a:rPr>
              <a:t>40</a:t>
            </a:r>
            <a:r>
              <a:rPr lang="en-AU" u="none">
                <a:solidFill>
                  <a:srgbClr val="FC0128"/>
                </a:solidFill>
              </a:rPr>
              <a:t> </a:t>
            </a:r>
          </a:p>
          <a:p>
            <a:pPr defTabSz="761179" eaLnBrk="0" hangingPunct="0"/>
            <a:r>
              <a:rPr lang="en-AU" u="none">
                <a:solidFill>
                  <a:srgbClr val="FC0128"/>
                </a:solidFill>
              </a:rPr>
              <a:t>                40 = (2</a:t>
            </a:r>
            <a:r>
              <a:rPr lang="en-AU" u="none" baseline="30000">
                <a:solidFill>
                  <a:srgbClr val="FC0128"/>
                </a:solidFill>
              </a:rPr>
              <a:t>11</a:t>
            </a:r>
            <a:r>
              <a:rPr lang="en-AU" u="none">
                <a:solidFill>
                  <a:srgbClr val="FC0128"/>
                </a:solidFill>
              </a:rPr>
              <a:t>)</a:t>
            </a:r>
            <a:r>
              <a:rPr lang="en-AU" u="none" baseline="30000">
                <a:solidFill>
                  <a:srgbClr val="FC0128"/>
                </a:solidFill>
              </a:rPr>
              <a:t>40</a:t>
            </a:r>
            <a:r>
              <a:rPr lang="en-AU" u="none">
                <a:solidFill>
                  <a:srgbClr val="FC0128"/>
                </a:solidFill>
              </a:rPr>
              <a:t>=40</a:t>
            </a:r>
            <a:endParaRPr lang="en-AU" u="none" baseline="30000">
              <a:solidFill>
                <a:srgbClr val="FC0128"/>
              </a:solidFill>
            </a:endParaRPr>
          </a:p>
          <a:p>
            <a:pPr defTabSz="761179" eaLnBrk="0" hangingPunct="0"/>
            <a:r>
              <a:rPr lang="en-AU" u="none">
                <a:solidFill>
                  <a:srgbClr val="FC0128"/>
                </a:solidFill>
              </a:rPr>
              <a:t>=&gt; User is authentic</a:t>
            </a:r>
            <a:endParaRPr lang="en-US" u="none">
              <a:solidFill>
                <a:srgbClr val="FC0128"/>
              </a:solidFill>
            </a:endParaRPr>
          </a:p>
        </p:txBody>
      </p:sp>
      <p:sp>
        <p:nvSpPr>
          <p:cNvPr id="104467" name="Text Box 20"/>
          <p:cNvSpPr txBox="1">
            <a:spLocks noChangeArrowheads="1"/>
          </p:cNvSpPr>
          <p:nvPr/>
        </p:nvSpPr>
        <p:spPr bwMode="auto">
          <a:xfrm>
            <a:off x="1103062" y="3409682"/>
            <a:ext cx="749005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 R=41</a:t>
            </a:r>
          </a:p>
        </p:txBody>
      </p:sp>
      <p:sp>
        <p:nvSpPr>
          <p:cNvPr id="104468" name="Line 21"/>
          <p:cNvSpPr>
            <a:spLocks noChangeShapeType="1"/>
          </p:cNvSpPr>
          <p:nvPr/>
        </p:nvSpPr>
        <p:spPr bwMode="auto">
          <a:xfrm flipH="1">
            <a:off x="1728391" y="3602831"/>
            <a:ext cx="563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469" name="Line 22"/>
          <p:cNvSpPr>
            <a:spLocks noChangeShapeType="1"/>
          </p:cNvSpPr>
          <p:nvPr/>
        </p:nvSpPr>
        <p:spPr bwMode="auto">
          <a:xfrm flipH="1">
            <a:off x="1422000" y="3717131"/>
            <a:ext cx="777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470" name="Line 23"/>
          <p:cNvSpPr>
            <a:spLocks noChangeShapeType="1"/>
          </p:cNvSpPr>
          <p:nvPr/>
        </p:nvSpPr>
        <p:spPr bwMode="auto">
          <a:xfrm>
            <a:off x="3784199" y="2193139"/>
            <a:ext cx="51816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471" name="Line 24"/>
          <p:cNvSpPr>
            <a:spLocks noChangeShapeType="1"/>
          </p:cNvSpPr>
          <p:nvPr/>
        </p:nvSpPr>
        <p:spPr bwMode="auto">
          <a:xfrm flipH="1">
            <a:off x="9270599" y="3336138"/>
            <a:ext cx="304799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1E54844D-FC74-4B16-BFA0-105835BB6608}"/>
              </a:ext>
            </a:extLst>
          </p:cNvPr>
          <p:cNvSpPr/>
          <p:nvPr/>
        </p:nvSpPr>
        <p:spPr bwMode="auto">
          <a:xfrm>
            <a:off x="3841581" y="1605633"/>
            <a:ext cx="2742954" cy="710067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dirty="0">
                <a:solidFill>
                  <a:srgbClr val="000000"/>
                </a:solidFill>
                <a:latin typeface="Arial" charset="0"/>
              </a:rPr>
              <a:t>GF(83)</a:t>
            </a:r>
          </a:p>
          <a:p>
            <a:pPr eaLnBrk="0" hangingPunct="0"/>
            <a:r>
              <a:rPr lang="de-DE" dirty="0" err="1">
                <a:solidFill>
                  <a:srgbClr val="000000"/>
                </a:solidFill>
                <a:latin typeface="Arial" charset="0"/>
              </a:rPr>
              <a:t>Ya</a:t>
            </a:r>
            <a:r>
              <a:rPr lang="de-DE" dirty="0">
                <a:solidFill>
                  <a:srgbClr val="000000"/>
                </a:solidFill>
                <a:latin typeface="Arial" charset="0"/>
              </a:rPr>
              <a:t> = 56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4B320CAB-6ADA-4CBF-924A-7B1764D2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21" y="1229111"/>
            <a:ext cx="1826224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 dirty="0">
                <a:solidFill>
                  <a:srgbClr val="000000"/>
                </a:solidFill>
              </a:rPr>
              <a:t> Public directory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827DF25B-2032-498E-9CA4-D17268AC94FF}"/>
              </a:ext>
            </a:extLst>
          </p:cNvPr>
          <p:cNvSpPr/>
          <p:nvPr/>
        </p:nvSpPr>
        <p:spPr>
          <a:xfrm>
            <a:off x="4998791" y="1592435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AU" u="none" dirty="0">
                <a:solidFill>
                  <a:srgbClr val="000000"/>
                </a:solidFill>
              </a:rPr>
              <a:t> </a:t>
            </a:r>
            <a:r>
              <a:rPr lang="en-US" u="none" dirty="0">
                <a:solidFill>
                  <a:srgbClr val="000000"/>
                </a:solidFill>
                <a:sym typeface="Symbol" pitchFamily="18" charset="2"/>
              </a:rPr>
              <a:t>= 2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B934F1E4-B2CD-4613-989B-60874874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907" y="1477800"/>
            <a:ext cx="4667626" cy="1260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02" tIns="46750" rIns="89902" bIns="46750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07C23008-EA44-4A65-9A3D-35F249E1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698" y="1452868"/>
            <a:ext cx="3611968" cy="6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 dirty="0"/>
              <a:t>GF(p), </a:t>
            </a:r>
            <a:r>
              <a:rPr lang="de-DE" sz="1800" b="0" u="none" dirty="0">
                <a:solidFill>
                  <a:srgbClr val="000000"/>
                </a:solidFill>
              </a:rPr>
              <a:t>Element </a:t>
            </a:r>
            <a:r>
              <a:rPr lang="el-GR" sz="1800" u="none" dirty="0">
                <a:solidFill>
                  <a:srgbClr val="000000"/>
                </a:solidFill>
              </a:rPr>
              <a:t>α</a:t>
            </a:r>
            <a:r>
              <a:rPr lang="de-DE" sz="1800" b="0" u="none" dirty="0">
                <a:solidFill>
                  <a:srgbClr val="000000"/>
                </a:solidFill>
              </a:rPr>
              <a:t> </a:t>
            </a:r>
            <a:r>
              <a:rPr lang="en-US" sz="1800" b="0" u="none" dirty="0">
                <a:solidFill>
                  <a:srgbClr val="000000"/>
                </a:solidFill>
              </a:rPr>
              <a:t>has order </a:t>
            </a:r>
            <a:r>
              <a:rPr lang="en-US" sz="1800" u="none" dirty="0">
                <a:solidFill>
                  <a:srgbClr val="000000"/>
                </a:solidFill>
              </a:rPr>
              <a:t>q</a:t>
            </a:r>
            <a:r>
              <a:rPr lang="en-US" sz="1800" b="0" u="none" dirty="0">
                <a:solidFill>
                  <a:srgbClr val="000000"/>
                </a:solidFill>
              </a:rPr>
              <a:t> such that </a:t>
            </a:r>
            <a:br>
              <a:rPr lang="en-US" sz="1800" b="0" u="none" dirty="0">
                <a:solidFill>
                  <a:srgbClr val="000000"/>
                </a:solidFill>
              </a:rPr>
            </a:br>
            <a:r>
              <a:rPr lang="en-US" sz="1800" u="none" dirty="0">
                <a:solidFill>
                  <a:srgbClr val="000000"/>
                </a:solidFill>
              </a:rPr>
              <a:t>q</a:t>
            </a:r>
            <a:r>
              <a:rPr lang="en-US" sz="1800" b="0" u="none" dirty="0">
                <a:solidFill>
                  <a:srgbClr val="000000"/>
                </a:solidFill>
              </a:rPr>
              <a:t> is prime which divides </a:t>
            </a:r>
            <a:r>
              <a:rPr lang="en-US" sz="1800" u="none" dirty="0">
                <a:solidFill>
                  <a:srgbClr val="000000"/>
                </a:solidFill>
              </a:rPr>
              <a:t>p-1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143A4281-5115-499F-BE06-949B2BD3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632" y="2190614"/>
            <a:ext cx="3732214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u="none" dirty="0" err="1">
                <a:solidFill>
                  <a:srgbClr val="000000"/>
                </a:solidFill>
              </a:rPr>
              <a:t>y</a:t>
            </a:r>
            <a:r>
              <a:rPr lang="en-AU" u="none" baseline="-25000" dirty="0" err="1">
                <a:solidFill>
                  <a:srgbClr val="000000"/>
                </a:solidFill>
              </a:rPr>
              <a:t>A</a:t>
            </a:r>
            <a:r>
              <a:rPr lang="en-AU" u="none" dirty="0">
                <a:solidFill>
                  <a:srgbClr val="000000"/>
                </a:solidFill>
              </a:rPr>
              <a:t> :  </a:t>
            </a:r>
            <a:r>
              <a:rPr lang="en-US" u="none" dirty="0">
                <a:solidFill>
                  <a:srgbClr val="000000"/>
                </a:solidFill>
              </a:rPr>
              <a:t>public key of </a:t>
            </a:r>
            <a:r>
              <a:rPr lang="en-US" u="none" dirty="0" smtClean="0">
                <a:solidFill>
                  <a:srgbClr val="000000"/>
                </a:solidFill>
              </a:rPr>
              <a:t>signer A                </a:t>
            </a:r>
            <a:endParaRPr lang="en-US" u="none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1D2691D-A017-489E-AF2E-6655CC6E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10" y="58741"/>
            <a:ext cx="981834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836613" eaLnBrk="0" hangingPunct="0"/>
            <a:r>
              <a:rPr lang="en-US" sz="2800" u="none" dirty="0">
                <a:latin typeface="Arial" charset="0"/>
              </a:rPr>
              <a:t>Template of </a:t>
            </a:r>
            <a:r>
              <a:rPr lang="en-US" sz="2800" u="none" dirty="0" err="1">
                <a:latin typeface="Arial" charset="0"/>
              </a:rPr>
              <a:t>Schnorr’s</a:t>
            </a:r>
            <a:r>
              <a:rPr lang="en-US" sz="2800" u="none" dirty="0">
                <a:latin typeface="Arial" charset="0"/>
              </a:rPr>
              <a:t> Identification/signature Scheme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9DB651D-E7EF-4DA4-9DB2-C97672B08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957" y="1014670"/>
            <a:ext cx="4837861" cy="35467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defTabSz="8366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u="none" dirty="0">
                <a:solidFill>
                  <a:srgbClr val="000000"/>
                </a:solidFill>
              </a:rPr>
              <a:t>Open Directory (as DH public directory)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838C6C-93A9-42D8-B2C6-94DE32C8277D}"/>
              </a:ext>
            </a:extLst>
          </p:cNvPr>
          <p:cNvSpPr/>
          <p:nvPr/>
        </p:nvSpPr>
        <p:spPr>
          <a:xfrm>
            <a:off x="552600" y="1695136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u="none" dirty="0">
                <a:solidFill>
                  <a:srgbClr val="000000"/>
                </a:solidFill>
              </a:rPr>
              <a:t>Secret key </a:t>
            </a:r>
            <a:r>
              <a:rPr lang="en-US" u="none" dirty="0" err="1">
                <a:solidFill>
                  <a:srgbClr val="000000"/>
                </a:solidFill>
              </a:rPr>
              <a:t>x</a:t>
            </a:r>
            <a:r>
              <a:rPr lang="en-US" u="none" baseline="-25000" dirty="0" err="1">
                <a:solidFill>
                  <a:srgbClr val="000000"/>
                </a:solidFill>
              </a:rPr>
              <a:t>A</a:t>
            </a:r>
            <a:r>
              <a:rPr lang="en-US" b="0" u="none" dirty="0">
                <a:solidFill>
                  <a:srgbClr val="000000"/>
                </a:solidFill>
              </a:rPr>
              <a:t>&lt; q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5E53D1F9-0ED0-43FC-8A8D-3DCBAEEC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91" y="1076354"/>
            <a:ext cx="1422488" cy="5583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AE00"/>
              </a:buClr>
            </a:pPr>
            <a:r>
              <a:rPr lang="en-US" sz="2400" b="0" u="none" dirty="0">
                <a:solidFill>
                  <a:srgbClr val="000000"/>
                </a:solidFill>
                <a:latin typeface="Tahoma" pitchFamily="34" charset="0"/>
              </a:rPr>
              <a:t>Prover </a:t>
            </a:r>
            <a:r>
              <a:rPr lang="de-DE" sz="2400" b="0" u="none" dirty="0">
                <a:solidFill>
                  <a:srgbClr val="000000"/>
                </a:solidFill>
                <a:latin typeface="Tahoma" pitchFamily="34" charset="0"/>
              </a:rPr>
              <a:t>A</a:t>
            </a:r>
            <a:endParaRPr lang="en-US" sz="2400" b="0" u="none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93D5D7FC-A30A-48FE-A3BA-B9EBF53AC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6019" y="1119037"/>
            <a:ext cx="1728340" cy="5794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00AE00"/>
              </a:buClr>
            </a:pPr>
            <a:r>
              <a:rPr lang="en-US" sz="3200" b="0" u="none" dirty="0">
                <a:solidFill>
                  <a:srgbClr val="000000"/>
                </a:solidFill>
                <a:latin typeface="Tahoma" pitchFamily="34" charset="0"/>
              </a:rPr>
              <a:t>verifier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C1D7F2F-D411-4644-A9B8-0BD0DF058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31383"/>
              </p:ext>
            </p:extLst>
          </p:nvPr>
        </p:nvGraphicFramePr>
        <p:xfrm>
          <a:off x="600564" y="2053645"/>
          <a:ext cx="2069666" cy="50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990360" imgH="241200" progId="Equation.DSMT4">
                  <p:embed/>
                </p:oleObj>
              </mc:Choice>
              <mc:Fallback>
                <p:oleObj name="Equation" r:id="rId3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564" y="2053645"/>
                        <a:ext cx="2069666" cy="504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28EE573-7A1B-472E-98F1-3F6D71EDB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4" y="2862613"/>
            <a:ext cx="3426483" cy="4287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defTabSz="8366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dirty="0">
                <a:solidFill>
                  <a:srgbClr val="000000"/>
                </a:solidFill>
              </a:rPr>
              <a:t>User A </a:t>
            </a:r>
            <a:r>
              <a:rPr lang="de-DE" dirty="0" err="1">
                <a:solidFill>
                  <a:srgbClr val="000000"/>
                </a:solidFill>
              </a:rPr>
              <a:t>sings</a:t>
            </a:r>
            <a:r>
              <a:rPr lang="de-DE" dirty="0">
                <a:solidFill>
                  <a:srgbClr val="000000"/>
                </a:solidFill>
              </a:rPr>
              <a:t> a </a:t>
            </a:r>
            <a:r>
              <a:rPr lang="de-DE" dirty="0" err="1">
                <a:solidFill>
                  <a:srgbClr val="000000"/>
                </a:solidFill>
              </a:rPr>
              <a:t>message</a:t>
            </a:r>
            <a:r>
              <a:rPr lang="de-DE" dirty="0">
                <a:solidFill>
                  <a:srgbClr val="000000"/>
                </a:solidFill>
              </a:rPr>
              <a:t> M:</a:t>
            </a:r>
            <a:endParaRPr lang="en-US" b="0" u="none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9E77EEE8-98CA-47D1-911A-920C9923C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06770"/>
              </p:ext>
            </p:extLst>
          </p:nvPr>
        </p:nvGraphicFramePr>
        <p:xfrm>
          <a:off x="3590204" y="3266621"/>
          <a:ext cx="170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0204" y="3266621"/>
                        <a:ext cx="17049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2840502B-039A-430E-8BA1-02EB50A0F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139754"/>
              </p:ext>
            </p:extLst>
          </p:nvPr>
        </p:nvGraphicFramePr>
        <p:xfrm>
          <a:off x="2037663" y="3281276"/>
          <a:ext cx="1400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7663" y="3281276"/>
                        <a:ext cx="14001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F88157-BE3C-49E8-A87F-F668C88689F6}"/>
              </a:ext>
            </a:extLst>
          </p:cNvPr>
          <p:cNvSpPr/>
          <p:nvPr/>
        </p:nvSpPr>
        <p:spPr>
          <a:xfrm>
            <a:off x="954865" y="3281276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u="none" dirty="0">
                <a:solidFill>
                  <a:srgbClr val="000000"/>
                </a:solidFill>
                <a:latin typeface="Arial" charset="0"/>
              </a:rPr>
              <a:t>Random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8636F6C-19B6-45C0-ACEF-E7855B82FE73}"/>
              </a:ext>
            </a:extLst>
          </p:cNvPr>
          <p:cNvSpPr/>
          <p:nvPr/>
        </p:nvSpPr>
        <p:spPr bwMode="auto">
          <a:xfrm>
            <a:off x="471330" y="5206785"/>
            <a:ext cx="432969" cy="42871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8B3C5C-C3AB-4ABB-AA79-558D228514E9}"/>
              </a:ext>
            </a:extLst>
          </p:cNvPr>
          <p:cNvSpPr txBox="1"/>
          <p:nvPr/>
        </p:nvSpPr>
        <p:spPr>
          <a:xfrm>
            <a:off x="563182" y="5191371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4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4391086-7210-4FF0-9217-E8DD26618A42}"/>
              </a:ext>
            </a:extLst>
          </p:cNvPr>
          <p:cNvSpPr/>
          <p:nvPr/>
        </p:nvSpPr>
        <p:spPr bwMode="auto">
          <a:xfrm>
            <a:off x="497541" y="3291325"/>
            <a:ext cx="432969" cy="42871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2105A6-35D8-4C76-BF82-40329B73295E}"/>
              </a:ext>
            </a:extLst>
          </p:cNvPr>
          <p:cNvSpPr txBox="1"/>
          <p:nvPr/>
        </p:nvSpPr>
        <p:spPr>
          <a:xfrm>
            <a:off x="588459" y="3326278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1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xmlns="" id="{DE080DA8-AA5E-444B-97A0-9DDDB0684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1155" y="5439773"/>
            <a:ext cx="5831982" cy="376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095842FE-DED5-4E5A-904C-75565E6F8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56192"/>
              </p:ext>
            </p:extLst>
          </p:nvPr>
        </p:nvGraphicFramePr>
        <p:xfrm>
          <a:off x="7338308" y="3240433"/>
          <a:ext cx="256833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9" imgW="1295280" imgH="241200" progId="Equation.DSMT4">
                  <p:embed/>
                </p:oleObj>
              </mc:Choice>
              <mc:Fallback>
                <p:oleObj name="Equation" r:id="rId9" imgW="1295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8308" y="3240433"/>
                        <a:ext cx="2568339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D20E1EFA-37B7-41DB-9513-9B98BCC04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14923"/>
              </p:ext>
            </p:extLst>
          </p:nvPr>
        </p:nvGraphicFramePr>
        <p:xfrm>
          <a:off x="7504644" y="3849060"/>
          <a:ext cx="24177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4644" y="3849060"/>
                        <a:ext cx="241776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63C52A6-F6D2-44AE-A929-58793E8662C3}"/>
              </a:ext>
            </a:extLst>
          </p:cNvPr>
          <p:cNvSpPr/>
          <p:nvPr/>
        </p:nvSpPr>
        <p:spPr bwMode="auto">
          <a:xfrm>
            <a:off x="6862420" y="3266064"/>
            <a:ext cx="432969" cy="42871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2D5397-C9C8-4E5C-B63A-6D54EAE27A5E}"/>
              </a:ext>
            </a:extLst>
          </p:cNvPr>
          <p:cNvSpPr txBox="1"/>
          <p:nvPr/>
        </p:nvSpPr>
        <p:spPr>
          <a:xfrm>
            <a:off x="6953136" y="326276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5</a:t>
            </a:r>
            <a:endParaRPr lang="en-GB" u="none" dirty="0">
              <a:solidFill>
                <a:srgbClr val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9B6DE96-B773-4414-B28F-435126B17CF7}"/>
              </a:ext>
            </a:extLst>
          </p:cNvPr>
          <p:cNvSpPr/>
          <p:nvPr/>
        </p:nvSpPr>
        <p:spPr bwMode="auto">
          <a:xfrm>
            <a:off x="6868926" y="3787451"/>
            <a:ext cx="432969" cy="42871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55481C3-A6E8-4A11-9B73-8E1F05A063A2}"/>
              </a:ext>
            </a:extLst>
          </p:cNvPr>
          <p:cNvSpPr txBox="1"/>
          <p:nvPr/>
        </p:nvSpPr>
        <p:spPr>
          <a:xfrm>
            <a:off x="6955669" y="380212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6</a:t>
            </a:r>
            <a:endParaRPr lang="en-GB" u="none" dirty="0">
              <a:solidFill>
                <a:srgbClr val="000000"/>
              </a:solidFill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xmlns="" id="{D74333CD-CAFD-4F53-8626-BDCDB62C35CD}"/>
              </a:ext>
            </a:extLst>
          </p:cNvPr>
          <p:cNvGrpSpPr/>
          <p:nvPr/>
        </p:nvGrpSpPr>
        <p:grpSpPr>
          <a:xfrm>
            <a:off x="5400799" y="4402900"/>
            <a:ext cx="4207690" cy="1901151"/>
            <a:chOff x="5864476" y="4540668"/>
            <a:chExt cx="4207690" cy="1901151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xmlns="" id="{72FA6CCF-6EBD-4F96-8678-936F7FD2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187" y="4550881"/>
              <a:ext cx="1898793" cy="42871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defTabSz="836613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de-DE" dirty="0">
                  <a:solidFill>
                    <a:srgbClr val="000000"/>
                  </a:solidFill>
                  <a:latin typeface="Arial" charset="0"/>
                </a:rPr>
                <a:t>Verifiecation </a:t>
              </a:r>
              <a:endParaRPr lang="en-US" b="0" u="none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xmlns="" id="{BDF4C62E-F016-4F80-BF9D-7E4E3FF77716}"/>
                </a:ext>
              </a:extLst>
            </p:cNvPr>
            <p:cNvGrpSpPr/>
            <p:nvPr/>
          </p:nvGrpSpPr>
          <p:grpSpPr>
            <a:xfrm>
              <a:off x="5864476" y="4540668"/>
              <a:ext cx="4207690" cy="1901151"/>
              <a:chOff x="5496273" y="4591034"/>
              <a:chExt cx="3843015" cy="190115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606982C-5ECD-4A55-BFC4-A70A37243A70}"/>
                  </a:ext>
                </a:extLst>
              </p:cNvPr>
              <p:cNvSpPr/>
              <p:nvPr/>
            </p:nvSpPr>
            <p:spPr bwMode="auto">
              <a:xfrm>
                <a:off x="6850883" y="4591034"/>
                <a:ext cx="432969" cy="428712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F0FCD18-F8AF-4238-87F7-67BD5BF8E3F8}"/>
                  </a:ext>
                </a:extLst>
              </p:cNvPr>
              <p:cNvSpPr txBox="1"/>
              <p:nvPr/>
            </p:nvSpPr>
            <p:spPr>
              <a:xfrm>
                <a:off x="6955836" y="4605335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none" dirty="0">
                    <a:solidFill>
                      <a:srgbClr val="000000"/>
                    </a:solidFill>
                  </a:rPr>
                  <a:t>7</a:t>
                </a:r>
                <a:endParaRPr lang="en-GB" u="none" dirty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38" name="Object 37">
                <a:extLst>
                  <a:ext uri="{FF2B5EF4-FFF2-40B4-BE49-F238E27FC236}">
                    <a16:creationId xmlns:a16="http://schemas.microsoft.com/office/drawing/2014/main" xmlns="" id="{7F4C2B50-E573-421E-B42C-029888EA2E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7149423"/>
                  </p:ext>
                </p:extLst>
              </p:nvPr>
            </p:nvGraphicFramePr>
            <p:xfrm>
              <a:off x="7149494" y="4985698"/>
              <a:ext cx="1990725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4" name="Equation" r:id="rId13" imgW="1015920" imgH="203040" progId="Equation.DSMT4">
                      <p:embed/>
                    </p:oleObj>
                  </mc:Choice>
                  <mc:Fallback>
                    <p:oleObj name="Equation" r:id="rId13" imgW="101592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149494" y="4985698"/>
                            <a:ext cx="1990725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xmlns="" id="{A0D2AA5B-216A-44C9-B1E8-3AD88837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2823" y="5380854"/>
                <a:ext cx="2074590" cy="332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836613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0" u="none" dirty="0">
                    <a:solidFill>
                      <a:srgbClr val="000000"/>
                    </a:solidFill>
                  </a:rPr>
                  <a:t>Then, M signed by A is authentic</a:t>
                </a:r>
              </a:p>
            </p:txBody>
          </p:sp>
          <p:graphicFrame>
            <p:nvGraphicFramePr>
              <p:cNvPr id="40" name="Object 39">
                <a:extLst>
                  <a:ext uri="{FF2B5EF4-FFF2-40B4-BE49-F238E27FC236}">
                    <a16:creationId xmlns:a16="http://schemas.microsoft.com/office/drawing/2014/main" xmlns="" id="{45FC4543-B3A5-4B61-B00E-6932636765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011835"/>
                  </p:ext>
                </p:extLst>
              </p:nvPr>
            </p:nvGraphicFramePr>
            <p:xfrm>
              <a:off x="5496273" y="6041761"/>
              <a:ext cx="3843015" cy="450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5" name="Equation" r:id="rId15" imgW="2286000" imgH="228600" progId="Equation.DSMT4">
                      <p:embed/>
                    </p:oleObj>
                  </mc:Choice>
                  <mc:Fallback>
                    <p:oleObj name="Equation" r:id="rId15" imgW="22860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496273" y="6041761"/>
                            <a:ext cx="3843015" cy="450424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xmlns="" id="{1D82C308-21D9-4475-8159-1D85D4316B2B}"/>
              </a:ext>
            </a:extLst>
          </p:cNvPr>
          <p:cNvGrpSpPr/>
          <p:nvPr/>
        </p:nvGrpSpPr>
        <p:grpSpPr>
          <a:xfrm>
            <a:off x="495814" y="3644883"/>
            <a:ext cx="5538459" cy="888480"/>
            <a:chOff x="189219" y="3644883"/>
            <a:chExt cx="5538459" cy="888480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xmlns="" id="{EA8C6EC4-F8C4-43AE-A1B9-2A9B9D633E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569766"/>
                </p:ext>
              </p:extLst>
            </p:nvPr>
          </p:nvGraphicFramePr>
          <p:xfrm>
            <a:off x="1763721" y="4139663"/>
            <a:ext cx="1714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17" imgW="888840" imgH="203040" progId="Equation.DSMT4">
                    <p:embed/>
                  </p:oleObj>
                </mc:Choice>
                <mc:Fallback>
                  <p:oleObj name="Equation" r:id="rId17" imgW="8888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63721" y="4139663"/>
                          <a:ext cx="1714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F7D29BA-F110-4F89-91F5-7891F98CD07D}"/>
                </a:ext>
              </a:extLst>
            </p:cNvPr>
            <p:cNvSpPr/>
            <p:nvPr/>
          </p:nvSpPr>
          <p:spPr bwMode="auto">
            <a:xfrm>
              <a:off x="189219" y="4068148"/>
              <a:ext cx="432969" cy="42871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6619797-1DFB-462F-B934-A38CCCC0F95D}"/>
                </a:ext>
              </a:extLst>
            </p:cNvPr>
            <p:cNvSpPr txBox="1"/>
            <p:nvPr/>
          </p:nvSpPr>
          <p:spPr>
            <a:xfrm>
              <a:off x="256587" y="406106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>
                  <a:solidFill>
                    <a:srgbClr val="000000"/>
                  </a:solidFill>
                </a:rPr>
                <a:t>2</a:t>
              </a:r>
              <a:endParaRPr lang="en-GB" u="none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8AA1A77-30F1-49FE-BE0A-DEF3E7BFB3B4}"/>
                </a:ext>
              </a:extLst>
            </p:cNvPr>
            <p:cNvSpPr/>
            <p:nvPr/>
          </p:nvSpPr>
          <p:spPr>
            <a:xfrm>
              <a:off x="941213" y="4099591"/>
              <a:ext cx="9957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u="none" dirty="0">
                  <a:solidFill>
                    <a:srgbClr val="000000"/>
                  </a:solidFill>
                  <a:latin typeface="Arial" charset="0"/>
                </a:rPr>
                <a:t>Hash : 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1052B52-C555-4464-866B-1D1E6E674131}"/>
                </a:ext>
              </a:extLst>
            </p:cNvPr>
            <p:cNvSpPr/>
            <p:nvPr/>
          </p:nvSpPr>
          <p:spPr>
            <a:xfrm>
              <a:off x="583550" y="3644883"/>
              <a:ext cx="51441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AE00"/>
                </a:buClr>
              </a:pPr>
              <a:r>
                <a:rPr lang="en-US" dirty="0">
                  <a:solidFill>
                    <a:srgbClr val="FC0128"/>
                  </a:solidFill>
                </a:rPr>
                <a:t>A good and strong hash H function is required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xmlns="" id="{1FED23FF-2E48-472E-BA1E-341DEFCBA94C}"/>
              </a:ext>
            </a:extLst>
          </p:cNvPr>
          <p:cNvGrpSpPr/>
          <p:nvPr/>
        </p:nvGrpSpPr>
        <p:grpSpPr>
          <a:xfrm>
            <a:off x="493755" y="4324929"/>
            <a:ext cx="6347205" cy="808318"/>
            <a:chOff x="110491" y="5398423"/>
            <a:chExt cx="6347205" cy="808318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xmlns="" id="{4BFE305D-DD66-463E-AD4F-0950C02ED71E}"/>
                </a:ext>
              </a:extLst>
            </p:cNvPr>
            <p:cNvGrpSpPr/>
            <p:nvPr/>
          </p:nvGrpSpPr>
          <p:grpSpPr>
            <a:xfrm>
              <a:off x="110491" y="5688097"/>
              <a:ext cx="4934413" cy="518644"/>
              <a:chOff x="110491" y="5688097"/>
              <a:chExt cx="4934413" cy="518644"/>
            </a:xfrm>
          </p:grpSpPr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xmlns="" id="{3AEADD3E-20F3-4D4B-BBD7-8751BD6A37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700102"/>
                  </p:ext>
                </p:extLst>
              </p:nvPr>
            </p:nvGraphicFramePr>
            <p:xfrm>
              <a:off x="728492" y="5763829"/>
              <a:ext cx="4316412" cy="442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7" name="Equation" r:id="rId19" imgW="2222280" imgH="228600" progId="Equation.DSMT4">
                      <p:embed/>
                    </p:oleObj>
                  </mc:Choice>
                  <mc:Fallback>
                    <p:oleObj name="Equation" r:id="rId19" imgW="222228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28492" y="5763829"/>
                            <a:ext cx="4316412" cy="4429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C88D22C-9143-49A7-9D46-EC0D6E261A3E}"/>
                  </a:ext>
                </a:extLst>
              </p:cNvPr>
              <p:cNvSpPr/>
              <p:nvPr/>
            </p:nvSpPr>
            <p:spPr bwMode="auto">
              <a:xfrm>
                <a:off x="110491" y="5688097"/>
                <a:ext cx="432969" cy="428712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D1D4319-E891-4875-9D55-B698920138B5}"/>
                </a:ext>
              </a:extLst>
            </p:cNvPr>
            <p:cNvSpPr txBox="1"/>
            <p:nvPr/>
          </p:nvSpPr>
          <p:spPr>
            <a:xfrm>
              <a:off x="199225" y="5715466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>
                  <a:solidFill>
                    <a:srgbClr val="000000"/>
                  </a:solidFill>
                </a:rPr>
                <a:t>3</a:t>
              </a:r>
              <a:endParaRPr lang="en-GB" u="none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22">
              <a:extLst>
                <a:ext uri="{FF2B5EF4-FFF2-40B4-BE49-F238E27FC236}">
                  <a16:creationId xmlns:a16="http://schemas.microsoft.com/office/drawing/2014/main" xmlns="" id="{74D70FAF-72CE-4D34-B20F-551B09FFD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004" y="5398423"/>
              <a:ext cx="2720692" cy="286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AE00"/>
                </a:buClr>
              </a:pPr>
              <a:r>
                <a:rPr lang="en-US" sz="1400" b="0" u="none" dirty="0">
                  <a:solidFill>
                    <a:srgbClr val="FC0128"/>
                  </a:solidFill>
                  <a:latin typeface="Tahoma" pitchFamily="34" charset="0"/>
                </a:rPr>
                <a:t>Similarity to </a:t>
              </a:r>
              <a:r>
                <a:rPr lang="en-US" sz="1400" b="0" u="none" dirty="0" err="1">
                  <a:solidFill>
                    <a:srgbClr val="FC0128"/>
                  </a:solidFill>
                  <a:latin typeface="Tahoma" pitchFamily="34" charset="0"/>
                </a:rPr>
                <a:t>ElGamal</a:t>
              </a:r>
              <a:r>
                <a:rPr lang="en-US" sz="1400" b="0" u="none" dirty="0">
                  <a:solidFill>
                    <a:srgbClr val="FC0128"/>
                  </a:solidFill>
                  <a:latin typeface="Tahoma" pitchFamily="34" charset="0"/>
                </a:rPr>
                <a:t> Signature!</a:t>
              </a:r>
              <a:endParaRPr lang="en-US" sz="1400" b="0" i="1" u="none" baseline="-25000" dirty="0">
                <a:solidFill>
                  <a:srgbClr val="FC0128"/>
                </a:solidFill>
                <a:latin typeface="Tahoma" pitchFamily="34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34925879-7E56-4160-87F6-EA88DB9A77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62332" y="5712356"/>
              <a:ext cx="853686" cy="143127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86083B0B-8BBD-49EB-84CD-193774387B55}"/>
              </a:ext>
            </a:extLst>
          </p:cNvPr>
          <p:cNvCxnSpPr>
            <a:cxnSpLocks/>
          </p:cNvCxnSpPr>
          <p:nvPr/>
        </p:nvCxnSpPr>
        <p:spPr bwMode="auto">
          <a:xfrm>
            <a:off x="4573344" y="2594653"/>
            <a:ext cx="4235546" cy="58273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Rectangle 3">
            <a:extLst>
              <a:ext uri="{FF2B5EF4-FFF2-40B4-BE49-F238E27FC236}">
                <a16:creationId xmlns:a16="http://schemas.microsoft.com/office/drawing/2014/main" xmlns="" id="{29FC4C36-37E4-413D-8F71-D8955191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854" y="5232165"/>
            <a:ext cx="4207690" cy="4287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defTabSz="8366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u="none" dirty="0">
                <a:solidFill>
                  <a:srgbClr val="000000"/>
                </a:solidFill>
              </a:rPr>
              <a:t>A </a:t>
            </a:r>
            <a:r>
              <a:rPr lang="de-DE" u="none" dirty="0" err="1">
                <a:solidFill>
                  <a:srgbClr val="000000"/>
                </a:solidFill>
              </a:rPr>
              <a:t>signed</a:t>
            </a:r>
            <a:r>
              <a:rPr lang="de-DE" u="none" dirty="0">
                <a:solidFill>
                  <a:srgbClr val="000000"/>
                </a:solidFill>
              </a:rPr>
              <a:t> </a:t>
            </a:r>
            <a:r>
              <a:rPr lang="de-DE" u="none" dirty="0" err="1">
                <a:solidFill>
                  <a:srgbClr val="000000"/>
                </a:solidFill>
              </a:rPr>
              <a:t>message</a:t>
            </a:r>
            <a:r>
              <a:rPr lang="de-DE" u="none" dirty="0">
                <a:solidFill>
                  <a:srgbClr val="000000"/>
                </a:solidFill>
              </a:rPr>
              <a:t> M is :  M, (</a:t>
            </a:r>
            <a:r>
              <a:rPr lang="de-DE" u="none" dirty="0" err="1">
                <a:solidFill>
                  <a:srgbClr val="000000"/>
                </a:solidFill>
              </a:rPr>
              <a:t>S,m</a:t>
            </a:r>
            <a:r>
              <a:rPr lang="de-DE" u="none" dirty="0">
                <a:solidFill>
                  <a:srgbClr val="000000"/>
                </a:solidFill>
              </a:rPr>
              <a:t>)</a:t>
            </a:r>
            <a:endParaRPr lang="en-US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  <p:bldP spid="8" grpId="0"/>
      <p:bldP spid="9" grpId="0" animBg="1"/>
      <p:bldP spid="10" grpId="0" animBg="1"/>
      <p:bldP spid="12" grpId="0"/>
      <p:bldP spid="17" grpId="0"/>
      <p:bldP spid="18" grpId="0" animBg="1"/>
      <p:bldP spid="19" grpId="0"/>
      <p:bldP spid="20" grpId="0" animBg="1"/>
      <p:bldP spid="21" grpId="0"/>
      <p:bldP spid="27" grpId="0" animBg="1"/>
      <p:bldP spid="31" grpId="0" animBg="1"/>
      <p:bldP spid="32" grpId="0"/>
      <p:bldP spid="33" grpId="0" animBg="1"/>
      <p:bldP spid="34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16423" y="1586607"/>
            <a:ext cx="6458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none" dirty="0" smtClean="0"/>
              <a:t>Physical Security</a:t>
            </a:r>
            <a:endParaRPr lang="de-DE" sz="7200" u="none" dirty="0"/>
          </a:p>
        </p:txBody>
      </p:sp>
      <p:sp>
        <p:nvSpPr>
          <p:cNvPr id="3" name="Textfeld 2"/>
          <p:cNvSpPr txBox="1"/>
          <p:nvPr/>
        </p:nvSpPr>
        <p:spPr>
          <a:xfrm>
            <a:off x="1584375" y="4178895"/>
            <a:ext cx="6494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u="none" dirty="0" smtClean="0"/>
              <a:t>Why Physical Security</a:t>
            </a:r>
          </a:p>
          <a:p>
            <a:pPr marL="914400" indent="-914400">
              <a:buAutoNum type="arabicPeriod"/>
            </a:pPr>
            <a:r>
              <a:rPr lang="en-US" sz="4800" u="none" dirty="0" smtClean="0"/>
              <a:t>Physical </a:t>
            </a:r>
            <a:r>
              <a:rPr lang="en-US" sz="4800" u="none" dirty="0" err="1" smtClean="0"/>
              <a:t>Unclonability</a:t>
            </a:r>
            <a:endParaRPr lang="de-DE" sz="4800" u="none" dirty="0"/>
          </a:p>
        </p:txBody>
      </p:sp>
    </p:spTree>
    <p:extLst>
      <p:ext uri="{BB962C8B-B14F-4D97-AF65-F5344CB8AC3E}">
        <p14:creationId xmlns:p14="http://schemas.microsoft.com/office/powerpoint/2010/main" val="23293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1540" y="1486893"/>
            <a:ext cx="8661179" cy="50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23" tIns="45612" rIns="91223" bIns="45612">
            <a:spAutoFit/>
          </a:bodyPr>
          <a:lstStyle>
            <a:lvl1pPr defTabSz="693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93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93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93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93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93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93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93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93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Commercial-economic reasons (Cloning)</a:t>
            </a: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Identity (Privacy)</a:t>
            </a:r>
            <a:endParaRPr lang="en-US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Know-How protection (IP-Cores)</a:t>
            </a: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Medical  </a:t>
            </a: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endParaRPr lang="en-US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Automotive units</a:t>
            </a: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endParaRPr lang="en-US" u="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E-Money  ….</a:t>
            </a:r>
          </a:p>
          <a:p>
            <a:pPr marL="313465" indent="-313465" eaLnBrk="0" hangingPunct="0">
              <a:spcBef>
                <a:spcPts val="0"/>
              </a:spcBef>
              <a:spcAft>
                <a:spcPts val="1318"/>
              </a:spcAft>
              <a:buFontTx/>
              <a:buBlip>
                <a:blip r:embed="rId2"/>
              </a:buBlip>
              <a:defRPr/>
            </a:pP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Smart-Home, -City, -</a:t>
            </a:r>
            <a:r>
              <a:rPr lang="de-DE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Gouvernement</a:t>
            </a: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, </a:t>
            </a:r>
            <a:r>
              <a:rPr lang="de-DE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Consumer,</a:t>
            </a: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de-DE" sz="400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IoT</a:t>
            </a:r>
            <a:r>
              <a:rPr lang="de-DE" sz="40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.</a:t>
            </a:r>
            <a:r>
              <a:rPr lang="de-DE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.</a:t>
            </a:r>
            <a:endParaRPr lang="en-US" u="none" dirty="0">
              <a:solidFill>
                <a:srgbClr val="3E33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4793" y="148816"/>
            <a:ext cx="9254671" cy="1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23" tIns="45612" rIns="91223" bIns="45612">
            <a:spAutoFit/>
          </a:bodyPr>
          <a:lstStyle/>
          <a:p>
            <a:pPr algn="ctr" defTabSz="760210" eaLnBrk="0" hangingPunct="0">
              <a:defRPr/>
            </a:pPr>
            <a:r>
              <a:rPr lang="en-US" sz="35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Why Physical Security?</a:t>
            </a:r>
            <a:endParaRPr lang="en-US" sz="35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algn="ctr" defTabSz="760210" eaLnBrk="0" hangingPunct="0">
              <a:defRPr/>
            </a:pPr>
            <a:r>
              <a:rPr lang="en-US" sz="35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Why </a:t>
            </a:r>
            <a:r>
              <a:rPr lang="en-US" sz="3500" u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unclonable</a:t>
            </a:r>
            <a:r>
              <a:rPr lang="en-US" sz="35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sz="35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physical units?</a:t>
            </a:r>
            <a:endParaRPr lang="en-US" altLang="ar-SA" sz="35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195584" name="Rectangle 195583"/>
          <p:cNvSpPr/>
          <p:nvPr/>
        </p:nvSpPr>
        <p:spPr>
          <a:xfrm>
            <a:off x="2592392" y="2315067"/>
            <a:ext cx="5184775" cy="501518"/>
          </a:xfrm>
          <a:prstGeom prst="rect">
            <a:avLst/>
          </a:prstGeom>
        </p:spPr>
        <p:txBody>
          <a:bodyPr lIns="100309" tIns="50154" rIns="100309" bIns="50154">
            <a:spAutoFit/>
          </a:bodyPr>
          <a:lstStyle/>
          <a:p>
            <a:pPr algn="just" eaLnBrk="0" hangingPunct="0">
              <a:defRPr/>
            </a:pPr>
            <a:endParaRPr lang="en-US" sz="2600" u="none" dirty="0">
              <a:solidFill>
                <a:srgbClr val="3E33CB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8333" y="1432048"/>
            <a:ext cx="1617738" cy="859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995" y="2491220"/>
            <a:ext cx="1803284" cy="9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12" descr="MCj04339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756" y="2423952"/>
            <a:ext cx="1616642" cy="149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:\PUF\presentations\spare_parts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9929" y="4153420"/>
            <a:ext cx="1501424" cy="13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H:\PUF\presentations\SIMcard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6996" y="3172880"/>
            <a:ext cx="1212145" cy="8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8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ChangeArrowheads="1"/>
          </p:cNvSpPr>
          <p:nvPr/>
        </p:nvSpPr>
        <p:spPr bwMode="auto">
          <a:xfrm>
            <a:off x="595935" y="131579"/>
            <a:ext cx="9413376" cy="14940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287" tIns="50143" rIns="100287" bIns="50143"/>
          <a:lstStyle/>
          <a:p>
            <a:pPr algn="ctr" defTabSz="835712" eaLnBrk="0" hangingPunct="0">
              <a:defRPr/>
            </a:pPr>
            <a:r>
              <a:rPr lang="en-US" sz="48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Popular Attack Scenarios</a:t>
            </a:r>
            <a:br>
              <a:rPr lang="en-US" sz="48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Physical</a:t>
            </a:r>
            <a:r>
              <a:rPr lang="en-US" sz="32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Replacement/Substitution Attack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395712" y="3327405"/>
            <a:ext cx="1378946" cy="4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74" tIns="46735" rIns="89874" bIns="46735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chemeClr val="hlink"/>
                </a:solidFill>
                <a:latin typeface="Arial" charset="0"/>
                <a:ea typeface="Times New Roman (Arabic)"/>
                <a:cs typeface="Times New Roman (Arabic)"/>
              </a:rPr>
              <a:t>Customer</a:t>
            </a:r>
            <a:endParaRPr lang="en-GB" u="none">
              <a:solidFill>
                <a:schemeClr val="hlink"/>
              </a:solidFill>
              <a:latin typeface="Arial" charset="0"/>
              <a:ea typeface="Times New Roman (Arabic)"/>
              <a:cs typeface="Times New Roman (Arabic)"/>
            </a:endParaRPr>
          </a:p>
        </p:txBody>
      </p:sp>
      <p:pic>
        <p:nvPicPr>
          <p:cNvPr id="30723" name="Picture 4" descr="PE0175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415" y="1803409"/>
            <a:ext cx="10572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11" y="4013200"/>
            <a:ext cx="1598613" cy="1447800"/>
            <a:chOff x="5040" y="2976"/>
            <a:chExt cx="1008" cy="912"/>
          </a:xfrm>
        </p:grpSpPr>
        <p:grpSp>
          <p:nvGrpSpPr>
            <p:cNvPr id="30749" name="Group 6"/>
            <p:cNvGrpSpPr>
              <a:grpSpLocks/>
            </p:cNvGrpSpPr>
            <p:nvPr/>
          </p:nvGrpSpPr>
          <p:grpSpPr bwMode="auto">
            <a:xfrm rot="5299330">
              <a:off x="5256" y="2856"/>
              <a:ext cx="528" cy="960"/>
              <a:chOff x="4992" y="1920"/>
              <a:chExt cx="624" cy="576"/>
            </a:xfrm>
          </p:grpSpPr>
          <p:sp>
            <p:nvSpPr>
              <p:cNvPr id="30752" name="Rectangle 7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0753" name="Oval 8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0754" name="Rectangle 9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0755" name="Rectangle 10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0756" name="Oval 11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0757" name="Oval 12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30750" name="Line 13"/>
            <p:cNvSpPr>
              <a:spLocks noChangeShapeType="1"/>
            </p:cNvSpPr>
            <p:nvPr/>
          </p:nvSpPr>
          <p:spPr bwMode="auto">
            <a:xfrm flipH="1">
              <a:off x="5136" y="2976"/>
              <a:ext cx="76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0751" name="Line 14"/>
            <p:cNvSpPr>
              <a:spLocks noChangeShapeType="1"/>
            </p:cNvSpPr>
            <p:nvPr/>
          </p:nvSpPr>
          <p:spPr bwMode="auto">
            <a:xfrm>
              <a:off x="5040" y="3024"/>
              <a:ext cx="100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952758" y="1585923"/>
            <a:ext cx="6170613" cy="2330455"/>
            <a:chOff x="1872" y="1368"/>
            <a:chExt cx="3888" cy="1467"/>
          </a:xfrm>
        </p:grpSpPr>
        <p:sp>
          <p:nvSpPr>
            <p:cNvPr id="30739" name="Line 16"/>
            <p:cNvSpPr>
              <a:spLocks noChangeShapeType="1"/>
            </p:cNvSpPr>
            <p:nvPr/>
          </p:nvSpPr>
          <p:spPr bwMode="auto">
            <a:xfrm>
              <a:off x="1872" y="1872"/>
              <a:ext cx="2928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30740" name="Group 17"/>
            <p:cNvGrpSpPr>
              <a:grpSpLocks/>
            </p:cNvGrpSpPr>
            <p:nvPr/>
          </p:nvGrpSpPr>
          <p:grpSpPr bwMode="auto">
            <a:xfrm>
              <a:off x="5160" y="1368"/>
              <a:ext cx="600" cy="1467"/>
              <a:chOff x="5160" y="1368"/>
              <a:chExt cx="600" cy="1467"/>
            </a:xfrm>
          </p:grpSpPr>
          <p:sp>
            <p:nvSpPr>
              <p:cNvPr id="30741" name="Text Box 18"/>
              <p:cNvSpPr txBox="1">
                <a:spLocks noChangeArrowheads="1"/>
              </p:cNvSpPr>
              <p:nvPr/>
            </p:nvSpPr>
            <p:spPr bwMode="auto">
              <a:xfrm>
                <a:off x="5223" y="2388"/>
                <a:ext cx="537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r>
                  <a:rPr lang="de-DE" u="none">
                    <a:solidFill>
                      <a:srgbClr val="008200"/>
                    </a:solidFill>
                    <a:latin typeface="Arial" charset="0"/>
                    <a:ea typeface="Times New Roman (Arabic)"/>
                    <a:cs typeface="Times New Roman (Arabic)"/>
                  </a:rPr>
                  <a:t>Legal</a:t>
                </a:r>
              </a:p>
              <a:p>
                <a:pPr algn="ctr" defTabSz="761179" eaLnBrk="0" hangingPunct="0"/>
                <a:r>
                  <a:rPr lang="de-DE" u="none">
                    <a:solidFill>
                      <a:srgbClr val="008200"/>
                    </a:solidFill>
                    <a:latin typeface="Arial" charset="0"/>
                    <a:ea typeface="Times New Roman (Arabic)"/>
                    <a:cs typeface="Times New Roman (Arabic)"/>
                  </a:rPr>
                  <a:t>Unit</a:t>
                </a:r>
                <a:endParaRPr lang="en-GB" u="none">
                  <a:solidFill>
                    <a:srgbClr val="008200"/>
                  </a:solidFill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  <p:grpSp>
            <p:nvGrpSpPr>
              <p:cNvPr id="30742" name="Group 19"/>
              <p:cNvGrpSpPr>
                <a:grpSpLocks/>
              </p:cNvGrpSpPr>
              <p:nvPr/>
            </p:nvGrpSpPr>
            <p:grpSpPr bwMode="auto">
              <a:xfrm rot="8756">
                <a:off x="5160" y="1368"/>
                <a:ext cx="528" cy="960"/>
                <a:chOff x="4992" y="1920"/>
                <a:chExt cx="624" cy="576"/>
              </a:xfrm>
            </p:grpSpPr>
            <p:sp>
              <p:nvSpPr>
                <p:cNvPr id="30743" name="Rectangle 20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44" name="Oval 21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45" name="Rectangle 22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46" name="Rectangle 23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47" name="Oval 24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48" name="Oval 25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819404" y="2641597"/>
            <a:ext cx="3047999" cy="2967038"/>
            <a:chOff x="1776" y="2112"/>
            <a:chExt cx="1921" cy="1869"/>
          </a:xfrm>
        </p:grpSpPr>
        <p:grpSp>
          <p:nvGrpSpPr>
            <p:cNvPr id="30728" name="Group 27"/>
            <p:cNvGrpSpPr>
              <a:grpSpLocks/>
            </p:cNvGrpSpPr>
            <p:nvPr/>
          </p:nvGrpSpPr>
          <p:grpSpPr bwMode="auto">
            <a:xfrm>
              <a:off x="2972" y="2112"/>
              <a:ext cx="725" cy="1869"/>
              <a:chOff x="2924" y="1872"/>
              <a:chExt cx="725" cy="1869"/>
            </a:xfrm>
          </p:grpSpPr>
          <p:sp>
            <p:nvSpPr>
              <p:cNvPr id="30730" name="Text Box 28"/>
              <p:cNvSpPr txBox="1">
                <a:spLocks noChangeArrowheads="1"/>
              </p:cNvSpPr>
              <p:nvPr/>
            </p:nvSpPr>
            <p:spPr bwMode="auto">
              <a:xfrm>
                <a:off x="2924" y="1872"/>
                <a:ext cx="72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r>
                  <a:rPr lang="en-US" u="none">
                    <a:solidFill>
                      <a:srgbClr val="FF0000"/>
                    </a:solidFill>
                    <a:latin typeface="Arial" charset="0"/>
                    <a:ea typeface="Times New Roman (Arabic)"/>
                    <a:cs typeface="Times New Roman (Arabic)"/>
                  </a:rPr>
                  <a:t>Intruder</a:t>
                </a:r>
                <a:endParaRPr lang="en-GB" u="none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  <p:grpSp>
            <p:nvGrpSpPr>
              <p:cNvPr id="30731" name="Group 29"/>
              <p:cNvGrpSpPr>
                <a:grpSpLocks/>
              </p:cNvGrpSpPr>
              <p:nvPr/>
            </p:nvGrpSpPr>
            <p:grpSpPr bwMode="auto">
              <a:xfrm>
                <a:off x="3024" y="2208"/>
                <a:ext cx="528" cy="960"/>
                <a:chOff x="4992" y="1920"/>
                <a:chExt cx="624" cy="576"/>
              </a:xfrm>
            </p:grpSpPr>
            <p:sp>
              <p:nvSpPr>
                <p:cNvPr id="30733" name="Rectangle 30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34" name="Oval 31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35" name="Rectangle 32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36" name="Rectangle 33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37" name="Oval 34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738" name="Oval 35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0732" name="Text Box 36"/>
              <p:cNvSpPr txBox="1">
                <a:spLocks noChangeArrowheads="1"/>
              </p:cNvSpPr>
              <p:nvPr/>
            </p:nvSpPr>
            <p:spPr bwMode="auto">
              <a:xfrm>
                <a:off x="3037" y="3216"/>
                <a:ext cx="611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r>
                  <a:rPr lang="en-US" sz="2400" u="none">
                    <a:solidFill>
                      <a:srgbClr val="FF0000"/>
                    </a:solidFill>
                    <a:latin typeface="Arial" charset="0"/>
                    <a:ea typeface="Times New Roman (Arabic)"/>
                    <a:cs typeface="Times New Roman (Arabic)"/>
                  </a:rPr>
                  <a:t>False</a:t>
                </a:r>
              </a:p>
              <a:p>
                <a:pPr algn="ctr" defTabSz="761179" eaLnBrk="0" hangingPunct="0"/>
                <a:r>
                  <a:rPr lang="de-DE" sz="2400" u="none">
                    <a:solidFill>
                      <a:srgbClr val="FF0000"/>
                    </a:solidFill>
                    <a:latin typeface="Arial" charset="0"/>
                    <a:ea typeface="Times New Roman (Arabic)"/>
                    <a:cs typeface="Times New Roman (Arabic)"/>
                  </a:rPr>
                  <a:t>Unit</a:t>
                </a:r>
                <a:endParaRPr lang="en-GB" sz="2400" u="none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</p:grpSp>
        <p:sp>
          <p:nvSpPr>
            <p:cNvPr id="30729" name="Line 37"/>
            <p:cNvSpPr>
              <a:spLocks noChangeShapeType="1"/>
            </p:cNvSpPr>
            <p:nvPr/>
          </p:nvSpPr>
          <p:spPr bwMode="auto">
            <a:xfrm>
              <a:off x="1776" y="2256"/>
              <a:ext cx="115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372198" name="Rectangle 1"/>
          <p:cNvSpPr>
            <a:spLocks noChangeArrowheads="1"/>
          </p:cNvSpPr>
          <p:nvPr/>
        </p:nvSpPr>
        <p:spPr bwMode="auto">
          <a:xfrm>
            <a:off x="792164" y="5691188"/>
            <a:ext cx="7978774" cy="7667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98715" tIns="51335" rIns="98715" bIns="51335" anchor="b"/>
          <a:lstStyle/>
          <a:p>
            <a:pPr marL="501111" indent="-501111"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220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Examples:</a:t>
            </a:r>
            <a:r>
              <a:rPr lang="en-GB" sz="22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-  False mobile base station attack (GSM Mobile system)</a:t>
            </a:r>
          </a:p>
          <a:p>
            <a:pPr marL="501111" indent="-501111"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22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-  False Internet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ChangeArrowheads="1"/>
          </p:cNvSpPr>
          <p:nvPr/>
        </p:nvSpPr>
        <p:spPr bwMode="auto">
          <a:xfrm>
            <a:off x="325602" y="219075"/>
            <a:ext cx="9619928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287" tIns="50143" rIns="100287" bIns="50143"/>
          <a:lstStyle/>
          <a:p>
            <a:pPr algn="ctr" defTabSz="835712" eaLnBrk="0" hangingPunct="0">
              <a:defRPr/>
            </a:pPr>
            <a:r>
              <a:rPr lang="en-US" sz="44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Popular Attack Scenarios</a:t>
            </a:r>
            <a:br>
              <a:rPr lang="en-US" sz="44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4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Tele-service attack: </a:t>
            </a:r>
            <a:r>
              <a:rPr lang="en-US" sz="40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Channel Hijacking Attack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273474" y="4348166"/>
            <a:ext cx="1378946" cy="40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74" tIns="46735" rIns="89874" bIns="46735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Customer</a:t>
            </a:r>
            <a:endParaRPr lang="en-GB" u="none">
              <a:solidFill>
                <a:schemeClr val="tx2"/>
              </a:solidFill>
              <a:latin typeface="Arial" charset="0"/>
              <a:ea typeface="Times New Roman (Arabic)"/>
              <a:cs typeface="Times New Roman (Arabic)"/>
            </a:endParaRPr>
          </a:p>
        </p:txBody>
      </p:sp>
      <p:pic>
        <p:nvPicPr>
          <p:cNvPr id="36867" name="Picture 4" descr="PE0175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7" y="2827348"/>
            <a:ext cx="1057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5"/>
          <p:cNvSpPr>
            <a:spLocks noChangeArrowheads="1"/>
          </p:cNvSpPr>
          <p:nvPr/>
        </p:nvSpPr>
        <p:spPr bwMode="auto">
          <a:xfrm rot="-1773192">
            <a:off x="3614741" y="2176463"/>
            <a:ext cx="3041650" cy="3167062"/>
          </a:xfrm>
          <a:prstGeom prst="irregularSeal1">
            <a:avLst/>
          </a:prstGeom>
          <a:solidFill>
            <a:srgbClr val="FFB3FF">
              <a:alpha val="38823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89874" tIns="46735" rIns="89874" bIns="46735" anchor="ctr"/>
          <a:lstStyle/>
          <a:p>
            <a:pPr algn="ctr" defTabSz="761179" eaLnBrk="0" hangingPunct="0"/>
            <a:r>
              <a:rPr lang="de-DE" sz="1800" u="none">
                <a:solidFill>
                  <a:schemeClr val="hlink"/>
                </a:solidFill>
                <a:latin typeface="Arial" charset="0"/>
                <a:ea typeface="Times New Roman (Arabic)"/>
                <a:cs typeface="Times New Roman (Arabic)"/>
              </a:rPr>
              <a:t>Internet</a:t>
            </a:r>
            <a:endParaRPr lang="en-GB" sz="1800" u="none">
              <a:solidFill>
                <a:schemeClr val="hlink"/>
              </a:solidFill>
              <a:latin typeface="Arial" charset="0"/>
              <a:ea typeface="Times New Roman (Arabic)"/>
              <a:cs typeface="Times New Roman (Arabic)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74917" y="1785940"/>
            <a:ext cx="6636175" cy="2564217"/>
            <a:chOff x="1375" y="1071"/>
            <a:chExt cx="3686" cy="1537"/>
          </a:xfrm>
        </p:grpSpPr>
        <p:pic>
          <p:nvPicPr>
            <p:cNvPr id="3689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80309">
              <a:off x="4303" y="1071"/>
              <a:ext cx="6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894" name="Group 8"/>
            <p:cNvGrpSpPr>
              <a:grpSpLocks/>
            </p:cNvGrpSpPr>
            <p:nvPr/>
          </p:nvGrpSpPr>
          <p:grpSpPr bwMode="auto">
            <a:xfrm>
              <a:off x="3920" y="1321"/>
              <a:ext cx="1141" cy="1287"/>
              <a:chOff x="4129" y="1306"/>
              <a:chExt cx="1141" cy="1287"/>
            </a:xfrm>
          </p:grpSpPr>
          <p:sp>
            <p:nvSpPr>
              <p:cNvPr id="36896" name="Text Box 9"/>
              <p:cNvSpPr txBox="1">
                <a:spLocks noChangeArrowheads="1"/>
              </p:cNvSpPr>
              <p:nvPr/>
            </p:nvSpPr>
            <p:spPr bwMode="auto">
              <a:xfrm>
                <a:off x="4129" y="2167"/>
                <a:ext cx="114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r>
                  <a:rPr lang="en-US" u="none">
                    <a:solidFill>
                      <a:srgbClr val="008200"/>
                    </a:solidFill>
                    <a:latin typeface="Arial" charset="0"/>
                    <a:ea typeface="Times New Roman (Arabic)"/>
                    <a:cs typeface="Times New Roman (Arabic)"/>
                  </a:rPr>
                  <a:t>Legal</a:t>
                </a:r>
              </a:p>
              <a:p>
                <a:pPr algn="ctr" defTabSz="761179" eaLnBrk="0" hangingPunct="0"/>
                <a:r>
                  <a:rPr lang="en-US" u="none">
                    <a:solidFill>
                      <a:srgbClr val="008200"/>
                    </a:solidFill>
                    <a:latin typeface="Arial" charset="0"/>
                    <a:ea typeface="Times New Roman (Arabic)"/>
                    <a:cs typeface="Times New Roman (Arabic)"/>
                  </a:rPr>
                  <a:t>Service Access</a:t>
                </a:r>
              </a:p>
            </p:txBody>
          </p:sp>
          <p:grpSp>
            <p:nvGrpSpPr>
              <p:cNvPr id="36897" name="Group 10"/>
              <p:cNvGrpSpPr>
                <a:grpSpLocks/>
              </p:cNvGrpSpPr>
              <p:nvPr/>
            </p:nvGrpSpPr>
            <p:grpSpPr bwMode="auto">
              <a:xfrm rot="8756">
                <a:off x="4442" y="1306"/>
                <a:ext cx="409" cy="811"/>
                <a:chOff x="4992" y="1920"/>
                <a:chExt cx="624" cy="576"/>
              </a:xfrm>
            </p:grpSpPr>
            <p:sp>
              <p:nvSpPr>
                <p:cNvPr id="36898" name="Rectangle 11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99" name="Oval 12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900" name="Rectangle 13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901" name="Rectangle 14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902" name="Oval 15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903" name="Oval 16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</p:grpSp>
        <p:sp>
          <p:nvSpPr>
            <p:cNvPr id="36895" name="Line 17"/>
            <p:cNvSpPr>
              <a:spLocks noChangeShapeType="1"/>
            </p:cNvSpPr>
            <p:nvPr/>
          </p:nvSpPr>
          <p:spPr bwMode="auto">
            <a:xfrm flipV="1">
              <a:off x="1375" y="1743"/>
              <a:ext cx="2784" cy="240"/>
            </a:xfrm>
            <a:prstGeom prst="line">
              <a:avLst/>
            </a:prstGeom>
            <a:noFill/>
            <a:ln w="57150">
              <a:solidFill>
                <a:srgbClr val="008200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89213" y="3313122"/>
            <a:ext cx="6270625" cy="3189529"/>
            <a:chOff x="1438" y="1986"/>
            <a:chExt cx="3483" cy="1912"/>
          </a:xfrm>
        </p:grpSpPr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3229" y="3657"/>
              <a:ext cx="169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de-DE" u="none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rPr>
                <a:t>False Access</a:t>
              </a:r>
              <a:endParaRPr lang="en-GB" u="none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  <p:pic>
          <p:nvPicPr>
            <p:cNvPr id="36883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888979">
              <a:off x="4004" y="2810"/>
              <a:ext cx="67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884" name="Group 21"/>
            <p:cNvGrpSpPr>
              <a:grpSpLocks/>
            </p:cNvGrpSpPr>
            <p:nvPr/>
          </p:nvGrpSpPr>
          <p:grpSpPr bwMode="auto">
            <a:xfrm rot="8756">
              <a:off x="3756" y="2943"/>
              <a:ext cx="547" cy="744"/>
              <a:chOff x="4992" y="1920"/>
              <a:chExt cx="624" cy="576"/>
            </a:xfrm>
          </p:grpSpPr>
          <p:sp>
            <p:nvSpPr>
              <p:cNvPr id="36887" name="Rectangle 22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6888" name="Oval 23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6889" name="Rectangle 24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6890" name="Rectangle 25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6891" name="Oval 26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36892" name="Oval 27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CF28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36885" name="Text Box 28"/>
            <p:cNvSpPr txBox="1">
              <a:spLocks noChangeArrowheads="1"/>
            </p:cNvSpPr>
            <p:nvPr/>
          </p:nvSpPr>
          <p:spPr bwMode="auto">
            <a:xfrm rot="1300227">
              <a:off x="1967" y="2444"/>
              <a:ext cx="1696" cy="2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sz="1800" u="none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rPr>
                <a:t>Diverted/Hijacked channel</a:t>
              </a:r>
            </a:p>
          </p:txBody>
        </p:sp>
        <p:sp>
          <p:nvSpPr>
            <p:cNvPr id="36886" name="Freeform 29"/>
            <p:cNvSpPr>
              <a:spLocks/>
            </p:cNvSpPr>
            <p:nvPr/>
          </p:nvSpPr>
          <p:spPr bwMode="auto">
            <a:xfrm rot="-146645">
              <a:off x="1438" y="1986"/>
              <a:ext cx="2313" cy="1172"/>
            </a:xfrm>
            <a:custGeom>
              <a:avLst/>
              <a:gdLst>
                <a:gd name="T0" fmla="*/ 2313 w 2313"/>
                <a:gd name="T1" fmla="*/ 1172 h 1172"/>
                <a:gd name="T2" fmla="*/ 2222 w 2313"/>
                <a:gd name="T3" fmla="*/ 900 h 1172"/>
                <a:gd name="T4" fmla="*/ 1905 w 2313"/>
                <a:gd name="T5" fmla="*/ 673 h 1172"/>
                <a:gd name="T6" fmla="*/ 952 w 2313"/>
                <a:gd name="T7" fmla="*/ 265 h 1172"/>
                <a:gd name="T8" fmla="*/ 771 w 2313"/>
                <a:gd name="T9" fmla="*/ 38 h 1172"/>
                <a:gd name="T10" fmla="*/ 0 w 2313"/>
                <a:gd name="T11" fmla="*/ 38 h 1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3"/>
                <a:gd name="T19" fmla="*/ 0 h 1172"/>
                <a:gd name="T20" fmla="*/ 2313 w 2313"/>
                <a:gd name="T21" fmla="*/ 1172 h 1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3" h="1172">
                  <a:moveTo>
                    <a:pt x="2313" y="1172"/>
                  </a:moveTo>
                  <a:cubicBezTo>
                    <a:pt x="2301" y="1077"/>
                    <a:pt x="2290" y="983"/>
                    <a:pt x="2222" y="900"/>
                  </a:cubicBezTo>
                  <a:cubicBezTo>
                    <a:pt x="2154" y="817"/>
                    <a:pt x="2117" y="779"/>
                    <a:pt x="1905" y="673"/>
                  </a:cubicBezTo>
                  <a:cubicBezTo>
                    <a:pt x="1693" y="567"/>
                    <a:pt x="1141" y="371"/>
                    <a:pt x="952" y="265"/>
                  </a:cubicBezTo>
                  <a:cubicBezTo>
                    <a:pt x="763" y="159"/>
                    <a:pt x="930" y="76"/>
                    <a:pt x="771" y="38"/>
                  </a:cubicBezTo>
                  <a:cubicBezTo>
                    <a:pt x="612" y="0"/>
                    <a:pt x="306" y="19"/>
                    <a:pt x="0" y="3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871" name="Group 30"/>
          <p:cNvGrpSpPr>
            <a:grpSpLocks/>
          </p:cNvGrpSpPr>
          <p:nvPr/>
        </p:nvGrpSpPr>
        <p:grpSpPr bwMode="auto">
          <a:xfrm>
            <a:off x="1296988" y="4754563"/>
            <a:ext cx="1679575" cy="1490662"/>
            <a:chOff x="4499" y="1271"/>
            <a:chExt cx="933" cy="894"/>
          </a:xfrm>
        </p:grpSpPr>
        <p:grpSp>
          <p:nvGrpSpPr>
            <p:cNvPr id="36872" name="Group 31"/>
            <p:cNvGrpSpPr>
              <a:grpSpLocks/>
            </p:cNvGrpSpPr>
            <p:nvPr/>
          </p:nvGrpSpPr>
          <p:grpSpPr bwMode="auto">
            <a:xfrm>
              <a:off x="4499" y="1271"/>
              <a:ext cx="933" cy="894"/>
              <a:chOff x="4279" y="1411"/>
              <a:chExt cx="933" cy="894"/>
            </a:xfrm>
          </p:grpSpPr>
          <p:grpSp>
            <p:nvGrpSpPr>
              <p:cNvPr id="36874" name="Group 32"/>
              <p:cNvGrpSpPr>
                <a:grpSpLocks/>
              </p:cNvGrpSpPr>
              <p:nvPr/>
            </p:nvGrpSpPr>
            <p:grpSpPr bwMode="auto">
              <a:xfrm>
                <a:off x="4320" y="1411"/>
                <a:ext cx="293" cy="527"/>
                <a:chOff x="4992" y="1920"/>
                <a:chExt cx="624" cy="576"/>
              </a:xfrm>
            </p:grpSpPr>
            <p:sp>
              <p:nvSpPr>
                <p:cNvPr id="36876" name="Rectangle 33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77" name="Oval 34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78" name="Rectangle 35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79" name="Rectangle 36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80" name="Oval 37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6881" name="Oval 38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6875" name="AutoShape 39"/>
              <p:cNvSpPr>
                <a:spLocks noChangeArrowheads="1"/>
              </p:cNvSpPr>
              <p:nvPr/>
            </p:nvSpPr>
            <p:spPr bwMode="auto">
              <a:xfrm>
                <a:off x="4279" y="1587"/>
                <a:ext cx="933" cy="718"/>
              </a:xfrm>
              <a:prstGeom prst="pentagon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36873" name="Rectangle 40"/>
            <p:cNvSpPr>
              <a:spLocks noChangeArrowheads="1"/>
            </p:cNvSpPr>
            <p:nvPr/>
          </p:nvSpPr>
          <p:spPr bwMode="auto">
            <a:xfrm>
              <a:off x="4587" y="1692"/>
              <a:ext cx="720" cy="30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defTabSz="1003807" eaLnBrk="0" hangingPunct="0"/>
              <a:r>
                <a:rPr lang="en-US" sz="2600" u="none">
                  <a:solidFill>
                    <a:schemeClr val="tx2"/>
                  </a:solidFill>
                </a:rPr>
                <a:t>Machine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4853169" y="2044707"/>
            <a:ext cx="1215675" cy="4398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00309" tIns="50154" rIns="100309" bIns="50154">
            <a:spAutoFit/>
          </a:bodyPr>
          <a:lstStyle/>
          <a:p>
            <a:pPr marL="375833" indent="-375833" algn="ctr" defTabSz="1003807" eaLnBrk="0" hangingPunct="0">
              <a:spcBef>
                <a:spcPct val="50000"/>
              </a:spcBef>
            </a:pPr>
            <a:r>
              <a:rPr lang="en-US" sz="2200" u="none">
                <a:solidFill>
                  <a:srgbClr val="FF0000"/>
                </a:solidFill>
                <a:ea typeface="Times New Roman (Arabic)"/>
                <a:cs typeface="Times New Roman (Arabic)"/>
              </a:rPr>
              <a:t>Fake unit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611439" y="3111501"/>
            <a:ext cx="409575" cy="377824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1919288" y="3300413"/>
            <a:ext cx="692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225803" y="4395789"/>
            <a:ext cx="409575" cy="377824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448175" y="2619378"/>
            <a:ext cx="409575" cy="377824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083302" y="2997211"/>
            <a:ext cx="407988" cy="379413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857750" y="4773613"/>
            <a:ext cx="407988" cy="379412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878513" y="4016385"/>
            <a:ext cx="407987" cy="379413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448175" y="3603635"/>
            <a:ext cx="409575" cy="377824"/>
          </a:xfrm>
          <a:prstGeom prst="rect">
            <a:avLst/>
          </a:prstGeom>
          <a:solidFill>
            <a:srgbClr val="FFEBE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V="1">
            <a:off x="3021025" y="2770188"/>
            <a:ext cx="1427161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857751" y="2770198"/>
            <a:ext cx="1020763" cy="143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4857761" y="3111503"/>
            <a:ext cx="1225549" cy="642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3635377" y="3754438"/>
            <a:ext cx="812800" cy="831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2817813" y="3489336"/>
            <a:ext cx="569912" cy="906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3635378" y="4586296"/>
            <a:ext cx="1222375" cy="3778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V="1">
            <a:off x="5265738" y="4395788"/>
            <a:ext cx="817561" cy="56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4857761" y="2770188"/>
            <a:ext cx="1225549" cy="341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27" name="Rectangle 19"/>
          <p:cNvSpPr>
            <a:spLocks noChangeArrowheads="1"/>
          </p:cNvSpPr>
          <p:nvPr/>
        </p:nvSpPr>
        <p:spPr bwMode="auto">
          <a:xfrm>
            <a:off x="4500565" y="2589222"/>
            <a:ext cx="407987" cy="377824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374228" name="Line 20"/>
          <p:cNvSpPr>
            <a:spLocks noChangeShapeType="1"/>
          </p:cNvSpPr>
          <p:nvPr/>
        </p:nvSpPr>
        <p:spPr bwMode="auto">
          <a:xfrm>
            <a:off x="4984751" y="2733675"/>
            <a:ext cx="1098550" cy="319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29" name="Line 21"/>
          <p:cNvSpPr>
            <a:spLocks noChangeShapeType="1"/>
          </p:cNvSpPr>
          <p:nvPr/>
        </p:nvSpPr>
        <p:spPr bwMode="auto">
          <a:xfrm flipH="1">
            <a:off x="4857761" y="3186113"/>
            <a:ext cx="1225549" cy="642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30" name="Line 22"/>
          <p:cNvSpPr>
            <a:spLocks noChangeShapeType="1"/>
          </p:cNvSpPr>
          <p:nvPr/>
        </p:nvSpPr>
        <p:spPr bwMode="auto">
          <a:xfrm flipH="1">
            <a:off x="3617912" y="3870325"/>
            <a:ext cx="830263" cy="827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31" name="Line 23"/>
          <p:cNvSpPr>
            <a:spLocks noChangeShapeType="1"/>
          </p:cNvSpPr>
          <p:nvPr/>
        </p:nvSpPr>
        <p:spPr bwMode="auto">
          <a:xfrm>
            <a:off x="3397250" y="4773613"/>
            <a:ext cx="0" cy="646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32" name="Rectangle 24"/>
          <p:cNvSpPr>
            <a:spLocks noChangeArrowheads="1"/>
          </p:cNvSpPr>
          <p:nvPr/>
        </p:nvSpPr>
        <p:spPr bwMode="auto">
          <a:xfrm>
            <a:off x="2736861" y="5419729"/>
            <a:ext cx="1319213" cy="679451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algn="ctr" defTabSz="1003807" eaLnBrk="0" hangingPunct="0"/>
            <a:r>
              <a:rPr lang="de-DE" sz="1800" u="none"/>
              <a:t>Illegal</a:t>
            </a:r>
          </a:p>
          <a:p>
            <a:pPr algn="ctr" defTabSz="1003807" eaLnBrk="0" hangingPunct="0"/>
            <a:r>
              <a:rPr lang="de-DE" sz="1800" u="none"/>
              <a:t>Monitor/Node</a:t>
            </a:r>
          </a:p>
        </p:txBody>
      </p:sp>
      <p:sp>
        <p:nvSpPr>
          <p:cNvPr id="1374233" name="Line 25"/>
          <p:cNvSpPr>
            <a:spLocks noChangeShapeType="1"/>
          </p:cNvSpPr>
          <p:nvPr/>
        </p:nvSpPr>
        <p:spPr bwMode="auto">
          <a:xfrm flipH="1">
            <a:off x="4984750" y="2392371"/>
            <a:ext cx="458788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>
            <a:off x="6491288" y="3186113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V="1">
            <a:off x="6286511" y="3754448"/>
            <a:ext cx="614363" cy="454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74236" name="Rectangle 28"/>
          <p:cNvSpPr>
            <a:spLocks noChangeArrowheads="1"/>
          </p:cNvSpPr>
          <p:nvPr/>
        </p:nvSpPr>
        <p:spPr bwMode="auto">
          <a:xfrm>
            <a:off x="504827" y="361950"/>
            <a:ext cx="9332913" cy="1201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287" tIns="50143" rIns="100287" bIns="50143"/>
          <a:lstStyle/>
          <a:p>
            <a:pPr algn="ctr" defTabSz="835712" eaLnBrk="0" hangingPunct="0">
              <a:defRPr/>
            </a:pPr>
            <a:r>
              <a:rPr lang="en-US" sz="5400" u="none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Popular Attack Scenarios</a:t>
            </a:r>
            <a:br>
              <a:rPr lang="en-US" sz="5400" u="none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5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Network unit replacement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7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7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7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7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7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7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0" grpId="0"/>
      <p:bldP spid="1374227" grpId="0" animBg="1"/>
      <p:bldP spid="1374228" grpId="0" animBg="1"/>
      <p:bldP spid="1374229" grpId="0" animBg="1"/>
      <p:bldP spid="1374230" grpId="0" animBg="1"/>
      <p:bldP spid="1374231" grpId="0" animBg="1"/>
      <p:bldP spid="1374232" grpId="0" animBg="1"/>
      <p:bldP spid="13742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3549650" y="2740035"/>
            <a:ext cx="2778125" cy="2119313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376259" name="Rectangle 3"/>
          <p:cNvSpPr>
            <a:spLocks noChangeArrowheads="1"/>
          </p:cNvSpPr>
          <p:nvPr/>
        </p:nvSpPr>
        <p:spPr bwMode="auto">
          <a:xfrm>
            <a:off x="431800" y="290524"/>
            <a:ext cx="9332913" cy="1201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309" tIns="50154" rIns="100309" bIns="50154"/>
          <a:lstStyle/>
          <a:p>
            <a:pPr algn="ctr" defTabSz="835712" eaLnBrk="0" hangingPunct="0">
              <a:defRPr/>
            </a:pPr>
            <a:r>
              <a:rPr lang="en-US" sz="40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Popular Attack Scenarios</a:t>
            </a:r>
            <a:br>
              <a:rPr lang="en-US" sz="4000" u="none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3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Replacement Attack- Hardware patch</a:t>
            </a:r>
          </a:p>
        </p:txBody>
      </p:sp>
      <p:sp>
        <p:nvSpPr>
          <p:cNvPr id="1376260" name="Rectangle 1"/>
          <p:cNvSpPr>
            <a:spLocks noChangeArrowheads="1"/>
          </p:cNvSpPr>
          <p:nvPr/>
        </p:nvSpPr>
        <p:spPr bwMode="auto">
          <a:xfrm>
            <a:off x="790937" y="1874649"/>
            <a:ext cx="7767638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marL="456708" indent="-456708" defTabSz="493180">
              <a:lnSpc>
                <a:spcPct val="101000"/>
              </a:lnSpc>
              <a:buFontTx/>
              <a:buChar char="-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27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Manufacturer cheats!</a:t>
            </a:r>
          </a:p>
          <a:p>
            <a:pPr marL="456708" indent="-456708" defTabSz="493180">
              <a:lnSpc>
                <a:spcPct val="101000"/>
              </a:lnSpc>
              <a:buFontTx/>
              <a:buChar char="-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27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Attacker has successfully cloned the unit! </a:t>
            </a:r>
          </a:p>
        </p:txBody>
      </p:sp>
      <p:sp>
        <p:nvSpPr>
          <p:cNvPr id="1376261" name="Rectangle 1"/>
          <p:cNvSpPr>
            <a:spLocks noChangeArrowheads="1"/>
          </p:cNvSpPr>
          <p:nvPr/>
        </p:nvSpPr>
        <p:spPr bwMode="auto">
          <a:xfrm>
            <a:off x="1101725" y="5197486"/>
            <a:ext cx="8187506" cy="121126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endParaRPr lang="en-GB" sz="2400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Requirements</a:t>
            </a:r>
          </a:p>
          <a:p>
            <a:pPr marL="501111" indent="-501111" defTabSz="493180">
              <a:lnSpc>
                <a:spcPct val="101000"/>
              </a:lnSpc>
              <a:buFontTx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Unit structure should be </a:t>
            </a:r>
            <a:r>
              <a:rPr lang="en-GB" sz="240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unclonable</a:t>
            </a:r>
            <a:r>
              <a:rPr lang="en-GB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or clone-resistant!</a:t>
            </a:r>
          </a:p>
          <a:p>
            <a:pPr marL="501111" indent="-501111" defTabSz="493180">
              <a:lnSpc>
                <a:spcPct val="101000"/>
              </a:lnSpc>
              <a:buFontTx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240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Unit should be unchangeable  “Tamper-Proof”!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279529" y="2936878"/>
            <a:ext cx="1569961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sz="2600" b="0" u="none"/>
              <a:t>Gateway in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945321" y="2954341"/>
            <a:ext cx="1736674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sz="2600" b="0" u="none"/>
              <a:t>Gateway out</a:t>
            </a:r>
          </a:p>
        </p:txBody>
      </p:sp>
      <p:grpSp>
        <p:nvGrpSpPr>
          <p:cNvPr id="34823" name="Group 8"/>
          <p:cNvGrpSpPr>
            <a:grpSpLocks/>
          </p:cNvGrpSpPr>
          <p:nvPr/>
        </p:nvGrpSpPr>
        <p:grpSpPr bwMode="auto">
          <a:xfrm>
            <a:off x="5915025" y="3900488"/>
            <a:ext cx="1147763" cy="893762"/>
            <a:chOff x="3433" y="1354"/>
            <a:chExt cx="637" cy="536"/>
          </a:xfrm>
        </p:grpSpPr>
        <p:sp>
          <p:nvSpPr>
            <p:cNvPr id="34847" name="AutoShape 9"/>
            <p:cNvSpPr>
              <a:spLocks noChangeArrowheads="1"/>
            </p:cNvSpPr>
            <p:nvPr/>
          </p:nvSpPr>
          <p:spPr bwMode="auto">
            <a:xfrm>
              <a:off x="3433" y="1354"/>
              <a:ext cx="637" cy="53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1376266" name="Text Box 10"/>
            <p:cNvSpPr txBox="1">
              <a:spLocks noChangeArrowheads="1"/>
            </p:cNvSpPr>
            <p:nvPr/>
          </p:nvSpPr>
          <p:spPr bwMode="auto">
            <a:xfrm>
              <a:off x="3433" y="1478"/>
              <a:ext cx="63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301" tIns="55150" rIns="110301" bIns="55150">
              <a:spAutoFit/>
            </a:bodyPr>
            <a:lstStyle/>
            <a:p>
              <a:pPr algn="ctr" defTabSz="1102124">
                <a:spcBef>
                  <a:spcPct val="50000"/>
                </a:spcBef>
                <a:defRPr/>
              </a:pPr>
              <a:r>
                <a:rPr lang="en-US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TÜV</a:t>
              </a:r>
              <a:endParaRPr lang="vi-VN" sz="22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4824" name="Group 11"/>
          <p:cNvGrpSpPr>
            <a:grpSpLocks/>
          </p:cNvGrpSpPr>
          <p:nvPr/>
        </p:nvGrpSpPr>
        <p:grpSpPr bwMode="auto">
          <a:xfrm>
            <a:off x="6196024" y="4465649"/>
            <a:ext cx="833437" cy="727075"/>
            <a:chOff x="4704" y="1465"/>
            <a:chExt cx="463" cy="436"/>
          </a:xfrm>
        </p:grpSpPr>
        <p:sp>
          <p:nvSpPr>
            <p:cNvPr id="34845" name="AutoShape 12"/>
            <p:cNvSpPr>
              <a:spLocks noChangeArrowheads="1"/>
            </p:cNvSpPr>
            <p:nvPr/>
          </p:nvSpPr>
          <p:spPr bwMode="auto">
            <a:xfrm>
              <a:off x="4704" y="1465"/>
              <a:ext cx="463" cy="436"/>
            </a:xfrm>
            <a:prstGeom prst="star8">
              <a:avLst>
                <a:gd name="adj" fmla="val 382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1376269" name="Text Box 13"/>
            <p:cNvSpPr txBox="1">
              <a:spLocks noChangeArrowheads="1"/>
            </p:cNvSpPr>
            <p:nvPr/>
          </p:nvSpPr>
          <p:spPr bwMode="auto">
            <a:xfrm>
              <a:off x="4763" y="1580"/>
              <a:ext cx="3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301" tIns="55150" rIns="110301" bIns="55150">
              <a:spAutoFit/>
            </a:bodyPr>
            <a:lstStyle/>
            <a:p>
              <a:pPr algn="ctr" defTabSz="1102124">
                <a:spcBef>
                  <a:spcPct val="50000"/>
                </a:spcBef>
                <a:defRPr/>
              </a:pPr>
              <a:r>
                <a:rPr lang="de-DE" sz="180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cert</a:t>
              </a:r>
              <a:endParaRPr lang="vi-VN" sz="18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2938474" y="3224213"/>
            <a:ext cx="1697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5256213" y="3224213"/>
            <a:ext cx="168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4635512" y="2968625"/>
            <a:ext cx="612775" cy="5730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algn="ctr" defTabSz="1003807" eaLnBrk="0" hangingPunct="0"/>
            <a:r>
              <a:rPr lang="en-US" sz="2600" b="0" u="none"/>
              <a:t>HW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916240" y="2749553"/>
            <a:ext cx="4202112" cy="2447925"/>
            <a:chOff x="-362" y="2059"/>
            <a:chExt cx="2334" cy="1468"/>
          </a:xfrm>
        </p:grpSpPr>
        <p:sp>
          <p:nvSpPr>
            <p:cNvPr id="34829" name="Rectangle 18"/>
            <p:cNvSpPr>
              <a:spLocks noChangeArrowheads="1"/>
            </p:cNvSpPr>
            <p:nvPr/>
          </p:nvSpPr>
          <p:spPr bwMode="auto">
            <a:xfrm>
              <a:off x="-14" y="2059"/>
              <a:ext cx="1543" cy="127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34830" name="Group 19"/>
            <p:cNvGrpSpPr>
              <a:grpSpLocks/>
            </p:cNvGrpSpPr>
            <p:nvPr/>
          </p:nvGrpSpPr>
          <p:grpSpPr bwMode="auto">
            <a:xfrm>
              <a:off x="168" y="2337"/>
              <a:ext cx="1179" cy="909"/>
              <a:chOff x="1882" y="1933"/>
              <a:chExt cx="1179" cy="909"/>
            </a:xfrm>
          </p:grpSpPr>
          <p:sp>
            <p:nvSpPr>
              <p:cNvPr id="1376276" name="Text Box 20"/>
              <p:cNvSpPr txBox="1">
                <a:spLocks noChangeArrowheads="1"/>
              </p:cNvSpPr>
              <p:nvPr/>
            </p:nvSpPr>
            <p:spPr bwMode="auto">
              <a:xfrm>
                <a:off x="2277" y="2338"/>
                <a:ext cx="440" cy="504"/>
              </a:xfrm>
              <a:prstGeom prst="rect">
                <a:avLst/>
              </a:prstGeom>
              <a:solidFill>
                <a:srgbClr val="FFB3FF"/>
              </a:solidFill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lIns="100429" tIns="50214" rIns="100429" bIns="50214">
                <a:spAutoFit/>
              </a:bodyPr>
              <a:lstStyle/>
              <a:p>
                <a:pPr defTabSz="1003807" eaLnBrk="0" hangingPunct="0">
                  <a:defRPr/>
                </a:pPr>
                <a:r>
                  <a:rPr lang="en-US" sz="2200" u="none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+mn-cs"/>
                  </a:rPr>
                  <a:t>Fake </a:t>
                </a:r>
              </a:p>
              <a:p>
                <a:pPr defTabSz="1003807" eaLnBrk="0" hangingPunct="0">
                  <a:defRPr/>
                </a:pPr>
                <a:r>
                  <a:rPr lang="en-US" sz="2600" b="0" u="none">
                    <a:cs typeface="+mn-cs"/>
                  </a:rPr>
                  <a:t>HW</a:t>
                </a:r>
              </a:p>
            </p:txBody>
          </p:sp>
          <p:sp>
            <p:nvSpPr>
              <p:cNvPr id="34841" name="Line 21"/>
              <p:cNvSpPr>
                <a:spLocks noChangeShapeType="1"/>
              </p:cNvSpPr>
              <p:nvPr/>
            </p:nvSpPr>
            <p:spPr bwMode="auto">
              <a:xfrm>
                <a:off x="1882" y="2568"/>
                <a:ext cx="3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42" name="Line 22"/>
              <p:cNvSpPr>
                <a:spLocks noChangeShapeType="1"/>
              </p:cNvSpPr>
              <p:nvPr/>
            </p:nvSpPr>
            <p:spPr bwMode="auto">
              <a:xfrm>
                <a:off x="1882" y="1933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43" name="Line 23"/>
              <p:cNvSpPr>
                <a:spLocks noChangeShapeType="1"/>
              </p:cNvSpPr>
              <p:nvPr/>
            </p:nvSpPr>
            <p:spPr bwMode="auto">
              <a:xfrm>
                <a:off x="2752" y="2568"/>
                <a:ext cx="3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44" name="Line 24"/>
              <p:cNvSpPr>
                <a:spLocks noChangeShapeType="1"/>
              </p:cNvSpPr>
              <p:nvPr/>
            </p:nvSpPr>
            <p:spPr bwMode="auto">
              <a:xfrm flipV="1">
                <a:off x="3061" y="1933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831" name="Group 25"/>
            <p:cNvGrpSpPr>
              <a:grpSpLocks/>
            </p:cNvGrpSpPr>
            <p:nvPr/>
          </p:nvGrpSpPr>
          <p:grpSpPr bwMode="auto">
            <a:xfrm>
              <a:off x="1335" y="2737"/>
              <a:ext cx="637" cy="536"/>
              <a:chOff x="3433" y="1354"/>
              <a:chExt cx="637" cy="536"/>
            </a:xfrm>
          </p:grpSpPr>
          <p:sp>
            <p:nvSpPr>
              <p:cNvPr id="34838" name="AutoShape 26"/>
              <p:cNvSpPr>
                <a:spLocks noChangeArrowheads="1"/>
              </p:cNvSpPr>
              <p:nvPr/>
            </p:nvSpPr>
            <p:spPr bwMode="auto">
              <a:xfrm>
                <a:off x="3433" y="1354"/>
                <a:ext cx="637" cy="536"/>
              </a:xfrm>
              <a:prstGeom prst="verticalScroll">
                <a:avLst>
                  <a:gd name="adj" fmla="val 125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1376283" name="Text Box 27"/>
              <p:cNvSpPr txBox="1">
                <a:spLocks noChangeArrowheads="1"/>
              </p:cNvSpPr>
              <p:nvPr/>
            </p:nvSpPr>
            <p:spPr bwMode="auto">
              <a:xfrm>
                <a:off x="3433" y="1478"/>
                <a:ext cx="637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0301" tIns="55150" rIns="110301" bIns="55150">
                <a:spAutoFit/>
              </a:bodyPr>
              <a:lstStyle/>
              <a:p>
                <a:pPr algn="ctr" defTabSz="1102124">
                  <a:spcBef>
                    <a:spcPct val="50000"/>
                  </a:spcBef>
                  <a:defRPr/>
                </a:pPr>
                <a:r>
                  <a:rPr lang="en-US" u="none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FCC</a:t>
                </a:r>
                <a:endParaRPr lang="vi-VN" sz="2200" u="none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34832" name="Group 28"/>
            <p:cNvGrpSpPr>
              <a:grpSpLocks/>
            </p:cNvGrpSpPr>
            <p:nvPr/>
          </p:nvGrpSpPr>
          <p:grpSpPr bwMode="auto">
            <a:xfrm>
              <a:off x="1463" y="3091"/>
              <a:ext cx="463" cy="436"/>
              <a:chOff x="4704" y="1465"/>
              <a:chExt cx="463" cy="436"/>
            </a:xfrm>
          </p:grpSpPr>
          <p:sp>
            <p:nvSpPr>
              <p:cNvPr id="34836" name="AutoShape 29"/>
              <p:cNvSpPr>
                <a:spLocks noChangeArrowheads="1"/>
              </p:cNvSpPr>
              <p:nvPr/>
            </p:nvSpPr>
            <p:spPr bwMode="auto">
              <a:xfrm>
                <a:off x="4704" y="1465"/>
                <a:ext cx="463" cy="436"/>
              </a:xfrm>
              <a:prstGeom prst="star8">
                <a:avLst>
                  <a:gd name="adj" fmla="val 38250"/>
                </a:avLst>
              </a:prstGeom>
              <a:solidFill>
                <a:srgbClr val="FFFF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1376286" name="Text Box 30"/>
              <p:cNvSpPr txBox="1">
                <a:spLocks noChangeArrowheads="1"/>
              </p:cNvSpPr>
              <p:nvPr/>
            </p:nvSpPr>
            <p:spPr bwMode="auto">
              <a:xfrm>
                <a:off x="4763" y="1580"/>
                <a:ext cx="3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10301" tIns="55150" rIns="110301" bIns="55150">
                <a:spAutoFit/>
              </a:bodyPr>
              <a:lstStyle/>
              <a:p>
                <a:pPr algn="ctr" defTabSz="1102124">
                  <a:spcBef>
                    <a:spcPct val="50000"/>
                  </a:spcBef>
                  <a:defRPr/>
                </a:pPr>
                <a:r>
                  <a:rPr lang="de-DE" sz="1800" u="none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cert</a:t>
                </a:r>
                <a:endParaRPr lang="vi-VN" sz="1800" u="none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4833" name="Line 31"/>
            <p:cNvSpPr>
              <a:spLocks noChangeShapeType="1"/>
            </p:cNvSpPr>
            <p:nvPr/>
          </p:nvSpPr>
          <p:spPr bwMode="auto">
            <a:xfrm>
              <a:off x="-362" y="2352"/>
              <a:ext cx="5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34" name="Line 32"/>
            <p:cNvSpPr>
              <a:spLocks noChangeShapeType="1"/>
            </p:cNvSpPr>
            <p:nvPr/>
          </p:nvSpPr>
          <p:spPr bwMode="auto">
            <a:xfrm>
              <a:off x="1156" y="2352"/>
              <a:ext cx="7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35" name="Rectangle 33"/>
            <p:cNvSpPr>
              <a:spLocks noChangeArrowheads="1"/>
            </p:cNvSpPr>
            <p:nvPr/>
          </p:nvSpPr>
          <p:spPr bwMode="auto">
            <a:xfrm>
              <a:off x="581" y="2199"/>
              <a:ext cx="340" cy="34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algn="ctr" defTabSz="1003807" eaLnBrk="0" hangingPunct="0"/>
              <a:r>
                <a:rPr lang="en-US" sz="2600" b="0" u="none"/>
                <a:t>HW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Text Box 2"/>
          <p:cNvSpPr txBox="1">
            <a:spLocks noChangeArrowheads="1"/>
          </p:cNvSpPr>
          <p:nvPr/>
        </p:nvSpPr>
        <p:spPr bwMode="auto">
          <a:xfrm>
            <a:off x="703532" y="670457"/>
            <a:ext cx="8962490" cy="42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marL="456708" indent="-456708" algn="ctr" defTabSz="761179" eaLnBrk="0" hangingPunct="0">
              <a:defRPr/>
            </a:pPr>
            <a:r>
              <a:rPr lang="en-US" sz="4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Cryptographic</a:t>
            </a:r>
          </a:p>
          <a:p>
            <a:pPr marL="456708" indent="-456708" algn="ctr" defTabSz="761179" eaLnBrk="0" hangingPunct="0">
              <a:defRPr/>
            </a:pPr>
            <a:r>
              <a:rPr lang="en-US" sz="4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Identification </a:t>
            </a:r>
            <a:r>
              <a:rPr lang="en-US" sz="4800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Mechanisms/Protocols</a:t>
            </a:r>
            <a:endParaRPr lang="en-US" sz="3600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6708" indent="-456708" algn="ctr" defTabSz="761179" eaLnBrk="0" hangingPunct="0">
              <a:defRPr/>
            </a:pPr>
            <a:endParaRPr lang="en-US" sz="44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6708" indent="-456708" algn="ctr" defTabSz="761179" eaLnBrk="0" hangingPunct="0">
              <a:buFontTx/>
              <a:buAutoNum type="arabicPeriod"/>
              <a:defRPr/>
            </a:pPr>
            <a:r>
              <a:rPr lang="en-US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Secret Key Mechanisms</a:t>
            </a:r>
          </a:p>
          <a:p>
            <a:pPr marL="456708" indent="-456708" algn="ctr" defTabSz="761179" eaLnBrk="0" hangingPunct="0">
              <a:buFontTx/>
              <a:buAutoNum type="arabicPeriod"/>
              <a:defRPr/>
            </a:pPr>
            <a:r>
              <a:rPr lang="en-US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Public Key Mechanisms</a:t>
            </a:r>
          </a:p>
          <a:p>
            <a:pPr marL="456708" indent="-456708" algn="ctr" defTabSz="761179" eaLnBrk="0" hangingPunct="0">
              <a:defRPr/>
            </a:pPr>
            <a:endParaRPr lang="en-US" sz="44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146F117C-3239-47EA-B9CB-EECEDD95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423" y="5315984"/>
            <a:ext cx="6785914" cy="586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en-US" sz="3200" u="none" dirty="0">
                <a:solidFill>
                  <a:srgbClr val="000000"/>
                </a:solidFill>
              </a:rPr>
              <a:t>Required for every solid security system!</a:t>
            </a:r>
          </a:p>
        </p:txBody>
      </p:sp>
    </p:spTree>
    <p:extLst>
      <p:ext uri="{BB962C8B-B14F-4D97-AF65-F5344CB8AC3E}">
        <p14:creationId xmlns:p14="http://schemas.microsoft.com/office/powerpoint/2010/main" val="2963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7" y="361960"/>
            <a:ext cx="9850437" cy="7413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00287" tIns="50143" rIns="100287" bIns="50143" numCol="1" anchor="t" anchorCtr="0" compatLnSpc="1">
            <a:prstTxWarp prst="textNoShape">
              <a:avLst/>
            </a:prstTxWarp>
          </a:bodyPr>
          <a:lstStyle/>
          <a:p>
            <a:pPr defTabSz="1003807">
              <a:defRPr/>
            </a:pPr>
            <a:r>
              <a:rPr lang="en-US" sz="33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33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Basic Requirements for Solid Security</a:t>
            </a:r>
            <a:br>
              <a:rPr lang="en-US" sz="33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100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0355" name="Text Box 3"/>
          <p:cNvSpPr txBox="1">
            <a:spLocks noChangeArrowheads="1"/>
          </p:cNvSpPr>
          <p:nvPr/>
        </p:nvSpPr>
        <p:spPr bwMode="auto">
          <a:xfrm>
            <a:off x="936629" y="1443046"/>
            <a:ext cx="8677276" cy="901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00298" tIns="50148" rIns="100298" bIns="50148">
            <a:spAutoFit/>
          </a:bodyPr>
          <a:lstStyle/>
          <a:p>
            <a:pPr marL="501111" indent="-501111" defTabSz="1003807" eaLnBrk="0" hangingPunct="0">
              <a:buFontTx/>
              <a:buAutoNum type="arabicPeriod"/>
              <a:defRPr/>
            </a:pPr>
            <a:r>
              <a:rPr lang="en-US" sz="26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Identify and trust each other </a:t>
            </a:r>
            <a:r>
              <a:rPr lang="en-US" sz="22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(Mutual-Authentication)</a:t>
            </a:r>
          </a:p>
          <a:p>
            <a:pPr marL="501111" indent="-501111" defTabSz="1003807" eaLnBrk="0" hangingPunct="0">
              <a:buFontTx/>
              <a:buAutoNum type="arabicPeriod"/>
              <a:defRPr/>
            </a:pPr>
            <a:r>
              <a:rPr lang="en-US" sz="26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Establish a secured link   </a:t>
            </a:r>
            <a:r>
              <a:rPr lang="en-US" sz="26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(secrecy)</a:t>
            </a: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1509714" y="2600330"/>
            <a:ext cx="7258655" cy="3790557"/>
            <a:chOff x="856" y="934"/>
            <a:chExt cx="4032" cy="2272"/>
          </a:xfrm>
        </p:grpSpPr>
        <p:sp>
          <p:nvSpPr>
            <p:cNvPr id="38944" name="Oval 5"/>
            <p:cNvSpPr>
              <a:spLocks noChangeArrowheads="1"/>
            </p:cNvSpPr>
            <p:nvPr/>
          </p:nvSpPr>
          <p:spPr bwMode="auto">
            <a:xfrm>
              <a:off x="856" y="1888"/>
              <a:ext cx="408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38945" name="Oval 6"/>
            <p:cNvSpPr>
              <a:spLocks noChangeArrowheads="1"/>
            </p:cNvSpPr>
            <p:nvPr/>
          </p:nvSpPr>
          <p:spPr bwMode="auto">
            <a:xfrm>
              <a:off x="4480" y="1252"/>
              <a:ext cx="408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38946" name="Oval 7"/>
            <p:cNvSpPr>
              <a:spLocks noChangeArrowheads="1"/>
            </p:cNvSpPr>
            <p:nvPr/>
          </p:nvSpPr>
          <p:spPr bwMode="auto">
            <a:xfrm>
              <a:off x="4462" y="2313"/>
              <a:ext cx="408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38948" name="AutoShape 9"/>
            <p:cNvSpPr>
              <a:spLocks noChangeArrowheads="1"/>
            </p:cNvSpPr>
            <p:nvPr/>
          </p:nvSpPr>
          <p:spPr bwMode="auto">
            <a:xfrm rot="19826808">
              <a:off x="2072" y="934"/>
              <a:ext cx="1776" cy="2272"/>
            </a:xfrm>
            <a:prstGeom prst="irregularSeal1">
              <a:avLst/>
            </a:prstGeom>
            <a:solidFill>
              <a:srgbClr val="FFB3FF">
                <a:alpha val="38823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89971" tIns="46785" rIns="89971" bIns="46785" anchor="ctr"/>
            <a:lstStyle/>
            <a:p>
              <a:pPr algn="ctr" defTabSz="761179" eaLnBrk="0" hangingPunct="0"/>
              <a:r>
                <a:rPr lang="de-DE" u="none">
                  <a:solidFill>
                    <a:schemeClr val="hlink"/>
                  </a:solidFill>
                  <a:latin typeface="Arial" charset="0"/>
                  <a:ea typeface="Times New Roman (Arabic)"/>
                  <a:cs typeface="Times New Roman (Arabic)"/>
                </a:rPr>
                <a:t>Internet</a:t>
              </a:r>
              <a:endParaRPr lang="en-GB" u="none">
                <a:solidFill>
                  <a:schemeClr val="hlink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</p:grpSp>
      <p:pic>
        <p:nvPicPr>
          <p:cNvPr id="1380363" name="Picture 11" descr="PE01753_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12" y="3622685"/>
            <a:ext cx="1293813" cy="1354138"/>
          </a:xfr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02563" y="2557463"/>
            <a:ext cx="1679575" cy="1490662"/>
            <a:chOff x="4499" y="1271"/>
            <a:chExt cx="933" cy="894"/>
          </a:xfrm>
        </p:grpSpPr>
        <p:grpSp>
          <p:nvGrpSpPr>
            <p:cNvPr id="38934" name="Group 13"/>
            <p:cNvGrpSpPr>
              <a:grpSpLocks/>
            </p:cNvGrpSpPr>
            <p:nvPr/>
          </p:nvGrpSpPr>
          <p:grpSpPr bwMode="auto">
            <a:xfrm>
              <a:off x="4499" y="1271"/>
              <a:ext cx="933" cy="894"/>
              <a:chOff x="4279" y="1411"/>
              <a:chExt cx="933" cy="894"/>
            </a:xfrm>
          </p:grpSpPr>
          <p:grpSp>
            <p:nvGrpSpPr>
              <p:cNvPr id="38936" name="Group 14"/>
              <p:cNvGrpSpPr>
                <a:grpSpLocks/>
              </p:cNvGrpSpPr>
              <p:nvPr/>
            </p:nvGrpSpPr>
            <p:grpSpPr bwMode="auto">
              <a:xfrm>
                <a:off x="4320" y="1411"/>
                <a:ext cx="293" cy="527"/>
                <a:chOff x="4992" y="1920"/>
                <a:chExt cx="624" cy="576"/>
              </a:xfrm>
            </p:grpSpPr>
            <p:sp>
              <p:nvSpPr>
                <p:cNvPr id="38938" name="Rectangle 15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39" name="Oval 16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40" name="Rectangle 17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41" name="Rectangle 18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42" name="Oval 19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43" name="Oval 20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8937" name="AutoShape 21"/>
              <p:cNvSpPr>
                <a:spLocks noChangeArrowheads="1"/>
              </p:cNvSpPr>
              <p:nvPr/>
            </p:nvSpPr>
            <p:spPr bwMode="auto">
              <a:xfrm>
                <a:off x="4279" y="1587"/>
                <a:ext cx="933" cy="718"/>
              </a:xfrm>
              <a:prstGeom prst="pentagon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38935" name="Rectangle 22"/>
            <p:cNvSpPr>
              <a:spLocks noChangeArrowheads="1"/>
            </p:cNvSpPr>
            <p:nvPr/>
          </p:nvSpPr>
          <p:spPr bwMode="auto">
            <a:xfrm>
              <a:off x="4587" y="1692"/>
              <a:ext cx="720" cy="30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defTabSz="1003807" eaLnBrk="0" hangingPunct="0"/>
              <a:r>
                <a:rPr lang="en-US" sz="2600" u="none">
                  <a:solidFill>
                    <a:schemeClr val="tx2"/>
                  </a:solidFill>
                </a:rPr>
                <a:t>Machine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816861" y="4624403"/>
            <a:ext cx="1287463" cy="1878263"/>
            <a:chOff x="4260" y="2599"/>
            <a:chExt cx="715" cy="1126"/>
          </a:xfrm>
        </p:grpSpPr>
        <p:pic>
          <p:nvPicPr>
            <p:cNvPr id="38924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80309">
              <a:off x="4351" y="2599"/>
              <a:ext cx="624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25" name="Group 25"/>
            <p:cNvGrpSpPr>
              <a:grpSpLocks/>
            </p:cNvGrpSpPr>
            <p:nvPr/>
          </p:nvGrpSpPr>
          <p:grpSpPr bwMode="auto">
            <a:xfrm>
              <a:off x="4260" y="2623"/>
              <a:ext cx="519" cy="1102"/>
              <a:chOff x="4442" y="1306"/>
              <a:chExt cx="409" cy="1102"/>
            </a:xfrm>
          </p:grpSpPr>
          <p:sp>
            <p:nvSpPr>
              <p:cNvPr id="38926" name="Text Box 26"/>
              <p:cNvSpPr txBox="1">
                <a:spLocks noChangeArrowheads="1"/>
              </p:cNvSpPr>
              <p:nvPr/>
            </p:nvSpPr>
            <p:spPr bwMode="auto">
              <a:xfrm>
                <a:off x="4659" y="2167"/>
                <a:ext cx="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endParaRPr lang="de-DE" u="none">
                  <a:solidFill>
                    <a:srgbClr val="008200"/>
                  </a:solidFill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  <p:grpSp>
            <p:nvGrpSpPr>
              <p:cNvPr id="38927" name="Group 27"/>
              <p:cNvGrpSpPr>
                <a:grpSpLocks/>
              </p:cNvGrpSpPr>
              <p:nvPr/>
            </p:nvGrpSpPr>
            <p:grpSpPr bwMode="auto">
              <a:xfrm rot="8756">
                <a:off x="4442" y="1306"/>
                <a:ext cx="409" cy="811"/>
                <a:chOff x="4992" y="1920"/>
                <a:chExt cx="624" cy="576"/>
              </a:xfrm>
            </p:grpSpPr>
            <p:sp>
              <p:nvSpPr>
                <p:cNvPr id="38928" name="Rectangle 28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29" name="Oval 29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30" name="Rectangle 30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31" name="Rectangle 31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32" name="Oval 32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8933" name="Oval 33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57A76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573338" y="3846524"/>
            <a:ext cx="5122862" cy="1328737"/>
            <a:chOff x="1429" y="2306"/>
            <a:chExt cx="2846" cy="797"/>
          </a:xfrm>
        </p:grpSpPr>
        <p:sp>
          <p:nvSpPr>
            <p:cNvPr id="38922" name="Rectangle 35"/>
            <p:cNvSpPr>
              <a:spLocks noChangeArrowheads="1"/>
            </p:cNvSpPr>
            <p:nvPr/>
          </p:nvSpPr>
          <p:spPr bwMode="auto">
            <a:xfrm rot="-665381">
              <a:off x="1470" y="2306"/>
              <a:ext cx="2805" cy="1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38923" name="Rectangle 36"/>
            <p:cNvSpPr>
              <a:spLocks noChangeArrowheads="1"/>
            </p:cNvSpPr>
            <p:nvPr/>
          </p:nvSpPr>
          <p:spPr bwMode="auto">
            <a:xfrm rot="419136">
              <a:off x="1429" y="2950"/>
              <a:ext cx="2805" cy="15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sp>
        <p:nvSpPr>
          <p:cNvPr id="1380389" name="Line 37"/>
          <p:cNvSpPr>
            <a:spLocks noChangeShapeType="1"/>
          </p:cNvSpPr>
          <p:nvPr/>
        </p:nvSpPr>
        <p:spPr bwMode="auto">
          <a:xfrm>
            <a:off x="2405063" y="4741863"/>
            <a:ext cx="53975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380390" name="Line 38"/>
          <p:cNvSpPr>
            <a:spLocks noChangeShapeType="1"/>
          </p:cNvSpPr>
          <p:nvPr/>
        </p:nvSpPr>
        <p:spPr bwMode="auto">
          <a:xfrm flipV="1">
            <a:off x="2419350" y="3465513"/>
            <a:ext cx="5461000" cy="1014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8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8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89" grpId="0" animBg="1"/>
      <p:bldP spid="13803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506413"/>
            <a:ext cx="8736012" cy="9525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00287" tIns="50143" rIns="100287" bIns="50143" numCol="1" anchor="t" anchorCtr="0" compatLnSpc="1">
            <a:prstTxWarp prst="textNoShape">
              <a:avLst/>
            </a:prstTxWarp>
          </a:bodyPr>
          <a:lstStyle/>
          <a:p>
            <a:pPr defTabSz="1003807">
              <a:defRPr/>
            </a:pPr>
            <a:r>
              <a:rPr lang="en-US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Contemporary State of the Art</a:t>
            </a:r>
            <a:endParaRPr lang="en-US" sz="3300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1020763" y="1917710"/>
            <a:ext cx="9145587" cy="3673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00298" tIns="50148" rIns="100298" bIns="50148">
            <a:spAutoFit/>
          </a:bodyPr>
          <a:lstStyle/>
          <a:p>
            <a:pPr defTabSz="1003807" eaLnBrk="0" hangingPunct="0">
              <a:buFontTx/>
              <a:buChar char="-"/>
              <a:defRPr/>
            </a:pPr>
            <a:r>
              <a:rPr lang="en-US" sz="26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Identify &amp; Trust  </a:t>
            </a:r>
            <a:r>
              <a:rPr lang="en-US" sz="26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(Authentication)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Physical Security</a:t>
            </a: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endParaRPr lang="en-US" sz="2600" u="none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defTabSz="1003807" eaLnBrk="0" hangingPunct="0">
              <a:buFontTx/>
              <a:buChar char="-"/>
              <a:defRPr/>
            </a:pPr>
            <a:r>
              <a:rPr lang="en-US" sz="26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Secured link   </a:t>
            </a:r>
            <a:r>
              <a:rPr lang="en-US" sz="26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(secrecy)</a:t>
            </a:r>
          </a:p>
        </p:txBody>
      </p:sp>
      <p:sp>
        <p:nvSpPr>
          <p:cNvPr id="1382404" name="Text Box 4"/>
          <p:cNvSpPr txBox="1">
            <a:spLocks noChangeArrowheads="1"/>
          </p:cNvSpPr>
          <p:nvPr/>
        </p:nvSpPr>
        <p:spPr bwMode="auto">
          <a:xfrm>
            <a:off x="2073275" y="3257554"/>
            <a:ext cx="756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98" tIns="50148" rIns="100298" bIns="50148">
            <a:spAutoFit/>
          </a:bodyPr>
          <a:lstStyle/>
          <a:p>
            <a:pPr defTabSz="1003807"/>
            <a:r>
              <a:rPr lang="en-US" sz="2600" u="none">
                <a:solidFill>
                  <a:srgbClr val="FF0000"/>
                </a:solidFill>
              </a:rPr>
              <a:t>- </a:t>
            </a:r>
            <a:r>
              <a:rPr lang="en-US" sz="2600">
                <a:solidFill>
                  <a:srgbClr val="FF0000"/>
                </a:solidFill>
              </a:rPr>
              <a:t>Electro-Mechanical identity (Mechatronic-Identity) !!?</a:t>
            </a:r>
          </a:p>
          <a:p>
            <a:pPr defTabSz="1003807"/>
            <a:r>
              <a:rPr lang="en-US" sz="2600" u="none">
                <a:solidFill>
                  <a:srgbClr val="FF0000"/>
                </a:solidFill>
              </a:rPr>
              <a:t>  (Automobile, Production Machines, Robots ….)</a:t>
            </a:r>
          </a:p>
        </p:txBody>
      </p:sp>
      <p:sp>
        <p:nvSpPr>
          <p:cNvPr id="1382405" name="Rectangle 5"/>
          <p:cNvSpPr>
            <a:spLocks noChangeArrowheads="1"/>
          </p:cNvSpPr>
          <p:nvPr/>
        </p:nvSpPr>
        <p:spPr bwMode="auto">
          <a:xfrm>
            <a:off x="2081217" y="2468570"/>
            <a:ext cx="3647409" cy="901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defTabSz="1003807" eaLnBrk="0" hangingPunct="0"/>
            <a:r>
              <a:rPr lang="en-US" sz="2600" u="none">
                <a:solidFill>
                  <a:srgbClr val="FF0000"/>
                </a:solidFill>
              </a:rPr>
              <a:t>- </a:t>
            </a:r>
            <a:r>
              <a:rPr lang="en-US" sz="2600">
                <a:solidFill>
                  <a:srgbClr val="FF0000"/>
                </a:solidFill>
              </a:rPr>
              <a:t>Physical uniqueness  !! ?</a:t>
            </a:r>
          </a:p>
          <a:p>
            <a:pPr defTabSz="1003807" eaLnBrk="0" hangingPunct="0"/>
            <a:r>
              <a:rPr lang="en-US" sz="2600" u="none">
                <a:solidFill>
                  <a:srgbClr val="FF0000"/>
                </a:solidFill>
              </a:rPr>
              <a:t>- </a:t>
            </a:r>
            <a:r>
              <a:rPr lang="en-US" sz="2600">
                <a:solidFill>
                  <a:srgbClr val="FF0000"/>
                </a:solidFill>
              </a:rPr>
              <a:t>Unclonable units !! ?</a:t>
            </a:r>
          </a:p>
        </p:txBody>
      </p:sp>
      <p:sp>
        <p:nvSpPr>
          <p:cNvPr id="1382406" name="Text Box 6"/>
          <p:cNvSpPr txBox="1">
            <a:spLocks noChangeArrowheads="1"/>
          </p:cNvSpPr>
          <p:nvPr/>
        </p:nvSpPr>
        <p:spPr bwMode="auto">
          <a:xfrm>
            <a:off x="2406662" y="5467356"/>
            <a:ext cx="424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298" tIns="50148" rIns="100298" bIns="50148">
            <a:spAutoFit/>
          </a:bodyPr>
          <a:lstStyle/>
          <a:p>
            <a:pPr defTabSz="1003807">
              <a:defRPr/>
            </a:pPr>
            <a:r>
              <a:rPr lang="en-US" sz="26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Relatively mature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3" grpId="0"/>
      <p:bldP spid="1382404" grpId="0"/>
      <p:bldP spid="1382405" grpId="0"/>
      <p:bldP spid="13824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80319" y="1010543"/>
            <a:ext cx="8337122" cy="498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 anchor="b"/>
          <a:lstStyle/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4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of the Art </a:t>
            </a:r>
            <a:r>
              <a:rPr lang="en-GB" sz="4800" u="none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br>
              <a:rPr lang="en-GB" sz="4800" u="none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800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basically </a:t>
            </a:r>
            <a:r>
              <a:rPr lang="en-GB" sz="4800" dirty="0" err="1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clonable</a:t>
            </a:r>
            <a:r>
              <a:rPr lang="en-GB" sz="4800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Units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endParaRPr lang="en-GB" sz="4800" u="none" dirty="0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endParaRPr lang="de-DE" sz="4400" u="none" dirty="0">
              <a:solidFill>
                <a:srgbClr val="B008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7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andy_ruck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388" y="1757368"/>
            <a:ext cx="26606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4451" name="Picture 3" descr="Handy_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1257300"/>
            <a:ext cx="309403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6354" y="1617650"/>
            <a:ext cx="6059482" cy="2843230"/>
            <a:chOff x="790" y="802"/>
            <a:chExt cx="3818" cy="1790"/>
          </a:xfrm>
        </p:grpSpPr>
        <p:sp>
          <p:nvSpPr>
            <p:cNvPr id="43025" name="Text Box 5"/>
            <p:cNvSpPr txBox="1">
              <a:spLocks noChangeArrowheads="1"/>
            </p:cNvSpPr>
            <p:nvPr/>
          </p:nvSpPr>
          <p:spPr bwMode="auto">
            <a:xfrm>
              <a:off x="790" y="802"/>
              <a:ext cx="259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1" tIns="46785" rIns="89971" bIns="46785" anchor="ctr">
              <a:spAutoFit/>
            </a:bodyPr>
            <a:lstStyle/>
            <a:p>
              <a:pPr algn="ctr" defTabSz="761179" eaLnBrk="0" hangingPunct="0"/>
              <a:endParaRPr lang="en-US" u="none">
                <a:latin typeface="Times New Roman" pitchFamily="18" charset="0"/>
              </a:endParaRPr>
            </a:p>
            <a:p>
              <a:pPr algn="ctr" defTabSz="761179" eaLnBrk="0" hangingPunct="0"/>
              <a:r>
                <a:rPr lang="en-US" u="none">
                  <a:solidFill>
                    <a:srgbClr val="FF0000"/>
                  </a:solidFill>
                </a:rPr>
                <a:t>I</a:t>
              </a:r>
              <a:r>
                <a:rPr lang="en-US" u="none"/>
                <a:t>nternational </a:t>
              </a:r>
              <a:r>
                <a:rPr lang="en-US" u="none">
                  <a:solidFill>
                    <a:srgbClr val="FF0000"/>
                  </a:solidFill>
                </a:rPr>
                <a:t>M</a:t>
              </a:r>
              <a:r>
                <a:rPr lang="en-US" u="none"/>
                <a:t>obile </a:t>
              </a:r>
              <a:r>
                <a:rPr lang="en-US" u="none">
                  <a:solidFill>
                    <a:srgbClr val="FF0000"/>
                  </a:solidFill>
                </a:rPr>
                <a:t>E</a:t>
              </a:r>
              <a:r>
                <a:rPr lang="en-US" u="none"/>
                <a:t>quipment </a:t>
              </a:r>
              <a:r>
                <a:rPr lang="en-US" u="none">
                  <a:solidFill>
                    <a:srgbClr val="FF0000"/>
                  </a:solidFill>
                </a:rPr>
                <a:t>I</a:t>
              </a:r>
              <a:r>
                <a:rPr lang="en-US" u="none"/>
                <a:t>dentity</a:t>
              </a:r>
            </a:p>
            <a:p>
              <a:pPr algn="ctr" defTabSz="761179" eaLnBrk="0" hangingPunct="0"/>
              <a:r>
                <a:rPr lang="en-US" sz="3200" u="none">
                  <a:solidFill>
                    <a:srgbClr val="FF0000"/>
                  </a:solidFill>
                  <a:latin typeface="Arial" charset="0"/>
                </a:rPr>
                <a:t>IMEI </a:t>
              </a:r>
              <a:r>
                <a:rPr lang="en-US" u="none">
                  <a:solidFill>
                    <a:srgbClr val="FF0000"/>
                  </a:solidFill>
                  <a:latin typeface="Arial" charset="0"/>
                </a:rPr>
                <a:t>(non-secured)</a:t>
              </a:r>
              <a:endParaRPr lang="en-US" u="none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26" name="Line 6"/>
            <p:cNvSpPr>
              <a:spLocks noChangeShapeType="1"/>
            </p:cNvSpPr>
            <p:nvPr/>
          </p:nvSpPr>
          <p:spPr bwMode="auto">
            <a:xfrm>
              <a:off x="2256" y="1536"/>
              <a:ext cx="2352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384455" name="Text Box 7"/>
          <p:cNvSpPr txBox="1">
            <a:spLocks noChangeArrowheads="1"/>
          </p:cNvSpPr>
          <p:nvPr/>
        </p:nvSpPr>
        <p:spPr bwMode="auto">
          <a:xfrm>
            <a:off x="2028884" y="218455"/>
            <a:ext cx="5958424" cy="70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2" tIns="45656" rIns="91312" bIns="45656">
            <a:spAutoFit/>
          </a:bodyPr>
          <a:lstStyle/>
          <a:p>
            <a:pPr defTabSz="761179" eaLnBrk="0" hangingPunct="0">
              <a:defRPr/>
            </a:pPr>
            <a:r>
              <a:rPr lang="en-GB" altLang="ar-SA" sz="40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Practical GSM Security Gaps</a:t>
            </a:r>
            <a:endParaRPr lang="en-GB" altLang="ar-SA" sz="4000" i="1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16789" y="1360488"/>
            <a:ext cx="2520951" cy="895350"/>
            <a:chOff x="4064" y="816"/>
            <a:chExt cx="1538" cy="536"/>
          </a:xfrm>
        </p:grpSpPr>
        <p:sp>
          <p:nvSpPr>
            <p:cNvPr id="43023" name="Line 9"/>
            <p:cNvSpPr>
              <a:spLocks noChangeShapeType="1"/>
            </p:cNvSpPr>
            <p:nvPr/>
          </p:nvSpPr>
          <p:spPr bwMode="auto">
            <a:xfrm>
              <a:off x="4064" y="1086"/>
              <a:ext cx="15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4" name="Rectangle 10"/>
            <p:cNvSpPr>
              <a:spLocks noChangeArrowheads="1"/>
            </p:cNvSpPr>
            <p:nvPr/>
          </p:nvSpPr>
          <p:spPr bwMode="auto">
            <a:xfrm>
              <a:off x="4208" y="816"/>
              <a:ext cx="1394" cy="5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defTabSz="1003807" eaLnBrk="0" hangingPunct="0"/>
              <a:r>
                <a:rPr lang="en-US" sz="2600" u="none"/>
                <a:t>A5 Cipher Broken 1999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2173" y="3159756"/>
            <a:ext cx="6761275" cy="2981887"/>
            <a:chOff x="234" y="1967"/>
            <a:chExt cx="3756" cy="1788"/>
          </a:xfrm>
        </p:grpSpPr>
        <p:grpSp>
          <p:nvGrpSpPr>
            <p:cNvPr id="43015" name="Group 12"/>
            <p:cNvGrpSpPr>
              <a:grpSpLocks/>
            </p:cNvGrpSpPr>
            <p:nvPr/>
          </p:nvGrpSpPr>
          <p:grpSpPr bwMode="auto">
            <a:xfrm>
              <a:off x="234" y="1967"/>
              <a:ext cx="3756" cy="1118"/>
              <a:chOff x="299" y="1995"/>
              <a:chExt cx="4261" cy="1173"/>
            </a:xfrm>
          </p:grpSpPr>
          <p:sp>
            <p:nvSpPr>
              <p:cNvPr id="43017" name="AutoShape 13"/>
              <p:cNvSpPr>
                <a:spLocks noChangeArrowheads="1"/>
              </p:cNvSpPr>
              <p:nvPr/>
            </p:nvSpPr>
            <p:spPr bwMode="auto">
              <a:xfrm flipH="1">
                <a:off x="2256" y="2376"/>
                <a:ext cx="1240" cy="696"/>
              </a:xfrm>
              <a:prstGeom prst="wedgeRectCallout">
                <a:avLst>
                  <a:gd name="adj1" fmla="val -51375"/>
                  <a:gd name="adj2" fmla="val 16662"/>
                </a:avLst>
              </a:prstGeom>
              <a:solidFill>
                <a:srgbClr val="FFEB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10" tIns="45705" rIns="91410" bIns="45705"/>
              <a:lstStyle/>
              <a:p>
                <a:pPr algn="ctr" eaLnBrk="0" hangingPunct="0"/>
                <a:endParaRPr lang="de-DE" sz="2400" b="0" u="none">
                  <a:latin typeface="Arial" charset="0"/>
                </a:endParaRPr>
              </a:p>
            </p:txBody>
          </p:sp>
          <p:pic>
            <p:nvPicPr>
              <p:cNvPr id="43018" name="Picture 14" descr="simlayou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60" y="2548"/>
                <a:ext cx="1069" cy="43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19" name="Text Box 15"/>
              <p:cNvSpPr txBox="1">
                <a:spLocks noChangeArrowheads="1"/>
              </p:cNvSpPr>
              <p:nvPr/>
            </p:nvSpPr>
            <p:spPr bwMode="auto">
              <a:xfrm>
                <a:off x="1008" y="2256"/>
                <a:ext cx="116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5" rIns="91410" bIns="45705">
                <a:spAutoFit/>
              </a:bodyPr>
              <a:lstStyle/>
              <a:p>
                <a:pPr eaLnBrk="0" hangingPunct="0"/>
                <a:r>
                  <a:rPr lang="de-DE" sz="2400" u="none">
                    <a:solidFill>
                      <a:srgbClr val="FF0000"/>
                    </a:solidFill>
                    <a:latin typeface="Arial" charset="0"/>
                  </a:rPr>
                  <a:t>SIM </a:t>
                </a:r>
                <a:r>
                  <a:rPr lang="de-DE" sz="1800" u="none">
                    <a:solidFill>
                      <a:srgbClr val="FF0000"/>
                    </a:solidFill>
                    <a:latin typeface="Arial" charset="0"/>
                  </a:rPr>
                  <a:t>(secured)</a:t>
                </a:r>
              </a:p>
            </p:txBody>
          </p:sp>
          <p:sp>
            <p:nvSpPr>
              <p:cNvPr id="43020" name="Text Box 16"/>
              <p:cNvSpPr txBox="1">
                <a:spLocks noChangeArrowheads="1"/>
              </p:cNvSpPr>
              <p:nvPr/>
            </p:nvSpPr>
            <p:spPr bwMode="auto">
              <a:xfrm>
                <a:off x="299" y="1995"/>
                <a:ext cx="1981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 anchor="ctr">
                <a:spAutoFit/>
              </a:bodyPr>
              <a:lstStyle/>
              <a:p>
                <a:pPr algn="ctr" defTabSz="761179" eaLnBrk="0" hangingPunct="0"/>
                <a:r>
                  <a:rPr lang="en-US" sz="2200" u="none">
                    <a:solidFill>
                      <a:srgbClr val="FF0000"/>
                    </a:solidFill>
                  </a:rPr>
                  <a:t>S</a:t>
                </a:r>
                <a:r>
                  <a:rPr lang="en-US" sz="2200" u="none"/>
                  <a:t>ubscriber </a:t>
                </a:r>
                <a:r>
                  <a:rPr lang="en-US" sz="2200" u="none">
                    <a:solidFill>
                      <a:srgbClr val="FF0000"/>
                    </a:solidFill>
                  </a:rPr>
                  <a:t>I</a:t>
                </a:r>
                <a:r>
                  <a:rPr lang="en-US" sz="2200" u="none"/>
                  <a:t>dentity </a:t>
                </a:r>
                <a:r>
                  <a:rPr lang="en-US" sz="2200" u="none">
                    <a:solidFill>
                      <a:srgbClr val="FF0000"/>
                    </a:solidFill>
                  </a:rPr>
                  <a:t>M</a:t>
                </a:r>
                <a:r>
                  <a:rPr lang="en-US" sz="2200" u="none"/>
                  <a:t>odule</a:t>
                </a:r>
              </a:p>
              <a:p>
                <a:pPr algn="ctr" defTabSz="761179" eaLnBrk="0" hangingPunct="0"/>
                <a:endParaRPr lang="en-US" u="none">
                  <a:latin typeface="Times New Roman" pitchFamily="18" charset="0"/>
                </a:endParaRPr>
              </a:p>
            </p:txBody>
          </p:sp>
          <p:sp>
            <p:nvSpPr>
              <p:cNvPr id="43021" name="Line 17"/>
              <p:cNvSpPr>
                <a:spLocks noChangeShapeType="1"/>
              </p:cNvSpPr>
              <p:nvPr/>
            </p:nvSpPr>
            <p:spPr bwMode="auto">
              <a:xfrm>
                <a:off x="3504" y="2832"/>
                <a:ext cx="1056" cy="3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43022" name="Line 18"/>
              <p:cNvSpPr>
                <a:spLocks noChangeShapeType="1"/>
              </p:cNvSpPr>
              <p:nvPr/>
            </p:nvSpPr>
            <p:spPr bwMode="auto">
              <a:xfrm>
                <a:off x="1440" y="2448"/>
                <a:ext cx="1056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sp>
          <p:nvSpPr>
            <p:cNvPr id="43016" name="Rectangle 19"/>
            <p:cNvSpPr>
              <a:spLocks noChangeArrowheads="1"/>
            </p:cNvSpPr>
            <p:nvPr/>
          </p:nvSpPr>
          <p:spPr bwMode="auto">
            <a:xfrm>
              <a:off x="339" y="3085"/>
              <a:ext cx="2931" cy="6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defTabSz="1003807" eaLnBrk="0" hangingPunct="0"/>
              <a:r>
                <a:rPr lang="en-US" sz="2200" u="none">
                  <a:solidFill>
                    <a:srgbClr val="FF0000"/>
                  </a:solidFill>
                </a:rPr>
                <a:t>Cloned for some standard function </a:t>
              </a:r>
            </a:p>
            <a:p>
              <a:pPr defTabSz="1003807" eaLnBrk="0" hangingPunct="0"/>
              <a:r>
                <a:rPr lang="en-US" sz="2200" u="none">
                  <a:solidFill>
                    <a:srgbClr val="FF0000"/>
                  </a:solidFill>
                </a:rPr>
                <a:t>(150 000 challenges. Berkeley Univ.)</a:t>
              </a:r>
            </a:p>
            <a:p>
              <a:pPr defTabSz="1003807" eaLnBrk="0" hangingPunct="0"/>
              <a:r>
                <a:rPr lang="en-US" sz="2200" u="none">
                  <a:solidFill>
                    <a:srgbClr val="FF0000"/>
                  </a:solidFill>
                </a:rPr>
                <a:t>No collapse. System still solid!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6542099" y="1560524"/>
            <a:ext cx="1150937" cy="2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695586" y="4437064"/>
            <a:ext cx="168275" cy="3762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2751141" y="4602171"/>
            <a:ext cx="98425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655899" y="4348174"/>
            <a:ext cx="663575" cy="14303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932125" y="4452948"/>
            <a:ext cx="319087" cy="3000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2987686" y="4513264"/>
            <a:ext cx="193675" cy="1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2997890" y="4513257"/>
            <a:ext cx="18594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500" i="1" u="none">
                <a:solidFill>
                  <a:schemeClr val="tx2"/>
                </a:solidFill>
              </a:rPr>
              <a:t>Identity</a:t>
            </a:r>
            <a:endParaRPr lang="en-GB" sz="1600" b="0" u="none">
              <a:solidFill>
                <a:schemeClr val="tx2"/>
              </a:solidFill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179693" y="4513257"/>
            <a:ext cx="1442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500" i="1" u="none">
                <a:solidFill>
                  <a:schemeClr val="tx2"/>
                </a:solidFill>
              </a:rPr>
              <a:t> </a:t>
            </a:r>
            <a:endParaRPr lang="en-GB" sz="1600" b="0" u="none">
              <a:solidFill>
                <a:schemeClr val="tx2"/>
              </a:solidFill>
            </a:endParaRP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V="1">
            <a:off x="3236924" y="4060825"/>
            <a:ext cx="1587" cy="287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V="1">
            <a:off x="3319474" y="4075113"/>
            <a:ext cx="1587" cy="273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67" name="Freeform 12"/>
          <p:cNvSpPr>
            <a:spLocks/>
          </p:cNvSpPr>
          <p:nvPr/>
        </p:nvSpPr>
        <p:spPr bwMode="auto">
          <a:xfrm>
            <a:off x="3236914" y="4014796"/>
            <a:ext cx="82550" cy="60325"/>
          </a:xfrm>
          <a:custGeom>
            <a:avLst/>
            <a:gdLst>
              <a:gd name="T0" fmla="*/ 2147483647 w 59"/>
              <a:gd name="T1" fmla="*/ 2147483647 h 40"/>
              <a:gd name="T2" fmla="*/ 2147483647 w 59"/>
              <a:gd name="T3" fmla="*/ 2147483647 h 40"/>
              <a:gd name="T4" fmla="*/ 2147483647 w 59"/>
              <a:gd name="T5" fmla="*/ 2147483647 h 40"/>
              <a:gd name="T6" fmla="*/ 2147483647 w 59"/>
              <a:gd name="T7" fmla="*/ 2147483647 h 40"/>
              <a:gd name="T8" fmla="*/ 2147483647 w 59"/>
              <a:gd name="T9" fmla="*/ 2147483647 h 40"/>
              <a:gd name="T10" fmla="*/ 2147483647 w 59"/>
              <a:gd name="T11" fmla="*/ 2147483647 h 40"/>
              <a:gd name="T12" fmla="*/ 2147483647 w 59"/>
              <a:gd name="T13" fmla="*/ 2147483647 h 40"/>
              <a:gd name="T14" fmla="*/ 2147483647 w 59"/>
              <a:gd name="T15" fmla="*/ 2147483647 h 40"/>
              <a:gd name="T16" fmla="*/ 2147483647 w 59"/>
              <a:gd name="T17" fmla="*/ 2147483647 h 40"/>
              <a:gd name="T18" fmla="*/ 2147483647 w 59"/>
              <a:gd name="T19" fmla="*/ 0 h 40"/>
              <a:gd name="T20" fmla="*/ 2147483647 w 59"/>
              <a:gd name="T21" fmla="*/ 0 h 40"/>
              <a:gd name="T22" fmla="*/ 2147483647 w 59"/>
              <a:gd name="T23" fmla="*/ 0 h 40"/>
              <a:gd name="T24" fmla="*/ 2147483647 w 59"/>
              <a:gd name="T25" fmla="*/ 2147483647 h 40"/>
              <a:gd name="T26" fmla="*/ 2147483647 w 59"/>
              <a:gd name="T27" fmla="*/ 2147483647 h 40"/>
              <a:gd name="T28" fmla="*/ 2147483647 w 59"/>
              <a:gd name="T29" fmla="*/ 2147483647 h 40"/>
              <a:gd name="T30" fmla="*/ 2147483647 w 59"/>
              <a:gd name="T31" fmla="*/ 2147483647 h 40"/>
              <a:gd name="T32" fmla="*/ 2147483647 w 59"/>
              <a:gd name="T33" fmla="*/ 2147483647 h 40"/>
              <a:gd name="T34" fmla="*/ 2147483647 w 59"/>
              <a:gd name="T35" fmla="*/ 2147483647 h 40"/>
              <a:gd name="T36" fmla="*/ 0 w 59"/>
              <a:gd name="T37" fmla="*/ 2147483647 h 40"/>
              <a:gd name="T38" fmla="*/ 0 w 59"/>
              <a:gd name="T39" fmla="*/ 2147483647 h 40"/>
              <a:gd name="T40" fmla="*/ 0 w 59"/>
              <a:gd name="T41" fmla="*/ 2147483647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"/>
              <a:gd name="T64" fmla="*/ 0 h 40"/>
              <a:gd name="T65" fmla="*/ 59 w 59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" h="40">
                <a:moveTo>
                  <a:pt x="59" y="30"/>
                </a:moveTo>
                <a:lnTo>
                  <a:pt x="59" y="30"/>
                </a:lnTo>
                <a:lnTo>
                  <a:pt x="59" y="20"/>
                </a:lnTo>
                <a:lnTo>
                  <a:pt x="49" y="10"/>
                </a:lnTo>
                <a:lnTo>
                  <a:pt x="39" y="10"/>
                </a:lnTo>
                <a:lnTo>
                  <a:pt x="39" y="0"/>
                </a:lnTo>
                <a:lnTo>
                  <a:pt x="29" y="0"/>
                </a:lnTo>
                <a:lnTo>
                  <a:pt x="20" y="10"/>
                </a:lnTo>
                <a:lnTo>
                  <a:pt x="10" y="10"/>
                </a:lnTo>
                <a:lnTo>
                  <a:pt x="10" y="20"/>
                </a:lnTo>
                <a:lnTo>
                  <a:pt x="0" y="30"/>
                </a:lnTo>
                <a:lnTo>
                  <a:pt x="0" y="4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5435602" y="3108325"/>
            <a:ext cx="996950" cy="301625"/>
          </a:xfrm>
          <a:prstGeom prst="rect">
            <a:avLst/>
          </a:prstGeom>
          <a:solidFill>
            <a:srgbClr val="F7F9A3"/>
          </a:solidFill>
          <a:ln w="47625" cap="rnd">
            <a:solidFill>
              <a:schemeClr val="hlink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5713413" y="3108325"/>
            <a:ext cx="4413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5813457" y="3170235"/>
            <a:ext cx="3238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500" u="none">
                <a:solidFill>
                  <a:srgbClr val="000000"/>
                </a:solidFill>
              </a:rPr>
              <a:t>IMEI</a:t>
            </a:r>
            <a:endParaRPr lang="en-GB" sz="1800" b="0" u="none"/>
          </a:p>
        </p:txBody>
      </p:sp>
      <p:grpSp>
        <p:nvGrpSpPr>
          <p:cNvPr id="45071" name="Group 16"/>
          <p:cNvGrpSpPr>
            <a:grpSpLocks/>
          </p:cNvGrpSpPr>
          <p:nvPr/>
        </p:nvGrpSpPr>
        <p:grpSpPr bwMode="auto">
          <a:xfrm>
            <a:off x="5235587" y="2259013"/>
            <a:ext cx="2187575" cy="3602037"/>
            <a:chOff x="3278" y="1291"/>
            <a:chExt cx="1569" cy="2372"/>
          </a:xfrm>
        </p:grpSpPr>
        <p:sp>
          <p:nvSpPr>
            <p:cNvPr id="45137" name="Freeform 17"/>
            <p:cNvSpPr>
              <a:spLocks/>
            </p:cNvSpPr>
            <p:nvPr/>
          </p:nvSpPr>
          <p:spPr bwMode="auto">
            <a:xfrm>
              <a:off x="3278" y="1291"/>
              <a:ext cx="30" cy="89"/>
            </a:xfrm>
            <a:custGeom>
              <a:avLst/>
              <a:gdLst>
                <a:gd name="T0" fmla="*/ 20 w 30"/>
                <a:gd name="T1" fmla="*/ 10 h 89"/>
                <a:gd name="T2" fmla="*/ 10 w 30"/>
                <a:gd name="T3" fmla="*/ 10 h 89"/>
                <a:gd name="T4" fmla="*/ 10 w 30"/>
                <a:gd name="T5" fmla="*/ 20 h 89"/>
                <a:gd name="T6" fmla="*/ 30 w 30"/>
                <a:gd name="T7" fmla="*/ 20 h 89"/>
                <a:gd name="T8" fmla="*/ 30 w 30"/>
                <a:gd name="T9" fmla="*/ 0 h 89"/>
                <a:gd name="T10" fmla="*/ 10 w 30"/>
                <a:gd name="T11" fmla="*/ 0 h 89"/>
                <a:gd name="T12" fmla="*/ 0 w 30"/>
                <a:gd name="T13" fmla="*/ 0 h 89"/>
                <a:gd name="T14" fmla="*/ 0 w 30"/>
                <a:gd name="T15" fmla="*/ 10 h 89"/>
                <a:gd name="T16" fmla="*/ 0 w 30"/>
                <a:gd name="T17" fmla="*/ 89 h 89"/>
                <a:gd name="T18" fmla="*/ 20 w 30"/>
                <a:gd name="T19" fmla="*/ 89 h 89"/>
                <a:gd name="T20" fmla="*/ 20 w 30"/>
                <a:gd name="T21" fmla="*/ 1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9"/>
                <a:gd name="T35" fmla="*/ 30 w 30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9">
                  <a:moveTo>
                    <a:pt x="20" y="10"/>
                  </a:moveTo>
                  <a:lnTo>
                    <a:pt x="10" y="10"/>
                  </a:lnTo>
                  <a:lnTo>
                    <a:pt x="10" y="2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9"/>
                  </a:lnTo>
                  <a:lnTo>
                    <a:pt x="20" y="89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38" name="Rectangle 18"/>
            <p:cNvSpPr>
              <a:spLocks noChangeArrowheads="1"/>
            </p:cNvSpPr>
            <p:nvPr/>
          </p:nvSpPr>
          <p:spPr bwMode="auto">
            <a:xfrm>
              <a:off x="3278" y="1440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39" name="Rectangle 19"/>
            <p:cNvSpPr>
              <a:spLocks noChangeArrowheads="1"/>
            </p:cNvSpPr>
            <p:nvPr/>
          </p:nvSpPr>
          <p:spPr bwMode="auto">
            <a:xfrm>
              <a:off x="3278" y="1579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0" name="Rectangle 20"/>
            <p:cNvSpPr>
              <a:spLocks noChangeArrowheads="1"/>
            </p:cNvSpPr>
            <p:nvPr/>
          </p:nvSpPr>
          <p:spPr bwMode="auto">
            <a:xfrm>
              <a:off x="3278" y="1718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1" name="Rectangle 21"/>
            <p:cNvSpPr>
              <a:spLocks noChangeArrowheads="1"/>
            </p:cNvSpPr>
            <p:nvPr/>
          </p:nvSpPr>
          <p:spPr bwMode="auto">
            <a:xfrm>
              <a:off x="3278" y="1857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2" name="Rectangle 22"/>
            <p:cNvSpPr>
              <a:spLocks noChangeArrowheads="1"/>
            </p:cNvSpPr>
            <p:nvPr/>
          </p:nvSpPr>
          <p:spPr bwMode="auto">
            <a:xfrm>
              <a:off x="3278" y="1996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3" name="Rectangle 23"/>
            <p:cNvSpPr>
              <a:spLocks noChangeArrowheads="1"/>
            </p:cNvSpPr>
            <p:nvPr/>
          </p:nvSpPr>
          <p:spPr bwMode="auto">
            <a:xfrm>
              <a:off x="3278" y="2135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4" name="Rectangle 24"/>
            <p:cNvSpPr>
              <a:spLocks noChangeArrowheads="1"/>
            </p:cNvSpPr>
            <p:nvPr/>
          </p:nvSpPr>
          <p:spPr bwMode="auto">
            <a:xfrm>
              <a:off x="3278" y="2274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5" name="Rectangle 25"/>
            <p:cNvSpPr>
              <a:spLocks noChangeArrowheads="1"/>
            </p:cNvSpPr>
            <p:nvPr/>
          </p:nvSpPr>
          <p:spPr bwMode="auto">
            <a:xfrm>
              <a:off x="3278" y="2413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6" name="Rectangle 26"/>
            <p:cNvSpPr>
              <a:spLocks noChangeArrowheads="1"/>
            </p:cNvSpPr>
            <p:nvPr/>
          </p:nvSpPr>
          <p:spPr bwMode="auto">
            <a:xfrm>
              <a:off x="3278" y="2552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7" name="Rectangle 27"/>
            <p:cNvSpPr>
              <a:spLocks noChangeArrowheads="1"/>
            </p:cNvSpPr>
            <p:nvPr/>
          </p:nvSpPr>
          <p:spPr bwMode="auto">
            <a:xfrm>
              <a:off x="3278" y="2690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8" name="Rectangle 28"/>
            <p:cNvSpPr>
              <a:spLocks noChangeArrowheads="1"/>
            </p:cNvSpPr>
            <p:nvPr/>
          </p:nvSpPr>
          <p:spPr bwMode="auto">
            <a:xfrm>
              <a:off x="3278" y="2829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49" name="Rectangle 29"/>
            <p:cNvSpPr>
              <a:spLocks noChangeArrowheads="1"/>
            </p:cNvSpPr>
            <p:nvPr/>
          </p:nvSpPr>
          <p:spPr bwMode="auto">
            <a:xfrm>
              <a:off x="3278" y="2968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0" name="Rectangle 30"/>
            <p:cNvSpPr>
              <a:spLocks noChangeArrowheads="1"/>
            </p:cNvSpPr>
            <p:nvPr/>
          </p:nvSpPr>
          <p:spPr bwMode="auto">
            <a:xfrm>
              <a:off x="3278" y="3107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1" name="Rectangle 31"/>
            <p:cNvSpPr>
              <a:spLocks noChangeArrowheads="1"/>
            </p:cNvSpPr>
            <p:nvPr/>
          </p:nvSpPr>
          <p:spPr bwMode="auto">
            <a:xfrm>
              <a:off x="3278" y="3246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2" name="Rectangle 32"/>
            <p:cNvSpPr>
              <a:spLocks noChangeArrowheads="1"/>
            </p:cNvSpPr>
            <p:nvPr/>
          </p:nvSpPr>
          <p:spPr bwMode="auto">
            <a:xfrm>
              <a:off x="3278" y="3385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3" name="Rectangle 33"/>
            <p:cNvSpPr>
              <a:spLocks noChangeArrowheads="1"/>
            </p:cNvSpPr>
            <p:nvPr/>
          </p:nvSpPr>
          <p:spPr bwMode="auto">
            <a:xfrm>
              <a:off x="3278" y="3524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4" name="Rectangle 34"/>
            <p:cNvSpPr>
              <a:spLocks noChangeArrowheads="1"/>
            </p:cNvSpPr>
            <p:nvPr/>
          </p:nvSpPr>
          <p:spPr bwMode="auto">
            <a:xfrm>
              <a:off x="3298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5" name="Rectangle 35"/>
            <p:cNvSpPr>
              <a:spLocks noChangeArrowheads="1"/>
            </p:cNvSpPr>
            <p:nvPr/>
          </p:nvSpPr>
          <p:spPr bwMode="auto">
            <a:xfrm>
              <a:off x="3437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6" name="Rectangle 36"/>
            <p:cNvSpPr>
              <a:spLocks noChangeArrowheads="1"/>
            </p:cNvSpPr>
            <p:nvPr/>
          </p:nvSpPr>
          <p:spPr bwMode="auto">
            <a:xfrm>
              <a:off x="3576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7" name="Rectangle 37"/>
            <p:cNvSpPr>
              <a:spLocks noChangeArrowheads="1"/>
            </p:cNvSpPr>
            <p:nvPr/>
          </p:nvSpPr>
          <p:spPr bwMode="auto">
            <a:xfrm>
              <a:off x="3715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8" name="Rectangle 38"/>
            <p:cNvSpPr>
              <a:spLocks noChangeArrowheads="1"/>
            </p:cNvSpPr>
            <p:nvPr/>
          </p:nvSpPr>
          <p:spPr bwMode="auto">
            <a:xfrm>
              <a:off x="3854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59" name="Rectangle 39"/>
            <p:cNvSpPr>
              <a:spLocks noChangeArrowheads="1"/>
            </p:cNvSpPr>
            <p:nvPr/>
          </p:nvSpPr>
          <p:spPr bwMode="auto">
            <a:xfrm>
              <a:off x="3993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0" name="Rectangle 40"/>
            <p:cNvSpPr>
              <a:spLocks noChangeArrowheads="1"/>
            </p:cNvSpPr>
            <p:nvPr/>
          </p:nvSpPr>
          <p:spPr bwMode="auto">
            <a:xfrm>
              <a:off x="4132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1" name="Rectangle 41"/>
            <p:cNvSpPr>
              <a:spLocks noChangeArrowheads="1"/>
            </p:cNvSpPr>
            <p:nvPr/>
          </p:nvSpPr>
          <p:spPr bwMode="auto">
            <a:xfrm>
              <a:off x="4271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2" name="Rectangle 42"/>
            <p:cNvSpPr>
              <a:spLocks noChangeArrowheads="1"/>
            </p:cNvSpPr>
            <p:nvPr/>
          </p:nvSpPr>
          <p:spPr bwMode="auto">
            <a:xfrm>
              <a:off x="4410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3" name="Rectangle 43"/>
            <p:cNvSpPr>
              <a:spLocks noChangeArrowheads="1"/>
            </p:cNvSpPr>
            <p:nvPr/>
          </p:nvSpPr>
          <p:spPr bwMode="auto">
            <a:xfrm>
              <a:off x="4549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4" name="Rectangle 44"/>
            <p:cNvSpPr>
              <a:spLocks noChangeArrowheads="1"/>
            </p:cNvSpPr>
            <p:nvPr/>
          </p:nvSpPr>
          <p:spPr bwMode="auto">
            <a:xfrm>
              <a:off x="4688" y="3643"/>
              <a:ext cx="79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5" name="Freeform 45"/>
            <p:cNvSpPr>
              <a:spLocks/>
            </p:cNvSpPr>
            <p:nvPr/>
          </p:nvSpPr>
          <p:spPr bwMode="auto">
            <a:xfrm>
              <a:off x="4827" y="3584"/>
              <a:ext cx="20" cy="79"/>
            </a:xfrm>
            <a:custGeom>
              <a:avLst/>
              <a:gdLst>
                <a:gd name="T0" fmla="*/ 0 w 20"/>
                <a:gd name="T1" fmla="*/ 59 h 79"/>
                <a:gd name="T2" fmla="*/ 0 w 20"/>
                <a:gd name="T3" fmla="*/ 79 h 79"/>
                <a:gd name="T4" fmla="*/ 10 w 20"/>
                <a:gd name="T5" fmla="*/ 79 h 79"/>
                <a:gd name="T6" fmla="*/ 20 w 20"/>
                <a:gd name="T7" fmla="*/ 79 h 79"/>
                <a:gd name="T8" fmla="*/ 20 w 20"/>
                <a:gd name="T9" fmla="*/ 69 h 79"/>
                <a:gd name="T10" fmla="*/ 20 w 20"/>
                <a:gd name="T11" fmla="*/ 0 h 79"/>
                <a:gd name="T12" fmla="*/ 0 w 20"/>
                <a:gd name="T13" fmla="*/ 0 h 79"/>
                <a:gd name="T14" fmla="*/ 0 w 20"/>
                <a:gd name="T15" fmla="*/ 69 h 79"/>
                <a:gd name="T16" fmla="*/ 10 w 20"/>
                <a:gd name="T17" fmla="*/ 69 h 79"/>
                <a:gd name="T18" fmla="*/ 10 w 20"/>
                <a:gd name="T19" fmla="*/ 59 h 79"/>
                <a:gd name="T20" fmla="*/ 0 w 20"/>
                <a:gd name="T21" fmla="*/ 59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79"/>
                <a:gd name="T35" fmla="*/ 20 w 20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79">
                  <a:moveTo>
                    <a:pt x="0" y="59"/>
                  </a:moveTo>
                  <a:lnTo>
                    <a:pt x="0" y="79"/>
                  </a:lnTo>
                  <a:lnTo>
                    <a:pt x="10" y="79"/>
                  </a:lnTo>
                  <a:lnTo>
                    <a:pt x="20" y="79"/>
                  </a:lnTo>
                  <a:lnTo>
                    <a:pt x="20" y="6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0000"/>
            </a:solidFill>
            <a:ln w="3810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66" name="Rectangle 46"/>
            <p:cNvSpPr>
              <a:spLocks noChangeArrowheads="1"/>
            </p:cNvSpPr>
            <p:nvPr/>
          </p:nvSpPr>
          <p:spPr bwMode="auto">
            <a:xfrm>
              <a:off x="4827" y="3445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7" name="Rectangle 47"/>
            <p:cNvSpPr>
              <a:spLocks noChangeArrowheads="1"/>
            </p:cNvSpPr>
            <p:nvPr/>
          </p:nvSpPr>
          <p:spPr bwMode="auto">
            <a:xfrm>
              <a:off x="4827" y="3306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8" name="Rectangle 48"/>
            <p:cNvSpPr>
              <a:spLocks noChangeArrowheads="1"/>
            </p:cNvSpPr>
            <p:nvPr/>
          </p:nvSpPr>
          <p:spPr bwMode="auto">
            <a:xfrm>
              <a:off x="4827" y="3167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69" name="Rectangle 49"/>
            <p:cNvSpPr>
              <a:spLocks noChangeArrowheads="1"/>
            </p:cNvSpPr>
            <p:nvPr/>
          </p:nvSpPr>
          <p:spPr bwMode="auto">
            <a:xfrm>
              <a:off x="4827" y="3028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0" name="Rectangle 50"/>
            <p:cNvSpPr>
              <a:spLocks noChangeArrowheads="1"/>
            </p:cNvSpPr>
            <p:nvPr/>
          </p:nvSpPr>
          <p:spPr bwMode="auto">
            <a:xfrm>
              <a:off x="4827" y="2889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1" name="Rectangle 51"/>
            <p:cNvSpPr>
              <a:spLocks noChangeArrowheads="1"/>
            </p:cNvSpPr>
            <p:nvPr/>
          </p:nvSpPr>
          <p:spPr bwMode="auto">
            <a:xfrm>
              <a:off x="4827" y="2750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2" name="Rectangle 52"/>
            <p:cNvSpPr>
              <a:spLocks noChangeArrowheads="1"/>
            </p:cNvSpPr>
            <p:nvPr/>
          </p:nvSpPr>
          <p:spPr bwMode="auto">
            <a:xfrm>
              <a:off x="4827" y="2611"/>
              <a:ext cx="20" cy="7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3" name="Rectangle 53"/>
            <p:cNvSpPr>
              <a:spLocks noChangeArrowheads="1"/>
            </p:cNvSpPr>
            <p:nvPr/>
          </p:nvSpPr>
          <p:spPr bwMode="auto">
            <a:xfrm>
              <a:off x="4827" y="2472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4" name="Rectangle 54"/>
            <p:cNvSpPr>
              <a:spLocks noChangeArrowheads="1"/>
            </p:cNvSpPr>
            <p:nvPr/>
          </p:nvSpPr>
          <p:spPr bwMode="auto">
            <a:xfrm>
              <a:off x="4827" y="2333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5" name="Rectangle 55"/>
            <p:cNvSpPr>
              <a:spLocks noChangeArrowheads="1"/>
            </p:cNvSpPr>
            <p:nvPr/>
          </p:nvSpPr>
          <p:spPr bwMode="auto">
            <a:xfrm>
              <a:off x="4827" y="2194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6" name="Rectangle 56"/>
            <p:cNvSpPr>
              <a:spLocks noChangeArrowheads="1"/>
            </p:cNvSpPr>
            <p:nvPr/>
          </p:nvSpPr>
          <p:spPr bwMode="auto">
            <a:xfrm>
              <a:off x="4827" y="2055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7" name="Rectangle 57"/>
            <p:cNvSpPr>
              <a:spLocks noChangeArrowheads="1"/>
            </p:cNvSpPr>
            <p:nvPr/>
          </p:nvSpPr>
          <p:spPr bwMode="auto">
            <a:xfrm>
              <a:off x="4827" y="1916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8" name="Rectangle 58"/>
            <p:cNvSpPr>
              <a:spLocks noChangeArrowheads="1"/>
            </p:cNvSpPr>
            <p:nvPr/>
          </p:nvSpPr>
          <p:spPr bwMode="auto">
            <a:xfrm>
              <a:off x="4827" y="1777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79" name="Rectangle 59"/>
            <p:cNvSpPr>
              <a:spLocks noChangeArrowheads="1"/>
            </p:cNvSpPr>
            <p:nvPr/>
          </p:nvSpPr>
          <p:spPr bwMode="auto">
            <a:xfrm>
              <a:off x="4827" y="1638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0" name="Rectangle 60"/>
            <p:cNvSpPr>
              <a:spLocks noChangeArrowheads="1"/>
            </p:cNvSpPr>
            <p:nvPr/>
          </p:nvSpPr>
          <p:spPr bwMode="auto">
            <a:xfrm>
              <a:off x="4827" y="1499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1" name="Rectangle 61"/>
            <p:cNvSpPr>
              <a:spLocks noChangeArrowheads="1"/>
            </p:cNvSpPr>
            <p:nvPr/>
          </p:nvSpPr>
          <p:spPr bwMode="auto">
            <a:xfrm>
              <a:off x="4827" y="1360"/>
              <a:ext cx="20" cy="8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2" name="Rectangle 62"/>
            <p:cNvSpPr>
              <a:spLocks noChangeArrowheads="1"/>
            </p:cNvSpPr>
            <p:nvPr/>
          </p:nvSpPr>
          <p:spPr bwMode="auto">
            <a:xfrm>
              <a:off x="4757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3" name="Rectangle 63"/>
            <p:cNvSpPr>
              <a:spLocks noChangeArrowheads="1"/>
            </p:cNvSpPr>
            <p:nvPr/>
          </p:nvSpPr>
          <p:spPr bwMode="auto">
            <a:xfrm>
              <a:off x="4618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4" name="Rectangle 64"/>
            <p:cNvSpPr>
              <a:spLocks noChangeArrowheads="1"/>
            </p:cNvSpPr>
            <p:nvPr/>
          </p:nvSpPr>
          <p:spPr bwMode="auto">
            <a:xfrm>
              <a:off x="4479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5" name="Rectangle 65"/>
            <p:cNvSpPr>
              <a:spLocks noChangeArrowheads="1"/>
            </p:cNvSpPr>
            <p:nvPr/>
          </p:nvSpPr>
          <p:spPr bwMode="auto">
            <a:xfrm>
              <a:off x="4340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6" name="Rectangle 66"/>
            <p:cNvSpPr>
              <a:spLocks noChangeArrowheads="1"/>
            </p:cNvSpPr>
            <p:nvPr/>
          </p:nvSpPr>
          <p:spPr bwMode="auto">
            <a:xfrm>
              <a:off x="4201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7" name="Rectangle 67"/>
            <p:cNvSpPr>
              <a:spLocks noChangeArrowheads="1"/>
            </p:cNvSpPr>
            <p:nvPr/>
          </p:nvSpPr>
          <p:spPr bwMode="auto">
            <a:xfrm>
              <a:off x="4062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8" name="Rectangle 68"/>
            <p:cNvSpPr>
              <a:spLocks noChangeArrowheads="1"/>
            </p:cNvSpPr>
            <p:nvPr/>
          </p:nvSpPr>
          <p:spPr bwMode="auto">
            <a:xfrm>
              <a:off x="3923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89" name="Rectangle 69"/>
            <p:cNvSpPr>
              <a:spLocks noChangeArrowheads="1"/>
            </p:cNvSpPr>
            <p:nvPr/>
          </p:nvSpPr>
          <p:spPr bwMode="auto">
            <a:xfrm>
              <a:off x="3784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90" name="Rectangle 70"/>
            <p:cNvSpPr>
              <a:spLocks noChangeArrowheads="1"/>
            </p:cNvSpPr>
            <p:nvPr/>
          </p:nvSpPr>
          <p:spPr bwMode="auto">
            <a:xfrm>
              <a:off x="3645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91" name="Rectangle 71"/>
            <p:cNvSpPr>
              <a:spLocks noChangeArrowheads="1"/>
            </p:cNvSpPr>
            <p:nvPr/>
          </p:nvSpPr>
          <p:spPr bwMode="auto">
            <a:xfrm>
              <a:off x="3506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5192" name="Rectangle 72"/>
            <p:cNvSpPr>
              <a:spLocks noChangeArrowheads="1"/>
            </p:cNvSpPr>
            <p:nvPr/>
          </p:nvSpPr>
          <p:spPr bwMode="auto">
            <a:xfrm>
              <a:off x="3367" y="1291"/>
              <a:ext cx="80" cy="2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sp>
        <p:nvSpPr>
          <p:cNvPr id="45072" name="Rectangle 73"/>
          <p:cNvSpPr>
            <a:spLocks noChangeArrowheads="1"/>
          </p:cNvSpPr>
          <p:nvPr/>
        </p:nvSpPr>
        <p:spPr bwMode="auto">
          <a:xfrm>
            <a:off x="3375026" y="3470285"/>
            <a:ext cx="9413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73" name="Rectangle 74"/>
          <p:cNvSpPr>
            <a:spLocks noChangeArrowheads="1"/>
          </p:cNvSpPr>
          <p:nvPr/>
        </p:nvSpPr>
        <p:spPr bwMode="auto">
          <a:xfrm>
            <a:off x="3307929" y="3459171"/>
            <a:ext cx="10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600" i="1" u="none">
                <a:solidFill>
                  <a:srgbClr val="000000"/>
                </a:solidFill>
              </a:rPr>
              <a:t>Open Identity</a:t>
            </a:r>
            <a:endParaRPr lang="en-GB" sz="1600" b="0" u="none"/>
          </a:p>
        </p:txBody>
      </p:sp>
      <p:sp>
        <p:nvSpPr>
          <p:cNvPr id="45074" name="Rectangle 75"/>
          <p:cNvSpPr>
            <a:spLocks noChangeArrowheads="1"/>
          </p:cNvSpPr>
          <p:nvPr/>
        </p:nvSpPr>
        <p:spPr bwMode="auto">
          <a:xfrm>
            <a:off x="5378462" y="2325688"/>
            <a:ext cx="1304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75" name="Rectangle 76"/>
          <p:cNvSpPr>
            <a:spLocks noChangeArrowheads="1"/>
          </p:cNvSpPr>
          <p:nvPr/>
        </p:nvSpPr>
        <p:spPr bwMode="auto">
          <a:xfrm>
            <a:off x="5471526" y="2371730"/>
            <a:ext cx="8981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400" u="none">
                <a:solidFill>
                  <a:srgbClr val="000000"/>
                </a:solidFill>
              </a:rPr>
              <a:t>Tamperproof</a:t>
            </a:r>
            <a:endParaRPr lang="en-GB" sz="1400" b="0" u="none"/>
          </a:p>
        </p:txBody>
      </p:sp>
      <p:sp>
        <p:nvSpPr>
          <p:cNvPr id="45076" name="Rectangle 77"/>
          <p:cNvSpPr>
            <a:spLocks noChangeArrowheads="1"/>
          </p:cNvSpPr>
          <p:nvPr/>
        </p:nvSpPr>
        <p:spPr bwMode="auto">
          <a:xfrm>
            <a:off x="5458709" y="2568585"/>
            <a:ext cx="11317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400" u="none">
                <a:solidFill>
                  <a:srgbClr val="000000"/>
                </a:solidFill>
              </a:rPr>
              <a:t>hardware entity </a:t>
            </a:r>
            <a:endParaRPr lang="en-GB" sz="1400" b="0" u="none"/>
          </a:p>
        </p:txBody>
      </p:sp>
      <p:sp>
        <p:nvSpPr>
          <p:cNvPr id="45077" name="Rectangle 78"/>
          <p:cNvSpPr>
            <a:spLocks noChangeArrowheads="1"/>
          </p:cNvSpPr>
          <p:nvPr/>
        </p:nvSpPr>
        <p:spPr bwMode="auto">
          <a:xfrm>
            <a:off x="6597618" y="2568585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endParaRPr lang="en-GB" sz="1400" b="0" u="none">
              <a:latin typeface="Arial" charset="0"/>
            </a:endParaRPr>
          </a:p>
        </p:txBody>
      </p:sp>
      <p:sp>
        <p:nvSpPr>
          <p:cNvPr id="45078" name="Rectangle 79"/>
          <p:cNvSpPr>
            <a:spLocks noChangeArrowheads="1"/>
          </p:cNvSpPr>
          <p:nvPr/>
        </p:nvSpPr>
        <p:spPr bwMode="auto">
          <a:xfrm>
            <a:off x="6542088" y="3532198"/>
            <a:ext cx="665162" cy="2005012"/>
          </a:xfrm>
          <a:prstGeom prst="rect">
            <a:avLst/>
          </a:prstGeom>
          <a:noFill/>
          <a:ln w="31750" cap="rnd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79" name="Rectangle 80"/>
          <p:cNvSpPr>
            <a:spLocks noChangeArrowheads="1"/>
          </p:cNvSpPr>
          <p:nvPr/>
        </p:nvSpPr>
        <p:spPr bwMode="auto">
          <a:xfrm>
            <a:off x="6570663" y="3349625"/>
            <a:ext cx="6207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80" name="Rectangle 81"/>
          <p:cNvSpPr>
            <a:spLocks noChangeArrowheads="1"/>
          </p:cNvSpPr>
          <p:nvPr/>
        </p:nvSpPr>
        <p:spPr bwMode="auto">
          <a:xfrm>
            <a:off x="6697704" y="3578225"/>
            <a:ext cx="4841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300" u="none">
                <a:solidFill>
                  <a:srgbClr val="000000"/>
                </a:solidFill>
              </a:rPr>
              <a:t>System</a:t>
            </a:r>
            <a:endParaRPr lang="en-GB" sz="1600" b="0" u="none"/>
          </a:p>
        </p:txBody>
      </p:sp>
      <p:sp>
        <p:nvSpPr>
          <p:cNvPr id="45081" name="Rectangle 82"/>
          <p:cNvSpPr>
            <a:spLocks noChangeArrowheads="1"/>
          </p:cNvSpPr>
          <p:nvPr/>
        </p:nvSpPr>
        <p:spPr bwMode="auto">
          <a:xfrm>
            <a:off x="6642500" y="3744915"/>
            <a:ext cx="5738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300" u="none">
                <a:solidFill>
                  <a:srgbClr val="000000"/>
                </a:solidFill>
              </a:rPr>
              <a:t>Software</a:t>
            </a:r>
            <a:endParaRPr lang="en-GB" sz="1600" b="0" u="none"/>
          </a:p>
        </p:txBody>
      </p:sp>
      <p:grpSp>
        <p:nvGrpSpPr>
          <p:cNvPr id="45082" name="Group 83"/>
          <p:cNvGrpSpPr>
            <a:grpSpLocks/>
          </p:cNvGrpSpPr>
          <p:nvPr/>
        </p:nvGrpSpPr>
        <p:grpSpPr bwMode="auto">
          <a:xfrm>
            <a:off x="7207261" y="4648200"/>
            <a:ext cx="663575" cy="104775"/>
            <a:chOff x="4678" y="2869"/>
            <a:chExt cx="476" cy="70"/>
          </a:xfrm>
        </p:grpSpPr>
        <p:sp>
          <p:nvSpPr>
            <p:cNvPr id="45135" name="Line 84"/>
            <p:cNvSpPr>
              <a:spLocks noChangeShapeType="1"/>
            </p:cNvSpPr>
            <p:nvPr/>
          </p:nvSpPr>
          <p:spPr bwMode="auto">
            <a:xfrm>
              <a:off x="4678" y="2899"/>
              <a:ext cx="43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36" name="Freeform 85"/>
            <p:cNvSpPr>
              <a:spLocks/>
            </p:cNvSpPr>
            <p:nvPr/>
          </p:nvSpPr>
          <p:spPr bwMode="auto">
            <a:xfrm>
              <a:off x="5095" y="2869"/>
              <a:ext cx="59" cy="70"/>
            </a:xfrm>
            <a:custGeom>
              <a:avLst/>
              <a:gdLst>
                <a:gd name="T0" fmla="*/ 0 w 59"/>
                <a:gd name="T1" fmla="*/ 70 h 70"/>
                <a:gd name="T2" fmla="*/ 59 w 59"/>
                <a:gd name="T3" fmla="*/ 30 h 70"/>
                <a:gd name="T4" fmla="*/ 0 w 59"/>
                <a:gd name="T5" fmla="*/ 0 h 70"/>
                <a:gd name="T6" fmla="*/ 0 w 59"/>
                <a:gd name="T7" fmla="*/ 7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0"/>
                <a:gd name="T14" fmla="*/ 59 w 5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0">
                  <a:moveTo>
                    <a:pt x="0" y="70"/>
                  </a:moveTo>
                  <a:lnTo>
                    <a:pt x="59" y="3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083" name="Group 86"/>
          <p:cNvGrpSpPr>
            <a:grpSpLocks/>
          </p:cNvGrpSpPr>
          <p:nvPr/>
        </p:nvGrpSpPr>
        <p:grpSpPr bwMode="auto">
          <a:xfrm>
            <a:off x="6819903" y="2085985"/>
            <a:ext cx="96838" cy="1446213"/>
            <a:chOff x="4400" y="1182"/>
            <a:chExt cx="69" cy="953"/>
          </a:xfrm>
        </p:grpSpPr>
        <p:sp>
          <p:nvSpPr>
            <p:cNvPr id="45133" name="Line 87"/>
            <p:cNvSpPr>
              <a:spLocks noChangeShapeType="1"/>
            </p:cNvSpPr>
            <p:nvPr/>
          </p:nvSpPr>
          <p:spPr bwMode="auto">
            <a:xfrm>
              <a:off x="4440" y="1182"/>
              <a:ext cx="1" cy="91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34" name="Freeform 88"/>
            <p:cNvSpPr>
              <a:spLocks/>
            </p:cNvSpPr>
            <p:nvPr/>
          </p:nvSpPr>
          <p:spPr bwMode="auto">
            <a:xfrm>
              <a:off x="4400" y="2075"/>
              <a:ext cx="69" cy="60"/>
            </a:xfrm>
            <a:custGeom>
              <a:avLst/>
              <a:gdLst>
                <a:gd name="T0" fmla="*/ 0 w 69"/>
                <a:gd name="T1" fmla="*/ 0 h 60"/>
                <a:gd name="T2" fmla="*/ 40 w 69"/>
                <a:gd name="T3" fmla="*/ 60 h 60"/>
                <a:gd name="T4" fmla="*/ 69 w 69"/>
                <a:gd name="T5" fmla="*/ 0 h 60"/>
                <a:gd name="T6" fmla="*/ 0 w 6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0"/>
                <a:gd name="T14" fmla="*/ 69 w 69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0">
                  <a:moveTo>
                    <a:pt x="0" y="0"/>
                  </a:moveTo>
                  <a:lnTo>
                    <a:pt x="40" y="60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84" name="Rectangle 89"/>
          <p:cNvSpPr>
            <a:spLocks noChangeArrowheads="1"/>
          </p:cNvSpPr>
          <p:nvPr/>
        </p:nvSpPr>
        <p:spPr bwMode="auto">
          <a:xfrm>
            <a:off x="6377298" y="1828802"/>
            <a:ext cx="1248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600" u="none">
                <a:solidFill>
                  <a:srgbClr val="000000"/>
                </a:solidFill>
              </a:rPr>
              <a:t>Identity request</a:t>
            </a:r>
            <a:endParaRPr lang="en-GB" sz="1600" b="0" u="none"/>
          </a:p>
        </p:txBody>
      </p:sp>
      <p:sp>
        <p:nvSpPr>
          <p:cNvPr id="45085" name="Rectangle 90"/>
          <p:cNvSpPr>
            <a:spLocks noChangeArrowheads="1"/>
          </p:cNvSpPr>
          <p:nvPr/>
        </p:nvSpPr>
        <p:spPr bwMode="auto">
          <a:xfrm>
            <a:off x="2363788" y="2446338"/>
            <a:ext cx="1274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86" name="Rectangle 91"/>
          <p:cNvSpPr>
            <a:spLocks noChangeArrowheads="1"/>
          </p:cNvSpPr>
          <p:nvPr/>
        </p:nvSpPr>
        <p:spPr bwMode="auto">
          <a:xfrm>
            <a:off x="2293630" y="2362206"/>
            <a:ext cx="1705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600" u="none" dirty="0">
                <a:solidFill>
                  <a:srgbClr val="000000"/>
                </a:solidFill>
              </a:rPr>
              <a:t>Manufacturer Identity</a:t>
            </a:r>
            <a:endParaRPr lang="en-GB" sz="1600" u="none" dirty="0"/>
          </a:p>
        </p:txBody>
      </p:sp>
      <p:sp>
        <p:nvSpPr>
          <p:cNvPr id="45087" name="Rectangle 92"/>
          <p:cNvSpPr>
            <a:spLocks noChangeArrowheads="1"/>
          </p:cNvSpPr>
          <p:nvPr/>
        </p:nvSpPr>
        <p:spPr bwMode="auto">
          <a:xfrm>
            <a:off x="2851681" y="2673350"/>
            <a:ext cx="3831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300" b="0" u="none">
                <a:solidFill>
                  <a:srgbClr val="000000"/>
                </a:solidFill>
              </a:rPr>
              <a:t> </a:t>
            </a:r>
            <a:r>
              <a:rPr lang="en-GB" sz="1600" u="none">
                <a:solidFill>
                  <a:srgbClr val="000000"/>
                </a:solidFill>
              </a:rPr>
              <a:t>IMEI</a:t>
            </a:r>
            <a:endParaRPr lang="en-GB" sz="1600" u="none"/>
          </a:p>
        </p:txBody>
      </p:sp>
      <p:sp>
        <p:nvSpPr>
          <p:cNvPr id="45088" name="Rectangle 93"/>
          <p:cNvSpPr>
            <a:spLocks noChangeArrowheads="1"/>
          </p:cNvSpPr>
          <p:nvPr/>
        </p:nvSpPr>
        <p:spPr bwMode="auto">
          <a:xfrm>
            <a:off x="2462213" y="2205038"/>
            <a:ext cx="11064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89" name="Rectangle 94"/>
          <p:cNvSpPr>
            <a:spLocks noChangeArrowheads="1"/>
          </p:cNvSpPr>
          <p:nvPr/>
        </p:nvSpPr>
        <p:spPr bwMode="auto">
          <a:xfrm>
            <a:off x="3070194" y="2251084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endParaRPr lang="en-GB" sz="1400" b="0" u="none">
              <a:latin typeface="Arial" charset="0"/>
            </a:endParaRPr>
          </a:p>
        </p:txBody>
      </p:sp>
      <p:grpSp>
        <p:nvGrpSpPr>
          <p:cNvPr id="45090" name="Group 95"/>
          <p:cNvGrpSpPr>
            <a:grpSpLocks/>
          </p:cNvGrpSpPr>
          <p:nvPr/>
        </p:nvGrpSpPr>
        <p:grpSpPr bwMode="auto">
          <a:xfrm>
            <a:off x="3484574" y="2746375"/>
            <a:ext cx="1951037" cy="514350"/>
            <a:chOff x="2007" y="1618"/>
            <a:chExt cx="1400" cy="338"/>
          </a:xfrm>
        </p:grpSpPr>
        <p:sp>
          <p:nvSpPr>
            <p:cNvPr id="45131" name="Line 96"/>
            <p:cNvSpPr>
              <a:spLocks noChangeShapeType="1"/>
            </p:cNvSpPr>
            <p:nvPr/>
          </p:nvSpPr>
          <p:spPr bwMode="auto">
            <a:xfrm>
              <a:off x="2007" y="1618"/>
              <a:ext cx="1351" cy="29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32" name="Freeform 97"/>
            <p:cNvSpPr>
              <a:spLocks/>
            </p:cNvSpPr>
            <p:nvPr/>
          </p:nvSpPr>
          <p:spPr bwMode="auto">
            <a:xfrm>
              <a:off x="3328" y="1886"/>
              <a:ext cx="79" cy="70"/>
            </a:xfrm>
            <a:custGeom>
              <a:avLst/>
              <a:gdLst>
                <a:gd name="T0" fmla="*/ 0 w 79"/>
                <a:gd name="T1" fmla="*/ 70 h 70"/>
                <a:gd name="T2" fmla="*/ 79 w 79"/>
                <a:gd name="T3" fmla="*/ 50 h 70"/>
                <a:gd name="T4" fmla="*/ 20 w 79"/>
                <a:gd name="T5" fmla="*/ 0 h 70"/>
                <a:gd name="T6" fmla="*/ 0 w 79"/>
                <a:gd name="T7" fmla="*/ 7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70"/>
                <a:gd name="T14" fmla="*/ 79 w 7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70">
                  <a:moveTo>
                    <a:pt x="0" y="70"/>
                  </a:moveTo>
                  <a:lnTo>
                    <a:pt x="79" y="50"/>
                  </a:lnTo>
                  <a:lnTo>
                    <a:pt x="2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91" name="Rectangle 98"/>
          <p:cNvSpPr>
            <a:spLocks noChangeArrowheads="1"/>
          </p:cNvSpPr>
          <p:nvPr/>
        </p:nvSpPr>
        <p:spPr bwMode="auto">
          <a:xfrm>
            <a:off x="7816850" y="4573588"/>
            <a:ext cx="441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092" name="Rectangle 99"/>
          <p:cNvSpPr>
            <a:spLocks noChangeArrowheads="1"/>
          </p:cNvSpPr>
          <p:nvPr/>
        </p:nvSpPr>
        <p:spPr bwMode="auto">
          <a:xfrm>
            <a:off x="7925111" y="4576763"/>
            <a:ext cx="15773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500" u="none">
                <a:solidFill>
                  <a:srgbClr val="000000"/>
                </a:solidFill>
              </a:rPr>
              <a:t>IMEI (legal response)</a:t>
            </a:r>
            <a:endParaRPr lang="en-GB" sz="1800" b="0" u="none"/>
          </a:p>
        </p:txBody>
      </p:sp>
      <p:sp>
        <p:nvSpPr>
          <p:cNvPr id="45093" name="Line 100"/>
          <p:cNvSpPr>
            <a:spLocks noChangeShapeType="1"/>
          </p:cNvSpPr>
          <p:nvPr/>
        </p:nvSpPr>
        <p:spPr bwMode="auto">
          <a:xfrm>
            <a:off x="5934075" y="3409960"/>
            <a:ext cx="1588" cy="9810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grpSp>
        <p:nvGrpSpPr>
          <p:cNvPr id="45094" name="Group 101"/>
          <p:cNvGrpSpPr>
            <a:grpSpLocks/>
          </p:cNvGrpSpPr>
          <p:nvPr/>
        </p:nvGrpSpPr>
        <p:grpSpPr bwMode="auto">
          <a:xfrm>
            <a:off x="5934075" y="4332289"/>
            <a:ext cx="608014" cy="134936"/>
            <a:chOff x="3765" y="2661"/>
            <a:chExt cx="436" cy="89"/>
          </a:xfrm>
        </p:grpSpPr>
        <p:sp>
          <p:nvSpPr>
            <p:cNvPr id="45129" name="Line 102"/>
            <p:cNvSpPr>
              <a:spLocks noChangeShapeType="1"/>
            </p:cNvSpPr>
            <p:nvPr/>
          </p:nvSpPr>
          <p:spPr bwMode="auto">
            <a:xfrm>
              <a:off x="3765" y="2700"/>
              <a:ext cx="367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30" name="Freeform 103"/>
            <p:cNvSpPr>
              <a:spLocks/>
            </p:cNvSpPr>
            <p:nvPr/>
          </p:nvSpPr>
          <p:spPr bwMode="auto">
            <a:xfrm>
              <a:off x="4112" y="2661"/>
              <a:ext cx="89" cy="89"/>
            </a:xfrm>
            <a:custGeom>
              <a:avLst/>
              <a:gdLst>
                <a:gd name="T0" fmla="*/ 0 w 89"/>
                <a:gd name="T1" fmla="*/ 89 h 89"/>
                <a:gd name="T2" fmla="*/ 89 w 89"/>
                <a:gd name="T3" fmla="*/ 39 h 89"/>
                <a:gd name="T4" fmla="*/ 0 w 89"/>
                <a:gd name="T5" fmla="*/ 0 h 89"/>
                <a:gd name="T6" fmla="*/ 0 w 89"/>
                <a:gd name="T7" fmla="*/ 89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0" y="89"/>
                  </a:moveTo>
                  <a:lnTo>
                    <a:pt x="89" y="39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95" name="Line 104"/>
          <p:cNvSpPr>
            <a:spLocks noChangeShapeType="1"/>
          </p:cNvSpPr>
          <p:nvPr/>
        </p:nvSpPr>
        <p:spPr bwMode="auto">
          <a:xfrm>
            <a:off x="6542088" y="4194175"/>
            <a:ext cx="665162" cy="3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96" name="Line 105"/>
          <p:cNvSpPr>
            <a:spLocks noChangeShapeType="1"/>
          </p:cNvSpPr>
          <p:nvPr/>
        </p:nvSpPr>
        <p:spPr bwMode="auto">
          <a:xfrm>
            <a:off x="6542088" y="4694238"/>
            <a:ext cx="665162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97" name="Line 106"/>
          <p:cNvSpPr>
            <a:spLocks noChangeShapeType="1"/>
          </p:cNvSpPr>
          <p:nvPr/>
        </p:nvSpPr>
        <p:spPr bwMode="auto">
          <a:xfrm>
            <a:off x="6542088" y="4391025"/>
            <a:ext cx="665162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98" name="Line 107"/>
          <p:cNvSpPr>
            <a:spLocks noChangeShapeType="1"/>
          </p:cNvSpPr>
          <p:nvPr/>
        </p:nvSpPr>
        <p:spPr bwMode="auto">
          <a:xfrm>
            <a:off x="6542088" y="4452944"/>
            <a:ext cx="665162" cy="1587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099" name="Line 108"/>
          <p:cNvSpPr>
            <a:spLocks noChangeShapeType="1"/>
          </p:cNvSpPr>
          <p:nvPr/>
        </p:nvSpPr>
        <p:spPr bwMode="auto">
          <a:xfrm>
            <a:off x="6542088" y="4632325"/>
            <a:ext cx="665162" cy="1588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100" name="Rectangle 109"/>
          <p:cNvSpPr>
            <a:spLocks noChangeArrowheads="1"/>
          </p:cNvSpPr>
          <p:nvPr/>
        </p:nvSpPr>
        <p:spPr bwMode="auto">
          <a:xfrm>
            <a:off x="6656392" y="4391029"/>
            <a:ext cx="273050" cy="61913"/>
          </a:xfrm>
          <a:prstGeom prst="rect">
            <a:avLst/>
          </a:prstGeom>
          <a:solidFill>
            <a:srgbClr val="CCCC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101" name="Rectangle 110"/>
          <p:cNvSpPr>
            <a:spLocks noChangeArrowheads="1"/>
          </p:cNvSpPr>
          <p:nvPr/>
        </p:nvSpPr>
        <p:spPr bwMode="auto">
          <a:xfrm>
            <a:off x="6929438" y="4632325"/>
            <a:ext cx="277812" cy="61913"/>
          </a:xfrm>
          <a:prstGeom prst="rect">
            <a:avLst/>
          </a:prstGeom>
          <a:solidFill>
            <a:srgbClr val="CCCC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102" name="Rectangle 111"/>
          <p:cNvSpPr>
            <a:spLocks noChangeArrowheads="1"/>
          </p:cNvSpPr>
          <p:nvPr/>
        </p:nvSpPr>
        <p:spPr bwMode="auto">
          <a:xfrm>
            <a:off x="3638552" y="3773488"/>
            <a:ext cx="4413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45103" name="Rectangle 112"/>
          <p:cNvSpPr>
            <a:spLocks noChangeArrowheads="1"/>
          </p:cNvSpPr>
          <p:nvPr/>
        </p:nvSpPr>
        <p:spPr bwMode="auto">
          <a:xfrm>
            <a:off x="3706460" y="3811590"/>
            <a:ext cx="2372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100" u="none">
                <a:solidFill>
                  <a:srgbClr val="000000"/>
                </a:solidFill>
              </a:rPr>
              <a:t>IMEI</a:t>
            </a:r>
            <a:endParaRPr lang="en-GB" sz="1400" b="0" u="none"/>
          </a:p>
        </p:txBody>
      </p:sp>
      <p:sp>
        <p:nvSpPr>
          <p:cNvPr id="45104" name="Line 113"/>
          <p:cNvSpPr>
            <a:spLocks noChangeShapeType="1"/>
          </p:cNvSpPr>
          <p:nvPr/>
        </p:nvSpPr>
        <p:spPr bwMode="auto">
          <a:xfrm flipV="1">
            <a:off x="3375036" y="4075120"/>
            <a:ext cx="277813" cy="119062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45105" name="Line 114"/>
          <p:cNvSpPr>
            <a:spLocks noChangeShapeType="1"/>
          </p:cNvSpPr>
          <p:nvPr/>
        </p:nvSpPr>
        <p:spPr bwMode="auto">
          <a:xfrm flipH="1">
            <a:off x="3597280" y="4075120"/>
            <a:ext cx="55563" cy="119062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grpSp>
        <p:nvGrpSpPr>
          <p:cNvPr id="45106" name="Group 115"/>
          <p:cNvGrpSpPr>
            <a:grpSpLocks/>
          </p:cNvGrpSpPr>
          <p:nvPr/>
        </p:nvGrpSpPr>
        <p:grpSpPr bwMode="auto">
          <a:xfrm>
            <a:off x="3597275" y="3895725"/>
            <a:ext cx="608014" cy="298450"/>
            <a:chOff x="2087" y="2373"/>
            <a:chExt cx="437" cy="198"/>
          </a:xfrm>
        </p:grpSpPr>
        <p:sp>
          <p:nvSpPr>
            <p:cNvPr id="45127" name="Line 116"/>
            <p:cNvSpPr>
              <a:spLocks noChangeShapeType="1"/>
            </p:cNvSpPr>
            <p:nvPr/>
          </p:nvSpPr>
          <p:spPr bwMode="auto">
            <a:xfrm flipV="1">
              <a:off x="2087" y="2393"/>
              <a:ext cx="407" cy="17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8" name="Freeform 117"/>
            <p:cNvSpPr>
              <a:spLocks/>
            </p:cNvSpPr>
            <p:nvPr/>
          </p:nvSpPr>
          <p:spPr bwMode="auto">
            <a:xfrm>
              <a:off x="2474" y="2373"/>
              <a:ext cx="50" cy="49"/>
            </a:xfrm>
            <a:custGeom>
              <a:avLst/>
              <a:gdLst>
                <a:gd name="T0" fmla="*/ 10 w 50"/>
                <a:gd name="T1" fmla="*/ 49 h 49"/>
                <a:gd name="T2" fmla="*/ 50 w 50"/>
                <a:gd name="T3" fmla="*/ 0 h 49"/>
                <a:gd name="T4" fmla="*/ 0 w 50"/>
                <a:gd name="T5" fmla="*/ 0 h 49"/>
                <a:gd name="T6" fmla="*/ 10 w 5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9"/>
                <a:gd name="T14" fmla="*/ 50 w 5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9">
                  <a:moveTo>
                    <a:pt x="10" y="49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7207261" y="5372100"/>
            <a:ext cx="663575" cy="104775"/>
            <a:chOff x="4678" y="3346"/>
            <a:chExt cx="476" cy="69"/>
          </a:xfrm>
        </p:grpSpPr>
        <p:sp>
          <p:nvSpPr>
            <p:cNvPr id="45125" name="Line 119"/>
            <p:cNvSpPr>
              <a:spLocks noChangeShapeType="1"/>
            </p:cNvSpPr>
            <p:nvPr/>
          </p:nvSpPr>
          <p:spPr bwMode="auto">
            <a:xfrm>
              <a:off x="4678" y="3375"/>
              <a:ext cx="43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6" name="Freeform 120"/>
            <p:cNvSpPr>
              <a:spLocks/>
            </p:cNvSpPr>
            <p:nvPr/>
          </p:nvSpPr>
          <p:spPr bwMode="auto">
            <a:xfrm>
              <a:off x="5095" y="3346"/>
              <a:ext cx="59" cy="69"/>
            </a:xfrm>
            <a:custGeom>
              <a:avLst/>
              <a:gdLst>
                <a:gd name="T0" fmla="*/ 0 w 59"/>
                <a:gd name="T1" fmla="*/ 69 h 69"/>
                <a:gd name="T2" fmla="*/ 59 w 59"/>
                <a:gd name="T3" fmla="*/ 29 h 69"/>
                <a:gd name="T4" fmla="*/ 0 w 59"/>
                <a:gd name="T5" fmla="*/ 0 h 69"/>
                <a:gd name="T6" fmla="*/ 0 w 59"/>
                <a:gd name="T7" fmla="*/ 69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9"/>
                <a:gd name="T14" fmla="*/ 59 w 59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9">
                  <a:moveTo>
                    <a:pt x="0" y="69"/>
                  </a:moveTo>
                  <a:lnTo>
                    <a:pt x="59" y="29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93" name="Rectangle 121"/>
          <p:cNvSpPr>
            <a:spLocks noChangeArrowheads="1"/>
          </p:cNvSpPr>
          <p:nvPr/>
        </p:nvSpPr>
        <p:spPr bwMode="auto">
          <a:xfrm>
            <a:off x="7802563" y="5295900"/>
            <a:ext cx="4841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0294" name="Rectangle 122"/>
          <p:cNvSpPr>
            <a:spLocks noChangeArrowheads="1"/>
          </p:cNvSpPr>
          <p:nvPr/>
        </p:nvSpPr>
        <p:spPr bwMode="auto">
          <a:xfrm>
            <a:off x="7925435" y="5308598"/>
            <a:ext cx="1675138" cy="23083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500" u="none">
                <a:solidFill>
                  <a:schemeClr val="hlink"/>
                </a:solidFill>
              </a:rPr>
              <a:t>IMEI‘ (Fake response)!</a:t>
            </a:r>
            <a:endParaRPr lang="en-GB" sz="1800" b="0" u="none">
              <a:solidFill>
                <a:schemeClr val="hlink"/>
              </a:solidFill>
            </a:endParaRPr>
          </a:p>
        </p:txBody>
      </p:sp>
      <p:sp>
        <p:nvSpPr>
          <p:cNvPr id="10295" name="Line 123"/>
          <p:cNvSpPr>
            <a:spLocks noChangeShapeType="1"/>
          </p:cNvSpPr>
          <p:nvPr/>
        </p:nvSpPr>
        <p:spPr bwMode="auto">
          <a:xfrm>
            <a:off x="6542088" y="5416550"/>
            <a:ext cx="665162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0296" name="Line 124"/>
          <p:cNvSpPr>
            <a:spLocks noChangeShapeType="1"/>
          </p:cNvSpPr>
          <p:nvPr/>
        </p:nvSpPr>
        <p:spPr bwMode="auto">
          <a:xfrm>
            <a:off x="6542088" y="5357813"/>
            <a:ext cx="665162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10297" name="Rectangle 125"/>
          <p:cNvSpPr>
            <a:spLocks noChangeArrowheads="1"/>
          </p:cNvSpPr>
          <p:nvPr/>
        </p:nvSpPr>
        <p:spPr bwMode="auto">
          <a:xfrm>
            <a:off x="6929438" y="5357824"/>
            <a:ext cx="277812" cy="58737"/>
          </a:xfrm>
          <a:prstGeom prst="rect">
            <a:avLst/>
          </a:prstGeom>
          <a:solidFill>
            <a:srgbClr val="CCCC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6210303" y="4513274"/>
            <a:ext cx="222250" cy="422275"/>
            <a:chOff x="3963" y="2780"/>
            <a:chExt cx="159" cy="278"/>
          </a:xfrm>
        </p:grpSpPr>
        <p:sp>
          <p:nvSpPr>
            <p:cNvPr id="45123" name="Line 127"/>
            <p:cNvSpPr>
              <a:spLocks noChangeShapeType="1"/>
            </p:cNvSpPr>
            <p:nvPr/>
          </p:nvSpPr>
          <p:spPr bwMode="auto">
            <a:xfrm flipH="1">
              <a:off x="3983" y="2780"/>
              <a:ext cx="139" cy="25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4" name="Freeform 128"/>
            <p:cNvSpPr>
              <a:spLocks/>
            </p:cNvSpPr>
            <p:nvPr/>
          </p:nvSpPr>
          <p:spPr bwMode="auto">
            <a:xfrm>
              <a:off x="3963" y="2998"/>
              <a:ext cx="40" cy="60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60 h 60"/>
                <a:gd name="T4" fmla="*/ 40 w 40"/>
                <a:gd name="T5" fmla="*/ 20 h 60"/>
                <a:gd name="T6" fmla="*/ 0 w 4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0"/>
                <a:gd name="T14" fmla="*/ 40 w 4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0">
                  <a:moveTo>
                    <a:pt x="0" y="0"/>
                  </a:moveTo>
                  <a:lnTo>
                    <a:pt x="0" y="60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6210311" y="5054610"/>
            <a:ext cx="277813" cy="303213"/>
            <a:chOff x="3963" y="3137"/>
            <a:chExt cx="199" cy="199"/>
          </a:xfrm>
        </p:grpSpPr>
        <p:sp>
          <p:nvSpPr>
            <p:cNvPr id="45121" name="Line 130"/>
            <p:cNvSpPr>
              <a:spLocks noChangeShapeType="1"/>
            </p:cNvSpPr>
            <p:nvPr/>
          </p:nvSpPr>
          <p:spPr bwMode="auto">
            <a:xfrm>
              <a:off x="3963" y="3137"/>
              <a:ext cx="179" cy="179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2" name="Freeform 131"/>
            <p:cNvSpPr>
              <a:spLocks/>
            </p:cNvSpPr>
            <p:nvPr/>
          </p:nvSpPr>
          <p:spPr bwMode="auto">
            <a:xfrm>
              <a:off x="4102" y="3286"/>
              <a:ext cx="60" cy="50"/>
            </a:xfrm>
            <a:custGeom>
              <a:avLst/>
              <a:gdLst>
                <a:gd name="T0" fmla="*/ 0 w 60"/>
                <a:gd name="T1" fmla="*/ 40 h 50"/>
                <a:gd name="T2" fmla="*/ 60 w 60"/>
                <a:gd name="T3" fmla="*/ 50 h 50"/>
                <a:gd name="T4" fmla="*/ 40 w 60"/>
                <a:gd name="T5" fmla="*/ 0 h 50"/>
                <a:gd name="T6" fmla="*/ 0 w 60"/>
                <a:gd name="T7" fmla="*/ 4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0"/>
                <a:gd name="T14" fmla="*/ 60 w 6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0">
                  <a:moveTo>
                    <a:pt x="0" y="40"/>
                  </a:moveTo>
                  <a:lnTo>
                    <a:pt x="60" y="50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115" name="Rectangle 132"/>
          <p:cNvSpPr>
            <a:spLocks noChangeArrowheads="1"/>
          </p:cNvSpPr>
          <p:nvPr/>
        </p:nvSpPr>
        <p:spPr bwMode="auto">
          <a:xfrm>
            <a:off x="5821375" y="4873625"/>
            <a:ext cx="403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1" rIns="91341" bIns="45671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10301" name="Rectangle 133"/>
          <p:cNvSpPr>
            <a:spLocks noChangeArrowheads="1"/>
          </p:cNvSpPr>
          <p:nvPr/>
        </p:nvSpPr>
        <p:spPr bwMode="auto">
          <a:xfrm>
            <a:off x="5453779" y="4854584"/>
            <a:ext cx="836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1179" eaLnBrk="0" hangingPunct="0"/>
            <a:r>
              <a:rPr lang="en-GB" sz="1400" i="1" u="none">
                <a:solidFill>
                  <a:srgbClr val="000000"/>
                </a:solidFill>
              </a:rPr>
              <a:t>J</a:t>
            </a:r>
            <a:r>
              <a:rPr lang="en-GB" sz="1400" u="none">
                <a:solidFill>
                  <a:srgbClr val="000000"/>
                </a:solidFill>
              </a:rPr>
              <a:t>ump</a:t>
            </a:r>
          </a:p>
          <a:p>
            <a:pPr algn="ctr" defTabSz="761179" eaLnBrk="0" hangingPunct="0"/>
            <a:r>
              <a:rPr lang="en-GB" sz="1400" u="none">
                <a:solidFill>
                  <a:srgbClr val="000000"/>
                </a:solidFill>
              </a:rPr>
              <a:t>(Soft-Patch)</a:t>
            </a:r>
            <a:endParaRPr lang="en-GB" sz="1400" u="none"/>
          </a:p>
        </p:txBody>
      </p:sp>
      <p:sp>
        <p:nvSpPr>
          <p:cNvPr id="45117" name="Line 134"/>
          <p:cNvSpPr>
            <a:spLocks noChangeShapeType="1"/>
          </p:cNvSpPr>
          <p:nvPr/>
        </p:nvSpPr>
        <p:spPr bwMode="auto">
          <a:xfrm flipH="1">
            <a:off x="5789613" y="2819400"/>
            <a:ext cx="152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341" tIns="45671" rIns="91341" bIns="45671" anchor="ctr"/>
          <a:lstStyle/>
          <a:p>
            <a:endParaRPr lang="de-DE"/>
          </a:p>
        </p:txBody>
      </p:sp>
      <p:sp>
        <p:nvSpPr>
          <p:cNvPr id="45118" name="Line 135"/>
          <p:cNvSpPr>
            <a:spLocks noChangeShapeType="1"/>
          </p:cNvSpPr>
          <p:nvPr/>
        </p:nvSpPr>
        <p:spPr bwMode="auto">
          <a:xfrm flipV="1">
            <a:off x="3276600" y="3659188"/>
            <a:ext cx="18288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341" tIns="45671" rIns="91341" bIns="45671" anchor="ctr"/>
          <a:lstStyle/>
          <a:p>
            <a:endParaRPr lang="de-DE"/>
          </a:p>
        </p:txBody>
      </p:sp>
      <p:sp>
        <p:nvSpPr>
          <p:cNvPr id="45119" name="Line 136"/>
          <p:cNvSpPr>
            <a:spLocks noChangeShapeType="1"/>
          </p:cNvSpPr>
          <p:nvPr/>
        </p:nvSpPr>
        <p:spPr bwMode="auto">
          <a:xfrm>
            <a:off x="3276601" y="4725988"/>
            <a:ext cx="1979613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1341" tIns="45671" rIns="91341" bIns="45671" anchor="ctr"/>
          <a:lstStyle/>
          <a:p>
            <a:endParaRPr lang="de-DE"/>
          </a:p>
        </p:txBody>
      </p:sp>
      <p:sp>
        <p:nvSpPr>
          <p:cNvPr id="1386633" name="Text Box 137"/>
          <p:cNvSpPr txBox="1">
            <a:spLocks noChangeArrowheads="1"/>
          </p:cNvSpPr>
          <p:nvPr/>
        </p:nvSpPr>
        <p:spPr bwMode="auto">
          <a:xfrm>
            <a:off x="1151809" y="290520"/>
            <a:ext cx="8346937" cy="13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spcBef>
                <a:spcPct val="50000"/>
              </a:spcBef>
              <a:defRPr/>
            </a:pPr>
            <a:r>
              <a:rPr lang="en-GB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Attack on </a:t>
            </a:r>
            <a:r>
              <a:rPr lang="en-GB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GSM</a:t>
            </a:r>
            <a:r>
              <a:rPr lang="en-US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device Identity IMEI</a:t>
            </a:r>
            <a:endParaRPr lang="de-DE" sz="3200" u="none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 defTabSz="761179" eaLnBrk="0" hangingPunct="0">
              <a:spcBef>
                <a:spcPct val="50000"/>
              </a:spcBef>
              <a:defRPr/>
            </a:pPr>
            <a:r>
              <a:rPr lang="de-DE" sz="24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Mobile </a:t>
            </a:r>
            <a:r>
              <a:rPr lang="de-DE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serial</a:t>
            </a:r>
            <a:r>
              <a:rPr lang="de-DE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de-DE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number</a:t>
            </a:r>
            <a:r>
              <a:rPr lang="de-DE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IMEI</a:t>
            </a:r>
            <a:r>
              <a:rPr lang="de-DE" sz="32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de-DE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</a:t>
            </a:r>
            <a:r>
              <a:rPr lang="en-US" u="none" dirty="0">
                <a:solidFill>
                  <a:schemeClr val="hlink"/>
                </a:solidFill>
                <a:latin typeface="Arial" charset="0"/>
                <a:cs typeface="+mn-cs"/>
              </a:rPr>
              <a:t>I</a:t>
            </a:r>
            <a:r>
              <a:rPr lang="en-US" u="none" dirty="0">
                <a:latin typeface="Arial" charset="0"/>
                <a:cs typeface="+mn-cs"/>
              </a:rPr>
              <a:t>nternational </a:t>
            </a:r>
            <a:r>
              <a:rPr lang="en-US" u="none" dirty="0">
                <a:solidFill>
                  <a:schemeClr val="hlink"/>
                </a:solidFill>
                <a:latin typeface="Arial" charset="0"/>
                <a:cs typeface="+mn-cs"/>
              </a:rPr>
              <a:t>M</a:t>
            </a:r>
            <a:r>
              <a:rPr lang="en-US" u="none" dirty="0">
                <a:latin typeface="Arial" charset="0"/>
                <a:cs typeface="+mn-cs"/>
              </a:rPr>
              <a:t>obile </a:t>
            </a:r>
            <a:r>
              <a:rPr lang="en-US" u="none" dirty="0">
                <a:solidFill>
                  <a:schemeClr val="hlink"/>
                </a:solidFill>
                <a:latin typeface="Arial" charset="0"/>
                <a:cs typeface="+mn-cs"/>
              </a:rPr>
              <a:t>E</a:t>
            </a:r>
            <a:r>
              <a:rPr lang="en-US" u="none" dirty="0">
                <a:latin typeface="Arial" charset="0"/>
                <a:cs typeface="+mn-cs"/>
              </a:rPr>
              <a:t>quipment </a:t>
            </a:r>
            <a:r>
              <a:rPr lang="en-US" u="none" dirty="0">
                <a:solidFill>
                  <a:schemeClr val="hlink"/>
                </a:solidFill>
                <a:latin typeface="Arial" charset="0"/>
                <a:cs typeface="+mn-cs"/>
              </a:rPr>
              <a:t>I</a:t>
            </a:r>
            <a:r>
              <a:rPr lang="en-US" u="none" dirty="0">
                <a:latin typeface="Arial" charset="0"/>
                <a:cs typeface="+mn-cs"/>
              </a:rPr>
              <a:t>dentity)</a:t>
            </a:r>
            <a:endParaRPr lang="en-GB" u="none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3" grpId="0"/>
      <p:bldP spid="10294" grpId="0" animBg="1"/>
      <p:bldP spid="10295" grpId="0" animBg="1"/>
      <p:bldP spid="10296" grpId="0" animBg="1"/>
      <p:bldP spid="10297" grpId="0" animBg="1"/>
      <p:bldP spid="103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231" y="506487"/>
            <a:ext cx="9773550" cy="70643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00287" tIns="50143" rIns="100287" bIns="50143" numCol="1" anchor="t" anchorCtr="0" compatLnSpc="1">
            <a:prstTxWarp prst="textNoShape">
              <a:avLst/>
            </a:prstTxWarp>
          </a:bodyPr>
          <a:lstStyle/>
          <a:p>
            <a:pPr defTabSz="1003807">
              <a:defRPr/>
            </a:pPr>
            <a: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Physically Unique Units Production</a:t>
            </a:r>
            <a:b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1216" y="3068006"/>
            <a:ext cx="2798763" cy="1201704"/>
            <a:chOff x="1950" y="2592"/>
            <a:chExt cx="1763" cy="756"/>
          </a:xfrm>
        </p:grpSpPr>
        <p:sp>
          <p:nvSpPr>
            <p:cNvPr id="47240" name="Line 4"/>
            <p:cNvSpPr>
              <a:spLocks noChangeShapeType="1"/>
            </p:cNvSpPr>
            <p:nvPr/>
          </p:nvSpPr>
          <p:spPr bwMode="auto">
            <a:xfrm>
              <a:off x="1950" y="304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47241" name="Text Box 5"/>
            <p:cNvSpPr txBox="1">
              <a:spLocks noChangeArrowheads="1"/>
            </p:cNvSpPr>
            <p:nvPr/>
          </p:nvSpPr>
          <p:spPr bwMode="auto">
            <a:xfrm>
              <a:off x="2645" y="2592"/>
              <a:ext cx="1068" cy="756"/>
            </a:xfrm>
            <a:prstGeom prst="rect">
              <a:avLst/>
            </a:prstGeom>
            <a:solidFill>
              <a:srgbClr val="FDD7E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sz="1800" u="none">
                  <a:latin typeface="Arial" charset="0"/>
                  <a:ea typeface="Times New Roman (Arabic)"/>
                  <a:cs typeface="Times New Roman (Arabic)"/>
                </a:rPr>
                <a:t>inject</a:t>
              </a:r>
            </a:p>
            <a:p>
              <a:pPr algn="ctr" defTabSz="761179" eaLnBrk="0" hangingPunct="0"/>
              <a:r>
                <a:rPr lang="en-US" sz="1800" i="1" u="none">
                  <a:latin typeface="Arial" charset="0"/>
                  <a:ea typeface="Times New Roman (Arabic)"/>
                  <a:cs typeface="Times New Roman (Arabic)"/>
                </a:rPr>
                <a:t>un-removable</a:t>
              </a:r>
            </a:p>
            <a:p>
              <a:pPr algn="ctr" defTabSz="761179" eaLnBrk="0" hangingPunct="0"/>
              <a:r>
                <a:rPr lang="en-US" sz="1800" u="none">
                  <a:latin typeface="Arial" charset="0"/>
                  <a:ea typeface="Times New Roman (Arabic)"/>
                  <a:cs typeface="Times New Roman (Arabic)"/>
                </a:rPr>
                <a:t>and Provable</a:t>
              </a:r>
            </a:p>
            <a:p>
              <a:pPr algn="ctr" defTabSz="761179" eaLnBrk="0" hangingPunct="0"/>
              <a:r>
                <a:rPr lang="en-US" sz="1800" u="none">
                  <a:latin typeface="Arial" charset="0"/>
                  <a:ea typeface="Times New Roman (Arabic)"/>
                  <a:cs typeface="Times New Roman (Arabic)"/>
                </a:rPr>
                <a:t> Identity</a:t>
              </a:r>
              <a:endParaRPr lang="en-GB" sz="1800" u="none">
                <a:latin typeface="Arial" charset="0"/>
                <a:ea typeface="Times New Roman (Arabic)"/>
                <a:cs typeface="Times New Roman (Arabic)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99588" y="2686996"/>
            <a:ext cx="3208355" cy="2689228"/>
            <a:chOff x="960" y="2352"/>
            <a:chExt cx="2020" cy="1693"/>
          </a:xfrm>
        </p:grpSpPr>
        <p:grpSp>
          <p:nvGrpSpPr>
            <p:cNvPr id="47176" name="Group 7"/>
            <p:cNvGrpSpPr>
              <a:grpSpLocks/>
            </p:cNvGrpSpPr>
            <p:nvPr/>
          </p:nvGrpSpPr>
          <p:grpSpPr bwMode="auto">
            <a:xfrm>
              <a:off x="960" y="2352"/>
              <a:ext cx="384" cy="624"/>
              <a:chOff x="4992" y="1920"/>
              <a:chExt cx="624" cy="576"/>
            </a:xfrm>
          </p:grpSpPr>
          <p:sp>
            <p:nvSpPr>
              <p:cNvPr id="47234" name="Rectangle 8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5" name="Oval 9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6" name="Rectangle 10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7" name="Rectangle 11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8" name="Oval 12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9" name="Oval 13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77" name="Group 14"/>
            <p:cNvGrpSpPr>
              <a:grpSpLocks/>
            </p:cNvGrpSpPr>
            <p:nvPr/>
          </p:nvGrpSpPr>
          <p:grpSpPr bwMode="auto">
            <a:xfrm>
              <a:off x="1056" y="2448"/>
              <a:ext cx="384" cy="624"/>
              <a:chOff x="4992" y="1920"/>
              <a:chExt cx="624" cy="576"/>
            </a:xfrm>
          </p:grpSpPr>
          <p:sp>
            <p:nvSpPr>
              <p:cNvPr id="47228" name="Rectangle 15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9" name="Oval 16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0" name="Rectangle 17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1" name="Rectangle 18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2" name="Oval 19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33" name="Oval 20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78" name="Group 21"/>
            <p:cNvGrpSpPr>
              <a:grpSpLocks/>
            </p:cNvGrpSpPr>
            <p:nvPr/>
          </p:nvGrpSpPr>
          <p:grpSpPr bwMode="auto">
            <a:xfrm>
              <a:off x="1152" y="2544"/>
              <a:ext cx="384" cy="624"/>
              <a:chOff x="4992" y="1920"/>
              <a:chExt cx="624" cy="576"/>
            </a:xfrm>
          </p:grpSpPr>
          <p:sp>
            <p:nvSpPr>
              <p:cNvPr id="47222" name="Rectangle 22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3" name="Oval 23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4" name="Rectangle 24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5" name="Rectangle 25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6" name="Oval 26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7" name="Oval 27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79" name="Group 28"/>
            <p:cNvGrpSpPr>
              <a:grpSpLocks/>
            </p:cNvGrpSpPr>
            <p:nvPr/>
          </p:nvGrpSpPr>
          <p:grpSpPr bwMode="auto">
            <a:xfrm>
              <a:off x="1248" y="2640"/>
              <a:ext cx="384" cy="624"/>
              <a:chOff x="4992" y="1920"/>
              <a:chExt cx="624" cy="576"/>
            </a:xfrm>
          </p:grpSpPr>
          <p:sp>
            <p:nvSpPr>
              <p:cNvPr id="47216" name="Rectangle 29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7" name="Oval 30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8" name="Rectangle 31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9" name="Rectangle 32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0" name="Oval 33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21" name="Oval 34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80" name="Group 35"/>
            <p:cNvGrpSpPr>
              <a:grpSpLocks/>
            </p:cNvGrpSpPr>
            <p:nvPr/>
          </p:nvGrpSpPr>
          <p:grpSpPr bwMode="auto">
            <a:xfrm>
              <a:off x="1344" y="2736"/>
              <a:ext cx="384" cy="624"/>
              <a:chOff x="4992" y="1920"/>
              <a:chExt cx="624" cy="576"/>
            </a:xfrm>
          </p:grpSpPr>
          <p:sp>
            <p:nvSpPr>
              <p:cNvPr id="47210" name="Rectangle 36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1" name="Oval 37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2" name="Rectangle 38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3" name="Rectangle 39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4" name="Oval 40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15" name="Oval 41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81" name="Group 42"/>
            <p:cNvGrpSpPr>
              <a:grpSpLocks/>
            </p:cNvGrpSpPr>
            <p:nvPr/>
          </p:nvGrpSpPr>
          <p:grpSpPr bwMode="auto">
            <a:xfrm>
              <a:off x="1440" y="2832"/>
              <a:ext cx="384" cy="624"/>
              <a:chOff x="4992" y="1920"/>
              <a:chExt cx="624" cy="576"/>
            </a:xfrm>
          </p:grpSpPr>
          <p:sp>
            <p:nvSpPr>
              <p:cNvPr id="47204" name="Rectangle 43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5" name="Oval 44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6" name="Rectangle 45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7" name="Rectangle 46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8" name="Oval 47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9" name="Oval 48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82" name="Group 49"/>
            <p:cNvGrpSpPr>
              <a:grpSpLocks/>
            </p:cNvGrpSpPr>
            <p:nvPr/>
          </p:nvGrpSpPr>
          <p:grpSpPr bwMode="auto">
            <a:xfrm>
              <a:off x="1536" y="2928"/>
              <a:ext cx="384" cy="624"/>
              <a:chOff x="4992" y="1920"/>
              <a:chExt cx="624" cy="576"/>
            </a:xfrm>
          </p:grpSpPr>
          <p:sp>
            <p:nvSpPr>
              <p:cNvPr id="47198" name="Rectangle 50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9" name="Oval 51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0" name="Rectangle 52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1" name="Rectangle 53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2" name="Oval 54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203" name="Oval 55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83" name="Group 56"/>
            <p:cNvGrpSpPr>
              <a:grpSpLocks/>
            </p:cNvGrpSpPr>
            <p:nvPr/>
          </p:nvGrpSpPr>
          <p:grpSpPr bwMode="auto">
            <a:xfrm>
              <a:off x="1632" y="3024"/>
              <a:ext cx="384" cy="624"/>
              <a:chOff x="4992" y="1920"/>
              <a:chExt cx="624" cy="576"/>
            </a:xfrm>
          </p:grpSpPr>
          <p:sp>
            <p:nvSpPr>
              <p:cNvPr id="47192" name="Rectangle 57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3" name="Oval 58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4" name="Rectangle 59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5" name="Rectangle 60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6" name="Oval 61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7" name="Oval 62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84" name="Group 63"/>
            <p:cNvGrpSpPr>
              <a:grpSpLocks/>
            </p:cNvGrpSpPr>
            <p:nvPr/>
          </p:nvGrpSpPr>
          <p:grpSpPr bwMode="auto">
            <a:xfrm>
              <a:off x="1728" y="3120"/>
              <a:ext cx="384" cy="624"/>
              <a:chOff x="4992" y="1920"/>
              <a:chExt cx="624" cy="576"/>
            </a:xfrm>
          </p:grpSpPr>
          <p:sp>
            <p:nvSpPr>
              <p:cNvPr id="47186" name="Rectangle 64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87" name="Oval 65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88" name="Rectangle 66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89" name="Rectangle 67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0" name="Oval 68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91" name="Oval 69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47185" name="Text Box 70"/>
            <p:cNvSpPr txBox="1">
              <a:spLocks noChangeArrowheads="1"/>
            </p:cNvSpPr>
            <p:nvPr/>
          </p:nvSpPr>
          <p:spPr bwMode="auto">
            <a:xfrm>
              <a:off x="1072" y="3792"/>
              <a:ext cx="190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u="none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rPr>
                <a:t>Fabricate equal objects</a:t>
              </a:r>
              <a:endParaRPr lang="en-GB" u="none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6073152" y="2610825"/>
            <a:ext cx="3333752" cy="2611445"/>
            <a:chOff x="3714" y="2304"/>
            <a:chExt cx="2101" cy="1645"/>
          </a:xfrm>
        </p:grpSpPr>
        <p:grpSp>
          <p:nvGrpSpPr>
            <p:cNvPr id="47111" name="Group 72"/>
            <p:cNvGrpSpPr>
              <a:grpSpLocks/>
            </p:cNvGrpSpPr>
            <p:nvPr/>
          </p:nvGrpSpPr>
          <p:grpSpPr bwMode="auto">
            <a:xfrm>
              <a:off x="4272" y="2304"/>
              <a:ext cx="384" cy="624"/>
              <a:chOff x="4992" y="1920"/>
              <a:chExt cx="624" cy="576"/>
            </a:xfrm>
          </p:grpSpPr>
          <p:sp>
            <p:nvSpPr>
              <p:cNvPr id="47170" name="Rectangle 73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71" name="Oval 74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72" name="Rectangle 75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73" name="Rectangle 76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74" name="Oval 77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75" name="Oval 78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2" name="Group 79"/>
            <p:cNvGrpSpPr>
              <a:grpSpLocks/>
            </p:cNvGrpSpPr>
            <p:nvPr/>
          </p:nvGrpSpPr>
          <p:grpSpPr bwMode="auto">
            <a:xfrm>
              <a:off x="4368" y="2400"/>
              <a:ext cx="384" cy="624"/>
              <a:chOff x="4992" y="1920"/>
              <a:chExt cx="624" cy="576"/>
            </a:xfrm>
          </p:grpSpPr>
          <p:sp>
            <p:nvSpPr>
              <p:cNvPr id="47164" name="Rectangle 80" descr="Sphere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5" name="Oval 81" descr="Sphere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6" name="Rectangle 82" descr="Sphere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7" name="Rectangle 83" descr="Sphere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8" name="Oval 84" descr="Sphere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9" name="Oval 85" descr="Sphere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pattFill prst="sphere">
                <a:fgClr>
                  <a:srgbClr val="E1C3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3" name="Group 86"/>
            <p:cNvGrpSpPr>
              <a:grpSpLocks/>
            </p:cNvGrpSpPr>
            <p:nvPr/>
          </p:nvGrpSpPr>
          <p:grpSpPr bwMode="auto">
            <a:xfrm>
              <a:off x="4464" y="2496"/>
              <a:ext cx="384" cy="624"/>
              <a:chOff x="4992" y="1920"/>
              <a:chExt cx="624" cy="576"/>
            </a:xfrm>
          </p:grpSpPr>
          <p:sp>
            <p:nvSpPr>
              <p:cNvPr id="47158" name="Rectangle 87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9" name="Oval 88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0" name="Rectangle 89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1" name="Rectangle 90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2" name="Oval 91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63" name="Oval 92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4" name="Group 93"/>
            <p:cNvGrpSpPr>
              <a:grpSpLocks/>
            </p:cNvGrpSpPr>
            <p:nvPr/>
          </p:nvGrpSpPr>
          <p:grpSpPr bwMode="auto">
            <a:xfrm>
              <a:off x="4560" y="2592"/>
              <a:ext cx="384" cy="624"/>
              <a:chOff x="4992" y="1920"/>
              <a:chExt cx="624" cy="576"/>
            </a:xfrm>
          </p:grpSpPr>
          <p:sp>
            <p:nvSpPr>
              <p:cNvPr id="47152" name="Rectangle 94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3" name="Oval 95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4" name="Rectangle 96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5" name="Rectangle 97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6" name="Oval 98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7" name="Oval 99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9AB7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5" name="Group 100"/>
            <p:cNvGrpSpPr>
              <a:grpSpLocks/>
            </p:cNvGrpSpPr>
            <p:nvPr/>
          </p:nvGrpSpPr>
          <p:grpSpPr bwMode="auto">
            <a:xfrm>
              <a:off x="4656" y="2688"/>
              <a:ext cx="384" cy="624"/>
              <a:chOff x="4992" y="1920"/>
              <a:chExt cx="624" cy="576"/>
            </a:xfrm>
          </p:grpSpPr>
          <p:sp>
            <p:nvSpPr>
              <p:cNvPr id="47146" name="Rectangle 101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7" name="Oval 102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8" name="Rectangle 103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9" name="Rectangle 104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0" name="Oval 105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51" name="Oval 106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6" name="Group 107"/>
            <p:cNvGrpSpPr>
              <a:grpSpLocks/>
            </p:cNvGrpSpPr>
            <p:nvPr/>
          </p:nvGrpSpPr>
          <p:grpSpPr bwMode="auto">
            <a:xfrm>
              <a:off x="4752" y="2784"/>
              <a:ext cx="384" cy="624"/>
              <a:chOff x="4992" y="1920"/>
              <a:chExt cx="624" cy="576"/>
            </a:xfrm>
          </p:grpSpPr>
          <p:sp>
            <p:nvSpPr>
              <p:cNvPr id="47140" name="Rectangle 108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1" name="Oval 109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2" name="Rectangle 110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3" name="Rectangle 111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4" name="Oval 112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45" name="Oval 113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4E9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7" name="Group 114"/>
            <p:cNvGrpSpPr>
              <a:grpSpLocks/>
            </p:cNvGrpSpPr>
            <p:nvPr/>
          </p:nvGrpSpPr>
          <p:grpSpPr bwMode="auto">
            <a:xfrm>
              <a:off x="4848" y="2880"/>
              <a:ext cx="384" cy="624"/>
              <a:chOff x="4992" y="1920"/>
              <a:chExt cx="624" cy="576"/>
            </a:xfrm>
          </p:grpSpPr>
          <p:sp>
            <p:nvSpPr>
              <p:cNvPr id="47134" name="Rectangle 115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5" name="Oval 116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6" name="Rectangle 117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7" name="Rectangle 118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8" name="Oval 119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9" name="Oval 120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E1C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8" name="Group 121"/>
            <p:cNvGrpSpPr>
              <a:grpSpLocks/>
            </p:cNvGrpSpPr>
            <p:nvPr/>
          </p:nvGrpSpPr>
          <p:grpSpPr bwMode="auto">
            <a:xfrm>
              <a:off x="4944" y="2976"/>
              <a:ext cx="384" cy="624"/>
              <a:chOff x="4992" y="1920"/>
              <a:chExt cx="624" cy="576"/>
            </a:xfrm>
          </p:grpSpPr>
          <p:sp>
            <p:nvSpPr>
              <p:cNvPr id="47128" name="Rectangle 122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9" name="Oval 123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0" name="Rectangle 124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1" name="Rectangle 125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2" name="Oval 126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33" name="Oval 127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FE96A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grpSp>
          <p:nvGrpSpPr>
            <p:cNvPr id="47119" name="Group 128"/>
            <p:cNvGrpSpPr>
              <a:grpSpLocks/>
            </p:cNvGrpSpPr>
            <p:nvPr/>
          </p:nvGrpSpPr>
          <p:grpSpPr bwMode="auto">
            <a:xfrm>
              <a:off x="5040" y="3072"/>
              <a:ext cx="384" cy="624"/>
              <a:chOff x="4992" y="1920"/>
              <a:chExt cx="624" cy="576"/>
            </a:xfrm>
          </p:grpSpPr>
          <p:sp>
            <p:nvSpPr>
              <p:cNvPr id="47122" name="Rectangle 129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3" name="Oval 130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4" name="Rectangle 131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5" name="Rectangle 132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6" name="Oval 133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7127" name="Oval 134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AFE7A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47120" name="Text Box 135"/>
            <p:cNvSpPr txBox="1">
              <a:spLocks noChangeArrowheads="1"/>
            </p:cNvSpPr>
            <p:nvPr/>
          </p:nvSpPr>
          <p:spPr bwMode="auto">
            <a:xfrm>
              <a:off x="4542" y="3696"/>
              <a:ext cx="127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u="none" dirty="0">
                  <a:solidFill>
                    <a:srgbClr val="FF0000"/>
                  </a:solidFill>
                  <a:latin typeface="Arial" charset="0"/>
                  <a:ea typeface="Times New Roman (Arabic)"/>
                  <a:cs typeface="Times New Roman (Arabic)"/>
                </a:rPr>
                <a:t>Unique objects</a:t>
              </a:r>
              <a:endParaRPr lang="en-GB" u="none" dirty="0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  <p:sp>
          <p:nvSpPr>
            <p:cNvPr id="47121" name="Line 136"/>
            <p:cNvSpPr>
              <a:spLocks noChangeShapeType="1"/>
            </p:cNvSpPr>
            <p:nvPr/>
          </p:nvSpPr>
          <p:spPr bwMode="auto">
            <a:xfrm>
              <a:off x="3714" y="307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388681" name="Text Box 137"/>
          <p:cNvSpPr txBox="1">
            <a:spLocks noChangeArrowheads="1"/>
          </p:cNvSpPr>
          <p:nvPr/>
        </p:nvSpPr>
        <p:spPr bwMode="auto">
          <a:xfrm>
            <a:off x="1269374" y="2091693"/>
            <a:ext cx="2844304" cy="50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defTabSz="1003807"/>
            <a:r>
              <a:rPr lang="en-US" sz="2600"/>
              <a:t>Common technique: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6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74" y="577850"/>
            <a:ext cx="9756775" cy="762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00287" tIns="50143" rIns="100287" bIns="50143" numCol="1" anchor="t" anchorCtr="0" compatLnSpc="1">
            <a:prstTxWarp prst="textNoShape">
              <a:avLst/>
            </a:prstTxWarp>
          </a:bodyPr>
          <a:lstStyle/>
          <a:p>
            <a:pPr defTabSz="1003807">
              <a:defRPr/>
            </a:pPr>
            <a:r>
              <a:rPr lang="en-US" sz="37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Personalizing Physical Entities : </a:t>
            </a:r>
            <a:r>
              <a:rPr lang="en-US" sz="3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One-Way Injection</a:t>
            </a:r>
            <a:endParaRPr lang="en-US" sz="2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54275" y="3305172"/>
            <a:ext cx="2698763" cy="1063624"/>
            <a:chOff x="1950" y="2564"/>
            <a:chExt cx="1702" cy="670"/>
          </a:xfrm>
        </p:grpSpPr>
        <p:sp>
          <p:nvSpPr>
            <p:cNvPr id="49228" name="Line 4"/>
            <p:cNvSpPr>
              <a:spLocks noChangeShapeType="1"/>
            </p:cNvSpPr>
            <p:nvPr/>
          </p:nvSpPr>
          <p:spPr bwMode="auto">
            <a:xfrm>
              <a:off x="1950" y="304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49229" name="Text Box 5"/>
            <p:cNvSpPr txBox="1">
              <a:spLocks noChangeArrowheads="1"/>
            </p:cNvSpPr>
            <p:nvPr/>
          </p:nvSpPr>
          <p:spPr bwMode="auto">
            <a:xfrm>
              <a:off x="2688" y="2564"/>
              <a:ext cx="964" cy="670"/>
            </a:xfrm>
            <a:prstGeom prst="rect">
              <a:avLst/>
            </a:prstGeom>
            <a:solidFill>
              <a:srgbClr val="FFB3FF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sz="2100" u="none">
                  <a:solidFill>
                    <a:schemeClr val="tx2"/>
                  </a:solidFill>
                  <a:latin typeface="Arial" charset="0"/>
                  <a:ea typeface="Times New Roman (Arabic)"/>
                  <a:cs typeface="Times New Roman (Arabic)"/>
                </a:rPr>
                <a:t>One-Way</a:t>
              </a:r>
            </a:p>
            <a:p>
              <a:pPr algn="ctr" defTabSz="761179" eaLnBrk="0" hangingPunct="0"/>
              <a:r>
                <a:rPr lang="en-US" sz="2100" u="none">
                  <a:solidFill>
                    <a:schemeClr val="tx2"/>
                  </a:solidFill>
                  <a:latin typeface="Arial" charset="0"/>
                  <a:ea typeface="Times New Roman (Arabic)"/>
                  <a:cs typeface="Times New Roman (Arabic)"/>
                </a:rPr>
                <a:t>(One-time)</a:t>
              </a:r>
            </a:p>
            <a:p>
              <a:pPr algn="ctr" defTabSz="761179" eaLnBrk="0" hangingPunct="0"/>
              <a:r>
                <a:rPr lang="en-US" sz="2100" u="none">
                  <a:solidFill>
                    <a:schemeClr val="tx2"/>
                  </a:solidFill>
                  <a:latin typeface="Arial" charset="0"/>
                  <a:ea typeface="Times New Roman (Arabic)"/>
                  <a:cs typeface="Times New Roman (Arabic)"/>
                </a:rPr>
                <a:t>Injection</a:t>
              </a:r>
              <a:endParaRPr lang="en-GB" sz="2100" u="none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02248" y="2797166"/>
            <a:ext cx="2852733" cy="2633650"/>
            <a:chOff x="3552" y="2242"/>
            <a:chExt cx="1798" cy="1659"/>
          </a:xfrm>
        </p:grpSpPr>
        <p:sp>
          <p:nvSpPr>
            <p:cNvPr id="49188" name="Text Box 7"/>
            <p:cNvSpPr txBox="1">
              <a:spLocks noChangeArrowheads="1"/>
            </p:cNvSpPr>
            <p:nvPr/>
          </p:nvSpPr>
          <p:spPr bwMode="auto">
            <a:xfrm>
              <a:off x="4167" y="3648"/>
              <a:ext cx="118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1" tIns="46785" rIns="89971" bIns="46785">
              <a:spAutoFit/>
            </a:bodyPr>
            <a:lstStyle/>
            <a:p>
              <a:pPr algn="ctr" defTabSz="761179" eaLnBrk="0" hangingPunct="0"/>
              <a:r>
                <a:rPr lang="en-US" u="none" dirty="0">
                  <a:solidFill>
                    <a:schemeClr val="tx2"/>
                  </a:solidFill>
                  <a:latin typeface="Arial" charset="0"/>
                  <a:ea typeface="Times New Roman (Arabic)"/>
                  <a:cs typeface="Times New Roman (Arabic)"/>
                </a:rPr>
                <a:t>Unique object</a:t>
              </a:r>
              <a:endParaRPr lang="en-GB" u="none" dirty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endParaRPr>
            </a:p>
          </p:txBody>
        </p:sp>
        <p:sp>
          <p:nvSpPr>
            <p:cNvPr id="49189" name="Line 8"/>
            <p:cNvSpPr>
              <a:spLocks noChangeShapeType="1"/>
            </p:cNvSpPr>
            <p:nvPr/>
          </p:nvSpPr>
          <p:spPr bwMode="auto">
            <a:xfrm>
              <a:off x="3552" y="3024"/>
              <a:ext cx="83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49190" name="Group 9"/>
            <p:cNvGrpSpPr>
              <a:grpSpLocks/>
            </p:cNvGrpSpPr>
            <p:nvPr/>
          </p:nvGrpSpPr>
          <p:grpSpPr bwMode="auto">
            <a:xfrm>
              <a:off x="4464" y="2400"/>
              <a:ext cx="720" cy="1200"/>
              <a:chOff x="4992" y="1920"/>
              <a:chExt cx="624" cy="576"/>
            </a:xfrm>
          </p:grpSpPr>
          <p:sp>
            <p:nvSpPr>
              <p:cNvPr id="49222" name="Rectangle 10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432" cy="38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23" name="Oval 11"/>
              <p:cNvSpPr>
                <a:spLocks noChangeArrowheads="1"/>
              </p:cNvSpPr>
              <p:nvPr/>
            </p:nvSpPr>
            <p:spPr bwMode="auto">
              <a:xfrm>
                <a:off x="5136" y="1920"/>
                <a:ext cx="336" cy="144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24" name="Rectangle 12"/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25" name="Rectangle 13"/>
              <p:cNvSpPr>
                <a:spLocks noChangeArrowheads="1"/>
              </p:cNvSpPr>
              <p:nvPr/>
            </p:nvSpPr>
            <p:spPr bwMode="auto">
              <a:xfrm>
                <a:off x="5520" y="2112"/>
                <a:ext cx="96" cy="144"/>
              </a:xfrm>
              <a:prstGeom prst="rect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26" name="Oval 14"/>
              <p:cNvSpPr>
                <a:spLocks noChangeArrowheads="1"/>
              </p:cNvSpPr>
              <p:nvPr/>
            </p:nvSpPr>
            <p:spPr bwMode="auto">
              <a:xfrm>
                <a:off x="5184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27" name="Oval 15"/>
              <p:cNvSpPr>
                <a:spLocks noChangeArrowheads="1"/>
              </p:cNvSpPr>
              <p:nvPr/>
            </p:nvSpPr>
            <p:spPr bwMode="auto">
              <a:xfrm>
                <a:off x="5376" y="2400"/>
                <a:ext cx="96" cy="96"/>
              </a:xfrm>
              <a:prstGeom prst="ellipse">
                <a:avLst/>
              </a:prstGeom>
              <a:solidFill>
                <a:srgbClr val="57A76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49191" name="Text Box 16"/>
            <p:cNvSpPr txBox="1">
              <a:spLocks noChangeArrowheads="1"/>
            </p:cNvSpPr>
            <p:nvPr/>
          </p:nvSpPr>
          <p:spPr bwMode="auto">
            <a:xfrm rot="1093813">
              <a:off x="3698" y="2242"/>
              <a:ext cx="86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0" tIns="45705" rIns="91410" bIns="45705">
              <a:spAutoFit/>
            </a:bodyPr>
            <a:lstStyle/>
            <a:p>
              <a:pPr algn="ctr" defTabSz="761179" eaLnBrk="0" hangingPunct="0"/>
              <a:r>
                <a:rPr lang="en-US" altLang="ar-SA" sz="900" i="1" u="none" dirty="0">
                  <a:latin typeface="Bookman Old Style" pitchFamily="18" charset="0"/>
                  <a:ea typeface="Times New Roman (Arabic)"/>
                  <a:cs typeface="Times New Roman (Arabic)"/>
                </a:rPr>
                <a:t>One Way secret-key</a:t>
              </a:r>
            </a:p>
            <a:p>
              <a:pPr algn="ctr" defTabSz="761179" eaLnBrk="0" hangingPunct="0"/>
              <a:r>
                <a:rPr lang="en-US" altLang="ar-SA" sz="900" i="1" u="none" dirty="0">
                  <a:latin typeface="Bookman Old Style" pitchFamily="18" charset="0"/>
                  <a:ea typeface="Times New Roman (Arabic)"/>
                  <a:cs typeface="Times New Roman (Arabic)"/>
                </a:rPr>
                <a:t>injection</a:t>
              </a:r>
            </a:p>
          </p:txBody>
        </p:sp>
        <p:sp>
          <p:nvSpPr>
            <p:cNvPr id="49192" name="Rectangle 17"/>
            <p:cNvSpPr>
              <a:spLocks noChangeArrowheads="1"/>
            </p:cNvSpPr>
            <p:nvPr/>
          </p:nvSpPr>
          <p:spPr bwMode="auto">
            <a:xfrm rot="-9655386">
              <a:off x="3857" y="2586"/>
              <a:ext cx="624" cy="240"/>
            </a:xfrm>
            <a:prstGeom prst="rect">
              <a:avLst/>
            </a:prstGeom>
            <a:solidFill>
              <a:srgbClr val="FDD7E4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49193" name="Group 18"/>
            <p:cNvGrpSpPr>
              <a:grpSpLocks/>
            </p:cNvGrpSpPr>
            <p:nvPr/>
          </p:nvGrpSpPr>
          <p:grpSpPr bwMode="auto">
            <a:xfrm rot="-9655386">
              <a:off x="4098" y="2667"/>
              <a:ext cx="227" cy="144"/>
              <a:chOff x="4774" y="2151"/>
              <a:chExt cx="276" cy="140"/>
            </a:xfrm>
          </p:grpSpPr>
          <p:sp>
            <p:nvSpPr>
              <p:cNvPr id="49212" name="Freeform 19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3" name="Freeform 20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4" name="Rectangle 21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15" name="Rectangle 22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16" name="Freeform 23"/>
              <p:cNvSpPr>
                <a:spLocks noEditPoints="1"/>
              </p:cNvSpPr>
              <p:nvPr/>
            </p:nvSpPr>
            <p:spPr bwMode="auto">
              <a:xfrm>
                <a:off x="4774" y="2219"/>
                <a:ext cx="58" cy="56"/>
              </a:xfrm>
              <a:custGeom>
                <a:avLst/>
                <a:gdLst>
                  <a:gd name="T0" fmla="*/ 0 w 109"/>
                  <a:gd name="T1" fmla="*/ 0 h 98"/>
                  <a:gd name="T2" fmla="*/ 2 w 109"/>
                  <a:gd name="T3" fmla="*/ 0 h 98"/>
                  <a:gd name="T4" fmla="*/ 2 w 109"/>
                  <a:gd name="T5" fmla="*/ 5 h 98"/>
                  <a:gd name="T6" fmla="*/ 1 w 109"/>
                  <a:gd name="T7" fmla="*/ 6 h 98"/>
                  <a:gd name="T8" fmla="*/ 1 w 109"/>
                  <a:gd name="T9" fmla="*/ 6 h 98"/>
                  <a:gd name="T10" fmla="*/ 1 w 109"/>
                  <a:gd name="T11" fmla="*/ 6 h 98"/>
                  <a:gd name="T12" fmla="*/ 1 w 109"/>
                  <a:gd name="T13" fmla="*/ 6 h 98"/>
                  <a:gd name="T14" fmla="*/ 1 w 109"/>
                  <a:gd name="T15" fmla="*/ 6 h 98"/>
                  <a:gd name="T16" fmla="*/ 1 w 109"/>
                  <a:gd name="T17" fmla="*/ 5 h 98"/>
                  <a:gd name="T18" fmla="*/ 0 w 109"/>
                  <a:gd name="T19" fmla="*/ 0 h 98"/>
                  <a:gd name="T20" fmla="*/ 3 w 109"/>
                  <a:gd name="T21" fmla="*/ 0 h 98"/>
                  <a:gd name="T22" fmla="*/ 5 w 109"/>
                  <a:gd name="T23" fmla="*/ 0 h 98"/>
                  <a:gd name="T24" fmla="*/ 4 w 109"/>
                  <a:gd name="T25" fmla="*/ 5 h 98"/>
                  <a:gd name="T26" fmla="*/ 4 w 109"/>
                  <a:gd name="T27" fmla="*/ 6 h 98"/>
                  <a:gd name="T28" fmla="*/ 4 w 109"/>
                  <a:gd name="T29" fmla="*/ 6 h 98"/>
                  <a:gd name="T30" fmla="*/ 4 w 109"/>
                  <a:gd name="T31" fmla="*/ 6 h 98"/>
                  <a:gd name="T32" fmla="*/ 4 w 109"/>
                  <a:gd name="T33" fmla="*/ 6 h 98"/>
                  <a:gd name="T34" fmla="*/ 3 w 109"/>
                  <a:gd name="T35" fmla="*/ 6 h 98"/>
                  <a:gd name="T36" fmla="*/ 3 w 109"/>
                  <a:gd name="T37" fmla="*/ 5 h 98"/>
                  <a:gd name="T38" fmla="*/ 3 w 109"/>
                  <a:gd name="T39" fmla="*/ 0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98"/>
                  <a:gd name="T62" fmla="*/ 109 w 109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  <a:close/>
                    <a:moveTo>
                      <a:pt x="69" y="0"/>
                    </a:moveTo>
                    <a:lnTo>
                      <a:pt x="109" y="0"/>
                    </a:lnTo>
                    <a:lnTo>
                      <a:pt x="97" y="86"/>
                    </a:lnTo>
                    <a:lnTo>
                      <a:pt x="97" y="92"/>
                    </a:lnTo>
                    <a:lnTo>
                      <a:pt x="92" y="98"/>
                    </a:lnTo>
                    <a:lnTo>
                      <a:pt x="86" y="98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0" y="8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7" name="Freeform 24"/>
              <p:cNvSpPr>
                <a:spLocks/>
              </p:cNvSpPr>
              <p:nvPr/>
            </p:nvSpPr>
            <p:spPr bwMode="auto">
              <a:xfrm>
                <a:off x="4774" y="2219"/>
                <a:ext cx="25" cy="56"/>
              </a:xfrm>
              <a:custGeom>
                <a:avLst/>
                <a:gdLst>
                  <a:gd name="T0" fmla="*/ 0 w 46"/>
                  <a:gd name="T1" fmla="*/ 0 h 98"/>
                  <a:gd name="T2" fmla="*/ 2 w 46"/>
                  <a:gd name="T3" fmla="*/ 0 h 98"/>
                  <a:gd name="T4" fmla="*/ 2 w 46"/>
                  <a:gd name="T5" fmla="*/ 5 h 98"/>
                  <a:gd name="T6" fmla="*/ 2 w 46"/>
                  <a:gd name="T7" fmla="*/ 6 h 98"/>
                  <a:gd name="T8" fmla="*/ 2 w 46"/>
                  <a:gd name="T9" fmla="*/ 6 h 98"/>
                  <a:gd name="T10" fmla="*/ 1 w 46"/>
                  <a:gd name="T11" fmla="*/ 6 h 98"/>
                  <a:gd name="T12" fmla="*/ 1 w 46"/>
                  <a:gd name="T13" fmla="*/ 6 h 98"/>
                  <a:gd name="T14" fmla="*/ 1 w 46"/>
                  <a:gd name="T15" fmla="*/ 6 h 98"/>
                  <a:gd name="T16" fmla="*/ 1 w 46"/>
                  <a:gd name="T17" fmla="*/ 5 h 98"/>
                  <a:gd name="T18" fmla="*/ 0 w 46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98"/>
                  <a:gd name="T32" fmla="*/ 46 w 46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8" name="Freeform 25"/>
              <p:cNvSpPr>
                <a:spLocks/>
              </p:cNvSpPr>
              <p:nvPr/>
            </p:nvSpPr>
            <p:spPr bwMode="auto">
              <a:xfrm>
                <a:off x="4811" y="2219"/>
                <a:ext cx="21" cy="56"/>
              </a:xfrm>
              <a:custGeom>
                <a:avLst/>
                <a:gdLst>
                  <a:gd name="T0" fmla="*/ 0 w 40"/>
                  <a:gd name="T1" fmla="*/ 0 h 98"/>
                  <a:gd name="T2" fmla="*/ 2 w 40"/>
                  <a:gd name="T3" fmla="*/ 0 h 98"/>
                  <a:gd name="T4" fmla="*/ 1 w 40"/>
                  <a:gd name="T5" fmla="*/ 5 h 98"/>
                  <a:gd name="T6" fmla="*/ 1 w 40"/>
                  <a:gd name="T7" fmla="*/ 6 h 98"/>
                  <a:gd name="T8" fmla="*/ 1 w 40"/>
                  <a:gd name="T9" fmla="*/ 6 h 98"/>
                  <a:gd name="T10" fmla="*/ 1 w 40"/>
                  <a:gd name="T11" fmla="*/ 6 h 98"/>
                  <a:gd name="T12" fmla="*/ 1 w 40"/>
                  <a:gd name="T13" fmla="*/ 6 h 98"/>
                  <a:gd name="T14" fmla="*/ 1 w 40"/>
                  <a:gd name="T15" fmla="*/ 6 h 98"/>
                  <a:gd name="T16" fmla="*/ 1 w 40"/>
                  <a:gd name="T17" fmla="*/ 5 h 98"/>
                  <a:gd name="T18" fmla="*/ 0 w 4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98"/>
                  <a:gd name="T32" fmla="*/ 40 w 4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98">
                    <a:moveTo>
                      <a:pt x="0" y="0"/>
                    </a:moveTo>
                    <a:lnTo>
                      <a:pt x="40" y="0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1" y="92"/>
                    </a:lnTo>
                    <a:lnTo>
                      <a:pt x="11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9" name="Freeform 26"/>
              <p:cNvSpPr>
                <a:spLocks noEditPoints="1"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5 h 149"/>
                  <a:gd name="T2" fmla="*/ 6 w 131"/>
                  <a:gd name="T3" fmla="*/ 7 h 149"/>
                  <a:gd name="T4" fmla="*/ 5 w 131"/>
                  <a:gd name="T5" fmla="*/ 8 h 149"/>
                  <a:gd name="T6" fmla="*/ 4 w 131"/>
                  <a:gd name="T7" fmla="*/ 8 h 149"/>
                  <a:gd name="T8" fmla="*/ 3 w 131"/>
                  <a:gd name="T9" fmla="*/ 8 h 149"/>
                  <a:gd name="T10" fmla="*/ 3 w 131"/>
                  <a:gd name="T11" fmla="*/ 8 h 149"/>
                  <a:gd name="T12" fmla="*/ 2 w 131"/>
                  <a:gd name="T13" fmla="*/ 8 h 149"/>
                  <a:gd name="T14" fmla="*/ 2 w 131"/>
                  <a:gd name="T15" fmla="*/ 8 h 149"/>
                  <a:gd name="T16" fmla="*/ 1 w 131"/>
                  <a:gd name="T17" fmla="*/ 8 h 149"/>
                  <a:gd name="T18" fmla="*/ 1 w 131"/>
                  <a:gd name="T19" fmla="*/ 7 h 149"/>
                  <a:gd name="T20" fmla="*/ 1 w 131"/>
                  <a:gd name="T21" fmla="*/ 7 h 149"/>
                  <a:gd name="T22" fmla="*/ 1 w 131"/>
                  <a:gd name="T23" fmla="*/ 6 h 149"/>
                  <a:gd name="T24" fmla="*/ 1 w 131"/>
                  <a:gd name="T25" fmla="*/ 6 h 149"/>
                  <a:gd name="T26" fmla="*/ 0 w 131"/>
                  <a:gd name="T27" fmla="*/ 5 h 149"/>
                  <a:gd name="T28" fmla="*/ 1 w 131"/>
                  <a:gd name="T29" fmla="*/ 3 h 149"/>
                  <a:gd name="T30" fmla="*/ 1 w 131"/>
                  <a:gd name="T31" fmla="*/ 1 h 149"/>
                  <a:gd name="T32" fmla="*/ 2 w 131"/>
                  <a:gd name="T33" fmla="*/ 1 h 149"/>
                  <a:gd name="T34" fmla="*/ 3 w 131"/>
                  <a:gd name="T35" fmla="*/ 0 h 149"/>
                  <a:gd name="T36" fmla="*/ 4 w 131"/>
                  <a:gd name="T37" fmla="*/ 0 h 149"/>
                  <a:gd name="T38" fmla="*/ 4 w 131"/>
                  <a:gd name="T39" fmla="*/ 0 h 149"/>
                  <a:gd name="T40" fmla="*/ 5 w 131"/>
                  <a:gd name="T41" fmla="*/ 0 h 149"/>
                  <a:gd name="T42" fmla="*/ 5 w 131"/>
                  <a:gd name="T43" fmla="*/ 1 h 149"/>
                  <a:gd name="T44" fmla="*/ 5 w 131"/>
                  <a:gd name="T45" fmla="*/ 1 h 149"/>
                  <a:gd name="T46" fmla="*/ 5 w 131"/>
                  <a:gd name="T47" fmla="*/ 1 h 149"/>
                  <a:gd name="T48" fmla="*/ 6 w 131"/>
                  <a:gd name="T49" fmla="*/ 2 h 149"/>
                  <a:gd name="T50" fmla="*/ 6 w 131"/>
                  <a:gd name="T51" fmla="*/ 2 h 149"/>
                  <a:gd name="T52" fmla="*/ 6 w 131"/>
                  <a:gd name="T53" fmla="*/ 3 h 149"/>
                  <a:gd name="T54" fmla="*/ 5 w 131"/>
                  <a:gd name="T55" fmla="*/ 3 h 149"/>
                  <a:gd name="T56" fmla="*/ 5 w 131"/>
                  <a:gd name="T57" fmla="*/ 3 h 149"/>
                  <a:gd name="T58" fmla="*/ 5 w 131"/>
                  <a:gd name="T59" fmla="*/ 2 h 149"/>
                  <a:gd name="T60" fmla="*/ 5 w 131"/>
                  <a:gd name="T61" fmla="*/ 1 h 149"/>
                  <a:gd name="T62" fmla="*/ 5 w 131"/>
                  <a:gd name="T63" fmla="*/ 1 h 149"/>
                  <a:gd name="T64" fmla="*/ 5 w 131"/>
                  <a:gd name="T65" fmla="*/ 1 h 149"/>
                  <a:gd name="T66" fmla="*/ 4 w 131"/>
                  <a:gd name="T67" fmla="*/ 1 h 149"/>
                  <a:gd name="T68" fmla="*/ 4 w 131"/>
                  <a:gd name="T69" fmla="*/ 1 h 149"/>
                  <a:gd name="T70" fmla="*/ 3 w 131"/>
                  <a:gd name="T71" fmla="*/ 1 h 149"/>
                  <a:gd name="T72" fmla="*/ 2 w 131"/>
                  <a:gd name="T73" fmla="*/ 1 h 149"/>
                  <a:gd name="T74" fmla="*/ 1 w 131"/>
                  <a:gd name="T75" fmla="*/ 2 h 149"/>
                  <a:gd name="T76" fmla="*/ 1 w 131"/>
                  <a:gd name="T77" fmla="*/ 3 h 149"/>
                  <a:gd name="T78" fmla="*/ 1 w 131"/>
                  <a:gd name="T79" fmla="*/ 5 h 149"/>
                  <a:gd name="T80" fmla="*/ 1 w 131"/>
                  <a:gd name="T81" fmla="*/ 6 h 149"/>
                  <a:gd name="T82" fmla="*/ 1 w 131"/>
                  <a:gd name="T83" fmla="*/ 6 h 149"/>
                  <a:gd name="T84" fmla="*/ 1 w 131"/>
                  <a:gd name="T85" fmla="*/ 7 h 149"/>
                  <a:gd name="T86" fmla="*/ 2 w 131"/>
                  <a:gd name="T87" fmla="*/ 7 h 149"/>
                  <a:gd name="T88" fmla="*/ 2 w 131"/>
                  <a:gd name="T89" fmla="*/ 8 h 149"/>
                  <a:gd name="T90" fmla="*/ 2 w 131"/>
                  <a:gd name="T91" fmla="*/ 8 h 149"/>
                  <a:gd name="T92" fmla="*/ 3 w 131"/>
                  <a:gd name="T93" fmla="*/ 8 h 149"/>
                  <a:gd name="T94" fmla="*/ 4 w 131"/>
                  <a:gd name="T95" fmla="*/ 8 h 149"/>
                  <a:gd name="T96" fmla="*/ 5 w 131"/>
                  <a:gd name="T97" fmla="*/ 7 h 149"/>
                  <a:gd name="T98" fmla="*/ 5 w 131"/>
                  <a:gd name="T99" fmla="*/ 7 h 149"/>
                  <a:gd name="T100" fmla="*/ 5 w 131"/>
                  <a:gd name="T101" fmla="*/ 5 h 149"/>
                  <a:gd name="T102" fmla="*/ 5 w 131"/>
                  <a:gd name="T103" fmla="*/ 3 h 1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1"/>
                  <a:gd name="T157" fmla="*/ 0 h 149"/>
                  <a:gd name="T158" fmla="*/ 131 w 131"/>
                  <a:gd name="T159" fmla="*/ 149 h 1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  <a:close/>
                    <a:moveTo>
                      <a:pt x="120" y="63"/>
                    </a:moveTo>
                    <a:lnTo>
                      <a:pt x="120" y="58"/>
                    </a:lnTo>
                    <a:lnTo>
                      <a:pt x="120" y="46"/>
                    </a:lnTo>
                    <a:lnTo>
                      <a:pt x="114" y="41"/>
                    </a:lnTo>
                    <a:lnTo>
                      <a:pt x="114" y="35"/>
                    </a:lnTo>
                    <a:lnTo>
                      <a:pt x="114" y="29"/>
                    </a:lnTo>
                    <a:lnTo>
                      <a:pt x="109" y="23"/>
                    </a:lnTo>
                    <a:lnTo>
                      <a:pt x="103" y="23"/>
                    </a:lnTo>
                    <a:lnTo>
                      <a:pt x="103" y="18"/>
                    </a:lnTo>
                    <a:lnTo>
                      <a:pt x="97" y="18"/>
                    </a:lnTo>
                    <a:lnTo>
                      <a:pt x="97" y="12"/>
                    </a:lnTo>
                    <a:lnTo>
                      <a:pt x="91" y="12"/>
                    </a:lnTo>
                    <a:lnTo>
                      <a:pt x="86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57" y="6"/>
                    </a:lnTo>
                    <a:lnTo>
                      <a:pt x="46" y="12"/>
                    </a:lnTo>
                    <a:lnTo>
                      <a:pt x="40" y="18"/>
                    </a:lnTo>
                    <a:lnTo>
                      <a:pt x="28" y="23"/>
                    </a:lnTo>
                    <a:lnTo>
                      <a:pt x="23" y="35"/>
                    </a:lnTo>
                    <a:lnTo>
                      <a:pt x="17" y="41"/>
                    </a:lnTo>
                    <a:lnTo>
                      <a:pt x="17" y="52"/>
                    </a:lnTo>
                    <a:lnTo>
                      <a:pt x="17" y="63"/>
                    </a:lnTo>
                    <a:lnTo>
                      <a:pt x="17" y="81"/>
                    </a:lnTo>
                    <a:lnTo>
                      <a:pt x="17" y="92"/>
                    </a:lnTo>
                    <a:lnTo>
                      <a:pt x="17" y="98"/>
                    </a:lnTo>
                    <a:lnTo>
                      <a:pt x="17" y="104"/>
                    </a:lnTo>
                    <a:lnTo>
                      <a:pt x="23" y="109"/>
                    </a:lnTo>
                    <a:lnTo>
                      <a:pt x="23" y="115"/>
                    </a:lnTo>
                    <a:lnTo>
                      <a:pt x="28" y="121"/>
                    </a:lnTo>
                    <a:lnTo>
                      <a:pt x="34" y="121"/>
                    </a:lnTo>
                    <a:lnTo>
                      <a:pt x="34" y="126"/>
                    </a:lnTo>
                    <a:lnTo>
                      <a:pt x="40" y="126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8"/>
                    </a:lnTo>
                    <a:lnTo>
                      <a:pt x="57" y="138"/>
                    </a:lnTo>
                    <a:lnTo>
                      <a:pt x="63" y="138"/>
                    </a:lnTo>
                    <a:lnTo>
                      <a:pt x="68" y="138"/>
                    </a:lnTo>
                    <a:lnTo>
                      <a:pt x="80" y="138"/>
                    </a:lnTo>
                    <a:lnTo>
                      <a:pt x="91" y="132"/>
                    </a:lnTo>
                    <a:lnTo>
                      <a:pt x="97" y="126"/>
                    </a:lnTo>
                    <a:lnTo>
                      <a:pt x="109" y="121"/>
                    </a:lnTo>
                    <a:lnTo>
                      <a:pt x="114" y="115"/>
                    </a:lnTo>
                    <a:lnTo>
                      <a:pt x="114" y="104"/>
                    </a:lnTo>
                    <a:lnTo>
                      <a:pt x="120" y="92"/>
                    </a:lnTo>
                    <a:lnTo>
                      <a:pt x="120" y="81"/>
                    </a:lnTo>
                    <a:lnTo>
                      <a:pt x="120" y="6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20" name="Freeform 27"/>
              <p:cNvSpPr>
                <a:spLocks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3 h 149"/>
                  <a:gd name="T2" fmla="*/ 6 w 131"/>
                  <a:gd name="T3" fmla="*/ 5 h 149"/>
                  <a:gd name="T4" fmla="*/ 6 w 131"/>
                  <a:gd name="T5" fmla="*/ 6 h 149"/>
                  <a:gd name="T6" fmla="*/ 6 w 131"/>
                  <a:gd name="T7" fmla="*/ 7 h 149"/>
                  <a:gd name="T8" fmla="*/ 5 w 131"/>
                  <a:gd name="T9" fmla="*/ 7 h 149"/>
                  <a:gd name="T10" fmla="*/ 5 w 131"/>
                  <a:gd name="T11" fmla="*/ 8 h 149"/>
                  <a:gd name="T12" fmla="*/ 5 w 131"/>
                  <a:gd name="T13" fmla="*/ 8 h 149"/>
                  <a:gd name="T14" fmla="*/ 4 w 131"/>
                  <a:gd name="T15" fmla="*/ 8 h 149"/>
                  <a:gd name="T16" fmla="*/ 4 w 131"/>
                  <a:gd name="T17" fmla="*/ 8 h 149"/>
                  <a:gd name="T18" fmla="*/ 3 w 131"/>
                  <a:gd name="T19" fmla="*/ 8 h 149"/>
                  <a:gd name="T20" fmla="*/ 3 w 131"/>
                  <a:gd name="T21" fmla="*/ 8 h 149"/>
                  <a:gd name="T22" fmla="*/ 3 w 131"/>
                  <a:gd name="T23" fmla="*/ 8 h 149"/>
                  <a:gd name="T24" fmla="*/ 2 w 131"/>
                  <a:gd name="T25" fmla="*/ 8 h 149"/>
                  <a:gd name="T26" fmla="*/ 2 w 131"/>
                  <a:gd name="T27" fmla="*/ 8 h 149"/>
                  <a:gd name="T28" fmla="*/ 2 w 131"/>
                  <a:gd name="T29" fmla="*/ 8 h 149"/>
                  <a:gd name="T30" fmla="*/ 2 w 131"/>
                  <a:gd name="T31" fmla="*/ 8 h 149"/>
                  <a:gd name="T32" fmla="*/ 1 w 131"/>
                  <a:gd name="T33" fmla="*/ 8 h 149"/>
                  <a:gd name="T34" fmla="*/ 1 w 131"/>
                  <a:gd name="T35" fmla="*/ 8 h 149"/>
                  <a:gd name="T36" fmla="*/ 1 w 131"/>
                  <a:gd name="T37" fmla="*/ 8 h 149"/>
                  <a:gd name="T38" fmla="*/ 1 w 131"/>
                  <a:gd name="T39" fmla="*/ 7 h 149"/>
                  <a:gd name="T40" fmla="*/ 1 w 131"/>
                  <a:gd name="T41" fmla="*/ 7 h 149"/>
                  <a:gd name="T42" fmla="*/ 1 w 131"/>
                  <a:gd name="T43" fmla="*/ 7 h 149"/>
                  <a:gd name="T44" fmla="*/ 1 w 131"/>
                  <a:gd name="T45" fmla="*/ 7 h 149"/>
                  <a:gd name="T46" fmla="*/ 1 w 131"/>
                  <a:gd name="T47" fmla="*/ 6 h 149"/>
                  <a:gd name="T48" fmla="*/ 1 w 131"/>
                  <a:gd name="T49" fmla="*/ 6 h 149"/>
                  <a:gd name="T50" fmla="*/ 1 w 131"/>
                  <a:gd name="T51" fmla="*/ 6 h 149"/>
                  <a:gd name="T52" fmla="*/ 1 w 131"/>
                  <a:gd name="T53" fmla="*/ 5 h 149"/>
                  <a:gd name="T54" fmla="*/ 0 w 131"/>
                  <a:gd name="T55" fmla="*/ 5 h 149"/>
                  <a:gd name="T56" fmla="*/ 0 w 131"/>
                  <a:gd name="T57" fmla="*/ 3 h 149"/>
                  <a:gd name="T58" fmla="*/ 1 w 131"/>
                  <a:gd name="T59" fmla="*/ 3 h 149"/>
                  <a:gd name="T60" fmla="*/ 1 w 131"/>
                  <a:gd name="T61" fmla="*/ 2 h 149"/>
                  <a:gd name="T62" fmla="*/ 1 w 131"/>
                  <a:gd name="T63" fmla="*/ 1 h 149"/>
                  <a:gd name="T64" fmla="*/ 1 w 131"/>
                  <a:gd name="T65" fmla="*/ 1 h 149"/>
                  <a:gd name="T66" fmla="*/ 2 w 131"/>
                  <a:gd name="T67" fmla="*/ 1 h 149"/>
                  <a:gd name="T68" fmla="*/ 2 w 131"/>
                  <a:gd name="T69" fmla="*/ 0 h 149"/>
                  <a:gd name="T70" fmla="*/ 3 w 131"/>
                  <a:gd name="T71" fmla="*/ 0 h 149"/>
                  <a:gd name="T72" fmla="*/ 3 w 131"/>
                  <a:gd name="T73" fmla="*/ 0 h 149"/>
                  <a:gd name="T74" fmla="*/ 4 w 131"/>
                  <a:gd name="T75" fmla="*/ 0 h 149"/>
                  <a:gd name="T76" fmla="*/ 4 w 131"/>
                  <a:gd name="T77" fmla="*/ 0 h 149"/>
                  <a:gd name="T78" fmla="*/ 4 w 131"/>
                  <a:gd name="T79" fmla="*/ 0 h 149"/>
                  <a:gd name="T80" fmla="*/ 4 w 131"/>
                  <a:gd name="T81" fmla="*/ 0 h 149"/>
                  <a:gd name="T82" fmla="*/ 5 w 131"/>
                  <a:gd name="T83" fmla="*/ 0 h 149"/>
                  <a:gd name="T84" fmla="*/ 5 w 131"/>
                  <a:gd name="T85" fmla="*/ 1 h 149"/>
                  <a:gd name="T86" fmla="*/ 5 w 131"/>
                  <a:gd name="T87" fmla="*/ 1 h 149"/>
                  <a:gd name="T88" fmla="*/ 5 w 131"/>
                  <a:gd name="T89" fmla="*/ 1 h 149"/>
                  <a:gd name="T90" fmla="*/ 5 w 131"/>
                  <a:gd name="T91" fmla="*/ 1 h 149"/>
                  <a:gd name="T92" fmla="*/ 5 w 131"/>
                  <a:gd name="T93" fmla="*/ 1 h 149"/>
                  <a:gd name="T94" fmla="*/ 5 w 131"/>
                  <a:gd name="T95" fmla="*/ 1 h 149"/>
                  <a:gd name="T96" fmla="*/ 5 w 131"/>
                  <a:gd name="T97" fmla="*/ 1 h 149"/>
                  <a:gd name="T98" fmla="*/ 6 w 131"/>
                  <a:gd name="T99" fmla="*/ 2 h 149"/>
                  <a:gd name="T100" fmla="*/ 6 w 131"/>
                  <a:gd name="T101" fmla="*/ 2 h 149"/>
                  <a:gd name="T102" fmla="*/ 6 w 131"/>
                  <a:gd name="T103" fmla="*/ 2 h 149"/>
                  <a:gd name="T104" fmla="*/ 6 w 131"/>
                  <a:gd name="T105" fmla="*/ 3 h 149"/>
                  <a:gd name="T106" fmla="*/ 6 w 131"/>
                  <a:gd name="T107" fmla="*/ 3 h 149"/>
                  <a:gd name="T108" fmla="*/ 6 w 131"/>
                  <a:gd name="T109" fmla="*/ 3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1"/>
                  <a:gd name="T166" fmla="*/ 0 h 149"/>
                  <a:gd name="T167" fmla="*/ 131 w 13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21" name="Freeform 28"/>
              <p:cNvSpPr>
                <a:spLocks/>
              </p:cNvSpPr>
              <p:nvPr/>
            </p:nvSpPr>
            <p:spPr bwMode="auto">
              <a:xfrm>
                <a:off x="4970" y="2183"/>
                <a:ext cx="56" cy="75"/>
              </a:xfrm>
              <a:custGeom>
                <a:avLst/>
                <a:gdLst>
                  <a:gd name="T0" fmla="*/ 5 w 103"/>
                  <a:gd name="T1" fmla="*/ 3 h 132"/>
                  <a:gd name="T2" fmla="*/ 5 w 103"/>
                  <a:gd name="T3" fmla="*/ 3 h 132"/>
                  <a:gd name="T4" fmla="*/ 5 w 103"/>
                  <a:gd name="T5" fmla="*/ 2 h 132"/>
                  <a:gd name="T6" fmla="*/ 5 w 103"/>
                  <a:gd name="T7" fmla="*/ 2 h 132"/>
                  <a:gd name="T8" fmla="*/ 5 w 103"/>
                  <a:gd name="T9" fmla="*/ 2 h 132"/>
                  <a:gd name="T10" fmla="*/ 5 w 103"/>
                  <a:gd name="T11" fmla="*/ 1 h 132"/>
                  <a:gd name="T12" fmla="*/ 4 w 103"/>
                  <a:gd name="T13" fmla="*/ 1 h 132"/>
                  <a:gd name="T14" fmla="*/ 4 w 103"/>
                  <a:gd name="T15" fmla="*/ 1 h 132"/>
                  <a:gd name="T16" fmla="*/ 4 w 103"/>
                  <a:gd name="T17" fmla="*/ 1 h 132"/>
                  <a:gd name="T18" fmla="*/ 4 w 103"/>
                  <a:gd name="T19" fmla="*/ 1 h 132"/>
                  <a:gd name="T20" fmla="*/ 4 w 103"/>
                  <a:gd name="T21" fmla="*/ 1 h 132"/>
                  <a:gd name="T22" fmla="*/ 4 w 103"/>
                  <a:gd name="T23" fmla="*/ 1 h 132"/>
                  <a:gd name="T24" fmla="*/ 3 w 103"/>
                  <a:gd name="T25" fmla="*/ 1 h 132"/>
                  <a:gd name="T26" fmla="*/ 3 w 103"/>
                  <a:gd name="T27" fmla="*/ 0 h 132"/>
                  <a:gd name="T28" fmla="*/ 3 w 103"/>
                  <a:gd name="T29" fmla="*/ 0 h 132"/>
                  <a:gd name="T30" fmla="*/ 2 w 103"/>
                  <a:gd name="T31" fmla="*/ 0 h 132"/>
                  <a:gd name="T32" fmla="*/ 2 w 103"/>
                  <a:gd name="T33" fmla="*/ 0 h 132"/>
                  <a:gd name="T34" fmla="*/ 2 w 103"/>
                  <a:gd name="T35" fmla="*/ 1 h 132"/>
                  <a:gd name="T36" fmla="*/ 1 w 103"/>
                  <a:gd name="T37" fmla="*/ 1 h 132"/>
                  <a:gd name="T38" fmla="*/ 1 w 103"/>
                  <a:gd name="T39" fmla="*/ 1 h 132"/>
                  <a:gd name="T40" fmla="*/ 1 w 103"/>
                  <a:gd name="T41" fmla="*/ 2 h 132"/>
                  <a:gd name="T42" fmla="*/ 0 w 103"/>
                  <a:gd name="T43" fmla="*/ 2 h 132"/>
                  <a:gd name="T44" fmla="*/ 0 w 103"/>
                  <a:gd name="T45" fmla="*/ 3 h 132"/>
                  <a:gd name="T46" fmla="*/ 0 w 103"/>
                  <a:gd name="T47" fmla="*/ 3 h 132"/>
                  <a:gd name="T48" fmla="*/ 0 w 103"/>
                  <a:gd name="T49" fmla="*/ 5 h 132"/>
                  <a:gd name="T50" fmla="*/ 0 w 103"/>
                  <a:gd name="T51" fmla="*/ 5 h 132"/>
                  <a:gd name="T52" fmla="*/ 0 w 103"/>
                  <a:gd name="T53" fmla="*/ 6 h 132"/>
                  <a:gd name="T54" fmla="*/ 0 w 103"/>
                  <a:gd name="T55" fmla="*/ 6 h 132"/>
                  <a:gd name="T56" fmla="*/ 1 w 103"/>
                  <a:gd name="T57" fmla="*/ 6 h 132"/>
                  <a:gd name="T58" fmla="*/ 1 w 103"/>
                  <a:gd name="T59" fmla="*/ 6 h 132"/>
                  <a:gd name="T60" fmla="*/ 1 w 103"/>
                  <a:gd name="T61" fmla="*/ 7 h 132"/>
                  <a:gd name="T62" fmla="*/ 1 w 103"/>
                  <a:gd name="T63" fmla="*/ 7 h 132"/>
                  <a:gd name="T64" fmla="*/ 1 w 103"/>
                  <a:gd name="T65" fmla="*/ 7 h 132"/>
                  <a:gd name="T66" fmla="*/ 1 w 103"/>
                  <a:gd name="T67" fmla="*/ 7 h 132"/>
                  <a:gd name="T68" fmla="*/ 1 w 103"/>
                  <a:gd name="T69" fmla="*/ 7 h 132"/>
                  <a:gd name="T70" fmla="*/ 2 w 103"/>
                  <a:gd name="T71" fmla="*/ 7 h 132"/>
                  <a:gd name="T72" fmla="*/ 2 w 103"/>
                  <a:gd name="T73" fmla="*/ 8 h 132"/>
                  <a:gd name="T74" fmla="*/ 2 w 103"/>
                  <a:gd name="T75" fmla="*/ 8 h 132"/>
                  <a:gd name="T76" fmla="*/ 2 w 103"/>
                  <a:gd name="T77" fmla="*/ 8 h 132"/>
                  <a:gd name="T78" fmla="*/ 2 w 103"/>
                  <a:gd name="T79" fmla="*/ 8 h 132"/>
                  <a:gd name="T80" fmla="*/ 3 w 103"/>
                  <a:gd name="T81" fmla="*/ 8 h 132"/>
                  <a:gd name="T82" fmla="*/ 4 w 103"/>
                  <a:gd name="T83" fmla="*/ 7 h 132"/>
                  <a:gd name="T84" fmla="*/ 4 w 103"/>
                  <a:gd name="T85" fmla="*/ 7 h 132"/>
                  <a:gd name="T86" fmla="*/ 4 w 103"/>
                  <a:gd name="T87" fmla="*/ 7 h 132"/>
                  <a:gd name="T88" fmla="*/ 5 w 103"/>
                  <a:gd name="T89" fmla="*/ 6 h 132"/>
                  <a:gd name="T90" fmla="*/ 5 w 103"/>
                  <a:gd name="T91" fmla="*/ 6 h 132"/>
                  <a:gd name="T92" fmla="*/ 5 w 103"/>
                  <a:gd name="T93" fmla="*/ 5 h 132"/>
                  <a:gd name="T94" fmla="*/ 5 w 103"/>
                  <a:gd name="T95" fmla="*/ 5 h 132"/>
                  <a:gd name="T96" fmla="*/ 5 w 103"/>
                  <a:gd name="T97" fmla="*/ 3 h 1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3"/>
                  <a:gd name="T148" fmla="*/ 0 h 132"/>
                  <a:gd name="T149" fmla="*/ 103 w 103"/>
                  <a:gd name="T150" fmla="*/ 132 h 1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3" h="132">
                    <a:moveTo>
                      <a:pt x="103" y="57"/>
                    </a:moveTo>
                    <a:lnTo>
                      <a:pt x="103" y="52"/>
                    </a:lnTo>
                    <a:lnTo>
                      <a:pt x="103" y="40"/>
                    </a:lnTo>
                    <a:lnTo>
                      <a:pt x="97" y="35"/>
                    </a:lnTo>
                    <a:lnTo>
                      <a:pt x="97" y="29"/>
                    </a:lnTo>
                    <a:lnTo>
                      <a:pt x="97" y="23"/>
                    </a:lnTo>
                    <a:lnTo>
                      <a:pt x="92" y="17"/>
                    </a:lnTo>
                    <a:lnTo>
                      <a:pt x="86" y="17"/>
                    </a:lnTo>
                    <a:lnTo>
                      <a:pt x="86" y="12"/>
                    </a:lnTo>
                    <a:lnTo>
                      <a:pt x="80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9" y="6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29" y="6"/>
                    </a:lnTo>
                    <a:lnTo>
                      <a:pt x="23" y="12"/>
                    </a:lnTo>
                    <a:lnTo>
                      <a:pt x="11" y="17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6" y="103"/>
                    </a:lnTo>
                    <a:lnTo>
                      <a:pt x="6" y="109"/>
                    </a:lnTo>
                    <a:lnTo>
                      <a:pt x="11" y="115"/>
                    </a:lnTo>
                    <a:lnTo>
                      <a:pt x="17" y="115"/>
                    </a:lnTo>
                    <a:lnTo>
                      <a:pt x="17" y="120"/>
                    </a:lnTo>
                    <a:lnTo>
                      <a:pt x="23" y="120"/>
                    </a:lnTo>
                    <a:lnTo>
                      <a:pt x="23" y="126"/>
                    </a:lnTo>
                    <a:lnTo>
                      <a:pt x="29" y="126"/>
                    </a:lnTo>
                    <a:lnTo>
                      <a:pt x="34" y="132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2"/>
                    </a:lnTo>
                    <a:lnTo>
                      <a:pt x="63" y="132"/>
                    </a:lnTo>
                    <a:lnTo>
                      <a:pt x="74" y="126"/>
                    </a:lnTo>
                    <a:lnTo>
                      <a:pt x="80" y="120"/>
                    </a:lnTo>
                    <a:lnTo>
                      <a:pt x="92" y="115"/>
                    </a:lnTo>
                    <a:lnTo>
                      <a:pt x="97" y="109"/>
                    </a:lnTo>
                    <a:lnTo>
                      <a:pt x="97" y="98"/>
                    </a:lnTo>
                    <a:lnTo>
                      <a:pt x="103" y="86"/>
                    </a:lnTo>
                    <a:lnTo>
                      <a:pt x="103" y="75"/>
                    </a:lnTo>
                    <a:lnTo>
                      <a:pt x="103" y="57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194" name="Rectangle 29"/>
            <p:cNvSpPr>
              <a:spLocks noChangeArrowheads="1"/>
            </p:cNvSpPr>
            <p:nvPr/>
          </p:nvSpPr>
          <p:spPr bwMode="auto">
            <a:xfrm rot="-9655386">
              <a:off x="4463" y="2744"/>
              <a:ext cx="48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9195" name="Rectangle 30"/>
            <p:cNvSpPr>
              <a:spLocks noChangeArrowheads="1"/>
            </p:cNvSpPr>
            <p:nvPr/>
          </p:nvSpPr>
          <p:spPr bwMode="auto">
            <a:xfrm rot="-9655386">
              <a:off x="3639" y="2508"/>
              <a:ext cx="336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9196" name="Rectangle 31"/>
            <p:cNvSpPr>
              <a:spLocks noChangeArrowheads="1"/>
            </p:cNvSpPr>
            <p:nvPr/>
          </p:nvSpPr>
          <p:spPr bwMode="auto">
            <a:xfrm rot="-9655386">
              <a:off x="3601" y="2397"/>
              <a:ext cx="48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9197" name="Rectangle 32"/>
            <p:cNvSpPr>
              <a:spLocks noChangeArrowheads="1"/>
            </p:cNvSpPr>
            <p:nvPr/>
          </p:nvSpPr>
          <p:spPr bwMode="auto">
            <a:xfrm rot="-9655386">
              <a:off x="3963" y="2523"/>
              <a:ext cx="48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49198" name="Line 33"/>
            <p:cNvSpPr>
              <a:spLocks noChangeShapeType="1"/>
            </p:cNvSpPr>
            <p:nvPr/>
          </p:nvSpPr>
          <p:spPr bwMode="auto">
            <a:xfrm rot="11944614" flipH="1">
              <a:off x="4489" y="2868"/>
              <a:ext cx="144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9" name="Line 34"/>
            <p:cNvSpPr>
              <a:spLocks noChangeShapeType="1"/>
            </p:cNvSpPr>
            <p:nvPr/>
          </p:nvSpPr>
          <p:spPr bwMode="auto">
            <a:xfrm rot="-9655386" flipH="1" flipV="1">
              <a:off x="4513" y="2776"/>
              <a:ext cx="144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00" name="Rectangle 35"/>
            <p:cNvSpPr>
              <a:spLocks noChangeArrowheads="1"/>
            </p:cNvSpPr>
            <p:nvPr/>
          </p:nvSpPr>
          <p:spPr bwMode="auto">
            <a:xfrm>
              <a:off x="4656" y="2832"/>
              <a:ext cx="240" cy="192"/>
            </a:xfrm>
            <a:prstGeom prst="rect">
              <a:avLst/>
            </a:prstGeom>
            <a:solidFill>
              <a:srgbClr val="FDD7E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49201" name="Group 36"/>
            <p:cNvGrpSpPr>
              <a:grpSpLocks/>
            </p:cNvGrpSpPr>
            <p:nvPr/>
          </p:nvGrpSpPr>
          <p:grpSpPr bwMode="auto">
            <a:xfrm rot="-9655386">
              <a:off x="4704" y="2880"/>
              <a:ext cx="144" cy="96"/>
              <a:chOff x="4774" y="2151"/>
              <a:chExt cx="276" cy="140"/>
            </a:xfrm>
          </p:grpSpPr>
          <p:sp>
            <p:nvSpPr>
              <p:cNvPr id="49202" name="Freeform 37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03" name="Freeform 38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04" name="Rectangle 39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05" name="Rectangle 40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49206" name="Freeform 41"/>
              <p:cNvSpPr>
                <a:spLocks noEditPoints="1"/>
              </p:cNvSpPr>
              <p:nvPr/>
            </p:nvSpPr>
            <p:spPr bwMode="auto">
              <a:xfrm>
                <a:off x="4774" y="2219"/>
                <a:ext cx="58" cy="56"/>
              </a:xfrm>
              <a:custGeom>
                <a:avLst/>
                <a:gdLst>
                  <a:gd name="T0" fmla="*/ 0 w 109"/>
                  <a:gd name="T1" fmla="*/ 0 h 98"/>
                  <a:gd name="T2" fmla="*/ 2 w 109"/>
                  <a:gd name="T3" fmla="*/ 0 h 98"/>
                  <a:gd name="T4" fmla="*/ 2 w 109"/>
                  <a:gd name="T5" fmla="*/ 5 h 98"/>
                  <a:gd name="T6" fmla="*/ 1 w 109"/>
                  <a:gd name="T7" fmla="*/ 6 h 98"/>
                  <a:gd name="T8" fmla="*/ 1 w 109"/>
                  <a:gd name="T9" fmla="*/ 6 h 98"/>
                  <a:gd name="T10" fmla="*/ 1 w 109"/>
                  <a:gd name="T11" fmla="*/ 6 h 98"/>
                  <a:gd name="T12" fmla="*/ 1 w 109"/>
                  <a:gd name="T13" fmla="*/ 6 h 98"/>
                  <a:gd name="T14" fmla="*/ 1 w 109"/>
                  <a:gd name="T15" fmla="*/ 6 h 98"/>
                  <a:gd name="T16" fmla="*/ 1 w 109"/>
                  <a:gd name="T17" fmla="*/ 5 h 98"/>
                  <a:gd name="T18" fmla="*/ 0 w 109"/>
                  <a:gd name="T19" fmla="*/ 0 h 98"/>
                  <a:gd name="T20" fmla="*/ 3 w 109"/>
                  <a:gd name="T21" fmla="*/ 0 h 98"/>
                  <a:gd name="T22" fmla="*/ 5 w 109"/>
                  <a:gd name="T23" fmla="*/ 0 h 98"/>
                  <a:gd name="T24" fmla="*/ 4 w 109"/>
                  <a:gd name="T25" fmla="*/ 5 h 98"/>
                  <a:gd name="T26" fmla="*/ 4 w 109"/>
                  <a:gd name="T27" fmla="*/ 6 h 98"/>
                  <a:gd name="T28" fmla="*/ 4 w 109"/>
                  <a:gd name="T29" fmla="*/ 6 h 98"/>
                  <a:gd name="T30" fmla="*/ 4 w 109"/>
                  <a:gd name="T31" fmla="*/ 6 h 98"/>
                  <a:gd name="T32" fmla="*/ 4 w 109"/>
                  <a:gd name="T33" fmla="*/ 6 h 98"/>
                  <a:gd name="T34" fmla="*/ 3 w 109"/>
                  <a:gd name="T35" fmla="*/ 6 h 98"/>
                  <a:gd name="T36" fmla="*/ 3 w 109"/>
                  <a:gd name="T37" fmla="*/ 5 h 98"/>
                  <a:gd name="T38" fmla="*/ 3 w 109"/>
                  <a:gd name="T39" fmla="*/ 0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98"/>
                  <a:gd name="T62" fmla="*/ 109 w 109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  <a:close/>
                    <a:moveTo>
                      <a:pt x="69" y="0"/>
                    </a:moveTo>
                    <a:lnTo>
                      <a:pt x="109" y="0"/>
                    </a:lnTo>
                    <a:lnTo>
                      <a:pt x="97" y="86"/>
                    </a:lnTo>
                    <a:lnTo>
                      <a:pt x="97" y="92"/>
                    </a:lnTo>
                    <a:lnTo>
                      <a:pt x="92" y="98"/>
                    </a:lnTo>
                    <a:lnTo>
                      <a:pt x="86" y="98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0" y="8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07" name="Freeform 42"/>
              <p:cNvSpPr>
                <a:spLocks/>
              </p:cNvSpPr>
              <p:nvPr/>
            </p:nvSpPr>
            <p:spPr bwMode="auto">
              <a:xfrm>
                <a:off x="4774" y="2219"/>
                <a:ext cx="25" cy="56"/>
              </a:xfrm>
              <a:custGeom>
                <a:avLst/>
                <a:gdLst>
                  <a:gd name="T0" fmla="*/ 0 w 46"/>
                  <a:gd name="T1" fmla="*/ 0 h 98"/>
                  <a:gd name="T2" fmla="*/ 2 w 46"/>
                  <a:gd name="T3" fmla="*/ 0 h 98"/>
                  <a:gd name="T4" fmla="*/ 2 w 46"/>
                  <a:gd name="T5" fmla="*/ 5 h 98"/>
                  <a:gd name="T6" fmla="*/ 2 w 46"/>
                  <a:gd name="T7" fmla="*/ 6 h 98"/>
                  <a:gd name="T8" fmla="*/ 2 w 46"/>
                  <a:gd name="T9" fmla="*/ 6 h 98"/>
                  <a:gd name="T10" fmla="*/ 1 w 46"/>
                  <a:gd name="T11" fmla="*/ 6 h 98"/>
                  <a:gd name="T12" fmla="*/ 1 w 46"/>
                  <a:gd name="T13" fmla="*/ 6 h 98"/>
                  <a:gd name="T14" fmla="*/ 1 w 46"/>
                  <a:gd name="T15" fmla="*/ 6 h 98"/>
                  <a:gd name="T16" fmla="*/ 1 w 46"/>
                  <a:gd name="T17" fmla="*/ 5 h 98"/>
                  <a:gd name="T18" fmla="*/ 0 w 46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98"/>
                  <a:gd name="T32" fmla="*/ 46 w 46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08" name="Freeform 43"/>
              <p:cNvSpPr>
                <a:spLocks/>
              </p:cNvSpPr>
              <p:nvPr/>
            </p:nvSpPr>
            <p:spPr bwMode="auto">
              <a:xfrm>
                <a:off x="4811" y="2219"/>
                <a:ext cx="21" cy="56"/>
              </a:xfrm>
              <a:custGeom>
                <a:avLst/>
                <a:gdLst>
                  <a:gd name="T0" fmla="*/ 0 w 40"/>
                  <a:gd name="T1" fmla="*/ 0 h 98"/>
                  <a:gd name="T2" fmla="*/ 2 w 40"/>
                  <a:gd name="T3" fmla="*/ 0 h 98"/>
                  <a:gd name="T4" fmla="*/ 1 w 40"/>
                  <a:gd name="T5" fmla="*/ 5 h 98"/>
                  <a:gd name="T6" fmla="*/ 1 w 40"/>
                  <a:gd name="T7" fmla="*/ 6 h 98"/>
                  <a:gd name="T8" fmla="*/ 1 w 40"/>
                  <a:gd name="T9" fmla="*/ 6 h 98"/>
                  <a:gd name="T10" fmla="*/ 1 w 40"/>
                  <a:gd name="T11" fmla="*/ 6 h 98"/>
                  <a:gd name="T12" fmla="*/ 1 w 40"/>
                  <a:gd name="T13" fmla="*/ 6 h 98"/>
                  <a:gd name="T14" fmla="*/ 1 w 40"/>
                  <a:gd name="T15" fmla="*/ 6 h 98"/>
                  <a:gd name="T16" fmla="*/ 1 w 40"/>
                  <a:gd name="T17" fmla="*/ 5 h 98"/>
                  <a:gd name="T18" fmla="*/ 0 w 4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98"/>
                  <a:gd name="T32" fmla="*/ 40 w 4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98">
                    <a:moveTo>
                      <a:pt x="0" y="0"/>
                    </a:moveTo>
                    <a:lnTo>
                      <a:pt x="40" y="0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1" y="92"/>
                    </a:lnTo>
                    <a:lnTo>
                      <a:pt x="11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09" name="Freeform 44"/>
              <p:cNvSpPr>
                <a:spLocks noEditPoints="1"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5 h 149"/>
                  <a:gd name="T2" fmla="*/ 6 w 131"/>
                  <a:gd name="T3" fmla="*/ 7 h 149"/>
                  <a:gd name="T4" fmla="*/ 5 w 131"/>
                  <a:gd name="T5" fmla="*/ 8 h 149"/>
                  <a:gd name="T6" fmla="*/ 4 w 131"/>
                  <a:gd name="T7" fmla="*/ 8 h 149"/>
                  <a:gd name="T8" fmla="*/ 3 w 131"/>
                  <a:gd name="T9" fmla="*/ 8 h 149"/>
                  <a:gd name="T10" fmla="*/ 3 w 131"/>
                  <a:gd name="T11" fmla="*/ 8 h 149"/>
                  <a:gd name="T12" fmla="*/ 2 w 131"/>
                  <a:gd name="T13" fmla="*/ 8 h 149"/>
                  <a:gd name="T14" fmla="*/ 2 w 131"/>
                  <a:gd name="T15" fmla="*/ 8 h 149"/>
                  <a:gd name="T16" fmla="*/ 1 w 131"/>
                  <a:gd name="T17" fmla="*/ 8 h 149"/>
                  <a:gd name="T18" fmla="*/ 1 w 131"/>
                  <a:gd name="T19" fmla="*/ 7 h 149"/>
                  <a:gd name="T20" fmla="*/ 1 w 131"/>
                  <a:gd name="T21" fmla="*/ 7 h 149"/>
                  <a:gd name="T22" fmla="*/ 1 w 131"/>
                  <a:gd name="T23" fmla="*/ 6 h 149"/>
                  <a:gd name="T24" fmla="*/ 1 w 131"/>
                  <a:gd name="T25" fmla="*/ 6 h 149"/>
                  <a:gd name="T26" fmla="*/ 0 w 131"/>
                  <a:gd name="T27" fmla="*/ 5 h 149"/>
                  <a:gd name="T28" fmla="*/ 1 w 131"/>
                  <a:gd name="T29" fmla="*/ 3 h 149"/>
                  <a:gd name="T30" fmla="*/ 1 w 131"/>
                  <a:gd name="T31" fmla="*/ 1 h 149"/>
                  <a:gd name="T32" fmla="*/ 2 w 131"/>
                  <a:gd name="T33" fmla="*/ 1 h 149"/>
                  <a:gd name="T34" fmla="*/ 3 w 131"/>
                  <a:gd name="T35" fmla="*/ 0 h 149"/>
                  <a:gd name="T36" fmla="*/ 4 w 131"/>
                  <a:gd name="T37" fmla="*/ 0 h 149"/>
                  <a:gd name="T38" fmla="*/ 4 w 131"/>
                  <a:gd name="T39" fmla="*/ 0 h 149"/>
                  <a:gd name="T40" fmla="*/ 5 w 131"/>
                  <a:gd name="T41" fmla="*/ 0 h 149"/>
                  <a:gd name="T42" fmla="*/ 5 w 131"/>
                  <a:gd name="T43" fmla="*/ 1 h 149"/>
                  <a:gd name="T44" fmla="*/ 5 w 131"/>
                  <a:gd name="T45" fmla="*/ 1 h 149"/>
                  <a:gd name="T46" fmla="*/ 5 w 131"/>
                  <a:gd name="T47" fmla="*/ 1 h 149"/>
                  <a:gd name="T48" fmla="*/ 6 w 131"/>
                  <a:gd name="T49" fmla="*/ 2 h 149"/>
                  <a:gd name="T50" fmla="*/ 6 w 131"/>
                  <a:gd name="T51" fmla="*/ 2 h 149"/>
                  <a:gd name="T52" fmla="*/ 6 w 131"/>
                  <a:gd name="T53" fmla="*/ 3 h 149"/>
                  <a:gd name="T54" fmla="*/ 5 w 131"/>
                  <a:gd name="T55" fmla="*/ 3 h 149"/>
                  <a:gd name="T56" fmla="*/ 5 w 131"/>
                  <a:gd name="T57" fmla="*/ 3 h 149"/>
                  <a:gd name="T58" fmla="*/ 5 w 131"/>
                  <a:gd name="T59" fmla="*/ 2 h 149"/>
                  <a:gd name="T60" fmla="*/ 5 w 131"/>
                  <a:gd name="T61" fmla="*/ 1 h 149"/>
                  <a:gd name="T62" fmla="*/ 5 w 131"/>
                  <a:gd name="T63" fmla="*/ 1 h 149"/>
                  <a:gd name="T64" fmla="*/ 5 w 131"/>
                  <a:gd name="T65" fmla="*/ 1 h 149"/>
                  <a:gd name="T66" fmla="*/ 4 w 131"/>
                  <a:gd name="T67" fmla="*/ 1 h 149"/>
                  <a:gd name="T68" fmla="*/ 4 w 131"/>
                  <a:gd name="T69" fmla="*/ 1 h 149"/>
                  <a:gd name="T70" fmla="*/ 3 w 131"/>
                  <a:gd name="T71" fmla="*/ 1 h 149"/>
                  <a:gd name="T72" fmla="*/ 2 w 131"/>
                  <a:gd name="T73" fmla="*/ 1 h 149"/>
                  <a:gd name="T74" fmla="*/ 1 w 131"/>
                  <a:gd name="T75" fmla="*/ 2 h 149"/>
                  <a:gd name="T76" fmla="*/ 1 w 131"/>
                  <a:gd name="T77" fmla="*/ 3 h 149"/>
                  <a:gd name="T78" fmla="*/ 1 w 131"/>
                  <a:gd name="T79" fmla="*/ 5 h 149"/>
                  <a:gd name="T80" fmla="*/ 1 w 131"/>
                  <a:gd name="T81" fmla="*/ 6 h 149"/>
                  <a:gd name="T82" fmla="*/ 1 w 131"/>
                  <a:gd name="T83" fmla="*/ 6 h 149"/>
                  <a:gd name="T84" fmla="*/ 1 w 131"/>
                  <a:gd name="T85" fmla="*/ 7 h 149"/>
                  <a:gd name="T86" fmla="*/ 2 w 131"/>
                  <a:gd name="T87" fmla="*/ 7 h 149"/>
                  <a:gd name="T88" fmla="*/ 2 w 131"/>
                  <a:gd name="T89" fmla="*/ 8 h 149"/>
                  <a:gd name="T90" fmla="*/ 2 w 131"/>
                  <a:gd name="T91" fmla="*/ 8 h 149"/>
                  <a:gd name="T92" fmla="*/ 3 w 131"/>
                  <a:gd name="T93" fmla="*/ 8 h 149"/>
                  <a:gd name="T94" fmla="*/ 4 w 131"/>
                  <a:gd name="T95" fmla="*/ 8 h 149"/>
                  <a:gd name="T96" fmla="*/ 5 w 131"/>
                  <a:gd name="T97" fmla="*/ 7 h 149"/>
                  <a:gd name="T98" fmla="*/ 5 w 131"/>
                  <a:gd name="T99" fmla="*/ 7 h 149"/>
                  <a:gd name="T100" fmla="*/ 5 w 131"/>
                  <a:gd name="T101" fmla="*/ 5 h 149"/>
                  <a:gd name="T102" fmla="*/ 5 w 131"/>
                  <a:gd name="T103" fmla="*/ 3 h 1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1"/>
                  <a:gd name="T157" fmla="*/ 0 h 149"/>
                  <a:gd name="T158" fmla="*/ 131 w 131"/>
                  <a:gd name="T159" fmla="*/ 149 h 1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  <a:close/>
                    <a:moveTo>
                      <a:pt x="120" y="63"/>
                    </a:moveTo>
                    <a:lnTo>
                      <a:pt x="120" y="58"/>
                    </a:lnTo>
                    <a:lnTo>
                      <a:pt x="120" y="46"/>
                    </a:lnTo>
                    <a:lnTo>
                      <a:pt x="114" y="41"/>
                    </a:lnTo>
                    <a:lnTo>
                      <a:pt x="114" y="35"/>
                    </a:lnTo>
                    <a:lnTo>
                      <a:pt x="114" y="29"/>
                    </a:lnTo>
                    <a:lnTo>
                      <a:pt x="109" y="23"/>
                    </a:lnTo>
                    <a:lnTo>
                      <a:pt x="103" y="23"/>
                    </a:lnTo>
                    <a:lnTo>
                      <a:pt x="103" y="18"/>
                    </a:lnTo>
                    <a:lnTo>
                      <a:pt x="97" y="18"/>
                    </a:lnTo>
                    <a:lnTo>
                      <a:pt x="97" y="12"/>
                    </a:lnTo>
                    <a:lnTo>
                      <a:pt x="91" y="12"/>
                    </a:lnTo>
                    <a:lnTo>
                      <a:pt x="86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57" y="6"/>
                    </a:lnTo>
                    <a:lnTo>
                      <a:pt x="46" y="12"/>
                    </a:lnTo>
                    <a:lnTo>
                      <a:pt x="40" y="18"/>
                    </a:lnTo>
                    <a:lnTo>
                      <a:pt x="28" y="23"/>
                    </a:lnTo>
                    <a:lnTo>
                      <a:pt x="23" y="35"/>
                    </a:lnTo>
                    <a:lnTo>
                      <a:pt x="17" y="41"/>
                    </a:lnTo>
                    <a:lnTo>
                      <a:pt x="17" y="52"/>
                    </a:lnTo>
                    <a:lnTo>
                      <a:pt x="17" y="63"/>
                    </a:lnTo>
                    <a:lnTo>
                      <a:pt x="17" y="81"/>
                    </a:lnTo>
                    <a:lnTo>
                      <a:pt x="17" y="92"/>
                    </a:lnTo>
                    <a:lnTo>
                      <a:pt x="17" y="98"/>
                    </a:lnTo>
                    <a:lnTo>
                      <a:pt x="17" y="104"/>
                    </a:lnTo>
                    <a:lnTo>
                      <a:pt x="23" y="109"/>
                    </a:lnTo>
                    <a:lnTo>
                      <a:pt x="23" y="115"/>
                    </a:lnTo>
                    <a:lnTo>
                      <a:pt x="28" y="121"/>
                    </a:lnTo>
                    <a:lnTo>
                      <a:pt x="34" y="121"/>
                    </a:lnTo>
                    <a:lnTo>
                      <a:pt x="34" y="126"/>
                    </a:lnTo>
                    <a:lnTo>
                      <a:pt x="40" y="126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8"/>
                    </a:lnTo>
                    <a:lnTo>
                      <a:pt x="57" y="138"/>
                    </a:lnTo>
                    <a:lnTo>
                      <a:pt x="63" y="138"/>
                    </a:lnTo>
                    <a:lnTo>
                      <a:pt x="68" y="138"/>
                    </a:lnTo>
                    <a:lnTo>
                      <a:pt x="80" y="138"/>
                    </a:lnTo>
                    <a:lnTo>
                      <a:pt x="91" y="132"/>
                    </a:lnTo>
                    <a:lnTo>
                      <a:pt x="97" y="126"/>
                    </a:lnTo>
                    <a:lnTo>
                      <a:pt x="109" y="121"/>
                    </a:lnTo>
                    <a:lnTo>
                      <a:pt x="114" y="115"/>
                    </a:lnTo>
                    <a:lnTo>
                      <a:pt x="114" y="104"/>
                    </a:lnTo>
                    <a:lnTo>
                      <a:pt x="120" y="92"/>
                    </a:lnTo>
                    <a:lnTo>
                      <a:pt x="120" y="81"/>
                    </a:lnTo>
                    <a:lnTo>
                      <a:pt x="120" y="6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0" name="Freeform 45"/>
              <p:cNvSpPr>
                <a:spLocks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3 h 149"/>
                  <a:gd name="T2" fmla="*/ 6 w 131"/>
                  <a:gd name="T3" fmla="*/ 5 h 149"/>
                  <a:gd name="T4" fmla="*/ 6 w 131"/>
                  <a:gd name="T5" fmla="*/ 6 h 149"/>
                  <a:gd name="T6" fmla="*/ 6 w 131"/>
                  <a:gd name="T7" fmla="*/ 7 h 149"/>
                  <a:gd name="T8" fmla="*/ 5 w 131"/>
                  <a:gd name="T9" fmla="*/ 7 h 149"/>
                  <a:gd name="T10" fmla="*/ 5 w 131"/>
                  <a:gd name="T11" fmla="*/ 8 h 149"/>
                  <a:gd name="T12" fmla="*/ 5 w 131"/>
                  <a:gd name="T13" fmla="*/ 8 h 149"/>
                  <a:gd name="T14" fmla="*/ 4 w 131"/>
                  <a:gd name="T15" fmla="*/ 8 h 149"/>
                  <a:gd name="T16" fmla="*/ 4 w 131"/>
                  <a:gd name="T17" fmla="*/ 8 h 149"/>
                  <a:gd name="T18" fmla="*/ 3 w 131"/>
                  <a:gd name="T19" fmla="*/ 8 h 149"/>
                  <a:gd name="T20" fmla="*/ 3 w 131"/>
                  <a:gd name="T21" fmla="*/ 8 h 149"/>
                  <a:gd name="T22" fmla="*/ 3 w 131"/>
                  <a:gd name="T23" fmla="*/ 8 h 149"/>
                  <a:gd name="T24" fmla="*/ 2 w 131"/>
                  <a:gd name="T25" fmla="*/ 8 h 149"/>
                  <a:gd name="T26" fmla="*/ 2 w 131"/>
                  <a:gd name="T27" fmla="*/ 8 h 149"/>
                  <a:gd name="T28" fmla="*/ 2 w 131"/>
                  <a:gd name="T29" fmla="*/ 8 h 149"/>
                  <a:gd name="T30" fmla="*/ 2 w 131"/>
                  <a:gd name="T31" fmla="*/ 8 h 149"/>
                  <a:gd name="T32" fmla="*/ 1 w 131"/>
                  <a:gd name="T33" fmla="*/ 8 h 149"/>
                  <a:gd name="T34" fmla="*/ 1 w 131"/>
                  <a:gd name="T35" fmla="*/ 8 h 149"/>
                  <a:gd name="T36" fmla="*/ 1 w 131"/>
                  <a:gd name="T37" fmla="*/ 8 h 149"/>
                  <a:gd name="T38" fmla="*/ 1 w 131"/>
                  <a:gd name="T39" fmla="*/ 7 h 149"/>
                  <a:gd name="T40" fmla="*/ 1 w 131"/>
                  <a:gd name="T41" fmla="*/ 7 h 149"/>
                  <a:gd name="T42" fmla="*/ 1 w 131"/>
                  <a:gd name="T43" fmla="*/ 7 h 149"/>
                  <a:gd name="T44" fmla="*/ 1 w 131"/>
                  <a:gd name="T45" fmla="*/ 7 h 149"/>
                  <a:gd name="T46" fmla="*/ 1 w 131"/>
                  <a:gd name="T47" fmla="*/ 6 h 149"/>
                  <a:gd name="T48" fmla="*/ 1 w 131"/>
                  <a:gd name="T49" fmla="*/ 6 h 149"/>
                  <a:gd name="T50" fmla="*/ 1 w 131"/>
                  <a:gd name="T51" fmla="*/ 6 h 149"/>
                  <a:gd name="T52" fmla="*/ 1 w 131"/>
                  <a:gd name="T53" fmla="*/ 5 h 149"/>
                  <a:gd name="T54" fmla="*/ 0 w 131"/>
                  <a:gd name="T55" fmla="*/ 5 h 149"/>
                  <a:gd name="T56" fmla="*/ 0 w 131"/>
                  <a:gd name="T57" fmla="*/ 3 h 149"/>
                  <a:gd name="T58" fmla="*/ 1 w 131"/>
                  <a:gd name="T59" fmla="*/ 3 h 149"/>
                  <a:gd name="T60" fmla="*/ 1 w 131"/>
                  <a:gd name="T61" fmla="*/ 2 h 149"/>
                  <a:gd name="T62" fmla="*/ 1 w 131"/>
                  <a:gd name="T63" fmla="*/ 1 h 149"/>
                  <a:gd name="T64" fmla="*/ 1 w 131"/>
                  <a:gd name="T65" fmla="*/ 1 h 149"/>
                  <a:gd name="T66" fmla="*/ 2 w 131"/>
                  <a:gd name="T67" fmla="*/ 1 h 149"/>
                  <a:gd name="T68" fmla="*/ 2 w 131"/>
                  <a:gd name="T69" fmla="*/ 0 h 149"/>
                  <a:gd name="T70" fmla="*/ 3 w 131"/>
                  <a:gd name="T71" fmla="*/ 0 h 149"/>
                  <a:gd name="T72" fmla="*/ 3 w 131"/>
                  <a:gd name="T73" fmla="*/ 0 h 149"/>
                  <a:gd name="T74" fmla="*/ 4 w 131"/>
                  <a:gd name="T75" fmla="*/ 0 h 149"/>
                  <a:gd name="T76" fmla="*/ 4 w 131"/>
                  <a:gd name="T77" fmla="*/ 0 h 149"/>
                  <a:gd name="T78" fmla="*/ 4 w 131"/>
                  <a:gd name="T79" fmla="*/ 0 h 149"/>
                  <a:gd name="T80" fmla="*/ 4 w 131"/>
                  <a:gd name="T81" fmla="*/ 0 h 149"/>
                  <a:gd name="T82" fmla="*/ 5 w 131"/>
                  <a:gd name="T83" fmla="*/ 0 h 149"/>
                  <a:gd name="T84" fmla="*/ 5 w 131"/>
                  <a:gd name="T85" fmla="*/ 1 h 149"/>
                  <a:gd name="T86" fmla="*/ 5 w 131"/>
                  <a:gd name="T87" fmla="*/ 1 h 149"/>
                  <a:gd name="T88" fmla="*/ 5 w 131"/>
                  <a:gd name="T89" fmla="*/ 1 h 149"/>
                  <a:gd name="T90" fmla="*/ 5 w 131"/>
                  <a:gd name="T91" fmla="*/ 1 h 149"/>
                  <a:gd name="T92" fmla="*/ 5 w 131"/>
                  <a:gd name="T93" fmla="*/ 1 h 149"/>
                  <a:gd name="T94" fmla="*/ 5 w 131"/>
                  <a:gd name="T95" fmla="*/ 1 h 149"/>
                  <a:gd name="T96" fmla="*/ 5 w 131"/>
                  <a:gd name="T97" fmla="*/ 1 h 149"/>
                  <a:gd name="T98" fmla="*/ 6 w 131"/>
                  <a:gd name="T99" fmla="*/ 2 h 149"/>
                  <a:gd name="T100" fmla="*/ 6 w 131"/>
                  <a:gd name="T101" fmla="*/ 2 h 149"/>
                  <a:gd name="T102" fmla="*/ 6 w 131"/>
                  <a:gd name="T103" fmla="*/ 2 h 149"/>
                  <a:gd name="T104" fmla="*/ 6 w 131"/>
                  <a:gd name="T105" fmla="*/ 3 h 149"/>
                  <a:gd name="T106" fmla="*/ 6 w 131"/>
                  <a:gd name="T107" fmla="*/ 3 h 149"/>
                  <a:gd name="T108" fmla="*/ 6 w 131"/>
                  <a:gd name="T109" fmla="*/ 3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1"/>
                  <a:gd name="T166" fmla="*/ 0 h 149"/>
                  <a:gd name="T167" fmla="*/ 131 w 13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11" name="Freeform 46"/>
              <p:cNvSpPr>
                <a:spLocks/>
              </p:cNvSpPr>
              <p:nvPr/>
            </p:nvSpPr>
            <p:spPr bwMode="auto">
              <a:xfrm>
                <a:off x="4970" y="2183"/>
                <a:ext cx="56" cy="75"/>
              </a:xfrm>
              <a:custGeom>
                <a:avLst/>
                <a:gdLst>
                  <a:gd name="T0" fmla="*/ 5 w 103"/>
                  <a:gd name="T1" fmla="*/ 3 h 132"/>
                  <a:gd name="T2" fmla="*/ 5 w 103"/>
                  <a:gd name="T3" fmla="*/ 3 h 132"/>
                  <a:gd name="T4" fmla="*/ 5 w 103"/>
                  <a:gd name="T5" fmla="*/ 2 h 132"/>
                  <a:gd name="T6" fmla="*/ 5 w 103"/>
                  <a:gd name="T7" fmla="*/ 2 h 132"/>
                  <a:gd name="T8" fmla="*/ 5 w 103"/>
                  <a:gd name="T9" fmla="*/ 2 h 132"/>
                  <a:gd name="T10" fmla="*/ 5 w 103"/>
                  <a:gd name="T11" fmla="*/ 1 h 132"/>
                  <a:gd name="T12" fmla="*/ 4 w 103"/>
                  <a:gd name="T13" fmla="*/ 1 h 132"/>
                  <a:gd name="T14" fmla="*/ 4 w 103"/>
                  <a:gd name="T15" fmla="*/ 1 h 132"/>
                  <a:gd name="T16" fmla="*/ 4 w 103"/>
                  <a:gd name="T17" fmla="*/ 1 h 132"/>
                  <a:gd name="T18" fmla="*/ 4 w 103"/>
                  <a:gd name="T19" fmla="*/ 1 h 132"/>
                  <a:gd name="T20" fmla="*/ 4 w 103"/>
                  <a:gd name="T21" fmla="*/ 1 h 132"/>
                  <a:gd name="T22" fmla="*/ 4 w 103"/>
                  <a:gd name="T23" fmla="*/ 1 h 132"/>
                  <a:gd name="T24" fmla="*/ 3 w 103"/>
                  <a:gd name="T25" fmla="*/ 1 h 132"/>
                  <a:gd name="T26" fmla="*/ 3 w 103"/>
                  <a:gd name="T27" fmla="*/ 0 h 132"/>
                  <a:gd name="T28" fmla="*/ 3 w 103"/>
                  <a:gd name="T29" fmla="*/ 0 h 132"/>
                  <a:gd name="T30" fmla="*/ 2 w 103"/>
                  <a:gd name="T31" fmla="*/ 0 h 132"/>
                  <a:gd name="T32" fmla="*/ 2 w 103"/>
                  <a:gd name="T33" fmla="*/ 0 h 132"/>
                  <a:gd name="T34" fmla="*/ 2 w 103"/>
                  <a:gd name="T35" fmla="*/ 1 h 132"/>
                  <a:gd name="T36" fmla="*/ 1 w 103"/>
                  <a:gd name="T37" fmla="*/ 1 h 132"/>
                  <a:gd name="T38" fmla="*/ 1 w 103"/>
                  <a:gd name="T39" fmla="*/ 1 h 132"/>
                  <a:gd name="T40" fmla="*/ 1 w 103"/>
                  <a:gd name="T41" fmla="*/ 2 h 132"/>
                  <a:gd name="T42" fmla="*/ 0 w 103"/>
                  <a:gd name="T43" fmla="*/ 2 h 132"/>
                  <a:gd name="T44" fmla="*/ 0 w 103"/>
                  <a:gd name="T45" fmla="*/ 3 h 132"/>
                  <a:gd name="T46" fmla="*/ 0 w 103"/>
                  <a:gd name="T47" fmla="*/ 3 h 132"/>
                  <a:gd name="T48" fmla="*/ 0 w 103"/>
                  <a:gd name="T49" fmla="*/ 5 h 132"/>
                  <a:gd name="T50" fmla="*/ 0 w 103"/>
                  <a:gd name="T51" fmla="*/ 5 h 132"/>
                  <a:gd name="T52" fmla="*/ 0 w 103"/>
                  <a:gd name="T53" fmla="*/ 6 h 132"/>
                  <a:gd name="T54" fmla="*/ 0 w 103"/>
                  <a:gd name="T55" fmla="*/ 6 h 132"/>
                  <a:gd name="T56" fmla="*/ 1 w 103"/>
                  <a:gd name="T57" fmla="*/ 6 h 132"/>
                  <a:gd name="T58" fmla="*/ 1 w 103"/>
                  <a:gd name="T59" fmla="*/ 6 h 132"/>
                  <a:gd name="T60" fmla="*/ 1 w 103"/>
                  <a:gd name="T61" fmla="*/ 7 h 132"/>
                  <a:gd name="T62" fmla="*/ 1 w 103"/>
                  <a:gd name="T63" fmla="*/ 7 h 132"/>
                  <a:gd name="T64" fmla="*/ 1 w 103"/>
                  <a:gd name="T65" fmla="*/ 7 h 132"/>
                  <a:gd name="T66" fmla="*/ 1 w 103"/>
                  <a:gd name="T67" fmla="*/ 7 h 132"/>
                  <a:gd name="T68" fmla="*/ 1 w 103"/>
                  <a:gd name="T69" fmla="*/ 7 h 132"/>
                  <a:gd name="T70" fmla="*/ 2 w 103"/>
                  <a:gd name="T71" fmla="*/ 7 h 132"/>
                  <a:gd name="T72" fmla="*/ 2 w 103"/>
                  <a:gd name="T73" fmla="*/ 8 h 132"/>
                  <a:gd name="T74" fmla="*/ 2 w 103"/>
                  <a:gd name="T75" fmla="*/ 8 h 132"/>
                  <a:gd name="T76" fmla="*/ 2 w 103"/>
                  <a:gd name="T77" fmla="*/ 8 h 132"/>
                  <a:gd name="T78" fmla="*/ 2 w 103"/>
                  <a:gd name="T79" fmla="*/ 8 h 132"/>
                  <a:gd name="T80" fmla="*/ 3 w 103"/>
                  <a:gd name="T81" fmla="*/ 8 h 132"/>
                  <a:gd name="T82" fmla="*/ 4 w 103"/>
                  <a:gd name="T83" fmla="*/ 7 h 132"/>
                  <a:gd name="T84" fmla="*/ 4 w 103"/>
                  <a:gd name="T85" fmla="*/ 7 h 132"/>
                  <a:gd name="T86" fmla="*/ 4 w 103"/>
                  <a:gd name="T87" fmla="*/ 7 h 132"/>
                  <a:gd name="T88" fmla="*/ 5 w 103"/>
                  <a:gd name="T89" fmla="*/ 6 h 132"/>
                  <a:gd name="T90" fmla="*/ 5 w 103"/>
                  <a:gd name="T91" fmla="*/ 6 h 132"/>
                  <a:gd name="T92" fmla="*/ 5 w 103"/>
                  <a:gd name="T93" fmla="*/ 5 h 132"/>
                  <a:gd name="T94" fmla="*/ 5 w 103"/>
                  <a:gd name="T95" fmla="*/ 5 h 132"/>
                  <a:gd name="T96" fmla="*/ 5 w 103"/>
                  <a:gd name="T97" fmla="*/ 3 h 1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3"/>
                  <a:gd name="T148" fmla="*/ 0 h 132"/>
                  <a:gd name="T149" fmla="*/ 103 w 103"/>
                  <a:gd name="T150" fmla="*/ 132 h 1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3" h="132">
                    <a:moveTo>
                      <a:pt x="103" y="57"/>
                    </a:moveTo>
                    <a:lnTo>
                      <a:pt x="103" y="52"/>
                    </a:lnTo>
                    <a:lnTo>
                      <a:pt x="103" y="40"/>
                    </a:lnTo>
                    <a:lnTo>
                      <a:pt x="97" y="35"/>
                    </a:lnTo>
                    <a:lnTo>
                      <a:pt x="97" y="29"/>
                    </a:lnTo>
                    <a:lnTo>
                      <a:pt x="97" y="23"/>
                    </a:lnTo>
                    <a:lnTo>
                      <a:pt x="92" y="17"/>
                    </a:lnTo>
                    <a:lnTo>
                      <a:pt x="86" y="17"/>
                    </a:lnTo>
                    <a:lnTo>
                      <a:pt x="86" y="12"/>
                    </a:lnTo>
                    <a:lnTo>
                      <a:pt x="80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9" y="6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29" y="6"/>
                    </a:lnTo>
                    <a:lnTo>
                      <a:pt x="23" y="12"/>
                    </a:lnTo>
                    <a:lnTo>
                      <a:pt x="11" y="17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6" y="103"/>
                    </a:lnTo>
                    <a:lnTo>
                      <a:pt x="6" y="109"/>
                    </a:lnTo>
                    <a:lnTo>
                      <a:pt x="11" y="115"/>
                    </a:lnTo>
                    <a:lnTo>
                      <a:pt x="17" y="115"/>
                    </a:lnTo>
                    <a:lnTo>
                      <a:pt x="17" y="120"/>
                    </a:lnTo>
                    <a:lnTo>
                      <a:pt x="23" y="120"/>
                    </a:lnTo>
                    <a:lnTo>
                      <a:pt x="23" y="126"/>
                    </a:lnTo>
                    <a:lnTo>
                      <a:pt x="29" y="126"/>
                    </a:lnTo>
                    <a:lnTo>
                      <a:pt x="34" y="132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2"/>
                    </a:lnTo>
                    <a:lnTo>
                      <a:pt x="63" y="132"/>
                    </a:lnTo>
                    <a:lnTo>
                      <a:pt x="74" y="126"/>
                    </a:lnTo>
                    <a:lnTo>
                      <a:pt x="80" y="120"/>
                    </a:lnTo>
                    <a:lnTo>
                      <a:pt x="92" y="115"/>
                    </a:lnTo>
                    <a:lnTo>
                      <a:pt x="97" y="109"/>
                    </a:lnTo>
                    <a:lnTo>
                      <a:pt x="97" y="98"/>
                    </a:lnTo>
                    <a:lnTo>
                      <a:pt x="103" y="86"/>
                    </a:lnTo>
                    <a:lnTo>
                      <a:pt x="103" y="75"/>
                    </a:lnTo>
                    <a:lnTo>
                      <a:pt x="103" y="57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9186" name="Text Box 48"/>
          <p:cNvSpPr txBox="1">
            <a:spLocks noChangeArrowheads="1"/>
          </p:cNvSpPr>
          <p:nvPr/>
        </p:nvSpPr>
        <p:spPr bwMode="auto">
          <a:xfrm>
            <a:off x="8149707" y="2505503"/>
            <a:ext cx="2019302" cy="1941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9971" tIns="46785" rIns="89971" bIns="46785">
            <a:spAutoFit/>
          </a:bodyPr>
          <a:lstStyle/>
          <a:p>
            <a:pPr defTabSz="761179" eaLnBrk="0" hangingPunct="0"/>
            <a:r>
              <a:rPr lang="en-US" u="none" dirty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Unique</a:t>
            </a:r>
          </a:p>
          <a:p>
            <a:pPr defTabSz="761179" eaLnBrk="0" hangingPunct="0"/>
            <a:r>
              <a:rPr lang="en-US" u="none" dirty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Provable</a:t>
            </a:r>
          </a:p>
          <a:p>
            <a:pPr defTabSz="761179" eaLnBrk="0" hangingPunct="0"/>
            <a:r>
              <a:rPr lang="en-US" u="none" dirty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Identity</a:t>
            </a:r>
          </a:p>
          <a:p>
            <a:pPr defTabSz="761179" eaLnBrk="0" hangingPunct="0"/>
            <a:r>
              <a:rPr lang="en-US" u="none" dirty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Module</a:t>
            </a:r>
          </a:p>
          <a:p>
            <a:pPr defTabSz="761179" eaLnBrk="0" hangingPunct="0"/>
            <a:r>
              <a:rPr lang="en-US" u="none" dirty="0" smtClean="0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rPr>
              <a:t>- </a:t>
            </a:r>
            <a:r>
              <a:rPr lang="en-US" u="none" dirty="0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rPr>
              <a:t>tamperproof</a:t>
            </a:r>
          </a:p>
          <a:p>
            <a:pPr defTabSz="761179" eaLnBrk="0" hangingPunct="0"/>
            <a:r>
              <a:rPr lang="en-US" u="none" dirty="0" smtClean="0">
                <a:solidFill>
                  <a:srgbClr val="FF0000"/>
                </a:solidFill>
                <a:latin typeface="Arial" charset="0"/>
                <a:ea typeface="Times New Roman (Arabic)"/>
                <a:cs typeface="Times New Roman (Arabic)"/>
              </a:rPr>
              <a:t>- un-removable</a:t>
            </a:r>
          </a:p>
        </p:txBody>
      </p:sp>
      <p:sp>
        <p:nvSpPr>
          <p:cNvPr id="49187" name="Line 49"/>
          <p:cNvSpPr>
            <a:spLocks noChangeShapeType="1"/>
          </p:cNvSpPr>
          <p:nvPr/>
        </p:nvSpPr>
        <p:spPr bwMode="auto">
          <a:xfrm flipH="1">
            <a:off x="7540106" y="3267504"/>
            <a:ext cx="609601" cy="60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8227494" y="4729594"/>
            <a:ext cx="2163765" cy="9556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9971" tIns="46785" rIns="89971" bIns="46785">
            <a:spAutoFit/>
          </a:bodyPr>
          <a:lstStyle/>
          <a:p>
            <a:pPr defTabSz="761179" eaLnBrk="0" hangingPunct="0"/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Basically </a:t>
            </a:r>
            <a:r>
              <a:rPr lang="en-US" sz="1400" dirty="0" err="1" smtClean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clonable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 </a:t>
            </a:r>
            <a:br>
              <a:rPr lang="en-US" sz="1400" dirty="0" smtClean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</a:br>
            <a:r>
              <a:rPr lang="en-US" sz="1400" u="none" dirty="0" smtClean="0">
                <a:solidFill>
                  <a:schemeClr val="tx2"/>
                </a:solidFill>
                <a:latin typeface="Arial" charset="0"/>
                <a:ea typeface="Times New Roman (Arabic)"/>
                <a:cs typeface="Times New Roman (Arabic)"/>
              </a:rPr>
              <a:t>as somebody knows the injected key and can reveal it</a:t>
            </a:r>
            <a:endParaRPr lang="en-US" sz="1400" u="none" dirty="0" smtClean="0">
              <a:solidFill>
                <a:srgbClr val="FF0000"/>
              </a:solidFill>
              <a:latin typeface="Arial" charset="0"/>
              <a:ea typeface="Times New Roman (Arabic)"/>
              <a:cs typeface="Times New Roman (Arabic)"/>
            </a:endParaRPr>
          </a:p>
        </p:txBody>
      </p:sp>
      <p:sp>
        <p:nvSpPr>
          <p:cNvPr id="1390642" name="Text Box 50"/>
          <p:cNvSpPr txBox="1">
            <a:spLocks noChangeArrowheads="1"/>
          </p:cNvSpPr>
          <p:nvPr/>
        </p:nvSpPr>
        <p:spPr bwMode="auto">
          <a:xfrm>
            <a:off x="690568" y="2085981"/>
            <a:ext cx="2664767" cy="4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298" tIns="50148" rIns="100298" bIns="50148">
            <a:spAutoFit/>
          </a:bodyPr>
          <a:lstStyle/>
          <a:p>
            <a:pPr defTabSz="1003807">
              <a:defRPr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Mechanical simulation</a:t>
            </a: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12799" y="2668665"/>
            <a:ext cx="2158687" cy="2924427"/>
            <a:chOff x="396" y="1355"/>
            <a:chExt cx="1199" cy="1753"/>
          </a:xfrm>
        </p:grpSpPr>
        <p:grpSp>
          <p:nvGrpSpPr>
            <p:cNvPr id="49159" name="Group 52"/>
            <p:cNvGrpSpPr>
              <a:grpSpLocks/>
            </p:cNvGrpSpPr>
            <p:nvPr/>
          </p:nvGrpSpPr>
          <p:grpSpPr bwMode="auto">
            <a:xfrm>
              <a:off x="396" y="1355"/>
              <a:ext cx="634" cy="1473"/>
              <a:chOff x="960" y="2400"/>
              <a:chExt cx="720" cy="1548"/>
            </a:xfrm>
          </p:grpSpPr>
          <p:grpSp>
            <p:nvGrpSpPr>
              <p:cNvPr id="49178" name="Group 53"/>
              <p:cNvGrpSpPr>
                <a:grpSpLocks/>
              </p:cNvGrpSpPr>
              <p:nvPr/>
            </p:nvGrpSpPr>
            <p:grpSpPr bwMode="auto">
              <a:xfrm>
                <a:off x="960" y="2400"/>
                <a:ext cx="720" cy="1200"/>
                <a:chOff x="4992" y="1920"/>
                <a:chExt cx="624" cy="576"/>
              </a:xfrm>
            </p:grpSpPr>
            <p:sp>
              <p:nvSpPr>
                <p:cNvPr id="49180" name="Rectangle 54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81" name="Oval 55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82" name="Rectangle 56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83" name="Rectangle 57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84" name="Oval 58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85" name="Oval 59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49179" name="Text Box 60"/>
              <p:cNvSpPr txBox="1">
                <a:spLocks noChangeArrowheads="1"/>
              </p:cNvSpPr>
              <p:nvPr/>
            </p:nvSpPr>
            <p:spPr bwMode="auto">
              <a:xfrm>
                <a:off x="1288" y="3695"/>
                <a:ext cx="11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endParaRPr lang="en-GB" u="none"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</p:grpSp>
        <p:grpSp>
          <p:nvGrpSpPr>
            <p:cNvPr id="49160" name="Group 61"/>
            <p:cNvGrpSpPr>
              <a:grpSpLocks/>
            </p:cNvGrpSpPr>
            <p:nvPr/>
          </p:nvGrpSpPr>
          <p:grpSpPr bwMode="auto">
            <a:xfrm>
              <a:off x="532" y="1491"/>
              <a:ext cx="634" cy="1473"/>
              <a:chOff x="960" y="2400"/>
              <a:chExt cx="720" cy="1548"/>
            </a:xfrm>
          </p:grpSpPr>
          <p:grpSp>
            <p:nvGrpSpPr>
              <p:cNvPr id="49170" name="Group 62"/>
              <p:cNvGrpSpPr>
                <a:grpSpLocks/>
              </p:cNvGrpSpPr>
              <p:nvPr/>
            </p:nvGrpSpPr>
            <p:grpSpPr bwMode="auto">
              <a:xfrm>
                <a:off x="960" y="2400"/>
                <a:ext cx="720" cy="1200"/>
                <a:chOff x="4992" y="1920"/>
                <a:chExt cx="624" cy="576"/>
              </a:xfrm>
            </p:grpSpPr>
            <p:sp>
              <p:nvSpPr>
                <p:cNvPr id="49172" name="Rectangle 63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73" name="Oval 64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74" name="Rectangle 65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75" name="Rectangle 66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76" name="Oval 67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77" name="Oval 68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49171" name="Text Box 69"/>
              <p:cNvSpPr txBox="1">
                <a:spLocks noChangeArrowheads="1"/>
              </p:cNvSpPr>
              <p:nvPr/>
            </p:nvSpPr>
            <p:spPr bwMode="auto">
              <a:xfrm>
                <a:off x="1288" y="3695"/>
                <a:ext cx="11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endParaRPr lang="en-GB" u="none"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</p:grpSp>
        <p:grpSp>
          <p:nvGrpSpPr>
            <p:cNvPr id="49161" name="Group 70"/>
            <p:cNvGrpSpPr>
              <a:grpSpLocks/>
            </p:cNvGrpSpPr>
            <p:nvPr/>
          </p:nvGrpSpPr>
          <p:grpSpPr bwMode="auto">
            <a:xfrm>
              <a:off x="465" y="1635"/>
              <a:ext cx="1130" cy="1473"/>
              <a:chOff x="705" y="2400"/>
              <a:chExt cx="1281" cy="1548"/>
            </a:xfrm>
          </p:grpSpPr>
          <p:grpSp>
            <p:nvGrpSpPr>
              <p:cNvPr id="49162" name="Group 71"/>
              <p:cNvGrpSpPr>
                <a:grpSpLocks/>
              </p:cNvGrpSpPr>
              <p:nvPr/>
            </p:nvGrpSpPr>
            <p:grpSpPr bwMode="auto">
              <a:xfrm>
                <a:off x="960" y="2400"/>
                <a:ext cx="720" cy="1200"/>
                <a:chOff x="4992" y="1920"/>
                <a:chExt cx="624" cy="576"/>
              </a:xfrm>
            </p:grpSpPr>
            <p:sp>
              <p:nvSpPr>
                <p:cNvPr id="49164" name="Rectangle 72"/>
                <p:cNvSpPr>
                  <a:spLocks noChangeArrowheads="1"/>
                </p:cNvSpPr>
                <p:nvPr/>
              </p:nvSpPr>
              <p:spPr bwMode="auto">
                <a:xfrm>
                  <a:off x="5088" y="2064"/>
                  <a:ext cx="432" cy="38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65" name="Oval 73"/>
                <p:cNvSpPr>
                  <a:spLocks noChangeArrowheads="1"/>
                </p:cNvSpPr>
                <p:nvPr/>
              </p:nvSpPr>
              <p:spPr bwMode="auto">
                <a:xfrm>
                  <a:off x="5136" y="1920"/>
                  <a:ext cx="336" cy="144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66" name="Rectangle 74"/>
                <p:cNvSpPr>
                  <a:spLocks noChangeArrowheads="1"/>
                </p:cNvSpPr>
                <p:nvPr/>
              </p:nvSpPr>
              <p:spPr bwMode="auto">
                <a:xfrm>
                  <a:off x="4992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67" name="Rectangle 75"/>
                <p:cNvSpPr>
                  <a:spLocks noChangeArrowheads="1"/>
                </p:cNvSpPr>
                <p:nvPr/>
              </p:nvSpPr>
              <p:spPr bwMode="auto">
                <a:xfrm>
                  <a:off x="5520" y="2112"/>
                  <a:ext cx="96" cy="144"/>
                </a:xfrm>
                <a:prstGeom prst="rect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68" name="Oval 76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9169" name="Oval 77"/>
                <p:cNvSpPr>
                  <a:spLocks noChangeArrowheads="1"/>
                </p:cNvSpPr>
                <p:nvPr/>
              </p:nvSpPr>
              <p:spPr bwMode="auto">
                <a:xfrm>
                  <a:off x="5376" y="2400"/>
                  <a:ext cx="96" cy="96"/>
                </a:xfrm>
                <a:prstGeom prst="ellipse">
                  <a:avLst/>
                </a:prstGeom>
                <a:solidFill>
                  <a:srgbClr val="E8E8E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49163" name="Text Box 78"/>
              <p:cNvSpPr txBox="1">
                <a:spLocks noChangeArrowheads="1"/>
              </p:cNvSpPr>
              <p:nvPr/>
            </p:nvSpPr>
            <p:spPr bwMode="auto">
              <a:xfrm>
                <a:off x="705" y="3695"/>
                <a:ext cx="1281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71" tIns="46785" rIns="89971" bIns="46785">
                <a:spAutoFit/>
              </a:bodyPr>
              <a:lstStyle/>
              <a:p>
                <a:pPr algn="ctr" defTabSz="761179" eaLnBrk="0" hangingPunct="0"/>
                <a:r>
                  <a:rPr lang="en-US" u="none">
                    <a:latin typeface="Arial" charset="0"/>
                    <a:ea typeface="Times New Roman (Arabic)"/>
                    <a:cs typeface="Times New Roman (Arabic)"/>
                  </a:rPr>
                  <a:t>Neutral objects</a:t>
                </a:r>
                <a:endParaRPr lang="en-GB" u="none">
                  <a:latin typeface="Arial" charset="0"/>
                  <a:ea typeface="Times New Roman (Arabic)"/>
                  <a:cs typeface="Times New Roman (Arabic)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6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/>
          <p:cNvSpPr>
            <a:spLocks noChangeArrowheads="1"/>
          </p:cNvSpPr>
          <p:nvPr/>
        </p:nvSpPr>
        <p:spPr bwMode="auto">
          <a:xfrm>
            <a:off x="693738" y="468322"/>
            <a:ext cx="8986837" cy="67151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100320" tIns="50159" rIns="100320" bIns="50159" anchor="b"/>
          <a:lstStyle/>
          <a:p>
            <a:pPr algn="ctr" defTabSz="1003807"/>
            <a:endParaRPr lang="de-DE" sz="2600" u="none">
              <a:latin typeface="Arial" charset="0"/>
            </a:endParaRP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4F8"/>
              </a:clrFrom>
              <a:clrTo>
                <a:srgbClr val="F3F4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61" y="2667011"/>
            <a:ext cx="36734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4" name="Rectangle 4"/>
          <p:cNvSpPr>
            <a:spLocks noChangeArrowheads="1"/>
          </p:cNvSpPr>
          <p:nvPr/>
        </p:nvSpPr>
        <p:spPr bwMode="auto">
          <a:xfrm>
            <a:off x="460379" y="376249"/>
            <a:ext cx="9625013" cy="763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309" tIns="50154" rIns="100309" bIns="50154"/>
          <a:lstStyle/>
          <a:p>
            <a:pPr algn="ctr" defTabSz="918173">
              <a:defRPr/>
            </a:pPr>
            <a:r>
              <a:rPr lang="en-US" sz="4800" u="none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Requirements on Physical Uniqueness</a:t>
            </a:r>
            <a:br>
              <a:rPr lang="en-US" sz="4800" u="none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800" u="none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 Production</a:t>
            </a:r>
            <a:endParaRPr lang="en-US" sz="3500" u="none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16805" name="Rectangle 5"/>
          <p:cNvSpPr>
            <a:spLocks noChangeArrowheads="1"/>
          </p:cNvSpPr>
          <p:nvPr/>
        </p:nvSpPr>
        <p:spPr bwMode="auto">
          <a:xfrm>
            <a:off x="4530724" y="2447925"/>
            <a:ext cx="539115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0309" tIns="50154" rIns="100309" bIns="50154"/>
          <a:lstStyle/>
          <a:p>
            <a:pPr defTabSz="918173">
              <a:defRPr/>
            </a:pPr>
            <a: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Personalization requirements:</a:t>
            </a:r>
          </a:p>
        </p:txBody>
      </p:sp>
      <p:sp>
        <p:nvSpPr>
          <p:cNvPr id="716806" name="Rectangle 6"/>
          <p:cNvSpPr>
            <a:spLocks noChangeArrowheads="1"/>
          </p:cNvSpPr>
          <p:nvPr/>
        </p:nvSpPr>
        <p:spPr bwMode="auto">
          <a:xfrm>
            <a:off x="4530724" y="3068648"/>
            <a:ext cx="5391150" cy="2498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100309" tIns="50154" rIns="100309" bIns="50154"/>
          <a:lstStyle/>
          <a:p>
            <a:pPr defTabSz="918173">
              <a:buFontTx/>
              <a:buChar char="-"/>
              <a:defRPr/>
            </a:pP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Uniqueness</a:t>
            </a:r>
            <a:b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</a:t>
            </a:r>
            <a:r>
              <a:rPr lang="en-US" sz="2600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Unclonable</a:t>
            </a:r>
            <a:r>
              <a:rPr lang="en-US" sz="2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Clone-Resistant</a:t>
            </a: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Remotely and securely Identifiable</a:t>
            </a:r>
            <a:b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Low cost</a:t>
            </a:r>
            <a:b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2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Resilient security if cloned!</a:t>
            </a:r>
          </a:p>
          <a:p>
            <a:pPr defTabSz="918173">
              <a:defRPr/>
            </a:pPr>
            <a:r>
              <a:rPr lang="en-US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(brake-one  brake-all impossible!)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5" grpId="0" animBg="1"/>
      <p:bldP spid="7168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52327" y="23921"/>
            <a:ext cx="8337122" cy="635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 anchor="b"/>
          <a:lstStyle/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4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of the Art in </a:t>
            </a:r>
            <a:r>
              <a:rPr lang="en-GB" sz="4800" u="none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800" u="none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800" u="none" dirty="0" err="1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Unclonable</a:t>
            </a:r>
            <a:r>
              <a:rPr lang="en-GB" sz="4800" u="none" dirty="0" smtClean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Units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endParaRPr lang="en-GB" sz="4800" u="none" dirty="0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40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DNA-like 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Physically </a:t>
            </a:r>
            <a:r>
              <a:rPr lang="en-GB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Unclonable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</a:t>
            </a:r>
            <a:r>
              <a:rPr lang="en-GB" sz="36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de-DE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PUF‘s</a:t>
            </a:r>
            <a:r>
              <a:rPr lang="de-DE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endParaRPr lang="de-DE" sz="4400" u="none" dirty="0">
              <a:solidFill>
                <a:srgbClr val="B0084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de-DE" sz="4000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</a:t>
            </a:r>
            <a:r>
              <a:rPr lang="de-DE" sz="4000" dirty="0" err="1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Inspired</a:t>
            </a:r>
            <a:r>
              <a:rPr lang="de-DE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4000" u="none" dirty="0" err="1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Provable</a:t>
            </a:r>
            <a:r>
              <a:rPr lang="de-DE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4000" u="none" dirty="0" err="1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</a:t>
            </a:r>
            <a:r>
              <a:rPr lang="de-DE" sz="4000" u="none" dirty="0">
                <a:solidFill>
                  <a:srgbClr val="B008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Identity</a:t>
            </a:r>
          </a:p>
          <a:p>
            <a:pPr algn="ctr"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born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uniqueness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800" u="none" dirty="0" err="1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</a:t>
            </a:r>
            <a:r>
              <a:rPr lang="de-DE" sz="2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(DNA like)</a:t>
            </a:r>
            <a:endParaRPr lang="en-GB" u="none" dirty="0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1"/>
          <p:cNvSpPr>
            <a:spLocks noChangeArrowheads="1"/>
          </p:cNvSpPr>
          <p:nvPr/>
        </p:nvSpPr>
        <p:spPr bwMode="auto">
          <a:xfrm>
            <a:off x="612092" y="3486080"/>
            <a:ext cx="9260584" cy="423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26" tIns="51340" rIns="98726" bIns="51340" anchor="b"/>
          <a:lstStyle/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Physical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Unclonable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Functions  PUFs </a:t>
            </a: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offer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DNA like </a:t>
            </a: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Identification Techniques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82159" y="4875696"/>
            <a:ext cx="1776865" cy="1097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26" tIns="51340" rIns="98726" bIns="51340" anchor="b"/>
          <a:lstStyle/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  <a:defRPr/>
            </a:pP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Analogue</a:t>
            </a:r>
          </a:p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  <a:defRPr/>
            </a:pP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Response</a:t>
            </a:r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6576384" y="5095684"/>
            <a:ext cx="1571634" cy="964091"/>
          </a:xfrm>
          <a:prstGeom prst="rect">
            <a:avLst/>
          </a:prstGeom>
          <a:solidFill>
            <a:srgbClr val="C2E49C"/>
          </a:solidFill>
          <a:ln w="2857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100309" tIns="50154" rIns="100309" bIns="50154"/>
          <a:lstStyle/>
          <a:p>
            <a:pPr eaLnBrk="0" hangingPunct="0"/>
            <a:r>
              <a:rPr lang="en-US" u="none" dirty="0">
                <a:solidFill>
                  <a:srgbClr val="000000"/>
                </a:solidFill>
                <a:cs typeface="Arial" pitchFamily="34" charset="0"/>
              </a:rPr>
              <a:t>  Discrete</a:t>
            </a:r>
          </a:p>
          <a:p>
            <a:pPr eaLnBrk="0" hangingPunct="0"/>
            <a:r>
              <a:rPr lang="en-US" u="none" dirty="0">
                <a:solidFill>
                  <a:srgbClr val="000000"/>
                </a:solidFill>
                <a:cs typeface="Arial" pitchFamily="34" charset="0"/>
              </a:rPr>
              <a:t>  Extractor</a:t>
            </a:r>
          </a:p>
        </p:txBody>
      </p:sp>
      <p:cxnSp>
        <p:nvCxnSpPr>
          <p:cNvPr id="20" name="Gerade Verbindung mit Pfeil 19"/>
          <p:cNvCxnSpPr>
            <a:cxnSpLocks noChangeShapeType="1"/>
            <a:endCxn id="21" idx="1"/>
          </p:cNvCxnSpPr>
          <p:nvPr/>
        </p:nvCxnSpPr>
        <p:spPr bwMode="auto">
          <a:xfrm flipV="1">
            <a:off x="8148023" y="5619429"/>
            <a:ext cx="451868" cy="833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599886" y="5252462"/>
            <a:ext cx="1776865" cy="732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26" tIns="51340" rIns="98726" bIns="51340" anchor="b"/>
          <a:lstStyle/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Discrete </a:t>
            </a:r>
          </a:p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Identification</a:t>
            </a:r>
          </a:p>
          <a:p>
            <a:pPr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Response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12093" y="4091549"/>
            <a:ext cx="9186774" cy="772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26" tIns="51340" rIns="98726" bIns="51340" anchor="b"/>
          <a:lstStyle/>
          <a:p>
            <a:pPr marL="1769355" indent="-1769355" defTabSz="492843">
              <a:tabLst>
                <a:tab pos="491099" algn="l"/>
                <a:tab pos="983940" algn="l"/>
                <a:tab pos="1476780" algn="l"/>
                <a:tab pos="1769355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Ideal PUFs are</a:t>
            </a:r>
            <a:r>
              <a:rPr lang="en-GB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 Born unpredictable and </a:t>
            </a:r>
            <a:r>
              <a:rPr lang="en-GB" b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unclonable</a:t>
            </a:r>
            <a:r>
              <a:rPr lang="en-GB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physical VLSI properties.</a:t>
            </a:r>
          </a:p>
          <a:p>
            <a:pPr marL="1572565" indent="-1572565" defTabSz="492843">
              <a:tabLst>
                <a:tab pos="491099" algn="l"/>
                <a:tab pos="983940" algn="l"/>
                <a:tab pos="1476780" algn="l"/>
                <a:tab pos="1769355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 other words:</a:t>
            </a:r>
            <a:r>
              <a:rPr lang="en-GB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PUFs are analogue non-linear, hard to model </a:t>
            </a:r>
            <a:r>
              <a:rPr lang="en-GB" b="0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or to copy</a:t>
            </a:r>
            <a:r>
              <a:rPr lang="en-GB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unpredictable huge mapping in a semiconductor VLSI device</a:t>
            </a:r>
          </a:p>
        </p:txBody>
      </p:sp>
      <p:pic>
        <p:nvPicPr>
          <p:cNvPr id="264205" name="Picture 2" descr="Image:RNA-cod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95" y="915720"/>
            <a:ext cx="1875880" cy="227345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098265" y="1572903"/>
            <a:ext cx="5935485" cy="820645"/>
            <a:chOff x="1690" y="1100"/>
            <a:chExt cx="3297" cy="492"/>
          </a:xfrm>
        </p:grpSpPr>
        <p:sp>
          <p:nvSpPr>
            <p:cNvPr id="264219" name="Line 22"/>
            <p:cNvSpPr>
              <a:spLocks noChangeShapeType="1"/>
            </p:cNvSpPr>
            <p:nvPr/>
          </p:nvSpPr>
          <p:spPr bwMode="auto">
            <a:xfrm>
              <a:off x="3334" y="1361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64220" name="Group 23"/>
            <p:cNvGrpSpPr>
              <a:grpSpLocks/>
            </p:cNvGrpSpPr>
            <p:nvPr/>
          </p:nvGrpSpPr>
          <p:grpSpPr bwMode="auto">
            <a:xfrm>
              <a:off x="1690" y="1100"/>
              <a:ext cx="3297" cy="492"/>
              <a:chOff x="1690" y="1100"/>
              <a:chExt cx="3297" cy="492"/>
            </a:xfrm>
          </p:grpSpPr>
          <p:sp>
            <p:nvSpPr>
              <p:cNvPr id="264221" name="Line 24"/>
              <p:cNvSpPr>
                <a:spLocks noChangeShapeType="1"/>
              </p:cNvSpPr>
              <p:nvPr/>
            </p:nvSpPr>
            <p:spPr bwMode="auto">
              <a:xfrm flipH="1">
                <a:off x="1889" y="1479"/>
                <a:ext cx="783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 b="0" u="none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64222" name="Line 25"/>
              <p:cNvSpPr>
                <a:spLocks noChangeShapeType="1"/>
              </p:cNvSpPr>
              <p:nvPr/>
            </p:nvSpPr>
            <p:spPr bwMode="auto">
              <a:xfrm flipH="1" flipV="1">
                <a:off x="1690" y="1100"/>
                <a:ext cx="982" cy="2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 b="0" u="none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2672" y="1144"/>
                <a:ext cx="622" cy="424"/>
              </a:xfrm>
              <a:prstGeom prst="rect">
                <a:avLst/>
              </a:prstGeom>
              <a:solidFill>
                <a:srgbClr val="C2E49C"/>
              </a:soli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u="non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Chemical</a:t>
                </a:r>
              </a:p>
              <a:p>
                <a:pPr eaLnBrk="0" hangingPunct="0">
                  <a:defRPr/>
                </a:pPr>
                <a:r>
                  <a:rPr lang="en-US" u="non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Extractor</a:t>
                </a:r>
              </a:p>
            </p:txBody>
          </p:sp>
          <p:sp>
            <p:nvSpPr>
              <p:cNvPr id="264224" name="Text Box 27"/>
              <p:cNvSpPr txBox="1">
                <a:spLocks noChangeArrowheads="1"/>
              </p:cNvSpPr>
              <p:nvPr/>
            </p:nvSpPr>
            <p:spPr bwMode="auto">
              <a:xfrm>
                <a:off x="3787" y="1236"/>
                <a:ext cx="120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0" hangingPunct="0"/>
                <a:r>
                  <a:rPr lang="en-US" sz="2200" u="none">
                    <a:solidFill>
                      <a:srgbClr val="000000"/>
                    </a:solidFill>
                    <a:latin typeface="Arial Narrow" pitchFamily="34" charset="0"/>
                  </a:rPr>
                  <a:t>Chemical </a:t>
                </a:r>
                <a:r>
                  <a:rPr lang="en-US" sz="2200" u="none">
                    <a:solidFill>
                      <a:srgbClr val="FF0000"/>
                    </a:solidFill>
                    <a:latin typeface="Arial Narrow" pitchFamily="34" charset="0"/>
                  </a:rPr>
                  <a:t>Markers</a:t>
                </a:r>
              </a:p>
            </p:txBody>
          </p:sp>
        </p:grp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8531" y="1277683"/>
            <a:ext cx="2667999" cy="1277671"/>
            <a:chOff x="407" y="923"/>
            <a:chExt cx="1482" cy="766"/>
          </a:xfrm>
        </p:grpSpPr>
        <p:sp>
          <p:nvSpPr>
            <p:cNvPr id="264214" name="Oval 30"/>
            <p:cNvSpPr>
              <a:spLocks noChangeArrowheads="1"/>
            </p:cNvSpPr>
            <p:nvPr/>
          </p:nvSpPr>
          <p:spPr bwMode="auto">
            <a:xfrm>
              <a:off x="1466" y="982"/>
              <a:ext cx="224" cy="221"/>
            </a:xfrm>
            <a:prstGeom prst="ellipse">
              <a:avLst/>
            </a:prstGeom>
            <a:gradFill rotWithShape="1">
              <a:gsLst>
                <a:gs pos="0">
                  <a:srgbClr val="D0F4D0">
                    <a:alpha val="51999"/>
                  </a:srgbClr>
                </a:gs>
                <a:gs pos="100000">
                  <a:srgbClr val="607160">
                    <a:alpha val="53998"/>
                  </a:srgbClr>
                </a:gs>
              </a:gsLst>
              <a:lin ang="5400000" scaled="1"/>
            </a:gra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5" name="Oval 31"/>
            <p:cNvSpPr>
              <a:spLocks noChangeArrowheads="1"/>
            </p:cNvSpPr>
            <p:nvPr/>
          </p:nvSpPr>
          <p:spPr bwMode="auto">
            <a:xfrm>
              <a:off x="1624" y="1479"/>
              <a:ext cx="265" cy="210"/>
            </a:xfrm>
            <a:prstGeom prst="ellipse">
              <a:avLst/>
            </a:prstGeom>
            <a:gradFill rotWithShape="1">
              <a:gsLst>
                <a:gs pos="0">
                  <a:srgbClr val="D0F4D0">
                    <a:alpha val="51999"/>
                  </a:srgbClr>
                </a:gs>
                <a:gs pos="100000">
                  <a:srgbClr val="607160">
                    <a:alpha val="53998"/>
                  </a:srgbClr>
                </a:gs>
              </a:gsLst>
              <a:lin ang="5400000" scaled="1"/>
            </a:gra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6" name="Text Box 32"/>
            <p:cNvSpPr txBox="1">
              <a:spLocks noChangeArrowheads="1"/>
            </p:cNvSpPr>
            <p:nvPr/>
          </p:nvSpPr>
          <p:spPr bwMode="auto">
            <a:xfrm>
              <a:off x="407" y="923"/>
              <a:ext cx="594" cy="4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sz="2200" u="none">
                  <a:solidFill>
                    <a:srgbClr val="000000"/>
                  </a:solidFill>
                  <a:latin typeface="Arial Narrow" pitchFamily="34" charset="0"/>
                </a:rPr>
                <a:t>Select</a:t>
              </a:r>
            </a:p>
            <a:p>
              <a:pPr eaLnBrk="0" hangingPunct="0"/>
              <a:r>
                <a:rPr lang="en-US" sz="2200" u="none">
                  <a:solidFill>
                    <a:srgbClr val="000000"/>
                  </a:solidFill>
                  <a:latin typeface="Arial Narrow" pitchFamily="34" charset="0"/>
                </a:rPr>
                <a:t>Markers</a:t>
              </a:r>
            </a:p>
          </p:txBody>
        </p:sp>
        <p:sp>
          <p:nvSpPr>
            <p:cNvPr id="264217" name="Line 33"/>
            <p:cNvSpPr>
              <a:spLocks noChangeShapeType="1"/>
            </p:cNvSpPr>
            <p:nvPr/>
          </p:nvSpPr>
          <p:spPr bwMode="auto">
            <a:xfrm>
              <a:off x="1026" y="1100"/>
              <a:ext cx="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8" name="Line 34"/>
            <p:cNvSpPr>
              <a:spLocks noChangeShapeType="1"/>
            </p:cNvSpPr>
            <p:nvPr/>
          </p:nvSpPr>
          <p:spPr bwMode="auto">
            <a:xfrm>
              <a:off x="1026" y="1203"/>
              <a:ext cx="598" cy="3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6138918" y="2193381"/>
            <a:ext cx="3915586" cy="762266"/>
            <a:chOff x="3379" y="1472"/>
            <a:chExt cx="2175" cy="457"/>
          </a:xfrm>
        </p:grpSpPr>
        <p:sp>
          <p:nvSpPr>
            <p:cNvPr id="264212" name="Text Box 28"/>
            <p:cNvSpPr txBox="1">
              <a:spLocks noChangeArrowheads="1"/>
            </p:cNvSpPr>
            <p:nvPr/>
          </p:nvSpPr>
          <p:spPr bwMode="auto">
            <a:xfrm>
              <a:off x="3379" y="1689"/>
              <a:ext cx="203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0" hangingPunct="0"/>
              <a:r>
                <a:rPr lang="en-US" sz="2000" u="none">
                  <a:solidFill>
                    <a:srgbClr val="000000"/>
                  </a:solidFill>
                  <a:latin typeface="Arial Narrow" pitchFamily="34" charset="0"/>
                </a:rPr>
                <a:t>Identification by matching markers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3424" y="1472"/>
              <a:ext cx="2130" cy="23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en-US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Bio DNA: 2</a:t>
              </a:r>
              <a:r>
                <a:rPr lang="en-US" u="none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48</a:t>
              </a:r>
              <a:r>
                <a:rPr lang="en-US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combinations ≈3 · 10</a:t>
              </a:r>
              <a:r>
                <a:rPr lang="en-US" u="none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12</a:t>
              </a:r>
            </a:p>
          </p:txBody>
        </p:sp>
      </p:grpSp>
      <p:sp>
        <p:nvSpPr>
          <p:cNvPr id="264209" name="Line 49"/>
          <p:cNvSpPr>
            <a:spLocks noChangeShapeType="1"/>
          </p:cNvSpPr>
          <p:nvPr/>
        </p:nvSpPr>
        <p:spPr bwMode="auto">
          <a:xfrm>
            <a:off x="612093" y="3451046"/>
            <a:ext cx="918677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26" tIns="51340" rIns="98726" bIns="51340">
            <a:spAutoFit/>
          </a:bodyPr>
          <a:lstStyle/>
          <a:p>
            <a:endParaRPr lang="en-US" sz="2600" b="0" u="non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545487" y="765604"/>
            <a:ext cx="1715821" cy="411459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wrap="none" lIns="98726" tIns="51340" rIns="98726" bIns="51340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Biological DNA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05218" y="198496"/>
            <a:ext cx="10574781" cy="5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26" tIns="51340" rIns="98726" bIns="51340" anchor="b"/>
          <a:lstStyle/>
          <a:p>
            <a:pPr algn="ctr" defTabSz="492843">
              <a:lnSpc>
                <a:spcPct val="101000"/>
              </a:lnSpc>
              <a:tabLst>
                <a:tab pos="0" algn="l"/>
                <a:tab pos="491099" algn="l"/>
                <a:tab pos="983940" algn="l"/>
                <a:tab pos="1476780" algn="l"/>
                <a:tab pos="1969625" algn="l"/>
                <a:tab pos="2462463" algn="l"/>
                <a:tab pos="2955303" algn="l"/>
                <a:tab pos="3448144" algn="l"/>
                <a:tab pos="3940987" algn="l"/>
                <a:tab pos="4433826" algn="l"/>
                <a:tab pos="4926667" algn="l"/>
                <a:tab pos="5419509" algn="l"/>
                <a:tab pos="5912350" algn="l"/>
                <a:tab pos="6405189" algn="l"/>
                <a:tab pos="6898031" algn="l"/>
                <a:tab pos="7390873" algn="l"/>
                <a:tab pos="7883715" algn="l"/>
                <a:tab pos="8376553" algn="l"/>
                <a:tab pos="8869395" algn="l"/>
                <a:tab pos="9362235" algn="l"/>
                <a:tab pos="9855080" algn="l"/>
              </a:tabLst>
            </a:pPr>
            <a:r>
              <a:rPr lang="en-GB" sz="2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Best physical Identity:  As the born </a:t>
            </a:r>
            <a:r>
              <a:rPr lang="en-GB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DNA-like</a:t>
            </a:r>
            <a:r>
              <a:rPr lang="en-GB" sz="2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provable identification</a:t>
            </a:r>
          </a:p>
        </p:txBody>
      </p:sp>
      <p:grpSp>
        <p:nvGrpSpPr>
          <p:cNvPr id="264229" name="Group 37"/>
          <p:cNvGrpSpPr>
            <a:grpSpLocks/>
          </p:cNvGrpSpPr>
          <p:nvPr/>
        </p:nvGrpSpPr>
        <p:grpSpPr bwMode="auto">
          <a:xfrm>
            <a:off x="2252137" y="4963901"/>
            <a:ext cx="2707605" cy="1387757"/>
            <a:chOff x="1251" y="2976"/>
            <a:chExt cx="1504" cy="832"/>
          </a:xfrm>
        </p:grpSpPr>
        <p:sp>
          <p:nvSpPr>
            <p:cNvPr id="7" name="Rechteck 6"/>
            <p:cNvSpPr>
              <a:spLocks noChangeArrowheads="1"/>
            </p:cNvSpPr>
            <p:nvPr/>
          </p:nvSpPr>
          <p:spPr bwMode="auto">
            <a:xfrm>
              <a:off x="1306" y="2987"/>
              <a:ext cx="1449" cy="806"/>
            </a:xfrm>
            <a:prstGeom prst="rect">
              <a:avLst/>
            </a:prstGeom>
            <a:solidFill>
              <a:srgbClr val="FFFF00"/>
            </a:solidFill>
            <a:ln w="76200" algn="ctr">
              <a:solidFill>
                <a:srgbClr val="C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eaLnBrk="0" hangingPunct="0"/>
              <a:endParaRPr lang="de-DE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" name="Wolke 10"/>
            <p:cNvSpPr>
              <a:spLocks/>
            </p:cNvSpPr>
            <p:nvPr/>
          </p:nvSpPr>
          <p:spPr bwMode="auto">
            <a:xfrm>
              <a:off x="1655" y="3055"/>
              <a:ext cx="832" cy="635"/>
            </a:xfrm>
            <a:custGeom>
              <a:avLst/>
              <a:gdLst>
                <a:gd name="T0" fmla="*/ 1319699 w 43200"/>
                <a:gd name="T1" fmla="*/ 504031 h 43200"/>
                <a:gd name="T2" fmla="*/ 660400 w 43200"/>
                <a:gd name="T3" fmla="*/ 1006989 h 43200"/>
                <a:gd name="T4" fmla="*/ 4097 w 43200"/>
                <a:gd name="T5" fmla="*/ 504031 h 43200"/>
                <a:gd name="T6" fmla="*/ 660400 w 43200"/>
                <a:gd name="T7" fmla="*/ 57637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FAE0D"/>
            </a:solidFill>
            <a:ln w="28575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341" y="2976"/>
              <a:ext cx="760" cy="3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/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PUF</a:t>
              </a:r>
            </a:p>
          </p:txBody>
        </p:sp>
        <p:sp>
          <p:nvSpPr>
            <p:cNvPr id="3" name="Rectangle 1"/>
            <p:cNvSpPr>
              <a:spLocks noChangeArrowheads="1"/>
            </p:cNvSpPr>
            <p:nvPr/>
          </p:nvSpPr>
          <p:spPr bwMode="auto">
            <a:xfrm>
              <a:off x="1802" y="3175"/>
              <a:ext cx="626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/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sz="15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Unknown</a:t>
              </a:r>
            </a:p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sz="15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DNA like</a:t>
              </a:r>
            </a:p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sz="1500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Mapping</a:t>
              </a:r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1251" y="3491"/>
              <a:ext cx="760" cy="3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/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sz="2600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VLSI</a:t>
              </a:r>
            </a:p>
          </p:txBody>
        </p:sp>
      </p:grpSp>
      <p:grpSp>
        <p:nvGrpSpPr>
          <p:cNvPr id="264230" name="Group 38"/>
          <p:cNvGrpSpPr>
            <a:grpSpLocks/>
          </p:cNvGrpSpPr>
          <p:nvPr/>
        </p:nvGrpSpPr>
        <p:grpSpPr bwMode="auto">
          <a:xfrm>
            <a:off x="545482" y="5214111"/>
            <a:ext cx="2369154" cy="1097529"/>
            <a:chOff x="-65" y="3112"/>
            <a:chExt cx="1316" cy="658"/>
          </a:xfrm>
        </p:grpSpPr>
        <p:cxnSp>
          <p:nvCxnSpPr>
            <p:cNvPr id="9" name="Gerade Verbindung mit Pfeil 8"/>
            <p:cNvCxnSpPr>
              <a:cxnSpLocks noChangeShapeType="1"/>
            </p:cNvCxnSpPr>
            <p:nvPr/>
          </p:nvCxnSpPr>
          <p:spPr bwMode="auto">
            <a:xfrm>
              <a:off x="-32" y="3380"/>
              <a:ext cx="1283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-65" y="3112"/>
              <a:ext cx="1130" cy="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/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Discrete </a:t>
              </a:r>
            </a:p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stimulation</a:t>
              </a:r>
            </a:p>
            <a:p>
              <a:pPr defTabSz="492843">
                <a:lnSpc>
                  <a:spcPct val="101000"/>
                </a:lnSpc>
                <a:tabLst>
                  <a:tab pos="0" algn="l"/>
                  <a:tab pos="491099" algn="l"/>
                  <a:tab pos="983940" algn="l"/>
                  <a:tab pos="1476780" algn="l"/>
                  <a:tab pos="1969625" algn="l"/>
                  <a:tab pos="2462463" algn="l"/>
                  <a:tab pos="2955303" algn="l"/>
                  <a:tab pos="3448144" algn="l"/>
                  <a:tab pos="3940987" algn="l"/>
                  <a:tab pos="4433826" algn="l"/>
                  <a:tab pos="4926667" algn="l"/>
                  <a:tab pos="5419509" algn="l"/>
                  <a:tab pos="5912350" algn="l"/>
                  <a:tab pos="6405189" algn="l"/>
                  <a:tab pos="6898031" algn="l"/>
                  <a:tab pos="7390873" algn="l"/>
                  <a:tab pos="7883715" algn="l"/>
                  <a:tab pos="8376553" algn="l"/>
                  <a:tab pos="8869395" algn="l"/>
                  <a:tab pos="9362235" algn="l"/>
                  <a:tab pos="9855080" algn="l"/>
                </a:tabLst>
              </a:pPr>
              <a:r>
                <a:rPr lang="en-GB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(select marker)</a:t>
              </a:r>
            </a:p>
          </p:txBody>
        </p:sp>
      </p:grp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flipV="1">
            <a:off x="4515077" y="5624426"/>
            <a:ext cx="2061309" cy="333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48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6" grpId="0"/>
      <p:bldP spid="17" grpId="0"/>
      <p:bldP spid="18" grpId="0" animBg="1"/>
      <p:bldP spid="2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9005888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6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GB" sz="6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Secret-Key Identification</a:t>
            </a:r>
            <a:r>
              <a:rPr lang="en-US" sz="6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Mechanisms</a:t>
            </a:r>
            <a:endParaRPr lang="en-GB" sz="60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2267184" y="4322911"/>
            <a:ext cx="6489359" cy="586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de-DE" sz="3200" u="none" dirty="0" err="1">
                <a:solidFill>
                  <a:srgbClr val="000000"/>
                </a:solidFill>
                <a:latin typeface="Arial" charset="0"/>
              </a:rPr>
              <a:t>Require</a:t>
            </a:r>
            <a:r>
              <a:rPr lang="de-DE" sz="3200" u="non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3200" u="none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de-DE" sz="3200" u="none" dirty="0" err="1" smtClean="0">
                <a:solidFill>
                  <a:srgbClr val="000000"/>
                </a:solidFill>
                <a:latin typeface="Arial" charset="0"/>
              </a:rPr>
              <a:t>secret</a:t>
            </a:r>
            <a:r>
              <a:rPr lang="de-DE" sz="3200" u="non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3200" u="none" dirty="0" err="1">
                <a:solidFill>
                  <a:srgbClr val="000000"/>
                </a:solidFill>
                <a:latin typeface="Arial" charset="0"/>
              </a:rPr>
              <a:t>key</a:t>
            </a:r>
            <a:r>
              <a:rPr lang="de-DE" sz="3200" u="none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3200" u="none" dirty="0" err="1">
                <a:solidFill>
                  <a:srgbClr val="000000"/>
                </a:solidFill>
                <a:latin typeface="Arial" charset="0"/>
              </a:rPr>
              <a:t>agreement</a:t>
            </a:r>
            <a:r>
              <a:rPr lang="de-DE" sz="3200" u="none" dirty="0">
                <a:solidFill>
                  <a:srgbClr val="000000"/>
                </a:solidFill>
                <a:latin typeface="Arial" charset="0"/>
              </a:rPr>
              <a:t>!</a:t>
            </a:r>
            <a:endParaRPr lang="en-GB" sz="3200" u="none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48273" y="1306030"/>
            <a:ext cx="3229069" cy="36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320" tIns="50159" rIns="100320" bIns="501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Since 2000 many proposals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optical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coating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Silicon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optical fiber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RF COA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LC-PUF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S-RAM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Arbiter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fluorescent PUF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047" y="198203"/>
            <a:ext cx="10160719" cy="8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32" tIns="45617" rIns="91232" bIns="45617">
            <a:spAutoFit/>
          </a:bodyPr>
          <a:lstStyle/>
          <a:p>
            <a:pPr algn="ctr" defTabSz="760292" eaLnBrk="0" hangingPunct="0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State of the Art:</a:t>
            </a:r>
            <a:r>
              <a:rPr lang="en-US" sz="2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</a:t>
            </a:r>
            <a:r>
              <a:rPr lang="en-US" sz="260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Unclonable</a:t>
            </a:r>
            <a:r>
              <a:rPr lang="en-US" sz="2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Devices by: </a:t>
            </a:r>
            <a:br>
              <a:rPr lang="en-US" sz="26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</a:br>
            <a:r>
              <a:rPr lang="en-US" sz="2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Analog</a:t>
            </a:r>
            <a:r>
              <a:rPr lang="en-US" sz="2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Physical </a:t>
            </a:r>
            <a:r>
              <a:rPr lang="en-US" sz="2600" u="none" dirty="0" err="1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Unclonable</a:t>
            </a:r>
            <a:r>
              <a:rPr lang="en-US" sz="2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Functions (</a:t>
            </a:r>
            <a:r>
              <a:rPr lang="en-US" sz="2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PUFs)</a:t>
            </a:r>
            <a:endParaRPr lang="en-US" altLang="ar-SA" sz="2600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62433" y="3821369"/>
            <a:ext cx="2626340" cy="29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320" tIns="50159" rIns="100320" bIns="501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Delay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Butterfly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diode breakdown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reconfigurable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acoustic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controlled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phosphor PUF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...</a:t>
            </a:r>
          </a:p>
        </p:txBody>
      </p:sp>
      <p:grpSp>
        <p:nvGrpSpPr>
          <p:cNvPr id="14" name="Gruppieren 13"/>
          <p:cNvGrpSpPr>
            <a:grpSpLocks/>
          </p:cNvGrpSpPr>
          <p:nvPr/>
        </p:nvGrpSpPr>
        <p:grpSpPr bwMode="auto">
          <a:xfrm>
            <a:off x="3710371" y="1339386"/>
            <a:ext cx="1428595" cy="2572325"/>
            <a:chOff x="3271646" y="1274977"/>
            <a:chExt cx="1260287" cy="2447778"/>
          </a:xfrm>
        </p:grpSpPr>
        <p:pic>
          <p:nvPicPr>
            <p:cNvPr id="9232" name="Picture 2" descr="Animation of a section of DNA rotating.">
              <a:hlinkClick r:id="rId2" tooltip="Animation of a section of DNA rotating."/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3787" y="1274977"/>
              <a:ext cx="8836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hteck 1"/>
            <p:cNvSpPr/>
            <p:nvPr/>
          </p:nvSpPr>
          <p:spPr>
            <a:xfrm>
              <a:off x="3271646" y="3095515"/>
              <a:ext cx="1260287" cy="627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800" i="1" u="none" kern="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Unclonable</a:t>
              </a:r>
              <a:endParaRPr lang="en-US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Arial" pitchFamily="34" charset="0"/>
              </a:endParaRPr>
            </a:p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300" i="1" u="none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DNA-Chain</a:t>
              </a:r>
            </a:p>
          </p:txBody>
        </p:sp>
      </p:grp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5259094" y="1189269"/>
            <a:ext cx="4640668" cy="1125884"/>
            <a:chOff x="4283969" y="1131934"/>
            <a:chExt cx="4304916" cy="1071382"/>
          </a:xfrm>
        </p:grpSpPr>
        <p:pic>
          <p:nvPicPr>
            <p:cNvPr id="923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9" y="1131934"/>
              <a:ext cx="3090450" cy="10713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10" name="Rechteck 9"/>
            <p:cNvSpPr/>
            <p:nvPr/>
          </p:nvSpPr>
          <p:spPr>
            <a:xfrm>
              <a:off x="7375175" y="1514457"/>
              <a:ext cx="1213710" cy="307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500" i="1" u="none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Delay based</a:t>
              </a:r>
            </a:p>
          </p:txBody>
        </p:sp>
      </p:grpSp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5259093" y="2500299"/>
            <a:ext cx="4246994" cy="1347726"/>
            <a:chOff x="4355976" y="2379564"/>
            <a:chExt cx="3885441" cy="1283271"/>
          </a:xfrm>
        </p:grpSpPr>
        <p:pic>
          <p:nvPicPr>
            <p:cNvPr id="922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2379564"/>
              <a:ext cx="3018442" cy="12832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7477058" y="2797262"/>
              <a:ext cx="764359" cy="307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500" i="1" u="none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Optical</a:t>
              </a:r>
            </a:p>
          </p:txBody>
        </p:sp>
      </p:grpSp>
      <p:grpSp>
        <p:nvGrpSpPr>
          <p:cNvPr id="17" name="Gruppieren 16"/>
          <p:cNvGrpSpPr>
            <a:grpSpLocks/>
          </p:cNvGrpSpPr>
          <p:nvPr/>
        </p:nvGrpSpPr>
        <p:grpSpPr bwMode="auto">
          <a:xfrm>
            <a:off x="5685769" y="4129915"/>
            <a:ext cx="4471497" cy="1973218"/>
            <a:chOff x="4873870" y="3930752"/>
            <a:chExt cx="3943380" cy="1877219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3870" y="3930752"/>
              <a:ext cx="2706443" cy="18772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>
              <a:off x="7637960" y="4436951"/>
              <a:ext cx="1179290" cy="612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500" i="1" u="none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Coating PUF</a:t>
              </a:r>
            </a:p>
            <a:p>
              <a:pPr defTabSz="501603" fontAlgn="auto">
                <a:spcBef>
                  <a:spcPts val="0"/>
                </a:spcBef>
                <a:spcAft>
                  <a:spcPts val="659"/>
                </a:spcAft>
                <a:defRPr/>
              </a:pPr>
              <a:r>
                <a:rPr lang="en-US" sz="1500" i="1" u="none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-128"/>
                  <a:cs typeface="Arial" pitchFamily="34" charset="0"/>
                </a:rPr>
                <a:t> (Capacity)</a:t>
              </a:r>
            </a:p>
          </p:txBody>
        </p:sp>
      </p:grp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84449" y="4977248"/>
            <a:ext cx="2318563" cy="147859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 far all  have 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r>
              <a:rPr lang="en-US" sz="1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Reproducibility</a:t>
            </a:r>
            <a:r>
              <a:rPr lang="en-US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”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problems!</a:t>
            </a:r>
          </a:p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de-DE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Analog </a:t>
            </a:r>
            <a:r>
              <a:rPr lang="de-DE" sz="1800" i="1" u="none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functions</a:t>
            </a:r>
            <a:r>
              <a:rPr lang="de-DE" sz="18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!!!</a:t>
            </a:r>
            <a:endParaRPr lang="en-US" sz="1800" i="1" u="none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336007" y="6189969"/>
            <a:ext cx="4397659" cy="3321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501603" eaLnBrk="1" fontAlgn="auto" hangingPunct="1">
              <a:spcBef>
                <a:spcPts val="0"/>
              </a:spcBef>
              <a:spcAft>
                <a:spcPts val="659"/>
              </a:spcAft>
              <a:defRPr/>
            </a:pPr>
            <a:r>
              <a:rPr lang="en-US" sz="1500" i="1" u="none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Born properties: Similar to the biological DNA</a:t>
            </a:r>
          </a:p>
        </p:txBody>
      </p:sp>
    </p:spTree>
    <p:extLst>
      <p:ext uri="{BB962C8B-B14F-4D97-AF65-F5344CB8AC3E}">
        <p14:creationId xmlns:p14="http://schemas.microsoft.com/office/powerpoint/2010/main" val="16981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290" y="313583"/>
            <a:ext cx="10162520" cy="6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32" tIns="45617" rIns="91232" bIns="45617">
            <a:spAutoFit/>
          </a:bodyPr>
          <a:lstStyle/>
          <a:p>
            <a:pPr algn="ctr" defTabSz="760292" eaLnBrk="0" hangingPunct="0">
              <a:defRPr/>
            </a:pPr>
            <a:r>
              <a:rPr lang="en-US" sz="3500" u="none" dirty="0">
                <a:solidFill>
                  <a:srgbClr val="0000E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PUFs   inconsistency and aging difficulties</a:t>
            </a:r>
            <a:endParaRPr lang="en-US" altLang="ar-SA" sz="3500" u="none" dirty="0">
              <a:solidFill>
                <a:srgbClr val="0000E7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360252" y="4963906"/>
            <a:ext cx="3501524" cy="1834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876240" y="4586941"/>
            <a:ext cx="329236" cy="3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Pct val="70000"/>
              <a:defRPr/>
            </a:pPr>
            <a:r>
              <a:rPr lang="en-US" sz="1800" i="1" u="none" kern="0">
                <a:solidFill>
                  <a:srgbClr val="000000"/>
                </a:solidFill>
                <a:cs typeface="Arial" pitchFamily="34" charset="0"/>
              </a:rPr>
              <a:t>K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7861788" y="4586949"/>
            <a:ext cx="1470819" cy="832321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 anchor="ctr">
            <a:flatTx/>
          </a:bodyPr>
          <a:lstStyle/>
          <a:p>
            <a:pPr marL="376202" indent="-376202" algn="ctr" fontAlgn="auto"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Pct val="70000"/>
              <a:defRPr/>
            </a:pPr>
            <a:r>
              <a:rPr lang="en-US" sz="310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Crypto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234835" y="4888849"/>
            <a:ext cx="1698458" cy="7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/>
          <a:p>
            <a:pPr algn="ctr">
              <a:defRPr/>
            </a:pPr>
            <a:r>
              <a:rPr lang="en-US" b="0" i="1" u="none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cryptographic </a:t>
            </a:r>
          </a:p>
          <a:p>
            <a:pPr algn="ctr">
              <a:defRPr/>
            </a:pPr>
            <a:r>
              <a:rPr lang="en-US" b="0" i="1" u="none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key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768113" y="2715472"/>
            <a:ext cx="3656346" cy="65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320" tIns="50159" rIns="100320" bIns="50159">
            <a:spAutoFit/>
          </a:bodyPr>
          <a:lstStyle/>
          <a:p>
            <a:pPr>
              <a:defRPr/>
            </a:pPr>
            <a:r>
              <a:rPr lang="en-US" sz="1800" i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- Same input  =&gt;Different response</a:t>
            </a:r>
          </a:p>
          <a:p>
            <a:pPr>
              <a:defRPr/>
            </a:pPr>
            <a:r>
              <a:rPr lang="en-US" sz="180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“noisy</a:t>
            </a:r>
            <a:r>
              <a:rPr lang="en-US" sz="1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function”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57538" y="1277682"/>
            <a:ext cx="4083010" cy="1891487"/>
          </a:xfrm>
          <a:prstGeom prst="rect">
            <a:avLst/>
          </a:prstGeom>
          <a:solidFill>
            <a:srgbClr val="BBE0E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PUF</a:t>
            </a: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u="none" ker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3076660" y="1656302"/>
            <a:ext cx="2448366" cy="1134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00320" tIns="50159" rIns="100320" bIns="50159"/>
          <a:lstStyle/>
          <a:p>
            <a:pPr algn="ctr">
              <a:defRPr/>
            </a:pPr>
            <a:endParaRPr lang="en-US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707508" y="1739701"/>
            <a:ext cx="1551832" cy="445349"/>
            <a:chOff x="1565" y="1848"/>
            <a:chExt cx="862" cy="267"/>
          </a:xfrm>
        </p:grpSpPr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611" y="2115"/>
              <a:ext cx="8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565" y="1848"/>
              <a:ext cx="76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challenge </a:t>
              </a:r>
              <a:r>
                <a:rPr lang="en-US" b="0" i="1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6423364" y="1739701"/>
            <a:ext cx="1551832" cy="445349"/>
            <a:chOff x="3832" y="1848"/>
            <a:chExt cx="862" cy="267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832" y="2115"/>
              <a:ext cx="8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878" y="1848"/>
              <a:ext cx="7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response </a:t>
              </a:r>
              <a:r>
                <a:rPr lang="en-US" b="0" i="1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</a:t>
              </a:r>
            </a:p>
          </p:txBody>
        </p:sp>
      </p:grp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61138" y="2185051"/>
            <a:ext cx="8155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3076661" y="1656305"/>
            <a:ext cx="1551832" cy="5287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628493" y="1656302"/>
            <a:ext cx="817322" cy="6805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3730161" y="2336837"/>
            <a:ext cx="1715657" cy="3786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 flipV="1">
            <a:off x="3404310" y="1806431"/>
            <a:ext cx="325848" cy="9090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3404311" y="1806431"/>
            <a:ext cx="1060358" cy="9841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4464671" y="1656302"/>
            <a:ext cx="572486" cy="1134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5037153" y="1656305"/>
            <a:ext cx="489673" cy="5287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5526838" y="2185051"/>
            <a:ext cx="89833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832265" y="1898163"/>
            <a:ext cx="1054179" cy="7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/>
          <a:p>
            <a:pPr algn="ctr">
              <a:defRPr/>
            </a:pPr>
            <a:r>
              <a:rPr lang="en-US" i="1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Physical</a:t>
            </a:r>
            <a:br>
              <a:rPr lang="en-US" i="1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n-US" i="1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System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993855" y="2792201"/>
            <a:ext cx="2454883" cy="40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/>
          <a:p>
            <a:pPr>
              <a:defRPr/>
            </a:pPr>
            <a:r>
              <a:rPr lang="en-US" b="0" i="1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“complex interaction”</a:t>
            </a:r>
          </a:p>
        </p:txBody>
      </p: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8220027" y="1187610"/>
            <a:ext cx="1402409" cy="1230967"/>
            <a:chOff x="4241" y="2072"/>
            <a:chExt cx="779" cy="738"/>
          </a:xfrm>
        </p:grpSpPr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4513" y="2251"/>
              <a:ext cx="318" cy="555"/>
            </a:xfrm>
            <a:custGeom>
              <a:avLst/>
              <a:gdLst>
                <a:gd name="T0" fmla="*/ 0 w 1814"/>
                <a:gd name="T1" fmla="*/ 907 h 922"/>
                <a:gd name="T2" fmla="*/ 453 w 1814"/>
                <a:gd name="T3" fmla="*/ 771 h 922"/>
                <a:gd name="T4" fmla="*/ 907 w 1814"/>
                <a:gd name="T5" fmla="*/ 0 h 922"/>
                <a:gd name="T6" fmla="*/ 1360 w 1814"/>
                <a:gd name="T7" fmla="*/ 771 h 922"/>
                <a:gd name="T8" fmla="*/ 1814 w 1814"/>
                <a:gd name="T9" fmla="*/ 907 h 922"/>
                <a:gd name="T10" fmla="*/ 0 w 1814"/>
                <a:gd name="T11" fmla="*/ 907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4" h="922">
                  <a:moveTo>
                    <a:pt x="0" y="907"/>
                  </a:moveTo>
                  <a:cubicBezTo>
                    <a:pt x="151" y="914"/>
                    <a:pt x="302" y="922"/>
                    <a:pt x="453" y="771"/>
                  </a:cubicBezTo>
                  <a:cubicBezTo>
                    <a:pt x="604" y="620"/>
                    <a:pt x="756" y="0"/>
                    <a:pt x="907" y="0"/>
                  </a:cubicBezTo>
                  <a:cubicBezTo>
                    <a:pt x="1058" y="0"/>
                    <a:pt x="1209" y="620"/>
                    <a:pt x="1360" y="771"/>
                  </a:cubicBezTo>
                  <a:cubicBezTo>
                    <a:pt x="1511" y="922"/>
                    <a:pt x="1662" y="914"/>
                    <a:pt x="1814" y="907"/>
                  </a:cubicBezTo>
                  <a:cubicBezTo>
                    <a:pt x="1814" y="907"/>
                    <a:pt x="0" y="907"/>
                    <a:pt x="0" y="907"/>
                  </a:cubicBezTo>
                  <a:close/>
                </a:path>
              </a:pathLst>
            </a:custGeom>
            <a:solidFill>
              <a:srgbClr val="99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4247" y="2115"/>
              <a:ext cx="0" cy="6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4247" y="2795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 u="none" ker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4860" y="2616"/>
              <a:ext cx="1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0" i="1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4241" y="2072"/>
              <a:ext cx="28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0" i="1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pdf</a:t>
              </a:r>
              <a:r>
                <a:rPr lang="en-US" sz="1500" b="0" i="1" u="none" kern="0" baseline="-250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R</a:t>
              </a:r>
            </a:p>
          </p:txBody>
        </p:sp>
      </p:grpSp>
      <p:sp>
        <p:nvSpPr>
          <p:cNvPr id="47" name="Line 61"/>
          <p:cNvSpPr>
            <a:spLocks noChangeShapeType="1"/>
          </p:cNvSpPr>
          <p:nvPr/>
        </p:nvSpPr>
        <p:spPr bwMode="auto">
          <a:xfrm>
            <a:off x="2259350" y="2185051"/>
            <a:ext cx="81552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 flipV="1">
            <a:off x="3074860" y="1654645"/>
            <a:ext cx="1470820" cy="53041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Line 63"/>
          <p:cNvSpPr>
            <a:spLocks noChangeShapeType="1"/>
          </p:cNvSpPr>
          <p:nvPr/>
        </p:nvSpPr>
        <p:spPr bwMode="auto">
          <a:xfrm>
            <a:off x="4545684" y="1654634"/>
            <a:ext cx="817322" cy="7572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Line 64"/>
          <p:cNvSpPr>
            <a:spLocks noChangeShapeType="1"/>
          </p:cNvSpPr>
          <p:nvPr/>
        </p:nvSpPr>
        <p:spPr bwMode="auto">
          <a:xfrm flipH="1">
            <a:off x="3728358" y="2411896"/>
            <a:ext cx="1634644" cy="30357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Line 65"/>
          <p:cNvSpPr>
            <a:spLocks noChangeShapeType="1"/>
          </p:cNvSpPr>
          <p:nvPr/>
        </p:nvSpPr>
        <p:spPr bwMode="auto">
          <a:xfrm flipH="1" flipV="1">
            <a:off x="3483521" y="1806431"/>
            <a:ext cx="244837" cy="90904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2" name="Line 66"/>
          <p:cNvSpPr>
            <a:spLocks noChangeShapeType="1"/>
          </p:cNvSpPr>
          <p:nvPr/>
        </p:nvSpPr>
        <p:spPr bwMode="auto">
          <a:xfrm>
            <a:off x="3483521" y="1806431"/>
            <a:ext cx="898334" cy="98410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Line 67"/>
          <p:cNvSpPr>
            <a:spLocks noChangeShapeType="1"/>
          </p:cNvSpPr>
          <p:nvPr/>
        </p:nvSpPr>
        <p:spPr bwMode="auto">
          <a:xfrm flipV="1">
            <a:off x="4381855" y="1731361"/>
            <a:ext cx="734510" cy="1059166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Line 68"/>
          <p:cNvSpPr>
            <a:spLocks noChangeShapeType="1"/>
          </p:cNvSpPr>
          <p:nvPr/>
        </p:nvSpPr>
        <p:spPr bwMode="auto">
          <a:xfrm>
            <a:off x="5116365" y="1731372"/>
            <a:ext cx="408662" cy="53041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Line 69"/>
          <p:cNvSpPr>
            <a:spLocks noChangeShapeType="1"/>
          </p:cNvSpPr>
          <p:nvPr/>
        </p:nvSpPr>
        <p:spPr bwMode="auto">
          <a:xfrm flipV="1">
            <a:off x="5525026" y="2185062"/>
            <a:ext cx="898334" cy="7672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320" tIns="50159" rIns="100320" bIns="50159"/>
          <a:lstStyle/>
          <a:p>
            <a:pPr>
              <a:defRPr/>
            </a:pPr>
            <a:endParaRPr lang="en-US" sz="4400" b="0" u="non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73" name="Rectangle 5"/>
          <p:cNvSpPr>
            <a:spLocks noChangeArrowheads="1"/>
          </p:cNvSpPr>
          <p:nvPr/>
        </p:nvSpPr>
        <p:spPr bwMode="auto">
          <a:xfrm>
            <a:off x="639097" y="6273264"/>
            <a:ext cx="8072407" cy="43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20" tIns="50159" rIns="100320" bIns="50159"/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n-US" sz="130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* Source: Roel Maes, ESAT/COSIC, K.U.Leuven, BCRYPT Workshop:</a:t>
            </a:r>
            <a:br>
              <a:rPr lang="en-US" sz="130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endParaRPr lang="en-US" sz="1300" u="non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236463" y="3489163"/>
            <a:ext cx="9569202" cy="40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Bad reproducibility due to : </a:t>
            </a:r>
            <a:r>
              <a:rPr lang="en-US" i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Operating conditions, quantization (</a:t>
            </a:r>
            <a:r>
              <a:rPr lang="en-US" i="1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Metastability</a:t>
            </a:r>
            <a:r>
              <a:rPr lang="en-US" i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) , Aging, …</a:t>
            </a:r>
            <a:endParaRPr lang="en-US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746265" y="5732842"/>
            <a:ext cx="6830696" cy="5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>
            <a:spAutoFit/>
          </a:bodyPr>
          <a:lstStyle/>
          <a:p>
            <a:pPr>
              <a:defRPr/>
            </a:pPr>
            <a:r>
              <a:rPr lang="en-US" sz="2600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Fuzzy Extractors:  Complex, Costly  </a:t>
            </a:r>
            <a:r>
              <a:rPr lang="en-US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(Sign. </a:t>
            </a:r>
            <a:r>
              <a:rPr lang="en-US" i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Proc</a:t>
            </a:r>
            <a:r>
              <a:rPr lang="en-US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+ ECC)</a:t>
            </a:r>
            <a:endParaRPr lang="en-US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49450" y="4586949"/>
            <a:ext cx="1715657" cy="83232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320" tIns="50159" rIns="100320" bIns="50159" anchor="ctr">
            <a:flatTx/>
          </a:bodyPr>
          <a:lstStyle/>
          <a:p>
            <a:pPr marL="376202" indent="-376202" algn="ctr">
              <a:spcBef>
                <a:spcPct val="20000"/>
              </a:spcBef>
              <a:buClr>
                <a:srgbClr val="333399"/>
              </a:buClr>
              <a:buSzPct val="70000"/>
              <a:defRPr/>
            </a:pPr>
            <a:r>
              <a:rPr lang="en-US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Fuzzy </a:t>
            </a:r>
          </a:p>
          <a:p>
            <a:pPr marL="376202" indent="-376202" algn="ctr">
              <a:spcBef>
                <a:spcPct val="20000"/>
              </a:spcBef>
              <a:buClr>
                <a:srgbClr val="333399"/>
              </a:buClr>
              <a:buSzPct val="70000"/>
              <a:defRPr/>
            </a:pPr>
            <a:r>
              <a:rPr lang="en-US" u="non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Extractor</a:t>
            </a:r>
          </a:p>
        </p:txBody>
      </p:sp>
      <p:sp>
        <p:nvSpPr>
          <p:cNvPr id="10277" name="Rechteck 2"/>
          <p:cNvSpPr>
            <a:spLocks noChangeArrowheads="1"/>
          </p:cNvSpPr>
          <p:nvPr/>
        </p:nvSpPr>
        <p:spPr bwMode="auto">
          <a:xfrm>
            <a:off x="1883089" y="1034150"/>
            <a:ext cx="452668" cy="5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eaLnBrk="0" hangingPunct="0"/>
            <a:r>
              <a:rPr lang="en-US" sz="260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* </a:t>
            </a:r>
            <a:endParaRPr lang="en-US" sz="2600" b="0" u="non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594101" y="4154935"/>
            <a:ext cx="3755361" cy="1441796"/>
            <a:chOff x="523082" y="3954543"/>
            <a:chExt cx="3311525" cy="1371616"/>
          </a:xfrm>
        </p:grpSpPr>
        <p:grpSp>
          <p:nvGrpSpPr>
            <p:cNvPr id="10279" name="Gruppieren 1"/>
            <p:cNvGrpSpPr>
              <a:grpSpLocks/>
            </p:cNvGrpSpPr>
            <p:nvPr/>
          </p:nvGrpSpPr>
          <p:grpSpPr bwMode="auto">
            <a:xfrm>
              <a:off x="523082" y="4365521"/>
              <a:ext cx="3311525" cy="960638"/>
              <a:chOff x="523082" y="4365521"/>
              <a:chExt cx="3311525" cy="960638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26320" y="4365521"/>
                <a:ext cx="1296987" cy="791807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BE0E3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marL="376202" indent="-376202" algn="ctr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defRPr/>
                </a:pPr>
                <a:r>
                  <a:rPr lang="en-US" sz="3100" u="none" ker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PUF</a:t>
                </a:r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523082" y="4725722"/>
                <a:ext cx="50323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b="0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396332" y="4724135"/>
                <a:ext cx="1438275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400" b="0" u="none" ker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05360" y="4365521"/>
                <a:ext cx="256135" cy="351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defRPr/>
                </a:pPr>
                <a:r>
                  <a:rPr lang="en-US" sz="1800" i="1" u="none" kern="0">
                    <a:solidFill>
                      <a:srgbClr val="000000"/>
                    </a:solidFill>
                    <a:cs typeface="Arial" pitchFamily="34" charset="0"/>
                  </a:rPr>
                  <a:t>x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991545" y="4365521"/>
                <a:ext cx="258962" cy="351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Pct val="70000"/>
                  <a:defRPr/>
                </a:pPr>
                <a:r>
                  <a:rPr lang="en-US" sz="1800" i="1" u="none" kern="0">
                    <a:solidFill>
                      <a:srgbClr val="000000"/>
                    </a:solidFill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2748686" y="4652730"/>
                <a:ext cx="712938" cy="673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0" i="1" u="none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fuzzy</a:t>
                </a:r>
              </a:p>
              <a:p>
                <a:pPr algn="ctr">
                  <a:defRPr/>
                </a:pPr>
                <a:r>
                  <a:rPr lang="en-US" b="0" i="1" u="none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secret</a:t>
                </a:r>
              </a:p>
            </p:txBody>
          </p:sp>
        </p:grpSp>
        <p:sp>
          <p:nvSpPr>
            <p:cNvPr id="10280" name="Rechteck 58"/>
            <p:cNvSpPr>
              <a:spLocks noChangeArrowheads="1"/>
            </p:cNvSpPr>
            <p:nvPr/>
          </p:nvSpPr>
          <p:spPr bwMode="auto">
            <a:xfrm>
              <a:off x="859803" y="3954543"/>
              <a:ext cx="383354" cy="46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600" u="none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* </a:t>
              </a:r>
              <a:endParaRPr lang="en-US" sz="2600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3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1" grpId="0"/>
      <p:bldP spid="39" grpId="0"/>
      <p:bldP spid="40" grpId="0"/>
      <p:bldP spid="57" grpId="0" animBg="1"/>
      <p:bldP spid="58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57441" y="349521"/>
            <a:ext cx="9254671" cy="6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1" tIns="45661" rIns="91321" bIns="45661">
            <a:spAutoFit/>
          </a:bodyPr>
          <a:lstStyle/>
          <a:p>
            <a:pPr algn="ctr" defTabSz="761030" eaLnBrk="0" hangingPunct="0">
              <a:defRPr/>
            </a:pPr>
            <a:r>
              <a:rPr lang="en-US" sz="35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Fuzzy Extractor for (PUFs)</a:t>
            </a:r>
            <a:endParaRPr lang="en-US" altLang="ar-SA" sz="35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919348" y="954788"/>
            <a:ext cx="8851362" cy="529687"/>
          </a:xfrm>
          <a:prstGeom prst="rect">
            <a:avLst/>
          </a:prstGeom>
        </p:spPr>
        <p:txBody>
          <a:bodyPr lIns="100419" tIns="50209" rIns="100419" bIns="50209"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Calibri"/>
              </a:rPr>
              <a:t>Fuzzy Extractor: </a:t>
            </a:r>
            <a:r>
              <a:rPr lang="en-US" u="none">
                <a:latin typeface="Calibri"/>
              </a:rPr>
              <a:t>is used to correct errors in reproducing the PUF response by deploying error correcting codes /Helper Data Concept</a:t>
            </a:r>
          </a:p>
        </p:txBody>
      </p:sp>
      <p:sp>
        <p:nvSpPr>
          <p:cNvPr id="4" name="Rounded Rectangle 26"/>
          <p:cNvSpPr/>
          <p:nvPr/>
        </p:nvSpPr>
        <p:spPr>
          <a:xfrm>
            <a:off x="448549" y="1905528"/>
            <a:ext cx="9414312" cy="168927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u="none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" name="Straight Arrow Connector 31"/>
          <p:cNvCxnSpPr>
            <a:stCxn id="8" idx="3"/>
          </p:cNvCxnSpPr>
          <p:nvPr/>
        </p:nvCxnSpPr>
        <p:spPr>
          <a:xfrm>
            <a:off x="3531351" y="2803079"/>
            <a:ext cx="69130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6" name="Rectangle 32"/>
          <p:cNvSpPr/>
          <p:nvPr/>
        </p:nvSpPr>
        <p:spPr>
          <a:xfrm>
            <a:off x="448550" y="2527599"/>
            <a:ext cx="403235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C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33"/>
          <p:cNvSpPr/>
          <p:nvPr/>
        </p:nvSpPr>
        <p:spPr>
          <a:xfrm>
            <a:off x="4181502" y="2527809"/>
            <a:ext cx="403235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R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ounded Rectangle 39"/>
          <p:cNvSpPr/>
          <p:nvPr/>
        </p:nvSpPr>
        <p:spPr>
          <a:xfrm>
            <a:off x="1515049" y="2473925"/>
            <a:ext cx="2016301" cy="658309"/>
          </a:xfrm>
          <a:prstGeom prst="roundRect">
            <a:avLst/>
          </a:prstGeom>
          <a:solidFill>
            <a:srgbClr val="407E97"/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u="none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PUF</a:t>
            </a:r>
          </a:p>
        </p:txBody>
      </p:sp>
      <p:cxnSp>
        <p:nvCxnSpPr>
          <p:cNvPr id="9" name="Straight Arrow Connector 47"/>
          <p:cNvCxnSpPr/>
          <p:nvPr/>
        </p:nvCxnSpPr>
        <p:spPr>
          <a:xfrm flipV="1">
            <a:off x="823006" y="2799150"/>
            <a:ext cx="691303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20"/>
          <p:cNvCxnSpPr/>
          <p:nvPr/>
        </p:nvCxnSpPr>
        <p:spPr>
          <a:xfrm>
            <a:off x="7044738" y="2669130"/>
            <a:ext cx="69130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" name="Rectangle 21"/>
          <p:cNvSpPr/>
          <p:nvPr/>
        </p:nvSpPr>
        <p:spPr>
          <a:xfrm>
            <a:off x="7847828" y="2294579"/>
            <a:ext cx="1922882" cy="433250"/>
          </a:xfrm>
          <a:prstGeom prst="rect">
            <a:avLst/>
          </a:prstGeom>
          <a:solidFill>
            <a:srgbClr val="FFFF00"/>
          </a:solidFill>
          <a:ln>
            <a:solidFill>
              <a:srgbClr val="BE1E3C"/>
            </a:solidFill>
          </a:ln>
        </p:spPr>
        <p:txBody>
          <a:bodyPr wrap="none" lIns="124261" tIns="62130" rIns="124261" bIns="62130">
            <a:spAutoFit/>
          </a:bodyPr>
          <a:lstStyle/>
          <a:p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Helper Data (HD)</a:t>
            </a:r>
          </a:p>
        </p:txBody>
      </p:sp>
      <p:sp>
        <p:nvSpPr>
          <p:cNvPr id="12" name="Rounded Rectangle 22"/>
          <p:cNvSpPr/>
          <p:nvPr/>
        </p:nvSpPr>
        <p:spPr>
          <a:xfrm>
            <a:off x="5028436" y="2481398"/>
            <a:ext cx="2016301" cy="658309"/>
          </a:xfrm>
          <a:prstGeom prst="roundRect">
            <a:avLst/>
          </a:prstGeom>
          <a:solidFill>
            <a:srgbClr val="407E97"/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u="none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Helper Data Extractor</a:t>
            </a:r>
          </a:p>
        </p:txBody>
      </p:sp>
      <p:cxnSp>
        <p:nvCxnSpPr>
          <p:cNvPr id="13" name="Straight Arrow Connector 23"/>
          <p:cNvCxnSpPr>
            <a:endCxn id="12" idx="1"/>
          </p:cNvCxnSpPr>
          <p:nvPr/>
        </p:nvCxnSpPr>
        <p:spPr>
          <a:xfrm>
            <a:off x="4556543" y="2806624"/>
            <a:ext cx="471892" cy="39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4" name="Straight Arrow Connector 24"/>
          <p:cNvCxnSpPr/>
          <p:nvPr/>
        </p:nvCxnSpPr>
        <p:spPr>
          <a:xfrm>
            <a:off x="7055132" y="2978608"/>
            <a:ext cx="69130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5" name="Rectangle 25"/>
          <p:cNvSpPr/>
          <p:nvPr/>
        </p:nvSpPr>
        <p:spPr>
          <a:xfrm>
            <a:off x="7688825" y="2737003"/>
            <a:ext cx="637273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Key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27"/>
          <p:cNvSpPr/>
          <p:nvPr/>
        </p:nvSpPr>
        <p:spPr>
          <a:xfrm>
            <a:off x="507245" y="1905858"/>
            <a:ext cx="2155316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Enrolment process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" name="Rounded Rectangle 28"/>
          <p:cNvSpPr/>
          <p:nvPr/>
        </p:nvSpPr>
        <p:spPr>
          <a:xfrm>
            <a:off x="448550" y="3977500"/>
            <a:ext cx="9414312" cy="1940241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u="none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18" name="Straight Arrow Connector 29"/>
          <p:cNvCxnSpPr>
            <a:stCxn id="21" idx="3"/>
          </p:cNvCxnSpPr>
          <p:nvPr/>
        </p:nvCxnSpPr>
        <p:spPr>
          <a:xfrm>
            <a:off x="3531352" y="4875051"/>
            <a:ext cx="69130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9" name="Rectangle 30"/>
          <p:cNvSpPr/>
          <p:nvPr/>
        </p:nvSpPr>
        <p:spPr>
          <a:xfrm>
            <a:off x="448551" y="4599572"/>
            <a:ext cx="403235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C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34"/>
          <p:cNvSpPr/>
          <p:nvPr/>
        </p:nvSpPr>
        <p:spPr>
          <a:xfrm>
            <a:off x="4181504" y="4599782"/>
            <a:ext cx="460943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R’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" name="Rounded Rectangle 35"/>
          <p:cNvSpPr/>
          <p:nvPr/>
        </p:nvSpPr>
        <p:spPr>
          <a:xfrm>
            <a:off x="1515050" y="4545898"/>
            <a:ext cx="2016301" cy="658309"/>
          </a:xfrm>
          <a:prstGeom prst="roundRect">
            <a:avLst/>
          </a:prstGeom>
          <a:solidFill>
            <a:srgbClr val="407E97"/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u="none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PUF</a:t>
            </a:r>
          </a:p>
        </p:txBody>
      </p:sp>
      <p:cxnSp>
        <p:nvCxnSpPr>
          <p:cNvPr id="22" name="Straight Arrow Connector 36"/>
          <p:cNvCxnSpPr/>
          <p:nvPr/>
        </p:nvCxnSpPr>
        <p:spPr>
          <a:xfrm flipV="1">
            <a:off x="823007" y="4871122"/>
            <a:ext cx="691303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3" name="Rectangle 38"/>
          <p:cNvSpPr/>
          <p:nvPr/>
        </p:nvSpPr>
        <p:spPr>
          <a:xfrm>
            <a:off x="3920054" y="5346525"/>
            <a:ext cx="1922882" cy="433250"/>
          </a:xfrm>
          <a:prstGeom prst="rect">
            <a:avLst/>
          </a:prstGeom>
          <a:solidFill>
            <a:srgbClr val="FFFF00"/>
          </a:solidFill>
          <a:ln>
            <a:solidFill>
              <a:srgbClr val="BE1E3C"/>
            </a:solidFill>
          </a:ln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Helper Data (HD)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Rounded Rectangle 40"/>
          <p:cNvSpPr/>
          <p:nvPr/>
        </p:nvSpPr>
        <p:spPr>
          <a:xfrm>
            <a:off x="5248587" y="4553370"/>
            <a:ext cx="2016301" cy="658309"/>
          </a:xfrm>
          <a:prstGeom prst="roundRect">
            <a:avLst/>
          </a:prstGeom>
          <a:solidFill>
            <a:srgbClr val="407E97"/>
          </a:solidFill>
          <a:ln w="19050" cap="flat" cmpd="sng" algn="ctr">
            <a:solidFill>
              <a:srgbClr val="407E97">
                <a:shade val="50000"/>
              </a:srgbClr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u="none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Fuzzy Extractor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u="none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Error Correction</a:t>
            </a:r>
          </a:p>
        </p:txBody>
      </p:sp>
      <p:cxnSp>
        <p:nvCxnSpPr>
          <p:cNvPr id="25" name="Straight Arrow Connector 41"/>
          <p:cNvCxnSpPr/>
          <p:nvPr/>
        </p:nvCxnSpPr>
        <p:spPr>
          <a:xfrm flipV="1">
            <a:off x="4556544" y="4878595"/>
            <a:ext cx="691303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6" name="Straight Arrow Connector 42"/>
          <p:cNvCxnSpPr/>
          <p:nvPr/>
        </p:nvCxnSpPr>
        <p:spPr>
          <a:xfrm>
            <a:off x="7275283" y="4901228"/>
            <a:ext cx="69130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7" name="Rectangle 43"/>
          <p:cNvSpPr/>
          <p:nvPr/>
        </p:nvSpPr>
        <p:spPr>
          <a:xfrm>
            <a:off x="7908976" y="4625959"/>
            <a:ext cx="637273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Key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507247" y="3977831"/>
            <a:ext cx="1793038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Reconstruction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29" name="Elbow Connector 3"/>
          <p:cNvCxnSpPr/>
          <p:nvPr/>
        </p:nvCxnSpPr>
        <p:spPr>
          <a:xfrm flipV="1">
            <a:off x="4902196" y="5050580"/>
            <a:ext cx="346391" cy="295945"/>
          </a:xfrm>
          <a:prstGeom prst="bentConnector3">
            <a:avLst>
              <a:gd name="adj1" fmla="val -2269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30" name="Rectangle 46"/>
          <p:cNvSpPr/>
          <p:nvPr/>
        </p:nvSpPr>
        <p:spPr>
          <a:xfrm>
            <a:off x="791353" y="3214216"/>
            <a:ext cx="2110432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rgbClr val="BE1E3C">
                    <a:lumMod val="60000"/>
                    <a:lumOff val="40000"/>
                  </a:srgbClr>
                </a:solidFill>
                <a:cs typeface="Arial" pitchFamily="34" charset="0"/>
              </a:rPr>
              <a:t>One-Time-Process</a:t>
            </a:r>
            <a:endParaRPr lang="en-GB" b="0" u="none" kern="0" dirty="0">
              <a:solidFill>
                <a:srgbClr val="BE1E3C">
                  <a:lumMod val="60000"/>
                  <a:lumOff val="40000"/>
                </a:srgb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" name="Rectangle 53"/>
          <p:cNvSpPr/>
          <p:nvPr/>
        </p:nvSpPr>
        <p:spPr>
          <a:xfrm>
            <a:off x="862207" y="5537154"/>
            <a:ext cx="1910058" cy="433250"/>
          </a:xfrm>
          <a:prstGeom prst="rect">
            <a:avLst/>
          </a:prstGeom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none" kern="0" dirty="0">
                <a:solidFill>
                  <a:srgbClr val="BE1E3C">
                    <a:lumMod val="60000"/>
                    <a:lumOff val="40000"/>
                  </a:srgbClr>
                </a:solidFill>
                <a:cs typeface="Arial" pitchFamily="34" charset="0"/>
              </a:rPr>
              <a:t>Repeated Action</a:t>
            </a:r>
            <a:endParaRPr lang="en-GB" b="0" u="none" kern="0" dirty="0">
              <a:solidFill>
                <a:srgbClr val="BE1E3C">
                  <a:lumMod val="60000"/>
                  <a:lumOff val="40000"/>
                </a:srgb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1471855" y="6013818"/>
            <a:ext cx="5013471" cy="433250"/>
          </a:xfrm>
          <a:prstGeom prst="rect">
            <a:avLst/>
          </a:prstGeom>
          <a:solidFill>
            <a:srgbClr val="FFFF00"/>
          </a:solidFill>
          <a:ln>
            <a:solidFill>
              <a:srgbClr val="BE1E3C"/>
            </a:solidFill>
          </a:ln>
        </p:spPr>
        <p:txBody>
          <a:bodyPr wrap="none" lIns="124261" tIns="62130" rIns="124261" bIns="6213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ysClr val="windowText" lastClr="000000"/>
                </a:solidFill>
                <a:cs typeface="Arial" pitchFamily="34" charset="0"/>
              </a:rPr>
              <a:t>NOTICE</a:t>
            </a:r>
            <a:r>
              <a:rPr lang="en-GB" u="none" kern="0" dirty="0">
                <a:solidFill>
                  <a:sysClr val="windowText" lastClr="000000"/>
                </a:solidFill>
                <a:cs typeface="Arial" pitchFamily="34" charset="0"/>
              </a:rPr>
              <a:t>:   Helper Data:  need not to be secured!</a:t>
            </a:r>
            <a:endParaRPr lang="en-GB" b="0" u="none" kern="0" dirty="0">
              <a:solidFill>
                <a:sysClr val="windowText" lastClr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7" grpId="0" animBg="1"/>
      <p:bldP spid="19" grpId="0"/>
      <p:bldP spid="20" grpId="0"/>
      <p:bldP spid="21" grpId="0" animBg="1"/>
      <p:bldP spid="23" grpId="0" animBg="1"/>
      <p:bldP spid="24" grpId="0" animBg="1"/>
      <p:bldP spid="27" grpId="0"/>
      <p:bldP spid="28" grpId="0"/>
      <p:bldP spid="31" grpId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70508" y="252606"/>
            <a:ext cx="5641633" cy="583118"/>
          </a:xfrm>
          <a:prstGeom prst="rect">
            <a:avLst/>
          </a:prstGeom>
        </p:spPr>
        <p:txBody>
          <a:bodyPr wrap="none" lIns="100342" tIns="50170" rIns="100342" bIns="50170">
            <a:spAutoFit/>
          </a:bodyPr>
          <a:lstStyle/>
          <a:p>
            <a:pPr algn="ctr">
              <a:lnSpc>
                <a:spcPct val="101000"/>
              </a:lnSpc>
              <a:defRPr/>
            </a:pPr>
            <a:r>
              <a:rPr lang="en-GB" sz="31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Bio-Inspired</a:t>
            </a:r>
            <a:r>
              <a:rPr lang="en-GB" sz="3100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Identification Protocol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785293" y="1073602"/>
            <a:ext cx="6494776" cy="501518"/>
          </a:xfrm>
          <a:prstGeom prst="rect">
            <a:avLst/>
          </a:prstGeom>
          <a:noFill/>
        </p:spPr>
        <p:txBody>
          <a:bodyPr wrap="square" lIns="100342" tIns="50170" rIns="100342" bIns="50170" rtlCol="0">
            <a:spAutoFit/>
          </a:bodyPr>
          <a:lstStyle/>
          <a:p>
            <a:r>
              <a:rPr lang="en-US" sz="2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DNA-Like Marker-Based Identification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10751" y="1635720"/>
            <a:ext cx="4510134" cy="409096"/>
          </a:xfrm>
          <a:prstGeom prst="rect">
            <a:avLst/>
          </a:prstGeom>
          <a:noFill/>
        </p:spPr>
        <p:txBody>
          <a:bodyPr wrap="square" lIns="100342" tIns="50170" rIns="100342" bIns="50170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DNA-Like Marker-Based Identification</a:t>
            </a:r>
          </a:p>
        </p:txBody>
      </p:sp>
      <p:sp>
        <p:nvSpPr>
          <p:cNvPr id="46" name="TextBox 5"/>
          <p:cNvSpPr txBox="1"/>
          <p:nvPr/>
        </p:nvSpPr>
        <p:spPr>
          <a:xfrm rot="10800000" flipV="1">
            <a:off x="691126" y="2870371"/>
            <a:ext cx="2702123" cy="593762"/>
          </a:xfrm>
          <a:prstGeom prst="rect">
            <a:avLst/>
          </a:prstGeom>
          <a:noFill/>
        </p:spPr>
        <p:txBody>
          <a:bodyPr wrap="square" lIns="100342" tIns="50170" rIns="100342" bIns="50170" rtlCol="0">
            <a:spAutoFit/>
          </a:bodyPr>
          <a:lstStyle/>
          <a:p>
            <a:r>
              <a:rPr lang="en-US" sz="1600" u="none" dirty="0">
                <a:solidFill>
                  <a:srgbClr val="000000"/>
                </a:solidFill>
                <a:cs typeface="Arial" pitchFamily="34" charset="0"/>
              </a:rPr>
              <a:t>List generated and kept secret by the proving authority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3846907" y="3979671"/>
            <a:ext cx="4513537" cy="409096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lIns="100342" tIns="50170" rIns="100342" bIns="501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u="none" kern="0" dirty="0">
                <a:solidFill>
                  <a:prstClr val="black"/>
                </a:solidFill>
                <a:cs typeface="Times New Roman" pitchFamily="18" charset="0"/>
              </a:rPr>
              <a:t>If max | C,R| </a:t>
            </a:r>
            <a:r>
              <a:rPr lang="en-US" b="0" u="none" kern="0" dirty="0">
                <a:solidFill>
                  <a:prstClr val="black"/>
                </a:solidFill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b="0" u="none" kern="0" dirty="0">
                <a:solidFill>
                  <a:prstClr val="black"/>
                </a:solidFill>
                <a:cs typeface="Times New Roman" pitchFamily="18" charset="0"/>
                <a:sym typeface="Symbol"/>
              </a:rPr>
              <a:t>, Then unit is </a:t>
            </a:r>
            <a:r>
              <a:rPr lang="en-US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/>
              </a:rPr>
              <a:t>unclonable</a:t>
            </a:r>
            <a:endParaRPr lang="en-US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1047020" y="3495700"/>
            <a:ext cx="2141150" cy="1894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100342" tIns="50170" rIns="100342" bIns="50170" rtlCol="0">
            <a:spAutoFit/>
          </a:bodyPr>
          <a:lstStyle/>
          <a:p>
            <a:pPr>
              <a:spcAft>
                <a:spcPts val="659"/>
              </a:spcAft>
            </a:pPr>
            <a:r>
              <a:rPr lang="en-US" sz="1800" b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Secret  </a:t>
            </a:r>
            <a:r>
              <a:rPr lang="en-US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Pair’s List</a:t>
            </a:r>
          </a:p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-  R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1</a:t>
            </a:r>
          </a:p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-  R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</a:p>
          <a:p>
            <a:r>
              <a:rPr lang="en-US" sz="1800" u="none" baseline="-25000" dirty="0">
                <a:solidFill>
                  <a:prstClr val="black"/>
                </a:solidFill>
                <a:cs typeface="Times New Roman" pitchFamily="18" charset="0"/>
              </a:rPr>
              <a:t>        …</a:t>
            </a:r>
          </a:p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i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-  </a:t>
            </a:r>
            <a:r>
              <a:rPr lang="en-US" sz="1800" b="0" u="none" dirty="0" err="1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sz="1800" b="0" u="none" baseline="-25000" dirty="0" err="1">
                <a:solidFill>
                  <a:prstClr val="black"/>
                </a:solidFill>
                <a:cs typeface="Times New Roman" pitchFamily="18" charset="0"/>
              </a:rPr>
              <a:t>i</a:t>
            </a:r>
            <a:endParaRPr lang="en-US" sz="1800" b="0" u="none" baseline="-250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u="none" baseline="-25000" dirty="0">
                <a:solidFill>
                  <a:prstClr val="black"/>
                </a:solidFill>
                <a:cs typeface="Times New Roman" pitchFamily="18" charset="0"/>
              </a:rPr>
              <a:t>     …</a:t>
            </a:r>
          </a:p>
          <a:p>
            <a:r>
              <a:rPr lang="en-US" u="none" baseline="-25000" dirty="0">
                <a:solidFill>
                  <a:prstClr val="black"/>
                </a:solidFill>
                <a:cs typeface="Times New Roman" pitchFamily="18" charset="0"/>
              </a:rPr>
              <a:t>Up to </a:t>
            </a:r>
            <a:r>
              <a:rPr lang="en-US" b="0" u="none" baseline="-25000" dirty="0">
                <a:solidFill>
                  <a:prstClr val="black"/>
                </a:solidFill>
                <a:cs typeface="Times New Roman" pitchFamily="18" charset="0"/>
                <a:sym typeface="Symbol"/>
              </a:rPr>
              <a:t></a:t>
            </a:r>
            <a:endParaRPr lang="en-US" u="none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5" name="Cloud 3"/>
          <p:cNvSpPr/>
          <p:nvPr/>
        </p:nvSpPr>
        <p:spPr>
          <a:xfrm>
            <a:off x="4526920" y="2160404"/>
            <a:ext cx="3063845" cy="1361700"/>
          </a:xfrm>
          <a:prstGeom prst="cloud">
            <a:avLst/>
          </a:prstGeom>
          <a:solidFill>
            <a:srgbClr val="FFFF00"/>
          </a:solidFill>
          <a:ln w="28575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0342" tIns="50170" rIns="100342" bIns="50170" rtlCol="0" anchor="ctr"/>
          <a:lstStyle/>
          <a:p>
            <a:endParaRPr lang="en-US" b="0" u="none" dirty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57" name="Picture 4" descr="Amazing design of 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201799">
            <a:off x="5546108" y="2238259"/>
            <a:ext cx="1202634" cy="1317270"/>
          </a:xfrm>
          <a:prstGeom prst="rect">
            <a:avLst/>
          </a:prstGeom>
          <a:noFill/>
        </p:spPr>
      </p:pic>
      <p:sp>
        <p:nvSpPr>
          <p:cNvPr id="58" name="Rectangle 9"/>
          <p:cNvSpPr/>
          <p:nvPr/>
        </p:nvSpPr>
        <p:spPr>
          <a:xfrm>
            <a:off x="6051824" y="2135017"/>
            <a:ext cx="514153" cy="409096"/>
          </a:xfrm>
          <a:prstGeom prst="rect">
            <a:avLst/>
          </a:prstGeom>
        </p:spPr>
        <p:txBody>
          <a:bodyPr wrap="square" lIns="100342" tIns="50170" rIns="100342" bIns="50170">
            <a:spAutoFit/>
          </a:bodyPr>
          <a:lstStyle/>
          <a:p>
            <a:r>
              <a:rPr lang="en-US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en-US" u="none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endParaRPr lang="en-US" b="0" u="non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9" name="Rectangle 10"/>
          <p:cNvSpPr/>
          <p:nvPr/>
        </p:nvSpPr>
        <p:spPr>
          <a:xfrm>
            <a:off x="5452327" y="2445680"/>
            <a:ext cx="382180" cy="409096"/>
          </a:xfrm>
          <a:prstGeom prst="rect">
            <a:avLst/>
          </a:prstGeom>
        </p:spPr>
        <p:txBody>
          <a:bodyPr wrap="none" lIns="100342" tIns="50170" rIns="100342" bIns="50170">
            <a:spAutoFit/>
          </a:bodyPr>
          <a:lstStyle/>
          <a:p>
            <a:r>
              <a:rPr lang="en-US" u="none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en-US" u="none" baseline="-25000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endParaRPr lang="en-US" b="0" u="none" dirty="0">
              <a:solidFill>
                <a:srgbClr val="000000">
                  <a:lumMod val="95000"/>
                  <a:lumOff val="5000"/>
                </a:srgbClr>
              </a:solidFill>
              <a:cs typeface="Arial" pitchFamily="34" charset="0"/>
            </a:endParaRPr>
          </a:p>
        </p:txBody>
      </p:sp>
      <p:sp>
        <p:nvSpPr>
          <p:cNvPr id="64" name="Rectangle 12"/>
          <p:cNvSpPr/>
          <p:nvPr/>
        </p:nvSpPr>
        <p:spPr>
          <a:xfrm>
            <a:off x="5136403" y="2686278"/>
            <a:ext cx="422256" cy="409096"/>
          </a:xfrm>
          <a:prstGeom prst="rect">
            <a:avLst/>
          </a:prstGeom>
        </p:spPr>
        <p:txBody>
          <a:bodyPr wrap="none" lIns="100342" tIns="50170" rIns="100342" bIns="50170">
            <a:spAutoFit/>
          </a:bodyPr>
          <a:lstStyle/>
          <a:p>
            <a:r>
              <a:rPr lang="en-US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en-US" u="none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endParaRPr lang="en-US" b="0" u="none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5" name="TextBox 4"/>
          <p:cNvSpPr txBox="1"/>
          <p:nvPr/>
        </p:nvSpPr>
        <p:spPr>
          <a:xfrm>
            <a:off x="7518211" y="1717157"/>
            <a:ext cx="2303868" cy="655318"/>
          </a:xfrm>
          <a:prstGeom prst="rect">
            <a:avLst/>
          </a:prstGeom>
          <a:noFill/>
        </p:spPr>
        <p:txBody>
          <a:bodyPr wrap="square" lIns="100342" tIns="50170" rIns="100342" bIns="50170" rtlCol="0">
            <a:spAutoFit/>
          </a:bodyPr>
          <a:lstStyle/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DNA-like Identity chain Carrier/function</a:t>
            </a:r>
            <a:endParaRPr lang="en-US" sz="1800" b="0" u="none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7" name="Freeform 13"/>
          <p:cNvSpPr/>
          <p:nvPr/>
        </p:nvSpPr>
        <p:spPr>
          <a:xfrm>
            <a:off x="4571991" y="2722446"/>
            <a:ext cx="3240150" cy="135050"/>
          </a:xfrm>
          <a:custGeom>
            <a:avLst/>
            <a:gdLst>
              <a:gd name="connsiteX0" fmla="*/ 0 w 4547809"/>
              <a:gd name="connsiteY0" fmla="*/ 645886 h 762000"/>
              <a:gd name="connsiteX1" fmla="*/ 2627086 w 4547809"/>
              <a:gd name="connsiteY1" fmla="*/ 7257 h 762000"/>
              <a:gd name="connsiteX2" fmla="*/ 4513943 w 4547809"/>
              <a:gd name="connsiteY2" fmla="*/ 689429 h 762000"/>
              <a:gd name="connsiteX3" fmla="*/ 4513943 w 4547809"/>
              <a:gd name="connsiteY3" fmla="*/ 689429 h 762000"/>
              <a:gd name="connsiteX4" fmla="*/ 4528457 w 4547809"/>
              <a:gd name="connsiteY4" fmla="*/ 660400 h 762000"/>
              <a:gd name="connsiteX5" fmla="*/ 4397829 w 4547809"/>
              <a:gd name="connsiteY5" fmla="*/ 645886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7809" h="762000">
                <a:moveTo>
                  <a:pt x="0" y="645886"/>
                </a:moveTo>
                <a:cubicBezTo>
                  <a:pt x="937381" y="322943"/>
                  <a:pt x="1874762" y="0"/>
                  <a:pt x="2627086" y="7257"/>
                </a:cubicBezTo>
                <a:cubicBezTo>
                  <a:pt x="3379410" y="14514"/>
                  <a:pt x="4513943" y="689429"/>
                  <a:pt x="4513943" y="689429"/>
                </a:cubicBezTo>
                <a:lnTo>
                  <a:pt x="4513943" y="689429"/>
                </a:lnTo>
                <a:cubicBezTo>
                  <a:pt x="4516362" y="684591"/>
                  <a:pt x="4547809" y="667657"/>
                  <a:pt x="4528457" y="660400"/>
                </a:cubicBezTo>
                <a:cubicBezTo>
                  <a:pt x="4509105" y="653143"/>
                  <a:pt x="4303486" y="762000"/>
                  <a:pt x="4397829" y="645886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lIns="100342" tIns="50170" rIns="100342" bIns="501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ker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8" name="Freeform 55"/>
          <p:cNvSpPr/>
          <p:nvPr/>
        </p:nvSpPr>
        <p:spPr bwMode="auto">
          <a:xfrm>
            <a:off x="3434568" y="2760512"/>
            <a:ext cx="1052909" cy="88686"/>
          </a:xfrm>
          <a:custGeom>
            <a:avLst/>
            <a:gdLst>
              <a:gd name="connsiteX0" fmla="*/ 0 w 928468"/>
              <a:gd name="connsiteY0" fmla="*/ 0 h 84407"/>
              <a:gd name="connsiteX1" fmla="*/ 928468 w 928468"/>
              <a:gd name="connsiteY1" fmla="*/ 84407 h 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468" h="84407">
                <a:moveTo>
                  <a:pt x="0" y="0"/>
                </a:moveTo>
                <a:cubicBezTo>
                  <a:pt x="388034" y="21102"/>
                  <a:pt x="776068" y="42204"/>
                  <a:pt x="928468" y="8440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Freeform 60"/>
          <p:cNvSpPr/>
          <p:nvPr/>
        </p:nvSpPr>
        <p:spPr bwMode="auto">
          <a:xfrm>
            <a:off x="7741446" y="2880925"/>
            <a:ext cx="1052909" cy="88686"/>
          </a:xfrm>
          <a:custGeom>
            <a:avLst/>
            <a:gdLst>
              <a:gd name="connsiteX0" fmla="*/ 0 w 928468"/>
              <a:gd name="connsiteY0" fmla="*/ 0 h 84407"/>
              <a:gd name="connsiteX1" fmla="*/ 928468 w 928468"/>
              <a:gd name="connsiteY1" fmla="*/ 84407 h 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8468" h="84407">
                <a:moveTo>
                  <a:pt x="0" y="0"/>
                </a:moveTo>
                <a:cubicBezTo>
                  <a:pt x="388034" y="21102"/>
                  <a:pt x="776068" y="42204"/>
                  <a:pt x="928468" y="8440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6" name="Rectangle 59"/>
          <p:cNvSpPr/>
          <p:nvPr/>
        </p:nvSpPr>
        <p:spPr>
          <a:xfrm>
            <a:off x="3018861" y="2419838"/>
            <a:ext cx="451110" cy="501429"/>
          </a:xfrm>
          <a:prstGeom prst="rect">
            <a:avLst/>
          </a:prstGeom>
        </p:spPr>
        <p:txBody>
          <a:bodyPr wrap="none" lIns="100342" tIns="50170" rIns="100342" bIns="50170">
            <a:spAutoFit/>
          </a:bodyPr>
          <a:lstStyle/>
          <a:p>
            <a:r>
              <a:rPr lang="en-US" sz="2600" u="non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600" u="none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</a:p>
        </p:txBody>
      </p:sp>
      <p:sp>
        <p:nvSpPr>
          <p:cNvPr id="77" name="Rectangle 61"/>
          <p:cNvSpPr/>
          <p:nvPr/>
        </p:nvSpPr>
        <p:spPr>
          <a:xfrm>
            <a:off x="8725336" y="2635705"/>
            <a:ext cx="719790" cy="501518"/>
          </a:xfrm>
          <a:prstGeom prst="rect">
            <a:avLst/>
          </a:prstGeom>
        </p:spPr>
        <p:txBody>
          <a:bodyPr wrap="square" lIns="100342" tIns="50170" rIns="100342" bIns="50170">
            <a:spAutoFit/>
          </a:bodyPr>
          <a:lstStyle/>
          <a:p>
            <a:r>
              <a:rPr lang="en-US" sz="2600" u="none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en-US" sz="2600" u="none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endParaRPr lang="en-US" sz="2600" u="none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9" name="Freeform 69"/>
          <p:cNvSpPr/>
          <p:nvPr/>
        </p:nvSpPr>
        <p:spPr bwMode="auto">
          <a:xfrm>
            <a:off x="4635803" y="2458835"/>
            <a:ext cx="1827505" cy="395941"/>
          </a:xfrm>
          <a:custGeom>
            <a:avLst/>
            <a:gdLst>
              <a:gd name="connsiteX0" fmla="*/ 0 w 1611517"/>
              <a:gd name="connsiteY0" fmla="*/ 376837 h 376837"/>
              <a:gd name="connsiteX1" fmla="*/ 950614 w 1611517"/>
              <a:gd name="connsiteY1" fmla="*/ 5645 h 376837"/>
              <a:gd name="connsiteX2" fmla="*/ 1530036 w 1611517"/>
              <a:gd name="connsiteY2" fmla="*/ 150500 h 376837"/>
              <a:gd name="connsiteX3" fmla="*/ 1493822 w 1611517"/>
              <a:gd name="connsiteY3" fmla="*/ 123340 h 376837"/>
              <a:gd name="connsiteX4" fmla="*/ 1611517 w 1611517"/>
              <a:gd name="connsiteY4" fmla="*/ 150500 h 376837"/>
              <a:gd name="connsiteX5" fmla="*/ 1611517 w 1611517"/>
              <a:gd name="connsiteY5" fmla="*/ 150500 h 37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517" h="376837">
                <a:moveTo>
                  <a:pt x="0" y="376837"/>
                </a:moveTo>
                <a:cubicBezTo>
                  <a:pt x="347804" y="210102"/>
                  <a:pt x="695608" y="43368"/>
                  <a:pt x="950614" y="5645"/>
                </a:cubicBezTo>
                <a:cubicBezTo>
                  <a:pt x="1205620" y="-32078"/>
                  <a:pt x="1439501" y="130884"/>
                  <a:pt x="1530036" y="150500"/>
                </a:cubicBezTo>
                <a:cubicBezTo>
                  <a:pt x="1620571" y="170116"/>
                  <a:pt x="1480242" y="123340"/>
                  <a:pt x="1493822" y="123340"/>
                </a:cubicBezTo>
                <a:cubicBezTo>
                  <a:pt x="1507402" y="123340"/>
                  <a:pt x="1611517" y="150500"/>
                  <a:pt x="1611517" y="150500"/>
                </a:cubicBezTo>
                <a:lnTo>
                  <a:pt x="1611517" y="15050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0" name="Freeform 70"/>
          <p:cNvSpPr/>
          <p:nvPr/>
        </p:nvSpPr>
        <p:spPr bwMode="auto">
          <a:xfrm>
            <a:off x="6565977" y="2422084"/>
            <a:ext cx="1201225" cy="480253"/>
          </a:xfrm>
          <a:custGeom>
            <a:avLst/>
            <a:gdLst>
              <a:gd name="connsiteX0" fmla="*/ 0 w 1059255"/>
              <a:gd name="connsiteY0" fmla="*/ 158317 h 457081"/>
              <a:gd name="connsiteX1" fmla="*/ 443619 w 1059255"/>
              <a:gd name="connsiteY1" fmla="*/ 13462 h 457081"/>
              <a:gd name="connsiteX2" fmla="*/ 1041148 w 1059255"/>
              <a:gd name="connsiteY2" fmla="*/ 457081 h 457081"/>
              <a:gd name="connsiteX3" fmla="*/ 1041148 w 1059255"/>
              <a:gd name="connsiteY3" fmla="*/ 457081 h 457081"/>
              <a:gd name="connsiteX4" fmla="*/ 1041148 w 1059255"/>
              <a:gd name="connsiteY4" fmla="*/ 457081 h 457081"/>
              <a:gd name="connsiteX5" fmla="*/ 1041148 w 1059255"/>
              <a:gd name="connsiteY5" fmla="*/ 457081 h 457081"/>
              <a:gd name="connsiteX6" fmla="*/ 1059255 w 1059255"/>
              <a:gd name="connsiteY6" fmla="*/ 448028 h 45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255" h="457081">
                <a:moveTo>
                  <a:pt x="0" y="158317"/>
                </a:moveTo>
                <a:cubicBezTo>
                  <a:pt x="135047" y="60992"/>
                  <a:pt x="270094" y="-36332"/>
                  <a:pt x="443619" y="13462"/>
                </a:cubicBezTo>
                <a:cubicBezTo>
                  <a:pt x="617144" y="63256"/>
                  <a:pt x="1041148" y="457081"/>
                  <a:pt x="1041148" y="457081"/>
                </a:cubicBezTo>
                <a:lnTo>
                  <a:pt x="1041148" y="457081"/>
                </a:lnTo>
                <a:lnTo>
                  <a:pt x="1041148" y="457081"/>
                </a:lnTo>
                <a:lnTo>
                  <a:pt x="1041148" y="457081"/>
                </a:lnTo>
                <a:lnTo>
                  <a:pt x="1059255" y="44802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Oval 6"/>
          <p:cNvSpPr/>
          <p:nvPr/>
        </p:nvSpPr>
        <p:spPr bwMode="auto">
          <a:xfrm>
            <a:off x="6371388" y="2520489"/>
            <a:ext cx="269166" cy="12230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Freeform 73"/>
          <p:cNvSpPr/>
          <p:nvPr/>
        </p:nvSpPr>
        <p:spPr bwMode="auto">
          <a:xfrm>
            <a:off x="4584459" y="2826232"/>
            <a:ext cx="3182733" cy="478536"/>
          </a:xfrm>
          <a:custGeom>
            <a:avLst/>
            <a:gdLst>
              <a:gd name="connsiteX0" fmla="*/ 0 w 2806574"/>
              <a:gd name="connsiteY0" fmla="*/ 0 h 455447"/>
              <a:gd name="connsiteX1" fmla="*/ 814812 w 2806574"/>
              <a:gd name="connsiteY1" fmla="*/ 244443 h 455447"/>
              <a:gd name="connsiteX2" fmla="*/ 814812 w 2806574"/>
              <a:gd name="connsiteY2" fmla="*/ 244443 h 455447"/>
              <a:gd name="connsiteX3" fmla="*/ 814812 w 2806574"/>
              <a:gd name="connsiteY3" fmla="*/ 244443 h 455447"/>
              <a:gd name="connsiteX4" fmla="*/ 1511928 w 2806574"/>
              <a:gd name="connsiteY4" fmla="*/ 452673 h 455447"/>
              <a:gd name="connsiteX5" fmla="*/ 2806574 w 2806574"/>
              <a:gd name="connsiteY5" fmla="*/ 72427 h 455447"/>
              <a:gd name="connsiteX6" fmla="*/ 2806574 w 2806574"/>
              <a:gd name="connsiteY6" fmla="*/ 72427 h 4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6574" h="455447">
                <a:moveTo>
                  <a:pt x="0" y="0"/>
                </a:moveTo>
                <a:lnTo>
                  <a:pt x="814812" y="244443"/>
                </a:lnTo>
                <a:lnTo>
                  <a:pt x="814812" y="244443"/>
                </a:lnTo>
                <a:lnTo>
                  <a:pt x="814812" y="244443"/>
                </a:lnTo>
                <a:cubicBezTo>
                  <a:pt x="930998" y="279148"/>
                  <a:pt x="1179968" y="481342"/>
                  <a:pt x="1511928" y="452673"/>
                </a:cubicBezTo>
                <a:cubicBezTo>
                  <a:pt x="1843888" y="424004"/>
                  <a:pt x="2806574" y="72427"/>
                  <a:pt x="2806574" y="72427"/>
                </a:cubicBezTo>
                <a:lnTo>
                  <a:pt x="2806574" y="72427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Oval 39"/>
          <p:cNvSpPr/>
          <p:nvPr/>
        </p:nvSpPr>
        <p:spPr bwMode="auto">
          <a:xfrm>
            <a:off x="5425944" y="3024419"/>
            <a:ext cx="269166" cy="122307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Oval 38"/>
          <p:cNvSpPr/>
          <p:nvPr/>
        </p:nvSpPr>
        <p:spPr bwMode="auto">
          <a:xfrm>
            <a:off x="5834507" y="2730650"/>
            <a:ext cx="269166" cy="12230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100342" tIns="50170" rIns="100342" bIns="5017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600" b="0" u="none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8" name="Gerade Verbindung 37"/>
          <p:cNvCxnSpPr/>
          <p:nvPr/>
        </p:nvCxnSpPr>
        <p:spPr bwMode="auto">
          <a:xfrm flipH="1">
            <a:off x="1026040" y="4193128"/>
            <a:ext cx="1070574" cy="23016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uppieren 3"/>
          <p:cNvGrpSpPr/>
          <p:nvPr/>
        </p:nvGrpSpPr>
        <p:grpSpPr>
          <a:xfrm>
            <a:off x="1932511" y="2886109"/>
            <a:ext cx="2623810" cy="1566450"/>
            <a:chOff x="1704109" y="3144982"/>
            <a:chExt cx="2313709" cy="1490871"/>
          </a:xfrm>
        </p:grpSpPr>
        <p:sp>
          <p:nvSpPr>
            <p:cNvPr id="2" name="Freihandform 1"/>
            <p:cNvSpPr/>
            <p:nvPr/>
          </p:nvSpPr>
          <p:spPr bwMode="auto">
            <a:xfrm>
              <a:off x="1704109" y="3144982"/>
              <a:ext cx="2313709" cy="1490871"/>
            </a:xfrm>
            <a:custGeom>
              <a:avLst/>
              <a:gdLst>
                <a:gd name="connsiteX0" fmla="*/ 0 w 2313709"/>
                <a:gd name="connsiteY0" fmla="*/ 1440873 h 1490871"/>
                <a:gd name="connsiteX1" fmla="*/ 942109 w 2313709"/>
                <a:gd name="connsiteY1" fmla="*/ 1413163 h 1490871"/>
                <a:gd name="connsiteX2" fmla="*/ 1524000 w 2313709"/>
                <a:gd name="connsiteY2" fmla="*/ 706582 h 1490871"/>
                <a:gd name="connsiteX3" fmla="*/ 2313709 w 2313709"/>
                <a:gd name="connsiteY3" fmla="*/ 0 h 14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709" h="1490871">
                  <a:moveTo>
                    <a:pt x="0" y="1440873"/>
                  </a:moveTo>
                  <a:cubicBezTo>
                    <a:pt x="344054" y="1488209"/>
                    <a:pt x="688109" y="1535545"/>
                    <a:pt x="942109" y="1413163"/>
                  </a:cubicBezTo>
                  <a:cubicBezTo>
                    <a:pt x="1196109" y="1290781"/>
                    <a:pt x="1295400" y="942109"/>
                    <a:pt x="1524000" y="706582"/>
                  </a:cubicBezTo>
                  <a:cubicBezTo>
                    <a:pt x="1752600" y="471055"/>
                    <a:pt x="2036618" y="25400"/>
                    <a:pt x="2313709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de-DE" sz="2600" b="0" u="non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3133514" y="3481256"/>
              <a:ext cx="774908" cy="380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u="none" dirty="0">
                  <a:solidFill>
                    <a:srgbClr val="000000"/>
                  </a:solidFill>
                  <a:cs typeface="Arial" pitchFamily="34" charset="0"/>
                </a:rPr>
                <a:t>C</a:t>
              </a:r>
              <a:r>
                <a:rPr lang="de-DE" u="none" baseline="-25000" dirty="0">
                  <a:solidFill>
                    <a:srgbClr val="000000"/>
                  </a:solidFill>
                  <a:cs typeface="Arial" pitchFamily="34" charset="0"/>
                </a:rPr>
                <a:t>2</a:t>
              </a:r>
              <a:r>
                <a:rPr lang="de-DE" u="none" dirty="0">
                  <a:solidFill>
                    <a:srgbClr val="000000"/>
                  </a:solidFill>
                  <a:cs typeface="Arial" pitchFamily="34" charset="0"/>
                </a:rPr>
                <a:t> – R</a:t>
              </a:r>
              <a:r>
                <a:rPr lang="de-DE" u="none" baseline="-25000" dirty="0">
                  <a:solidFill>
                    <a:srgbClr val="000000"/>
                  </a:solidFill>
                  <a:cs typeface="Arial" pitchFamily="34" charset="0"/>
                </a:rPr>
                <a:t>2</a:t>
              </a:r>
              <a:endParaRPr lang="de-DE" sz="2600" u="none" baseline="-25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7756912" y="2892827"/>
            <a:ext cx="1674429" cy="930530"/>
            <a:chOff x="6840155" y="3151366"/>
            <a:chExt cx="1476534" cy="885633"/>
          </a:xfrm>
        </p:grpSpPr>
        <p:sp>
          <p:nvSpPr>
            <p:cNvPr id="82" name="Freeform 71"/>
            <p:cNvSpPr/>
            <p:nvPr/>
          </p:nvSpPr>
          <p:spPr bwMode="auto">
            <a:xfrm>
              <a:off x="6840155" y="3151366"/>
              <a:ext cx="1059255" cy="573792"/>
            </a:xfrm>
            <a:custGeom>
              <a:avLst/>
              <a:gdLst>
                <a:gd name="connsiteX0" fmla="*/ 0 w 1059255"/>
                <a:gd name="connsiteY0" fmla="*/ 0 h 298669"/>
                <a:gd name="connsiteX1" fmla="*/ 479833 w 1059255"/>
                <a:gd name="connsiteY1" fmla="*/ 280657 h 298669"/>
                <a:gd name="connsiteX2" fmla="*/ 869132 w 1059255"/>
                <a:gd name="connsiteY2" fmla="*/ 271604 h 298669"/>
                <a:gd name="connsiteX3" fmla="*/ 869132 w 1059255"/>
                <a:gd name="connsiteY3" fmla="*/ 271604 h 298669"/>
                <a:gd name="connsiteX4" fmla="*/ 1059255 w 1059255"/>
                <a:gd name="connsiteY4" fmla="*/ 271604 h 298669"/>
                <a:gd name="connsiteX5" fmla="*/ 1059255 w 1059255"/>
                <a:gd name="connsiteY5" fmla="*/ 271604 h 29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9255" h="298669">
                  <a:moveTo>
                    <a:pt x="0" y="0"/>
                  </a:moveTo>
                  <a:cubicBezTo>
                    <a:pt x="167489" y="117695"/>
                    <a:pt x="334978" y="235390"/>
                    <a:pt x="479833" y="280657"/>
                  </a:cubicBezTo>
                  <a:cubicBezTo>
                    <a:pt x="624688" y="325924"/>
                    <a:pt x="869132" y="271604"/>
                    <a:pt x="869132" y="271604"/>
                  </a:cubicBezTo>
                  <a:lnTo>
                    <a:pt x="869132" y="271604"/>
                  </a:lnTo>
                  <a:lnTo>
                    <a:pt x="1059255" y="271604"/>
                  </a:lnTo>
                  <a:lnTo>
                    <a:pt x="1059255" y="27160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600" b="0" u="non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7899410" y="3656194"/>
              <a:ext cx="417279" cy="380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u="none" dirty="0">
                  <a:solidFill>
                    <a:srgbClr val="000000"/>
                  </a:solidFill>
                  <a:cs typeface="Arial" pitchFamily="34" charset="0"/>
                </a:rPr>
                <a:t>R‘</a:t>
              </a:r>
              <a:r>
                <a:rPr lang="de-DE" u="none" baseline="-25000" dirty="0">
                  <a:solidFill>
                    <a:srgbClr val="000000"/>
                  </a:solidFill>
                  <a:cs typeface="Arial" pitchFamily="34" charset="0"/>
                </a:rPr>
                <a:t>2</a:t>
              </a:r>
              <a:endParaRPr lang="de-DE" sz="2600" u="none" baseline="-25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15"/>
          <p:cNvSpPr/>
          <p:nvPr/>
        </p:nvSpPr>
        <p:spPr>
          <a:xfrm>
            <a:off x="3857921" y="4452558"/>
            <a:ext cx="5975530" cy="1209316"/>
          </a:xfrm>
          <a:prstGeom prst="rect">
            <a:avLst/>
          </a:prstGeom>
        </p:spPr>
        <p:txBody>
          <a:bodyPr wrap="square" lIns="100342" tIns="50170" rIns="100342" bIns="501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Tow-way Protocol:</a:t>
            </a:r>
          </a:p>
          <a:p>
            <a:r>
              <a:rPr lang="en-US" sz="1800" b="0" u="none" kern="0" dirty="0">
                <a:solidFill>
                  <a:prstClr val="black"/>
                </a:solidFill>
                <a:cs typeface="Times New Roman" pitchFamily="18" charset="0"/>
                <a:sym typeface="Symbol"/>
              </a:rPr>
              <a:t>1- send 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to the object</a:t>
            </a:r>
          </a:p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2- Object responds with  R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 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if authentic</a:t>
            </a:r>
          </a:p>
          <a:p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  - Cancel the pair  C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-  R</a:t>
            </a:r>
            <a:r>
              <a:rPr lang="en-US" sz="1800" b="0" u="none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1800" b="0" u="none" dirty="0">
                <a:solidFill>
                  <a:prstClr val="black"/>
                </a:solidFill>
                <a:cs typeface="Times New Roman" pitchFamily="18" charset="0"/>
              </a:rPr>
              <a:t>  from the list and never use it again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122265" y="4872658"/>
            <a:ext cx="7238179" cy="1576101"/>
            <a:chOff x="989619" y="4637541"/>
            <a:chExt cx="6382717" cy="1500056"/>
          </a:xfrm>
        </p:grpSpPr>
        <p:sp>
          <p:nvSpPr>
            <p:cNvPr id="42" name="Rectangle 15"/>
            <p:cNvSpPr/>
            <p:nvPr/>
          </p:nvSpPr>
          <p:spPr>
            <a:xfrm>
              <a:off x="989619" y="5522451"/>
              <a:ext cx="6382717" cy="6151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cs typeface="Times New Roman" pitchFamily="18" charset="0"/>
                </a:rPr>
                <a:t>If C and R each having n-Bits, Max table size:  2n </a:t>
              </a:r>
              <a:r>
                <a:rPr lang="en-US" sz="1800" kern="0" dirty="0" err="1">
                  <a:solidFill>
                    <a:prstClr val="black"/>
                  </a:solidFill>
                  <a:cs typeface="Times New Roman" pitchFamily="18" charset="0"/>
                </a:rPr>
                <a:t>2</a:t>
              </a:r>
              <a:r>
                <a:rPr lang="en-US" sz="1800" kern="0" baseline="30000" dirty="0" err="1">
                  <a:solidFill>
                    <a:prstClr val="black"/>
                  </a:solidFill>
                  <a:cs typeface="Times New Roman" pitchFamily="18" charset="0"/>
                </a:rPr>
                <a:t>n</a:t>
              </a:r>
              <a:r>
                <a:rPr lang="en-US" sz="1800" kern="0" baseline="30000" dirty="0">
                  <a:solidFill>
                    <a:prstClr val="black"/>
                  </a:solidFill>
                  <a:cs typeface="Times New Roman" pitchFamily="18" charset="0"/>
                </a:rPr>
                <a:t>    </a:t>
              </a:r>
              <a:br>
                <a:rPr lang="en-US" sz="1800" kern="0" baseline="30000" dirty="0">
                  <a:solidFill>
                    <a:prstClr val="black"/>
                  </a:solidFill>
                  <a:cs typeface="Times New Roman" pitchFamily="18" charset="0"/>
                </a:rPr>
              </a:br>
              <a:r>
                <a:rPr lang="en-US" sz="1800" kern="0" dirty="0">
                  <a:solidFill>
                    <a:prstClr val="black"/>
                  </a:solidFill>
                  <a:cs typeface="Times New Roman" pitchFamily="18" charset="0"/>
                </a:rPr>
                <a:t>(example: for n=128 impossible to store) , that is the unit is </a:t>
              </a:r>
              <a:r>
                <a:rPr lang="en-US" sz="1800" kern="0" dirty="0" err="1">
                  <a:solidFill>
                    <a:prstClr val="black"/>
                  </a:solidFill>
                  <a:cs typeface="Times New Roman" pitchFamily="18" charset="0"/>
                </a:rPr>
                <a:t>unclonable</a:t>
              </a:r>
              <a:r>
                <a:rPr lang="en-US" sz="1800" kern="0" dirty="0">
                  <a:solidFill>
                    <a:prstClr val="black"/>
                  </a:solidFill>
                  <a:cs typeface="Times New Roman" pitchFamily="18" charset="0"/>
                </a:rPr>
                <a:t>!</a:t>
              </a:r>
            </a:p>
          </p:txBody>
        </p:sp>
        <p:cxnSp>
          <p:nvCxnSpPr>
            <p:cNvPr id="7" name="Gerade Verbindung mit Pfeil 6"/>
            <p:cNvCxnSpPr/>
            <p:nvPr/>
          </p:nvCxnSpPr>
          <p:spPr bwMode="auto">
            <a:xfrm flipH="1" flipV="1">
              <a:off x="2010691" y="4637541"/>
              <a:ext cx="545085" cy="95169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uppieren 9"/>
          <p:cNvGrpSpPr/>
          <p:nvPr/>
        </p:nvGrpSpPr>
        <p:grpSpPr>
          <a:xfrm>
            <a:off x="4544962" y="3533570"/>
            <a:ext cx="4423605" cy="400110"/>
            <a:chOff x="4007796" y="3363053"/>
            <a:chExt cx="3900791" cy="380805"/>
          </a:xfrm>
        </p:grpSpPr>
        <p:sp>
          <p:nvSpPr>
            <p:cNvPr id="6" name="Freihandform 5"/>
            <p:cNvSpPr/>
            <p:nvPr/>
          </p:nvSpPr>
          <p:spPr bwMode="auto">
            <a:xfrm>
              <a:off x="4007796" y="3394953"/>
              <a:ext cx="3900791" cy="175098"/>
            </a:xfrm>
            <a:custGeom>
              <a:avLst/>
              <a:gdLst>
                <a:gd name="connsiteX0" fmla="*/ 0 w 3900791"/>
                <a:gd name="connsiteY0" fmla="*/ 0 h 175098"/>
                <a:gd name="connsiteX1" fmla="*/ 1118681 w 3900791"/>
                <a:gd name="connsiteY1" fmla="*/ 175098 h 175098"/>
                <a:gd name="connsiteX2" fmla="*/ 3900791 w 3900791"/>
                <a:gd name="connsiteY2" fmla="*/ 107004 h 1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0791" h="175098">
                  <a:moveTo>
                    <a:pt x="0" y="0"/>
                  </a:moveTo>
                  <a:cubicBezTo>
                    <a:pt x="234274" y="78632"/>
                    <a:pt x="1118681" y="175098"/>
                    <a:pt x="1118681" y="175098"/>
                  </a:cubicBezTo>
                  <a:lnTo>
                    <a:pt x="3900791" y="10700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de-DE" sz="2600" b="0" u="non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631553" y="3363053"/>
              <a:ext cx="822968" cy="380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u="none" dirty="0">
                  <a:solidFill>
                    <a:srgbClr val="000000"/>
                  </a:solidFill>
                  <a:cs typeface="Arial" pitchFamily="34" charset="0"/>
                </a:rPr>
                <a:t>Same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4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nimBg="1"/>
      <p:bldP spid="53" grpId="0" animBg="1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56535" y="3366035"/>
            <a:ext cx="5315612" cy="423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1891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Biological DNA Identification (Fatherhood Test):</a:t>
            </a:r>
          </a:p>
        </p:txBody>
      </p:sp>
      <p:pic>
        <p:nvPicPr>
          <p:cNvPr id="264205" name="Picture 2" descr="Image:RNA-cod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56" y="915720"/>
            <a:ext cx="1738032" cy="227345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251589" y="1572903"/>
            <a:ext cx="5577716" cy="820645"/>
            <a:chOff x="1690" y="1100"/>
            <a:chExt cx="3344" cy="492"/>
          </a:xfrm>
        </p:grpSpPr>
        <p:sp>
          <p:nvSpPr>
            <p:cNvPr id="264219" name="Line 22"/>
            <p:cNvSpPr>
              <a:spLocks noChangeShapeType="1"/>
            </p:cNvSpPr>
            <p:nvPr/>
          </p:nvSpPr>
          <p:spPr bwMode="auto">
            <a:xfrm>
              <a:off x="3334" y="1361"/>
              <a:ext cx="4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60760"/>
              <a:endParaRPr lang="en-US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64220" name="Group 23"/>
            <p:cNvGrpSpPr>
              <a:grpSpLocks/>
            </p:cNvGrpSpPr>
            <p:nvPr/>
          </p:nvGrpSpPr>
          <p:grpSpPr bwMode="auto">
            <a:xfrm>
              <a:off x="1690" y="1100"/>
              <a:ext cx="3344" cy="492"/>
              <a:chOff x="1690" y="1100"/>
              <a:chExt cx="3344" cy="492"/>
            </a:xfrm>
          </p:grpSpPr>
          <p:sp>
            <p:nvSpPr>
              <p:cNvPr id="264221" name="Line 24"/>
              <p:cNvSpPr>
                <a:spLocks noChangeShapeType="1"/>
              </p:cNvSpPr>
              <p:nvPr/>
            </p:nvSpPr>
            <p:spPr bwMode="auto">
              <a:xfrm flipH="1">
                <a:off x="1889" y="1479"/>
                <a:ext cx="783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60760"/>
                <a:endParaRPr lang="en-US" sz="2522" b="0" u="none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64222" name="Line 25"/>
              <p:cNvSpPr>
                <a:spLocks noChangeShapeType="1"/>
              </p:cNvSpPr>
              <p:nvPr/>
            </p:nvSpPr>
            <p:spPr bwMode="auto">
              <a:xfrm flipH="1" flipV="1">
                <a:off x="1690" y="1100"/>
                <a:ext cx="982" cy="2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60760"/>
                <a:endParaRPr lang="en-US" sz="2522" b="0" u="none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2672" y="1144"/>
                <a:ext cx="640" cy="404"/>
              </a:xfrm>
              <a:prstGeom prst="rect">
                <a:avLst/>
              </a:prstGeom>
              <a:solidFill>
                <a:srgbClr val="C2E49C"/>
              </a:soli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60760" eaLnBrk="0" hangingPunct="0">
                  <a:defRPr/>
                </a:pPr>
                <a:r>
                  <a:rPr lang="en-US" sz="1891" u="non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Chemical</a:t>
                </a:r>
              </a:p>
              <a:p>
                <a:pPr defTabSz="960760" eaLnBrk="0" hangingPunct="0">
                  <a:defRPr/>
                </a:pPr>
                <a:r>
                  <a:rPr lang="en-US" sz="1891" u="non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Extractor</a:t>
                </a:r>
              </a:p>
            </p:txBody>
          </p:sp>
          <p:sp>
            <p:nvSpPr>
              <p:cNvPr id="264224" name="Text Box 27"/>
              <p:cNvSpPr txBox="1">
                <a:spLocks noChangeArrowheads="1"/>
              </p:cNvSpPr>
              <p:nvPr/>
            </p:nvSpPr>
            <p:spPr bwMode="auto">
              <a:xfrm>
                <a:off x="3787" y="1236"/>
                <a:ext cx="1247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defTabSz="960760" eaLnBrk="0" hangingPunct="0"/>
                <a:r>
                  <a:rPr lang="en-US" sz="2101" u="none">
                    <a:solidFill>
                      <a:srgbClr val="000000"/>
                    </a:solidFill>
                    <a:latin typeface="Arial Narrow" pitchFamily="34" charset="0"/>
                  </a:rPr>
                  <a:t>Chemical </a:t>
                </a:r>
                <a:r>
                  <a:rPr lang="en-US" sz="2101" u="none">
                    <a:solidFill>
                      <a:srgbClr val="FF0000"/>
                    </a:solidFill>
                    <a:latin typeface="Arial Narrow" pitchFamily="34" charset="0"/>
                  </a:rPr>
                  <a:t>Markers</a:t>
                </a:r>
              </a:p>
            </p:txBody>
          </p:sp>
        </p:grp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1111574" y="1277671"/>
            <a:ext cx="2471943" cy="1277671"/>
            <a:chOff x="407" y="923"/>
            <a:chExt cx="1482" cy="766"/>
          </a:xfrm>
        </p:grpSpPr>
        <p:sp>
          <p:nvSpPr>
            <p:cNvPr id="264214" name="Oval 30"/>
            <p:cNvSpPr>
              <a:spLocks noChangeArrowheads="1"/>
            </p:cNvSpPr>
            <p:nvPr/>
          </p:nvSpPr>
          <p:spPr bwMode="auto">
            <a:xfrm>
              <a:off x="1466" y="982"/>
              <a:ext cx="224" cy="221"/>
            </a:xfrm>
            <a:prstGeom prst="ellipse">
              <a:avLst/>
            </a:prstGeom>
            <a:gradFill rotWithShape="1">
              <a:gsLst>
                <a:gs pos="0">
                  <a:srgbClr val="D0F4D0">
                    <a:alpha val="51999"/>
                  </a:srgbClr>
                </a:gs>
                <a:gs pos="100000">
                  <a:srgbClr val="607160">
                    <a:alpha val="53998"/>
                  </a:srgbClr>
                </a:gs>
              </a:gsLst>
              <a:lin ang="5400000" scaled="1"/>
            </a:gra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5" name="Oval 31"/>
            <p:cNvSpPr>
              <a:spLocks noChangeArrowheads="1"/>
            </p:cNvSpPr>
            <p:nvPr/>
          </p:nvSpPr>
          <p:spPr bwMode="auto">
            <a:xfrm>
              <a:off x="1624" y="1479"/>
              <a:ext cx="265" cy="210"/>
            </a:xfrm>
            <a:prstGeom prst="ellipse">
              <a:avLst/>
            </a:prstGeom>
            <a:gradFill rotWithShape="1">
              <a:gsLst>
                <a:gs pos="0">
                  <a:srgbClr val="D0F4D0">
                    <a:alpha val="51999"/>
                  </a:srgbClr>
                </a:gs>
                <a:gs pos="100000">
                  <a:srgbClr val="607160">
                    <a:alpha val="53998"/>
                  </a:srgbClr>
                </a:gs>
              </a:gsLst>
              <a:lin ang="5400000" scaled="1"/>
            </a:gra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6" name="Text Box 32"/>
            <p:cNvSpPr txBox="1">
              <a:spLocks noChangeArrowheads="1"/>
            </p:cNvSpPr>
            <p:nvPr/>
          </p:nvSpPr>
          <p:spPr bwMode="auto">
            <a:xfrm>
              <a:off x="407" y="923"/>
              <a:ext cx="621" cy="4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defTabSz="960760" eaLnBrk="0" hangingPunct="0"/>
              <a:r>
                <a:rPr lang="en-US" sz="2101" u="none">
                  <a:solidFill>
                    <a:srgbClr val="000000"/>
                  </a:solidFill>
                  <a:latin typeface="Arial Narrow" pitchFamily="34" charset="0"/>
                </a:rPr>
                <a:t>Select</a:t>
              </a:r>
            </a:p>
            <a:p>
              <a:pPr defTabSz="960760" eaLnBrk="0" hangingPunct="0"/>
              <a:r>
                <a:rPr lang="en-US" sz="2101" u="none">
                  <a:solidFill>
                    <a:srgbClr val="000000"/>
                  </a:solidFill>
                  <a:latin typeface="Arial Narrow" pitchFamily="34" charset="0"/>
                </a:rPr>
                <a:t>Markers</a:t>
              </a:r>
            </a:p>
          </p:txBody>
        </p:sp>
        <p:sp>
          <p:nvSpPr>
            <p:cNvPr id="264217" name="Line 33"/>
            <p:cNvSpPr>
              <a:spLocks noChangeShapeType="1"/>
            </p:cNvSpPr>
            <p:nvPr/>
          </p:nvSpPr>
          <p:spPr bwMode="auto">
            <a:xfrm>
              <a:off x="1026" y="1100"/>
              <a:ext cx="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60760"/>
              <a:endParaRPr lang="en-US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64218" name="Line 34"/>
            <p:cNvSpPr>
              <a:spLocks noChangeShapeType="1"/>
            </p:cNvSpPr>
            <p:nvPr/>
          </p:nvSpPr>
          <p:spPr bwMode="auto">
            <a:xfrm>
              <a:off x="1026" y="1203"/>
              <a:ext cx="598" cy="3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60760"/>
              <a:endParaRPr lang="en-US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6068806" y="2193390"/>
            <a:ext cx="3639528" cy="745586"/>
            <a:chOff x="3379" y="1472"/>
            <a:chExt cx="2182" cy="447"/>
          </a:xfrm>
        </p:grpSpPr>
        <p:sp>
          <p:nvSpPr>
            <p:cNvPr id="264212" name="Text Box 28"/>
            <p:cNvSpPr txBox="1">
              <a:spLocks noChangeArrowheads="1"/>
            </p:cNvSpPr>
            <p:nvPr/>
          </p:nvSpPr>
          <p:spPr bwMode="auto">
            <a:xfrm>
              <a:off x="3379" y="1689"/>
              <a:ext cx="20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defTabSz="960760" eaLnBrk="0" hangingPunct="0"/>
              <a:r>
                <a:rPr lang="en-US" sz="1891" u="none">
                  <a:solidFill>
                    <a:srgbClr val="000000"/>
                  </a:solidFill>
                  <a:latin typeface="Arial Narrow" pitchFamily="34" charset="0"/>
                </a:rPr>
                <a:t>Identification by matching markers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3424" y="1472"/>
              <a:ext cx="2137" cy="234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4563" tIns="49173" rIns="94563" bIns="49173">
              <a:spAutoFit/>
            </a:bodyPr>
            <a:lstStyle/>
            <a:p>
              <a:pPr defTabSz="960760" eaLnBrk="0" hangingPunct="0">
                <a:defRPr/>
              </a:pPr>
              <a:r>
                <a:rPr lang="en-US" sz="1891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Bio DNA: 2</a:t>
              </a:r>
              <a:r>
                <a:rPr lang="en-US" sz="1891" u="none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48</a:t>
              </a:r>
              <a:r>
                <a:rPr lang="en-US" sz="1891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combinations ≈3 · 10</a:t>
              </a:r>
              <a:r>
                <a:rPr lang="en-US" sz="1891" u="none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12</a:t>
              </a:r>
            </a:p>
          </p:txBody>
        </p:sp>
      </p:grpSp>
      <p:sp>
        <p:nvSpPr>
          <p:cNvPr id="264209" name="Line 49"/>
          <p:cNvSpPr>
            <a:spLocks noChangeShapeType="1"/>
          </p:cNvSpPr>
          <p:nvPr/>
        </p:nvSpPr>
        <p:spPr bwMode="auto">
          <a:xfrm>
            <a:off x="833855" y="3300197"/>
            <a:ext cx="851168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563" tIns="49173" rIns="94563" bIns="49173">
            <a:spAutoFit/>
          </a:bodyPr>
          <a:lstStyle/>
          <a:p>
            <a:pPr defTabSz="960760"/>
            <a:endParaRPr lang="en-US" sz="2522" b="0" u="non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886398" y="765602"/>
            <a:ext cx="1781152" cy="4226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wrap="none" lIns="94563" tIns="49173" rIns="94563" bIns="49173">
            <a:spAutoFit/>
          </a:bodyPr>
          <a:lstStyle/>
          <a:p>
            <a:pPr defTabSz="960760" eaLnBrk="0" hangingPunct="0">
              <a:defRPr/>
            </a:pPr>
            <a:r>
              <a:rPr lang="en-US" sz="210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Biological DNA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851" y="198489"/>
            <a:ext cx="9797699" cy="5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algn="ctr"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2522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Best physical Identity:  the born </a:t>
            </a:r>
            <a:r>
              <a:rPr lang="en-GB" sz="252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DNA-like</a:t>
            </a:r>
            <a:r>
              <a:rPr lang="en-GB" sz="2522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provable identification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2087">
            <a:off x="875877" y="4009023"/>
            <a:ext cx="1789096" cy="17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143599" y="4333947"/>
            <a:ext cx="4925204" cy="302634"/>
          </a:xfrm>
          <a:prstGeom prst="rect">
            <a:avLst/>
          </a:prstGeom>
          <a:solidFill>
            <a:srgbClr val="FFCC99">
              <a:alpha val="30196"/>
            </a:srgb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6076" tIns="48038" rIns="96076" bIns="48038" numCol="1" rtlCol="0" anchor="t" anchorCtr="0" compatLnSpc="1">
            <a:prstTxWarp prst="textNoShape">
              <a:avLst/>
            </a:prstTxWarp>
          </a:bodyPr>
          <a:lstStyle/>
          <a:p>
            <a:pPr defTabSz="960760" eaLnBrk="0" hangingPunct="0"/>
            <a:endParaRPr lang="de-DE" sz="2522" b="0" u="non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2087">
            <a:off x="2072369" y="4022398"/>
            <a:ext cx="1789096" cy="17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2087">
            <a:off x="3268861" y="4035773"/>
            <a:ext cx="1789096" cy="17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2087">
            <a:off x="4465353" y="4049149"/>
            <a:ext cx="1789096" cy="17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803354" y="6275650"/>
            <a:ext cx="896471" cy="35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3362" u="none" dirty="0">
                <a:solidFill>
                  <a:srgbClr val="000000"/>
                </a:solidFill>
                <a:cs typeface="Arial" pitchFamily="34" charset="0"/>
              </a:rPr>
              <a:t>               ≠                           </a:t>
            </a: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004429" y="6262291"/>
            <a:ext cx="448236" cy="344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3362" u="none" dirty="0">
                <a:solidFill>
                  <a:srgbClr val="000000"/>
                </a:solidFill>
                <a:cs typeface="Arial" pitchFamily="34" charset="0"/>
              </a:rPr>
              <a:t>               ≠                           </a:t>
            </a: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5172331" y="6266732"/>
            <a:ext cx="547740" cy="366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3362" u="none" dirty="0">
                <a:solidFill>
                  <a:srgbClr val="000000"/>
                </a:solidFill>
                <a:cs typeface="Arial" pitchFamily="34" charset="0"/>
              </a:rPr>
              <a:t>               ≠                           </a:t>
            </a: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6192643" y="4271456"/>
            <a:ext cx="3202529" cy="390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1891" u="none" dirty="0">
                <a:solidFill>
                  <a:srgbClr val="000000"/>
                </a:solidFill>
                <a:cs typeface="Arial" pitchFamily="34" charset="0"/>
              </a:rPr>
              <a:t>Extract at same marker position</a:t>
            </a: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6698488" y="5633906"/>
            <a:ext cx="2841380" cy="835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1891" u="none" dirty="0">
                <a:solidFill>
                  <a:srgbClr val="000000"/>
                </a:solidFill>
                <a:cs typeface="Arial" pitchFamily="34" charset="0"/>
              </a:rPr>
              <a:t>Different entities for Non-equal marker extracts</a:t>
            </a:r>
            <a:br>
              <a:rPr lang="en-GB" sz="1891" u="none" dirty="0">
                <a:solidFill>
                  <a:srgbClr val="000000"/>
                </a:solidFill>
                <a:cs typeface="Arial" pitchFamily="34" charset="0"/>
              </a:rPr>
            </a:br>
            <a:r>
              <a:rPr lang="en-GB" sz="1891" u="none" dirty="0">
                <a:solidFill>
                  <a:srgbClr val="000000"/>
                </a:solidFill>
                <a:cs typeface="Arial" pitchFamily="34" charset="0"/>
              </a:rPr>
              <a:t>       A’ ≠ B’ ≠ C’ ≠ D’</a:t>
            </a: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1575622" y="3759911"/>
            <a:ext cx="405333" cy="37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2101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2812324" y="3747455"/>
            <a:ext cx="405333" cy="37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2101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</a:t>
            </a: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3980400" y="3762449"/>
            <a:ext cx="405333" cy="37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2101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</a:t>
            </a: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5175926" y="3749993"/>
            <a:ext cx="405333" cy="37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2101" u="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739782" y="4544788"/>
            <a:ext cx="1082673" cy="1928807"/>
            <a:chOff x="1293223" y="4325508"/>
            <a:chExt cx="1030436" cy="1835745"/>
          </a:xfrm>
        </p:grpSpPr>
        <p:sp>
          <p:nvSpPr>
            <p:cNvPr id="12" name="Freihandform 11"/>
            <p:cNvSpPr/>
            <p:nvPr/>
          </p:nvSpPr>
          <p:spPr>
            <a:xfrm>
              <a:off x="1293223" y="4325508"/>
              <a:ext cx="561703" cy="1449977"/>
            </a:xfrm>
            <a:custGeom>
              <a:avLst/>
              <a:gdLst>
                <a:gd name="connsiteX0" fmla="*/ 0 w 561703"/>
                <a:gd name="connsiteY0" fmla="*/ 0 h 1449977"/>
                <a:gd name="connsiteX1" fmla="*/ 431074 w 561703"/>
                <a:gd name="connsiteY1" fmla="*/ 418011 h 1449977"/>
                <a:gd name="connsiteX2" fmla="*/ 561703 w 561703"/>
                <a:gd name="connsiteY2" fmla="*/ 1449977 h 14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703" h="1449977">
                  <a:moveTo>
                    <a:pt x="0" y="0"/>
                  </a:moveTo>
                  <a:cubicBezTo>
                    <a:pt x="168728" y="88174"/>
                    <a:pt x="337457" y="176348"/>
                    <a:pt x="431074" y="418011"/>
                  </a:cubicBezTo>
                  <a:cubicBezTo>
                    <a:pt x="524691" y="659674"/>
                    <a:pt x="529046" y="1271451"/>
                    <a:pt x="561703" y="1449977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txBody>
            <a:bodyPr vert="horz" wrap="square" lIns="96076" tIns="48038" rIns="96076" bIns="48038" numCol="1" rtlCol="0" anchor="t" anchorCtr="0" compatLnSpc="1">
              <a:prstTxWarp prst="textNoShape">
                <a:avLst/>
              </a:prstTxWarp>
            </a:bodyPr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853" y="5803797"/>
              <a:ext cx="245112" cy="35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Rectangle 1"/>
            <p:cNvSpPr>
              <a:spLocks noChangeArrowheads="1"/>
            </p:cNvSpPr>
            <p:nvPr/>
          </p:nvSpPr>
          <p:spPr bwMode="auto">
            <a:xfrm>
              <a:off x="1937883" y="5665050"/>
              <a:ext cx="385776" cy="353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563" tIns="49173" rIns="94563" bIns="49173" anchor="b"/>
            <a:lstStyle/>
            <a:p>
              <a:pPr defTabSz="472041">
                <a:lnSpc>
                  <a:spcPct val="101000"/>
                </a:lnSpc>
                <a:tabLst>
                  <a:tab pos="0" algn="l"/>
                  <a:tab pos="470372" algn="l"/>
                  <a:tab pos="942413" algn="l"/>
                  <a:tab pos="1414452" algn="l"/>
                  <a:tab pos="1886493" algn="l"/>
                  <a:tab pos="2358533" algn="l"/>
                  <a:tab pos="2830573" algn="l"/>
                  <a:tab pos="3302613" algn="l"/>
                  <a:tab pos="3774653" algn="l"/>
                  <a:tab pos="4246693" algn="l"/>
                  <a:tab pos="4718734" algn="l"/>
                  <a:tab pos="5190773" algn="l"/>
                  <a:tab pos="5662814" algn="l"/>
                  <a:tab pos="6134853" algn="l"/>
                  <a:tab pos="6606894" algn="l"/>
                  <a:tab pos="7078934" algn="l"/>
                  <a:tab pos="7550974" algn="l"/>
                  <a:tab pos="8023014" algn="l"/>
                  <a:tab pos="8495054" algn="l"/>
                  <a:tab pos="8967094" algn="l"/>
                  <a:tab pos="9439135" algn="l"/>
                </a:tabLst>
              </a:pPr>
              <a:r>
                <a:rPr lang="en-GB" sz="1681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A’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904236" y="4539629"/>
            <a:ext cx="1127472" cy="1929607"/>
            <a:chOff x="2401493" y="4320599"/>
            <a:chExt cx="1073073" cy="1836506"/>
          </a:xfrm>
        </p:grpSpPr>
        <p:sp>
          <p:nvSpPr>
            <p:cNvPr id="56" name="Freihandform 55"/>
            <p:cNvSpPr/>
            <p:nvPr/>
          </p:nvSpPr>
          <p:spPr>
            <a:xfrm>
              <a:off x="2401493" y="4320599"/>
              <a:ext cx="561703" cy="1449977"/>
            </a:xfrm>
            <a:custGeom>
              <a:avLst/>
              <a:gdLst>
                <a:gd name="connsiteX0" fmla="*/ 0 w 561703"/>
                <a:gd name="connsiteY0" fmla="*/ 0 h 1449977"/>
                <a:gd name="connsiteX1" fmla="*/ 431074 w 561703"/>
                <a:gd name="connsiteY1" fmla="*/ 418011 h 1449977"/>
                <a:gd name="connsiteX2" fmla="*/ 561703 w 561703"/>
                <a:gd name="connsiteY2" fmla="*/ 1449977 h 14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703" h="1449977">
                  <a:moveTo>
                    <a:pt x="0" y="0"/>
                  </a:moveTo>
                  <a:cubicBezTo>
                    <a:pt x="168728" y="88174"/>
                    <a:pt x="337457" y="176348"/>
                    <a:pt x="431074" y="418011"/>
                  </a:cubicBezTo>
                  <a:cubicBezTo>
                    <a:pt x="524691" y="659674"/>
                    <a:pt x="529046" y="1271451"/>
                    <a:pt x="561703" y="1449977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txBody>
            <a:bodyPr vert="horz" wrap="square" lIns="96076" tIns="48038" rIns="96076" bIns="48038" numCol="1" rtlCol="0" anchor="t" anchorCtr="0" compatLnSpc="1">
              <a:prstTxWarp prst="textNoShape">
                <a:avLst/>
              </a:prstTxWarp>
            </a:bodyPr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725" y="5799649"/>
              <a:ext cx="245112" cy="35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Rectangle 1"/>
            <p:cNvSpPr>
              <a:spLocks noChangeArrowheads="1"/>
            </p:cNvSpPr>
            <p:nvPr/>
          </p:nvSpPr>
          <p:spPr bwMode="auto">
            <a:xfrm>
              <a:off x="3088790" y="5653195"/>
              <a:ext cx="385776" cy="353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563" tIns="49173" rIns="94563" bIns="49173" anchor="b"/>
            <a:lstStyle/>
            <a:p>
              <a:pPr defTabSz="472041">
                <a:lnSpc>
                  <a:spcPct val="101000"/>
                </a:lnSpc>
                <a:tabLst>
                  <a:tab pos="0" algn="l"/>
                  <a:tab pos="470372" algn="l"/>
                  <a:tab pos="942413" algn="l"/>
                  <a:tab pos="1414452" algn="l"/>
                  <a:tab pos="1886493" algn="l"/>
                  <a:tab pos="2358533" algn="l"/>
                  <a:tab pos="2830573" algn="l"/>
                  <a:tab pos="3302613" algn="l"/>
                  <a:tab pos="3774653" algn="l"/>
                  <a:tab pos="4246693" algn="l"/>
                  <a:tab pos="4718734" algn="l"/>
                  <a:tab pos="5190773" algn="l"/>
                  <a:tab pos="5662814" algn="l"/>
                  <a:tab pos="6134853" algn="l"/>
                  <a:tab pos="6606894" algn="l"/>
                  <a:tab pos="7078934" algn="l"/>
                  <a:tab pos="7550974" algn="l"/>
                  <a:tab pos="8023014" algn="l"/>
                  <a:tab pos="8495054" algn="l"/>
                  <a:tab pos="8967094" algn="l"/>
                  <a:tab pos="9439135" algn="l"/>
                </a:tabLst>
              </a:pPr>
              <a:r>
                <a:rPr lang="en-GB" sz="1681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B’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068689" y="4534471"/>
            <a:ext cx="1131095" cy="1930405"/>
            <a:chOff x="3509763" y="4315690"/>
            <a:chExt cx="1076521" cy="1837266"/>
          </a:xfrm>
        </p:grpSpPr>
        <p:sp>
          <p:nvSpPr>
            <p:cNvPr id="58" name="Freihandform 57"/>
            <p:cNvSpPr/>
            <p:nvPr/>
          </p:nvSpPr>
          <p:spPr>
            <a:xfrm>
              <a:off x="3509763" y="4315690"/>
              <a:ext cx="561703" cy="1449977"/>
            </a:xfrm>
            <a:custGeom>
              <a:avLst/>
              <a:gdLst>
                <a:gd name="connsiteX0" fmla="*/ 0 w 561703"/>
                <a:gd name="connsiteY0" fmla="*/ 0 h 1449977"/>
                <a:gd name="connsiteX1" fmla="*/ 431074 w 561703"/>
                <a:gd name="connsiteY1" fmla="*/ 418011 h 1449977"/>
                <a:gd name="connsiteX2" fmla="*/ 561703 w 561703"/>
                <a:gd name="connsiteY2" fmla="*/ 1449977 h 14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703" h="1449977">
                  <a:moveTo>
                    <a:pt x="0" y="0"/>
                  </a:moveTo>
                  <a:cubicBezTo>
                    <a:pt x="168728" y="88174"/>
                    <a:pt x="337457" y="176348"/>
                    <a:pt x="431074" y="418011"/>
                  </a:cubicBezTo>
                  <a:cubicBezTo>
                    <a:pt x="524691" y="659674"/>
                    <a:pt x="529046" y="1271451"/>
                    <a:pt x="561703" y="1449977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txBody>
            <a:bodyPr vert="horz" wrap="square" lIns="96076" tIns="48038" rIns="96076" bIns="48038" numCol="1" rtlCol="0" anchor="t" anchorCtr="0" compatLnSpc="1">
              <a:prstTxWarp prst="textNoShape">
                <a:avLst/>
              </a:prstTxWarp>
            </a:bodyPr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597" y="5795500"/>
              <a:ext cx="245112" cy="35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4200508" y="5667466"/>
              <a:ext cx="385776" cy="353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563" tIns="49173" rIns="94563" bIns="49173" anchor="b"/>
            <a:lstStyle/>
            <a:p>
              <a:pPr defTabSz="472041">
                <a:lnSpc>
                  <a:spcPct val="101000"/>
                </a:lnSpc>
                <a:tabLst>
                  <a:tab pos="0" algn="l"/>
                  <a:tab pos="470372" algn="l"/>
                  <a:tab pos="942413" algn="l"/>
                  <a:tab pos="1414452" algn="l"/>
                  <a:tab pos="1886493" algn="l"/>
                  <a:tab pos="2358533" algn="l"/>
                  <a:tab pos="2830573" algn="l"/>
                  <a:tab pos="3302613" algn="l"/>
                  <a:tab pos="3774653" algn="l"/>
                  <a:tab pos="4246693" algn="l"/>
                  <a:tab pos="4718734" algn="l"/>
                  <a:tab pos="5190773" algn="l"/>
                  <a:tab pos="5662814" algn="l"/>
                  <a:tab pos="6134853" algn="l"/>
                  <a:tab pos="6606894" algn="l"/>
                  <a:tab pos="7078934" algn="l"/>
                  <a:tab pos="7550974" algn="l"/>
                  <a:tab pos="8023014" algn="l"/>
                  <a:tab pos="8495054" algn="l"/>
                  <a:tab pos="8967094" algn="l"/>
                  <a:tab pos="9439135" algn="l"/>
                </a:tabLst>
              </a:pPr>
              <a:r>
                <a:rPr lang="en-GB" sz="1681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C’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233142" y="4529314"/>
            <a:ext cx="1162168" cy="1931205"/>
            <a:chOff x="4618033" y="4310781"/>
            <a:chExt cx="1106095" cy="1838027"/>
          </a:xfrm>
        </p:grpSpPr>
        <p:sp>
          <p:nvSpPr>
            <p:cNvPr id="60" name="Freihandform 59"/>
            <p:cNvSpPr/>
            <p:nvPr/>
          </p:nvSpPr>
          <p:spPr>
            <a:xfrm>
              <a:off x="4618033" y="4310781"/>
              <a:ext cx="561703" cy="1449977"/>
            </a:xfrm>
            <a:custGeom>
              <a:avLst/>
              <a:gdLst>
                <a:gd name="connsiteX0" fmla="*/ 0 w 561703"/>
                <a:gd name="connsiteY0" fmla="*/ 0 h 1449977"/>
                <a:gd name="connsiteX1" fmla="*/ 431074 w 561703"/>
                <a:gd name="connsiteY1" fmla="*/ 418011 h 1449977"/>
                <a:gd name="connsiteX2" fmla="*/ 561703 w 561703"/>
                <a:gd name="connsiteY2" fmla="*/ 1449977 h 14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703" h="1449977">
                  <a:moveTo>
                    <a:pt x="0" y="0"/>
                  </a:moveTo>
                  <a:cubicBezTo>
                    <a:pt x="168728" y="88174"/>
                    <a:pt x="337457" y="176348"/>
                    <a:pt x="431074" y="418011"/>
                  </a:cubicBezTo>
                  <a:cubicBezTo>
                    <a:pt x="524691" y="659674"/>
                    <a:pt x="529046" y="1271451"/>
                    <a:pt x="561703" y="1449977"/>
                  </a:cubicBezTo>
                </a:path>
              </a:pathLst>
            </a:cu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txBody>
            <a:bodyPr vert="horz" wrap="square" lIns="96076" tIns="48038" rIns="96076" bIns="48038" numCol="1" rtlCol="0" anchor="t" anchorCtr="0" compatLnSpc="1">
              <a:prstTxWarp prst="textNoShape">
                <a:avLst/>
              </a:prstTxWarp>
            </a:bodyPr>
            <a:lstStyle/>
            <a:p>
              <a:pPr defTabSz="960760" eaLnBrk="0" hangingPunct="0"/>
              <a:endParaRPr lang="de-DE" sz="2522" b="0" u="none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469" y="5791352"/>
              <a:ext cx="245112" cy="357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Rectangle 1"/>
            <p:cNvSpPr>
              <a:spLocks noChangeArrowheads="1"/>
            </p:cNvSpPr>
            <p:nvPr/>
          </p:nvSpPr>
          <p:spPr bwMode="auto">
            <a:xfrm>
              <a:off x="5338352" y="5655611"/>
              <a:ext cx="385776" cy="3538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4563" tIns="49173" rIns="94563" bIns="49173" anchor="b"/>
            <a:lstStyle/>
            <a:p>
              <a:pPr defTabSz="472041">
                <a:lnSpc>
                  <a:spcPct val="101000"/>
                </a:lnSpc>
                <a:tabLst>
                  <a:tab pos="0" algn="l"/>
                  <a:tab pos="470372" algn="l"/>
                  <a:tab pos="942413" algn="l"/>
                  <a:tab pos="1414452" algn="l"/>
                  <a:tab pos="1886493" algn="l"/>
                  <a:tab pos="2358533" algn="l"/>
                  <a:tab pos="2830573" algn="l"/>
                  <a:tab pos="3302613" algn="l"/>
                  <a:tab pos="3774653" algn="l"/>
                  <a:tab pos="4246693" algn="l"/>
                  <a:tab pos="4718734" algn="l"/>
                  <a:tab pos="5190773" algn="l"/>
                  <a:tab pos="5662814" algn="l"/>
                  <a:tab pos="6134853" algn="l"/>
                  <a:tab pos="6606894" algn="l"/>
                  <a:tab pos="7078934" algn="l"/>
                  <a:tab pos="7550974" algn="l"/>
                  <a:tab pos="8023014" algn="l"/>
                  <a:tab pos="8495054" algn="l"/>
                  <a:tab pos="8967094" algn="l"/>
                  <a:tab pos="9439135" algn="l"/>
                </a:tabLst>
              </a:pPr>
              <a:r>
                <a:rPr lang="en-GB" sz="1681" u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D’</a:t>
              </a:r>
            </a:p>
          </p:txBody>
        </p:sp>
      </p:grpSp>
      <p:sp>
        <p:nvSpPr>
          <p:cNvPr id="66" name="Rectangle 1">
            <a:extLst>
              <a:ext uri="{FF2B5EF4-FFF2-40B4-BE49-F238E27FC236}">
                <a16:creationId xmlns:a16="http://schemas.microsoft.com/office/drawing/2014/main" xmlns="" id="{2EC0A356-D985-4571-9F48-F4BDCE34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245" y="4801186"/>
            <a:ext cx="2853089" cy="64106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4563" tIns="49173" rIns="94563" bIns="49173" anchor="b"/>
          <a:lstStyle/>
          <a:p>
            <a:pPr defTabSz="472041">
              <a:lnSpc>
                <a:spcPct val="101000"/>
              </a:lnSpc>
              <a:tabLst>
                <a:tab pos="0" algn="l"/>
                <a:tab pos="470372" algn="l"/>
                <a:tab pos="942413" algn="l"/>
                <a:tab pos="1414452" algn="l"/>
                <a:tab pos="1886493" algn="l"/>
                <a:tab pos="2358533" algn="l"/>
                <a:tab pos="2830573" algn="l"/>
                <a:tab pos="3302613" algn="l"/>
                <a:tab pos="3774653" algn="l"/>
                <a:tab pos="4246693" algn="l"/>
                <a:tab pos="4718734" algn="l"/>
                <a:tab pos="5190773" algn="l"/>
                <a:tab pos="5662814" algn="l"/>
                <a:tab pos="6134853" algn="l"/>
                <a:tab pos="6606894" algn="l"/>
                <a:tab pos="7078934" algn="l"/>
                <a:tab pos="7550974" algn="l"/>
                <a:tab pos="8023014" algn="l"/>
                <a:tab pos="8495054" algn="l"/>
                <a:tab pos="8967094" algn="l"/>
                <a:tab pos="9439135" algn="l"/>
              </a:tabLst>
            </a:pPr>
            <a:r>
              <a:rPr lang="en-GB" sz="1891" u="none" dirty="0">
                <a:solidFill>
                  <a:srgbClr val="FF0000"/>
                </a:solidFill>
                <a:cs typeface="Arial" pitchFamily="34" charset="0"/>
              </a:rPr>
              <a:t>System is </a:t>
            </a:r>
            <a:r>
              <a:rPr lang="en-GB" sz="1891" u="none" dirty="0" err="1">
                <a:solidFill>
                  <a:srgbClr val="FF0000"/>
                </a:solidFill>
                <a:cs typeface="Arial" pitchFamily="34" charset="0"/>
              </a:rPr>
              <a:t>unclonable</a:t>
            </a:r>
            <a:r>
              <a:rPr lang="en-GB" sz="1891" u="none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1891" u="none" dirty="0" err="1" smtClean="0">
                <a:solidFill>
                  <a:srgbClr val="FF0000"/>
                </a:solidFill>
                <a:cs typeface="Arial" pitchFamily="34" charset="0"/>
              </a:rPr>
              <a:t>iff</a:t>
            </a:r>
            <a:r>
              <a:rPr lang="en-GB" sz="1891" u="none" dirty="0" smtClean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GB" sz="1891" u="none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GB" sz="1891" u="none" dirty="0">
                <a:solidFill>
                  <a:srgbClr val="FF0000"/>
                </a:solidFill>
                <a:cs typeface="Arial" pitchFamily="34" charset="0"/>
              </a:rPr>
            </a:br>
            <a:r>
              <a:rPr lang="en-GB" sz="1891" u="none" dirty="0">
                <a:solidFill>
                  <a:srgbClr val="FF0000"/>
                </a:solidFill>
                <a:cs typeface="Arial" pitchFamily="34" charset="0"/>
              </a:rPr>
              <a:t>       # markers → ∞</a:t>
            </a:r>
          </a:p>
        </p:txBody>
      </p:sp>
    </p:spTree>
    <p:extLst>
      <p:ext uri="{BB962C8B-B14F-4D97-AF65-F5344CB8AC3E}">
        <p14:creationId xmlns:p14="http://schemas.microsoft.com/office/powerpoint/2010/main" val="24616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45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20763" y="2770199"/>
            <a:ext cx="6121400" cy="3076575"/>
            <a:chOff x="567" y="1661"/>
            <a:chExt cx="3400" cy="1844"/>
          </a:xfrm>
        </p:grpSpPr>
        <p:sp>
          <p:nvSpPr>
            <p:cNvPr id="57357" name="Text Box 2"/>
            <p:cNvSpPr txBox="1">
              <a:spLocks noChangeArrowheads="1"/>
            </p:cNvSpPr>
            <p:nvPr/>
          </p:nvSpPr>
          <p:spPr bwMode="auto">
            <a:xfrm>
              <a:off x="567" y="2087"/>
              <a:ext cx="3400" cy="1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8847" tIns="51400" rIns="98847" bIns="51400"/>
            <a:lstStyle/>
            <a:p>
              <a:pPr marL="372662" indent="-372662" defTabSz="493180">
                <a:lnSpc>
                  <a:spcPct val="101000"/>
                </a:lnSpc>
                <a:spcBef>
                  <a:spcPts val="875"/>
                </a:spcBef>
                <a:buClr>
                  <a:srgbClr val="3333CC"/>
                </a:buClr>
                <a:buFont typeface="Wingdings" pitchFamily="2" charset="2"/>
                <a:buChar char="§"/>
                <a:tabLst>
                  <a:tab pos="490011" algn="l"/>
                  <a:tab pos="981603" algn="l"/>
                  <a:tab pos="1474787" algn="l"/>
                  <a:tab pos="1967968" algn="l"/>
                  <a:tab pos="2461148" algn="l"/>
                  <a:tab pos="2954330" algn="l"/>
                  <a:tab pos="3447511" algn="l"/>
                  <a:tab pos="3939110" algn="l"/>
                  <a:tab pos="4432287" algn="l"/>
                  <a:tab pos="4925470" algn="l"/>
                  <a:tab pos="5418651" algn="l"/>
                  <a:tab pos="5911828" algn="l"/>
                  <a:tab pos="6403426" algn="l"/>
                  <a:tab pos="6896607" algn="l"/>
                  <a:tab pos="7389790" algn="l"/>
                  <a:tab pos="7882969" algn="l"/>
                  <a:tab pos="8376150" algn="l"/>
                  <a:tab pos="8869333" algn="l"/>
                  <a:tab pos="9360928" algn="l"/>
                  <a:tab pos="9854109" algn="l"/>
                </a:tabLst>
              </a:pPr>
              <a:r>
                <a:rPr lang="de-DE" sz="3100" b="0" u="none" dirty="0">
                  <a:solidFill>
                    <a:srgbClr val="000000"/>
                  </a:solidFill>
                  <a:latin typeface="Tahoma" pitchFamily="34" charset="0"/>
                </a:rPr>
                <a:t>Silicon</a:t>
              </a:r>
              <a:r>
                <a:rPr lang="en-GB" sz="3100" b="0" u="none" dirty="0">
                  <a:solidFill>
                    <a:srgbClr val="000000"/>
                  </a:solidFill>
                  <a:latin typeface="Tahoma" pitchFamily="34" charset="0"/>
                </a:rPr>
                <a:t> PUF</a:t>
              </a:r>
            </a:p>
            <a:p>
              <a:pPr marL="372662" indent="-372662" defTabSz="493180">
                <a:lnSpc>
                  <a:spcPct val="101000"/>
                </a:lnSpc>
                <a:spcBef>
                  <a:spcPts val="875"/>
                </a:spcBef>
                <a:buClr>
                  <a:srgbClr val="3333CC"/>
                </a:buClr>
                <a:buFont typeface="Wingdings" pitchFamily="2" charset="2"/>
                <a:buChar char="§"/>
                <a:tabLst>
                  <a:tab pos="490011" algn="l"/>
                  <a:tab pos="981603" algn="l"/>
                  <a:tab pos="1474787" algn="l"/>
                  <a:tab pos="1967968" algn="l"/>
                  <a:tab pos="2461148" algn="l"/>
                  <a:tab pos="2954330" algn="l"/>
                  <a:tab pos="3447511" algn="l"/>
                  <a:tab pos="3939110" algn="l"/>
                  <a:tab pos="4432287" algn="l"/>
                  <a:tab pos="4925470" algn="l"/>
                  <a:tab pos="5418651" algn="l"/>
                  <a:tab pos="5911828" algn="l"/>
                  <a:tab pos="6403426" algn="l"/>
                  <a:tab pos="6896607" algn="l"/>
                  <a:tab pos="7389790" algn="l"/>
                  <a:tab pos="7882969" algn="l"/>
                  <a:tab pos="8376150" algn="l"/>
                  <a:tab pos="8869333" algn="l"/>
                  <a:tab pos="9360928" algn="l"/>
                  <a:tab pos="9854109" algn="l"/>
                </a:tabLst>
              </a:pPr>
              <a:r>
                <a:rPr lang="de-DE" sz="3100" b="0" u="none" dirty="0" err="1">
                  <a:solidFill>
                    <a:srgbClr val="000000"/>
                  </a:solidFill>
                  <a:latin typeface="Tahoma" pitchFamily="34" charset="0"/>
                </a:rPr>
                <a:t>Intrinsic</a:t>
              </a:r>
              <a:r>
                <a:rPr lang="de-DE" sz="3100" b="0" u="none" dirty="0">
                  <a:solidFill>
                    <a:srgbClr val="000000"/>
                  </a:solidFill>
                  <a:latin typeface="Tahoma" pitchFamily="34" charset="0"/>
                </a:rPr>
                <a:t> PUF</a:t>
              </a:r>
            </a:p>
            <a:p>
              <a:pPr marL="372662" indent="-372662" defTabSz="493180">
                <a:lnSpc>
                  <a:spcPct val="101000"/>
                </a:lnSpc>
                <a:spcBef>
                  <a:spcPts val="875"/>
                </a:spcBef>
                <a:buClr>
                  <a:srgbClr val="3333CC"/>
                </a:buClr>
                <a:buFont typeface="Wingdings" pitchFamily="2" charset="2"/>
                <a:buChar char="§"/>
                <a:tabLst>
                  <a:tab pos="490011" algn="l"/>
                  <a:tab pos="981603" algn="l"/>
                  <a:tab pos="1474787" algn="l"/>
                  <a:tab pos="1967968" algn="l"/>
                  <a:tab pos="2461148" algn="l"/>
                  <a:tab pos="2954330" algn="l"/>
                  <a:tab pos="3447511" algn="l"/>
                  <a:tab pos="3939110" algn="l"/>
                  <a:tab pos="4432287" algn="l"/>
                  <a:tab pos="4925470" algn="l"/>
                  <a:tab pos="5418651" algn="l"/>
                  <a:tab pos="5911828" algn="l"/>
                  <a:tab pos="6403426" algn="l"/>
                  <a:tab pos="6896607" algn="l"/>
                  <a:tab pos="7389790" algn="l"/>
                  <a:tab pos="7882969" algn="l"/>
                  <a:tab pos="8376150" algn="l"/>
                  <a:tab pos="8869333" algn="l"/>
                  <a:tab pos="9360928" algn="l"/>
                  <a:tab pos="9854109" algn="l"/>
                </a:tabLst>
              </a:pPr>
              <a:r>
                <a:rPr lang="de-DE" sz="3100" b="0" u="none" dirty="0">
                  <a:solidFill>
                    <a:srgbClr val="000000"/>
                  </a:solidFill>
                  <a:latin typeface="Tahoma" pitchFamily="34" charset="0"/>
                </a:rPr>
                <a:t>Optical PUF</a:t>
              </a:r>
            </a:p>
            <a:p>
              <a:pPr marL="372662" indent="-372662" defTabSz="493180">
                <a:lnSpc>
                  <a:spcPct val="101000"/>
                </a:lnSpc>
                <a:spcBef>
                  <a:spcPts val="875"/>
                </a:spcBef>
                <a:buClr>
                  <a:srgbClr val="3333CC"/>
                </a:buClr>
                <a:buFont typeface="Wingdings" pitchFamily="2" charset="2"/>
                <a:buChar char="§"/>
                <a:tabLst>
                  <a:tab pos="490011" algn="l"/>
                  <a:tab pos="981603" algn="l"/>
                  <a:tab pos="1474787" algn="l"/>
                  <a:tab pos="1967968" algn="l"/>
                  <a:tab pos="2461148" algn="l"/>
                  <a:tab pos="2954330" algn="l"/>
                  <a:tab pos="3447511" algn="l"/>
                  <a:tab pos="3939110" algn="l"/>
                  <a:tab pos="4432287" algn="l"/>
                  <a:tab pos="4925470" algn="l"/>
                  <a:tab pos="5418651" algn="l"/>
                  <a:tab pos="5911828" algn="l"/>
                  <a:tab pos="6403426" algn="l"/>
                  <a:tab pos="6896607" algn="l"/>
                  <a:tab pos="7389790" algn="l"/>
                  <a:tab pos="7882969" algn="l"/>
                  <a:tab pos="8376150" algn="l"/>
                  <a:tab pos="8869333" algn="l"/>
                  <a:tab pos="9360928" algn="l"/>
                  <a:tab pos="9854109" algn="l"/>
                </a:tabLst>
              </a:pPr>
              <a:r>
                <a:rPr lang="de-DE" sz="3100" b="0" u="none" dirty="0" err="1">
                  <a:solidFill>
                    <a:srgbClr val="000000"/>
                  </a:solidFill>
                  <a:latin typeface="Tahoma" pitchFamily="34" charset="0"/>
                </a:rPr>
                <a:t>Coating</a:t>
              </a:r>
              <a:r>
                <a:rPr lang="de-DE" sz="3100" b="0" u="none" dirty="0">
                  <a:solidFill>
                    <a:srgbClr val="000000"/>
                  </a:solidFill>
                  <a:latin typeface="Tahoma" pitchFamily="34" charset="0"/>
                </a:rPr>
                <a:t> PUF</a:t>
              </a:r>
            </a:p>
            <a:p>
              <a:pPr marL="372662" indent="-372662" defTabSz="493180">
                <a:lnSpc>
                  <a:spcPct val="101000"/>
                </a:lnSpc>
                <a:spcBef>
                  <a:spcPts val="875"/>
                </a:spcBef>
                <a:buClr>
                  <a:srgbClr val="3333CC"/>
                </a:buClr>
                <a:buFont typeface="Wingdings" pitchFamily="2" charset="2"/>
                <a:buChar char="§"/>
                <a:tabLst>
                  <a:tab pos="490011" algn="l"/>
                  <a:tab pos="981603" algn="l"/>
                  <a:tab pos="1474787" algn="l"/>
                  <a:tab pos="1967968" algn="l"/>
                  <a:tab pos="2461148" algn="l"/>
                  <a:tab pos="2954330" algn="l"/>
                  <a:tab pos="3447511" algn="l"/>
                  <a:tab pos="3939110" algn="l"/>
                  <a:tab pos="4432287" algn="l"/>
                  <a:tab pos="4925470" algn="l"/>
                  <a:tab pos="5418651" algn="l"/>
                  <a:tab pos="5911828" algn="l"/>
                  <a:tab pos="6403426" algn="l"/>
                  <a:tab pos="6896607" algn="l"/>
                  <a:tab pos="7389790" algn="l"/>
                  <a:tab pos="7882969" algn="l"/>
                  <a:tab pos="8376150" algn="l"/>
                  <a:tab pos="8869333" algn="l"/>
                  <a:tab pos="9360928" algn="l"/>
                  <a:tab pos="9854109" algn="l"/>
                </a:tabLst>
              </a:pPr>
              <a:endParaRPr lang="en-GB" sz="3100" b="0" u="none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20901" name="Text Box 5"/>
            <p:cNvSpPr txBox="1">
              <a:spLocks noChangeArrowheads="1"/>
            </p:cNvSpPr>
            <p:nvPr/>
          </p:nvSpPr>
          <p:spPr bwMode="auto">
            <a:xfrm>
              <a:off x="567" y="1661"/>
              <a:ext cx="2079" cy="4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>
                <a:lnSpc>
                  <a:spcPct val="101000"/>
                </a:lnSpc>
                <a:buClr>
                  <a:srgbClr val="333399"/>
                </a:buClr>
                <a:buSzPct val="100000"/>
                <a:defRPr/>
              </a:pPr>
              <a:r>
                <a:rPr lang="en-GB" sz="3100" dirty="0">
                  <a:solidFill>
                    <a:srgbClr val="170CA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Few </a:t>
              </a:r>
              <a:r>
                <a:rPr lang="en-GB" sz="3100" dirty="0" err="1">
                  <a:solidFill>
                    <a:srgbClr val="170CA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promissing</a:t>
              </a:r>
              <a:r>
                <a:rPr lang="en-GB" sz="3100" dirty="0">
                  <a:solidFill>
                    <a:srgbClr val="170CA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PUF</a:t>
              </a:r>
              <a:r>
                <a:rPr lang="de-DE" sz="3100" dirty="0">
                  <a:solidFill>
                    <a:srgbClr val="170CA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´</a:t>
              </a:r>
              <a:r>
                <a:rPr lang="en-GB" sz="3100" dirty="0">
                  <a:solidFill>
                    <a:srgbClr val="170CA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s</a:t>
              </a:r>
            </a:p>
            <a:p>
              <a:pPr defTabSz="1003807" eaLnBrk="0" hangingPunct="0">
                <a:defRPr/>
              </a:pPr>
              <a:endParaRPr lang="de-DE" sz="1100" b="0" dirty="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720902" name="Text Box 1"/>
          <p:cNvSpPr txBox="1">
            <a:spLocks noChangeArrowheads="1"/>
          </p:cNvSpPr>
          <p:nvPr/>
        </p:nvSpPr>
        <p:spPr bwMode="auto">
          <a:xfrm>
            <a:off x="777879" y="847726"/>
            <a:ext cx="8574088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buClr>
                <a:srgbClr val="333399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5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Selected Proposed</a:t>
            </a:r>
          </a:p>
          <a:p>
            <a:pPr defTabSz="493180">
              <a:lnSpc>
                <a:spcPct val="101000"/>
              </a:lnSpc>
              <a:buClr>
                <a:srgbClr val="333399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5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Physical Unclonable Functions </a:t>
            </a:r>
            <a:r>
              <a:rPr lang="en-GB" sz="35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PUFs</a:t>
            </a:r>
            <a:endParaRPr lang="en-GB" sz="3100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20904" name="Rectangle 8"/>
          <p:cNvSpPr>
            <a:spLocks noChangeArrowheads="1"/>
          </p:cNvSpPr>
          <p:nvPr/>
        </p:nvSpPr>
        <p:spPr bwMode="auto">
          <a:xfrm>
            <a:off x="6343650" y="2770198"/>
            <a:ext cx="1878014" cy="19081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algn="ctr" defTabSz="1003807" eaLnBrk="0" hangingPunct="0">
              <a:defRPr/>
            </a:pPr>
            <a:r>
              <a:rPr lang="de-DE" sz="2600" u="none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Unique</a:t>
            </a:r>
          </a:p>
          <a:p>
            <a:pPr algn="ctr" defTabSz="1003807" eaLnBrk="0" hangingPunct="0">
              <a:defRPr/>
            </a:pPr>
            <a:r>
              <a:rPr lang="de-DE" sz="2600" u="none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+</a:t>
            </a:r>
          </a:p>
          <a:p>
            <a:pPr algn="ctr" defTabSz="1003807" eaLnBrk="0" hangingPunct="0">
              <a:defRPr/>
            </a:pPr>
            <a:r>
              <a:rPr lang="de-DE" sz="2600" u="none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Unclonable</a:t>
            </a:r>
          </a:p>
        </p:txBody>
      </p:sp>
      <p:sp>
        <p:nvSpPr>
          <p:cNvPr id="720905" name="Rectangle 9"/>
          <p:cNvSpPr>
            <a:spLocks noChangeArrowheads="1"/>
          </p:cNvSpPr>
          <p:nvPr/>
        </p:nvSpPr>
        <p:spPr bwMode="auto">
          <a:xfrm>
            <a:off x="6997700" y="4330710"/>
            <a:ext cx="649288" cy="22542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r>
              <a:rPr lang="de-DE" sz="2200" u="none"/>
              <a:t>PUF</a:t>
            </a:r>
          </a:p>
        </p:txBody>
      </p:sp>
      <p:sp>
        <p:nvSpPr>
          <p:cNvPr id="720906" name="Line 10"/>
          <p:cNvSpPr>
            <a:spLocks noChangeShapeType="1"/>
          </p:cNvSpPr>
          <p:nvPr/>
        </p:nvSpPr>
        <p:spPr bwMode="auto">
          <a:xfrm>
            <a:off x="5691188" y="4429125"/>
            <a:ext cx="1306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720907" name="Line 11"/>
          <p:cNvSpPr>
            <a:spLocks noChangeShapeType="1"/>
          </p:cNvSpPr>
          <p:nvPr/>
        </p:nvSpPr>
        <p:spPr bwMode="auto">
          <a:xfrm>
            <a:off x="7648579" y="4429125"/>
            <a:ext cx="1308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720908" name="Text Box 12"/>
          <p:cNvSpPr txBox="1">
            <a:spLocks noChangeArrowheads="1"/>
          </p:cNvSpPr>
          <p:nvPr/>
        </p:nvSpPr>
        <p:spPr bwMode="auto">
          <a:xfrm>
            <a:off x="4238025" y="5184778"/>
            <a:ext cx="5806698" cy="11169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algn="ctr" defTabSz="1003807" eaLnBrk="0" hangingPunct="0"/>
            <a:r>
              <a:rPr lang="en-US" sz="2200" u="none">
                <a:solidFill>
                  <a:srgbClr val="FF0000"/>
                </a:solidFill>
              </a:rPr>
              <a:t>Identification module (Function)</a:t>
            </a:r>
          </a:p>
          <a:p>
            <a:pPr algn="ctr" defTabSz="1003807" eaLnBrk="0" hangingPunct="0"/>
            <a:r>
              <a:rPr lang="en-US" sz="2200" b="0" u="none"/>
              <a:t>Identification by checking challenge-response behavior</a:t>
            </a:r>
          </a:p>
          <a:p>
            <a:pPr algn="ctr" defTabSz="1003807" eaLnBrk="0" hangingPunct="0"/>
            <a:r>
              <a:rPr lang="en-US" sz="2200" b="0"/>
              <a:t>Like DNA</a:t>
            </a:r>
          </a:p>
        </p:txBody>
      </p:sp>
      <p:sp>
        <p:nvSpPr>
          <p:cNvPr id="720909" name="Line 13"/>
          <p:cNvSpPr>
            <a:spLocks noChangeShapeType="1"/>
          </p:cNvSpPr>
          <p:nvPr/>
        </p:nvSpPr>
        <p:spPr bwMode="auto">
          <a:xfrm flipV="1">
            <a:off x="7242178" y="4556125"/>
            <a:ext cx="80963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720910" name="Text Box 14"/>
          <p:cNvSpPr txBox="1">
            <a:spLocks noChangeArrowheads="1"/>
          </p:cNvSpPr>
          <p:nvPr/>
        </p:nvSpPr>
        <p:spPr bwMode="auto">
          <a:xfrm>
            <a:off x="8318507" y="3930657"/>
            <a:ext cx="1241345" cy="4398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de-DE" sz="2200" b="0" u="none"/>
              <a:t>Response</a:t>
            </a:r>
          </a:p>
        </p:txBody>
      </p:sp>
      <p:sp>
        <p:nvSpPr>
          <p:cNvPr id="720911" name="Text Box 15"/>
          <p:cNvSpPr txBox="1">
            <a:spLocks noChangeArrowheads="1"/>
          </p:cNvSpPr>
          <p:nvPr/>
        </p:nvSpPr>
        <p:spPr bwMode="auto">
          <a:xfrm>
            <a:off x="4852993" y="4011616"/>
            <a:ext cx="1241345" cy="4398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de-DE" sz="2200" b="0" u="none"/>
              <a:t>Challenge</a:t>
            </a:r>
          </a:p>
        </p:txBody>
      </p:sp>
      <p:sp>
        <p:nvSpPr>
          <p:cNvPr id="57356" name="Text Box 15"/>
          <p:cNvSpPr txBox="1">
            <a:spLocks noChangeArrowheads="1"/>
          </p:cNvSpPr>
          <p:nvPr/>
        </p:nvSpPr>
        <p:spPr bwMode="auto">
          <a:xfrm>
            <a:off x="6276981" y="2338390"/>
            <a:ext cx="1084251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de-DE" sz="2600" u="none"/>
              <a:t>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5" grpId="0" animBg="1"/>
      <p:bldP spid="720906" grpId="0" animBg="1"/>
      <p:bldP spid="720907" grpId="0" animBg="1"/>
      <p:bldP spid="720908" grpId="0"/>
      <p:bldP spid="720909" grpId="0" animBg="1"/>
      <p:bldP spid="720910" grpId="0"/>
      <p:bldP spid="7209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3"/>
          <p:cNvSpPr txBox="1">
            <a:spLocks noChangeArrowheads="1"/>
          </p:cNvSpPr>
          <p:nvPr/>
        </p:nvSpPr>
        <p:spPr bwMode="auto">
          <a:xfrm>
            <a:off x="1357316" y="1327150"/>
            <a:ext cx="729615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5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MUX Chain or Arbiter PUFs </a:t>
            </a:r>
          </a:p>
        </p:txBody>
      </p:sp>
      <p:sp>
        <p:nvSpPr>
          <p:cNvPr id="59394" name="Text Box 1031"/>
          <p:cNvSpPr txBox="1">
            <a:spLocks noChangeArrowheads="1"/>
          </p:cNvSpPr>
          <p:nvPr/>
        </p:nvSpPr>
        <p:spPr bwMode="auto">
          <a:xfrm>
            <a:off x="447687" y="6478589"/>
            <a:ext cx="612775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ctr" defTabSz="1003807">
              <a:spcBef>
                <a:spcPct val="50000"/>
              </a:spcBef>
            </a:pPr>
            <a:r>
              <a:rPr lang="de-DE" sz="1500" b="0" u="none"/>
              <a:t>1</a:t>
            </a:r>
            <a:r>
              <a:rPr lang="de-DE" sz="2600" b="0" u="none"/>
              <a:t>.</a:t>
            </a:r>
            <a:endParaRPr lang="en-US" sz="2600" b="0" u="none"/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1347794" y="654054"/>
            <a:ext cx="2538175" cy="7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de-DE" sz="4000" u="none">
                <a:solidFill>
                  <a:srgbClr val="333399"/>
                </a:solidFill>
              </a:rPr>
              <a:t>Silicon PUF</a:t>
            </a:r>
            <a:endParaRPr lang="en-GB" sz="4000" u="none">
              <a:solidFill>
                <a:srgbClr val="333399"/>
              </a:solidFill>
            </a:endParaRP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4860931" y="4432303"/>
            <a:ext cx="744668" cy="6831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wrap="none" lIns="63933" tIns="27400" rIns="63933" bIns="27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sz="4800" b="0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…</a:t>
            </a:r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6675442" y="5392738"/>
            <a:ext cx="7778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6675442" y="4351338"/>
            <a:ext cx="7778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7453312" y="3871920"/>
            <a:ext cx="747451" cy="123059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none" w="med" len="lg"/>
          </a:ln>
        </p:spPr>
        <p:txBody>
          <a:bodyPr wrap="square" lIns="70224" tIns="30097" rIns="70224" bIns="30097" anchor="ctr">
            <a:spAutoFit/>
          </a:bodyPr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>
            <a:off x="8143875" y="4351338"/>
            <a:ext cx="3952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2181228" y="3630613"/>
            <a:ext cx="4470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V="1">
            <a:off x="2873375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541497" y="3433770"/>
            <a:ext cx="1355411" cy="31694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wrap="none" lIns="63933" tIns="27400" rIns="63933" bIns="27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altLang="ko-KR" u="none">
                <a:latin typeface="Helvetica" pitchFamily="34" charset="0"/>
                <a:ea typeface="Gulim"/>
                <a:cs typeface="Gulim"/>
              </a:rPr>
              <a:t>Challenge</a:t>
            </a:r>
          </a:p>
        </p:txBody>
      </p:sp>
      <p:sp>
        <p:nvSpPr>
          <p:cNvPr id="59404" name="Freeform 13"/>
          <p:cNvSpPr>
            <a:spLocks/>
          </p:cNvSpPr>
          <p:nvPr/>
        </p:nvSpPr>
        <p:spPr bwMode="auto">
          <a:xfrm>
            <a:off x="800104" y="4436939"/>
            <a:ext cx="141884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488954" y="5106992"/>
            <a:ext cx="834436" cy="761682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wrap="none" lIns="63933" tIns="27400" rIns="63933" bIns="27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sz="1800" u="none">
                <a:latin typeface="Helvetica" pitchFamily="34" charset="0"/>
                <a:ea typeface="Gulim"/>
                <a:cs typeface="Gulim"/>
              </a:rPr>
              <a:t>Rising</a:t>
            </a:r>
            <a:br>
              <a:rPr lang="en-US" altLang="ko-KR" sz="1800" u="none">
                <a:latin typeface="Helvetica" pitchFamily="34" charset="0"/>
                <a:ea typeface="Gulim"/>
                <a:cs typeface="Gulim"/>
              </a:rPr>
            </a:br>
            <a:r>
              <a:rPr lang="en-US" altLang="ko-KR" sz="1800" u="none">
                <a:latin typeface="Helvetica" pitchFamily="34" charset="0"/>
                <a:ea typeface="Gulim"/>
                <a:cs typeface="Gulim"/>
              </a:rPr>
              <a:t>Edge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sz="1800" u="none">
                <a:latin typeface="Helvetica" pitchFamily="34" charset="0"/>
                <a:ea typeface="Gulim"/>
                <a:cs typeface="Gulim"/>
              </a:rPr>
              <a:t>step</a:t>
            </a:r>
          </a:p>
        </p:txBody>
      </p:sp>
      <p:sp>
        <p:nvSpPr>
          <p:cNvPr id="59406" name="Freeform 15"/>
          <p:cNvSpPr>
            <a:spLocks/>
          </p:cNvSpPr>
          <p:nvPr/>
        </p:nvSpPr>
        <p:spPr bwMode="auto">
          <a:xfrm>
            <a:off x="6934201" y="5040982"/>
            <a:ext cx="392113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</p:spPr>
        <p:txBody>
          <a:bodyPr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07" name="Freeform 16"/>
          <p:cNvSpPr>
            <a:spLocks/>
          </p:cNvSpPr>
          <p:nvPr/>
        </p:nvSpPr>
        <p:spPr bwMode="auto">
          <a:xfrm>
            <a:off x="6934201" y="3999582"/>
            <a:ext cx="392113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none" w="med" len="lg"/>
          </a:ln>
        </p:spPr>
        <p:txBody>
          <a:bodyPr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08" name="AutoShape 17"/>
          <p:cNvSpPr>
            <a:spLocks noChangeArrowheads="1"/>
          </p:cNvSpPr>
          <p:nvPr/>
        </p:nvSpPr>
        <p:spPr bwMode="auto">
          <a:xfrm rot="-5400000">
            <a:off x="2432845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09" name="AutoShape 18"/>
          <p:cNvSpPr>
            <a:spLocks noChangeArrowheads="1"/>
          </p:cNvSpPr>
          <p:nvPr/>
        </p:nvSpPr>
        <p:spPr bwMode="auto">
          <a:xfrm rot="-5400000">
            <a:off x="2433638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>
            <a:off x="2095500" y="4432300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 flipV="1">
            <a:off x="2095500" y="4592638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>
            <a:off x="2095500" y="5392738"/>
            <a:ext cx="604838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3" name="Line 22"/>
          <p:cNvSpPr>
            <a:spLocks noChangeShapeType="1"/>
          </p:cNvSpPr>
          <p:nvPr/>
        </p:nvSpPr>
        <p:spPr bwMode="auto">
          <a:xfrm flipV="1">
            <a:off x="2873375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>
            <a:off x="1490663" y="5392738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5" name="Line 24"/>
          <p:cNvSpPr>
            <a:spLocks noChangeShapeType="1"/>
          </p:cNvSpPr>
          <p:nvPr/>
        </p:nvSpPr>
        <p:spPr bwMode="auto">
          <a:xfrm flipV="1">
            <a:off x="1490663" y="4432300"/>
            <a:ext cx="0" cy="960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6" name="Line 25"/>
          <p:cNvSpPr>
            <a:spLocks noChangeShapeType="1"/>
          </p:cNvSpPr>
          <p:nvPr/>
        </p:nvSpPr>
        <p:spPr bwMode="auto">
          <a:xfrm>
            <a:off x="885825" y="4911725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7" name="Line 26"/>
          <p:cNvSpPr>
            <a:spLocks noChangeShapeType="1"/>
          </p:cNvSpPr>
          <p:nvPr/>
        </p:nvSpPr>
        <p:spPr bwMode="auto">
          <a:xfrm flipV="1">
            <a:off x="3563949" y="4111635"/>
            <a:ext cx="604837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8" name="Line 27"/>
          <p:cNvSpPr>
            <a:spLocks noChangeShapeType="1"/>
          </p:cNvSpPr>
          <p:nvPr/>
        </p:nvSpPr>
        <p:spPr bwMode="auto">
          <a:xfrm flipV="1">
            <a:off x="4341812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19" name="AutoShape 28"/>
          <p:cNvSpPr>
            <a:spLocks noChangeArrowheads="1"/>
          </p:cNvSpPr>
          <p:nvPr/>
        </p:nvSpPr>
        <p:spPr bwMode="auto">
          <a:xfrm rot="-5400000">
            <a:off x="3901281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20" name="AutoShape 29"/>
          <p:cNvSpPr>
            <a:spLocks noChangeArrowheads="1"/>
          </p:cNvSpPr>
          <p:nvPr/>
        </p:nvSpPr>
        <p:spPr bwMode="auto">
          <a:xfrm rot="-5400000">
            <a:off x="3902075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21" name="Line 30"/>
          <p:cNvSpPr>
            <a:spLocks noChangeShapeType="1"/>
          </p:cNvSpPr>
          <p:nvPr/>
        </p:nvSpPr>
        <p:spPr bwMode="auto">
          <a:xfrm>
            <a:off x="3563949" y="4432300"/>
            <a:ext cx="604837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2" name="Line 31"/>
          <p:cNvSpPr>
            <a:spLocks noChangeShapeType="1"/>
          </p:cNvSpPr>
          <p:nvPr/>
        </p:nvSpPr>
        <p:spPr bwMode="auto">
          <a:xfrm flipV="1">
            <a:off x="3563949" y="4592638"/>
            <a:ext cx="604837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3" name="Line 32"/>
          <p:cNvSpPr>
            <a:spLocks noChangeShapeType="1"/>
          </p:cNvSpPr>
          <p:nvPr/>
        </p:nvSpPr>
        <p:spPr bwMode="auto">
          <a:xfrm>
            <a:off x="3563949" y="5392738"/>
            <a:ext cx="604837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4" name="Line 33"/>
          <p:cNvSpPr>
            <a:spLocks noChangeShapeType="1"/>
          </p:cNvSpPr>
          <p:nvPr/>
        </p:nvSpPr>
        <p:spPr bwMode="auto">
          <a:xfrm flipV="1">
            <a:off x="4341812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5" name="Line 34"/>
          <p:cNvSpPr>
            <a:spLocks noChangeShapeType="1"/>
          </p:cNvSpPr>
          <p:nvPr/>
        </p:nvSpPr>
        <p:spPr bwMode="auto">
          <a:xfrm>
            <a:off x="3046417" y="5392738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6" name="Line 35"/>
          <p:cNvSpPr>
            <a:spLocks noChangeShapeType="1"/>
          </p:cNvSpPr>
          <p:nvPr/>
        </p:nvSpPr>
        <p:spPr bwMode="auto">
          <a:xfrm flipV="1">
            <a:off x="5724525" y="4111635"/>
            <a:ext cx="604838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7" name="Line 36"/>
          <p:cNvSpPr>
            <a:spLocks noChangeShapeType="1"/>
          </p:cNvSpPr>
          <p:nvPr/>
        </p:nvSpPr>
        <p:spPr bwMode="auto">
          <a:xfrm flipV="1">
            <a:off x="6502400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28" name="AutoShape 37"/>
          <p:cNvSpPr>
            <a:spLocks noChangeArrowheads="1"/>
          </p:cNvSpPr>
          <p:nvPr/>
        </p:nvSpPr>
        <p:spPr bwMode="auto">
          <a:xfrm rot="-5400000">
            <a:off x="6061870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29" name="AutoShape 38"/>
          <p:cNvSpPr>
            <a:spLocks noChangeArrowheads="1"/>
          </p:cNvSpPr>
          <p:nvPr/>
        </p:nvSpPr>
        <p:spPr bwMode="auto">
          <a:xfrm rot="-5400000">
            <a:off x="6062663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30" name="Line 39"/>
          <p:cNvSpPr>
            <a:spLocks noChangeShapeType="1"/>
          </p:cNvSpPr>
          <p:nvPr/>
        </p:nvSpPr>
        <p:spPr bwMode="auto">
          <a:xfrm>
            <a:off x="5724525" y="4432300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1" name="Line 40"/>
          <p:cNvSpPr>
            <a:spLocks noChangeShapeType="1"/>
          </p:cNvSpPr>
          <p:nvPr/>
        </p:nvSpPr>
        <p:spPr bwMode="auto">
          <a:xfrm flipV="1">
            <a:off x="5724525" y="4592638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2" name="Line 41"/>
          <p:cNvSpPr>
            <a:spLocks noChangeShapeType="1"/>
          </p:cNvSpPr>
          <p:nvPr/>
        </p:nvSpPr>
        <p:spPr bwMode="auto">
          <a:xfrm>
            <a:off x="5724525" y="5392738"/>
            <a:ext cx="604838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3" name="Line 42"/>
          <p:cNvSpPr>
            <a:spLocks noChangeShapeType="1"/>
          </p:cNvSpPr>
          <p:nvPr/>
        </p:nvSpPr>
        <p:spPr bwMode="auto">
          <a:xfrm flipV="1">
            <a:off x="6502400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4" name="Line 43"/>
          <p:cNvSpPr>
            <a:spLocks noChangeShapeType="1"/>
          </p:cNvSpPr>
          <p:nvPr/>
        </p:nvSpPr>
        <p:spPr bwMode="auto">
          <a:xfrm>
            <a:off x="5207003" y="4432300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5" name="Line 44"/>
          <p:cNvSpPr>
            <a:spLocks noChangeShapeType="1"/>
          </p:cNvSpPr>
          <p:nvPr/>
        </p:nvSpPr>
        <p:spPr bwMode="auto">
          <a:xfrm>
            <a:off x="5207003" y="5392738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36" name="Text Box 45"/>
          <p:cNvSpPr txBox="1">
            <a:spLocks noChangeArrowheads="1"/>
          </p:cNvSpPr>
          <p:nvPr/>
        </p:nvSpPr>
        <p:spPr bwMode="auto">
          <a:xfrm>
            <a:off x="7453320" y="4191009"/>
            <a:ext cx="388548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D</a:t>
            </a:r>
          </a:p>
        </p:txBody>
      </p:sp>
      <p:sp>
        <p:nvSpPr>
          <p:cNvPr id="59437" name="Text Box 46"/>
          <p:cNvSpPr txBox="1">
            <a:spLocks noChangeArrowheads="1"/>
          </p:cNvSpPr>
          <p:nvPr/>
        </p:nvSpPr>
        <p:spPr bwMode="auto">
          <a:xfrm>
            <a:off x="7799392" y="4191009"/>
            <a:ext cx="401372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Q</a:t>
            </a:r>
          </a:p>
        </p:txBody>
      </p:sp>
      <p:sp>
        <p:nvSpPr>
          <p:cNvPr id="59438" name="Text Box 47"/>
          <p:cNvSpPr txBox="1">
            <a:spLocks noChangeArrowheads="1"/>
          </p:cNvSpPr>
          <p:nvPr/>
        </p:nvSpPr>
        <p:spPr bwMode="auto">
          <a:xfrm>
            <a:off x="2635255" y="400209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39" name="Text Box 48"/>
          <p:cNvSpPr txBox="1">
            <a:spLocks noChangeArrowheads="1"/>
          </p:cNvSpPr>
          <p:nvPr/>
        </p:nvSpPr>
        <p:spPr bwMode="auto">
          <a:xfrm>
            <a:off x="2635255" y="547212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40" name="Text Box 49"/>
          <p:cNvSpPr txBox="1">
            <a:spLocks noChangeArrowheads="1"/>
          </p:cNvSpPr>
          <p:nvPr/>
        </p:nvSpPr>
        <p:spPr bwMode="auto">
          <a:xfrm>
            <a:off x="2646371" y="443230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41" name="Text Box 50"/>
          <p:cNvSpPr txBox="1">
            <a:spLocks noChangeArrowheads="1"/>
          </p:cNvSpPr>
          <p:nvPr/>
        </p:nvSpPr>
        <p:spPr bwMode="auto">
          <a:xfrm>
            <a:off x="2635255" y="5072068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42" name="Text Box 51"/>
          <p:cNvSpPr txBox="1">
            <a:spLocks noChangeArrowheads="1"/>
          </p:cNvSpPr>
          <p:nvPr/>
        </p:nvSpPr>
        <p:spPr bwMode="auto">
          <a:xfrm>
            <a:off x="4105282" y="399098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43" name="Text Box 52"/>
          <p:cNvSpPr txBox="1">
            <a:spLocks noChangeArrowheads="1"/>
          </p:cNvSpPr>
          <p:nvPr/>
        </p:nvSpPr>
        <p:spPr bwMode="auto">
          <a:xfrm>
            <a:off x="4105282" y="543243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44" name="Text Box 53"/>
          <p:cNvSpPr txBox="1">
            <a:spLocks noChangeArrowheads="1"/>
          </p:cNvSpPr>
          <p:nvPr/>
        </p:nvSpPr>
        <p:spPr bwMode="auto">
          <a:xfrm>
            <a:off x="4105282" y="439103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45" name="Text Box 54"/>
          <p:cNvSpPr txBox="1">
            <a:spLocks noChangeArrowheads="1"/>
          </p:cNvSpPr>
          <p:nvPr/>
        </p:nvSpPr>
        <p:spPr bwMode="auto">
          <a:xfrm>
            <a:off x="4105282" y="503237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46" name="Text Box 55"/>
          <p:cNvSpPr txBox="1">
            <a:spLocks noChangeArrowheads="1"/>
          </p:cNvSpPr>
          <p:nvPr/>
        </p:nvSpPr>
        <p:spPr bwMode="auto">
          <a:xfrm>
            <a:off x="6254757" y="402113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47" name="Text Box 56"/>
          <p:cNvSpPr txBox="1">
            <a:spLocks noChangeArrowheads="1"/>
          </p:cNvSpPr>
          <p:nvPr/>
        </p:nvSpPr>
        <p:spPr bwMode="auto">
          <a:xfrm>
            <a:off x="6254757" y="546259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48" name="Text Box 57"/>
          <p:cNvSpPr txBox="1">
            <a:spLocks noChangeArrowheads="1"/>
          </p:cNvSpPr>
          <p:nvPr/>
        </p:nvSpPr>
        <p:spPr bwMode="auto">
          <a:xfrm>
            <a:off x="6254757" y="4421192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49" name="Text Box 58"/>
          <p:cNvSpPr txBox="1">
            <a:spLocks noChangeArrowheads="1"/>
          </p:cNvSpPr>
          <p:nvPr/>
        </p:nvSpPr>
        <p:spPr bwMode="auto">
          <a:xfrm>
            <a:off x="6254757" y="506253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450" name="Line 59"/>
          <p:cNvSpPr>
            <a:spLocks noChangeShapeType="1"/>
          </p:cNvSpPr>
          <p:nvPr/>
        </p:nvSpPr>
        <p:spPr bwMode="auto">
          <a:xfrm>
            <a:off x="4514861" y="4432300"/>
            <a:ext cx="346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51" name="Line 60"/>
          <p:cNvSpPr>
            <a:spLocks noChangeShapeType="1"/>
          </p:cNvSpPr>
          <p:nvPr/>
        </p:nvSpPr>
        <p:spPr bwMode="auto">
          <a:xfrm>
            <a:off x="4514861" y="5392738"/>
            <a:ext cx="346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490663" y="4111636"/>
            <a:ext cx="5962650" cy="1520825"/>
            <a:chOff x="768" y="1344"/>
            <a:chExt cx="3312" cy="912"/>
          </a:xfrm>
        </p:grpSpPr>
        <p:sp>
          <p:nvSpPr>
            <p:cNvPr id="59625" name="Line 62"/>
            <p:cNvSpPr>
              <a:spLocks noChangeShapeType="1"/>
            </p:cNvSpPr>
            <p:nvPr/>
          </p:nvSpPr>
          <p:spPr bwMode="auto">
            <a:xfrm flipV="1">
              <a:off x="768" y="1824"/>
              <a:ext cx="0" cy="2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6" name="Line 63"/>
            <p:cNvSpPr>
              <a:spLocks noChangeShapeType="1"/>
            </p:cNvSpPr>
            <p:nvPr/>
          </p:nvSpPr>
          <p:spPr bwMode="auto">
            <a:xfrm flipH="1" flipV="1">
              <a:off x="768" y="2112"/>
              <a:ext cx="33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7" name="Line 64"/>
            <p:cNvSpPr>
              <a:spLocks noChangeShapeType="1"/>
            </p:cNvSpPr>
            <p:nvPr/>
          </p:nvSpPr>
          <p:spPr bwMode="auto">
            <a:xfrm flipH="1" flipV="1">
              <a:off x="1104" y="2112"/>
              <a:ext cx="336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8" name="Line 65"/>
            <p:cNvSpPr>
              <a:spLocks noChangeShapeType="1"/>
            </p:cNvSpPr>
            <p:nvPr/>
          </p:nvSpPr>
          <p:spPr bwMode="auto">
            <a:xfrm flipH="1">
              <a:off x="1440" y="2112"/>
              <a:ext cx="192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9" name="Line 66"/>
            <p:cNvSpPr>
              <a:spLocks noChangeShapeType="1"/>
            </p:cNvSpPr>
            <p:nvPr/>
          </p:nvSpPr>
          <p:spPr bwMode="auto">
            <a:xfrm flipH="1" flipV="1">
              <a:off x="1632" y="2112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0" name="Line 67"/>
            <p:cNvSpPr>
              <a:spLocks noChangeShapeType="1"/>
            </p:cNvSpPr>
            <p:nvPr/>
          </p:nvSpPr>
          <p:spPr bwMode="auto">
            <a:xfrm flipH="1">
              <a:off x="1920" y="1632"/>
              <a:ext cx="336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1" name="Line 68"/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2" name="Line 69"/>
            <p:cNvSpPr>
              <a:spLocks noChangeShapeType="1"/>
            </p:cNvSpPr>
            <p:nvPr/>
          </p:nvSpPr>
          <p:spPr bwMode="auto">
            <a:xfrm flipH="1" flipV="1">
              <a:off x="2448" y="1536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3" name="Line 70"/>
            <p:cNvSpPr>
              <a:spLocks noChangeShapeType="1"/>
            </p:cNvSpPr>
            <p:nvPr/>
          </p:nvSpPr>
          <p:spPr bwMode="auto">
            <a:xfrm flipH="1">
              <a:off x="3120" y="1344"/>
              <a:ext cx="336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4" name="Line 71"/>
            <p:cNvSpPr>
              <a:spLocks noChangeShapeType="1"/>
            </p:cNvSpPr>
            <p:nvPr/>
          </p:nvSpPr>
          <p:spPr bwMode="auto">
            <a:xfrm flipH="1" flipV="1">
              <a:off x="3456" y="1344"/>
              <a:ext cx="192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35" name="Line 72"/>
            <p:cNvSpPr>
              <a:spLocks noChangeShapeType="1"/>
            </p:cNvSpPr>
            <p:nvPr/>
          </p:nvSpPr>
          <p:spPr bwMode="auto">
            <a:xfrm flipH="1" flipV="1">
              <a:off x="3648" y="1488"/>
              <a:ext cx="43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453" name="Line 73"/>
          <p:cNvSpPr>
            <a:spLocks noChangeShapeType="1"/>
          </p:cNvSpPr>
          <p:nvPr/>
        </p:nvSpPr>
        <p:spPr bwMode="auto">
          <a:xfrm flipV="1">
            <a:off x="2095500" y="4111635"/>
            <a:ext cx="604838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54" name="Line 74"/>
          <p:cNvSpPr>
            <a:spLocks noChangeShapeType="1"/>
          </p:cNvSpPr>
          <p:nvPr/>
        </p:nvSpPr>
        <p:spPr bwMode="auto">
          <a:xfrm>
            <a:off x="1490663" y="4432300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55" name="Line 75"/>
          <p:cNvSpPr>
            <a:spLocks noChangeShapeType="1"/>
          </p:cNvSpPr>
          <p:nvPr/>
        </p:nvSpPr>
        <p:spPr bwMode="auto">
          <a:xfrm>
            <a:off x="3046417" y="4432300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490663" y="4111636"/>
            <a:ext cx="5962650" cy="1520825"/>
            <a:chOff x="768" y="1344"/>
            <a:chExt cx="3312" cy="912"/>
          </a:xfrm>
        </p:grpSpPr>
        <p:sp>
          <p:nvSpPr>
            <p:cNvPr id="59614" name="Line 77"/>
            <p:cNvSpPr>
              <a:spLocks noChangeShapeType="1"/>
            </p:cNvSpPr>
            <p:nvPr/>
          </p:nvSpPr>
          <p:spPr bwMode="auto">
            <a:xfrm flipV="1">
              <a:off x="768" y="1536"/>
              <a:ext cx="0" cy="2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5" name="Line 78"/>
            <p:cNvSpPr>
              <a:spLocks noChangeShapeType="1"/>
            </p:cNvSpPr>
            <p:nvPr/>
          </p:nvSpPr>
          <p:spPr bwMode="auto">
            <a:xfrm flipH="1" flipV="1">
              <a:off x="768" y="1536"/>
              <a:ext cx="33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6" name="Line 79"/>
            <p:cNvSpPr>
              <a:spLocks noChangeShapeType="1"/>
            </p:cNvSpPr>
            <p:nvPr/>
          </p:nvSpPr>
          <p:spPr bwMode="auto">
            <a:xfrm flipH="1">
              <a:off x="1104" y="1344"/>
              <a:ext cx="336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7" name="Line 80"/>
            <p:cNvSpPr>
              <a:spLocks noChangeShapeType="1"/>
            </p:cNvSpPr>
            <p:nvPr/>
          </p:nvSpPr>
          <p:spPr bwMode="auto">
            <a:xfrm flipH="1" flipV="1">
              <a:off x="1440" y="1344"/>
              <a:ext cx="192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8" name="Line 81"/>
            <p:cNvSpPr>
              <a:spLocks noChangeShapeType="1"/>
            </p:cNvSpPr>
            <p:nvPr/>
          </p:nvSpPr>
          <p:spPr bwMode="auto">
            <a:xfrm flipH="1" flipV="1">
              <a:off x="1632" y="1536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9" name="Line 82"/>
            <p:cNvSpPr>
              <a:spLocks noChangeShapeType="1"/>
            </p:cNvSpPr>
            <p:nvPr/>
          </p:nvSpPr>
          <p:spPr bwMode="auto">
            <a:xfrm flipH="1" flipV="1">
              <a:off x="1920" y="1536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0" name="Line 83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1" name="Line 84"/>
            <p:cNvSpPr>
              <a:spLocks noChangeShapeType="1"/>
            </p:cNvSpPr>
            <p:nvPr/>
          </p:nvSpPr>
          <p:spPr bwMode="auto">
            <a:xfrm flipH="1" flipV="1">
              <a:off x="2448" y="2112"/>
              <a:ext cx="67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2" name="Line 85"/>
            <p:cNvSpPr>
              <a:spLocks noChangeShapeType="1"/>
            </p:cNvSpPr>
            <p:nvPr/>
          </p:nvSpPr>
          <p:spPr bwMode="auto">
            <a:xfrm flipH="1" flipV="1">
              <a:off x="3120" y="2112"/>
              <a:ext cx="336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3" name="Line 86"/>
            <p:cNvSpPr>
              <a:spLocks noChangeShapeType="1"/>
            </p:cNvSpPr>
            <p:nvPr/>
          </p:nvSpPr>
          <p:spPr bwMode="auto">
            <a:xfrm flipH="1">
              <a:off x="3456" y="2112"/>
              <a:ext cx="192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24" name="Line 87"/>
            <p:cNvSpPr>
              <a:spLocks noChangeShapeType="1"/>
            </p:cNvSpPr>
            <p:nvPr/>
          </p:nvSpPr>
          <p:spPr bwMode="auto">
            <a:xfrm flipH="1">
              <a:off x="3648" y="2112"/>
              <a:ext cx="43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700340" y="3230560"/>
            <a:ext cx="3960175" cy="379063"/>
            <a:chOff x="1440" y="816"/>
            <a:chExt cx="2200" cy="227"/>
          </a:xfrm>
        </p:grpSpPr>
        <p:sp>
          <p:nvSpPr>
            <p:cNvPr id="59611" name="Text Box 89"/>
            <p:cNvSpPr txBox="1">
              <a:spLocks noChangeArrowheads="1"/>
            </p:cNvSpPr>
            <p:nvPr/>
          </p:nvSpPr>
          <p:spPr bwMode="auto">
            <a:xfrm>
              <a:off x="1440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  <p:sp>
          <p:nvSpPr>
            <p:cNvPr id="59612" name="Text Box 90"/>
            <p:cNvSpPr txBox="1">
              <a:spLocks noChangeArrowheads="1"/>
            </p:cNvSpPr>
            <p:nvPr/>
          </p:nvSpPr>
          <p:spPr bwMode="auto">
            <a:xfrm>
              <a:off x="2304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613" name="Text Box 91"/>
            <p:cNvSpPr txBox="1">
              <a:spLocks noChangeArrowheads="1"/>
            </p:cNvSpPr>
            <p:nvPr/>
          </p:nvSpPr>
          <p:spPr bwMode="auto">
            <a:xfrm>
              <a:off x="3456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1490663" y="4432300"/>
            <a:ext cx="5962650" cy="1200150"/>
            <a:chOff x="864" y="2448"/>
            <a:chExt cx="3312" cy="720"/>
          </a:xfrm>
        </p:grpSpPr>
        <p:sp>
          <p:nvSpPr>
            <p:cNvPr id="59600" name="Line 93"/>
            <p:cNvSpPr>
              <a:spLocks noChangeShapeType="1"/>
            </p:cNvSpPr>
            <p:nvPr/>
          </p:nvSpPr>
          <p:spPr bwMode="auto">
            <a:xfrm flipH="1" flipV="1">
              <a:off x="864" y="3024"/>
              <a:ext cx="33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1" name="Line 94"/>
            <p:cNvSpPr>
              <a:spLocks noChangeShapeType="1"/>
            </p:cNvSpPr>
            <p:nvPr/>
          </p:nvSpPr>
          <p:spPr bwMode="auto">
            <a:xfrm flipV="1">
              <a:off x="864" y="2736"/>
              <a:ext cx="0" cy="2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2" name="Line 95"/>
            <p:cNvSpPr>
              <a:spLocks noChangeShapeType="1"/>
            </p:cNvSpPr>
            <p:nvPr/>
          </p:nvSpPr>
          <p:spPr bwMode="auto">
            <a:xfrm flipH="1">
              <a:off x="1200" y="2544"/>
              <a:ext cx="336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3" name="Line 96"/>
            <p:cNvSpPr>
              <a:spLocks noChangeShapeType="1"/>
            </p:cNvSpPr>
            <p:nvPr/>
          </p:nvSpPr>
          <p:spPr bwMode="auto">
            <a:xfrm flipH="1">
              <a:off x="1536" y="2448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4" name="Line 97"/>
            <p:cNvSpPr>
              <a:spLocks noChangeShapeType="1"/>
            </p:cNvSpPr>
            <p:nvPr/>
          </p:nvSpPr>
          <p:spPr bwMode="auto">
            <a:xfrm flipH="1" flipV="1">
              <a:off x="1728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5" name="Line 98"/>
            <p:cNvSpPr>
              <a:spLocks noChangeShapeType="1"/>
            </p:cNvSpPr>
            <p:nvPr/>
          </p:nvSpPr>
          <p:spPr bwMode="auto">
            <a:xfrm flipH="1" flipV="1">
              <a:off x="2016" y="2448"/>
              <a:ext cx="336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6" name="Line 9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7" name="Line 100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8" name="Line 101"/>
            <p:cNvSpPr>
              <a:spLocks noChangeShapeType="1"/>
            </p:cNvSpPr>
            <p:nvPr/>
          </p:nvSpPr>
          <p:spPr bwMode="auto">
            <a:xfrm flipH="1" flipV="1">
              <a:off x="3216" y="3024"/>
              <a:ext cx="336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09" name="Line 102"/>
            <p:cNvSpPr>
              <a:spLocks noChangeShapeType="1"/>
            </p:cNvSpPr>
            <p:nvPr/>
          </p:nvSpPr>
          <p:spPr bwMode="auto">
            <a:xfrm flipH="1">
              <a:off x="3552" y="3024"/>
              <a:ext cx="192" cy="1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610" name="Line 103"/>
            <p:cNvSpPr>
              <a:spLocks noChangeShapeType="1"/>
            </p:cNvSpPr>
            <p:nvPr/>
          </p:nvSpPr>
          <p:spPr bwMode="auto">
            <a:xfrm flipH="1" flipV="1">
              <a:off x="3744" y="3024"/>
              <a:ext cx="43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1490663" y="4111635"/>
            <a:ext cx="5962650" cy="1281113"/>
            <a:chOff x="864" y="2256"/>
            <a:chExt cx="3312" cy="768"/>
          </a:xfrm>
        </p:grpSpPr>
        <p:sp>
          <p:nvSpPr>
            <p:cNvPr id="59589" name="Line 105"/>
            <p:cNvSpPr>
              <a:spLocks noChangeShapeType="1"/>
            </p:cNvSpPr>
            <p:nvPr/>
          </p:nvSpPr>
          <p:spPr bwMode="auto">
            <a:xfrm flipV="1">
              <a:off x="864" y="2448"/>
              <a:ext cx="0" cy="2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0" name="Line 106"/>
            <p:cNvSpPr>
              <a:spLocks noChangeShapeType="1"/>
            </p:cNvSpPr>
            <p:nvPr/>
          </p:nvSpPr>
          <p:spPr bwMode="auto">
            <a:xfrm flipH="1" flipV="1">
              <a:off x="864" y="2448"/>
              <a:ext cx="33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1" name="Line 107"/>
            <p:cNvSpPr>
              <a:spLocks noChangeShapeType="1"/>
            </p:cNvSpPr>
            <p:nvPr/>
          </p:nvSpPr>
          <p:spPr bwMode="auto">
            <a:xfrm flipH="1" flipV="1">
              <a:off x="1200" y="2448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2" name="Line 108"/>
            <p:cNvSpPr>
              <a:spLocks noChangeShapeType="1"/>
            </p:cNvSpPr>
            <p:nvPr/>
          </p:nvSpPr>
          <p:spPr bwMode="auto">
            <a:xfrm flipH="1" flipV="1">
              <a:off x="1536" y="2928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3" name="Line 109"/>
            <p:cNvSpPr>
              <a:spLocks noChangeShapeType="1"/>
            </p:cNvSpPr>
            <p:nvPr/>
          </p:nvSpPr>
          <p:spPr bwMode="auto">
            <a:xfrm flipH="1" flipV="1">
              <a:off x="1728" y="3024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4" name="Line 110"/>
            <p:cNvSpPr>
              <a:spLocks noChangeShapeType="1"/>
            </p:cNvSpPr>
            <p:nvPr/>
          </p:nvSpPr>
          <p:spPr bwMode="auto">
            <a:xfrm flipH="1">
              <a:off x="2016" y="2544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5" name="Line 111"/>
            <p:cNvSpPr>
              <a:spLocks noChangeShapeType="1"/>
            </p:cNvSpPr>
            <p:nvPr/>
          </p:nvSpPr>
          <p:spPr bwMode="auto">
            <a:xfrm flipH="1">
              <a:off x="2352" y="2448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6" name="Line 112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67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7" name="Line 113"/>
            <p:cNvSpPr>
              <a:spLocks noChangeShapeType="1"/>
            </p:cNvSpPr>
            <p:nvPr/>
          </p:nvSpPr>
          <p:spPr bwMode="auto">
            <a:xfrm flipH="1">
              <a:off x="3216" y="2256"/>
              <a:ext cx="336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8" name="Line 114"/>
            <p:cNvSpPr>
              <a:spLocks noChangeShapeType="1"/>
            </p:cNvSpPr>
            <p:nvPr/>
          </p:nvSpPr>
          <p:spPr bwMode="auto">
            <a:xfrm flipH="1" flipV="1">
              <a:off x="3552" y="2256"/>
              <a:ext cx="192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99" name="Line 115"/>
            <p:cNvSpPr>
              <a:spLocks noChangeShapeType="1"/>
            </p:cNvSpPr>
            <p:nvPr/>
          </p:nvSpPr>
          <p:spPr bwMode="auto">
            <a:xfrm flipH="1">
              <a:off x="3744" y="2400"/>
              <a:ext cx="43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700340" y="3230560"/>
            <a:ext cx="3960175" cy="379063"/>
            <a:chOff x="1440" y="816"/>
            <a:chExt cx="2200" cy="227"/>
          </a:xfrm>
        </p:grpSpPr>
        <p:sp>
          <p:nvSpPr>
            <p:cNvPr id="59586" name="Text Box 117"/>
            <p:cNvSpPr txBox="1">
              <a:spLocks noChangeArrowheads="1"/>
            </p:cNvSpPr>
            <p:nvPr/>
          </p:nvSpPr>
          <p:spPr bwMode="auto">
            <a:xfrm>
              <a:off x="1440" y="816"/>
              <a:ext cx="18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587" name="Text Box 118"/>
            <p:cNvSpPr txBox="1">
              <a:spLocks noChangeArrowheads="1"/>
            </p:cNvSpPr>
            <p:nvPr/>
          </p:nvSpPr>
          <p:spPr bwMode="auto">
            <a:xfrm>
              <a:off x="2304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588" name="Text Box 119"/>
            <p:cNvSpPr txBox="1">
              <a:spLocks noChangeArrowheads="1"/>
            </p:cNvSpPr>
            <p:nvPr/>
          </p:nvSpPr>
          <p:spPr bwMode="auto">
            <a:xfrm>
              <a:off x="3456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chemeClr val="accent2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</p:grpSp>
      <p:sp>
        <p:nvSpPr>
          <p:cNvPr id="723064" name="Text Box 120"/>
          <p:cNvSpPr txBox="1">
            <a:spLocks noChangeArrowheads="1"/>
          </p:cNvSpPr>
          <p:nvPr/>
        </p:nvSpPr>
        <p:spPr bwMode="auto">
          <a:xfrm>
            <a:off x="8316918" y="3871920"/>
            <a:ext cx="330840" cy="37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800" u="none">
                <a:solidFill>
                  <a:schemeClr val="accent2"/>
                </a:solidFill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723065" name="Text Box 121"/>
          <p:cNvSpPr txBox="1">
            <a:spLocks noChangeArrowheads="1"/>
          </p:cNvSpPr>
          <p:nvPr/>
        </p:nvSpPr>
        <p:spPr bwMode="auto">
          <a:xfrm>
            <a:off x="8316918" y="3871920"/>
            <a:ext cx="330840" cy="37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800" u="none">
                <a:solidFill>
                  <a:schemeClr val="accent2"/>
                </a:solidFill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463" name="Text Box 122"/>
          <p:cNvSpPr txBox="1">
            <a:spLocks noChangeArrowheads="1"/>
          </p:cNvSpPr>
          <p:nvPr/>
        </p:nvSpPr>
        <p:spPr bwMode="auto">
          <a:xfrm>
            <a:off x="7453313" y="5153032"/>
            <a:ext cx="409575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G</a:t>
            </a:r>
          </a:p>
        </p:txBody>
      </p:sp>
      <p:sp>
        <p:nvSpPr>
          <p:cNvPr id="59464" name="Text Box 123"/>
          <p:cNvSpPr txBox="1">
            <a:spLocks noChangeArrowheads="1"/>
          </p:cNvSpPr>
          <p:nvPr/>
        </p:nvSpPr>
        <p:spPr bwMode="auto">
          <a:xfrm>
            <a:off x="4860931" y="4432303"/>
            <a:ext cx="744668" cy="6831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wrap="none" lIns="63933" tIns="27400" rIns="63933" bIns="27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sz="4800" b="0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…</a:t>
            </a:r>
          </a:p>
        </p:txBody>
      </p:sp>
      <p:sp>
        <p:nvSpPr>
          <p:cNvPr id="59465" name="Line 124"/>
          <p:cNvSpPr>
            <a:spLocks noChangeShapeType="1"/>
          </p:cNvSpPr>
          <p:nvPr/>
        </p:nvSpPr>
        <p:spPr bwMode="auto">
          <a:xfrm>
            <a:off x="6675442" y="5392738"/>
            <a:ext cx="7778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66" name="Line 125"/>
          <p:cNvSpPr>
            <a:spLocks noChangeShapeType="1"/>
          </p:cNvSpPr>
          <p:nvPr/>
        </p:nvSpPr>
        <p:spPr bwMode="auto">
          <a:xfrm>
            <a:off x="6675442" y="4351338"/>
            <a:ext cx="7778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68" name="Line 127"/>
          <p:cNvSpPr>
            <a:spLocks noChangeShapeType="1"/>
          </p:cNvSpPr>
          <p:nvPr/>
        </p:nvSpPr>
        <p:spPr bwMode="auto">
          <a:xfrm>
            <a:off x="8143875" y="4351338"/>
            <a:ext cx="3952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69" name="Line 128"/>
          <p:cNvSpPr>
            <a:spLocks noChangeShapeType="1"/>
          </p:cNvSpPr>
          <p:nvPr/>
        </p:nvSpPr>
        <p:spPr bwMode="auto">
          <a:xfrm>
            <a:off x="2181228" y="3630613"/>
            <a:ext cx="4470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70" name="Line 129"/>
          <p:cNvSpPr>
            <a:spLocks noChangeShapeType="1"/>
          </p:cNvSpPr>
          <p:nvPr/>
        </p:nvSpPr>
        <p:spPr bwMode="auto">
          <a:xfrm flipV="1">
            <a:off x="2873375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71" name="Freeform 130"/>
          <p:cNvSpPr>
            <a:spLocks/>
          </p:cNvSpPr>
          <p:nvPr/>
        </p:nvSpPr>
        <p:spPr bwMode="auto">
          <a:xfrm>
            <a:off x="800104" y="4436939"/>
            <a:ext cx="141884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none" w="med" len="lg"/>
          </a:ln>
        </p:spPr>
        <p:txBody>
          <a:bodyPr wrap="none"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72" name="Freeform 131"/>
          <p:cNvSpPr>
            <a:spLocks/>
          </p:cNvSpPr>
          <p:nvPr/>
        </p:nvSpPr>
        <p:spPr bwMode="auto">
          <a:xfrm>
            <a:off x="6934201" y="5040982"/>
            <a:ext cx="392113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none" w="med" len="lg"/>
          </a:ln>
        </p:spPr>
        <p:txBody>
          <a:bodyPr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73" name="Freeform 132"/>
          <p:cNvSpPr>
            <a:spLocks/>
          </p:cNvSpPr>
          <p:nvPr/>
        </p:nvSpPr>
        <p:spPr bwMode="auto">
          <a:xfrm>
            <a:off x="6934201" y="3999582"/>
            <a:ext cx="392113" cy="368558"/>
          </a:xfrm>
          <a:custGeom>
            <a:avLst/>
            <a:gdLst>
              <a:gd name="T0" fmla="*/ 0 w 288"/>
              <a:gd name="T1" fmla="*/ 2147483647 h 144"/>
              <a:gd name="T2" fmla="*/ 2147483647 w 288"/>
              <a:gd name="T3" fmla="*/ 2147483647 h 144"/>
              <a:gd name="T4" fmla="*/ 2147483647 w 288"/>
              <a:gd name="T5" fmla="*/ 0 h 144"/>
              <a:gd name="T6" fmla="*/ 2147483647 w 288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0" y="144"/>
                </a:moveTo>
                <a:lnTo>
                  <a:pt x="144" y="144"/>
                </a:lnTo>
                <a:lnTo>
                  <a:pt x="144" y="0"/>
                </a:lnTo>
                <a:lnTo>
                  <a:pt x="288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none" w="med" len="lg"/>
          </a:ln>
        </p:spPr>
        <p:txBody>
          <a:bodyPr lIns="70224" tIns="30097" rIns="70224" bIns="30097" anchor="ctr">
            <a:spAutoFit/>
          </a:bodyPr>
          <a:lstStyle/>
          <a:p>
            <a:endParaRPr lang="de-DE"/>
          </a:p>
        </p:txBody>
      </p:sp>
      <p:sp>
        <p:nvSpPr>
          <p:cNvPr id="59474" name="Text Box 133"/>
          <p:cNvSpPr txBox="1">
            <a:spLocks noChangeArrowheads="1"/>
          </p:cNvSpPr>
          <p:nvPr/>
        </p:nvSpPr>
        <p:spPr bwMode="auto">
          <a:xfrm>
            <a:off x="8799513" y="4289426"/>
            <a:ext cx="1041400" cy="11017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lIns="63933" tIns="27400" rIns="63933" bIns="27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u="none">
                <a:solidFill>
                  <a:srgbClr val="FF0000"/>
                </a:solidFill>
                <a:latin typeface="Helvetica" pitchFamily="34" charset="0"/>
                <a:ea typeface="Gulim"/>
                <a:cs typeface="Gulim"/>
              </a:rPr>
              <a:t>1</a:t>
            </a:r>
            <a:r>
              <a:rPr lang="en-US" altLang="ko-KR" u="none">
                <a:solidFill>
                  <a:schemeClr val="tx2"/>
                </a:solidFill>
                <a:latin typeface="Helvetica" pitchFamily="34" charset="0"/>
                <a:ea typeface="Gulim"/>
                <a:cs typeface="Gulim"/>
              </a:rPr>
              <a:t> </a:t>
            </a:r>
            <a:r>
              <a:rPr lang="en-US" altLang="ko-KR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if top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path is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faster,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u="none">
                <a:solidFill>
                  <a:srgbClr val="000000"/>
                </a:solidFill>
                <a:latin typeface="Helvetica" pitchFamily="34" charset="0"/>
                <a:ea typeface="Gulim"/>
                <a:cs typeface="Gulim"/>
              </a:rPr>
              <a:t>else</a:t>
            </a:r>
            <a:r>
              <a:rPr lang="en-US" altLang="ko-KR" u="none">
                <a:solidFill>
                  <a:schemeClr val="tx2"/>
                </a:solidFill>
                <a:latin typeface="Helvetica" pitchFamily="34" charset="0"/>
                <a:ea typeface="Gulim"/>
                <a:cs typeface="Gulim"/>
              </a:rPr>
              <a:t> </a:t>
            </a:r>
            <a:r>
              <a:rPr lang="en-US" altLang="ko-KR" u="none">
                <a:solidFill>
                  <a:srgbClr val="FF0000"/>
                </a:solidFill>
                <a:latin typeface="Helvetica" pitchFamily="34" charset="0"/>
                <a:ea typeface="Gulim"/>
                <a:cs typeface="Gulim"/>
              </a:rPr>
              <a:t>0</a:t>
            </a:r>
          </a:p>
        </p:txBody>
      </p:sp>
      <p:sp>
        <p:nvSpPr>
          <p:cNvPr id="59475" name="AutoShape 134"/>
          <p:cNvSpPr>
            <a:spLocks noChangeArrowheads="1"/>
          </p:cNvSpPr>
          <p:nvPr/>
        </p:nvSpPr>
        <p:spPr bwMode="auto">
          <a:xfrm rot="-5400000">
            <a:off x="2432845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76" name="AutoShape 135"/>
          <p:cNvSpPr>
            <a:spLocks noChangeArrowheads="1"/>
          </p:cNvSpPr>
          <p:nvPr/>
        </p:nvSpPr>
        <p:spPr bwMode="auto">
          <a:xfrm rot="-5400000">
            <a:off x="2433638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77" name="Line 136"/>
          <p:cNvSpPr>
            <a:spLocks noChangeShapeType="1"/>
          </p:cNvSpPr>
          <p:nvPr/>
        </p:nvSpPr>
        <p:spPr bwMode="auto">
          <a:xfrm>
            <a:off x="2095500" y="4432300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78" name="Line 137"/>
          <p:cNvSpPr>
            <a:spLocks noChangeShapeType="1"/>
          </p:cNvSpPr>
          <p:nvPr/>
        </p:nvSpPr>
        <p:spPr bwMode="auto">
          <a:xfrm flipV="1">
            <a:off x="2095500" y="4592638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79" name="Line 138"/>
          <p:cNvSpPr>
            <a:spLocks noChangeShapeType="1"/>
          </p:cNvSpPr>
          <p:nvPr/>
        </p:nvSpPr>
        <p:spPr bwMode="auto">
          <a:xfrm>
            <a:off x="2095500" y="5392738"/>
            <a:ext cx="604838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0" name="Line 139"/>
          <p:cNvSpPr>
            <a:spLocks noChangeShapeType="1"/>
          </p:cNvSpPr>
          <p:nvPr/>
        </p:nvSpPr>
        <p:spPr bwMode="auto">
          <a:xfrm flipV="1">
            <a:off x="2873375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1" name="Line 140"/>
          <p:cNvSpPr>
            <a:spLocks noChangeShapeType="1"/>
          </p:cNvSpPr>
          <p:nvPr/>
        </p:nvSpPr>
        <p:spPr bwMode="auto">
          <a:xfrm>
            <a:off x="1490663" y="5392738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2" name="Line 141"/>
          <p:cNvSpPr>
            <a:spLocks noChangeShapeType="1"/>
          </p:cNvSpPr>
          <p:nvPr/>
        </p:nvSpPr>
        <p:spPr bwMode="auto">
          <a:xfrm flipV="1">
            <a:off x="1490663" y="4432300"/>
            <a:ext cx="0" cy="960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3" name="Line 142"/>
          <p:cNvSpPr>
            <a:spLocks noChangeShapeType="1"/>
          </p:cNvSpPr>
          <p:nvPr/>
        </p:nvSpPr>
        <p:spPr bwMode="auto">
          <a:xfrm>
            <a:off x="885825" y="4911725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4" name="Line 143"/>
          <p:cNvSpPr>
            <a:spLocks noChangeShapeType="1"/>
          </p:cNvSpPr>
          <p:nvPr/>
        </p:nvSpPr>
        <p:spPr bwMode="auto">
          <a:xfrm flipV="1">
            <a:off x="3563949" y="4111635"/>
            <a:ext cx="604837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5" name="Line 144"/>
          <p:cNvSpPr>
            <a:spLocks noChangeShapeType="1"/>
          </p:cNvSpPr>
          <p:nvPr/>
        </p:nvSpPr>
        <p:spPr bwMode="auto">
          <a:xfrm flipV="1">
            <a:off x="4341812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6" name="AutoShape 145"/>
          <p:cNvSpPr>
            <a:spLocks noChangeArrowheads="1"/>
          </p:cNvSpPr>
          <p:nvPr/>
        </p:nvSpPr>
        <p:spPr bwMode="auto">
          <a:xfrm rot="-5400000">
            <a:off x="3901281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87" name="AutoShape 146"/>
          <p:cNvSpPr>
            <a:spLocks noChangeArrowheads="1"/>
          </p:cNvSpPr>
          <p:nvPr/>
        </p:nvSpPr>
        <p:spPr bwMode="auto">
          <a:xfrm rot="-5400000">
            <a:off x="3902075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88" name="Line 147"/>
          <p:cNvSpPr>
            <a:spLocks noChangeShapeType="1"/>
          </p:cNvSpPr>
          <p:nvPr/>
        </p:nvSpPr>
        <p:spPr bwMode="auto">
          <a:xfrm>
            <a:off x="3563949" y="4432300"/>
            <a:ext cx="604837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89" name="Line 148"/>
          <p:cNvSpPr>
            <a:spLocks noChangeShapeType="1"/>
          </p:cNvSpPr>
          <p:nvPr/>
        </p:nvSpPr>
        <p:spPr bwMode="auto">
          <a:xfrm flipV="1">
            <a:off x="3563949" y="4592638"/>
            <a:ext cx="604837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0" name="Line 149"/>
          <p:cNvSpPr>
            <a:spLocks noChangeShapeType="1"/>
          </p:cNvSpPr>
          <p:nvPr/>
        </p:nvSpPr>
        <p:spPr bwMode="auto">
          <a:xfrm>
            <a:off x="3563949" y="5392738"/>
            <a:ext cx="604837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1" name="Line 150"/>
          <p:cNvSpPr>
            <a:spLocks noChangeShapeType="1"/>
          </p:cNvSpPr>
          <p:nvPr/>
        </p:nvSpPr>
        <p:spPr bwMode="auto">
          <a:xfrm flipV="1">
            <a:off x="4341812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2" name="Line 151"/>
          <p:cNvSpPr>
            <a:spLocks noChangeShapeType="1"/>
          </p:cNvSpPr>
          <p:nvPr/>
        </p:nvSpPr>
        <p:spPr bwMode="auto">
          <a:xfrm>
            <a:off x="3046417" y="5392738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3" name="Line 152"/>
          <p:cNvSpPr>
            <a:spLocks noChangeShapeType="1"/>
          </p:cNvSpPr>
          <p:nvPr/>
        </p:nvSpPr>
        <p:spPr bwMode="auto">
          <a:xfrm flipV="1">
            <a:off x="5724525" y="4111635"/>
            <a:ext cx="604838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4" name="Line 153"/>
          <p:cNvSpPr>
            <a:spLocks noChangeShapeType="1"/>
          </p:cNvSpPr>
          <p:nvPr/>
        </p:nvSpPr>
        <p:spPr bwMode="auto">
          <a:xfrm flipV="1">
            <a:off x="6502400" y="3630623"/>
            <a:ext cx="0" cy="401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5" name="AutoShape 154"/>
          <p:cNvSpPr>
            <a:spLocks noChangeArrowheads="1"/>
          </p:cNvSpPr>
          <p:nvPr/>
        </p:nvSpPr>
        <p:spPr bwMode="auto">
          <a:xfrm rot="-5400000">
            <a:off x="6061870" y="4218791"/>
            <a:ext cx="881062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96" name="AutoShape 155"/>
          <p:cNvSpPr>
            <a:spLocks noChangeArrowheads="1"/>
          </p:cNvSpPr>
          <p:nvPr/>
        </p:nvSpPr>
        <p:spPr bwMode="auto">
          <a:xfrm rot="-5400000">
            <a:off x="6062663" y="5259399"/>
            <a:ext cx="879475" cy="346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endParaRPr lang="de-DE"/>
          </a:p>
        </p:txBody>
      </p:sp>
      <p:sp>
        <p:nvSpPr>
          <p:cNvPr id="59497" name="Line 156"/>
          <p:cNvSpPr>
            <a:spLocks noChangeShapeType="1"/>
          </p:cNvSpPr>
          <p:nvPr/>
        </p:nvSpPr>
        <p:spPr bwMode="auto">
          <a:xfrm>
            <a:off x="5724525" y="4432300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8" name="Line 157"/>
          <p:cNvSpPr>
            <a:spLocks noChangeShapeType="1"/>
          </p:cNvSpPr>
          <p:nvPr/>
        </p:nvSpPr>
        <p:spPr bwMode="auto">
          <a:xfrm flipV="1">
            <a:off x="5724525" y="4592638"/>
            <a:ext cx="604838" cy="800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499" name="Line 158"/>
          <p:cNvSpPr>
            <a:spLocks noChangeShapeType="1"/>
          </p:cNvSpPr>
          <p:nvPr/>
        </p:nvSpPr>
        <p:spPr bwMode="auto">
          <a:xfrm>
            <a:off x="5724525" y="5392738"/>
            <a:ext cx="604838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00" name="Line 159"/>
          <p:cNvSpPr>
            <a:spLocks noChangeShapeType="1"/>
          </p:cNvSpPr>
          <p:nvPr/>
        </p:nvSpPr>
        <p:spPr bwMode="auto">
          <a:xfrm flipV="1">
            <a:off x="6502400" y="4751399"/>
            <a:ext cx="0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sm"/>
            <a:tailEnd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01" name="Line 160"/>
          <p:cNvSpPr>
            <a:spLocks noChangeShapeType="1"/>
          </p:cNvSpPr>
          <p:nvPr/>
        </p:nvSpPr>
        <p:spPr bwMode="auto">
          <a:xfrm>
            <a:off x="5207003" y="4432300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02" name="Line 161"/>
          <p:cNvSpPr>
            <a:spLocks noChangeShapeType="1"/>
          </p:cNvSpPr>
          <p:nvPr/>
        </p:nvSpPr>
        <p:spPr bwMode="auto">
          <a:xfrm>
            <a:off x="5207003" y="5392738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03" name="Text Box 162"/>
          <p:cNvSpPr txBox="1">
            <a:spLocks noChangeArrowheads="1"/>
          </p:cNvSpPr>
          <p:nvPr/>
        </p:nvSpPr>
        <p:spPr bwMode="auto">
          <a:xfrm>
            <a:off x="7453320" y="4191009"/>
            <a:ext cx="388548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D</a:t>
            </a:r>
          </a:p>
        </p:txBody>
      </p:sp>
      <p:sp>
        <p:nvSpPr>
          <p:cNvPr id="59504" name="Text Box 163"/>
          <p:cNvSpPr txBox="1">
            <a:spLocks noChangeArrowheads="1"/>
          </p:cNvSpPr>
          <p:nvPr/>
        </p:nvSpPr>
        <p:spPr bwMode="auto">
          <a:xfrm>
            <a:off x="7799392" y="4191009"/>
            <a:ext cx="401372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Q</a:t>
            </a:r>
          </a:p>
        </p:txBody>
      </p:sp>
      <p:sp>
        <p:nvSpPr>
          <p:cNvPr id="59505" name="Text Box 164"/>
          <p:cNvSpPr txBox="1">
            <a:spLocks noChangeArrowheads="1"/>
          </p:cNvSpPr>
          <p:nvPr/>
        </p:nvSpPr>
        <p:spPr bwMode="auto">
          <a:xfrm>
            <a:off x="2635255" y="400209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06" name="Text Box 165"/>
          <p:cNvSpPr txBox="1">
            <a:spLocks noChangeArrowheads="1"/>
          </p:cNvSpPr>
          <p:nvPr/>
        </p:nvSpPr>
        <p:spPr bwMode="auto">
          <a:xfrm>
            <a:off x="2635255" y="547212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07" name="Text Box 166"/>
          <p:cNvSpPr txBox="1">
            <a:spLocks noChangeArrowheads="1"/>
          </p:cNvSpPr>
          <p:nvPr/>
        </p:nvSpPr>
        <p:spPr bwMode="auto">
          <a:xfrm>
            <a:off x="2646371" y="443230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08" name="Text Box 167"/>
          <p:cNvSpPr txBox="1">
            <a:spLocks noChangeArrowheads="1"/>
          </p:cNvSpPr>
          <p:nvPr/>
        </p:nvSpPr>
        <p:spPr bwMode="auto">
          <a:xfrm>
            <a:off x="2635255" y="5072068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09" name="Text Box 168"/>
          <p:cNvSpPr txBox="1">
            <a:spLocks noChangeArrowheads="1"/>
          </p:cNvSpPr>
          <p:nvPr/>
        </p:nvSpPr>
        <p:spPr bwMode="auto">
          <a:xfrm>
            <a:off x="4105282" y="543243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10" name="Text Box 169"/>
          <p:cNvSpPr txBox="1">
            <a:spLocks noChangeArrowheads="1"/>
          </p:cNvSpPr>
          <p:nvPr/>
        </p:nvSpPr>
        <p:spPr bwMode="auto">
          <a:xfrm>
            <a:off x="4105282" y="4391031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11" name="Text Box 170"/>
          <p:cNvSpPr txBox="1">
            <a:spLocks noChangeArrowheads="1"/>
          </p:cNvSpPr>
          <p:nvPr/>
        </p:nvSpPr>
        <p:spPr bwMode="auto">
          <a:xfrm>
            <a:off x="4105282" y="503237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12" name="Text Box 171"/>
          <p:cNvSpPr txBox="1">
            <a:spLocks noChangeArrowheads="1"/>
          </p:cNvSpPr>
          <p:nvPr/>
        </p:nvSpPr>
        <p:spPr bwMode="auto">
          <a:xfrm>
            <a:off x="6254757" y="402113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13" name="Text Box 172"/>
          <p:cNvSpPr txBox="1">
            <a:spLocks noChangeArrowheads="1"/>
          </p:cNvSpPr>
          <p:nvPr/>
        </p:nvSpPr>
        <p:spPr bwMode="auto">
          <a:xfrm>
            <a:off x="6254757" y="5462590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14" name="Text Box 173"/>
          <p:cNvSpPr txBox="1">
            <a:spLocks noChangeArrowheads="1"/>
          </p:cNvSpPr>
          <p:nvPr/>
        </p:nvSpPr>
        <p:spPr bwMode="auto">
          <a:xfrm>
            <a:off x="6254757" y="4421192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15" name="Text Box 174"/>
          <p:cNvSpPr txBox="1">
            <a:spLocks noChangeArrowheads="1"/>
          </p:cNvSpPr>
          <p:nvPr/>
        </p:nvSpPr>
        <p:spPr bwMode="auto">
          <a:xfrm>
            <a:off x="6254757" y="5062539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59516" name="Line 175"/>
          <p:cNvSpPr>
            <a:spLocks noChangeShapeType="1"/>
          </p:cNvSpPr>
          <p:nvPr/>
        </p:nvSpPr>
        <p:spPr bwMode="auto">
          <a:xfrm>
            <a:off x="4514861" y="4432300"/>
            <a:ext cx="346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17" name="Line 176"/>
          <p:cNvSpPr>
            <a:spLocks noChangeShapeType="1"/>
          </p:cNvSpPr>
          <p:nvPr/>
        </p:nvSpPr>
        <p:spPr bwMode="auto">
          <a:xfrm>
            <a:off x="4514861" y="5392738"/>
            <a:ext cx="346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1490663" y="4111636"/>
            <a:ext cx="5962650" cy="1520825"/>
            <a:chOff x="768" y="1344"/>
            <a:chExt cx="3312" cy="912"/>
          </a:xfrm>
        </p:grpSpPr>
        <p:sp>
          <p:nvSpPr>
            <p:cNvPr id="59575" name="Line 178"/>
            <p:cNvSpPr>
              <a:spLocks noChangeShapeType="1"/>
            </p:cNvSpPr>
            <p:nvPr/>
          </p:nvSpPr>
          <p:spPr bwMode="auto">
            <a:xfrm flipV="1">
              <a:off x="768" y="1824"/>
              <a:ext cx="0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6" name="Line 179"/>
            <p:cNvSpPr>
              <a:spLocks noChangeShapeType="1"/>
            </p:cNvSpPr>
            <p:nvPr/>
          </p:nvSpPr>
          <p:spPr bwMode="auto">
            <a:xfrm flipH="1" flipV="1">
              <a:off x="768" y="2112"/>
              <a:ext cx="33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7" name="Line 180"/>
            <p:cNvSpPr>
              <a:spLocks noChangeShapeType="1"/>
            </p:cNvSpPr>
            <p:nvPr/>
          </p:nvSpPr>
          <p:spPr bwMode="auto">
            <a:xfrm flipH="1" flipV="1">
              <a:off x="1104" y="2112"/>
              <a:ext cx="336" cy="1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8" name="Line 181"/>
            <p:cNvSpPr>
              <a:spLocks noChangeShapeType="1"/>
            </p:cNvSpPr>
            <p:nvPr/>
          </p:nvSpPr>
          <p:spPr bwMode="auto">
            <a:xfrm flipH="1">
              <a:off x="1440" y="2112"/>
              <a:ext cx="192" cy="1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9" name="Line 182"/>
            <p:cNvSpPr>
              <a:spLocks noChangeShapeType="1"/>
            </p:cNvSpPr>
            <p:nvPr/>
          </p:nvSpPr>
          <p:spPr bwMode="auto">
            <a:xfrm flipH="1" flipV="1">
              <a:off x="1632" y="2112"/>
              <a:ext cx="288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0" name="Line 183"/>
            <p:cNvSpPr>
              <a:spLocks noChangeShapeType="1"/>
            </p:cNvSpPr>
            <p:nvPr/>
          </p:nvSpPr>
          <p:spPr bwMode="auto">
            <a:xfrm flipH="1">
              <a:off x="1920" y="1632"/>
              <a:ext cx="336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1" name="Line 184"/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2" name="Line 185"/>
            <p:cNvSpPr>
              <a:spLocks noChangeShapeType="1"/>
            </p:cNvSpPr>
            <p:nvPr/>
          </p:nvSpPr>
          <p:spPr bwMode="auto">
            <a:xfrm flipH="1" flipV="1">
              <a:off x="2448" y="1536"/>
              <a:ext cx="67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3" name="Line 186"/>
            <p:cNvSpPr>
              <a:spLocks noChangeShapeType="1"/>
            </p:cNvSpPr>
            <p:nvPr/>
          </p:nvSpPr>
          <p:spPr bwMode="auto">
            <a:xfrm flipH="1">
              <a:off x="3120" y="1344"/>
              <a:ext cx="336" cy="1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4" name="Line 187"/>
            <p:cNvSpPr>
              <a:spLocks noChangeShapeType="1"/>
            </p:cNvSpPr>
            <p:nvPr/>
          </p:nvSpPr>
          <p:spPr bwMode="auto">
            <a:xfrm flipH="1" flipV="1">
              <a:off x="3456" y="1344"/>
              <a:ext cx="192" cy="1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85" name="Line 188"/>
            <p:cNvSpPr>
              <a:spLocks noChangeShapeType="1"/>
            </p:cNvSpPr>
            <p:nvPr/>
          </p:nvSpPr>
          <p:spPr bwMode="auto">
            <a:xfrm flipH="1" flipV="1">
              <a:off x="3648" y="1488"/>
              <a:ext cx="43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519" name="Line 189"/>
          <p:cNvSpPr>
            <a:spLocks noChangeShapeType="1"/>
          </p:cNvSpPr>
          <p:nvPr/>
        </p:nvSpPr>
        <p:spPr bwMode="auto">
          <a:xfrm flipV="1">
            <a:off x="2095500" y="4111635"/>
            <a:ext cx="604838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20" name="Line 190"/>
          <p:cNvSpPr>
            <a:spLocks noChangeShapeType="1"/>
          </p:cNvSpPr>
          <p:nvPr/>
        </p:nvSpPr>
        <p:spPr bwMode="auto">
          <a:xfrm>
            <a:off x="1490663" y="4432300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sp>
        <p:nvSpPr>
          <p:cNvPr id="59521" name="Line 191"/>
          <p:cNvSpPr>
            <a:spLocks noChangeShapeType="1"/>
          </p:cNvSpPr>
          <p:nvPr/>
        </p:nvSpPr>
        <p:spPr bwMode="auto">
          <a:xfrm>
            <a:off x="3046417" y="4432300"/>
            <a:ext cx="517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lg"/>
          </a:ln>
        </p:spPr>
        <p:txBody>
          <a:bodyPr lIns="63940" tIns="27403" rIns="63940" bIns="27403" anchor="ctr">
            <a:spAutoFit/>
          </a:bodyPr>
          <a:lstStyle/>
          <a:p>
            <a:endParaRPr lang="de-DE"/>
          </a:p>
        </p:txBody>
      </p:sp>
      <p:grpSp>
        <p:nvGrpSpPr>
          <p:cNvPr id="9" name="Group 192"/>
          <p:cNvGrpSpPr>
            <a:grpSpLocks/>
          </p:cNvGrpSpPr>
          <p:nvPr/>
        </p:nvGrpSpPr>
        <p:grpSpPr bwMode="auto">
          <a:xfrm>
            <a:off x="1490663" y="4111636"/>
            <a:ext cx="5962650" cy="1520825"/>
            <a:chOff x="768" y="1344"/>
            <a:chExt cx="3312" cy="912"/>
          </a:xfrm>
        </p:grpSpPr>
        <p:sp>
          <p:nvSpPr>
            <p:cNvPr id="59564" name="Line 193"/>
            <p:cNvSpPr>
              <a:spLocks noChangeShapeType="1"/>
            </p:cNvSpPr>
            <p:nvPr/>
          </p:nvSpPr>
          <p:spPr bwMode="auto">
            <a:xfrm flipV="1">
              <a:off x="768" y="1536"/>
              <a:ext cx="0" cy="2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5" name="Line 194"/>
            <p:cNvSpPr>
              <a:spLocks noChangeShapeType="1"/>
            </p:cNvSpPr>
            <p:nvPr/>
          </p:nvSpPr>
          <p:spPr bwMode="auto">
            <a:xfrm flipH="1" flipV="1">
              <a:off x="768" y="1536"/>
              <a:ext cx="33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6" name="Line 195"/>
            <p:cNvSpPr>
              <a:spLocks noChangeShapeType="1"/>
            </p:cNvSpPr>
            <p:nvPr/>
          </p:nvSpPr>
          <p:spPr bwMode="auto">
            <a:xfrm flipH="1">
              <a:off x="1104" y="1344"/>
              <a:ext cx="336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7" name="Line 196"/>
            <p:cNvSpPr>
              <a:spLocks noChangeShapeType="1"/>
            </p:cNvSpPr>
            <p:nvPr/>
          </p:nvSpPr>
          <p:spPr bwMode="auto">
            <a:xfrm flipH="1" flipV="1">
              <a:off x="1440" y="1344"/>
              <a:ext cx="192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8" name="Line 197"/>
            <p:cNvSpPr>
              <a:spLocks noChangeShapeType="1"/>
            </p:cNvSpPr>
            <p:nvPr/>
          </p:nvSpPr>
          <p:spPr bwMode="auto">
            <a:xfrm flipH="1" flipV="1">
              <a:off x="1632" y="1536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9" name="Line 198"/>
            <p:cNvSpPr>
              <a:spLocks noChangeShapeType="1"/>
            </p:cNvSpPr>
            <p:nvPr/>
          </p:nvSpPr>
          <p:spPr bwMode="auto">
            <a:xfrm flipH="1" flipV="1">
              <a:off x="1920" y="1536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0" name="Line 199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1" name="Line 200"/>
            <p:cNvSpPr>
              <a:spLocks noChangeShapeType="1"/>
            </p:cNvSpPr>
            <p:nvPr/>
          </p:nvSpPr>
          <p:spPr bwMode="auto">
            <a:xfrm flipH="1" flipV="1">
              <a:off x="2448" y="2112"/>
              <a:ext cx="67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2" name="Line 201"/>
            <p:cNvSpPr>
              <a:spLocks noChangeShapeType="1"/>
            </p:cNvSpPr>
            <p:nvPr/>
          </p:nvSpPr>
          <p:spPr bwMode="auto">
            <a:xfrm flipH="1" flipV="1">
              <a:off x="3120" y="2112"/>
              <a:ext cx="336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3" name="Line 202"/>
            <p:cNvSpPr>
              <a:spLocks noChangeShapeType="1"/>
            </p:cNvSpPr>
            <p:nvPr/>
          </p:nvSpPr>
          <p:spPr bwMode="auto">
            <a:xfrm flipH="1">
              <a:off x="3456" y="2112"/>
              <a:ext cx="192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74" name="Line 203"/>
            <p:cNvSpPr>
              <a:spLocks noChangeShapeType="1"/>
            </p:cNvSpPr>
            <p:nvPr/>
          </p:nvSpPr>
          <p:spPr bwMode="auto">
            <a:xfrm flipH="1">
              <a:off x="3648" y="2112"/>
              <a:ext cx="43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204"/>
          <p:cNvGrpSpPr>
            <a:grpSpLocks/>
          </p:cNvGrpSpPr>
          <p:nvPr/>
        </p:nvGrpSpPr>
        <p:grpSpPr bwMode="auto">
          <a:xfrm>
            <a:off x="2700340" y="3230560"/>
            <a:ext cx="3960175" cy="379063"/>
            <a:chOff x="1440" y="816"/>
            <a:chExt cx="2200" cy="227"/>
          </a:xfrm>
        </p:grpSpPr>
        <p:sp>
          <p:nvSpPr>
            <p:cNvPr id="59561" name="Text Box 205"/>
            <p:cNvSpPr txBox="1">
              <a:spLocks noChangeArrowheads="1"/>
            </p:cNvSpPr>
            <p:nvPr/>
          </p:nvSpPr>
          <p:spPr bwMode="auto">
            <a:xfrm>
              <a:off x="1440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  <p:sp>
          <p:nvSpPr>
            <p:cNvPr id="59562" name="Text Box 206"/>
            <p:cNvSpPr txBox="1">
              <a:spLocks noChangeArrowheads="1"/>
            </p:cNvSpPr>
            <p:nvPr/>
          </p:nvSpPr>
          <p:spPr bwMode="auto">
            <a:xfrm>
              <a:off x="2304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563" name="Text Box 207"/>
            <p:cNvSpPr txBox="1">
              <a:spLocks noChangeArrowheads="1"/>
            </p:cNvSpPr>
            <p:nvPr/>
          </p:nvSpPr>
          <p:spPr bwMode="auto">
            <a:xfrm>
              <a:off x="3456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1490663" y="4432300"/>
            <a:ext cx="5962650" cy="1200150"/>
            <a:chOff x="864" y="2448"/>
            <a:chExt cx="3312" cy="720"/>
          </a:xfrm>
        </p:grpSpPr>
        <p:sp>
          <p:nvSpPr>
            <p:cNvPr id="59550" name="Line 209"/>
            <p:cNvSpPr>
              <a:spLocks noChangeShapeType="1"/>
            </p:cNvSpPr>
            <p:nvPr/>
          </p:nvSpPr>
          <p:spPr bwMode="auto">
            <a:xfrm flipH="1" flipV="1">
              <a:off x="864" y="3024"/>
              <a:ext cx="33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1" name="Line 210"/>
            <p:cNvSpPr>
              <a:spLocks noChangeShapeType="1"/>
            </p:cNvSpPr>
            <p:nvPr/>
          </p:nvSpPr>
          <p:spPr bwMode="auto">
            <a:xfrm flipV="1">
              <a:off x="864" y="2736"/>
              <a:ext cx="0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2" name="Line 211"/>
            <p:cNvSpPr>
              <a:spLocks noChangeShapeType="1"/>
            </p:cNvSpPr>
            <p:nvPr/>
          </p:nvSpPr>
          <p:spPr bwMode="auto">
            <a:xfrm flipH="1">
              <a:off x="1200" y="2544"/>
              <a:ext cx="336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3" name="Line 212"/>
            <p:cNvSpPr>
              <a:spLocks noChangeShapeType="1"/>
            </p:cNvSpPr>
            <p:nvPr/>
          </p:nvSpPr>
          <p:spPr bwMode="auto">
            <a:xfrm flipH="1">
              <a:off x="1536" y="2448"/>
              <a:ext cx="192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4" name="Line 213"/>
            <p:cNvSpPr>
              <a:spLocks noChangeShapeType="1"/>
            </p:cNvSpPr>
            <p:nvPr/>
          </p:nvSpPr>
          <p:spPr bwMode="auto">
            <a:xfrm flipH="1" flipV="1">
              <a:off x="1728" y="2448"/>
              <a:ext cx="288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5" name="Line 214"/>
            <p:cNvSpPr>
              <a:spLocks noChangeShapeType="1"/>
            </p:cNvSpPr>
            <p:nvPr/>
          </p:nvSpPr>
          <p:spPr bwMode="auto">
            <a:xfrm flipH="1" flipV="1">
              <a:off x="2016" y="2448"/>
              <a:ext cx="336" cy="48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6" name="Line 2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192" cy="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7" name="Line 216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67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8" name="Line 217"/>
            <p:cNvSpPr>
              <a:spLocks noChangeShapeType="1"/>
            </p:cNvSpPr>
            <p:nvPr/>
          </p:nvSpPr>
          <p:spPr bwMode="auto">
            <a:xfrm flipH="1" flipV="1">
              <a:off x="3216" y="3024"/>
              <a:ext cx="336" cy="1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59" name="Line 218"/>
            <p:cNvSpPr>
              <a:spLocks noChangeShapeType="1"/>
            </p:cNvSpPr>
            <p:nvPr/>
          </p:nvSpPr>
          <p:spPr bwMode="auto">
            <a:xfrm flipH="1">
              <a:off x="3552" y="3024"/>
              <a:ext cx="192" cy="1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60" name="Line 219"/>
            <p:cNvSpPr>
              <a:spLocks noChangeShapeType="1"/>
            </p:cNvSpPr>
            <p:nvPr/>
          </p:nvSpPr>
          <p:spPr bwMode="auto">
            <a:xfrm flipH="1" flipV="1">
              <a:off x="3744" y="3024"/>
              <a:ext cx="432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220"/>
          <p:cNvGrpSpPr>
            <a:grpSpLocks/>
          </p:cNvGrpSpPr>
          <p:nvPr/>
        </p:nvGrpSpPr>
        <p:grpSpPr bwMode="auto">
          <a:xfrm>
            <a:off x="1490663" y="4111635"/>
            <a:ext cx="5962650" cy="1281113"/>
            <a:chOff x="864" y="2256"/>
            <a:chExt cx="3312" cy="768"/>
          </a:xfrm>
        </p:grpSpPr>
        <p:sp>
          <p:nvSpPr>
            <p:cNvPr id="59539" name="Line 221"/>
            <p:cNvSpPr>
              <a:spLocks noChangeShapeType="1"/>
            </p:cNvSpPr>
            <p:nvPr/>
          </p:nvSpPr>
          <p:spPr bwMode="auto">
            <a:xfrm flipV="1">
              <a:off x="864" y="2448"/>
              <a:ext cx="0" cy="2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0" name="Line 222"/>
            <p:cNvSpPr>
              <a:spLocks noChangeShapeType="1"/>
            </p:cNvSpPr>
            <p:nvPr/>
          </p:nvSpPr>
          <p:spPr bwMode="auto">
            <a:xfrm flipH="1" flipV="1">
              <a:off x="864" y="2448"/>
              <a:ext cx="33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1" name="Line 223"/>
            <p:cNvSpPr>
              <a:spLocks noChangeShapeType="1"/>
            </p:cNvSpPr>
            <p:nvPr/>
          </p:nvSpPr>
          <p:spPr bwMode="auto">
            <a:xfrm flipH="1" flipV="1">
              <a:off x="1200" y="2448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2" name="Line 224"/>
            <p:cNvSpPr>
              <a:spLocks noChangeShapeType="1"/>
            </p:cNvSpPr>
            <p:nvPr/>
          </p:nvSpPr>
          <p:spPr bwMode="auto">
            <a:xfrm flipH="1" flipV="1">
              <a:off x="1536" y="2928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3" name="Line 225"/>
            <p:cNvSpPr>
              <a:spLocks noChangeShapeType="1"/>
            </p:cNvSpPr>
            <p:nvPr/>
          </p:nvSpPr>
          <p:spPr bwMode="auto">
            <a:xfrm flipH="1" flipV="1">
              <a:off x="1728" y="3024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4" name="Line 226"/>
            <p:cNvSpPr>
              <a:spLocks noChangeShapeType="1"/>
            </p:cNvSpPr>
            <p:nvPr/>
          </p:nvSpPr>
          <p:spPr bwMode="auto">
            <a:xfrm flipH="1">
              <a:off x="2016" y="2544"/>
              <a:ext cx="336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5" name="Line 227"/>
            <p:cNvSpPr>
              <a:spLocks noChangeShapeType="1"/>
            </p:cNvSpPr>
            <p:nvPr/>
          </p:nvSpPr>
          <p:spPr bwMode="auto">
            <a:xfrm flipH="1">
              <a:off x="2352" y="2448"/>
              <a:ext cx="192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6" name="Line 228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67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7" name="Line 229"/>
            <p:cNvSpPr>
              <a:spLocks noChangeShapeType="1"/>
            </p:cNvSpPr>
            <p:nvPr/>
          </p:nvSpPr>
          <p:spPr bwMode="auto">
            <a:xfrm flipH="1">
              <a:off x="3216" y="2256"/>
              <a:ext cx="336" cy="19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8" name="Line 230"/>
            <p:cNvSpPr>
              <a:spLocks noChangeShapeType="1"/>
            </p:cNvSpPr>
            <p:nvPr/>
          </p:nvSpPr>
          <p:spPr bwMode="auto">
            <a:xfrm flipH="1" flipV="1">
              <a:off x="3552" y="2256"/>
              <a:ext cx="192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49" name="Line 231"/>
            <p:cNvSpPr>
              <a:spLocks noChangeShapeType="1"/>
            </p:cNvSpPr>
            <p:nvPr/>
          </p:nvSpPr>
          <p:spPr bwMode="auto">
            <a:xfrm flipH="1">
              <a:off x="3744" y="2400"/>
              <a:ext cx="43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3176" name="Text Box 232"/>
          <p:cNvSpPr txBox="1">
            <a:spLocks noChangeArrowheads="1"/>
          </p:cNvSpPr>
          <p:nvPr/>
        </p:nvSpPr>
        <p:spPr bwMode="auto">
          <a:xfrm>
            <a:off x="8316918" y="3871920"/>
            <a:ext cx="330840" cy="37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800" u="none">
                <a:solidFill>
                  <a:srgbClr val="CC0000"/>
                </a:solidFill>
                <a:latin typeface="Arial" charset="0"/>
                <a:ea typeface="Gulim"/>
                <a:cs typeface="Gulim"/>
              </a:rPr>
              <a:t>0</a:t>
            </a:r>
          </a:p>
        </p:txBody>
      </p:sp>
      <p:sp>
        <p:nvSpPr>
          <p:cNvPr id="723177" name="Text Box 233"/>
          <p:cNvSpPr txBox="1">
            <a:spLocks noChangeArrowheads="1"/>
          </p:cNvSpPr>
          <p:nvPr/>
        </p:nvSpPr>
        <p:spPr bwMode="auto">
          <a:xfrm>
            <a:off x="8288344" y="3859220"/>
            <a:ext cx="330840" cy="37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800" u="none">
                <a:solidFill>
                  <a:srgbClr val="CC0000"/>
                </a:solidFill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28" name="Text Box 234"/>
          <p:cNvSpPr txBox="1">
            <a:spLocks noChangeArrowheads="1"/>
          </p:cNvSpPr>
          <p:nvPr/>
        </p:nvSpPr>
        <p:spPr bwMode="auto">
          <a:xfrm>
            <a:off x="7453313" y="5153032"/>
            <a:ext cx="409575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/>
            <a:r>
              <a:rPr lang="en-US" altLang="ko-KR" b="0" u="none">
                <a:latin typeface="Arial" charset="0"/>
                <a:ea typeface="Gulim"/>
                <a:cs typeface="Gulim"/>
              </a:rPr>
              <a:t>G</a:t>
            </a:r>
          </a:p>
        </p:txBody>
      </p:sp>
      <p:sp>
        <p:nvSpPr>
          <p:cNvPr id="59529" name="Text Box 235"/>
          <p:cNvSpPr txBox="1">
            <a:spLocks noChangeArrowheads="1"/>
          </p:cNvSpPr>
          <p:nvPr/>
        </p:nvSpPr>
        <p:spPr bwMode="auto">
          <a:xfrm>
            <a:off x="8467735" y="3332169"/>
            <a:ext cx="1373189" cy="31694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lIns="63933" tIns="27400" rIns="63933" bIns="27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altLang="ko-KR" u="none">
                <a:latin typeface="Helvetica" pitchFamily="34" charset="0"/>
                <a:ea typeface="Gulim"/>
                <a:cs typeface="Gulim"/>
              </a:rPr>
              <a:t>Response</a:t>
            </a:r>
          </a:p>
        </p:txBody>
      </p:sp>
      <p:grpSp>
        <p:nvGrpSpPr>
          <p:cNvPr id="13" name="Group 236"/>
          <p:cNvGrpSpPr>
            <a:grpSpLocks/>
          </p:cNvGrpSpPr>
          <p:nvPr/>
        </p:nvGrpSpPr>
        <p:grpSpPr bwMode="auto">
          <a:xfrm>
            <a:off x="2689228" y="3230560"/>
            <a:ext cx="3961764" cy="379063"/>
            <a:chOff x="1440" y="816"/>
            <a:chExt cx="2200" cy="227"/>
          </a:xfrm>
        </p:grpSpPr>
        <p:sp>
          <p:nvSpPr>
            <p:cNvPr id="59536" name="Text Box 237"/>
            <p:cNvSpPr txBox="1">
              <a:spLocks noChangeArrowheads="1"/>
            </p:cNvSpPr>
            <p:nvPr/>
          </p:nvSpPr>
          <p:spPr bwMode="auto">
            <a:xfrm>
              <a:off x="1440" y="816"/>
              <a:ext cx="18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537" name="Text Box 238"/>
            <p:cNvSpPr txBox="1">
              <a:spLocks noChangeArrowheads="1"/>
            </p:cNvSpPr>
            <p:nvPr/>
          </p:nvSpPr>
          <p:spPr bwMode="auto">
            <a:xfrm>
              <a:off x="2304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0</a:t>
              </a:r>
            </a:p>
          </p:txBody>
        </p:sp>
        <p:sp>
          <p:nvSpPr>
            <p:cNvPr id="59538" name="Text Box 239"/>
            <p:cNvSpPr txBox="1">
              <a:spLocks noChangeArrowheads="1"/>
            </p:cNvSpPr>
            <p:nvPr/>
          </p:nvSpPr>
          <p:spPr bwMode="auto">
            <a:xfrm>
              <a:off x="3456" y="816"/>
              <a:ext cx="1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/>
              <a:r>
                <a:rPr lang="en-US" altLang="ko-KR" sz="1800" u="none">
                  <a:solidFill>
                    <a:srgbClr val="CC0000"/>
                  </a:solidFill>
                  <a:latin typeface="Arial" charset="0"/>
                  <a:ea typeface="Gulim"/>
                  <a:cs typeface="Gulim"/>
                </a:rPr>
                <a:t>1</a:t>
              </a:r>
            </a:p>
          </p:txBody>
        </p:sp>
      </p:grpSp>
      <p:sp>
        <p:nvSpPr>
          <p:cNvPr id="59531" name="Text Box 240"/>
          <p:cNvSpPr txBox="1">
            <a:spLocks noChangeArrowheads="1"/>
          </p:cNvSpPr>
          <p:nvPr/>
        </p:nvSpPr>
        <p:spPr bwMode="auto">
          <a:xfrm>
            <a:off x="4094167" y="4017967"/>
            <a:ext cx="310001" cy="3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/>
            <a:r>
              <a:rPr lang="en-US" altLang="ko-KR" sz="1500" b="0" u="none">
                <a:latin typeface="Arial" charset="0"/>
                <a:ea typeface="Gulim"/>
                <a:cs typeface="Gulim"/>
              </a:rPr>
              <a:t>1</a:t>
            </a:r>
          </a:p>
        </p:txBody>
      </p:sp>
      <p:sp>
        <p:nvSpPr>
          <p:cNvPr id="59532" name="Text Box 7"/>
          <p:cNvSpPr txBox="1">
            <a:spLocks noChangeArrowheads="1"/>
          </p:cNvSpPr>
          <p:nvPr/>
        </p:nvSpPr>
        <p:spPr bwMode="auto">
          <a:xfrm>
            <a:off x="1219200" y="2012958"/>
            <a:ext cx="8816975" cy="719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>
            <a:spAutoFit/>
          </a:bodyPr>
          <a:lstStyle/>
          <a:p>
            <a:pPr defTabSz="493180">
              <a:spcBef>
                <a:spcPts val="1099"/>
              </a:spcBef>
              <a:buClr>
                <a:srgbClr val="FF0000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</a:pPr>
            <a:r>
              <a:rPr lang="en-GB"/>
              <a:t>Principle:</a:t>
            </a:r>
            <a:r>
              <a:rPr lang="en-GB" u="none"/>
              <a:t> Compare delay time in a chain. </a:t>
            </a:r>
            <a:br>
              <a:rPr lang="en-GB" u="none"/>
            </a:br>
            <a:r>
              <a:rPr lang="en-GB" u="none"/>
              <a:t>Each physical chips exhibits own different delay time behaviour which identifies it</a:t>
            </a:r>
          </a:p>
        </p:txBody>
      </p:sp>
      <p:sp>
        <p:nvSpPr>
          <p:cNvPr id="59533" name="Text Box 242"/>
          <p:cNvSpPr txBox="1">
            <a:spLocks noChangeArrowheads="1"/>
          </p:cNvSpPr>
          <p:nvPr/>
        </p:nvSpPr>
        <p:spPr bwMode="auto">
          <a:xfrm>
            <a:off x="488950" y="6219834"/>
            <a:ext cx="1308100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  <p:sp>
        <p:nvSpPr>
          <p:cNvPr id="59534" name="Line 243"/>
          <p:cNvSpPr>
            <a:spLocks noChangeShapeType="1"/>
          </p:cNvSpPr>
          <p:nvPr/>
        </p:nvSpPr>
        <p:spPr bwMode="auto">
          <a:xfrm>
            <a:off x="1905000" y="3451225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59535" name="Line 244"/>
          <p:cNvSpPr>
            <a:spLocks noChangeShapeType="1"/>
          </p:cNvSpPr>
          <p:nvPr/>
        </p:nvSpPr>
        <p:spPr bwMode="auto">
          <a:xfrm flipH="1">
            <a:off x="8624888" y="3630623"/>
            <a:ext cx="174626" cy="6254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2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2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64" grpId="0" animBg="1"/>
      <p:bldP spid="723065" grpId="0" animBg="1"/>
      <p:bldP spid="723176" grpId="0" animBg="1"/>
      <p:bldP spid="72317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22328" y="6119814"/>
            <a:ext cx="9186863" cy="3346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>
            <a:spAutoFit/>
          </a:bodyPr>
          <a:lstStyle/>
          <a:p>
            <a:pPr defTabSz="493180">
              <a:spcBef>
                <a:spcPts val="1099"/>
              </a:spcBef>
              <a:buClr>
                <a:srgbClr val="FF0000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</a:pPr>
            <a:r>
              <a:rPr lang="en-GB" sz="1500" u="none"/>
              <a:t>Compare frequencies of  two oscillators.The faster oscillator is randomly determined by manufacturing variations</a:t>
            </a:r>
          </a:p>
        </p:txBody>
      </p:sp>
      <p:sp>
        <p:nvSpPr>
          <p:cNvPr id="1400836" name="Text Box 3"/>
          <p:cNvSpPr txBox="1">
            <a:spLocks noChangeArrowheads="1"/>
          </p:cNvSpPr>
          <p:nvPr/>
        </p:nvSpPr>
        <p:spPr bwMode="auto">
          <a:xfrm>
            <a:off x="1182688" y="1112849"/>
            <a:ext cx="7296150" cy="59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35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 Oscillator Design Procedure</a:t>
            </a: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182694" y="438152"/>
            <a:ext cx="2538131" cy="71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defTabSz="1003807"/>
            <a:r>
              <a:rPr lang="de-DE" sz="4000" u="none">
                <a:solidFill>
                  <a:srgbClr val="333399"/>
                </a:solidFill>
              </a:rPr>
              <a:t>Silicon PUF</a:t>
            </a:r>
            <a:endParaRPr lang="en-GB" sz="4000" u="none">
              <a:solidFill>
                <a:srgbClr val="333399"/>
              </a:solidFill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2049073" y="4179894"/>
            <a:ext cx="1459309" cy="3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algn="r" defTabSz="1003807"/>
            <a:r>
              <a:rPr lang="en-US" sz="1800" b="0" u="none">
                <a:latin typeface="Arial" charset="0"/>
              </a:rPr>
              <a:t>N oscillators</a:t>
            </a: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rot="-5400000">
            <a:off x="5045880" y="2809082"/>
            <a:ext cx="1520825" cy="258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endParaRPr lang="de-DE"/>
          </a:p>
        </p:txBody>
      </p:sp>
      <p:cxnSp>
        <p:nvCxnSpPr>
          <p:cNvPr id="61447" name="AutoShape 8"/>
          <p:cNvCxnSpPr>
            <a:cxnSpLocks noChangeShapeType="1"/>
            <a:stCxn id="61482" idx="3"/>
            <a:endCxn id="61448" idx="1"/>
          </p:cNvCxnSpPr>
          <p:nvPr/>
        </p:nvCxnSpPr>
        <p:spPr bwMode="auto">
          <a:xfrm>
            <a:off x="3170238" y="2578101"/>
            <a:ext cx="2506662" cy="1588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5676912" y="2498725"/>
            <a:ext cx="857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cxnSp>
        <p:nvCxnSpPr>
          <p:cNvPr id="61449" name="AutoShape 10"/>
          <p:cNvCxnSpPr>
            <a:cxnSpLocks noChangeShapeType="1"/>
            <a:stCxn id="61484" idx="3"/>
            <a:endCxn id="61450" idx="1"/>
          </p:cNvCxnSpPr>
          <p:nvPr/>
        </p:nvCxnSpPr>
        <p:spPr bwMode="auto">
          <a:xfrm flipV="1">
            <a:off x="3170238" y="2819406"/>
            <a:ext cx="2506662" cy="719138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5676912" y="2738449"/>
            <a:ext cx="857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cxnSp>
        <p:nvCxnSpPr>
          <p:cNvPr id="61451" name="AutoShape 12"/>
          <p:cNvCxnSpPr>
            <a:cxnSpLocks noChangeShapeType="1"/>
            <a:stCxn id="61486" idx="3"/>
            <a:endCxn id="61452" idx="1"/>
          </p:cNvCxnSpPr>
          <p:nvPr/>
        </p:nvCxnSpPr>
        <p:spPr bwMode="auto">
          <a:xfrm>
            <a:off x="3170238" y="5140332"/>
            <a:ext cx="2506662" cy="1588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52" name="Rectangle 13"/>
          <p:cNvSpPr>
            <a:spLocks noChangeArrowheads="1"/>
          </p:cNvSpPr>
          <p:nvPr/>
        </p:nvSpPr>
        <p:spPr bwMode="auto">
          <a:xfrm>
            <a:off x="5676912" y="5060950"/>
            <a:ext cx="857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cxnSp>
        <p:nvCxnSpPr>
          <p:cNvPr id="61453" name="AutoShape 14"/>
          <p:cNvCxnSpPr>
            <a:cxnSpLocks noChangeShapeType="1"/>
            <a:stCxn id="61482" idx="3"/>
            <a:endCxn id="61454" idx="1"/>
          </p:cNvCxnSpPr>
          <p:nvPr/>
        </p:nvCxnSpPr>
        <p:spPr bwMode="auto">
          <a:xfrm>
            <a:off x="3170238" y="2578100"/>
            <a:ext cx="2506662" cy="1843088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5676912" y="4340225"/>
            <a:ext cx="857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cxnSp>
        <p:nvCxnSpPr>
          <p:cNvPr id="61455" name="AutoShape 16"/>
          <p:cNvCxnSpPr>
            <a:cxnSpLocks noChangeShapeType="1"/>
            <a:stCxn id="61486" idx="3"/>
            <a:endCxn id="61456" idx="1"/>
          </p:cNvCxnSpPr>
          <p:nvPr/>
        </p:nvCxnSpPr>
        <p:spPr bwMode="auto">
          <a:xfrm flipV="1">
            <a:off x="3170238" y="3300418"/>
            <a:ext cx="2506662" cy="1839912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56" name="Rectangle 17"/>
          <p:cNvSpPr>
            <a:spLocks noChangeArrowheads="1"/>
          </p:cNvSpPr>
          <p:nvPr/>
        </p:nvSpPr>
        <p:spPr bwMode="auto">
          <a:xfrm>
            <a:off x="5676912" y="3219450"/>
            <a:ext cx="857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cxnSp>
        <p:nvCxnSpPr>
          <p:cNvPr id="61457" name="AutoShape 18"/>
          <p:cNvCxnSpPr>
            <a:cxnSpLocks noChangeShapeType="1"/>
            <a:stCxn id="61484" idx="3"/>
            <a:endCxn id="61458" idx="1"/>
          </p:cNvCxnSpPr>
          <p:nvPr/>
        </p:nvCxnSpPr>
        <p:spPr bwMode="auto">
          <a:xfrm>
            <a:off x="3170238" y="3538538"/>
            <a:ext cx="2506662" cy="1122362"/>
          </a:xfrm>
          <a:prstGeom prst="bentConnector3">
            <a:avLst>
              <a:gd name="adj1" fmla="val 4996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58" name="Rectangle 19"/>
          <p:cNvSpPr>
            <a:spLocks noChangeArrowheads="1"/>
          </p:cNvSpPr>
          <p:nvPr/>
        </p:nvSpPr>
        <p:spPr bwMode="auto">
          <a:xfrm>
            <a:off x="5676912" y="4579949"/>
            <a:ext cx="857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5767838" y="2098681"/>
            <a:ext cx="715516" cy="3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algn="r" defTabSz="1003807"/>
            <a:r>
              <a:rPr lang="en-US" sz="1800" b="0" u="none">
                <a:latin typeface="Arial" charset="0"/>
              </a:rPr>
              <a:t>MUX</a:t>
            </a:r>
          </a:p>
        </p:txBody>
      </p:sp>
      <p:grpSp>
        <p:nvGrpSpPr>
          <p:cNvPr id="61460" name="Group 21"/>
          <p:cNvGrpSpPr>
            <a:grpSpLocks/>
          </p:cNvGrpSpPr>
          <p:nvPr/>
        </p:nvGrpSpPr>
        <p:grpSpPr bwMode="auto">
          <a:xfrm>
            <a:off x="5416550" y="2898786"/>
            <a:ext cx="87313" cy="320675"/>
            <a:chOff x="2976" y="1464"/>
            <a:chExt cx="48" cy="292"/>
          </a:xfrm>
        </p:grpSpPr>
        <p:sp>
          <p:nvSpPr>
            <p:cNvPr id="61630" name="Oval 22"/>
            <p:cNvSpPr>
              <a:spLocks noChangeArrowheads="1"/>
            </p:cNvSpPr>
            <p:nvPr/>
          </p:nvSpPr>
          <p:spPr bwMode="auto">
            <a:xfrm>
              <a:off x="2976" y="170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631" name="Oval 23"/>
            <p:cNvSpPr>
              <a:spLocks noChangeArrowheads="1"/>
            </p:cNvSpPr>
            <p:nvPr/>
          </p:nvSpPr>
          <p:spPr bwMode="auto">
            <a:xfrm>
              <a:off x="2976" y="158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632" name="Oval 24"/>
            <p:cNvSpPr>
              <a:spLocks noChangeArrowheads="1"/>
            </p:cNvSpPr>
            <p:nvPr/>
          </p:nvSpPr>
          <p:spPr bwMode="auto">
            <a:xfrm>
              <a:off x="2976" y="146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grpSp>
        <p:nvGrpSpPr>
          <p:cNvPr id="61461" name="Group 25"/>
          <p:cNvGrpSpPr>
            <a:grpSpLocks/>
          </p:cNvGrpSpPr>
          <p:nvPr/>
        </p:nvGrpSpPr>
        <p:grpSpPr bwMode="auto">
          <a:xfrm>
            <a:off x="5416550" y="4740286"/>
            <a:ext cx="87313" cy="320675"/>
            <a:chOff x="2976" y="1464"/>
            <a:chExt cx="48" cy="292"/>
          </a:xfrm>
        </p:grpSpPr>
        <p:sp>
          <p:nvSpPr>
            <p:cNvPr id="61627" name="Oval 26"/>
            <p:cNvSpPr>
              <a:spLocks noChangeArrowheads="1"/>
            </p:cNvSpPr>
            <p:nvPr/>
          </p:nvSpPr>
          <p:spPr bwMode="auto">
            <a:xfrm>
              <a:off x="2976" y="170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628" name="Oval 27"/>
            <p:cNvSpPr>
              <a:spLocks noChangeArrowheads="1"/>
            </p:cNvSpPr>
            <p:nvPr/>
          </p:nvSpPr>
          <p:spPr bwMode="auto">
            <a:xfrm>
              <a:off x="2976" y="158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629" name="Oval 28"/>
            <p:cNvSpPr>
              <a:spLocks noChangeArrowheads="1"/>
            </p:cNvSpPr>
            <p:nvPr/>
          </p:nvSpPr>
          <p:spPr bwMode="auto">
            <a:xfrm>
              <a:off x="2976" y="1464"/>
              <a:ext cx="48" cy="5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</p:grpSp>
      <p:sp>
        <p:nvSpPr>
          <p:cNvPr id="61462" name="Rectangle 29"/>
          <p:cNvSpPr>
            <a:spLocks noChangeArrowheads="1"/>
          </p:cNvSpPr>
          <p:nvPr/>
        </p:nvSpPr>
        <p:spPr bwMode="auto">
          <a:xfrm>
            <a:off x="6281749" y="2659063"/>
            <a:ext cx="949325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298" tIns="50148" rIns="100298" bIns="50148" anchor="ctr"/>
          <a:lstStyle/>
          <a:p>
            <a:pPr algn="ctr" defTabSz="1003807"/>
            <a:r>
              <a:rPr lang="en-US" sz="1800" b="0" u="none">
                <a:latin typeface="Arial" charset="0"/>
              </a:rPr>
              <a:t>counter</a:t>
            </a:r>
          </a:p>
        </p:txBody>
      </p:sp>
      <p:sp>
        <p:nvSpPr>
          <p:cNvPr id="61463" name="Rectangle 30"/>
          <p:cNvSpPr>
            <a:spLocks noChangeArrowheads="1"/>
          </p:cNvSpPr>
          <p:nvPr/>
        </p:nvSpPr>
        <p:spPr bwMode="auto">
          <a:xfrm>
            <a:off x="6281749" y="4419600"/>
            <a:ext cx="949325" cy="641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298" tIns="50148" rIns="100298" bIns="50148" anchor="ctr"/>
          <a:lstStyle/>
          <a:p>
            <a:pPr algn="ctr" defTabSz="1003807"/>
            <a:r>
              <a:rPr lang="en-US" sz="1800" b="0" u="none">
                <a:latin typeface="Arial" charset="0"/>
              </a:rPr>
              <a:t>counter</a:t>
            </a:r>
          </a:p>
        </p:txBody>
      </p:sp>
      <p:sp>
        <p:nvSpPr>
          <p:cNvPr id="61464" name="Oval 31"/>
          <p:cNvSpPr>
            <a:spLocks noChangeArrowheads="1"/>
          </p:cNvSpPr>
          <p:nvPr/>
        </p:nvSpPr>
        <p:spPr bwMode="auto">
          <a:xfrm>
            <a:off x="7404100" y="3540125"/>
            <a:ext cx="604838" cy="560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298" tIns="50148" rIns="100298" bIns="50148" anchor="ctr"/>
          <a:lstStyle/>
          <a:p>
            <a:pPr algn="ctr" defTabSz="1003807"/>
            <a:r>
              <a:rPr lang="en-US" sz="1800" u="none">
                <a:latin typeface="Arial" charset="0"/>
              </a:rPr>
              <a:t>&gt;?</a:t>
            </a:r>
          </a:p>
        </p:txBody>
      </p:sp>
      <p:cxnSp>
        <p:nvCxnSpPr>
          <p:cNvPr id="61465" name="AutoShape 32"/>
          <p:cNvCxnSpPr>
            <a:cxnSpLocks noChangeShapeType="1"/>
            <a:stCxn id="61462" idx="3"/>
            <a:endCxn id="61464" idx="0"/>
          </p:cNvCxnSpPr>
          <p:nvPr/>
        </p:nvCxnSpPr>
        <p:spPr bwMode="auto">
          <a:xfrm>
            <a:off x="7231065" y="2979748"/>
            <a:ext cx="476250" cy="56038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466" name="AutoShape 33"/>
          <p:cNvCxnSpPr>
            <a:cxnSpLocks noChangeShapeType="1"/>
            <a:stCxn id="61463" idx="3"/>
            <a:endCxn id="61464" idx="4"/>
          </p:cNvCxnSpPr>
          <p:nvPr/>
        </p:nvCxnSpPr>
        <p:spPr bwMode="auto">
          <a:xfrm flipV="1">
            <a:off x="7231065" y="4100513"/>
            <a:ext cx="476250" cy="6397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67" name="Line 34"/>
          <p:cNvSpPr>
            <a:spLocks noChangeShapeType="1"/>
          </p:cNvSpPr>
          <p:nvPr/>
        </p:nvSpPr>
        <p:spPr bwMode="auto">
          <a:xfrm>
            <a:off x="5935674" y="2979738"/>
            <a:ext cx="34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1468" name="Line 35"/>
          <p:cNvSpPr>
            <a:spLocks noChangeShapeType="1"/>
          </p:cNvSpPr>
          <p:nvPr/>
        </p:nvSpPr>
        <p:spPr bwMode="auto">
          <a:xfrm>
            <a:off x="5935674" y="4740275"/>
            <a:ext cx="34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1469" name="Line 36"/>
          <p:cNvSpPr>
            <a:spLocks noChangeShapeType="1"/>
          </p:cNvSpPr>
          <p:nvPr/>
        </p:nvSpPr>
        <p:spPr bwMode="auto">
          <a:xfrm>
            <a:off x="8008938" y="3779838"/>
            <a:ext cx="69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1470" name="Text Box 37"/>
          <p:cNvSpPr txBox="1">
            <a:spLocks noChangeArrowheads="1"/>
          </p:cNvSpPr>
          <p:nvPr/>
        </p:nvSpPr>
        <p:spPr bwMode="auto">
          <a:xfrm>
            <a:off x="8361046" y="3379793"/>
            <a:ext cx="959172" cy="3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algn="r" defTabSz="1003807"/>
            <a:r>
              <a:rPr lang="en-US" sz="1800" u="none">
                <a:latin typeface="Arial" charset="0"/>
              </a:rPr>
              <a:t>Output</a:t>
            </a:r>
          </a:p>
        </p:txBody>
      </p:sp>
      <p:sp>
        <p:nvSpPr>
          <p:cNvPr id="61471" name="Text Box 38"/>
          <p:cNvSpPr txBox="1">
            <a:spLocks noChangeArrowheads="1"/>
          </p:cNvSpPr>
          <p:nvPr/>
        </p:nvSpPr>
        <p:spPr bwMode="auto">
          <a:xfrm>
            <a:off x="4552400" y="5754056"/>
            <a:ext cx="766812" cy="3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algn="r" defTabSz="1003807"/>
            <a:r>
              <a:rPr lang="en-US" sz="1800" u="none" dirty="0">
                <a:latin typeface="Arial" charset="0"/>
              </a:rPr>
              <a:t>Input</a:t>
            </a:r>
          </a:p>
        </p:txBody>
      </p:sp>
      <p:sp>
        <p:nvSpPr>
          <p:cNvPr id="61472" name="Rectangle 39"/>
          <p:cNvSpPr>
            <a:spLocks noChangeArrowheads="1"/>
          </p:cNvSpPr>
          <p:nvPr/>
        </p:nvSpPr>
        <p:spPr bwMode="auto">
          <a:xfrm>
            <a:off x="1182688" y="1938338"/>
            <a:ext cx="6999287" cy="37623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  <p:sp>
        <p:nvSpPr>
          <p:cNvPr id="61475" name="AutoShape 42"/>
          <p:cNvSpPr>
            <a:spLocks noChangeArrowheads="1"/>
          </p:cNvSpPr>
          <p:nvPr/>
        </p:nvSpPr>
        <p:spPr bwMode="auto">
          <a:xfrm rot="-5400000">
            <a:off x="5045880" y="4650582"/>
            <a:ext cx="1520825" cy="258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endParaRPr lang="de-DE"/>
          </a:p>
        </p:txBody>
      </p:sp>
      <p:sp>
        <p:nvSpPr>
          <p:cNvPr id="61476" name="Text Box 43"/>
          <p:cNvSpPr txBox="1">
            <a:spLocks noChangeArrowheads="1"/>
          </p:cNvSpPr>
          <p:nvPr/>
        </p:nvSpPr>
        <p:spPr bwMode="auto">
          <a:xfrm>
            <a:off x="8481476" y="3859221"/>
            <a:ext cx="818108" cy="3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298" tIns="50148" rIns="100298" bIns="50148">
            <a:spAutoFit/>
          </a:bodyPr>
          <a:lstStyle/>
          <a:p>
            <a:pPr algn="r" defTabSz="1003807"/>
            <a:r>
              <a:rPr lang="en-US" sz="1800" u="none">
                <a:latin typeface="Arial" charset="0"/>
              </a:rPr>
              <a:t>0 or 1</a:t>
            </a:r>
          </a:p>
        </p:txBody>
      </p:sp>
      <p:grpSp>
        <p:nvGrpSpPr>
          <p:cNvPr id="61477" name="Group 44"/>
          <p:cNvGrpSpPr>
            <a:grpSpLocks/>
          </p:cNvGrpSpPr>
          <p:nvPr/>
        </p:nvGrpSpPr>
        <p:grpSpPr bwMode="auto">
          <a:xfrm>
            <a:off x="2911475" y="2178050"/>
            <a:ext cx="1676400" cy="779088"/>
            <a:chOff x="1536" y="1152"/>
            <a:chExt cx="931" cy="467"/>
          </a:xfrm>
        </p:grpSpPr>
        <p:grpSp>
          <p:nvGrpSpPr>
            <p:cNvPr id="61595" name="Group 45"/>
            <p:cNvGrpSpPr>
              <a:grpSpLocks/>
            </p:cNvGrpSpPr>
            <p:nvPr/>
          </p:nvGrpSpPr>
          <p:grpSpPr bwMode="auto">
            <a:xfrm>
              <a:off x="1536" y="1152"/>
              <a:ext cx="931" cy="152"/>
              <a:chOff x="816" y="1360"/>
              <a:chExt cx="1728" cy="152"/>
            </a:xfrm>
          </p:grpSpPr>
          <p:grpSp>
            <p:nvGrpSpPr>
              <p:cNvPr id="61597" name="Group 46"/>
              <p:cNvGrpSpPr>
                <a:grpSpLocks/>
              </p:cNvGrpSpPr>
              <p:nvPr/>
            </p:nvGrpSpPr>
            <p:grpSpPr bwMode="auto">
              <a:xfrm>
                <a:off x="816" y="1360"/>
                <a:ext cx="864" cy="152"/>
                <a:chOff x="816" y="1360"/>
                <a:chExt cx="864" cy="152"/>
              </a:xfrm>
            </p:grpSpPr>
            <p:grpSp>
              <p:nvGrpSpPr>
                <p:cNvPr id="61613" name="Group 47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62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26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622" name="Group 51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23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24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614" name="Group 54"/>
                <p:cNvGrpSpPr>
                  <a:grpSpLocks/>
                </p:cNvGrpSpPr>
                <p:nvPr/>
              </p:nvGrpSpPr>
              <p:grpSpPr bwMode="auto">
                <a:xfrm>
                  <a:off x="1248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61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1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20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616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17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1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61598" name="Group 61"/>
              <p:cNvGrpSpPr>
                <a:grpSpLocks/>
              </p:cNvGrpSpPr>
              <p:nvPr/>
            </p:nvGrpSpPr>
            <p:grpSpPr bwMode="auto">
              <a:xfrm>
                <a:off x="1680" y="1360"/>
                <a:ext cx="864" cy="152"/>
                <a:chOff x="816" y="1360"/>
                <a:chExt cx="864" cy="152"/>
              </a:xfrm>
            </p:grpSpPr>
            <p:grpSp>
              <p:nvGrpSpPr>
                <p:cNvPr id="61599" name="Group 62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60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11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12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608" name="Group 66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09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10" name="Line 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600" name="Group 69"/>
                <p:cNvGrpSpPr>
                  <a:grpSpLocks/>
                </p:cNvGrpSpPr>
                <p:nvPr/>
              </p:nvGrpSpPr>
              <p:grpSpPr bwMode="auto">
                <a:xfrm>
                  <a:off x="1248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60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05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06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602" name="Group 73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603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604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61596" name="Text Box 76"/>
            <p:cNvSpPr txBox="1">
              <a:spLocks noChangeArrowheads="1"/>
            </p:cNvSpPr>
            <p:nvPr/>
          </p:nvSpPr>
          <p:spPr bwMode="auto">
            <a:xfrm>
              <a:off x="1733" y="1392"/>
              <a:ext cx="66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algn="r" defTabSz="1003807"/>
              <a:r>
                <a:rPr lang="en-US" sz="1800" b="0" u="none">
                  <a:latin typeface="Arial" charset="0"/>
                </a:rPr>
                <a:t>2467MHz</a:t>
              </a:r>
            </a:p>
          </p:txBody>
        </p:sp>
      </p:grpSp>
      <p:grpSp>
        <p:nvGrpSpPr>
          <p:cNvPr id="61478" name="Group 77"/>
          <p:cNvGrpSpPr>
            <a:grpSpLocks/>
          </p:cNvGrpSpPr>
          <p:nvPr/>
        </p:nvGrpSpPr>
        <p:grpSpPr bwMode="auto">
          <a:xfrm>
            <a:off x="2911475" y="4740277"/>
            <a:ext cx="1727200" cy="779088"/>
            <a:chOff x="1536" y="2688"/>
            <a:chExt cx="960" cy="467"/>
          </a:xfrm>
        </p:grpSpPr>
        <p:grpSp>
          <p:nvGrpSpPr>
            <p:cNvPr id="61571" name="Group 78"/>
            <p:cNvGrpSpPr>
              <a:grpSpLocks/>
            </p:cNvGrpSpPr>
            <p:nvPr/>
          </p:nvGrpSpPr>
          <p:grpSpPr bwMode="auto">
            <a:xfrm>
              <a:off x="1536" y="2688"/>
              <a:ext cx="960" cy="144"/>
              <a:chOff x="2112" y="2592"/>
              <a:chExt cx="900" cy="152"/>
            </a:xfrm>
          </p:grpSpPr>
          <p:grpSp>
            <p:nvGrpSpPr>
              <p:cNvPr id="61573" name="Group 79"/>
              <p:cNvGrpSpPr>
                <a:grpSpLocks/>
              </p:cNvGrpSpPr>
              <p:nvPr/>
            </p:nvGrpSpPr>
            <p:grpSpPr bwMode="auto">
              <a:xfrm>
                <a:off x="2112" y="2592"/>
                <a:ext cx="600" cy="152"/>
                <a:chOff x="816" y="1360"/>
                <a:chExt cx="864" cy="152"/>
              </a:xfrm>
            </p:grpSpPr>
            <p:grpSp>
              <p:nvGrpSpPr>
                <p:cNvPr id="61581" name="Group 80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89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9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94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90" name="Group 84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9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92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582" name="Group 87"/>
                <p:cNvGrpSpPr>
                  <a:grpSpLocks/>
                </p:cNvGrpSpPr>
                <p:nvPr/>
              </p:nvGrpSpPr>
              <p:grpSpPr bwMode="auto">
                <a:xfrm>
                  <a:off x="1248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83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87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88" name="Line 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84" name="Group 91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85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86" name="Line 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61574" name="Group 94"/>
              <p:cNvGrpSpPr>
                <a:grpSpLocks/>
              </p:cNvGrpSpPr>
              <p:nvPr/>
            </p:nvGrpSpPr>
            <p:grpSpPr bwMode="auto">
              <a:xfrm>
                <a:off x="2712" y="2592"/>
                <a:ext cx="300" cy="152"/>
                <a:chOff x="816" y="1360"/>
                <a:chExt cx="432" cy="152"/>
              </a:xfrm>
            </p:grpSpPr>
            <p:grpSp>
              <p:nvGrpSpPr>
                <p:cNvPr id="61575" name="Group 95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216" cy="152"/>
                  <a:chOff x="816" y="1360"/>
                  <a:chExt cx="216" cy="152"/>
                </a:xfrm>
              </p:grpSpPr>
              <p:sp>
                <p:nvSpPr>
                  <p:cNvPr id="6157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12"/>
                    <a:ext cx="2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1580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360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1576" name="Group 98"/>
                <p:cNvGrpSpPr>
                  <a:grpSpLocks/>
                </p:cNvGrpSpPr>
                <p:nvPr/>
              </p:nvGrpSpPr>
              <p:grpSpPr bwMode="auto">
                <a:xfrm flipV="1">
                  <a:off x="1032" y="1360"/>
                  <a:ext cx="216" cy="152"/>
                  <a:chOff x="816" y="1360"/>
                  <a:chExt cx="216" cy="152"/>
                </a:xfrm>
              </p:grpSpPr>
              <p:sp>
                <p:nvSpPr>
                  <p:cNvPr id="6157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12"/>
                    <a:ext cx="2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1578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2" y="1360"/>
                    <a:ext cx="0" cy="152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61572" name="Text Box 101"/>
            <p:cNvSpPr txBox="1">
              <a:spLocks noChangeArrowheads="1"/>
            </p:cNvSpPr>
            <p:nvPr/>
          </p:nvSpPr>
          <p:spPr bwMode="auto">
            <a:xfrm>
              <a:off x="1729" y="2928"/>
              <a:ext cx="66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algn="r" defTabSz="1003807"/>
              <a:r>
                <a:rPr lang="en-US" sz="1800" b="0" u="none">
                  <a:latin typeface="Arial" charset="0"/>
                </a:rPr>
                <a:t>2453MHz</a:t>
              </a:r>
            </a:p>
          </p:txBody>
        </p:sp>
      </p:grpSp>
      <p:grpSp>
        <p:nvGrpSpPr>
          <p:cNvPr id="61479" name="Group 102"/>
          <p:cNvGrpSpPr>
            <a:grpSpLocks/>
          </p:cNvGrpSpPr>
          <p:nvPr/>
        </p:nvGrpSpPr>
        <p:grpSpPr bwMode="auto">
          <a:xfrm>
            <a:off x="3170249" y="3138500"/>
            <a:ext cx="1279525" cy="779087"/>
            <a:chOff x="1680" y="1776"/>
            <a:chExt cx="711" cy="467"/>
          </a:xfrm>
        </p:grpSpPr>
        <p:grpSp>
          <p:nvGrpSpPr>
            <p:cNvPr id="61539" name="Group 103"/>
            <p:cNvGrpSpPr>
              <a:grpSpLocks/>
            </p:cNvGrpSpPr>
            <p:nvPr/>
          </p:nvGrpSpPr>
          <p:grpSpPr bwMode="auto">
            <a:xfrm>
              <a:off x="1680" y="1776"/>
              <a:ext cx="671" cy="152"/>
              <a:chOff x="816" y="1360"/>
              <a:chExt cx="1728" cy="152"/>
            </a:xfrm>
          </p:grpSpPr>
          <p:grpSp>
            <p:nvGrpSpPr>
              <p:cNvPr id="61541" name="Group 104"/>
              <p:cNvGrpSpPr>
                <a:grpSpLocks/>
              </p:cNvGrpSpPr>
              <p:nvPr/>
            </p:nvGrpSpPr>
            <p:grpSpPr bwMode="auto">
              <a:xfrm>
                <a:off x="816" y="1360"/>
                <a:ext cx="864" cy="152"/>
                <a:chOff x="816" y="1360"/>
                <a:chExt cx="864" cy="152"/>
              </a:xfrm>
            </p:grpSpPr>
            <p:grpSp>
              <p:nvGrpSpPr>
                <p:cNvPr id="61557" name="Group 105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65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69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70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66" name="Group 109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6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68" name="Line 1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558" name="Group 112"/>
                <p:cNvGrpSpPr>
                  <a:grpSpLocks/>
                </p:cNvGrpSpPr>
                <p:nvPr/>
              </p:nvGrpSpPr>
              <p:grpSpPr bwMode="auto">
                <a:xfrm>
                  <a:off x="1248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5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63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64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60" name="Group 116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6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62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61542" name="Group 119"/>
              <p:cNvGrpSpPr>
                <a:grpSpLocks/>
              </p:cNvGrpSpPr>
              <p:nvPr/>
            </p:nvGrpSpPr>
            <p:grpSpPr bwMode="auto">
              <a:xfrm>
                <a:off x="1680" y="1360"/>
                <a:ext cx="864" cy="152"/>
                <a:chOff x="816" y="1360"/>
                <a:chExt cx="864" cy="152"/>
              </a:xfrm>
            </p:grpSpPr>
            <p:grpSp>
              <p:nvGrpSpPr>
                <p:cNvPr id="61543" name="Group 120"/>
                <p:cNvGrpSpPr>
                  <a:grpSpLocks/>
                </p:cNvGrpSpPr>
                <p:nvPr/>
              </p:nvGrpSpPr>
              <p:grpSpPr bwMode="auto">
                <a:xfrm>
                  <a:off x="816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51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5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56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52" name="Group 124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53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54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61544" name="Group 127"/>
                <p:cNvGrpSpPr>
                  <a:grpSpLocks/>
                </p:cNvGrpSpPr>
                <p:nvPr/>
              </p:nvGrpSpPr>
              <p:grpSpPr bwMode="auto">
                <a:xfrm>
                  <a:off x="1248" y="1360"/>
                  <a:ext cx="432" cy="152"/>
                  <a:chOff x="816" y="1360"/>
                  <a:chExt cx="432" cy="152"/>
                </a:xfrm>
              </p:grpSpPr>
              <p:grpSp>
                <p:nvGrpSpPr>
                  <p:cNvPr id="61545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816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49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50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1546" name="Group 131"/>
                  <p:cNvGrpSpPr>
                    <a:grpSpLocks/>
                  </p:cNvGrpSpPr>
                  <p:nvPr/>
                </p:nvGrpSpPr>
                <p:grpSpPr bwMode="auto">
                  <a:xfrm flipV="1">
                    <a:off x="1032" y="1360"/>
                    <a:ext cx="216" cy="152"/>
                    <a:chOff x="816" y="1360"/>
                    <a:chExt cx="216" cy="152"/>
                  </a:xfrm>
                </p:grpSpPr>
                <p:sp>
                  <p:nvSpPr>
                    <p:cNvPr id="61547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512"/>
                      <a:ext cx="2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48" name="Line 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2" y="1360"/>
                      <a:ext cx="0" cy="15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61540" name="Text Box 134"/>
            <p:cNvSpPr txBox="1">
              <a:spLocks noChangeArrowheads="1"/>
            </p:cNvSpPr>
            <p:nvPr/>
          </p:nvSpPr>
          <p:spPr bwMode="auto">
            <a:xfrm>
              <a:off x="1730" y="2016"/>
              <a:ext cx="66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algn="r" defTabSz="1003807"/>
              <a:r>
                <a:rPr lang="en-US" sz="1800" b="0" u="none">
                  <a:latin typeface="Arial" charset="0"/>
                </a:rPr>
                <a:t>2519MHz</a:t>
              </a:r>
            </a:p>
          </p:txBody>
        </p:sp>
      </p:grpSp>
      <p:grpSp>
        <p:nvGrpSpPr>
          <p:cNvPr id="61480" name="Group 135"/>
          <p:cNvGrpSpPr>
            <a:grpSpLocks/>
          </p:cNvGrpSpPr>
          <p:nvPr/>
        </p:nvGrpSpPr>
        <p:grpSpPr bwMode="auto">
          <a:xfrm>
            <a:off x="1441453" y="2178050"/>
            <a:ext cx="1728788" cy="3362325"/>
            <a:chOff x="528" y="1152"/>
            <a:chExt cx="960" cy="2016"/>
          </a:xfrm>
        </p:grpSpPr>
        <p:sp>
          <p:nvSpPr>
            <p:cNvPr id="61482" name="Rectangle 136"/>
            <p:cNvSpPr>
              <a:spLocks noChangeArrowheads="1"/>
            </p:cNvSpPr>
            <p:nvPr/>
          </p:nvSpPr>
          <p:spPr bwMode="auto">
            <a:xfrm>
              <a:off x="528" y="1152"/>
              <a:ext cx="960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61483" name="Group 137"/>
            <p:cNvGrpSpPr>
              <a:grpSpLocks/>
            </p:cNvGrpSpPr>
            <p:nvPr/>
          </p:nvGrpSpPr>
          <p:grpSpPr bwMode="auto">
            <a:xfrm>
              <a:off x="528" y="1248"/>
              <a:ext cx="960" cy="288"/>
              <a:chOff x="432" y="2784"/>
              <a:chExt cx="2990" cy="525"/>
            </a:xfrm>
          </p:grpSpPr>
          <p:sp>
            <p:nvSpPr>
              <p:cNvPr id="61524" name="Line 138"/>
              <p:cNvSpPr>
                <a:spLocks noChangeShapeType="1"/>
              </p:cNvSpPr>
              <p:nvPr/>
            </p:nvSpPr>
            <p:spPr bwMode="auto">
              <a:xfrm>
                <a:off x="432" y="2895"/>
                <a:ext cx="354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25" name="AutoShape 139"/>
              <p:cNvSpPr>
                <a:spLocks noChangeArrowheads="1"/>
              </p:cNvSpPr>
              <p:nvPr/>
            </p:nvSpPr>
            <p:spPr bwMode="auto">
              <a:xfrm rot="5400000">
                <a:off x="1506" y="2895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26" name="Oval 140"/>
              <p:cNvSpPr>
                <a:spLocks noChangeArrowheads="1"/>
              </p:cNvSpPr>
              <p:nvPr/>
            </p:nvSpPr>
            <p:spPr bwMode="auto">
              <a:xfrm>
                <a:off x="1740" y="2955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27" name="Line 141"/>
              <p:cNvSpPr>
                <a:spLocks noChangeShapeType="1"/>
              </p:cNvSpPr>
              <p:nvPr/>
            </p:nvSpPr>
            <p:spPr bwMode="auto">
              <a:xfrm flipV="1">
                <a:off x="1836" y="3003"/>
                <a:ext cx="228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28" name="Line 142"/>
              <p:cNvSpPr>
                <a:spLocks noChangeShapeType="1"/>
              </p:cNvSpPr>
              <p:nvPr/>
            </p:nvSpPr>
            <p:spPr bwMode="auto">
              <a:xfrm>
                <a:off x="1272" y="300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29" name="Freeform 143"/>
              <p:cNvSpPr>
                <a:spLocks/>
              </p:cNvSpPr>
              <p:nvPr/>
            </p:nvSpPr>
            <p:spPr bwMode="auto">
              <a:xfrm>
                <a:off x="702" y="3024"/>
                <a:ext cx="1794" cy="285"/>
              </a:xfrm>
              <a:custGeom>
                <a:avLst/>
                <a:gdLst>
                  <a:gd name="T0" fmla="*/ 281 w 2852"/>
                  <a:gd name="T1" fmla="*/ 0 h 308"/>
                  <a:gd name="T2" fmla="*/ 281 w 2852"/>
                  <a:gd name="T3" fmla="*/ 209 h 308"/>
                  <a:gd name="T4" fmla="*/ 1 w 2852"/>
                  <a:gd name="T5" fmla="*/ 209 h 308"/>
                  <a:gd name="T6" fmla="*/ 0 w 2852"/>
                  <a:gd name="T7" fmla="*/ 77 h 308"/>
                  <a:gd name="T8" fmla="*/ 13 w 2852"/>
                  <a:gd name="T9" fmla="*/ 77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2"/>
                  <a:gd name="T16" fmla="*/ 0 h 308"/>
                  <a:gd name="T17" fmla="*/ 2852 w 2852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2" h="308">
                    <a:moveTo>
                      <a:pt x="2852" y="0"/>
                    </a:moveTo>
                    <a:lnTo>
                      <a:pt x="2850" y="308"/>
                    </a:lnTo>
                    <a:lnTo>
                      <a:pt x="3" y="308"/>
                    </a:lnTo>
                    <a:lnTo>
                      <a:pt x="0" y="113"/>
                    </a:lnTo>
                    <a:lnTo>
                      <a:pt x="135" y="11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0" name="AutoShape 144"/>
              <p:cNvSpPr>
                <a:spLocks noChangeArrowheads="1"/>
              </p:cNvSpPr>
              <p:nvPr/>
            </p:nvSpPr>
            <p:spPr bwMode="auto">
              <a:xfrm rot="5400000">
                <a:off x="2574" y="2898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31" name="Oval 145"/>
              <p:cNvSpPr>
                <a:spLocks noChangeArrowheads="1"/>
              </p:cNvSpPr>
              <p:nvPr/>
            </p:nvSpPr>
            <p:spPr bwMode="auto">
              <a:xfrm>
                <a:off x="2808" y="2958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32" name="Line 146"/>
              <p:cNvSpPr>
                <a:spLocks noChangeShapeType="1"/>
              </p:cNvSpPr>
              <p:nvPr/>
            </p:nvSpPr>
            <p:spPr bwMode="auto">
              <a:xfrm>
                <a:off x="2902" y="3006"/>
                <a:ext cx="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3" name="Oval 147"/>
              <p:cNvSpPr>
                <a:spLocks noChangeArrowheads="1"/>
              </p:cNvSpPr>
              <p:nvPr/>
            </p:nvSpPr>
            <p:spPr bwMode="auto">
              <a:xfrm>
                <a:off x="1170" y="2949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lIns="100408" tIns="50203" rIns="100408" bIns="50203" anchor="ctr"/>
              <a:lstStyle/>
              <a:p>
                <a:pPr algn="ctr" defTabSz="1003807"/>
                <a:endParaRPr lang="nl-NL" sz="2200" u="none">
                  <a:latin typeface="Verdana" pitchFamily="34" charset="0"/>
                </a:endParaRPr>
              </a:p>
            </p:txBody>
          </p:sp>
          <p:sp>
            <p:nvSpPr>
              <p:cNvPr id="61534" name="Line 148"/>
              <p:cNvSpPr>
                <a:spLocks noChangeShapeType="1"/>
              </p:cNvSpPr>
              <p:nvPr/>
            </p:nvSpPr>
            <p:spPr bwMode="auto">
              <a:xfrm flipV="1">
                <a:off x="2400" y="3024"/>
                <a:ext cx="196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5" name="Oval 149"/>
              <p:cNvSpPr>
                <a:spLocks noChangeArrowheads="1"/>
              </p:cNvSpPr>
              <p:nvPr/>
            </p:nvSpPr>
            <p:spPr bwMode="auto">
              <a:xfrm>
                <a:off x="2128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36" name="Oval 150"/>
              <p:cNvSpPr>
                <a:spLocks noChangeArrowheads="1"/>
              </p:cNvSpPr>
              <p:nvPr/>
            </p:nvSpPr>
            <p:spPr bwMode="auto">
              <a:xfrm>
                <a:off x="2216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37" name="Oval 151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38" name="AutoShape 152"/>
              <p:cNvSpPr>
                <a:spLocks noChangeArrowheads="1"/>
              </p:cNvSpPr>
              <p:nvPr/>
            </p:nvSpPr>
            <p:spPr bwMode="auto">
              <a:xfrm>
                <a:off x="786" y="2784"/>
                <a:ext cx="384" cy="432"/>
              </a:xfrm>
              <a:prstGeom prst="flowChartDelay">
                <a:avLst/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61484" name="Rectangle 153"/>
            <p:cNvSpPr>
              <a:spLocks noChangeArrowheads="1"/>
            </p:cNvSpPr>
            <p:nvPr/>
          </p:nvSpPr>
          <p:spPr bwMode="auto">
            <a:xfrm>
              <a:off x="528" y="1728"/>
              <a:ext cx="960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61485" name="Group 154"/>
            <p:cNvGrpSpPr>
              <a:grpSpLocks/>
            </p:cNvGrpSpPr>
            <p:nvPr/>
          </p:nvGrpSpPr>
          <p:grpSpPr bwMode="auto">
            <a:xfrm>
              <a:off x="528" y="1824"/>
              <a:ext cx="960" cy="288"/>
              <a:chOff x="432" y="2784"/>
              <a:chExt cx="2990" cy="525"/>
            </a:xfrm>
          </p:grpSpPr>
          <p:sp>
            <p:nvSpPr>
              <p:cNvPr id="61509" name="Line 155"/>
              <p:cNvSpPr>
                <a:spLocks noChangeShapeType="1"/>
              </p:cNvSpPr>
              <p:nvPr/>
            </p:nvSpPr>
            <p:spPr bwMode="auto">
              <a:xfrm>
                <a:off x="432" y="2895"/>
                <a:ext cx="354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0" name="AutoShape 156"/>
              <p:cNvSpPr>
                <a:spLocks noChangeArrowheads="1"/>
              </p:cNvSpPr>
              <p:nvPr/>
            </p:nvSpPr>
            <p:spPr bwMode="auto">
              <a:xfrm rot="5400000">
                <a:off x="1506" y="2895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11" name="Oval 157"/>
              <p:cNvSpPr>
                <a:spLocks noChangeArrowheads="1"/>
              </p:cNvSpPr>
              <p:nvPr/>
            </p:nvSpPr>
            <p:spPr bwMode="auto">
              <a:xfrm>
                <a:off x="1740" y="2955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12" name="Line 158"/>
              <p:cNvSpPr>
                <a:spLocks noChangeShapeType="1"/>
              </p:cNvSpPr>
              <p:nvPr/>
            </p:nvSpPr>
            <p:spPr bwMode="auto">
              <a:xfrm flipV="1">
                <a:off x="1836" y="3003"/>
                <a:ext cx="228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3" name="Line 159"/>
              <p:cNvSpPr>
                <a:spLocks noChangeShapeType="1"/>
              </p:cNvSpPr>
              <p:nvPr/>
            </p:nvSpPr>
            <p:spPr bwMode="auto">
              <a:xfrm>
                <a:off x="1272" y="300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4" name="Freeform 160"/>
              <p:cNvSpPr>
                <a:spLocks/>
              </p:cNvSpPr>
              <p:nvPr/>
            </p:nvSpPr>
            <p:spPr bwMode="auto">
              <a:xfrm>
                <a:off x="702" y="3024"/>
                <a:ext cx="1794" cy="285"/>
              </a:xfrm>
              <a:custGeom>
                <a:avLst/>
                <a:gdLst>
                  <a:gd name="T0" fmla="*/ 281 w 2852"/>
                  <a:gd name="T1" fmla="*/ 0 h 308"/>
                  <a:gd name="T2" fmla="*/ 281 w 2852"/>
                  <a:gd name="T3" fmla="*/ 209 h 308"/>
                  <a:gd name="T4" fmla="*/ 1 w 2852"/>
                  <a:gd name="T5" fmla="*/ 209 h 308"/>
                  <a:gd name="T6" fmla="*/ 0 w 2852"/>
                  <a:gd name="T7" fmla="*/ 77 h 308"/>
                  <a:gd name="T8" fmla="*/ 13 w 2852"/>
                  <a:gd name="T9" fmla="*/ 77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2"/>
                  <a:gd name="T16" fmla="*/ 0 h 308"/>
                  <a:gd name="T17" fmla="*/ 2852 w 2852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2" h="308">
                    <a:moveTo>
                      <a:pt x="2852" y="0"/>
                    </a:moveTo>
                    <a:lnTo>
                      <a:pt x="2850" y="308"/>
                    </a:lnTo>
                    <a:lnTo>
                      <a:pt x="3" y="308"/>
                    </a:lnTo>
                    <a:lnTo>
                      <a:pt x="0" y="113"/>
                    </a:lnTo>
                    <a:lnTo>
                      <a:pt x="135" y="11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5" name="AutoShape 161"/>
              <p:cNvSpPr>
                <a:spLocks noChangeArrowheads="1"/>
              </p:cNvSpPr>
              <p:nvPr/>
            </p:nvSpPr>
            <p:spPr bwMode="auto">
              <a:xfrm rot="5400000">
                <a:off x="2574" y="2898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16" name="Oval 162"/>
              <p:cNvSpPr>
                <a:spLocks noChangeArrowheads="1"/>
              </p:cNvSpPr>
              <p:nvPr/>
            </p:nvSpPr>
            <p:spPr bwMode="auto">
              <a:xfrm>
                <a:off x="2808" y="2958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17" name="Line 163"/>
              <p:cNvSpPr>
                <a:spLocks noChangeShapeType="1"/>
              </p:cNvSpPr>
              <p:nvPr/>
            </p:nvSpPr>
            <p:spPr bwMode="auto">
              <a:xfrm>
                <a:off x="2902" y="3006"/>
                <a:ext cx="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18" name="Oval 164"/>
              <p:cNvSpPr>
                <a:spLocks noChangeArrowheads="1"/>
              </p:cNvSpPr>
              <p:nvPr/>
            </p:nvSpPr>
            <p:spPr bwMode="auto">
              <a:xfrm>
                <a:off x="1170" y="2949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lIns="100408" tIns="50203" rIns="100408" bIns="50203" anchor="ctr"/>
              <a:lstStyle/>
              <a:p>
                <a:pPr algn="ctr" defTabSz="1003807"/>
                <a:endParaRPr lang="nl-NL" sz="2200" u="none">
                  <a:latin typeface="Verdana" pitchFamily="34" charset="0"/>
                </a:endParaRPr>
              </a:p>
            </p:txBody>
          </p:sp>
          <p:sp>
            <p:nvSpPr>
              <p:cNvPr id="61519" name="Line 165"/>
              <p:cNvSpPr>
                <a:spLocks noChangeShapeType="1"/>
              </p:cNvSpPr>
              <p:nvPr/>
            </p:nvSpPr>
            <p:spPr bwMode="auto">
              <a:xfrm flipV="1">
                <a:off x="2400" y="3024"/>
                <a:ext cx="196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20" name="Oval 166"/>
              <p:cNvSpPr>
                <a:spLocks noChangeArrowheads="1"/>
              </p:cNvSpPr>
              <p:nvPr/>
            </p:nvSpPr>
            <p:spPr bwMode="auto">
              <a:xfrm>
                <a:off x="2128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21" name="Oval 167"/>
              <p:cNvSpPr>
                <a:spLocks noChangeArrowheads="1"/>
              </p:cNvSpPr>
              <p:nvPr/>
            </p:nvSpPr>
            <p:spPr bwMode="auto">
              <a:xfrm>
                <a:off x="2216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22" name="Oval 16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23" name="AutoShape 169"/>
              <p:cNvSpPr>
                <a:spLocks noChangeArrowheads="1"/>
              </p:cNvSpPr>
              <p:nvPr/>
            </p:nvSpPr>
            <p:spPr bwMode="auto">
              <a:xfrm>
                <a:off x="786" y="2784"/>
                <a:ext cx="384" cy="432"/>
              </a:xfrm>
              <a:prstGeom prst="flowChartDelay">
                <a:avLst/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61486" name="Rectangle 170"/>
            <p:cNvSpPr>
              <a:spLocks noChangeArrowheads="1"/>
            </p:cNvSpPr>
            <p:nvPr/>
          </p:nvSpPr>
          <p:spPr bwMode="auto">
            <a:xfrm>
              <a:off x="528" y="2688"/>
              <a:ext cx="960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grpSp>
          <p:nvGrpSpPr>
            <p:cNvPr id="61487" name="Group 171"/>
            <p:cNvGrpSpPr>
              <a:grpSpLocks/>
            </p:cNvGrpSpPr>
            <p:nvPr/>
          </p:nvGrpSpPr>
          <p:grpSpPr bwMode="auto">
            <a:xfrm>
              <a:off x="528" y="2784"/>
              <a:ext cx="960" cy="288"/>
              <a:chOff x="432" y="2784"/>
              <a:chExt cx="2990" cy="525"/>
            </a:xfrm>
          </p:grpSpPr>
          <p:sp>
            <p:nvSpPr>
              <p:cNvPr id="61494" name="Line 172"/>
              <p:cNvSpPr>
                <a:spLocks noChangeShapeType="1"/>
              </p:cNvSpPr>
              <p:nvPr/>
            </p:nvSpPr>
            <p:spPr bwMode="auto">
              <a:xfrm>
                <a:off x="432" y="2895"/>
                <a:ext cx="354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5" name="AutoShape 173"/>
              <p:cNvSpPr>
                <a:spLocks noChangeArrowheads="1"/>
              </p:cNvSpPr>
              <p:nvPr/>
            </p:nvSpPr>
            <p:spPr bwMode="auto">
              <a:xfrm rot="5400000">
                <a:off x="1506" y="2895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496" name="Oval 174"/>
              <p:cNvSpPr>
                <a:spLocks noChangeArrowheads="1"/>
              </p:cNvSpPr>
              <p:nvPr/>
            </p:nvSpPr>
            <p:spPr bwMode="auto">
              <a:xfrm>
                <a:off x="1740" y="2955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497" name="Line 175"/>
              <p:cNvSpPr>
                <a:spLocks noChangeShapeType="1"/>
              </p:cNvSpPr>
              <p:nvPr/>
            </p:nvSpPr>
            <p:spPr bwMode="auto">
              <a:xfrm flipV="1">
                <a:off x="1836" y="3003"/>
                <a:ext cx="228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8" name="Line 176"/>
              <p:cNvSpPr>
                <a:spLocks noChangeShapeType="1"/>
              </p:cNvSpPr>
              <p:nvPr/>
            </p:nvSpPr>
            <p:spPr bwMode="auto">
              <a:xfrm>
                <a:off x="1272" y="300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9" name="Freeform 177"/>
              <p:cNvSpPr>
                <a:spLocks/>
              </p:cNvSpPr>
              <p:nvPr/>
            </p:nvSpPr>
            <p:spPr bwMode="auto">
              <a:xfrm>
                <a:off x="702" y="3024"/>
                <a:ext cx="1794" cy="285"/>
              </a:xfrm>
              <a:custGeom>
                <a:avLst/>
                <a:gdLst>
                  <a:gd name="T0" fmla="*/ 281 w 2852"/>
                  <a:gd name="T1" fmla="*/ 0 h 308"/>
                  <a:gd name="T2" fmla="*/ 281 w 2852"/>
                  <a:gd name="T3" fmla="*/ 209 h 308"/>
                  <a:gd name="T4" fmla="*/ 1 w 2852"/>
                  <a:gd name="T5" fmla="*/ 209 h 308"/>
                  <a:gd name="T6" fmla="*/ 0 w 2852"/>
                  <a:gd name="T7" fmla="*/ 77 h 308"/>
                  <a:gd name="T8" fmla="*/ 13 w 2852"/>
                  <a:gd name="T9" fmla="*/ 77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2"/>
                  <a:gd name="T16" fmla="*/ 0 h 308"/>
                  <a:gd name="T17" fmla="*/ 2852 w 2852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2" h="308">
                    <a:moveTo>
                      <a:pt x="2852" y="0"/>
                    </a:moveTo>
                    <a:lnTo>
                      <a:pt x="2850" y="308"/>
                    </a:lnTo>
                    <a:lnTo>
                      <a:pt x="3" y="308"/>
                    </a:lnTo>
                    <a:lnTo>
                      <a:pt x="0" y="113"/>
                    </a:lnTo>
                    <a:lnTo>
                      <a:pt x="135" y="11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0" name="AutoShape 178"/>
              <p:cNvSpPr>
                <a:spLocks noChangeArrowheads="1"/>
              </p:cNvSpPr>
              <p:nvPr/>
            </p:nvSpPr>
            <p:spPr bwMode="auto">
              <a:xfrm rot="5400000">
                <a:off x="2574" y="2898"/>
                <a:ext cx="252" cy="21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01" name="Oval 179"/>
              <p:cNvSpPr>
                <a:spLocks noChangeArrowheads="1"/>
              </p:cNvSpPr>
              <p:nvPr/>
            </p:nvSpPr>
            <p:spPr bwMode="auto">
              <a:xfrm>
                <a:off x="2808" y="2958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02" name="Line 180"/>
              <p:cNvSpPr>
                <a:spLocks noChangeShapeType="1"/>
              </p:cNvSpPr>
              <p:nvPr/>
            </p:nvSpPr>
            <p:spPr bwMode="auto">
              <a:xfrm>
                <a:off x="2902" y="3006"/>
                <a:ext cx="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3" name="Oval 181"/>
              <p:cNvSpPr>
                <a:spLocks noChangeArrowheads="1"/>
              </p:cNvSpPr>
              <p:nvPr/>
            </p:nvSpPr>
            <p:spPr bwMode="auto">
              <a:xfrm>
                <a:off x="1170" y="2949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lIns="100408" tIns="50203" rIns="100408" bIns="50203" anchor="ctr"/>
              <a:lstStyle/>
              <a:p>
                <a:pPr algn="ctr" defTabSz="1003807"/>
                <a:endParaRPr lang="nl-NL" sz="2200" u="none">
                  <a:latin typeface="Verdana" pitchFamily="34" charset="0"/>
                </a:endParaRPr>
              </a:p>
            </p:txBody>
          </p:sp>
          <p:sp>
            <p:nvSpPr>
              <p:cNvPr id="61504" name="Line 182"/>
              <p:cNvSpPr>
                <a:spLocks noChangeShapeType="1"/>
              </p:cNvSpPr>
              <p:nvPr/>
            </p:nvSpPr>
            <p:spPr bwMode="auto">
              <a:xfrm flipV="1">
                <a:off x="2400" y="3024"/>
                <a:ext cx="196" cy="0"/>
              </a:xfrm>
              <a:prstGeom prst="line">
                <a:avLst/>
              </a:prstGeom>
              <a:noFill/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5" name="Oval 183"/>
              <p:cNvSpPr>
                <a:spLocks noChangeArrowheads="1"/>
              </p:cNvSpPr>
              <p:nvPr/>
            </p:nvSpPr>
            <p:spPr bwMode="auto">
              <a:xfrm>
                <a:off x="2128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06" name="Oval 184"/>
              <p:cNvSpPr>
                <a:spLocks noChangeArrowheads="1"/>
              </p:cNvSpPr>
              <p:nvPr/>
            </p:nvSpPr>
            <p:spPr bwMode="auto">
              <a:xfrm>
                <a:off x="2216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07" name="Oval 185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62" cy="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4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  <p:sp>
            <p:nvSpPr>
              <p:cNvPr id="61508" name="AutoShape 186"/>
              <p:cNvSpPr>
                <a:spLocks noChangeArrowheads="1"/>
              </p:cNvSpPr>
              <p:nvPr/>
            </p:nvSpPr>
            <p:spPr bwMode="auto">
              <a:xfrm>
                <a:off x="786" y="2784"/>
                <a:ext cx="384" cy="432"/>
              </a:xfrm>
              <a:prstGeom prst="flowChartDelay">
                <a:avLst/>
              </a:prstGeom>
              <a:noFill/>
              <a:ln w="19050">
                <a:solidFill>
                  <a:srgbClr val="000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>
                  <a:latin typeface="Arial" charset="0"/>
                </a:endParaRPr>
              </a:p>
            </p:txBody>
          </p:sp>
        </p:grpSp>
        <p:sp>
          <p:nvSpPr>
            <p:cNvPr id="61488" name="Oval 187"/>
            <p:cNvSpPr>
              <a:spLocks noChangeArrowheads="1"/>
            </p:cNvSpPr>
            <p:nvPr/>
          </p:nvSpPr>
          <p:spPr bwMode="auto">
            <a:xfrm>
              <a:off x="768" y="2544"/>
              <a:ext cx="48" cy="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489" name="Oval 188"/>
            <p:cNvSpPr>
              <a:spLocks noChangeArrowheads="1"/>
            </p:cNvSpPr>
            <p:nvPr/>
          </p:nvSpPr>
          <p:spPr bwMode="auto">
            <a:xfrm>
              <a:off x="768" y="2424"/>
              <a:ext cx="48" cy="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490" name="Oval 189"/>
            <p:cNvSpPr>
              <a:spLocks noChangeArrowheads="1"/>
            </p:cNvSpPr>
            <p:nvPr/>
          </p:nvSpPr>
          <p:spPr bwMode="auto">
            <a:xfrm>
              <a:off x="768" y="2304"/>
              <a:ext cx="48" cy="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" charset="0"/>
              </a:endParaRPr>
            </a:p>
          </p:txBody>
        </p:sp>
        <p:sp>
          <p:nvSpPr>
            <p:cNvPr id="61491" name="Text Box 190"/>
            <p:cNvSpPr txBox="1">
              <a:spLocks noChangeArrowheads="1"/>
            </p:cNvSpPr>
            <p:nvPr/>
          </p:nvSpPr>
          <p:spPr bwMode="auto">
            <a:xfrm>
              <a:off x="1344" y="1152"/>
              <a:ext cx="13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algn="r" defTabSz="1003807"/>
              <a:r>
                <a:rPr lang="en-US" sz="1500" b="0" u="none">
                  <a:latin typeface="Arial" charset="0"/>
                </a:rPr>
                <a:t>1</a:t>
              </a:r>
            </a:p>
          </p:txBody>
        </p:sp>
        <p:sp>
          <p:nvSpPr>
            <p:cNvPr id="61492" name="Text Box 191"/>
            <p:cNvSpPr txBox="1">
              <a:spLocks noChangeArrowheads="1"/>
            </p:cNvSpPr>
            <p:nvPr/>
          </p:nvSpPr>
          <p:spPr bwMode="auto">
            <a:xfrm>
              <a:off x="1344" y="1728"/>
              <a:ext cx="13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algn="r" defTabSz="1003807"/>
              <a:r>
                <a:rPr lang="en-US" sz="1500" b="0" u="none">
                  <a:latin typeface="Arial" charset="0"/>
                </a:rPr>
                <a:t>2</a:t>
              </a:r>
            </a:p>
          </p:txBody>
        </p:sp>
        <p:sp>
          <p:nvSpPr>
            <p:cNvPr id="61493" name="Text Box 192"/>
            <p:cNvSpPr txBox="1">
              <a:spLocks noChangeArrowheads="1"/>
            </p:cNvSpPr>
            <p:nvPr/>
          </p:nvSpPr>
          <p:spPr bwMode="auto">
            <a:xfrm>
              <a:off x="1310" y="2688"/>
              <a:ext cx="13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algn="r" defTabSz="1003807"/>
              <a:r>
                <a:rPr lang="en-US" sz="1500" b="0" u="none">
                  <a:latin typeface="Arial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Text Box 3"/>
          <p:cNvSpPr txBox="1">
            <a:spLocks noChangeArrowheads="1"/>
          </p:cNvSpPr>
          <p:nvPr/>
        </p:nvSpPr>
        <p:spPr bwMode="auto">
          <a:xfrm>
            <a:off x="2063755" y="547698"/>
            <a:ext cx="6557964" cy="96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  <a:defRPr/>
            </a:pPr>
            <a:r>
              <a:rPr lang="en-GB" sz="48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Intrinsic PUF(I-PUF)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47687" y="6478589"/>
            <a:ext cx="612775" cy="5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98" tIns="50148" rIns="100298" bIns="50148">
            <a:spAutoFit/>
          </a:bodyPr>
          <a:lstStyle/>
          <a:p>
            <a:pPr algn="ctr" defTabSz="1003807">
              <a:spcBef>
                <a:spcPct val="50000"/>
              </a:spcBef>
            </a:pPr>
            <a:r>
              <a:rPr lang="de-DE" sz="1500" b="0" u="none">
                <a:latin typeface="Times New Roman" pitchFamily="18" charset="0"/>
              </a:rPr>
              <a:t>5</a:t>
            </a:r>
            <a:r>
              <a:rPr lang="de-DE" sz="2600" b="0" u="none">
                <a:latin typeface="Tahoma" pitchFamily="34" charset="0"/>
              </a:rPr>
              <a:t>.</a:t>
            </a:r>
            <a:endParaRPr lang="en-US" sz="2600" b="0" u="none">
              <a:latin typeface="Tahoma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281116" y="1508125"/>
            <a:ext cx="4311650" cy="1039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15" tIns="51335" rIns="98715" bIns="51335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37523" algn="l"/>
                <a:tab pos="4432287" algn="l"/>
                <a:tab pos="4927056" algn="l"/>
                <a:tab pos="5420235" algn="l"/>
                <a:tab pos="5913417" algn="l"/>
                <a:tab pos="6406596" algn="l"/>
                <a:tab pos="6895021" algn="l"/>
                <a:tab pos="7388203" algn="l"/>
                <a:tab pos="7884555" algn="l"/>
                <a:tab pos="8377735" algn="l"/>
                <a:tab pos="8870919" algn="l"/>
                <a:tab pos="9359342" algn="l"/>
                <a:tab pos="9852523" algn="l"/>
              </a:tabLst>
            </a:pPr>
            <a:r>
              <a:rPr lang="en-GB" sz="4400" b="0" u="none">
                <a:solidFill>
                  <a:srgbClr val="FF0000"/>
                </a:solidFill>
              </a:rPr>
              <a:t>S-RAM PUF </a:t>
            </a:r>
          </a:p>
        </p:txBody>
      </p: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1109666" y="2770188"/>
            <a:ext cx="7429500" cy="3319462"/>
            <a:chOff x="884" y="1666"/>
            <a:chExt cx="4128" cy="1982"/>
          </a:xfrm>
        </p:grpSpPr>
        <p:pic>
          <p:nvPicPr>
            <p:cNvPr id="6349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1666"/>
              <a:ext cx="4128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7" name="Text Box 7"/>
            <p:cNvSpPr txBox="1">
              <a:spLocks noChangeArrowheads="1"/>
            </p:cNvSpPr>
            <p:nvPr/>
          </p:nvSpPr>
          <p:spPr bwMode="auto">
            <a:xfrm>
              <a:off x="1202" y="1774"/>
              <a:ext cx="118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08" tIns="50203" rIns="100408" bIns="50203">
              <a:spAutoFit/>
            </a:bodyPr>
            <a:lstStyle/>
            <a:p>
              <a:pPr defTabSz="1003807">
                <a:spcBef>
                  <a:spcPct val="50000"/>
                </a:spcBef>
              </a:pPr>
              <a:r>
                <a:rPr lang="de-DE" sz="2200" b="0" u="none">
                  <a:solidFill>
                    <a:srgbClr val="000000"/>
                  </a:solidFill>
                  <a:latin typeface="Arial" charset="0"/>
                </a:rPr>
                <a:t>Power up</a:t>
              </a:r>
            </a:p>
          </p:txBody>
        </p:sp>
      </p:grpSp>
      <p:sp>
        <p:nvSpPr>
          <p:cNvPr id="63493" name="AutoShape 8"/>
          <p:cNvSpPr>
            <a:spLocks noChangeArrowheads="1"/>
          </p:cNvSpPr>
          <p:nvPr/>
        </p:nvSpPr>
        <p:spPr bwMode="auto">
          <a:xfrm>
            <a:off x="790575" y="1027124"/>
            <a:ext cx="8986838" cy="12017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100298" tIns="50148" rIns="100298" bIns="50148" anchor="b"/>
          <a:lstStyle/>
          <a:p>
            <a:pPr algn="ctr" eaLnBrk="0" hangingPunct="0"/>
            <a:endParaRPr lang="de-DE" sz="4800" b="0" u="none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8621713" y="5721361"/>
            <a:ext cx="1306512" cy="30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98" tIns="50148" rIns="100298" bIns="50148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  <p:sp>
        <p:nvSpPr>
          <p:cNvPr id="1402890" name="Text Box 10"/>
          <p:cNvSpPr txBox="1">
            <a:spLocks noChangeArrowheads="1"/>
          </p:cNvSpPr>
          <p:nvPr/>
        </p:nvSpPr>
        <p:spPr bwMode="auto">
          <a:xfrm>
            <a:off x="5745163" y="1981208"/>
            <a:ext cx="4183062" cy="102460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100298" tIns="50148" rIns="100298" bIns="50148">
            <a:spAutoFit/>
          </a:bodyPr>
          <a:lstStyle/>
          <a:p>
            <a:pPr defTabSz="1003807" eaLnBrk="0" hangingPunct="0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S-RAM initial state after power on</a:t>
            </a:r>
          </a:p>
          <a:p>
            <a:pPr defTabSz="1003807" eaLnBrk="0" hangingPunct="0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 mostly the same. (re-production !!)</a:t>
            </a:r>
          </a:p>
          <a:p>
            <a:pPr defTabSz="1003807" eaLnBrk="0" hangingPunct="0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However different from chip to chip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693" y="3376624"/>
            <a:ext cx="326866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AutoShape 3"/>
          <p:cNvSpPr>
            <a:spLocks noChangeArrowheads="1"/>
          </p:cNvSpPr>
          <p:nvPr/>
        </p:nvSpPr>
        <p:spPr bwMode="auto">
          <a:xfrm>
            <a:off x="644525" y="787400"/>
            <a:ext cx="8986838" cy="12001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100320" tIns="50159" rIns="100320" bIns="50159" anchor="b"/>
          <a:lstStyle/>
          <a:p>
            <a:pPr algn="ctr" defTabSz="1003807"/>
            <a:r>
              <a:rPr lang="en-US" sz="3100" u="none">
                <a:latin typeface="Arial" charset="0"/>
              </a:rPr>
              <a:t>SRAM PUF : Intra-Chip Variation</a:t>
            </a:r>
          </a:p>
        </p:txBody>
      </p:sp>
      <p:sp>
        <p:nvSpPr>
          <p:cNvPr id="729092" name="Text Box 3"/>
          <p:cNvSpPr txBox="1">
            <a:spLocks noChangeArrowheads="1"/>
          </p:cNvSpPr>
          <p:nvPr/>
        </p:nvSpPr>
        <p:spPr bwMode="auto">
          <a:xfrm>
            <a:off x="2514600" y="427049"/>
            <a:ext cx="5245100" cy="96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8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Intrinsic PUF(I-PUF)</a:t>
            </a:r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3959227" y="3722688"/>
            <a:ext cx="736600" cy="681037"/>
          </a:xfrm>
          <a:prstGeom prst="rect">
            <a:avLst/>
          </a:prstGeom>
          <a:solidFill>
            <a:srgbClr val="FFFF66">
              <a:alpha val="4196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729094" name="Rectangle 6"/>
          <p:cNvSpPr>
            <a:spLocks noChangeArrowheads="1"/>
          </p:cNvSpPr>
          <p:nvPr/>
        </p:nvSpPr>
        <p:spPr bwMode="auto">
          <a:xfrm>
            <a:off x="4122738" y="5032385"/>
            <a:ext cx="736600" cy="681038"/>
          </a:xfrm>
          <a:prstGeom prst="rect">
            <a:avLst/>
          </a:prstGeom>
          <a:solidFill>
            <a:srgbClr val="FFFF66">
              <a:alpha val="4196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729095" name="Rectangle 7"/>
          <p:cNvSpPr>
            <a:spLocks noChangeArrowheads="1"/>
          </p:cNvSpPr>
          <p:nvPr/>
        </p:nvSpPr>
        <p:spPr bwMode="auto">
          <a:xfrm>
            <a:off x="5510213" y="3722688"/>
            <a:ext cx="736600" cy="681037"/>
          </a:xfrm>
          <a:prstGeom prst="rect">
            <a:avLst/>
          </a:prstGeom>
          <a:solidFill>
            <a:srgbClr val="FFFF66">
              <a:alpha val="4196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729096" name="Text Box 8"/>
          <p:cNvSpPr txBox="1">
            <a:spLocks noChangeArrowheads="1"/>
          </p:cNvSpPr>
          <p:nvPr/>
        </p:nvSpPr>
        <p:spPr bwMode="auto">
          <a:xfrm>
            <a:off x="1427163" y="1987555"/>
            <a:ext cx="7594600" cy="1024627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Principle:</a:t>
            </a: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Read some memory area to identify physical units</a:t>
            </a:r>
          </a:p>
          <a:p>
            <a:pPr defTabSz="1003807" eaLnBrk="0" hangingPunct="0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S-RAM initial state after power on is mostly the same. (re-production !!)</a:t>
            </a:r>
          </a:p>
          <a:p>
            <a:pPr defTabSz="1003807" eaLnBrk="0" hangingPunct="0">
              <a:defRPr/>
            </a:pPr>
            <a:r>
              <a:rPr lang="en-US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However different from chip to chip</a:t>
            </a: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644526" y="6238881"/>
            <a:ext cx="1306513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3" grpId="0" animBg="1"/>
      <p:bldP spid="729094" grpId="0" animBg="1"/>
      <p:bldP spid="7290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Text Box 2"/>
          <p:cNvSpPr txBox="1">
            <a:spLocks noChangeArrowheads="1"/>
          </p:cNvSpPr>
          <p:nvPr/>
        </p:nvSpPr>
        <p:spPr bwMode="auto">
          <a:xfrm>
            <a:off x="861676" y="558810"/>
            <a:ext cx="8760511" cy="144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altLang="ar-SA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Challenge-Response Identification Mechanisms</a:t>
            </a:r>
          </a:p>
          <a:p>
            <a:pPr algn="ctr" defTabSz="761179" eaLnBrk="0" hangingPunct="0">
              <a:defRPr/>
            </a:pPr>
            <a:r>
              <a:rPr lang="en-US" altLang="ar-SA" sz="3200" u="none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Explicit Secret Key Signature</a:t>
            </a:r>
            <a:endParaRPr lang="en-US" altLang="ar-SA" sz="2700" u="none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1179" eaLnBrk="0" hangingPunct="0">
              <a:defRPr/>
            </a:pPr>
            <a:r>
              <a:rPr lang="en-US" altLang="ar-SA" u="none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Authenticity without Secrecy</a:t>
            </a:r>
            <a:endParaRPr lang="en-US" altLang="ar-SA" sz="2700" u="none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2501" y="2890829"/>
            <a:ext cx="8321675" cy="1214447"/>
            <a:chOff x="601" y="1821"/>
            <a:chExt cx="5242" cy="764"/>
          </a:xfrm>
        </p:grpSpPr>
        <p:sp>
          <p:nvSpPr>
            <p:cNvPr id="88083" name="Text Box 4"/>
            <p:cNvSpPr txBox="1">
              <a:spLocks noChangeArrowheads="1"/>
            </p:cNvSpPr>
            <p:nvPr/>
          </p:nvSpPr>
          <p:spPr bwMode="auto">
            <a:xfrm>
              <a:off x="601" y="2064"/>
              <a:ext cx="77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1179" eaLnBrk="0" hangingPunct="0"/>
              <a:r>
                <a:rPr lang="en-US" altLang="ar-SA" sz="2400">
                  <a:solidFill>
                    <a:srgbClr val="000000"/>
                  </a:solidFill>
                </a:rPr>
                <a:t>Prover A</a:t>
              </a:r>
            </a:p>
          </p:txBody>
        </p:sp>
        <p:sp>
          <p:nvSpPr>
            <p:cNvPr id="88084" name="Text Box 5"/>
            <p:cNvSpPr txBox="1">
              <a:spLocks noChangeArrowheads="1"/>
            </p:cNvSpPr>
            <p:nvPr/>
          </p:nvSpPr>
          <p:spPr bwMode="auto">
            <a:xfrm>
              <a:off x="5187" y="2064"/>
              <a:ext cx="65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1179" eaLnBrk="0" hangingPunct="0"/>
              <a:r>
                <a:rPr lang="en-US" altLang="ar-SA" sz="2400">
                  <a:solidFill>
                    <a:srgbClr val="000000"/>
                  </a:solidFill>
                </a:rPr>
                <a:t>Verifier</a:t>
              </a:r>
            </a:p>
          </p:txBody>
        </p:sp>
        <p:sp>
          <p:nvSpPr>
            <p:cNvPr id="88085" name="Line 6"/>
            <p:cNvSpPr>
              <a:spLocks noChangeShapeType="1"/>
            </p:cNvSpPr>
            <p:nvPr/>
          </p:nvSpPr>
          <p:spPr bwMode="auto">
            <a:xfrm flipH="1">
              <a:off x="1296" y="2487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86" name="Text Box 7"/>
            <p:cNvSpPr txBox="1">
              <a:spLocks noChangeArrowheads="1"/>
            </p:cNvSpPr>
            <p:nvPr/>
          </p:nvSpPr>
          <p:spPr bwMode="auto">
            <a:xfrm>
              <a:off x="5389" y="2351"/>
              <a:ext cx="21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 b="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endParaRPr lang="en-US" altLang="ar-SA" sz="1800" u="none" baseline="-25000">
                <a:solidFill>
                  <a:srgbClr val="FC0128"/>
                </a:solidFill>
              </a:endParaRPr>
            </a:p>
          </p:txBody>
        </p:sp>
        <p:sp>
          <p:nvSpPr>
            <p:cNvPr id="88087" name="Text Box 8"/>
            <p:cNvSpPr txBox="1">
              <a:spLocks noChangeArrowheads="1"/>
            </p:cNvSpPr>
            <p:nvPr/>
          </p:nvSpPr>
          <p:spPr bwMode="auto">
            <a:xfrm>
              <a:off x="874" y="2351"/>
              <a:ext cx="21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 b="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endParaRPr lang="en-US" altLang="ar-SA" sz="1800" u="none" baseline="-25000">
                <a:solidFill>
                  <a:srgbClr val="FC0128"/>
                </a:solidFill>
              </a:endParaRPr>
            </a:p>
          </p:txBody>
        </p:sp>
        <p:sp>
          <p:nvSpPr>
            <p:cNvPr id="88088" name="Text Box 9"/>
            <p:cNvSpPr txBox="1">
              <a:spLocks noChangeArrowheads="1"/>
            </p:cNvSpPr>
            <p:nvPr/>
          </p:nvSpPr>
          <p:spPr bwMode="auto">
            <a:xfrm>
              <a:off x="1968" y="1821"/>
              <a:ext cx="2448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>
                  <a:solidFill>
                    <a:srgbClr val="000000"/>
                  </a:solidFill>
                </a:rPr>
                <a:t>Set up:</a:t>
              </a:r>
              <a:r>
                <a:rPr lang="en-AU" altLang="ar-SA" sz="1800" b="0" u="none">
                  <a:solidFill>
                    <a:srgbClr val="000000"/>
                  </a:solidFill>
                </a:rPr>
                <a:t>  Agree on a secret key  </a:t>
              </a:r>
              <a:r>
                <a:rPr lang="en-AU" altLang="ar-SA" sz="1800" b="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endParaRPr lang="en-AU" altLang="ar-SA" sz="1800" u="none" baseline="-25000">
                <a:solidFill>
                  <a:srgbClr val="000000"/>
                </a:solidFill>
              </a:endParaRPr>
            </a:p>
            <a:p>
              <a:pPr algn="ctr" defTabSz="761179" eaLnBrk="0" hangingPunct="0"/>
              <a:r>
                <a:rPr lang="en-AU" altLang="ar-SA" sz="1800" b="0" u="none">
                  <a:solidFill>
                    <a:srgbClr val="000000"/>
                  </a:solidFill>
                </a:rPr>
                <a:t>              and a One-Way Function </a:t>
              </a:r>
              <a:r>
                <a:rPr lang="en-AU" altLang="ar-SA" sz="1800" b="0" u="none">
                  <a:solidFill>
                    <a:srgbClr val="0000FF"/>
                  </a:solidFill>
                </a:rPr>
                <a:t>F</a:t>
              </a:r>
              <a:r>
                <a:rPr lang="en-AU" altLang="ar-SA" sz="1800" u="none" baseline="-25000">
                  <a:solidFill>
                    <a:srgbClr val="000000"/>
                  </a:solidFill>
                </a:rPr>
                <a:t> </a:t>
              </a:r>
            </a:p>
            <a:p>
              <a:pPr algn="ctr" defTabSz="761179" eaLnBrk="0" hangingPunct="0"/>
              <a:endParaRPr lang="en-US" altLang="de-DE" sz="1800" u="none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4" y="4264015"/>
            <a:ext cx="7162821" cy="925512"/>
            <a:chOff x="1440" y="2685"/>
            <a:chExt cx="4513" cy="583"/>
          </a:xfrm>
        </p:grpSpPr>
        <p:sp>
          <p:nvSpPr>
            <p:cNvPr id="88079" name="Line 11"/>
            <p:cNvSpPr>
              <a:spLocks noChangeShapeType="1"/>
            </p:cNvSpPr>
            <p:nvPr/>
          </p:nvSpPr>
          <p:spPr bwMode="auto">
            <a:xfrm flipH="1">
              <a:off x="1440" y="2976"/>
              <a:ext cx="36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80" name="Text Box 12"/>
            <p:cNvSpPr txBox="1">
              <a:spLocks noChangeArrowheads="1"/>
            </p:cNvSpPr>
            <p:nvPr/>
          </p:nvSpPr>
          <p:spPr bwMode="auto">
            <a:xfrm>
              <a:off x="1652" y="2744"/>
              <a:ext cx="302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US" altLang="ar-SA" sz="1800" u="none">
                  <a:solidFill>
                    <a:srgbClr val="000000"/>
                  </a:solidFill>
                </a:rPr>
                <a:t>Who are  you ? : Prove by using </a:t>
              </a:r>
              <a:r>
                <a:rPr lang="en-US" altLang="ar-SA" sz="1800" u="none">
                  <a:solidFill>
                    <a:srgbClr val="0000FF"/>
                  </a:solidFill>
                </a:rPr>
                <a:t>R</a:t>
              </a:r>
              <a:r>
                <a:rPr lang="en-US" altLang="ar-SA" sz="1800" u="none">
                  <a:solidFill>
                    <a:srgbClr val="000000"/>
                  </a:solidFill>
                </a:rPr>
                <a:t> that you know </a:t>
              </a:r>
              <a:r>
                <a:rPr lang="en-AU" altLang="ar-SA" sz="180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endParaRPr lang="en-US" altLang="ar-SA" sz="1800" u="none" baseline="-25000">
                <a:solidFill>
                  <a:srgbClr val="FC0128"/>
                </a:solidFill>
              </a:endParaRPr>
            </a:p>
          </p:txBody>
        </p:sp>
        <p:sp>
          <p:nvSpPr>
            <p:cNvPr id="88081" name="Text Box 13"/>
            <p:cNvSpPr txBox="1">
              <a:spLocks noChangeArrowheads="1"/>
            </p:cNvSpPr>
            <p:nvPr/>
          </p:nvSpPr>
          <p:spPr bwMode="auto">
            <a:xfrm>
              <a:off x="2532" y="2936"/>
              <a:ext cx="145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US" altLang="ar-SA" sz="1800" u="none">
                  <a:solidFill>
                    <a:srgbClr val="00AE00"/>
                  </a:solidFill>
                </a:rPr>
                <a:t>Authentication Request</a:t>
              </a:r>
              <a:endParaRPr lang="en-US" altLang="ar-SA" sz="1800" u="none">
                <a:solidFill>
                  <a:srgbClr val="000000"/>
                </a:solidFill>
              </a:endParaRPr>
            </a:p>
          </p:txBody>
        </p:sp>
        <p:sp>
          <p:nvSpPr>
            <p:cNvPr id="88082" name="Text Box 14"/>
            <p:cNvSpPr txBox="1">
              <a:spLocks noChangeArrowheads="1"/>
            </p:cNvSpPr>
            <p:nvPr/>
          </p:nvSpPr>
          <p:spPr bwMode="auto">
            <a:xfrm>
              <a:off x="5182" y="2685"/>
              <a:ext cx="771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 u="none">
                  <a:solidFill>
                    <a:srgbClr val="000000"/>
                  </a:solidFill>
                </a:rPr>
                <a:t>Generate </a:t>
              </a:r>
            </a:p>
            <a:p>
              <a:pPr algn="ctr" defTabSz="761179" eaLnBrk="0" hangingPunct="0"/>
              <a:r>
                <a:rPr lang="en-AU" altLang="ar-SA" sz="1800" u="none">
                  <a:solidFill>
                    <a:srgbClr val="000000"/>
                  </a:solidFill>
                </a:rPr>
                <a:t>a random </a:t>
              </a:r>
              <a:r>
                <a:rPr lang="en-AU" altLang="ar-SA" sz="1800" u="none">
                  <a:solidFill>
                    <a:srgbClr val="0000FF"/>
                  </a:solidFill>
                </a:rPr>
                <a:t>R</a:t>
              </a:r>
            </a:p>
            <a:p>
              <a:pPr algn="ctr" defTabSz="761179" eaLnBrk="0" hangingPunct="0"/>
              <a:r>
                <a:rPr lang="en-AU" altLang="ar-SA" sz="1800" u="none">
                  <a:solidFill>
                    <a:srgbClr val="0000FF"/>
                  </a:solidFill>
                </a:rPr>
                <a:t>(Challenge)</a:t>
              </a:r>
              <a:endParaRPr lang="en-US" altLang="ar-SA" sz="1800" u="none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14383" y="4268796"/>
            <a:ext cx="1495425" cy="1600200"/>
            <a:chOff x="450" y="2688"/>
            <a:chExt cx="942" cy="1008"/>
          </a:xfrm>
        </p:grpSpPr>
        <p:sp>
          <p:nvSpPr>
            <p:cNvPr id="88074" name="Text Box 16"/>
            <p:cNvSpPr txBox="1">
              <a:spLocks noChangeArrowheads="1"/>
            </p:cNvSpPr>
            <p:nvPr/>
          </p:nvSpPr>
          <p:spPr bwMode="auto">
            <a:xfrm>
              <a:off x="450" y="3167"/>
              <a:ext cx="87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 u="none">
                  <a:solidFill>
                    <a:srgbClr val="00AE00"/>
                  </a:solidFill>
                </a:rPr>
                <a:t>RES</a:t>
              </a:r>
              <a:r>
                <a:rPr lang="en-AU" altLang="ar-SA" sz="1800" u="none">
                  <a:solidFill>
                    <a:srgbClr val="000000"/>
                  </a:solidFill>
                </a:rPr>
                <a:t>=</a:t>
              </a:r>
              <a:r>
                <a:rPr lang="en-AU" altLang="ar-SA" sz="1800" u="none">
                  <a:solidFill>
                    <a:srgbClr val="0000FF"/>
                  </a:solidFill>
                </a:rPr>
                <a:t>F</a:t>
              </a:r>
              <a:r>
                <a:rPr lang="en-AU" altLang="ar-SA" sz="1800" u="none">
                  <a:solidFill>
                    <a:srgbClr val="000000"/>
                  </a:solidFill>
                </a:rPr>
                <a:t>(</a:t>
              </a:r>
              <a:r>
                <a:rPr lang="en-AU" altLang="ar-SA" sz="180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r>
                <a:rPr lang="en-AU" altLang="ar-SA" sz="1800" u="none">
                  <a:solidFill>
                    <a:srgbClr val="000000"/>
                  </a:solidFill>
                </a:rPr>
                <a:t> , </a:t>
              </a:r>
              <a:r>
                <a:rPr lang="en-AU" altLang="ar-SA" sz="1800" u="none">
                  <a:solidFill>
                    <a:srgbClr val="0000FF"/>
                  </a:solidFill>
                </a:rPr>
                <a:t>R</a:t>
              </a:r>
              <a:r>
                <a:rPr lang="en-AU" altLang="ar-SA" sz="1800" u="none">
                  <a:solidFill>
                    <a:srgbClr val="000000"/>
                  </a:solidFill>
                </a:rPr>
                <a:t>)</a:t>
              </a:r>
              <a:endParaRPr lang="en-US" altLang="ar-SA" sz="1800" u="none">
                <a:solidFill>
                  <a:srgbClr val="000000"/>
                </a:solidFill>
              </a:endParaRPr>
            </a:p>
          </p:txBody>
        </p:sp>
        <p:sp>
          <p:nvSpPr>
            <p:cNvPr id="88075" name="Line 17"/>
            <p:cNvSpPr>
              <a:spLocks noChangeShapeType="1"/>
            </p:cNvSpPr>
            <p:nvPr/>
          </p:nvSpPr>
          <p:spPr bwMode="auto">
            <a:xfrm flipH="1">
              <a:off x="1248" y="2976"/>
              <a:ext cx="14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76" name="Line 18"/>
            <p:cNvSpPr>
              <a:spLocks noChangeShapeType="1"/>
            </p:cNvSpPr>
            <p:nvPr/>
          </p:nvSpPr>
          <p:spPr bwMode="auto">
            <a:xfrm>
              <a:off x="960" y="2688"/>
              <a:ext cx="48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77" name="Line 19"/>
            <p:cNvSpPr>
              <a:spLocks noChangeShapeType="1"/>
            </p:cNvSpPr>
            <p:nvPr/>
          </p:nvSpPr>
          <p:spPr bwMode="auto">
            <a:xfrm>
              <a:off x="624" y="33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78" name="Line 20"/>
            <p:cNvSpPr>
              <a:spLocks noChangeShapeType="1"/>
            </p:cNvSpPr>
            <p:nvPr/>
          </p:nvSpPr>
          <p:spPr bwMode="auto">
            <a:xfrm>
              <a:off x="624" y="3696"/>
              <a:ext cx="6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62206" y="5332417"/>
            <a:ext cx="7343805" cy="846138"/>
            <a:chOff x="1488" y="3358"/>
            <a:chExt cx="4627" cy="533"/>
          </a:xfrm>
        </p:grpSpPr>
        <p:sp>
          <p:nvSpPr>
            <p:cNvPr id="88070" name="Line 22"/>
            <p:cNvSpPr>
              <a:spLocks noChangeShapeType="1"/>
            </p:cNvSpPr>
            <p:nvPr/>
          </p:nvSpPr>
          <p:spPr bwMode="auto">
            <a:xfrm flipH="1">
              <a:off x="1488" y="3647"/>
              <a:ext cx="32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88071" name="Text Box 23"/>
            <p:cNvSpPr txBox="1">
              <a:spLocks noChangeArrowheads="1"/>
            </p:cNvSpPr>
            <p:nvPr/>
          </p:nvSpPr>
          <p:spPr bwMode="auto">
            <a:xfrm>
              <a:off x="2125" y="3434"/>
              <a:ext cx="206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US" altLang="ar-SA" sz="1800" u="none">
                  <a:solidFill>
                    <a:srgbClr val="000000"/>
                  </a:solidFill>
                </a:rPr>
                <a:t>I am A, and this is the proof :  </a:t>
              </a:r>
              <a:r>
                <a:rPr lang="en-US" altLang="ar-SA" sz="1800" u="none">
                  <a:solidFill>
                    <a:srgbClr val="00AE00"/>
                  </a:solidFill>
                </a:rPr>
                <a:t>RES</a:t>
              </a:r>
            </a:p>
            <a:p>
              <a:pPr algn="ctr" defTabSz="761179" eaLnBrk="0" hangingPunct="0"/>
              <a:r>
                <a:rPr lang="en-US" altLang="ar-SA" sz="1800" u="none">
                  <a:solidFill>
                    <a:srgbClr val="00AE00"/>
                  </a:solidFill>
                </a:rPr>
                <a:t>(Response)</a:t>
              </a:r>
              <a:endParaRPr lang="en-US" altLang="ar-SA" sz="1800" u="none">
                <a:solidFill>
                  <a:srgbClr val="000000"/>
                </a:solidFill>
              </a:endParaRPr>
            </a:p>
          </p:txBody>
        </p:sp>
        <p:sp>
          <p:nvSpPr>
            <p:cNvPr id="88072" name="Text Box 24"/>
            <p:cNvSpPr txBox="1">
              <a:spLocks noChangeArrowheads="1"/>
            </p:cNvSpPr>
            <p:nvPr/>
          </p:nvSpPr>
          <p:spPr bwMode="auto">
            <a:xfrm>
              <a:off x="5067" y="3482"/>
              <a:ext cx="10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AU" altLang="ar-SA" sz="1800" u="none">
                  <a:solidFill>
                    <a:srgbClr val="00AE00"/>
                  </a:solidFill>
                </a:rPr>
                <a:t>If RES = </a:t>
              </a:r>
              <a:r>
                <a:rPr lang="en-AU" altLang="ar-SA" sz="1800" u="none">
                  <a:solidFill>
                    <a:srgbClr val="0000FF"/>
                  </a:solidFill>
                </a:rPr>
                <a:t>F</a:t>
              </a:r>
              <a:r>
                <a:rPr lang="en-AU" altLang="ar-SA" sz="1800" u="none">
                  <a:solidFill>
                    <a:srgbClr val="000000"/>
                  </a:solidFill>
                </a:rPr>
                <a:t>(</a:t>
              </a:r>
              <a:r>
                <a:rPr lang="en-AU" altLang="ar-SA" sz="1800" u="none">
                  <a:solidFill>
                    <a:srgbClr val="FC0128"/>
                  </a:solidFill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</a:rPr>
                <a:t>i</a:t>
              </a:r>
              <a:r>
                <a:rPr lang="en-AU" altLang="ar-SA" sz="1800" u="none">
                  <a:solidFill>
                    <a:srgbClr val="000000"/>
                  </a:solidFill>
                </a:rPr>
                <a:t> , </a:t>
              </a:r>
              <a:r>
                <a:rPr lang="en-AU" altLang="ar-SA" sz="1800" u="none">
                  <a:solidFill>
                    <a:srgbClr val="0000FF"/>
                  </a:solidFill>
                </a:rPr>
                <a:t>R</a:t>
              </a:r>
              <a:r>
                <a:rPr lang="en-AU" altLang="ar-SA" sz="1800" u="none">
                  <a:solidFill>
                    <a:srgbClr val="000000"/>
                  </a:solidFill>
                </a:rPr>
                <a:t>)</a:t>
              </a:r>
            </a:p>
            <a:p>
              <a:pPr algn="ctr" defTabSz="761179" eaLnBrk="0" hangingPunct="0"/>
              <a:r>
                <a:rPr lang="en-AU" altLang="ar-SA" sz="1800" u="none">
                  <a:solidFill>
                    <a:srgbClr val="000000"/>
                  </a:solidFill>
                </a:rPr>
                <a:t>then accept</a:t>
              </a:r>
              <a:endParaRPr lang="en-US" altLang="ar-SA" sz="1800" u="none">
                <a:solidFill>
                  <a:srgbClr val="000000"/>
                </a:solidFill>
              </a:endParaRPr>
            </a:p>
          </p:txBody>
        </p:sp>
        <p:sp>
          <p:nvSpPr>
            <p:cNvPr id="88073" name="Text Box 25"/>
            <p:cNvSpPr txBox="1">
              <a:spLocks noChangeArrowheads="1"/>
            </p:cNvSpPr>
            <p:nvPr/>
          </p:nvSpPr>
          <p:spPr bwMode="auto">
            <a:xfrm>
              <a:off x="5414" y="3358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1179" eaLnBrk="0" hangingPunct="0"/>
              <a:r>
                <a:rPr lang="en-US" altLang="de-DE" u="none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3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/>
          <p:cNvSpPr txBox="1">
            <a:spLocks/>
          </p:cNvSpPr>
          <p:nvPr/>
        </p:nvSpPr>
        <p:spPr>
          <a:xfrm>
            <a:off x="800264" y="1069631"/>
            <a:ext cx="7123495" cy="529687"/>
          </a:xfrm>
          <a:prstGeom prst="rect">
            <a:avLst/>
          </a:prstGeom>
        </p:spPr>
        <p:txBody>
          <a:bodyPr lIns="100419" tIns="50209" rIns="100419" bIns="50209"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600" u="none" dirty="0" err="1">
                <a:latin typeface="Calibri"/>
              </a:rPr>
              <a:t>Microsemi</a:t>
            </a:r>
            <a:r>
              <a:rPr lang="fr-FR" sz="2600" u="none" dirty="0">
                <a:latin typeface="Calibri"/>
              </a:rPr>
              <a:t> SmartFusion</a:t>
            </a:r>
            <a:r>
              <a:rPr lang="fr-FR" sz="2600" u="none" dirty="0">
                <a:latin typeface="Arial Narrow"/>
              </a:rPr>
              <a:t>®2  </a:t>
            </a:r>
            <a:r>
              <a:rPr lang="fr-FR" sz="2600" u="none" dirty="0" err="1">
                <a:latin typeface="Arial Narrow"/>
              </a:rPr>
              <a:t>Techn</a:t>
            </a:r>
            <a:r>
              <a:rPr lang="fr-FR" sz="2600" u="none" dirty="0">
                <a:latin typeface="Arial Narrow"/>
              </a:rPr>
              <a:t>. </a:t>
            </a:r>
            <a:r>
              <a:rPr lang="fr-FR" sz="2600" u="none" dirty="0">
                <a:solidFill>
                  <a:srgbClr val="FF0000"/>
                </a:solidFill>
                <a:latin typeface="Arial Narrow"/>
              </a:rPr>
              <a:t>SRAM PUF</a:t>
            </a:r>
            <a:endParaRPr lang="fr-FR" sz="2600" u="none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10" descr="https://www.microsemi.com/images/soc/products/smartfusion2/Microsemi_Smartfusion2_B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9" y="1781116"/>
            <a:ext cx="8423583" cy="43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163389" y="2674400"/>
            <a:ext cx="571614" cy="259575"/>
          </a:xfrm>
          <a:prstGeom prst="rect">
            <a:avLst/>
          </a:prstGeom>
          <a:noFill/>
          <a:ln w="76200" cap="flat" cmpd="sng" algn="ctr">
            <a:solidFill>
              <a:srgbClr val="BE1E3C"/>
            </a:solidFill>
            <a:prstDash val="solid"/>
          </a:ln>
          <a:effectLst/>
        </p:spPr>
        <p:txBody>
          <a:bodyPr lIns="100419" tIns="50209" rIns="100419" bIns="50209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0" u="none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75" y="198703"/>
            <a:ext cx="9254671" cy="6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1" tIns="45661" rIns="91321" bIns="45661">
            <a:spAutoFit/>
          </a:bodyPr>
          <a:lstStyle/>
          <a:p>
            <a:pPr algn="ctr" defTabSz="761030" eaLnBrk="0" hangingPunct="0">
              <a:defRPr/>
            </a:pPr>
            <a:r>
              <a:rPr lang="en-US" sz="35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Real-Field SRAM PUF in the Market</a:t>
            </a:r>
            <a:endParaRPr lang="en-US" altLang="ar-SA" sz="35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21059435">
            <a:off x="7010071" y="1295886"/>
            <a:ext cx="3051401" cy="702815"/>
          </a:xfrm>
          <a:prstGeom prst="roundRect">
            <a:avLst>
              <a:gd name="adj" fmla="val 21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289" tIns="55145" rIns="110289" bIns="55145" anchor="b"/>
          <a:lstStyle/>
          <a:p>
            <a:pPr algn="ctr" defTabSz="1103549"/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50-100 K Gate</a:t>
            </a:r>
          </a:p>
          <a:p>
            <a:pPr algn="ctr" defTabSz="1103549"/>
            <a:r>
              <a:rPr lang="en-US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Manufacturer secrets!</a:t>
            </a:r>
            <a:endParaRPr lang="en-US" b="0" u="none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616208" y="6089781"/>
            <a:ext cx="8737521" cy="529687"/>
          </a:xfrm>
          <a:prstGeom prst="rect">
            <a:avLst/>
          </a:prstGeom>
        </p:spPr>
        <p:txBody>
          <a:bodyPr lIns="100419" tIns="50209" rIns="100419" bIns="50209"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2200" u="none" dirty="0" err="1">
                <a:latin typeface="Calibri"/>
              </a:rPr>
              <a:t>Xilinx</a:t>
            </a:r>
            <a:r>
              <a:rPr lang="fr-FR" sz="2200" u="none" dirty="0">
                <a:latin typeface="Calibri"/>
              </a:rPr>
              <a:t> FPGA: </a:t>
            </a:r>
            <a:r>
              <a:rPr lang="fr-FR" sz="2200" u="none" dirty="0">
                <a:latin typeface="Arial Narrow"/>
              </a:rPr>
              <a:t> </a:t>
            </a:r>
            <a:r>
              <a:rPr lang="fr-FR" sz="2200" u="none" dirty="0">
                <a:solidFill>
                  <a:srgbClr val="FF0000"/>
                </a:solidFill>
                <a:latin typeface="Arial Narrow"/>
              </a:rPr>
              <a:t>SRAM PUF  </a:t>
            </a:r>
            <a:r>
              <a:rPr lang="fr-FR" sz="2200" u="none" dirty="0" err="1">
                <a:solidFill>
                  <a:srgbClr val="FF0000"/>
                </a:solidFill>
                <a:latin typeface="Arial Narrow"/>
              </a:rPr>
              <a:t>many</a:t>
            </a:r>
            <a:r>
              <a:rPr lang="fr-FR" sz="2200" u="none" dirty="0">
                <a:solidFill>
                  <a:srgbClr val="FF0000"/>
                </a:solidFill>
                <a:latin typeface="Arial Narrow"/>
              </a:rPr>
              <a:t> IP-</a:t>
            </a:r>
            <a:r>
              <a:rPr lang="fr-FR" sz="2200" u="none" dirty="0" err="1">
                <a:solidFill>
                  <a:srgbClr val="FF0000"/>
                </a:solidFill>
                <a:latin typeface="Arial Narrow"/>
              </a:rPr>
              <a:t>Cores</a:t>
            </a:r>
            <a:r>
              <a:rPr lang="fr-FR" sz="2200" u="none" dirty="0">
                <a:solidFill>
                  <a:srgbClr val="FF0000"/>
                </a:solidFill>
                <a:latin typeface="Arial Narrow"/>
              </a:rPr>
              <a:t>  … SRAM, Delay-</a:t>
            </a:r>
            <a:r>
              <a:rPr lang="fr-FR" sz="2200" u="none" dirty="0" err="1">
                <a:solidFill>
                  <a:srgbClr val="FF0000"/>
                </a:solidFill>
                <a:latin typeface="Arial Narrow"/>
              </a:rPr>
              <a:t>based</a:t>
            </a:r>
            <a:r>
              <a:rPr lang="fr-FR" sz="2200" u="none" dirty="0">
                <a:solidFill>
                  <a:srgbClr val="FF0000"/>
                </a:solidFill>
                <a:latin typeface="Arial Narrow"/>
              </a:rPr>
              <a:t>, … </a:t>
            </a:r>
            <a:endParaRPr lang="fr-FR" sz="2200" u="none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20424400">
            <a:off x="1023185" y="1844922"/>
            <a:ext cx="1882557" cy="693238"/>
          </a:xfrm>
          <a:prstGeom prst="roundRect">
            <a:avLst>
              <a:gd name="adj" fmla="val 2166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10289" tIns="55145" rIns="110289" bIns="55145" anchor="b"/>
          <a:lstStyle/>
          <a:p>
            <a:pPr algn="ctr" defTabSz="1103549"/>
            <a:r>
              <a:rPr lang="en-US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Hard-Core PUF</a:t>
            </a:r>
          </a:p>
          <a:p>
            <a:pPr algn="ctr" defTabSz="1103549"/>
            <a:r>
              <a:rPr lang="de-DE" sz="18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 </a:t>
            </a:r>
            <a:r>
              <a:rPr lang="de-DE" sz="1800" b="0" u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kb</a:t>
            </a:r>
            <a:r>
              <a:rPr lang="de-DE" sz="1800" b="0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RAM</a:t>
            </a:r>
            <a:endParaRPr lang="en-US" sz="1800" b="0" u="none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885ED10-6665-46C8-AD88-CC6C241E2B9D}"/>
              </a:ext>
            </a:extLst>
          </p:cNvPr>
          <p:cNvCxnSpPr>
            <a:cxnSpLocks/>
          </p:cNvCxnSpPr>
          <p:nvPr/>
        </p:nvCxnSpPr>
        <p:spPr bwMode="auto">
          <a:xfrm flipH="1">
            <a:off x="2958952" y="1781116"/>
            <a:ext cx="4021620" cy="25208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38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044"/>
          <p:cNvSpPr txBox="1">
            <a:spLocks noChangeArrowheads="1"/>
          </p:cNvSpPr>
          <p:nvPr/>
        </p:nvSpPr>
        <p:spPr bwMode="auto">
          <a:xfrm>
            <a:off x="447687" y="6478589"/>
            <a:ext cx="612775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ctr" defTabSz="1003807">
              <a:spcBef>
                <a:spcPct val="50000"/>
              </a:spcBef>
            </a:pPr>
            <a:r>
              <a:rPr lang="de-DE" sz="1500" b="0" u="none">
                <a:latin typeface="Times New Roman" pitchFamily="18" charset="0"/>
              </a:rPr>
              <a:t>3</a:t>
            </a:r>
            <a:r>
              <a:rPr lang="de-DE" sz="2600" b="0" u="none">
                <a:latin typeface="Tahoma" pitchFamily="34" charset="0"/>
              </a:rPr>
              <a:t>.</a:t>
            </a:r>
            <a:endParaRPr lang="en-US" sz="2600" b="0" u="none">
              <a:latin typeface="Tahoma" pitchFamily="34" charset="0"/>
            </a:endParaRP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1509719" y="3440117"/>
            <a:ext cx="1305465" cy="4398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>
              <a:defRPr/>
            </a:pPr>
            <a:r>
              <a:rPr lang="en-US" sz="2200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Challenge</a:t>
            </a:r>
          </a:p>
        </p:txBody>
      </p:sp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3644905" y="5141922"/>
            <a:ext cx="1305465" cy="4398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>
              <a:defRPr/>
            </a:pPr>
            <a:r>
              <a:rPr lang="en-US" sz="2200" u="none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Response</a:t>
            </a:r>
          </a:p>
        </p:txBody>
      </p:sp>
      <p:sp>
        <p:nvSpPr>
          <p:cNvPr id="731144" name="Text Box 3"/>
          <p:cNvSpPr txBox="1">
            <a:spLocks noChangeArrowheads="1"/>
          </p:cNvSpPr>
          <p:nvPr/>
        </p:nvSpPr>
        <p:spPr bwMode="auto">
          <a:xfrm>
            <a:off x="3159127" y="652463"/>
            <a:ext cx="3578225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8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Optical PUF</a:t>
            </a:r>
          </a:p>
        </p:txBody>
      </p:sp>
      <p:sp>
        <p:nvSpPr>
          <p:cNvPr id="67589" name="AutoShape 13"/>
          <p:cNvSpPr>
            <a:spLocks noChangeArrowheads="1"/>
          </p:cNvSpPr>
          <p:nvPr/>
        </p:nvSpPr>
        <p:spPr bwMode="auto">
          <a:xfrm rot="5261982">
            <a:off x="5586423" y="2808287"/>
            <a:ext cx="1590675" cy="1060450"/>
          </a:xfrm>
          <a:prstGeom prst="parallelogram">
            <a:avLst>
              <a:gd name="adj" fmla="val 375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67590" name="AutoShape 14"/>
          <p:cNvSpPr>
            <a:spLocks noChangeArrowheads="1"/>
          </p:cNvSpPr>
          <p:nvPr/>
        </p:nvSpPr>
        <p:spPr bwMode="auto">
          <a:xfrm rot="5261982">
            <a:off x="5463383" y="2896395"/>
            <a:ext cx="1589088" cy="1060450"/>
          </a:xfrm>
          <a:prstGeom prst="parallelogram">
            <a:avLst>
              <a:gd name="adj" fmla="val 37463"/>
            </a:avLst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320" tIns="50159" rIns="100320" bIns="50159" anchor="ctr"/>
          <a:lstStyle/>
          <a:p>
            <a:pPr defTabSz="1003807" eaLnBrk="0" hangingPunct="0"/>
            <a:endParaRPr lang="de-DE" sz="2600" b="0" u="none">
              <a:latin typeface="Times New Roman" pitchFamily="18" charset="0"/>
            </a:endParaRPr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3278192" y="3094044"/>
            <a:ext cx="1313481" cy="4090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b="0" u="none"/>
              <a:t>Laser beam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 flipV="1">
            <a:off x="5135563" y="3625860"/>
            <a:ext cx="1185862" cy="1400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3" name="Line 16"/>
          <p:cNvSpPr>
            <a:spLocks noChangeShapeType="1"/>
          </p:cNvSpPr>
          <p:nvPr/>
        </p:nvSpPr>
        <p:spPr bwMode="auto">
          <a:xfrm flipV="1">
            <a:off x="5400675" y="3843349"/>
            <a:ext cx="1042988" cy="1398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4" name="Line 17"/>
          <p:cNvSpPr>
            <a:spLocks noChangeShapeType="1"/>
          </p:cNvSpPr>
          <p:nvPr/>
        </p:nvSpPr>
        <p:spPr bwMode="auto">
          <a:xfrm flipV="1">
            <a:off x="4778386" y="3479800"/>
            <a:ext cx="1490663" cy="1398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>
            <a:off x="3000375" y="3479800"/>
            <a:ext cx="32686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6" name="Line 18"/>
          <p:cNvSpPr>
            <a:spLocks noChangeShapeType="1"/>
          </p:cNvSpPr>
          <p:nvPr/>
        </p:nvSpPr>
        <p:spPr bwMode="auto">
          <a:xfrm>
            <a:off x="3074990" y="3625850"/>
            <a:ext cx="3267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7" name="Line 19"/>
          <p:cNvSpPr>
            <a:spLocks noChangeShapeType="1"/>
          </p:cNvSpPr>
          <p:nvPr/>
        </p:nvSpPr>
        <p:spPr bwMode="auto">
          <a:xfrm>
            <a:off x="3195638" y="3843338"/>
            <a:ext cx="3267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598" name="Text Box 20"/>
          <p:cNvSpPr txBox="1">
            <a:spLocks noChangeArrowheads="1"/>
          </p:cNvSpPr>
          <p:nvPr/>
        </p:nvSpPr>
        <p:spPr bwMode="auto">
          <a:xfrm>
            <a:off x="5881694" y="4568829"/>
            <a:ext cx="2097349" cy="7168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u="none"/>
              <a:t>Scattered/reflected</a:t>
            </a:r>
          </a:p>
          <a:p>
            <a:pPr defTabSz="1003807" eaLnBrk="0" hangingPunct="0"/>
            <a:r>
              <a:rPr lang="en-US" u="none"/>
              <a:t>beam</a:t>
            </a:r>
          </a:p>
        </p:txBody>
      </p:sp>
      <p:sp>
        <p:nvSpPr>
          <p:cNvPr id="67599" name="Line 21"/>
          <p:cNvSpPr>
            <a:spLocks noChangeShapeType="1"/>
          </p:cNvSpPr>
          <p:nvPr/>
        </p:nvSpPr>
        <p:spPr bwMode="auto">
          <a:xfrm>
            <a:off x="3119442" y="3736975"/>
            <a:ext cx="3268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67600" name="Text Box 7"/>
          <p:cNvSpPr txBox="1">
            <a:spLocks noChangeArrowheads="1"/>
          </p:cNvSpPr>
          <p:nvPr/>
        </p:nvSpPr>
        <p:spPr bwMode="auto">
          <a:xfrm>
            <a:off x="1060455" y="1785943"/>
            <a:ext cx="7437438" cy="688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>
            <a:spAutoFit/>
          </a:bodyPr>
          <a:lstStyle/>
          <a:p>
            <a:pPr defTabSz="493180">
              <a:spcBef>
                <a:spcPts val="1099"/>
              </a:spcBef>
              <a:buClr>
                <a:srgbClr val="FF0000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</a:pPr>
            <a:r>
              <a:rPr lang="en-GB" sz="1900"/>
              <a:t>Principle:</a:t>
            </a:r>
            <a:r>
              <a:rPr lang="en-GB" sz="1900" u="none"/>
              <a:t> Difference in reflected and refracted ray of light on a surface </a:t>
            </a:r>
            <a:br>
              <a:rPr lang="en-GB" sz="1900" u="none"/>
            </a:br>
            <a:endParaRPr lang="en-GB" sz="1900" u="none"/>
          </a:p>
        </p:txBody>
      </p:sp>
      <p:sp>
        <p:nvSpPr>
          <p:cNvPr id="67601" name="Text Box 23"/>
          <p:cNvSpPr txBox="1">
            <a:spLocks noChangeArrowheads="1"/>
          </p:cNvSpPr>
          <p:nvPr/>
        </p:nvSpPr>
        <p:spPr bwMode="auto">
          <a:xfrm>
            <a:off x="447676" y="6332542"/>
            <a:ext cx="1308100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1"/>
          <p:cNvSpPr txBox="1">
            <a:spLocks noChangeArrowheads="1"/>
          </p:cNvSpPr>
          <p:nvPr/>
        </p:nvSpPr>
        <p:spPr bwMode="auto">
          <a:xfrm>
            <a:off x="2000254" y="1109663"/>
            <a:ext cx="7512049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buClr>
                <a:srgbClr val="333399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0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Practical set-up relatively complex </a:t>
            </a:r>
          </a:p>
        </p:txBody>
      </p:sp>
      <p:sp>
        <p:nvSpPr>
          <p:cNvPr id="733187" name="Text Box 16"/>
          <p:cNvSpPr txBox="1">
            <a:spLocks noChangeArrowheads="1"/>
          </p:cNvSpPr>
          <p:nvPr/>
        </p:nvSpPr>
        <p:spPr bwMode="auto">
          <a:xfrm>
            <a:off x="2000257" y="500069"/>
            <a:ext cx="2825112" cy="7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>
              <a:defRPr/>
            </a:pPr>
            <a:r>
              <a:rPr lang="de-DE" sz="44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Optical PUF</a:t>
            </a:r>
            <a:endParaRPr lang="en-GB" sz="4400" u="none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2081218" y="2166945"/>
            <a:ext cx="6043612" cy="3857625"/>
            <a:chOff x="1383" y="1570"/>
            <a:chExt cx="2949" cy="2076"/>
          </a:xfrm>
        </p:grpSpPr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1570"/>
              <a:ext cx="2904" cy="2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1383" y="1661"/>
              <a:ext cx="68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29" tIns="50214" rIns="100429" bIns="50214">
              <a:spAutoFit/>
            </a:bodyPr>
            <a:lstStyle/>
            <a:p>
              <a:pPr defTabSz="1003807">
                <a:spcBef>
                  <a:spcPct val="50000"/>
                </a:spcBef>
              </a:pPr>
              <a:r>
                <a:rPr lang="en-US" u="none">
                  <a:solidFill>
                    <a:srgbClr val="CC0000"/>
                  </a:solidFill>
                  <a:latin typeface="Arial" charset="0"/>
                </a:rPr>
                <a:t>Laser</a:t>
              </a:r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3651" y="2205"/>
              <a:ext cx="68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29" tIns="50214" rIns="100429" bIns="50214">
              <a:spAutoFit/>
            </a:bodyPr>
            <a:lstStyle/>
            <a:p>
              <a:pPr defTabSz="1003807">
                <a:spcBef>
                  <a:spcPct val="50000"/>
                </a:spcBef>
              </a:pPr>
              <a:r>
                <a:rPr lang="en-US" u="none">
                  <a:solidFill>
                    <a:srgbClr val="CC0000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3605" y="2745"/>
              <a:ext cx="68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429" tIns="50214" rIns="100429" bIns="50214">
              <a:spAutoFit/>
            </a:bodyPr>
            <a:lstStyle/>
            <a:p>
              <a:pPr defTabSz="1003807">
                <a:spcBef>
                  <a:spcPct val="50000"/>
                </a:spcBef>
              </a:pPr>
              <a:r>
                <a:rPr lang="en-US" u="none">
                  <a:solidFill>
                    <a:srgbClr val="CC0000"/>
                  </a:solidFill>
                  <a:latin typeface="Arial" charset="0"/>
                </a:rPr>
                <a:t>PUF</a:t>
              </a:r>
            </a:p>
          </p:txBody>
        </p:sp>
        <p:pic>
          <p:nvPicPr>
            <p:cNvPr id="69641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3" y="1780"/>
              <a:ext cx="41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2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5" y="2849"/>
              <a:ext cx="2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3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7" y="2087"/>
              <a:ext cx="21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6" name="Text Box 12"/>
          <p:cNvSpPr txBox="1">
            <a:spLocks noChangeArrowheads="1"/>
          </p:cNvSpPr>
          <p:nvPr/>
        </p:nvSpPr>
        <p:spPr bwMode="auto">
          <a:xfrm>
            <a:off x="693741" y="6364294"/>
            <a:ext cx="1306512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24013" y="800110"/>
            <a:ext cx="7162800" cy="95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buClr>
                <a:srgbClr val="333399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</a:pPr>
            <a:r>
              <a:rPr lang="en-GB" sz="4400" b="0" u="none">
                <a:solidFill>
                  <a:srgbClr val="FF0000"/>
                </a:solidFill>
              </a:rPr>
              <a:t>Possible Integrated PUF</a:t>
            </a:r>
          </a:p>
        </p:txBody>
      </p:sp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777879" y="1939935"/>
            <a:ext cx="9145588" cy="3654425"/>
            <a:chOff x="703" y="1344"/>
            <a:chExt cx="4894" cy="2008"/>
          </a:xfrm>
        </p:grpSpPr>
        <p:pic>
          <p:nvPicPr>
            <p:cNvPr id="7168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1344"/>
              <a:ext cx="4895" cy="2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686" name="Text Box 4"/>
            <p:cNvSpPr txBox="1">
              <a:spLocks noChangeArrowheads="1"/>
            </p:cNvSpPr>
            <p:nvPr/>
          </p:nvSpPr>
          <p:spPr bwMode="auto">
            <a:xfrm>
              <a:off x="703" y="1344"/>
              <a:ext cx="4895" cy="2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algn="ctr" defTabSz="493180">
                <a:lnSpc>
                  <a:spcPct val="102000"/>
                </a:lnSpc>
                <a:buClr>
                  <a:srgbClr val="000000"/>
                </a:buClr>
                <a:buSzPct val="100000"/>
              </a:pPr>
              <a:endParaRPr lang="de-DE" b="0" u="none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735238" name="Text Box 8"/>
          <p:cNvSpPr txBox="1">
            <a:spLocks noChangeArrowheads="1"/>
          </p:cNvSpPr>
          <p:nvPr/>
        </p:nvSpPr>
        <p:spPr bwMode="auto">
          <a:xfrm>
            <a:off x="1624017" y="463557"/>
            <a:ext cx="2584662" cy="7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>
              <a:defRPr/>
            </a:pPr>
            <a:r>
              <a:rPr lang="de-DE" sz="40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Optical PUF</a:t>
            </a:r>
            <a:endParaRPr lang="en-GB" sz="4000" u="none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1684" name="Text Box 8"/>
          <p:cNvSpPr txBox="1">
            <a:spLocks noChangeArrowheads="1"/>
          </p:cNvSpPr>
          <p:nvPr/>
        </p:nvSpPr>
        <p:spPr bwMode="auto">
          <a:xfrm>
            <a:off x="531813" y="6219834"/>
            <a:ext cx="1306512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3"/>
          <p:cNvSpPr txBox="1">
            <a:spLocks noChangeArrowheads="1"/>
          </p:cNvSpPr>
          <p:nvPr/>
        </p:nvSpPr>
        <p:spPr bwMode="auto">
          <a:xfrm>
            <a:off x="1112838" y="425460"/>
            <a:ext cx="39655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8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Coating PUF </a:t>
            </a:r>
          </a:p>
        </p:txBody>
      </p:sp>
      <p:pic>
        <p:nvPicPr>
          <p:cNvPr id="7373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2090740"/>
            <a:ext cx="61944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1812935" y="3708406"/>
            <a:ext cx="1373189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Sensor</a:t>
            </a: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156200" y="3708406"/>
            <a:ext cx="1379538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Sensor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1260475" y="5495932"/>
            <a:ext cx="1560513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top metal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3371850" y="4953006"/>
            <a:ext cx="1558925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Bulk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1625611" y="4154495"/>
            <a:ext cx="4778375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Active layers + lower metal layers</a:t>
            </a:r>
          </a:p>
        </p:txBody>
      </p:sp>
      <p:pic>
        <p:nvPicPr>
          <p:cNvPr id="7373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739" y="5591176"/>
            <a:ext cx="3254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0664" y="5591176"/>
            <a:ext cx="3254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3097213" y="5486407"/>
            <a:ext cx="1743076" cy="4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defTabSz="1003807">
              <a:spcBef>
                <a:spcPct val="50000"/>
              </a:spcBef>
            </a:pPr>
            <a:r>
              <a:rPr lang="en-US" b="0" u="none">
                <a:solidFill>
                  <a:srgbClr val="000000"/>
                </a:solidFill>
                <a:latin typeface="Arial" charset="0"/>
              </a:rPr>
              <a:t>passivation</a:t>
            </a:r>
          </a:p>
        </p:txBody>
      </p:sp>
      <p:sp>
        <p:nvSpPr>
          <p:cNvPr id="73739" name="Text Box 15"/>
          <p:cNvSpPr txBox="1">
            <a:spLocks noChangeArrowheads="1"/>
          </p:cNvSpPr>
          <p:nvPr/>
        </p:nvSpPr>
        <p:spPr bwMode="auto">
          <a:xfrm>
            <a:off x="5521331" y="5686428"/>
            <a:ext cx="318016" cy="3782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de-DE" sz="1800" b="0" u="none">
                <a:latin typeface="Times New Roman" pitchFamily="18" charset="0"/>
              </a:rPr>
              <a:t>1</a:t>
            </a:r>
          </a:p>
        </p:txBody>
      </p:sp>
      <p:sp>
        <p:nvSpPr>
          <p:cNvPr id="73740" name="Text Box 16"/>
          <p:cNvSpPr txBox="1">
            <a:spLocks noChangeArrowheads="1"/>
          </p:cNvSpPr>
          <p:nvPr/>
        </p:nvSpPr>
        <p:spPr bwMode="auto">
          <a:xfrm>
            <a:off x="6731006" y="5686428"/>
            <a:ext cx="318016" cy="3782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de-DE" sz="1800" b="0" u="none">
                <a:latin typeface="Times New Roman" pitchFamily="18" charset="0"/>
              </a:rPr>
              <a:t>2</a:t>
            </a:r>
          </a:p>
        </p:txBody>
      </p:sp>
      <p:sp>
        <p:nvSpPr>
          <p:cNvPr id="73741" name="Text Box 7"/>
          <p:cNvSpPr txBox="1">
            <a:spLocks noChangeArrowheads="1"/>
          </p:cNvSpPr>
          <p:nvPr/>
        </p:nvSpPr>
        <p:spPr bwMode="auto">
          <a:xfrm>
            <a:off x="938213" y="1514480"/>
            <a:ext cx="7594600" cy="380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>
            <a:spAutoFit/>
          </a:bodyPr>
          <a:lstStyle/>
          <a:p>
            <a:pPr defTabSz="493180">
              <a:spcBef>
                <a:spcPts val="1099"/>
              </a:spcBef>
              <a:buClr>
                <a:srgbClr val="FF0000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</a:pPr>
            <a:r>
              <a:rPr lang="en-GB" sz="1800"/>
              <a:t>Principle:</a:t>
            </a:r>
            <a:r>
              <a:rPr lang="en-GB" sz="1800" u="none"/>
              <a:t> Different capacity sensed at by different sensors</a:t>
            </a:r>
          </a:p>
        </p:txBody>
      </p:sp>
      <p:sp>
        <p:nvSpPr>
          <p:cNvPr id="73742" name="Text Box 22"/>
          <p:cNvSpPr txBox="1">
            <a:spLocks noChangeArrowheads="1"/>
          </p:cNvSpPr>
          <p:nvPr/>
        </p:nvSpPr>
        <p:spPr bwMode="auto">
          <a:xfrm>
            <a:off x="693741" y="6364294"/>
            <a:ext cx="1306512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845186" y="2163765"/>
            <a:ext cx="4255744" cy="4411278"/>
            <a:chOff x="3247" y="1297"/>
            <a:chExt cx="2364" cy="2645"/>
          </a:xfrm>
        </p:grpSpPr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4059" y="1297"/>
              <a:ext cx="1552" cy="2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 eaLnBrk="0" hangingPunct="0"/>
              <a:r>
                <a:rPr lang="en-GB" u="none"/>
                <a:t>dielectric coating material</a:t>
              </a:r>
              <a:endParaRPr lang="de-DE" u="none"/>
            </a:p>
          </p:txBody>
        </p: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H="1">
              <a:off x="3739" y="1528"/>
              <a:ext cx="638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48" name="Rectangle 20"/>
            <p:cNvSpPr>
              <a:spLocks noChangeArrowheads="1"/>
            </p:cNvSpPr>
            <p:nvPr/>
          </p:nvSpPr>
          <p:spPr bwMode="auto">
            <a:xfrm>
              <a:off x="4059" y="1992"/>
              <a:ext cx="1267" cy="2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 eaLnBrk="0" hangingPunct="0"/>
              <a:r>
                <a:rPr lang="en-GB" u="none"/>
                <a:t>Capacity sensor grid</a:t>
              </a:r>
              <a:endParaRPr lang="de-DE" u="none"/>
            </a:p>
          </p:txBody>
        </p:sp>
        <p:sp>
          <p:nvSpPr>
            <p:cNvPr id="73749" name="Line 21"/>
            <p:cNvSpPr>
              <a:spLocks noChangeShapeType="1"/>
            </p:cNvSpPr>
            <p:nvPr/>
          </p:nvSpPr>
          <p:spPr bwMode="auto">
            <a:xfrm flipH="1">
              <a:off x="3450" y="2115"/>
              <a:ext cx="609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0" name="Line 23"/>
            <p:cNvSpPr>
              <a:spLocks noChangeShapeType="1"/>
            </p:cNvSpPr>
            <p:nvPr/>
          </p:nvSpPr>
          <p:spPr bwMode="auto">
            <a:xfrm>
              <a:off x="4377" y="2432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1" name="Line 33"/>
            <p:cNvSpPr>
              <a:spLocks noChangeShapeType="1"/>
            </p:cNvSpPr>
            <p:nvPr/>
          </p:nvSpPr>
          <p:spPr bwMode="auto">
            <a:xfrm>
              <a:off x="4450" y="2432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2" name="Line 34"/>
            <p:cNvSpPr>
              <a:spLocks noChangeShapeType="1"/>
            </p:cNvSpPr>
            <p:nvPr/>
          </p:nvSpPr>
          <p:spPr bwMode="auto">
            <a:xfrm>
              <a:off x="4523" y="2432"/>
              <a:ext cx="0" cy="1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3" name="Line 35"/>
            <p:cNvSpPr>
              <a:spLocks noChangeShapeType="1"/>
            </p:cNvSpPr>
            <p:nvPr/>
          </p:nvSpPr>
          <p:spPr bwMode="auto">
            <a:xfrm>
              <a:off x="4596" y="2432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4" name="Line 36"/>
            <p:cNvSpPr>
              <a:spLocks noChangeShapeType="1"/>
            </p:cNvSpPr>
            <p:nvPr/>
          </p:nvSpPr>
          <p:spPr bwMode="auto">
            <a:xfrm>
              <a:off x="4669" y="2432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5" name="Line 37"/>
            <p:cNvSpPr>
              <a:spLocks noChangeShapeType="1"/>
            </p:cNvSpPr>
            <p:nvPr/>
          </p:nvSpPr>
          <p:spPr bwMode="auto">
            <a:xfrm flipH="1">
              <a:off x="4286" y="2722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6" name="Line 38"/>
            <p:cNvSpPr>
              <a:spLocks noChangeShapeType="1"/>
            </p:cNvSpPr>
            <p:nvPr/>
          </p:nvSpPr>
          <p:spPr bwMode="auto">
            <a:xfrm flipH="1">
              <a:off x="4286" y="2795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7" name="Line 39"/>
            <p:cNvSpPr>
              <a:spLocks noChangeShapeType="1"/>
            </p:cNvSpPr>
            <p:nvPr/>
          </p:nvSpPr>
          <p:spPr bwMode="auto">
            <a:xfrm flipH="1">
              <a:off x="4286" y="2868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8" name="Line 40"/>
            <p:cNvSpPr>
              <a:spLocks noChangeShapeType="1"/>
            </p:cNvSpPr>
            <p:nvPr/>
          </p:nvSpPr>
          <p:spPr bwMode="auto">
            <a:xfrm flipH="1">
              <a:off x="4286" y="2941"/>
              <a:ext cx="9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9" name="Line 41"/>
            <p:cNvSpPr>
              <a:spLocks noChangeShapeType="1"/>
            </p:cNvSpPr>
            <p:nvPr/>
          </p:nvSpPr>
          <p:spPr bwMode="auto">
            <a:xfrm flipH="1">
              <a:off x="4286" y="3014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60" name="Line 42"/>
            <p:cNvSpPr>
              <a:spLocks noChangeShapeType="1"/>
            </p:cNvSpPr>
            <p:nvPr/>
          </p:nvSpPr>
          <p:spPr bwMode="auto">
            <a:xfrm flipH="1">
              <a:off x="4286" y="3087"/>
              <a:ext cx="10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61" name="Line 43"/>
            <p:cNvSpPr>
              <a:spLocks noChangeShapeType="1"/>
            </p:cNvSpPr>
            <p:nvPr/>
          </p:nvSpPr>
          <p:spPr bwMode="auto">
            <a:xfrm flipH="1">
              <a:off x="4286" y="3160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62" name="Oval 44"/>
            <p:cNvSpPr>
              <a:spLocks noChangeArrowheads="1"/>
            </p:cNvSpPr>
            <p:nvPr/>
          </p:nvSpPr>
          <p:spPr bwMode="auto">
            <a:xfrm>
              <a:off x="4499" y="2906"/>
              <a:ext cx="73" cy="7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defTabSz="1003807" eaLnBrk="0" hangingPunct="0"/>
              <a:endParaRPr lang="de-DE" sz="2600" b="0" u="none">
                <a:latin typeface="Times New Roman" pitchFamily="18" charset="0"/>
              </a:endParaRPr>
            </a:p>
          </p:txBody>
        </p:sp>
        <p:sp>
          <p:nvSpPr>
            <p:cNvPr id="73763" name="Oval 45"/>
            <p:cNvSpPr>
              <a:spLocks noChangeArrowheads="1"/>
            </p:cNvSpPr>
            <p:nvPr/>
          </p:nvSpPr>
          <p:spPr bwMode="auto">
            <a:xfrm>
              <a:off x="4635" y="3042"/>
              <a:ext cx="73" cy="7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defTabSz="1003807" eaLnBrk="0" hangingPunct="0"/>
              <a:endParaRPr lang="de-DE" sz="2600" b="0" u="none">
                <a:latin typeface="Times New Roman" pitchFamily="18" charset="0"/>
              </a:endParaRPr>
            </a:p>
          </p:txBody>
        </p:sp>
        <p:sp>
          <p:nvSpPr>
            <p:cNvPr id="73764" name="Rectangle 46"/>
            <p:cNvSpPr>
              <a:spLocks noChangeArrowheads="1"/>
            </p:cNvSpPr>
            <p:nvPr/>
          </p:nvSpPr>
          <p:spPr bwMode="auto">
            <a:xfrm>
              <a:off x="4103" y="3715"/>
              <a:ext cx="1143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 eaLnBrk="0" hangingPunct="0"/>
              <a:r>
                <a:rPr lang="en-GB" sz="1800" u="none"/>
                <a:t>Capacity differences</a:t>
              </a:r>
              <a:endParaRPr lang="de-DE" sz="1800" u="none"/>
            </a:p>
          </p:txBody>
        </p:sp>
        <p:sp>
          <p:nvSpPr>
            <p:cNvPr id="73765" name="Line 36"/>
            <p:cNvSpPr>
              <a:spLocks noChangeShapeType="1"/>
            </p:cNvSpPr>
            <p:nvPr/>
          </p:nvSpPr>
          <p:spPr bwMode="auto">
            <a:xfrm flipH="1" flipV="1">
              <a:off x="3247" y="2432"/>
              <a:ext cx="1039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744" name="Line 37"/>
          <p:cNvSpPr>
            <a:spLocks noChangeShapeType="1"/>
          </p:cNvSpPr>
          <p:nvPr/>
        </p:nvSpPr>
        <p:spPr bwMode="auto">
          <a:xfrm flipH="1" flipV="1">
            <a:off x="4122749" y="3527434"/>
            <a:ext cx="808037" cy="215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73745" name="Line 38"/>
          <p:cNvSpPr>
            <a:spLocks noChangeShapeType="1"/>
          </p:cNvSpPr>
          <p:nvPr/>
        </p:nvSpPr>
        <p:spPr bwMode="auto">
          <a:xfrm flipH="1" flipV="1">
            <a:off x="4840288" y="3527434"/>
            <a:ext cx="1370012" cy="215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3"/>
          <p:cNvSpPr txBox="1">
            <a:spLocks noChangeArrowheads="1"/>
          </p:cNvSpPr>
          <p:nvPr/>
        </p:nvSpPr>
        <p:spPr bwMode="auto">
          <a:xfrm>
            <a:off x="3224213" y="530236"/>
            <a:ext cx="39655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buClr>
                <a:srgbClr val="FFCF01"/>
              </a:buClr>
              <a:buSzPct val="100000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8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Coating PUF </a:t>
            </a: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24" y="1401763"/>
            <a:ext cx="66960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693741" y="6364294"/>
            <a:ext cx="1306512" cy="3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r" defTabSz="1003807" rtl="1">
              <a:spcBef>
                <a:spcPct val="50000"/>
              </a:spcBef>
            </a:pPr>
            <a:r>
              <a:rPr lang="en-US" sz="1300" b="0" u="none">
                <a:solidFill>
                  <a:srgbClr val="000000"/>
                </a:solidFill>
                <a:latin typeface="Arial" charset="0"/>
              </a:rPr>
              <a:t>Source [8]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1"/>
          <p:cNvSpPr>
            <a:spLocks noChangeArrowheads="1"/>
          </p:cNvSpPr>
          <p:nvPr/>
        </p:nvSpPr>
        <p:spPr bwMode="auto">
          <a:xfrm>
            <a:off x="815987" y="350845"/>
            <a:ext cx="8882063" cy="796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algn="ctr"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4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Possible attacks on PUFs </a:t>
            </a:r>
          </a:p>
        </p:txBody>
      </p:sp>
      <p:sp>
        <p:nvSpPr>
          <p:cNvPr id="77826" name="Text Box 11"/>
          <p:cNvSpPr txBox="1">
            <a:spLocks noChangeArrowheads="1"/>
          </p:cNvSpPr>
          <p:nvPr/>
        </p:nvSpPr>
        <p:spPr bwMode="auto">
          <a:xfrm>
            <a:off x="447687" y="6478589"/>
            <a:ext cx="612775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ctr" defTabSz="1003807">
              <a:spcBef>
                <a:spcPct val="50000"/>
              </a:spcBef>
            </a:pPr>
            <a:r>
              <a:rPr lang="de-DE" sz="1500" b="0" u="none">
                <a:latin typeface="Times New Roman" pitchFamily="18" charset="0"/>
              </a:rPr>
              <a:t>7</a:t>
            </a:r>
            <a:r>
              <a:rPr lang="de-DE" sz="2600" b="0" u="none">
                <a:latin typeface="Tahoma" pitchFamily="34" charset="0"/>
              </a:rPr>
              <a:t>.</a:t>
            </a:r>
            <a:endParaRPr lang="en-US" sz="2600" b="0" u="none">
              <a:latin typeface="Tahoma" pitchFamily="34" charset="0"/>
            </a:endParaRPr>
          </a:p>
        </p:txBody>
      </p:sp>
      <p:sp>
        <p:nvSpPr>
          <p:cNvPr id="741380" name="Rectangle 1"/>
          <p:cNvSpPr>
            <a:spLocks noChangeArrowheads="1"/>
          </p:cNvSpPr>
          <p:nvPr/>
        </p:nvSpPr>
        <p:spPr bwMode="auto">
          <a:xfrm>
            <a:off x="1062050" y="1333510"/>
            <a:ext cx="5430837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5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Manufacturer cheats! </a:t>
            </a:r>
          </a:p>
        </p:txBody>
      </p:sp>
      <p:sp>
        <p:nvSpPr>
          <p:cNvPr id="741381" name="Rectangle 1"/>
          <p:cNvSpPr>
            <a:spLocks noChangeArrowheads="1"/>
          </p:cNvSpPr>
          <p:nvPr/>
        </p:nvSpPr>
        <p:spPr bwMode="auto">
          <a:xfrm>
            <a:off x="1223974" y="5135563"/>
            <a:ext cx="7064375" cy="111601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98737" tIns="51346" rIns="98737" bIns="51346" anchor="b"/>
          <a:lstStyle/>
          <a:p>
            <a:pPr marL="501111" indent="-501111" defTabSz="493180">
              <a:lnSpc>
                <a:spcPct val="101000"/>
              </a:lnSpc>
              <a:buFontTx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10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Manufacturer</a:t>
            </a:r>
            <a:r>
              <a:rPr lang="en-GB" sz="31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has to be trustable!</a:t>
            </a:r>
          </a:p>
          <a:p>
            <a:pPr marL="501111" indent="-501111" defTabSz="493180">
              <a:lnSpc>
                <a:spcPct val="101000"/>
              </a:lnSpc>
              <a:buFontTx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10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Tamper-Proof</a:t>
            </a:r>
            <a:r>
              <a:rPr lang="en-GB" sz="3100" u="none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technology is required!</a:t>
            </a: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2995618"/>
            <a:ext cx="573088" cy="527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2938474" y="3224213"/>
            <a:ext cx="1697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5256213" y="3224213"/>
            <a:ext cx="168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1341" tIns="45671" rIns="91341" bIns="45671"/>
          <a:lstStyle/>
          <a:p>
            <a:endParaRPr lang="de-DE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778250" y="3224202"/>
            <a:ext cx="2224088" cy="1171443"/>
            <a:chOff x="2099" y="1933"/>
            <a:chExt cx="1235" cy="702"/>
          </a:xfrm>
        </p:grpSpPr>
        <p:sp>
          <p:nvSpPr>
            <p:cNvPr id="77840" name="Text Box 10"/>
            <p:cNvSpPr txBox="1">
              <a:spLocks noChangeArrowheads="1"/>
            </p:cNvSpPr>
            <p:nvPr/>
          </p:nvSpPr>
          <p:spPr bwMode="auto">
            <a:xfrm>
              <a:off x="2529" y="2205"/>
              <a:ext cx="373" cy="430"/>
            </a:xfrm>
            <a:prstGeom prst="rect">
              <a:avLst/>
            </a:prstGeom>
            <a:solidFill>
              <a:srgbClr val="43FF4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100429" tIns="50214" rIns="100429" bIns="50214">
              <a:spAutoFit/>
            </a:bodyPr>
            <a:lstStyle/>
            <a:p>
              <a:pPr defTabSz="1003807" eaLnBrk="0" hangingPunct="0"/>
              <a:r>
                <a:rPr lang="en-US" b="0" u="none"/>
                <a:t>Fake</a:t>
              </a:r>
            </a:p>
            <a:p>
              <a:pPr defTabSz="1003807" eaLnBrk="0" hangingPunct="0"/>
              <a:r>
                <a:rPr lang="en-US" b="0" u="none"/>
                <a:t>PUF</a:t>
              </a:r>
            </a:p>
          </p:txBody>
        </p:sp>
        <p:sp>
          <p:nvSpPr>
            <p:cNvPr id="77841" name="Line 11"/>
            <p:cNvSpPr>
              <a:spLocks noChangeShapeType="1"/>
            </p:cNvSpPr>
            <p:nvPr/>
          </p:nvSpPr>
          <p:spPr bwMode="auto">
            <a:xfrm>
              <a:off x="2099" y="2467"/>
              <a:ext cx="4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42" name="Line 12"/>
            <p:cNvSpPr>
              <a:spLocks noChangeShapeType="1"/>
            </p:cNvSpPr>
            <p:nvPr/>
          </p:nvSpPr>
          <p:spPr bwMode="auto">
            <a:xfrm>
              <a:off x="2099" y="1933"/>
              <a:ext cx="0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43" name="Line 13"/>
            <p:cNvSpPr>
              <a:spLocks noChangeShapeType="1"/>
            </p:cNvSpPr>
            <p:nvPr/>
          </p:nvSpPr>
          <p:spPr bwMode="auto">
            <a:xfrm>
              <a:off x="2926" y="2432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44" name="Line 14"/>
            <p:cNvSpPr>
              <a:spLocks noChangeShapeType="1"/>
            </p:cNvSpPr>
            <p:nvPr/>
          </p:nvSpPr>
          <p:spPr bwMode="auto">
            <a:xfrm flipV="1">
              <a:off x="3324" y="1933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02090" y="3055949"/>
            <a:ext cx="1795462" cy="314325"/>
            <a:chOff x="2223" y="1832"/>
            <a:chExt cx="997" cy="189"/>
          </a:xfrm>
        </p:grpSpPr>
        <p:sp>
          <p:nvSpPr>
            <p:cNvPr id="77838" name="Rectangle 16"/>
            <p:cNvSpPr>
              <a:spLocks noChangeArrowheads="1"/>
            </p:cNvSpPr>
            <p:nvPr/>
          </p:nvSpPr>
          <p:spPr bwMode="auto">
            <a:xfrm>
              <a:off x="2223" y="1832"/>
              <a:ext cx="211" cy="179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defTabSz="1003807" eaLnBrk="0" hangingPunct="0"/>
              <a:endParaRPr lang="de-DE" sz="2600" b="0" u="none">
                <a:latin typeface="Times New Roman" pitchFamily="18" charset="0"/>
              </a:endParaRPr>
            </a:p>
          </p:txBody>
        </p:sp>
        <p:sp>
          <p:nvSpPr>
            <p:cNvPr id="77839" name="Rectangle 17"/>
            <p:cNvSpPr>
              <a:spLocks noChangeArrowheads="1"/>
            </p:cNvSpPr>
            <p:nvPr/>
          </p:nvSpPr>
          <p:spPr bwMode="auto">
            <a:xfrm>
              <a:off x="3009" y="1842"/>
              <a:ext cx="211" cy="179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lIns="100429" tIns="50214" rIns="100429" bIns="50214" anchor="ctr"/>
            <a:lstStyle/>
            <a:p>
              <a:pPr defTabSz="1003807" eaLnBrk="0" hangingPunct="0"/>
              <a:endParaRPr lang="de-DE" sz="2600" b="0" u="none">
                <a:latin typeface="Times New Roman" pitchFamily="18" charset="0"/>
              </a:endParaRPr>
            </a:p>
          </p:txBody>
        </p:sp>
      </p:grpSp>
      <p:sp>
        <p:nvSpPr>
          <p:cNvPr id="77834" name="Text Box 18"/>
          <p:cNvSpPr txBox="1">
            <a:spLocks noChangeArrowheads="1"/>
          </p:cNvSpPr>
          <p:nvPr/>
        </p:nvSpPr>
        <p:spPr bwMode="auto">
          <a:xfrm>
            <a:off x="1354145" y="2968628"/>
            <a:ext cx="1435309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sz="2600" b="0" u="none"/>
              <a:t>Challenge</a:t>
            </a:r>
          </a:p>
        </p:txBody>
      </p:sp>
      <p:sp>
        <p:nvSpPr>
          <p:cNvPr id="77835" name="Text Box 19"/>
          <p:cNvSpPr txBox="1">
            <a:spLocks noChangeArrowheads="1"/>
          </p:cNvSpPr>
          <p:nvPr/>
        </p:nvSpPr>
        <p:spPr bwMode="auto">
          <a:xfrm>
            <a:off x="7123119" y="2984504"/>
            <a:ext cx="1433706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sz="2600" b="0" u="none"/>
              <a:t>Response</a:t>
            </a:r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6886580" y="4243389"/>
            <a:ext cx="1659730" cy="5014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00320" tIns="50159" rIns="100320" bIns="50159">
            <a:spAutoFit/>
          </a:bodyPr>
          <a:lstStyle/>
          <a:p>
            <a:pPr defTabSz="1003807" eaLnBrk="0" hangingPunct="0"/>
            <a:r>
              <a:rPr lang="en-US" sz="2600" b="0" u="none"/>
              <a:t>Detectable !</a:t>
            </a:r>
          </a:p>
        </p:txBody>
      </p:sp>
      <p:sp>
        <p:nvSpPr>
          <p:cNvPr id="77837" name="Rectangle 21"/>
          <p:cNvSpPr>
            <a:spLocks noChangeArrowheads="1"/>
          </p:cNvSpPr>
          <p:nvPr/>
        </p:nvSpPr>
        <p:spPr bwMode="auto">
          <a:xfrm>
            <a:off x="3468688" y="2392363"/>
            <a:ext cx="2778125" cy="23320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1" grpId="0" animBg="1"/>
      <p:bldP spid="7413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1"/>
          <p:cNvSpPr>
            <a:spLocks noChangeArrowheads="1"/>
          </p:cNvSpPr>
          <p:nvPr/>
        </p:nvSpPr>
        <p:spPr bwMode="auto">
          <a:xfrm>
            <a:off x="1043777" y="642571"/>
            <a:ext cx="8084753" cy="149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48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All Analog PUFs are however,</a:t>
            </a:r>
          </a:p>
        </p:txBody>
      </p:sp>
      <p:sp>
        <p:nvSpPr>
          <p:cNvPr id="79874" name="Text Box 11"/>
          <p:cNvSpPr txBox="1">
            <a:spLocks noChangeArrowheads="1"/>
          </p:cNvSpPr>
          <p:nvPr/>
        </p:nvSpPr>
        <p:spPr bwMode="auto">
          <a:xfrm>
            <a:off x="447687" y="6478589"/>
            <a:ext cx="612775" cy="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320" tIns="50159" rIns="100320" bIns="50159">
            <a:spAutoFit/>
          </a:bodyPr>
          <a:lstStyle/>
          <a:p>
            <a:pPr algn="ctr" defTabSz="1003807">
              <a:spcBef>
                <a:spcPct val="50000"/>
              </a:spcBef>
            </a:pPr>
            <a:r>
              <a:rPr lang="de-DE" sz="1500" b="0" u="none">
                <a:latin typeface="Times New Roman" pitchFamily="18" charset="0"/>
              </a:rPr>
              <a:t>7</a:t>
            </a:r>
            <a:r>
              <a:rPr lang="de-DE" sz="2600" b="0" u="none">
                <a:latin typeface="Tahoma" pitchFamily="34" charset="0"/>
              </a:rPr>
              <a:t>.</a:t>
            </a:r>
            <a:endParaRPr lang="en-US" sz="2600" b="0" u="none">
              <a:latin typeface="Tahoma" pitchFamily="34" charset="0"/>
            </a:endParaRPr>
          </a:p>
        </p:txBody>
      </p:sp>
      <p:sp>
        <p:nvSpPr>
          <p:cNvPr id="743428" name="Rectangle 1"/>
          <p:cNvSpPr>
            <a:spLocks noChangeArrowheads="1"/>
          </p:cNvSpPr>
          <p:nvPr/>
        </p:nvSpPr>
        <p:spPr bwMode="auto">
          <a:xfrm>
            <a:off x="1043777" y="2594719"/>
            <a:ext cx="9039463" cy="2433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marL="514350" indent="-514350" defTabSz="493180">
              <a:lnSpc>
                <a:spcPct val="101000"/>
              </a:lnSpc>
              <a:buFont typeface="+mj-lt"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GB" sz="3200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Still</a:t>
            </a: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complex and </a:t>
            </a: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costly</a:t>
            </a: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to produce</a:t>
            </a:r>
          </a:p>
          <a:p>
            <a:pPr marL="514350" indent="-514350" defTabSz="493180">
              <a:lnSpc>
                <a:spcPct val="101000"/>
              </a:lnSpc>
              <a:buFont typeface="+mj-lt"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Sensitive to </a:t>
            </a: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temperature and supply voltage</a:t>
            </a: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etc.</a:t>
            </a:r>
          </a:p>
          <a:p>
            <a:pPr marL="514350" indent="-514350" defTabSz="493180">
              <a:lnSpc>
                <a:spcPct val="101000"/>
              </a:lnSpc>
              <a:buFont typeface="+mj-lt"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Have long-term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reproducibility</a:t>
            </a: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“</a:t>
            </a: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Aging”</a:t>
            </a: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issues !</a:t>
            </a:r>
            <a:b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3200" u="none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(non-Consistent in the long term!)</a:t>
            </a:r>
          </a:p>
          <a:p>
            <a:pPr marL="514350" indent="-514350" defTabSz="493180">
              <a:lnSpc>
                <a:spcPct val="101000"/>
              </a:lnSpc>
              <a:buFont typeface="+mj-lt"/>
              <a:buAutoNum type="arabicPeriod"/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endParaRPr lang="en-GB" sz="3200" u="none" dirty="0">
              <a:solidFill>
                <a:srgbClr val="170CA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39814" y="4826967"/>
            <a:ext cx="7292678" cy="745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8737" tIns="51346" rIns="98737" bIns="51346" anchor="b"/>
          <a:lstStyle/>
          <a:p>
            <a:pPr defTabSz="493180">
              <a:lnSpc>
                <a:spcPct val="101000"/>
              </a:lnSpc>
              <a:tabLst>
                <a:tab pos="0" algn="l"/>
                <a:tab pos="491596" algn="l"/>
                <a:tab pos="984776" algn="l"/>
                <a:tab pos="1476372" algn="l"/>
                <a:tab pos="1969555" algn="l"/>
                <a:tab pos="2462733" algn="l"/>
                <a:tab pos="2955915" algn="l"/>
                <a:tab pos="3449097" algn="l"/>
                <a:tab pos="3940697" algn="l"/>
                <a:tab pos="4433873" algn="l"/>
                <a:tab pos="4927056" algn="l"/>
                <a:tab pos="5420235" algn="l"/>
                <a:tab pos="5913417" algn="l"/>
                <a:tab pos="6406596" algn="l"/>
                <a:tab pos="6898192" algn="l"/>
                <a:tab pos="7391374" algn="l"/>
                <a:tab pos="7884555" algn="l"/>
                <a:tab pos="8377735" algn="l"/>
                <a:tab pos="8870919" algn="l"/>
                <a:tab pos="9362512" algn="l"/>
                <a:tab pos="9855695" algn="l"/>
              </a:tabLst>
              <a:defRPr/>
            </a:pPr>
            <a:r>
              <a:rPr lang="en-GB" sz="3600" dirty="0">
                <a:solidFill>
                  <a:srgbClr val="170C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Still relatively limited for real field 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5854700" y="1976445"/>
            <a:ext cx="3068638" cy="3670300"/>
          </a:xfrm>
          <a:prstGeom prst="rect">
            <a:avLst/>
          </a:prstGeom>
          <a:solidFill>
            <a:srgbClr val="E5E5FF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00298" tIns="50148" rIns="100298" bIns="50148" anchor="ctr"/>
          <a:lstStyle/>
          <a:p>
            <a:pPr algn="ctr" defTabSz="1003807"/>
            <a:endParaRPr lang="de-DE" b="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052525" y="3352811"/>
            <a:ext cx="2935287" cy="1825625"/>
          </a:xfrm>
          <a:prstGeom prst="rect">
            <a:avLst/>
          </a:prstGeom>
          <a:solidFill>
            <a:srgbClr val="E5E5FF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91341" tIns="45671" rIns="91341" bIns="45671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1829307" y="3397252"/>
            <a:ext cx="1367424" cy="49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12" tIns="45656" rIns="91312" bIns="45656">
            <a:spAutoFit/>
          </a:bodyPr>
          <a:lstStyle/>
          <a:p>
            <a:pPr algn="ctr" eaLnBrk="0" hangingPunct="0">
              <a:defRPr/>
            </a:pPr>
            <a:r>
              <a:rPr lang="en-US" sz="2600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SIM Card</a:t>
            </a:r>
            <a:endParaRPr lang="en-US" sz="2600" u="none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3215" y="4411663"/>
            <a:ext cx="1493837" cy="341312"/>
            <a:chOff x="838" y="2420"/>
            <a:chExt cx="830" cy="205"/>
          </a:xfrm>
        </p:grpSpPr>
        <p:sp>
          <p:nvSpPr>
            <p:cNvPr id="90166" name="Rectangle 6"/>
            <p:cNvSpPr>
              <a:spLocks noChangeArrowheads="1"/>
            </p:cNvSpPr>
            <p:nvPr/>
          </p:nvSpPr>
          <p:spPr bwMode="auto">
            <a:xfrm>
              <a:off x="838" y="2432"/>
              <a:ext cx="320" cy="1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 lIns="83220" tIns="41610" rIns="83220" bIns="41610" anchor="ctr"/>
            <a:lstStyle/>
            <a:p>
              <a:pPr algn="ctr" eaLnBrk="0" hangingPunct="0"/>
              <a:r>
                <a:rPr lang="de-DE" sz="1600" u="none">
                  <a:solidFill>
                    <a:srgbClr val="000000"/>
                  </a:solidFill>
                  <a:cs typeface="Times New Roman" pitchFamily="18" charset="0"/>
                </a:rPr>
                <a:t>Ki</a:t>
              </a:r>
            </a:p>
          </p:txBody>
        </p:sp>
        <p:sp>
          <p:nvSpPr>
            <p:cNvPr id="90167" name="Rectangle 7"/>
            <p:cNvSpPr>
              <a:spLocks noChangeArrowheads="1"/>
            </p:cNvSpPr>
            <p:nvPr/>
          </p:nvSpPr>
          <p:spPr bwMode="auto">
            <a:xfrm>
              <a:off x="1477" y="2420"/>
              <a:ext cx="191" cy="2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0" tIns="45705" rIns="91410" bIns="45705" anchor="ctr"/>
            <a:lstStyle/>
            <a:p>
              <a:pPr algn="ctr"/>
              <a:r>
                <a:rPr lang="en-US" sz="1600" u="none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90168" name="Line 8"/>
            <p:cNvSpPr>
              <a:spLocks noChangeShapeType="1"/>
            </p:cNvSpPr>
            <p:nvPr/>
          </p:nvSpPr>
          <p:spPr bwMode="auto">
            <a:xfrm>
              <a:off x="1158" y="2517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427465" name="Text Box 9"/>
          <p:cNvSpPr txBox="1">
            <a:spLocks noChangeArrowheads="1"/>
          </p:cNvSpPr>
          <p:nvPr/>
        </p:nvSpPr>
        <p:spPr bwMode="auto">
          <a:xfrm>
            <a:off x="807764" y="218455"/>
            <a:ext cx="7354640" cy="12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2" tIns="45656" rIns="91312" bIns="45656">
            <a:spAutoFit/>
          </a:bodyPr>
          <a:lstStyle/>
          <a:p>
            <a:pPr algn="ctr" defTabSz="761179" eaLnBrk="0" hangingPunct="0">
              <a:spcBef>
                <a:spcPts val="0"/>
              </a:spcBef>
              <a:defRPr/>
            </a:pPr>
            <a:r>
              <a:rPr lang="en-US" altLang="ar-SA" sz="3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GSM Challenge-Response </a:t>
            </a:r>
            <a:r>
              <a:rPr lang="en-US" altLang="ar-SA" sz="3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Identification</a:t>
            </a:r>
            <a:endParaRPr lang="en-US" altLang="ar-SA" sz="36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algn="ctr" defTabSz="761179" eaLnBrk="0" hangingPunct="0">
              <a:spcBef>
                <a:spcPts val="0"/>
              </a:spcBef>
              <a:defRPr/>
            </a:pPr>
            <a:r>
              <a:rPr lang="en-US" altLang="ar-SA" sz="36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(SIM-Card identification)</a:t>
            </a: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6599576" y="1974857"/>
            <a:ext cx="1561432" cy="9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74" tIns="46735" rIns="89874" bIns="46735">
            <a:spAutoFit/>
          </a:bodyPr>
          <a:lstStyle/>
          <a:p>
            <a:pPr algn="ctr" defTabSz="761179" eaLnBrk="0" hangingPunct="0"/>
            <a:r>
              <a:rPr lang="de-DE" sz="3100" u="none">
                <a:solidFill>
                  <a:srgbClr val="FF0000"/>
                </a:solidFill>
                <a:ea typeface="Times New Roman (Arabic)"/>
                <a:cs typeface="Times New Roman (Arabic)"/>
              </a:rPr>
              <a:t>Verifier‘s</a:t>
            </a:r>
          </a:p>
          <a:p>
            <a:pPr algn="ctr" defTabSz="761179" eaLnBrk="0" hangingPunct="0"/>
            <a:r>
              <a:rPr lang="de-DE" sz="2600" u="none">
                <a:solidFill>
                  <a:srgbClr val="FF0000"/>
                </a:solidFill>
                <a:ea typeface="Times New Roman (Arabic)"/>
                <a:cs typeface="Times New Roman (Arabic)"/>
              </a:rPr>
              <a:t>GSM-HLR</a:t>
            </a:r>
            <a:endParaRPr lang="de-DE" sz="2600" u="none">
              <a:solidFill>
                <a:srgbClr val="000000"/>
              </a:solidFill>
              <a:ea typeface="Times New Roman (Arabic)"/>
              <a:cs typeface="Times New Roman (Arabic)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84488" y="3819606"/>
            <a:ext cx="4438650" cy="571421"/>
            <a:chOff x="1566" y="2065"/>
            <a:chExt cx="2466" cy="343"/>
          </a:xfrm>
        </p:grpSpPr>
        <p:sp>
          <p:nvSpPr>
            <p:cNvPr id="90163" name="Text Box 12"/>
            <p:cNvSpPr txBox="1">
              <a:spLocks noChangeArrowheads="1"/>
            </p:cNvSpPr>
            <p:nvPr/>
          </p:nvSpPr>
          <p:spPr bwMode="auto">
            <a:xfrm>
              <a:off x="2390" y="2065"/>
              <a:ext cx="818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83220" tIns="41610" rIns="83220" bIns="41610">
              <a:spAutoFit/>
            </a:bodyPr>
            <a:lstStyle/>
            <a:p>
              <a:pPr eaLnBrk="0" hangingPunct="0"/>
              <a:r>
                <a:rPr lang="de-DE" sz="1600" u="none" dirty="0">
                  <a:solidFill>
                    <a:srgbClr val="FF0000"/>
                  </a:solidFill>
                  <a:cs typeface="Times New Roman" pitchFamily="18" charset="0"/>
                </a:rPr>
                <a:t>CH(t)   128 </a:t>
              </a:r>
              <a:r>
                <a:rPr lang="de-DE" sz="1600" u="none" dirty="0" err="1">
                  <a:solidFill>
                    <a:srgbClr val="FF0000"/>
                  </a:solidFill>
                  <a:cs typeface="Times New Roman" pitchFamily="18" charset="0"/>
                </a:rPr>
                <a:t>bits</a:t>
              </a:r>
              <a:endParaRPr lang="de-DE" sz="1600" u="none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90164" name="Line 13"/>
            <p:cNvSpPr>
              <a:spLocks noChangeShapeType="1"/>
            </p:cNvSpPr>
            <p:nvPr/>
          </p:nvSpPr>
          <p:spPr bwMode="auto">
            <a:xfrm flipV="1">
              <a:off x="1572" y="2271"/>
              <a:ext cx="0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lIns="90000" tIns="46800" rIns="90000" bIns="46800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0165" name="Line 14"/>
            <p:cNvSpPr>
              <a:spLocks noChangeShapeType="1"/>
            </p:cNvSpPr>
            <p:nvPr/>
          </p:nvSpPr>
          <p:spPr bwMode="auto">
            <a:xfrm flipH="1">
              <a:off x="1566" y="2256"/>
              <a:ext cx="2466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6249" y="4280576"/>
            <a:ext cx="3334680" cy="338646"/>
            <a:chOff x="1664" y="2352"/>
            <a:chExt cx="1240" cy="204"/>
          </a:xfrm>
        </p:grpSpPr>
        <p:sp>
          <p:nvSpPr>
            <p:cNvPr id="90161" name="Text Box 16"/>
            <p:cNvSpPr txBox="1">
              <a:spLocks noChangeArrowheads="1"/>
            </p:cNvSpPr>
            <p:nvPr/>
          </p:nvSpPr>
          <p:spPr bwMode="auto">
            <a:xfrm>
              <a:off x="2139" y="2352"/>
              <a:ext cx="642" cy="199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square" lIns="83220" tIns="41610" rIns="83220" bIns="41610">
              <a:spAutoFit/>
            </a:bodyPr>
            <a:lstStyle/>
            <a:p>
              <a:pPr eaLnBrk="0" hangingPunct="0"/>
              <a:r>
                <a:rPr lang="de-DE" sz="1600" u="none" dirty="0">
                  <a:solidFill>
                    <a:srgbClr val="FF0000"/>
                  </a:solidFill>
                  <a:cs typeface="Times New Roman" pitchFamily="18" charset="0"/>
                </a:rPr>
                <a:t>RES‘’   32 </a:t>
              </a:r>
              <a:r>
                <a:rPr lang="de-DE" sz="1600" u="none" dirty="0" err="1">
                  <a:solidFill>
                    <a:srgbClr val="FF0000"/>
                  </a:solidFill>
                  <a:cs typeface="Times New Roman" pitchFamily="18" charset="0"/>
                </a:rPr>
                <a:t>bits</a:t>
              </a:r>
              <a:endParaRPr lang="de-DE" sz="1600" b="0" u="none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90162" name="Line 17"/>
            <p:cNvSpPr>
              <a:spLocks noChangeShapeType="1"/>
            </p:cNvSpPr>
            <p:nvPr/>
          </p:nvSpPr>
          <p:spPr bwMode="auto">
            <a:xfrm flipV="1">
              <a:off x="1664" y="2555"/>
              <a:ext cx="1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150101" y="4408497"/>
            <a:ext cx="1549399" cy="354012"/>
            <a:chOff x="3936" y="2418"/>
            <a:chExt cx="860" cy="212"/>
          </a:xfrm>
        </p:grpSpPr>
        <p:sp>
          <p:nvSpPr>
            <p:cNvPr id="90158" name="Rectangle 19"/>
            <p:cNvSpPr>
              <a:spLocks noChangeArrowheads="1"/>
            </p:cNvSpPr>
            <p:nvPr/>
          </p:nvSpPr>
          <p:spPr bwMode="auto">
            <a:xfrm>
              <a:off x="4436" y="2418"/>
              <a:ext cx="360" cy="1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 lIns="91410" tIns="45705" rIns="91410" bIns="45705" anchor="ctr"/>
            <a:lstStyle/>
            <a:p>
              <a:pPr algn="ctr"/>
              <a:r>
                <a:rPr lang="en-US" sz="1600" u="none">
                  <a:solidFill>
                    <a:srgbClr val="000000"/>
                  </a:solidFill>
                  <a:cs typeface="Times New Roman" pitchFamily="18" charset="0"/>
                </a:rPr>
                <a:t>Ki</a:t>
              </a:r>
            </a:p>
          </p:txBody>
        </p:sp>
        <p:sp>
          <p:nvSpPr>
            <p:cNvPr id="90159" name="Rectangle 20"/>
            <p:cNvSpPr>
              <a:spLocks noChangeArrowheads="1"/>
            </p:cNvSpPr>
            <p:nvPr/>
          </p:nvSpPr>
          <p:spPr bwMode="auto">
            <a:xfrm>
              <a:off x="3936" y="2426"/>
              <a:ext cx="191" cy="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0" tIns="45705" rIns="91410" bIns="45705" anchor="ctr"/>
            <a:lstStyle/>
            <a:p>
              <a:pPr algn="ctr"/>
              <a:r>
                <a:rPr lang="en-US" sz="1600" u="none">
                  <a:solidFill>
                    <a:srgbClr val="000000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90160" name="Line 21"/>
            <p:cNvSpPr>
              <a:spLocks noChangeShapeType="1"/>
            </p:cNvSpPr>
            <p:nvPr/>
          </p:nvSpPr>
          <p:spPr bwMode="auto">
            <a:xfrm flipH="1">
              <a:off x="4133" y="251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648462" y="4278323"/>
            <a:ext cx="690563" cy="330363"/>
            <a:chOff x="3657" y="2340"/>
            <a:chExt cx="384" cy="198"/>
          </a:xfrm>
        </p:grpSpPr>
        <p:sp>
          <p:nvSpPr>
            <p:cNvPr id="90156" name="Line 23"/>
            <p:cNvSpPr>
              <a:spLocks noChangeShapeType="1"/>
            </p:cNvSpPr>
            <p:nvPr/>
          </p:nvSpPr>
          <p:spPr bwMode="auto">
            <a:xfrm flipH="1">
              <a:off x="3696" y="2532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0157" name="Text Box 24"/>
            <p:cNvSpPr txBox="1">
              <a:spLocks noChangeArrowheads="1"/>
            </p:cNvSpPr>
            <p:nvPr/>
          </p:nvSpPr>
          <p:spPr bwMode="auto">
            <a:xfrm>
              <a:off x="3657" y="2340"/>
              <a:ext cx="384" cy="19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lIns="83220" tIns="41610" rIns="83220" bIns="41610">
              <a:spAutoFit/>
            </a:bodyPr>
            <a:lstStyle/>
            <a:p>
              <a:pPr eaLnBrk="0" hangingPunct="0"/>
              <a:r>
                <a:rPr lang="de-DE" sz="1600" u="none">
                  <a:solidFill>
                    <a:srgbClr val="FF0000"/>
                  </a:solidFill>
                  <a:cs typeface="Times New Roman" pitchFamily="18" charset="0"/>
                </a:rPr>
                <a:t>RES</a:t>
              </a:r>
              <a:endParaRPr lang="de-DE" sz="1600" b="0" u="none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189683" y="2936886"/>
            <a:ext cx="2107353" cy="1457325"/>
            <a:chOff x="3402" y="1536"/>
            <a:chExt cx="1171" cy="873"/>
          </a:xfrm>
        </p:grpSpPr>
        <p:sp>
          <p:nvSpPr>
            <p:cNvPr id="90153" name="Text Box 26"/>
            <p:cNvSpPr txBox="1">
              <a:spLocks noChangeArrowheads="1"/>
            </p:cNvSpPr>
            <p:nvPr/>
          </p:nvSpPr>
          <p:spPr bwMode="auto">
            <a:xfrm>
              <a:off x="3402" y="1536"/>
              <a:ext cx="1171" cy="2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defTabSz="1003807"/>
              <a:r>
                <a:rPr lang="en-US" u="none">
                  <a:solidFill>
                    <a:srgbClr val="000000"/>
                  </a:solidFill>
                </a:rPr>
                <a:t>Random Generator</a:t>
              </a:r>
            </a:p>
          </p:txBody>
        </p:sp>
        <p:sp>
          <p:nvSpPr>
            <p:cNvPr id="90154" name="Line 27"/>
            <p:cNvSpPr>
              <a:spLocks noChangeShapeType="1"/>
            </p:cNvSpPr>
            <p:nvPr/>
          </p:nvSpPr>
          <p:spPr bwMode="auto">
            <a:xfrm>
              <a:off x="4038" y="1785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0155" name="Text Box 28"/>
            <p:cNvSpPr txBox="1">
              <a:spLocks noChangeArrowheads="1"/>
            </p:cNvSpPr>
            <p:nvPr/>
          </p:nvSpPr>
          <p:spPr bwMode="auto">
            <a:xfrm>
              <a:off x="4020" y="2016"/>
              <a:ext cx="361" cy="19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lIns="83220" tIns="41610" rIns="83220" bIns="41610">
              <a:spAutoFit/>
            </a:bodyPr>
            <a:lstStyle/>
            <a:p>
              <a:pPr eaLnBrk="0" hangingPunct="0"/>
              <a:r>
                <a:rPr lang="de-DE" sz="1600" u="none">
                  <a:solidFill>
                    <a:srgbClr val="000000"/>
                  </a:solidFill>
                  <a:cs typeface="Times New Roman" pitchFamily="18" charset="0"/>
                </a:rPr>
                <a:t>CH(t)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372237" y="4459300"/>
            <a:ext cx="3547542" cy="1252860"/>
            <a:chOff x="3504" y="2448"/>
            <a:chExt cx="1970" cy="751"/>
          </a:xfrm>
        </p:grpSpPr>
        <p:grpSp>
          <p:nvGrpSpPr>
            <p:cNvPr id="90147" name="Group 30"/>
            <p:cNvGrpSpPr>
              <a:grpSpLocks/>
            </p:cNvGrpSpPr>
            <p:nvPr/>
          </p:nvGrpSpPr>
          <p:grpSpPr bwMode="auto">
            <a:xfrm>
              <a:off x="3504" y="2448"/>
              <a:ext cx="1970" cy="751"/>
              <a:chOff x="3504" y="2448"/>
              <a:chExt cx="1970" cy="751"/>
            </a:xfrm>
          </p:grpSpPr>
          <p:sp>
            <p:nvSpPr>
              <p:cNvPr id="90149" name="Oval 31"/>
              <p:cNvSpPr>
                <a:spLocks noChangeArrowheads="1"/>
              </p:cNvSpPr>
              <p:nvPr/>
            </p:nvSpPr>
            <p:spPr bwMode="auto">
              <a:xfrm>
                <a:off x="3504" y="2448"/>
                <a:ext cx="192" cy="19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408" tIns="50203" rIns="100408" bIns="50203" anchor="ctr"/>
              <a:lstStyle/>
              <a:p>
                <a:pPr algn="ctr" defTabSz="1003807"/>
                <a:r>
                  <a:rPr lang="de-DE" u="none">
                    <a:solidFill>
                      <a:srgbClr val="000000"/>
                    </a:solidFill>
                    <a:latin typeface="Arial" charset="0"/>
                  </a:rPr>
                  <a:t>=</a:t>
                </a:r>
              </a:p>
            </p:txBody>
          </p:sp>
          <p:sp>
            <p:nvSpPr>
              <p:cNvPr id="90150" name="Line 32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1" name="Line 33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52" name="Text Box 34"/>
              <p:cNvSpPr txBox="1">
                <a:spLocks noChangeArrowheads="1"/>
              </p:cNvSpPr>
              <p:nvPr/>
            </p:nvSpPr>
            <p:spPr bwMode="auto">
              <a:xfrm>
                <a:off x="4952" y="2640"/>
                <a:ext cx="522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408" tIns="50203" rIns="100408" bIns="50203">
                <a:spAutoFit/>
              </a:bodyPr>
              <a:lstStyle/>
              <a:p>
                <a:pPr defTabSz="1003807"/>
                <a:r>
                  <a:rPr lang="de-DE" sz="1800" u="none">
                    <a:solidFill>
                      <a:srgbClr val="000000"/>
                    </a:solidFill>
                  </a:rPr>
                  <a:t>Accept /</a:t>
                </a:r>
              </a:p>
              <a:p>
                <a:pPr defTabSz="1003807"/>
                <a:endParaRPr lang="de-DE" sz="1800" u="none">
                  <a:solidFill>
                    <a:srgbClr val="000000"/>
                  </a:solidFill>
                </a:endParaRPr>
              </a:p>
              <a:p>
                <a:pPr defTabSz="1003807"/>
                <a:r>
                  <a:rPr lang="de-DE" sz="1800" u="none">
                    <a:solidFill>
                      <a:srgbClr val="000000"/>
                    </a:solidFill>
                  </a:rPr>
                  <a:t>Reject</a:t>
                </a:r>
              </a:p>
            </p:txBody>
          </p:sp>
        </p:grpSp>
        <p:sp>
          <p:nvSpPr>
            <p:cNvPr id="90148" name="Text Box 35"/>
            <p:cNvSpPr txBox="1">
              <a:spLocks noChangeArrowheads="1"/>
            </p:cNvSpPr>
            <p:nvPr/>
          </p:nvSpPr>
          <p:spPr bwMode="auto">
            <a:xfrm>
              <a:off x="4134" y="2709"/>
              <a:ext cx="70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defTabSz="1003807"/>
              <a:r>
                <a:rPr lang="de-DE" sz="1500" u="none">
                  <a:solidFill>
                    <a:srgbClr val="000000"/>
                  </a:solidFill>
                  <a:latin typeface="Arial" charset="0"/>
                </a:rPr>
                <a:t>RES‘=RES?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 rot="970641">
            <a:off x="187325" y="3397250"/>
            <a:ext cx="1676400" cy="823913"/>
            <a:chOff x="68" y="2120"/>
            <a:chExt cx="931" cy="494"/>
          </a:xfrm>
        </p:grpSpPr>
        <p:sp>
          <p:nvSpPr>
            <p:cNvPr id="90129" name="Rectangle 37"/>
            <p:cNvSpPr>
              <a:spLocks noChangeArrowheads="1"/>
            </p:cNvSpPr>
            <p:nvPr/>
          </p:nvSpPr>
          <p:spPr bwMode="auto">
            <a:xfrm rot="-9655386">
              <a:off x="294" y="2300"/>
              <a:ext cx="550" cy="229"/>
            </a:xfrm>
            <a:prstGeom prst="rect">
              <a:avLst/>
            </a:prstGeom>
            <a:solidFill>
              <a:srgbClr val="FDD7E4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0130" name="Group 38"/>
            <p:cNvGrpSpPr>
              <a:grpSpLocks/>
            </p:cNvGrpSpPr>
            <p:nvPr/>
          </p:nvGrpSpPr>
          <p:grpSpPr bwMode="auto">
            <a:xfrm rot="-9655386">
              <a:off x="506" y="2377"/>
              <a:ext cx="200" cy="138"/>
              <a:chOff x="4774" y="2151"/>
              <a:chExt cx="276" cy="140"/>
            </a:xfrm>
          </p:grpSpPr>
          <p:sp>
            <p:nvSpPr>
              <p:cNvPr id="90137" name="Freeform 39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8" name="Freeform 40"/>
              <p:cNvSpPr>
                <a:spLocks/>
              </p:cNvSpPr>
              <p:nvPr/>
            </p:nvSpPr>
            <p:spPr bwMode="auto">
              <a:xfrm>
                <a:off x="4942" y="2151"/>
                <a:ext cx="108" cy="140"/>
              </a:xfrm>
              <a:custGeom>
                <a:avLst/>
                <a:gdLst>
                  <a:gd name="T0" fmla="*/ 4 w 201"/>
                  <a:gd name="T1" fmla="*/ 0 h 246"/>
                  <a:gd name="T2" fmla="*/ 5 w 201"/>
                  <a:gd name="T3" fmla="*/ 0 h 246"/>
                  <a:gd name="T4" fmla="*/ 6 w 201"/>
                  <a:gd name="T5" fmla="*/ 0 h 246"/>
                  <a:gd name="T6" fmla="*/ 6 w 201"/>
                  <a:gd name="T7" fmla="*/ 1 h 246"/>
                  <a:gd name="T8" fmla="*/ 7 w 201"/>
                  <a:gd name="T9" fmla="*/ 1 h 246"/>
                  <a:gd name="T10" fmla="*/ 8 w 201"/>
                  <a:gd name="T11" fmla="*/ 2 h 246"/>
                  <a:gd name="T12" fmla="*/ 8 w 201"/>
                  <a:gd name="T13" fmla="*/ 3 h 246"/>
                  <a:gd name="T14" fmla="*/ 9 w 201"/>
                  <a:gd name="T15" fmla="*/ 5 h 246"/>
                  <a:gd name="T16" fmla="*/ 9 w 201"/>
                  <a:gd name="T17" fmla="*/ 6 h 246"/>
                  <a:gd name="T18" fmla="*/ 9 w 201"/>
                  <a:gd name="T19" fmla="*/ 7 h 246"/>
                  <a:gd name="T20" fmla="*/ 9 w 201"/>
                  <a:gd name="T21" fmla="*/ 9 h 246"/>
                  <a:gd name="T22" fmla="*/ 9 w 201"/>
                  <a:gd name="T23" fmla="*/ 10 h 246"/>
                  <a:gd name="T24" fmla="*/ 8 w 201"/>
                  <a:gd name="T25" fmla="*/ 11 h 246"/>
                  <a:gd name="T26" fmla="*/ 8 w 201"/>
                  <a:gd name="T27" fmla="*/ 13 h 246"/>
                  <a:gd name="T28" fmla="*/ 7 w 201"/>
                  <a:gd name="T29" fmla="*/ 13 h 246"/>
                  <a:gd name="T30" fmla="*/ 6 w 201"/>
                  <a:gd name="T31" fmla="*/ 14 h 246"/>
                  <a:gd name="T32" fmla="*/ 6 w 201"/>
                  <a:gd name="T33" fmla="*/ 14 h 246"/>
                  <a:gd name="T34" fmla="*/ 5 w 201"/>
                  <a:gd name="T35" fmla="*/ 15 h 246"/>
                  <a:gd name="T36" fmla="*/ 4 w 201"/>
                  <a:gd name="T37" fmla="*/ 15 h 246"/>
                  <a:gd name="T38" fmla="*/ 3 w 201"/>
                  <a:gd name="T39" fmla="*/ 14 h 246"/>
                  <a:gd name="T40" fmla="*/ 2 w 201"/>
                  <a:gd name="T41" fmla="*/ 14 h 246"/>
                  <a:gd name="T42" fmla="*/ 2 w 201"/>
                  <a:gd name="T43" fmla="*/ 13 h 246"/>
                  <a:gd name="T44" fmla="*/ 1 w 201"/>
                  <a:gd name="T45" fmla="*/ 13 h 246"/>
                  <a:gd name="T46" fmla="*/ 1 w 201"/>
                  <a:gd name="T47" fmla="*/ 11 h 246"/>
                  <a:gd name="T48" fmla="*/ 1 w 201"/>
                  <a:gd name="T49" fmla="*/ 10 h 246"/>
                  <a:gd name="T50" fmla="*/ 0 w 201"/>
                  <a:gd name="T51" fmla="*/ 9 h 246"/>
                  <a:gd name="T52" fmla="*/ 0 w 201"/>
                  <a:gd name="T53" fmla="*/ 7 h 246"/>
                  <a:gd name="T54" fmla="*/ 0 w 201"/>
                  <a:gd name="T55" fmla="*/ 6 h 246"/>
                  <a:gd name="T56" fmla="*/ 1 w 201"/>
                  <a:gd name="T57" fmla="*/ 5 h 246"/>
                  <a:gd name="T58" fmla="*/ 1 w 201"/>
                  <a:gd name="T59" fmla="*/ 3 h 246"/>
                  <a:gd name="T60" fmla="*/ 1 w 201"/>
                  <a:gd name="T61" fmla="*/ 2 h 246"/>
                  <a:gd name="T62" fmla="*/ 2 w 201"/>
                  <a:gd name="T63" fmla="*/ 1 h 246"/>
                  <a:gd name="T64" fmla="*/ 2 w 201"/>
                  <a:gd name="T65" fmla="*/ 1 h 246"/>
                  <a:gd name="T66" fmla="*/ 3 w 201"/>
                  <a:gd name="T67" fmla="*/ 0 h 246"/>
                  <a:gd name="T68" fmla="*/ 4 w 201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1"/>
                  <a:gd name="T106" fmla="*/ 0 h 246"/>
                  <a:gd name="T107" fmla="*/ 201 w 201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1" h="246">
                    <a:moveTo>
                      <a:pt x="86" y="0"/>
                    </a:moveTo>
                    <a:lnTo>
                      <a:pt x="109" y="0"/>
                    </a:lnTo>
                    <a:lnTo>
                      <a:pt x="126" y="0"/>
                    </a:lnTo>
                    <a:lnTo>
                      <a:pt x="144" y="11"/>
                    </a:lnTo>
                    <a:lnTo>
                      <a:pt x="161" y="17"/>
                    </a:lnTo>
                    <a:lnTo>
                      <a:pt x="172" y="34"/>
                    </a:lnTo>
                    <a:lnTo>
                      <a:pt x="184" y="51"/>
                    </a:lnTo>
                    <a:lnTo>
                      <a:pt x="195" y="74"/>
                    </a:lnTo>
                    <a:lnTo>
                      <a:pt x="201" y="97"/>
                    </a:lnTo>
                    <a:lnTo>
                      <a:pt x="201" y="120"/>
                    </a:lnTo>
                    <a:lnTo>
                      <a:pt x="201" y="149"/>
                    </a:lnTo>
                    <a:lnTo>
                      <a:pt x="195" y="172"/>
                    </a:lnTo>
                    <a:lnTo>
                      <a:pt x="184" y="189"/>
                    </a:lnTo>
                    <a:lnTo>
                      <a:pt x="172" y="212"/>
                    </a:lnTo>
                    <a:lnTo>
                      <a:pt x="161" y="223"/>
                    </a:lnTo>
                    <a:lnTo>
                      <a:pt x="144" y="235"/>
                    </a:lnTo>
                    <a:lnTo>
                      <a:pt x="126" y="241"/>
                    </a:lnTo>
                    <a:lnTo>
                      <a:pt x="109" y="246"/>
                    </a:lnTo>
                    <a:lnTo>
                      <a:pt x="86" y="246"/>
                    </a:lnTo>
                    <a:lnTo>
                      <a:pt x="69" y="241"/>
                    </a:lnTo>
                    <a:lnTo>
                      <a:pt x="52" y="235"/>
                    </a:lnTo>
                    <a:lnTo>
                      <a:pt x="40" y="223"/>
                    </a:lnTo>
                    <a:lnTo>
                      <a:pt x="23" y="212"/>
                    </a:lnTo>
                    <a:lnTo>
                      <a:pt x="12" y="189"/>
                    </a:lnTo>
                    <a:lnTo>
                      <a:pt x="6" y="172"/>
                    </a:lnTo>
                    <a:lnTo>
                      <a:pt x="0" y="149"/>
                    </a:lnTo>
                    <a:lnTo>
                      <a:pt x="0" y="126"/>
                    </a:lnTo>
                    <a:lnTo>
                      <a:pt x="0" y="97"/>
                    </a:lnTo>
                    <a:lnTo>
                      <a:pt x="6" y="74"/>
                    </a:lnTo>
                    <a:lnTo>
                      <a:pt x="12" y="51"/>
                    </a:lnTo>
                    <a:lnTo>
                      <a:pt x="23" y="34"/>
                    </a:lnTo>
                    <a:lnTo>
                      <a:pt x="40" y="17"/>
                    </a:lnTo>
                    <a:lnTo>
                      <a:pt x="52" y="11"/>
                    </a:lnTo>
                    <a:lnTo>
                      <a:pt x="69" y="0"/>
                    </a:lnTo>
                    <a:lnTo>
                      <a:pt x="86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39" name="Rectangle 41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140" name="Rectangle 42"/>
              <p:cNvSpPr>
                <a:spLocks noChangeArrowheads="1"/>
              </p:cNvSpPr>
              <p:nvPr/>
            </p:nvSpPr>
            <p:spPr bwMode="auto">
              <a:xfrm>
                <a:off x="4774" y="2196"/>
                <a:ext cx="171" cy="2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141" name="Freeform 43"/>
              <p:cNvSpPr>
                <a:spLocks noEditPoints="1"/>
              </p:cNvSpPr>
              <p:nvPr/>
            </p:nvSpPr>
            <p:spPr bwMode="auto">
              <a:xfrm>
                <a:off x="4774" y="2219"/>
                <a:ext cx="58" cy="56"/>
              </a:xfrm>
              <a:custGeom>
                <a:avLst/>
                <a:gdLst>
                  <a:gd name="T0" fmla="*/ 0 w 109"/>
                  <a:gd name="T1" fmla="*/ 0 h 98"/>
                  <a:gd name="T2" fmla="*/ 2 w 109"/>
                  <a:gd name="T3" fmla="*/ 0 h 98"/>
                  <a:gd name="T4" fmla="*/ 2 w 109"/>
                  <a:gd name="T5" fmla="*/ 5 h 98"/>
                  <a:gd name="T6" fmla="*/ 1 w 109"/>
                  <a:gd name="T7" fmla="*/ 6 h 98"/>
                  <a:gd name="T8" fmla="*/ 1 w 109"/>
                  <a:gd name="T9" fmla="*/ 6 h 98"/>
                  <a:gd name="T10" fmla="*/ 1 w 109"/>
                  <a:gd name="T11" fmla="*/ 6 h 98"/>
                  <a:gd name="T12" fmla="*/ 1 w 109"/>
                  <a:gd name="T13" fmla="*/ 6 h 98"/>
                  <a:gd name="T14" fmla="*/ 1 w 109"/>
                  <a:gd name="T15" fmla="*/ 6 h 98"/>
                  <a:gd name="T16" fmla="*/ 1 w 109"/>
                  <a:gd name="T17" fmla="*/ 5 h 98"/>
                  <a:gd name="T18" fmla="*/ 0 w 109"/>
                  <a:gd name="T19" fmla="*/ 0 h 98"/>
                  <a:gd name="T20" fmla="*/ 3 w 109"/>
                  <a:gd name="T21" fmla="*/ 0 h 98"/>
                  <a:gd name="T22" fmla="*/ 5 w 109"/>
                  <a:gd name="T23" fmla="*/ 0 h 98"/>
                  <a:gd name="T24" fmla="*/ 4 w 109"/>
                  <a:gd name="T25" fmla="*/ 5 h 98"/>
                  <a:gd name="T26" fmla="*/ 4 w 109"/>
                  <a:gd name="T27" fmla="*/ 6 h 98"/>
                  <a:gd name="T28" fmla="*/ 4 w 109"/>
                  <a:gd name="T29" fmla="*/ 6 h 98"/>
                  <a:gd name="T30" fmla="*/ 4 w 109"/>
                  <a:gd name="T31" fmla="*/ 6 h 98"/>
                  <a:gd name="T32" fmla="*/ 4 w 109"/>
                  <a:gd name="T33" fmla="*/ 6 h 98"/>
                  <a:gd name="T34" fmla="*/ 3 w 109"/>
                  <a:gd name="T35" fmla="*/ 6 h 98"/>
                  <a:gd name="T36" fmla="*/ 3 w 109"/>
                  <a:gd name="T37" fmla="*/ 5 h 98"/>
                  <a:gd name="T38" fmla="*/ 3 w 109"/>
                  <a:gd name="T39" fmla="*/ 0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98"/>
                  <a:gd name="T62" fmla="*/ 109 w 109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  <a:close/>
                    <a:moveTo>
                      <a:pt x="69" y="0"/>
                    </a:moveTo>
                    <a:lnTo>
                      <a:pt x="109" y="0"/>
                    </a:lnTo>
                    <a:lnTo>
                      <a:pt x="97" y="86"/>
                    </a:lnTo>
                    <a:lnTo>
                      <a:pt x="97" y="92"/>
                    </a:lnTo>
                    <a:lnTo>
                      <a:pt x="92" y="98"/>
                    </a:lnTo>
                    <a:lnTo>
                      <a:pt x="86" y="98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0" y="8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2" name="Freeform 44"/>
              <p:cNvSpPr>
                <a:spLocks/>
              </p:cNvSpPr>
              <p:nvPr/>
            </p:nvSpPr>
            <p:spPr bwMode="auto">
              <a:xfrm>
                <a:off x="4774" y="2219"/>
                <a:ext cx="25" cy="56"/>
              </a:xfrm>
              <a:custGeom>
                <a:avLst/>
                <a:gdLst>
                  <a:gd name="T0" fmla="*/ 0 w 46"/>
                  <a:gd name="T1" fmla="*/ 0 h 98"/>
                  <a:gd name="T2" fmla="*/ 2 w 46"/>
                  <a:gd name="T3" fmla="*/ 0 h 98"/>
                  <a:gd name="T4" fmla="*/ 2 w 46"/>
                  <a:gd name="T5" fmla="*/ 5 h 98"/>
                  <a:gd name="T6" fmla="*/ 2 w 46"/>
                  <a:gd name="T7" fmla="*/ 6 h 98"/>
                  <a:gd name="T8" fmla="*/ 2 w 46"/>
                  <a:gd name="T9" fmla="*/ 6 h 98"/>
                  <a:gd name="T10" fmla="*/ 1 w 46"/>
                  <a:gd name="T11" fmla="*/ 6 h 98"/>
                  <a:gd name="T12" fmla="*/ 1 w 46"/>
                  <a:gd name="T13" fmla="*/ 6 h 98"/>
                  <a:gd name="T14" fmla="*/ 1 w 46"/>
                  <a:gd name="T15" fmla="*/ 6 h 98"/>
                  <a:gd name="T16" fmla="*/ 1 w 46"/>
                  <a:gd name="T17" fmla="*/ 5 h 98"/>
                  <a:gd name="T18" fmla="*/ 0 w 46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98"/>
                  <a:gd name="T32" fmla="*/ 46 w 46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98">
                    <a:moveTo>
                      <a:pt x="0" y="0"/>
                    </a:moveTo>
                    <a:lnTo>
                      <a:pt x="46" y="0"/>
                    </a:lnTo>
                    <a:lnTo>
                      <a:pt x="34" y="86"/>
                    </a:lnTo>
                    <a:lnTo>
                      <a:pt x="29" y="92"/>
                    </a:lnTo>
                    <a:lnTo>
                      <a:pt x="29" y="98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2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3" name="Freeform 45"/>
              <p:cNvSpPr>
                <a:spLocks/>
              </p:cNvSpPr>
              <p:nvPr/>
            </p:nvSpPr>
            <p:spPr bwMode="auto">
              <a:xfrm>
                <a:off x="4811" y="2219"/>
                <a:ext cx="21" cy="56"/>
              </a:xfrm>
              <a:custGeom>
                <a:avLst/>
                <a:gdLst>
                  <a:gd name="T0" fmla="*/ 0 w 40"/>
                  <a:gd name="T1" fmla="*/ 0 h 98"/>
                  <a:gd name="T2" fmla="*/ 2 w 40"/>
                  <a:gd name="T3" fmla="*/ 0 h 98"/>
                  <a:gd name="T4" fmla="*/ 1 w 40"/>
                  <a:gd name="T5" fmla="*/ 5 h 98"/>
                  <a:gd name="T6" fmla="*/ 1 w 40"/>
                  <a:gd name="T7" fmla="*/ 6 h 98"/>
                  <a:gd name="T8" fmla="*/ 1 w 40"/>
                  <a:gd name="T9" fmla="*/ 6 h 98"/>
                  <a:gd name="T10" fmla="*/ 1 w 40"/>
                  <a:gd name="T11" fmla="*/ 6 h 98"/>
                  <a:gd name="T12" fmla="*/ 1 w 40"/>
                  <a:gd name="T13" fmla="*/ 6 h 98"/>
                  <a:gd name="T14" fmla="*/ 1 w 40"/>
                  <a:gd name="T15" fmla="*/ 6 h 98"/>
                  <a:gd name="T16" fmla="*/ 1 w 40"/>
                  <a:gd name="T17" fmla="*/ 5 h 98"/>
                  <a:gd name="T18" fmla="*/ 0 w 4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98"/>
                  <a:gd name="T32" fmla="*/ 40 w 4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98">
                    <a:moveTo>
                      <a:pt x="0" y="0"/>
                    </a:moveTo>
                    <a:lnTo>
                      <a:pt x="40" y="0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3" y="98"/>
                    </a:lnTo>
                    <a:lnTo>
                      <a:pt x="17" y="98"/>
                    </a:lnTo>
                    <a:lnTo>
                      <a:pt x="17" y="92"/>
                    </a:lnTo>
                    <a:lnTo>
                      <a:pt x="11" y="92"/>
                    </a:lnTo>
                    <a:lnTo>
                      <a:pt x="11" y="8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4" name="Freeform 46"/>
              <p:cNvSpPr>
                <a:spLocks noEditPoints="1"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5 h 149"/>
                  <a:gd name="T2" fmla="*/ 6 w 131"/>
                  <a:gd name="T3" fmla="*/ 7 h 149"/>
                  <a:gd name="T4" fmla="*/ 5 w 131"/>
                  <a:gd name="T5" fmla="*/ 8 h 149"/>
                  <a:gd name="T6" fmla="*/ 4 w 131"/>
                  <a:gd name="T7" fmla="*/ 8 h 149"/>
                  <a:gd name="T8" fmla="*/ 3 w 131"/>
                  <a:gd name="T9" fmla="*/ 8 h 149"/>
                  <a:gd name="T10" fmla="*/ 3 w 131"/>
                  <a:gd name="T11" fmla="*/ 8 h 149"/>
                  <a:gd name="T12" fmla="*/ 2 w 131"/>
                  <a:gd name="T13" fmla="*/ 8 h 149"/>
                  <a:gd name="T14" fmla="*/ 2 w 131"/>
                  <a:gd name="T15" fmla="*/ 8 h 149"/>
                  <a:gd name="T16" fmla="*/ 1 w 131"/>
                  <a:gd name="T17" fmla="*/ 8 h 149"/>
                  <a:gd name="T18" fmla="*/ 1 w 131"/>
                  <a:gd name="T19" fmla="*/ 7 h 149"/>
                  <a:gd name="T20" fmla="*/ 1 w 131"/>
                  <a:gd name="T21" fmla="*/ 7 h 149"/>
                  <a:gd name="T22" fmla="*/ 1 w 131"/>
                  <a:gd name="T23" fmla="*/ 6 h 149"/>
                  <a:gd name="T24" fmla="*/ 1 w 131"/>
                  <a:gd name="T25" fmla="*/ 6 h 149"/>
                  <a:gd name="T26" fmla="*/ 0 w 131"/>
                  <a:gd name="T27" fmla="*/ 5 h 149"/>
                  <a:gd name="T28" fmla="*/ 1 w 131"/>
                  <a:gd name="T29" fmla="*/ 3 h 149"/>
                  <a:gd name="T30" fmla="*/ 1 w 131"/>
                  <a:gd name="T31" fmla="*/ 1 h 149"/>
                  <a:gd name="T32" fmla="*/ 2 w 131"/>
                  <a:gd name="T33" fmla="*/ 1 h 149"/>
                  <a:gd name="T34" fmla="*/ 3 w 131"/>
                  <a:gd name="T35" fmla="*/ 0 h 149"/>
                  <a:gd name="T36" fmla="*/ 4 w 131"/>
                  <a:gd name="T37" fmla="*/ 0 h 149"/>
                  <a:gd name="T38" fmla="*/ 4 w 131"/>
                  <a:gd name="T39" fmla="*/ 0 h 149"/>
                  <a:gd name="T40" fmla="*/ 5 w 131"/>
                  <a:gd name="T41" fmla="*/ 0 h 149"/>
                  <a:gd name="T42" fmla="*/ 5 w 131"/>
                  <a:gd name="T43" fmla="*/ 1 h 149"/>
                  <a:gd name="T44" fmla="*/ 5 w 131"/>
                  <a:gd name="T45" fmla="*/ 1 h 149"/>
                  <a:gd name="T46" fmla="*/ 5 w 131"/>
                  <a:gd name="T47" fmla="*/ 1 h 149"/>
                  <a:gd name="T48" fmla="*/ 6 w 131"/>
                  <a:gd name="T49" fmla="*/ 2 h 149"/>
                  <a:gd name="T50" fmla="*/ 6 w 131"/>
                  <a:gd name="T51" fmla="*/ 2 h 149"/>
                  <a:gd name="T52" fmla="*/ 6 w 131"/>
                  <a:gd name="T53" fmla="*/ 3 h 149"/>
                  <a:gd name="T54" fmla="*/ 5 w 131"/>
                  <a:gd name="T55" fmla="*/ 3 h 149"/>
                  <a:gd name="T56" fmla="*/ 5 w 131"/>
                  <a:gd name="T57" fmla="*/ 3 h 149"/>
                  <a:gd name="T58" fmla="*/ 5 w 131"/>
                  <a:gd name="T59" fmla="*/ 2 h 149"/>
                  <a:gd name="T60" fmla="*/ 5 w 131"/>
                  <a:gd name="T61" fmla="*/ 1 h 149"/>
                  <a:gd name="T62" fmla="*/ 5 w 131"/>
                  <a:gd name="T63" fmla="*/ 1 h 149"/>
                  <a:gd name="T64" fmla="*/ 5 w 131"/>
                  <a:gd name="T65" fmla="*/ 1 h 149"/>
                  <a:gd name="T66" fmla="*/ 4 w 131"/>
                  <a:gd name="T67" fmla="*/ 1 h 149"/>
                  <a:gd name="T68" fmla="*/ 4 w 131"/>
                  <a:gd name="T69" fmla="*/ 1 h 149"/>
                  <a:gd name="T70" fmla="*/ 3 w 131"/>
                  <a:gd name="T71" fmla="*/ 1 h 149"/>
                  <a:gd name="T72" fmla="*/ 2 w 131"/>
                  <a:gd name="T73" fmla="*/ 1 h 149"/>
                  <a:gd name="T74" fmla="*/ 1 w 131"/>
                  <a:gd name="T75" fmla="*/ 2 h 149"/>
                  <a:gd name="T76" fmla="*/ 1 w 131"/>
                  <a:gd name="T77" fmla="*/ 3 h 149"/>
                  <a:gd name="T78" fmla="*/ 1 w 131"/>
                  <a:gd name="T79" fmla="*/ 5 h 149"/>
                  <a:gd name="T80" fmla="*/ 1 w 131"/>
                  <a:gd name="T81" fmla="*/ 6 h 149"/>
                  <a:gd name="T82" fmla="*/ 1 w 131"/>
                  <a:gd name="T83" fmla="*/ 6 h 149"/>
                  <a:gd name="T84" fmla="*/ 1 w 131"/>
                  <a:gd name="T85" fmla="*/ 7 h 149"/>
                  <a:gd name="T86" fmla="*/ 2 w 131"/>
                  <a:gd name="T87" fmla="*/ 7 h 149"/>
                  <a:gd name="T88" fmla="*/ 2 w 131"/>
                  <a:gd name="T89" fmla="*/ 8 h 149"/>
                  <a:gd name="T90" fmla="*/ 2 w 131"/>
                  <a:gd name="T91" fmla="*/ 8 h 149"/>
                  <a:gd name="T92" fmla="*/ 3 w 131"/>
                  <a:gd name="T93" fmla="*/ 8 h 149"/>
                  <a:gd name="T94" fmla="*/ 4 w 131"/>
                  <a:gd name="T95" fmla="*/ 8 h 149"/>
                  <a:gd name="T96" fmla="*/ 5 w 131"/>
                  <a:gd name="T97" fmla="*/ 7 h 149"/>
                  <a:gd name="T98" fmla="*/ 5 w 131"/>
                  <a:gd name="T99" fmla="*/ 7 h 149"/>
                  <a:gd name="T100" fmla="*/ 5 w 131"/>
                  <a:gd name="T101" fmla="*/ 5 h 149"/>
                  <a:gd name="T102" fmla="*/ 5 w 131"/>
                  <a:gd name="T103" fmla="*/ 3 h 1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1"/>
                  <a:gd name="T157" fmla="*/ 0 h 149"/>
                  <a:gd name="T158" fmla="*/ 131 w 131"/>
                  <a:gd name="T159" fmla="*/ 149 h 14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  <a:close/>
                    <a:moveTo>
                      <a:pt x="120" y="63"/>
                    </a:moveTo>
                    <a:lnTo>
                      <a:pt x="120" y="58"/>
                    </a:lnTo>
                    <a:lnTo>
                      <a:pt x="120" y="46"/>
                    </a:lnTo>
                    <a:lnTo>
                      <a:pt x="114" y="41"/>
                    </a:lnTo>
                    <a:lnTo>
                      <a:pt x="114" y="35"/>
                    </a:lnTo>
                    <a:lnTo>
                      <a:pt x="114" y="29"/>
                    </a:lnTo>
                    <a:lnTo>
                      <a:pt x="109" y="23"/>
                    </a:lnTo>
                    <a:lnTo>
                      <a:pt x="103" y="23"/>
                    </a:lnTo>
                    <a:lnTo>
                      <a:pt x="103" y="18"/>
                    </a:lnTo>
                    <a:lnTo>
                      <a:pt x="97" y="18"/>
                    </a:lnTo>
                    <a:lnTo>
                      <a:pt x="97" y="12"/>
                    </a:lnTo>
                    <a:lnTo>
                      <a:pt x="91" y="12"/>
                    </a:lnTo>
                    <a:lnTo>
                      <a:pt x="86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57" y="6"/>
                    </a:lnTo>
                    <a:lnTo>
                      <a:pt x="46" y="12"/>
                    </a:lnTo>
                    <a:lnTo>
                      <a:pt x="40" y="18"/>
                    </a:lnTo>
                    <a:lnTo>
                      <a:pt x="28" y="23"/>
                    </a:lnTo>
                    <a:lnTo>
                      <a:pt x="23" y="35"/>
                    </a:lnTo>
                    <a:lnTo>
                      <a:pt x="17" y="41"/>
                    </a:lnTo>
                    <a:lnTo>
                      <a:pt x="17" y="52"/>
                    </a:lnTo>
                    <a:lnTo>
                      <a:pt x="17" y="63"/>
                    </a:lnTo>
                    <a:lnTo>
                      <a:pt x="17" y="81"/>
                    </a:lnTo>
                    <a:lnTo>
                      <a:pt x="17" y="92"/>
                    </a:lnTo>
                    <a:lnTo>
                      <a:pt x="17" y="98"/>
                    </a:lnTo>
                    <a:lnTo>
                      <a:pt x="17" y="104"/>
                    </a:lnTo>
                    <a:lnTo>
                      <a:pt x="23" y="109"/>
                    </a:lnTo>
                    <a:lnTo>
                      <a:pt x="23" y="115"/>
                    </a:lnTo>
                    <a:lnTo>
                      <a:pt x="28" y="121"/>
                    </a:lnTo>
                    <a:lnTo>
                      <a:pt x="34" y="121"/>
                    </a:lnTo>
                    <a:lnTo>
                      <a:pt x="34" y="126"/>
                    </a:lnTo>
                    <a:lnTo>
                      <a:pt x="40" y="126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8"/>
                    </a:lnTo>
                    <a:lnTo>
                      <a:pt x="57" y="138"/>
                    </a:lnTo>
                    <a:lnTo>
                      <a:pt x="63" y="138"/>
                    </a:lnTo>
                    <a:lnTo>
                      <a:pt x="68" y="138"/>
                    </a:lnTo>
                    <a:lnTo>
                      <a:pt x="80" y="138"/>
                    </a:lnTo>
                    <a:lnTo>
                      <a:pt x="91" y="132"/>
                    </a:lnTo>
                    <a:lnTo>
                      <a:pt x="97" y="126"/>
                    </a:lnTo>
                    <a:lnTo>
                      <a:pt x="109" y="121"/>
                    </a:lnTo>
                    <a:lnTo>
                      <a:pt x="114" y="115"/>
                    </a:lnTo>
                    <a:lnTo>
                      <a:pt x="114" y="104"/>
                    </a:lnTo>
                    <a:lnTo>
                      <a:pt x="120" y="92"/>
                    </a:lnTo>
                    <a:lnTo>
                      <a:pt x="120" y="81"/>
                    </a:lnTo>
                    <a:lnTo>
                      <a:pt x="120" y="6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5" name="Freeform 47"/>
              <p:cNvSpPr>
                <a:spLocks/>
              </p:cNvSpPr>
              <p:nvPr/>
            </p:nvSpPr>
            <p:spPr bwMode="auto">
              <a:xfrm>
                <a:off x="4961" y="2180"/>
                <a:ext cx="71" cy="84"/>
              </a:xfrm>
              <a:custGeom>
                <a:avLst/>
                <a:gdLst>
                  <a:gd name="T0" fmla="*/ 6 w 131"/>
                  <a:gd name="T1" fmla="*/ 3 h 149"/>
                  <a:gd name="T2" fmla="*/ 6 w 131"/>
                  <a:gd name="T3" fmla="*/ 5 h 149"/>
                  <a:gd name="T4" fmla="*/ 6 w 131"/>
                  <a:gd name="T5" fmla="*/ 6 h 149"/>
                  <a:gd name="T6" fmla="*/ 6 w 131"/>
                  <a:gd name="T7" fmla="*/ 7 h 149"/>
                  <a:gd name="T8" fmla="*/ 5 w 131"/>
                  <a:gd name="T9" fmla="*/ 7 h 149"/>
                  <a:gd name="T10" fmla="*/ 5 w 131"/>
                  <a:gd name="T11" fmla="*/ 8 h 149"/>
                  <a:gd name="T12" fmla="*/ 5 w 131"/>
                  <a:gd name="T13" fmla="*/ 8 h 149"/>
                  <a:gd name="T14" fmla="*/ 4 w 131"/>
                  <a:gd name="T15" fmla="*/ 8 h 149"/>
                  <a:gd name="T16" fmla="*/ 4 w 131"/>
                  <a:gd name="T17" fmla="*/ 8 h 149"/>
                  <a:gd name="T18" fmla="*/ 3 w 131"/>
                  <a:gd name="T19" fmla="*/ 8 h 149"/>
                  <a:gd name="T20" fmla="*/ 3 w 131"/>
                  <a:gd name="T21" fmla="*/ 8 h 149"/>
                  <a:gd name="T22" fmla="*/ 3 w 131"/>
                  <a:gd name="T23" fmla="*/ 8 h 149"/>
                  <a:gd name="T24" fmla="*/ 2 w 131"/>
                  <a:gd name="T25" fmla="*/ 8 h 149"/>
                  <a:gd name="T26" fmla="*/ 2 w 131"/>
                  <a:gd name="T27" fmla="*/ 8 h 149"/>
                  <a:gd name="T28" fmla="*/ 2 w 131"/>
                  <a:gd name="T29" fmla="*/ 8 h 149"/>
                  <a:gd name="T30" fmla="*/ 2 w 131"/>
                  <a:gd name="T31" fmla="*/ 8 h 149"/>
                  <a:gd name="T32" fmla="*/ 1 w 131"/>
                  <a:gd name="T33" fmla="*/ 8 h 149"/>
                  <a:gd name="T34" fmla="*/ 1 w 131"/>
                  <a:gd name="T35" fmla="*/ 8 h 149"/>
                  <a:gd name="T36" fmla="*/ 1 w 131"/>
                  <a:gd name="T37" fmla="*/ 8 h 149"/>
                  <a:gd name="T38" fmla="*/ 1 w 131"/>
                  <a:gd name="T39" fmla="*/ 7 h 149"/>
                  <a:gd name="T40" fmla="*/ 1 w 131"/>
                  <a:gd name="T41" fmla="*/ 7 h 149"/>
                  <a:gd name="T42" fmla="*/ 1 w 131"/>
                  <a:gd name="T43" fmla="*/ 7 h 149"/>
                  <a:gd name="T44" fmla="*/ 1 w 131"/>
                  <a:gd name="T45" fmla="*/ 7 h 149"/>
                  <a:gd name="T46" fmla="*/ 1 w 131"/>
                  <a:gd name="T47" fmla="*/ 6 h 149"/>
                  <a:gd name="T48" fmla="*/ 1 w 131"/>
                  <a:gd name="T49" fmla="*/ 6 h 149"/>
                  <a:gd name="T50" fmla="*/ 1 w 131"/>
                  <a:gd name="T51" fmla="*/ 6 h 149"/>
                  <a:gd name="T52" fmla="*/ 1 w 131"/>
                  <a:gd name="T53" fmla="*/ 5 h 149"/>
                  <a:gd name="T54" fmla="*/ 0 w 131"/>
                  <a:gd name="T55" fmla="*/ 5 h 149"/>
                  <a:gd name="T56" fmla="*/ 0 w 131"/>
                  <a:gd name="T57" fmla="*/ 3 h 149"/>
                  <a:gd name="T58" fmla="*/ 1 w 131"/>
                  <a:gd name="T59" fmla="*/ 3 h 149"/>
                  <a:gd name="T60" fmla="*/ 1 w 131"/>
                  <a:gd name="T61" fmla="*/ 2 h 149"/>
                  <a:gd name="T62" fmla="*/ 1 w 131"/>
                  <a:gd name="T63" fmla="*/ 1 h 149"/>
                  <a:gd name="T64" fmla="*/ 1 w 131"/>
                  <a:gd name="T65" fmla="*/ 1 h 149"/>
                  <a:gd name="T66" fmla="*/ 2 w 131"/>
                  <a:gd name="T67" fmla="*/ 1 h 149"/>
                  <a:gd name="T68" fmla="*/ 2 w 131"/>
                  <a:gd name="T69" fmla="*/ 0 h 149"/>
                  <a:gd name="T70" fmla="*/ 3 w 131"/>
                  <a:gd name="T71" fmla="*/ 0 h 149"/>
                  <a:gd name="T72" fmla="*/ 3 w 131"/>
                  <a:gd name="T73" fmla="*/ 0 h 149"/>
                  <a:gd name="T74" fmla="*/ 4 w 131"/>
                  <a:gd name="T75" fmla="*/ 0 h 149"/>
                  <a:gd name="T76" fmla="*/ 4 w 131"/>
                  <a:gd name="T77" fmla="*/ 0 h 149"/>
                  <a:gd name="T78" fmla="*/ 4 w 131"/>
                  <a:gd name="T79" fmla="*/ 0 h 149"/>
                  <a:gd name="T80" fmla="*/ 4 w 131"/>
                  <a:gd name="T81" fmla="*/ 0 h 149"/>
                  <a:gd name="T82" fmla="*/ 5 w 131"/>
                  <a:gd name="T83" fmla="*/ 0 h 149"/>
                  <a:gd name="T84" fmla="*/ 5 w 131"/>
                  <a:gd name="T85" fmla="*/ 1 h 149"/>
                  <a:gd name="T86" fmla="*/ 5 w 131"/>
                  <a:gd name="T87" fmla="*/ 1 h 149"/>
                  <a:gd name="T88" fmla="*/ 5 w 131"/>
                  <a:gd name="T89" fmla="*/ 1 h 149"/>
                  <a:gd name="T90" fmla="*/ 5 w 131"/>
                  <a:gd name="T91" fmla="*/ 1 h 149"/>
                  <a:gd name="T92" fmla="*/ 5 w 131"/>
                  <a:gd name="T93" fmla="*/ 1 h 149"/>
                  <a:gd name="T94" fmla="*/ 5 w 131"/>
                  <a:gd name="T95" fmla="*/ 1 h 149"/>
                  <a:gd name="T96" fmla="*/ 5 w 131"/>
                  <a:gd name="T97" fmla="*/ 1 h 149"/>
                  <a:gd name="T98" fmla="*/ 6 w 131"/>
                  <a:gd name="T99" fmla="*/ 2 h 149"/>
                  <a:gd name="T100" fmla="*/ 6 w 131"/>
                  <a:gd name="T101" fmla="*/ 2 h 149"/>
                  <a:gd name="T102" fmla="*/ 6 w 131"/>
                  <a:gd name="T103" fmla="*/ 2 h 149"/>
                  <a:gd name="T104" fmla="*/ 6 w 131"/>
                  <a:gd name="T105" fmla="*/ 3 h 149"/>
                  <a:gd name="T106" fmla="*/ 6 w 131"/>
                  <a:gd name="T107" fmla="*/ 3 h 149"/>
                  <a:gd name="T108" fmla="*/ 6 w 131"/>
                  <a:gd name="T109" fmla="*/ 3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1"/>
                  <a:gd name="T166" fmla="*/ 0 h 149"/>
                  <a:gd name="T167" fmla="*/ 131 w 13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1" h="149">
                    <a:moveTo>
                      <a:pt x="131" y="63"/>
                    </a:moveTo>
                    <a:lnTo>
                      <a:pt x="131" y="86"/>
                    </a:lnTo>
                    <a:lnTo>
                      <a:pt x="131" y="98"/>
                    </a:lnTo>
                    <a:lnTo>
                      <a:pt x="126" y="115"/>
                    </a:lnTo>
                    <a:lnTo>
                      <a:pt x="120" y="126"/>
                    </a:lnTo>
                    <a:lnTo>
                      <a:pt x="114" y="132"/>
                    </a:lnTo>
                    <a:lnTo>
                      <a:pt x="103" y="138"/>
                    </a:lnTo>
                    <a:lnTo>
                      <a:pt x="91" y="144"/>
                    </a:lnTo>
                    <a:lnTo>
                      <a:pt x="80" y="149"/>
                    </a:lnTo>
                    <a:lnTo>
                      <a:pt x="68" y="149"/>
                    </a:lnTo>
                    <a:lnTo>
                      <a:pt x="63" y="149"/>
                    </a:lnTo>
                    <a:lnTo>
                      <a:pt x="57" y="149"/>
                    </a:lnTo>
                    <a:lnTo>
                      <a:pt x="51" y="144"/>
                    </a:lnTo>
                    <a:lnTo>
                      <a:pt x="46" y="144"/>
                    </a:lnTo>
                    <a:lnTo>
                      <a:pt x="40" y="144"/>
                    </a:lnTo>
                    <a:lnTo>
                      <a:pt x="34" y="138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3" y="132"/>
                    </a:lnTo>
                    <a:lnTo>
                      <a:pt x="17" y="126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11" y="115"/>
                    </a:lnTo>
                    <a:lnTo>
                      <a:pt x="5" y="109"/>
                    </a:lnTo>
                    <a:lnTo>
                      <a:pt x="5" y="104"/>
                    </a:lnTo>
                    <a:lnTo>
                      <a:pt x="5" y="98"/>
                    </a:lnTo>
                    <a:lnTo>
                      <a:pt x="5" y="92"/>
                    </a:lnTo>
                    <a:lnTo>
                      <a:pt x="0" y="86"/>
                    </a:lnTo>
                    <a:lnTo>
                      <a:pt x="0" y="63"/>
                    </a:lnTo>
                    <a:lnTo>
                      <a:pt x="5" y="46"/>
                    </a:lnTo>
                    <a:lnTo>
                      <a:pt x="5" y="35"/>
                    </a:lnTo>
                    <a:lnTo>
                      <a:pt x="17" y="23"/>
                    </a:lnTo>
                    <a:lnTo>
                      <a:pt x="23" y="12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14" y="12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0" y="23"/>
                    </a:lnTo>
                    <a:lnTo>
                      <a:pt x="126" y="29"/>
                    </a:lnTo>
                    <a:lnTo>
                      <a:pt x="131" y="35"/>
                    </a:lnTo>
                    <a:lnTo>
                      <a:pt x="131" y="41"/>
                    </a:lnTo>
                    <a:lnTo>
                      <a:pt x="131" y="46"/>
                    </a:lnTo>
                    <a:lnTo>
                      <a:pt x="131" y="52"/>
                    </a:lnTo>
                    <a:lnTo>
                      <a:pt x="131" y="63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0146" name="Freeform 48"/>
              <p:cNvSpPr>
                <a:spLocks/>
              </p:cNvSpPr>
              <p:nvPr/>
            </p:nvSpPr>
            <p:spPr bwMode="auto">
              <a:xfrm>
                <a:off x="4970" y="2183"/>
                <a:ext cx="56" cy="75"/>
              </a:xfrm>
              <a:custGeom>
                <a:avLst/>
                <a:gdLst>
                  <a:gd name="T0" fmla="*/ 5 w 103"/>
                  <a:gd name="T1" fmla="*/ 3 h 132"/>
                  <a:gd name="T2" fmla="*/ 5 w 103"/>
                  <a:gd name="T3" fmla="*/ 3 h 132"/>
                  <a:gd name="T4" fmla="*/ 5 w 103"/>
                  <a:gd name="T5" fmla="*/ 2 h 132"/>
                  <a:gd name="T6" fmla="*/ 5 w 103"/>
                  <a:gd name="T7" fmla="*/ 2 h 132"/>
                  <a:gd name="T8" fmla="*/ 5 w 103"/>
                  <a:gd name="T9" fmla="*/ 2 h 132"/>
                  <a:gd name="T10" fmla="*/ 5 w 103"/>
                  <a:gd name="T11" fmla="*/ 1 h 132"/>
                  <a:gd name="T12" fmla="*/ 4 w 103"/>
                  <a:gd name="T13" fmla="*/ 1 h 132"/>
                  <a:gd name="T14" fmla="*/ 4 w 103"/>
                  <a:gd name="T15" fmla="*/ 1 h 132"/>
                  <a:gd name="T16" fmla="*/ 4 w 103"/>
                  <a:gd name="T17" fmla="*/ 1 h 132"/>
                  <a:gd name="T18" fmla="*/ 4 w 103"/>
                  <a:gd name="T19" fmla="*/ 1 h 132"/>
                  <a:gd name="T20" fmla="*/ 4 w 103"/>
                  <a:gd name="T21" fmla="*/ 1 h 132"/>
                  <a:gd name="T22" fmla="*/ 4 w 103"/>
                  <a:gd name="T23" fmla="*/ 1 h 132"/>
                  <a:gd name="T24" fmla="*/ 3 w 103"/>
                  <a:gd name="T25" fmla="*/ 1 h 132"/>
                  <a:gd name="T26" fmla="*/ 3 w 103"/>
                  <a:gd name="T27" fmla="*/ 0 h 132"/>
                  <a:gd name="T28" fmla="*/ 3 w 103"/>
                  <a:gd name="T29" fmla="*/ 0 h 132"/>
                  <a:gd name="T30" fmla="*/ 2 w 103"/>
                  <a:gd name="T31" fmla="*/ 0 h 132"/>
                  <a:gd name="T32" fmla="*/ 2 w 103"/>
                  <a:gd name="T33" fmla="*/ 0 h 132"/>
                  <a:gd name="T34" fmla="*/ 2 w 103"/>
                  <a:gd name="T35" fmla="*/ 1 h 132"/>
                  <a:gd name="T36" fmla="*/ 1 w 103"/>
                  <a:gd name="T37" fmla="*/ 1 h 132"/>
                  <a:gd name="T38" fmla="*/ 1 w 103"/>
                  <a:gd name="T39" fmla="*/ 1 h 132"/>
                  <a:gd name="T40" fmla="*/ 1 w 103"/>
                  <a:gd name="T41" fmla="*/ 2 h 132"/>
                  <a:gd name="T42" fmla="*/ 0 w 103"/>
                  <a:gd name="T43" fmla="*/ 2 h 132"/>
                  <a:gd name="T44" fmla="*/ 0 w 103"/>
                  <a:gd name="T45" fmla="*/ 3 h 132"/>
                  <a:gd name="T46" fmla="*/ 0 w 103"/>
                  <a:gd name="T47" fmla="*/ 3 h 132"/>
                  <a:gd name="T48" fmla="*/ 0 w 103"/>
                  <a:gd name="T49" fmla="*/ 5 h 132"/>
                  <a:gd name="T50" fmla="*/ 0 w 103"/>
                  <a:gd name="T51" fmla="*/ 5 h 132"/>
                  <a:gd name="T52" fmla="*/ 0 w 103"/>
                  <a:gd name="T53" fmla="*/ 6 h 132"/>
                  <a:gd name="T54" fmla="*/ 0 w 103"/>
                  <a:gd name="T55" fmla="*/ 6 h 132"/>
                  <a:gd name="T56" fmla="*/ 1 w 103"/>
                  <a:gd name="T57" fmla="*/ 6 h 132"/>
                  <a:gd name="T58" fmla="*/ 1 w 103"/>
                  <a:gd name="T59" fmla="*/ 6 h 132"/>
                  <a:gd name="T60" fmla="*/ 1 w 103"/>
                  <a:gd name="T61" fmla="*/ 7 h 132"/>
                  <a:gd name="T62" fmla="*/ 1 w 103"/>
                  <a:gd name="T63" fmla="*/ 7 h 132"/>
                  <a:gd name="T64" fmla="*/ 1 w 103"/>
                  <a:gd name="T65" fmla="*/ 7 h 132"/>
                  <a:gd name="T66" fmla="*/ 1 w 103"/>
                  <a:gd name="T67" fmla="*/ 7 h 132"/>
                  <a:gd name="T68" fmla="*/ 1 w 103"/>
                  <a:gd name="T69" fmla="*/ 7 h 132"/>
                  <a:gd name="T70" fmla="*/ 2 w 103"/>
                  <a:gd name="T71" fmla="*/ 7 h 132"/>
                  <a:gd name="T72" fmla="*/ 2 w 103"/>
                  <a:gd name="T73" fmla="*/ 8 h 132"/>
                  <a:gd name="T74" fmla="*/ 2 w 103"/>
                  <a:gd name="T75" fmla="*/ 8 h 132"/>
                  <a:gd name="T76" fmla="*/ 2 w 103"/>
                  <a:gd name="T77" fmla="*/ 8 h 132"/>
                  <a:gd name="T78" fmla="*/ 2 w 103"/>
                  <a:gd name="T79" fmla="*/ 8 h 132"/>
                  <a:gd name="T80" fmla="*/ 3 w 103"/>
                  <a:gd name="T81" fmla="*/ 8 h 132"/>
                  <a:gd name="T82" fmla="*/ 4 w 103"/>
                  <a:gd name="T83" fmla="*/ 7 h 132"/>
                  <a:gd name="T84" fmla="*/ 4 w 103"/>
                  <a:gd name="T85" fmla="*/ 7 h 132"/>
                  <a:gd name="T86" fmla="*/ 4 w 103"/>
                  <a:gd name="T87" fmla="*/ 7 h 132"/>
                  <a:gd name="T88" fmla="*/ 5 w 103"/>
                  <a:gd name="T89" fmla="*/ 6 h 132"/>
                  <a:gd name="T90" fmla="*/ 5 w 103"/>
                  <a:gd name="T91" fmla="*/ 6 h 132"/>
                  <a:gd name="T92" fmla="*/ 5 w 103"/>
                  <a:gd name="T93" fmla="*/ 5 h 132"/>
                  <a:gd name="T94" fmla="*/ 5 w 103"/>
                  <a:gd name="T95" fmla="*/ 5 h 132"/>
                  <a:gd name="T96" fmla="*/ 5 w 103"/>
                  <a:gd name="T97" fmla="*/ 3 h 1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3"/>
                  <a:gd name="T148" fmla="*/ 0 h 132"/>
                  <a:gd name="T149" fmla="*/ 103 w 103"/>
                  <a:gd name="T150" fmla="*/ 132 h 1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3" h="132">
                    <a:moveTo>
                      <a:pt x="103" y="57"/>
                    </a:moveTo>
                    <a:lnTo>
                      <a:pt x="103" y="52"/>
                    </a:lnTo>
                    <a:lnTo>
                      <a:pt x="103" y="40"/>
                    </a:lnTo>
                    <a:lnTo>
                      <a:pt x="97" y="35"/>
                    </a:lnTo>
                    <a:lnTo>
                      <a:pt x="97" y="29"/>
                    </a:lnTo>
                    <a:lnTo>
                      <a:pt x="97" y="23"/>
                    </a:lnTo>
                    <a:lnTo>
                      <a:pt x="92" y="17"/>
                    </a:lnTo>
                    <a:lnTo>
                      <a:pt x="86" y="17"/>
                    </a:lnTo>
                    <a:lnTo>
                      <a:pt x="86" y="12"/>
                    </a:lnTo>
                    <a:lnTo>
                      <a:pt x="80" y="12"/>
                    </a:lnTo>
                    <a:lnTo>
                      <a:pt x="80" y="6"/>
                    </a:lnTo>
                    <a:lnTo>
                      <a:pt x="74" y="6"/>
                    </a:lnTo>
                    <a:lnTo>
                      <a:pt x="69" y="6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29" y="6"/>
                    </a:lnTo>
                    <a:lnTo>
                      <a:pt x="23" y="12"/>
                    </a:lnTo>
                    <a:lnTo>
                      <a:pt x="11" y="17"/>
                    </a:lnTo>
                    <a:lnTo>
                      <a:pt x="6" y="29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6" y="103"/>
                    </a:lnTo>
                    <a:lnTo>
                      <a:pt x="6" y="109"/>
                    </a:lnTo>
                    <a:lnTo>
                      <a:pt x="11" y="115"/>
                    </a:lnTo>
                    <a:lnTo>
                      <a:pt x="17" y="115"/>
                    </a:lnTo>
                    <a:lnTo>
                      <a:pt x="17" y="120"/>
                    </a:lnTo>
                    <a:lnTo>
                      <a:pt x="23" y="120"/>
                    </a:lnTo>
                    <a:lnTo>
                      <a:pt x="23" y="126"/>
                    </a:lnTo>
                    <a:lnTo>
                      <a:pt x="29" y="126"/>
                    </a:lnTo>
                    <a:lnTo>
                      <a:pt x="34" y="132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1" y="132"/>
                    </a:lnTo>
                    <a:lnTo>
                      <a:pt x="63" y="132"/>
                    </a:lnTo>
                    <a:lnTo>
                      <a:pt x="74" y="126"/>
                    </a:lnTo>
                    <a:lnTo>
                      <a:pt x="80" y="120"/>
                    </a:lnTo>
                    <a:lnTo>
                      <a:pt x="92" y="115"/>
                    </a:lnTo>
                    <a:lnTo>
                      <a:pt x="97" y="109"/>
                    </a:lnTo>
                    <a:lnTo>
                      <a:pt x="97" y="98"/>
                    </a:lnTo>
                    <a:lnTo>
                      <a:pt x="103" y="86"/>
                    </a:lnTo>
                    <a:lnTo>
                      <a:pt x="103" y="75"/>
                    </a:lnTo>
                    <a:lnTo>
                      <a:pt x="103" y="57"/>
                    </a:lnTo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31" name="Rectangle 49"/>
            <p:cNvSpPr>
              <a:spLocks noChangeArrowheads="1"/>
            </p:cNvSpPr>
            <p:nvPr/>
          </p:nvSpPr>
          <p:spPr bwMode="auto">
            <a:xfrm rot="-9655386">
              <a:off x="828" y="2451"/>
              <a:ext cx="42" cy="13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132" name="Rectangle 50"/>
            <p:cNvSpPr>
              <a:spLocks noChangeArrowheads="1"/>
            </p:cNvSpPr>
            <p:nvPr/>
          </p:nvSpPr>
          <p:spPr bwMode="auto">
            <a:xfrm rot="-9655386">
              <a:off x="102" y="2226"/>
              <a:ext cx="296" cy="1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133" name="Rectangle 51"/>
            <p:cNvSpPr>
              <a:spLocks noChangeArrowheads="1"/>
            </p:cNvSpPr>
            <p:nvPr/>
          </p:nvSpPr>
          <p:spPr bwMode="auto">
            <a:xfrm rot="-9655386">
              <a:off x="68" y="2120"/>
              <a:ext cx="43" cy="2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134" name="Rectangle 52"/>
            <p:cNvSpPr>
              <a:spLocks noChangeArrowheads="1"/>
            </p:cNvSpPr>
            <p:nvPr/>
          </p:nvSpPr>
          <p:spPr bwMode="auto">
            <a:xfrm rot="-9655386">
              <a:off x="387" y="2240"/>
              <a:ext cx="43" cy="2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135" name="Line 53"/>
            <p:cNvSpPr>
              <a:spLocks noChangeShapeType="1"/>
            </p:cNvSpPr>
            <p:nvPr/>
          </p:nvSpPr>
          <p:spPr bwMode="auto">
            <a:xfrm rot="11944614" flipH="1">
              <a:off x="851" y="2569"/>
              <a:ext cx="127" cy="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0136" name="Line 54"/>
            <p:cNvSpPr>
              <a:spLocks noChangeShapeType="1"/>
            </p:cNvSpPr>
            <p:nvPr/>
          </p:nvSpPr>
          <p:spPr bwMode="auto">
            <a:xfrm rot="-9655386" flipH="1" flipV="1">
              <a:off x="872" y="2481"/>
              <a:ext cx="127" cy="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067048" y="4894248"/>
            <a:ext cx="2118133" cy="1518329"/>
            <a:chOff x="1704" y="2934"/>
            <a:chExt cx="1176" cy="910"/>
          </a:xfrm>
        </p:grpSpPr>
        <p:sp>
          <p:nvSpPr>
            <p:cNvPr id="90127" name="Text Box 56"/>
            <p:cNvSpPr txBox="1">
              <a:spLocks noChangeArrowheads="1"/>
            </p:cNvSpPr>
            <p:nvPr/>
          </p:nvSpPr>
          <p:spPr bwMode="auto">
            <a:xfrm>
              <a:off x="1788" y="3304"/>
              <a:ext cx="1092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100408" tIns="50203" rIns="100408" bIns="50203">
              <a:spAutoFit/>
            </a:bodyPr>
            <a:lstStyle/>
            <a:p>
              <a:pPr defTabSz="1003807" eaLnBrk="0" hangingPunct="0"/>
              <a:r>
                <a:rPr lang="en-US" sz="2600" b="0" u="none" dirty="0" smtClean="0">
                  <a:solidFill>
                    <a:srgbClr val="000000"/>
                  </a:solidFill>
                </a:rPr>
                <a:t>COMP128</a:t>
              </a:r>
            </a:p>
            <a:p>
              <a:pPr defTabSz="1003807" eaLnBrk="0" hangingPunct="0"/>
              <a:r>
                <a:rPr lang="en-US" sz="2600" b="0" u="none" dirty="0" smtClean="0">
                  <a:solidFill>
                    <a:srgbClr val="000000"/>
                  </a:solidFill>
                </a:rPr>
                <a:t>Hash mapping</a:t>
              </a:r>
              <a:endParaRPr lang="en-US" sz="2600" b="0" u="none" dirty="0">
                <a:solidFill>
                  <a:srgbClr val="000000"/>
                </a:solidFill>
              </a:endParaRPr>
            </a:p>
          </p:txBody>
        </p:sp>
        <p:sp>
          <p:nvSpPr>
            <p:cNvPr id="90128" name="Line 57"/>
            <p:cNvSpPr>
              <a:spLocks noChangeShapeType="1"/>
            </p:cNvSpPr>
            <p:nvPr/>
          </p:nvSpPr>
          <p:spPr bwMode="auto">
            <a:xfrm flipH="1" flipV="1">
              <a:off x="1704" y="2934"/>
              <a:ext cx="511" cy="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Text Box 2"/>
          <p:cNvSpPr txBox="1">
            <a:spLocks noChangeArrowheads="1"/>
          </p:cNvSpPr>
          <p:nvPr/>
        </p:nvSpPr>
        <p:spPr bwMode="auto">
          <a:xfrm>
            <a:off x="414091" y="722511"/>
            <a:ext cx="9677409" cy="9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1" tIns="45661" rIns="91321" bIns="45661">
            <a:spAutoFit/>
          </a:bodyPr>
          <a:lstStyle/>
          <a:p>
            <a:pPr algn="ctr" defTabSz="761179" eaLnBrk="0" hangingPunct="0">
              <a:defRPr/>
            </a:pPr>
            <a:r>
              <a:rPr lang="en-US" altLang="ar-SA" sz="2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Improved Symmetric Challenge-Response Identification Mechanism</a:t>
            </a:r>
          </a:p>
          <a:p>
            <a:pPr algn="ctr" defTabSz="761179" eaLnBrk="0" hangingPunct="0">
              <a:defRPr/>
            </a:pPr>
            <a:r>
              <a:rPr lang="en-US" altLang="ar-SA" sz="28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(Standard usage in modern network protocols)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2987" y="5065711"/>
            <a:ext cx="5180013" cy="647715"/>
            <a:chOff x="1488" y="3434"/>
            <a:chExt cx="3264" cy="407"/>
          </a:xfrm>
        </p:grpSpPr>
        <p:sp>
          <p:nvSpPr>
            <p:cNvPr id="92191" name="Line 4"/>
            <p:cNvSpPr>
              <a:spLocks noChangeShapeType="1"/>
            </p:cNvSpPr>
            <p:nvPr/>
          </p:nvSpPr>
          <p:spPr bwMode="auto">
            <a:xfrm flipH="1">
              <a:off x="1488" y="3647"/>
              <a:ext cx="32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192" name="Text Box 5"/>
            <p:cNvSpPr txBox="1">
              <a:spLocks noChangeArrowheads="1"/>
            </p:cNvSpPr>
            <p:nvPr/>
          </p:nvSpPr>
          <p:spPr bwMode="auto">
            <a:xfrm>
              <a:off x="1795" y="3434"/>
              <a:ext cx="27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0" tIns="46790" rIns="89980" bIns="46790" anchor="ctr">
              <a:spAutoFit/>
            </a:bodyPr>
            <a:lstStyle/>
            <a:p>
              <a:pPr algn="ctr" defTabSz="761179" eaLnBrk="0" hangingPunct="0"/>
              <a:r>
                <a:rPr lang="en-US" altLang="ar-SA" sz="1800" u="none">
                  <a:solidFill>
                    <a:srgbClr val="000000"/>
                  </a:solidFill>
                  <a:latin typeface="Arial" charset="0"/>
                </a:rPr>
                <a:t>I am A, and this is the proof :  </a:t>
              </a:r>
              <a:r>
                <a:rPr lang="en-US" altLang="ar-SA" sz="1800" u="none">
                  <a:solidFill>
                    <a:srgbClr val="00AE00"/>
                  </a:solidFill>
                  <a:latin typeface="Arial" charset="0"/>
                </a:rPr>
                <a:t>RES, </a:t>
              </a:r>
              <a:r>
                <a:rPr lang="en-US" altLang="ar-SA" sz="1800" u="none">
                  <a:solidFill>
                    <a:srgbClr val="1515F5"/>
                  </a:solidFill>
                  <a:latin typeface="Arial" charset="0"/>
                </a:rPr>
                <a:t>Rt</a:t>
              </a:r>
              <a:endParaRPr lang="en-US" altLang="ar-SA" sz="1800" u="none">
                <a:solidFill>
                  <a:srgbClr val="00AE00"/>
                </a:solidFill>
                <a:latin typeface="Arial" charset="0"/>
              </a:endParaRPr>
            </a:p>
            <a:p>
              <a:pPr algn="ctr" defTabSz="761179" eaLnBrk="0" hangingPunct="0"/>
              <a:r>
                <a:rPr lang="en-US" altLang="ar-SA" sz="1800" u="none">
                  <a:solidFill>
                    <a:srgbClr val="00AE00"/>
                  </a:solidFill>
                  <a:latin typeface="Arial" charset="0"/>
                </a:rPr>
                <a:t>(Response)</a:t>
              </a:r>
              <a:endParaRPr lang="en-US" altLang="ar-SA" sz="1800" u="none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496168" y="4946700"/>
            <a:ext cx="2424112" cy="844538"/>
            <a:chOff x="4817" y="3358"/>
            <a:chExt cx="1527" cy="533"/>
          </a:xfrm>
        </p:grpSpPr>
        <p:sp>
          <p:nvSpPr>
            <p:cNvPr id="92189" name="Text Box 7"/>
            <p:cNvSpPr txBox="1">
              <a:spLocks noChangeArrowheads="1"/>
            </p:cNvSpPr>
            <p:nvPr/>
          </p:nvSpPr>
          <p:spPr bwMode="auto">
            <a:xfrm>
              <a:off x="4817" y="3482"/>
              <a:ext cx="152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3" tIns="46785" rIns="89973" bIns="46785" anchor="ctr">
              <a:spAutoFit/>
            </a:bodyPr>
            <a:lstStyle/>
            <a:p>
              <a:pPr algn="ctr" defTabSz="761179" eaLnBrk="0" hangingPunct="0"/>
              <a:r>
                <a:rPr lang="en-AU" altLang="ar-SA" sz="1800" u="none">
                  <a:solidFill>
                    <a:srgbClr val="00AE00"/>
                  </a:solidFill>
                  <a:latin typeface="Arial" charset="0"/>
                </a:rPr>
                <a:t>If RES = </a:t>
              </a:r>
              <a:r>
                <a:rPr lang="en-AU" altLang="ar-SA" sz="1800" u="none">
                  <a:solidFill>
                    <a:srgbClr val="0000FF"/>
                  </a:solidFill>
                  <a:latin typeface="Arial" charset="0"/>
                </a:rPr>
                <a:t>F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AU" altLang="ar-SA" sz="1800" u="none">
                  <a:solidFill>
                    <a:srgbClr val="FC0128"/>
                  </a:solidFill>
                  <a:latin typeface="Arial" charset="0"/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  <a:latin typeface="Arial" charset="0"/>
                </a:rPr>
                <a:t>i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AU" altLang="ar-SA" sz="1800" u="none">
                  <a:solidFill>
                    <a:srgbClr val="0000FF"/>
                  </a:solidFill>
                  <a:latin typeface="Arial" charset="0"/>
                </a:rPr>
                <a:t>Rt, Rv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)</a:t>
              </a:r>
            </a:p>
            <a:p>
              <a:pPr algn="ctr" defTabSz="761179" eaLnBrk="0" hangingPunct="0"/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then accept</a:t>
              </a:r>
              <a:endParaRPr lang="en-US" altLang="ar-SA" sz="1800" u="non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190" name="Text Box 8"/>
            <p:cNvSpPr txBox="1">
              <a:spLocks noChangeArrowheads="1"/>
            </p:cNvSpPr>
            <p:nvPr/>
          </p:nvSpPr>
          <p:spPr bwMode="auto">
            <a:xfrm>
              <a:off x="5295" y="3358"/>
              <a:ext cx="21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3" tIns="46785" rIns="89973" bIns="46785" anchor="ctr">
              <a:spAutoFit/>
            </a:bodyPr>
            <a:lstStyle/>
            <a:p>
              <a:pPr algn="ctr" defTabSz="761179" eaLnBrk="0" hangingPunct="0"/>
              <a:r>
                <a:rPr lang="en-US" altLang="de-DE" u="none">
                  <a:solidFill>
                    <a:srgbClr val="000000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7401" y="2433655"/>
            <a:ext cx="8529637" cy="1208088"/>
            <a:chOff x="527" y="1776"/>
            <a:chExt cx="5374" cy="761"/>
          </a:xfrm>
        </p:grpSpPr>
        <p:grpSp>
          <p:nvGrpSpPr>
            <p:cNvPr id="92181" name="Group 10"/>
            <p:cNvGrpSpPr>
              <a:grpSpLocks/>
            </p:cNvGrpSpPr>
            <p:nvPr/>
          </p:nvGrpSpPr>
          <p:grpSpPr bwMode="auto">
            <a:xfrm>
              <a:off x="527" y="1776"/>
              <a:ext cx="5374" cy="761"/>
              <a:chOff x="528" y="1824"/>
              <a:chExt cx="5374" cy="761"/>
            </a:xfrm>
          </p:grpSpPr>
          <p:sp>
            <p:nvSpPr>
              <p:cNvPr id="92183" name="Text Box 11"/>
              <p:cNvSpPr txBox="1">
                <a:spLocks noChangeArrowheads="1"/>
              </p:cNvSpPr>
              <p:nvPr/>
            </p:nvSpPr>
            <p:spPr bwMode="auto">
              <a:xfrm>
                <a:off x="528" y="2064"/>
                <a:ext cx="91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81" tIns="45693" rIns="91381" bIns="45693">
                <a:spAutoFit/>
              </a:bodyPr>
              <a:lstStyle/>
              <a:p>
                <a:pPr algn="ctr" defTabSz="761179" eaLnBrk="0" hangingPunct="0"/>
                <a:r>
                  <a:rPr lang="en-US" altLang="ar-SA" sz="2400">
                    <a:solidFill>
                      <a:srgbClr val="000000"/>
                    </a:solidFill>
                    <a:latin typeface="Arial" charset="0"/>
                  </a:rPr>
                  <a:t>Prover A</a:t>
                </a:r>
              </a:p>
            </p:txBody>
          </p:sp>
          <p:sp>
            <p:nvSpPr>
              <p:cNvPr id="92184" name="Text Box 12"/>
              <p:cNvSpPr txBox="1">
                <a:spLocks noChangeArrowheads="1"/>
              </p:cNvSpPr>
              <p:nvPr/>
            </p:nvSpPr>
            <p:spPr bwMode="auto">
              <a:xfrm>
                <a:off x="5128" y="2064"/>
                <a:ext cx="77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81" tIns="45693" rIns="91381" bIns="45693">
                <a:spAutoFit/>
              </a:bodyPr>
              <a:lstStyle/>
              <a:p>
                <a:pPr algn="ctr" defTabSz="761179" eaLnBrk="0" hangingPunct="0"/>
                <a:r>
                  <a:rPr lang="en-US" altLang="ar-SA" sz="2400">
                    <a:solidFill>
                      <a:srgbClr val="000000"/>
                    </a:solidFill>
                    <a:latin typeface="Arial" charset="0"/>
                  </a:rPr>
                  <a:t>Verifier</a:t>
                </a:r>
              </a:p>
            </p:txBody>
          </p:sp>
          <p:sp>
            <p:nvSpPr>
              <p:cNvPr id="92185" name="Line 13"/>
              <p:cNvSpPr>
                <a:spLocks noChangeShapeType="1"/>
              </p:cNvSpPr>
              <p:nvPr/>
            </p:nvSpPr>
            <p:spPr bwMode="auto">
              <a:xfrm flipH="1">
                <a:off x="1296" y="2487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1391" tIns="45697" rIns="91391" bIns="45697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2186" name="Text Box 14"/>
              <p:cNvSpPr txBox="1">
                <a:spLocks noChangeArrowheads="1"/>
              </p:cNvSpPr>
              <p:nvPr/>
            </p:nvSpPr>
            <p:spPr bwMode="auto">
              <a:xfrm>
                <a:off x="5373" y="2352"/>
                <a:ext cx="24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81" tIns="45693" rIns="91381" bIns="45693">
                <a:spAutoFit/>
              </a:bodyPr>
              <a:lstStyle/>
              <a:p>
                <a:pPr algn="ctr" defTabSz="761179" eaLnBrk="0" hangingPunct="0"/>
                <a:r>
                  <a:rPr lang="en-AU" altLang="ar-SA" sz="1800" u="none">
                    <a:solidFill>
                      <a:srgbClr val="FC0128"/>
                    </a:solidFill>
                    <a:latin typeface="Arial" charset="0"/>
                  </a:rPr>
                  <a:t>K</a:t>
                </a:r>
                <a:r>
                  <a:rPr lang="en-AU" altLang="ar-SA" sz="1800" u="none" baseline="-25000">
                    <a:solidFill>
                      <a:srgbClr val="FC0128"/>
                    </a:solidFill>
                    <a:latin typeface="Arial" charset="0"/>
                  </a:rPr>
                  <a:t>i</a:t>
                </a:r>
                <a:endParaRPr lang="en-US" altLang="ar-SA" sz="1800" u="none" baseline="-25000">
                  <a:solidFill>
                    <a:srgbClr val="FC0128"/>
                  </a:solidFill>
                  <a:latin typeface="Arial" charset="0"/>
                </a:endParaRPr>
              </a:p>
            </p:txBody>
          </p:sp>
          <p:sp>
            <p:nvSpPr>
              <p:cNvPr id="92187" name="Text Box 15"/>
              <p:cNvSpPr txBox="1">
                <a:spLocks noChangeArrowheads="1"/>
              </p:cNvSpPr>
              <p:nvPr/>
            </p:nvSpPr>
            <p:spPr bwMode="auto">
              <a:xfrm>
                <a:off x="857" y="2352"/>
                <a:ext cx="24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381" tIns="45693" rIns="91381" bIns="45693">
                <a:spAutoFit/>
              </a:bodyPr>
              <a:lstStyle/>
              <a:p>
                <a:pPr algn="ctr" defTabSz="761179" eaLnBrk="0" hangingPunct="0"/>
                <a:r>
                  <a:rPr lang="en-AU" altLang="ar-SA" sz="1800" u="none">
                    <a:solidFill>
                      <a:srgbClr val="FC0128"/>
                    </a:solidFill>
                    <a:latin typeface="Arial" charset="0"/>
                  </a:rPr>
                  <a:t>K</a:t>
                </a:r>
                <a:r>
                  <a:rPr lang="en-AU" altLang="ar-SA" sz="1800" u="none" baseline="-25000">
                    <a:solidFill>
                      <a:srgbClr val="FC0128"/>
                    </a:solidFill>
                    <a:latin typeface="Arial" charset="0"/>
                  </a:rPr>
                  <a:t>i</a:t>
                </a:r>
                <a:endParaRPr lang="en-US" altLang="ar-SA" sz="1800" u="none" baseline="-25000">
                  <a:solidFill>
                    <a:srgbClr val="FC0128"/>
                  </a:solidFill>
                  <a:latin typeface="Arial" charset="0"/>
                </a:endParaRPr>
              </a:p>
            </p:txBody>
          </p:sp>
          <p:sp>
            <p:nvSpPr>
              <p:cNvPr id="92188" name="Text Box 16"/>
              <p:cNvSpPr txBox="1">
                <a:spLocks noChangeArrowheads="1"/>
              </p:cNvSpPr>
              <p:nvPr/>
            </p:nvSpPr>
            <p:spPr bwMode="auto">
              <a:xfrm>
                <a:off x="1934" y="1824"/>
                <a:ext cx="2538" cy="5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381" tIns="45693" rIns="91381" bIns="45693">
                <a:spAutoFit/>
              </a:bodyPr>
              <a:lstStyle/>
              <a:p>
                <a:pPr algn="ctr" defTabSz="761179" eaLnBrk="0" hangingPunct="0"/>
                <a:r>
                  <a:rPr lang="en-AU" altLang="ar-SA" sz="1800">
                    <a:solidFill>
                      <a:srgbClr val="000000"/>
                    </a:solidFill>
                    <a:latin typeface="Arial" charset="0"/>
                  </a:rPr>
                  <a:t>Set up:</a:t>
                </a:r>
                <a:r>
                  <a:rPr lang="en-AU" altLang="ar-SA" sz="1800" u="none">
                    <a:solidFill>
                      <a:srgbClr val="000000"/>
                    </a:solidFill>
                    <a:latin typeface="Arial" charset="0"/>
                  </a:rPr>
                  <a:t>  Agree on a secret key  </a:t>
                </a:r>
                <a:r>
                  <a:rPr lang="en-AU" altLang="ar-SA" sz="1800" u="none">
                    <a:solidFill>
                      <a:srgbClr val="FC0128"/>
                    </a:solidFill>
                    <a:latin typeface="Arial" charset="0"/>
                  </a:rPr>
                  <a:t>K</a:t>
                </a:r>
                <a:r>
                  <a:rPr lang="en-AU" altLang="ar-SA" sz="1800" u="none" baseline="-25000">
                    <a:solidFill>
                      <a:srgbClr val="FC0128"/>
                    </a:solidFill>
                    <a:latin typeface="Arial" charset="0"/>
                  </a:rPr>
                  <a:t>i</a:t>
                </a:r>
                <a:endParaRPr lang="en-AU" altLang="ar-SA" sz="1800" u="none" baseline="-250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defTabSz="761179" eaLnBrk="0" hangingPunct="0"/>
                <a:r>
                  <a:rPr lang="en-AU" altLang="ar-SA" sz="1800" u="none">
                    <a:solidFill>
                      <a:srgbClr val="000000"/>
                    </a:solidFill>
                    <a:latin typeface="Arial" charset="0"/>
                  </a:rPr>
                  <a:t>              and a One-Way Function F</a:t>
                </a:r>
                <a:r>
                  <a:rPr lang="en-AU" altLang="ar-SA" sz="1800" u="none" baseline="-25000">
                    <a:solidFill>
                      <a:srgbClr val="333399"/>
                    </a:solidFill>
                    <a:latin typeface="Arial" charset="0"/>
                  </a:rPr>
                  <a:t> </a:t>
                </a:r>
                <a:endParaRPr lang="en-AU" altLang="ar-SA" sz="1800" u="none" baseline="-2500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defTabSz="761179" eaLnBrk="0" hangingPunct="0"/>
                <a:endParaRPr lang="en-US" altLang="de-DE" sz="1800" u="none" baseline="-25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92182" name="Line 17"/>
            <p:cNvSpPr>
              <a:spLocks noChangeShapeType="1"/>
            </p:cNvSpPr>
            <p:nvPr/>
          </p:nvSpPr>
          <p:spPr bwMode="auto">
            <a:xfrm>
              <a:off x="3024" y="225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1391" tIns="45697" rIns="91391" bIns="45697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5106" y="3654435"/>
            <a:ext cx="2090738" cy="1827213"/>
            <a:chOff x="199" y="2544"/>
            <a:chExt cx="1317" cy="1152"/>
          </a:xfrm>
        </p:grpSpPr>
        <p:sp>
          <p:nvSpPr>
            <p:cNvPr id="92174" name="Text Box 19"/>
            <p:cNvSpPr txBox="1">
              <a:spLocks noChangeArrowheads="1"/>
            </p:cNvSpPr>
            <p:nvPr/>
          </p:nvSpPr>
          <p:spPr bwMode="auto">
            <a:xfrm>
              <a:off x="199" y="3167"/>
              <a:ext cx="131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73" tIns="46785" rIns="89973" bIns="46785" anchor="ctr">
              <a:spAutoFit/>
            </a:bodyPr>
            <a:lstStyle/>
            <a:p>
              <a:pPr algn="ctr" defTabSz="761179" eaLnBrk="0" hangingPunct="0"/>
              <a:r>
                <a:rPr lang="en-AU" altLang="ar-SA" sz="1800" u="none">
                  <a:solidFill>
                    <a:srgbClr val="00AE00"/>
                  </a:solidFill>
                  <a:latin typeface="Arial" charset="0"/>
                </a:rPr>
                <a:t>RES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=F(</a:t>
              </a:r>
              <a:r>
                <a:rPr lang="en-AU" altLang="ar-SA" sz="1800" u="none">
                  <a:solidFill>
                    <a:srgbClr val="333399"/>
                  </a:solidFill>
                  <a:latin typeface="Arial" charset="0"/>
                </a:rPr>
                <a:t>Rt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AU" altLang="ar-SA" sz="1800" u="none">
                  <a:solidFill>
                    <a:srgbClr val="FC0128"/>
                  </a:solidFill>
                  <a:latin typeface="Arial" charset="0"/>
                </a:rPr>
                <a:t>K</a:t>
              </a:r>
              <a:r>
                <a:rPr lang="en-AU" altLang="ar-SA" sz="1800" u="none" baseline="-25000">
                  <a:solidFill>
                    <a:srgbClr val="FC0128"/>
                  </a:solidFill>
                  <a:latin typeface="Arial" charset="0"/>
                </a:rPr>
                <a:t>i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AU" altLang="ar-SA" sz="1800" u="none">
                  <a:solidFill>
                    <a:srgbClr val="333399"/>
                  </a:solidFill>
                  <a:latin typeface="Arial" charset="0"/>
                </a:rPr>
                <a:t>Rv</a:t>
              </a:r>
              <a:r>
                <a:rPr lang="en-AU" altLang="ar-SA" sz="1800" u="none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altLang="ar-SA" sz="1800" u="non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175" name="Line 20"/>
            <p:cNvSpPr>
              <a:spLocks noChangeShapeType="1"/>
            </p:cNvSpPr>
            <p:nvPr/>
          </p:nvSpPr>
          <p:spPr bwMode="auto">
            <a:xfrm flipH="1">
              <a:off x="1217" y="2976"/>
              <a:ext cx="14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89982" tIns="46790" rIns="89982" bIns="4679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176" name="Line 21"/>
            <p:cNvSpPr>
              <a:spLocks noChangeShapeType="1"/>
            </p:cNvSpPr>
            <p:nvPr/>
          </p:nvSpPr>
          <p:spPr bwMode="auto">
            <a:xfrm>
              <a:off x="720" y="2832"/>
              <a:ext cx="96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89982" tIns="46790" rIns="89982" bIns="4679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177" name="Line 22"/>
            <p:cNvSpPr>
              <a:spLocks noChangeShapeType="1"/>
            </p:cNvSpPr>
            <p:nvPr/>
          </p:nvSpPr>
          <p:spPr bwMode="auto">
            <a:xfrm>
              <a:off x="593" y="33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9982" tIns="46790" rIns="89982" bIns="4679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178" name="Line 23"/>
            <p:cNvSpPr>
              <a:spLocks noChangeShapeType="1"/>
            </p:cNvSpPr>
            <p:nvPr/>
          </p:nvSpPr>
          <p:spPr bwMode="auto">
            <a:xfrm>
              <a:off x="593" y="3696"/>
              <a:ext cx="6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89982" tIns="46790" rIns="89982" bIns="4679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92179" name="Text Box 24"/>
            <p:cNvSpPr txBox="1">
              <a:spLocks noChangeArrowheads="1"/>
            </p:cNvSpPr>
            <p:nvPr/>
          </p:nvSpPr>
          <p:spPr bwMode="auto">
            <a:xfrm>
              <a:off x="527" y="2591"/>
              <a:ext cx="268" cy="234"/>
            </a:xfrm>
            <a:prstGeom prst="rect">
              <a:avLst/>
            </a:prstGeom>
            <a:solidFill>
              <a:srgbClr val="89FF8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9973" tIns="46785" rIns="89973" bIns="46785" anchor="ctr">
              <a:spAutoFit/>
            </a:bodyPr>
            <a:lstStyle/>
            <a:p>
              <a:pPr algn="ctr" defTabSz="761179" eaLnBrk="0" hangingPunct="0">
                <a:spcBef>
                  <a:spcPct val="50000"/>
                </a:spcBef>
              </a:pPr>
              <a:r>
                <a:rPr lang="en-US" sz="1800" u="none">
                  <a:solidFill>
                    <a:srgbClr val="333399"/>
                  </a:solidFill>
                  <a:latin typeface="Arial" charset="0"/>
                </a:rPr>
                <a:t>Rt</a:t>
              </a:r>
            </a:p>
          </p:txBody>
        </p:sp>
        <p:sp>
          <p:nvSpPr>
            <p:cNvPr id="92180" name="Line 25"/>
            <p:cNvSpPr>
              <a:spLocks noChangeShapeType="1"/>
            </p:cNvSpPr>
            <p:nvPr/>
          </p:nvSpPr>
          <p:spPr bwMode="auto">
            <a:xfrm>
              <a:off x="960" y="254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89982" tIns="46790" rIns="89982" bIns="4679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887562" y="3270250"/>
            <a:ext cx="7802536" cy="1531944"/>
            <a:chOff x="1283" y="2304"/>
            <a:chExt cx="4917" cy="964"/>
          </a:xfrm>
        </p:grpSpPr>
        <p:grpSp>
          <p:nvGrpSpPr>
            <p:cNvPr id="92167" name="Group 27"/>
            <p:cNvGrpSpPr>
              <a:grpSpLocks/>
            </p:cNvGrpSpPr>
            <p:nvPr/>
          </p:nvGrpSpPr>
          <p:grpSpPr bwMode="auto">
            <a:xfrm>
              <a:off x="1283" y="2686"/>
              <a:ext cx="4781" cy="582"/>
              <a:chOff x="1283" y="2686"/>
              <a:chExt cx="4781" cy="582"/>
            </a:xfrm>
          </p:grpSpPr>
          <p:sp>
            <p:nvSpPr>
              <p:cNvPr id="92170" name="Line 28"/>
              <p:cNvSpPr>
                <a:spLocks noChangeShapeType="1"/>
              </p:cNvSpPr>
              <p:nvPr/>
            </p:nvSpPr>
            <p:spPr bwMode="auto">
              <a:xfrm flipH="1">
                <a:off x="1440" y="2976"/>
                <a:ext cx="36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lIns="89961" tIns="46780" rIns="89961" bIns="46780" anchor="ctr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1" name="Text Box 29"/>
              <p:cNvSpPr txBox="1">
                <a:spLocks noChangeArrowheads="1"/>
              </p:cNvSpPr>
              <p:nvPr/>
            </p:nvSpPr>
            <p:spPr bwMode="auto">
              <a:xfrm>
                <a:off x="1283" y="2744"/>
                <a:ext cx="374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51" tIns="46775" rIns="89951" bIns="46775" anchor="ctr">
                <a:spAutoFit/>
              </a:bodyPr>
              <a:lstStyle/>
              <a:p>
                <a:pPr algn="ctr" defTabSz="761179" eaLnBrk="0" hangingPunct="0"/>
                <a:r>
                  <a:rPr lang="en-US" altLang="ar-SA" sz="1800" u="none">
                    <a:solidFill>
                      <a:srgbClr val="000000"/>
                    </a:solidFill>
                    <a:latin typeface="Arial" charset="0"/>
                  </a:rPr>
                  <a:t>Who are  you ? : Prove by using </a:t>
                </a:r>
                <a:r>
                  <a:rPr lang="en-US" altLang="ar-SA" sz="1800" u="none">
                    <a:solidFill>
                      <a:srgbClr val="333399"/>
                    </a:solidFill>
                    <a:latin typeface="Arial" charset="0"/>
                  </a:rPr>
                  <a:t>Rv</a:t>
                </a:r>
                <a:r>
                  <a:rPr lang="en-US" altLang="ar-SA" sz="1800" u="none">
                    <a:solidFill>
                      <a:srgbClr val="000000"/>
                    </a:solidFill>
                    <a:latin typeface="Arial" charset="0"/>
                  </a:rPr>
                  <a:t> that you know </a:t>
                </a:r>
                <a:r>
                  <a:rPr lang="en-AU" altLang="ar-SA" sz="1800" u="none">
                    <a:solidFill>
                      <a:srgbClr val="FC0128"/>
                    </a:solidFill>
                    <a:latin typeface="Arial" charset="0"/>
                  </a:rPr>
                  <a:t>K</a:t>
                </a:r>
                <a:r>
                  <a:rPr lang="en-AU" altLang="ar-SA" sz="1800" u="none" baseline="-25000">
                    <a:solidFill>
                      <a:srgbClr val="FC0128"/>
                    </a:solidFill>
                    <a:latin typeface="Arial" charset="0"/>
                  </a:rPr>
                  <a:t>i</a:t>
                </a:r>
                <a:endParaRPr lang="en-US" altLang="ar-SA" sz="1800" u="none" baseline="-25000">
                  <a:solidFill>
                    <a:srgbClr val="FC0128"/>
                  </a:solidFill>
                  <a:latin typeface="Arial" charset="0"/>
                </a:endParaRPr>
              </a:p>
            </p:txBody>
          </p:sp>
          <p:sp>
            <p:nvSpPr>
              <p:cNvPr id="92172" name="Text Box 30"/>
              <p:cNvSpPr txBox="1">
                <a:spLocks noChangeArrowheads="1"/>
              </p:cNvSpPr>
              <p:nvPr/>
            </p:nvSpPr>
            <p:spPr bwMode="auto">
              <a:xfrm>
                <a:off x="2385" y="2936"/>
                <a:ext cx="1747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51" tIns="46775" rIns="89951" bIns="46775" anchor="ctr">
                <a:spAutoFit/>
              </a:bodyPr>
              <a:lstStyle/>
              <a:p>
                <a:pPr algn="ctr" defTabSz="761179" eaLnBrk="0" hangingPunct="0"/>
                <a:r>
                  <a:rPr lang="en-US" altLang="ar-SA" sz="1800" u="none">
                    <a:solidFill>
                      <a:srgbClr val="00AE00"/>
                    </a:solidFill>
                    <a:latin typeface="Arial" charset="0"/>
                  </a:rPr>
                  <a:t>Authentication Request</a:t>
                </a:r>
                <a:endParaRPr lang="en-US" altLang="ar-SA" sz="1800" u="none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173" name="Text Box 31"/>
              <p:cNvSpPr txBox="1">
                <a:spLocks noChangeArrowheads="1"/>
              </p:cNvSpPr>
              <p:nvPr/>
            </p:nvSpPr>
            <p:spPr bwMode="auto">
              <a:xfrm>
                <a:off x="5069" y="2686"/>
                <a:ext cx="995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9951" tIns="46775" rIns="89951" bIns="46775" anchor="ctr">
                <a:spAutoFit/>
              </a:bodyPr>
              <a:lstStyle/>
              <a:p>
                <a:pPr algn="ctr" defTabSz="761179" eaLnBrk="0" hangingPunct="0"/>
                <a:r>
                  <a:rPr lang="en-AU" altLang="ar-SA" sz="1800" u="none">
                    <a:solidFill>
                      <a:srgbClr val="000000"/>
                    </a:solidFill>
                    <a:latin typeface="Arial" charset="0"/>
                  </a:rPr>
                  <a:t>Generate </a:t>
                </a:r>
              </a:p>
              <a:p>
                <a:pPr algn="ctr" defTabSz="761179" eaLnBrk="0" hangingPunct="0"/>
                <a:r>
                  <a:rPr lang="en-AU" altLang="ar-SA" sz="1800" u="none">
                    <a:solidFill>
                      <a:srgbClr val="000000"/>
                    </a:solidFill>
                    <a:latin typeface="Arial" charset="0"/>
                  </a:rPr>
                  <a:t>a random </a:t>
                </a:r>
                <a:r>
                  <a:rPr lang="en-AU" altLang="ar-SA" sz="1800" u="none">
                    <a:solidFill>
                      <a:srgbClr val="0000FF"/>
                    </a:solidFill>
                    <a:latin typeface="Arial" charset="0"/>
                  </a:rPr>
                  <a:t>Rv</a:t>
                </a:r>
              </a:p>
              <a:p>
                <a:pPr algn="ctr" defTabSz="761179" eaLnBrk="0" hangingPunct="0"/>
                <a:r>
                  <a:rPr lang="en-AU" altLang="ar-SA" sz="1800" u="none">
                    <a:solidFill>
                      <a:srgbClr val="0000FF"/>
                    </a:solidFill>
                    <a:latin typeface="Arial" charset="0"/>
                  </a:rPr>
                  <a:t>(Challenge)</a:t>
                </a:r>
                <a:endParaRPr lang="en-US" altLang="ar-SA" sz="1800" u="none" baseline="-250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92168" name="Text Box 32"/>
            <p:cNvSpPr txBox="1">
              <a:spLocks noChangeArrowheads="1"/>
            </p:cNvSpPr>
            <p:nvPr/>
          </p:nvSpPr>
          <p:spPr bwMode="auto">
            <a:xfrm>
              <a:off x="5900" y="2304"/>
              <a:ext cx="300" cy="234"/>
            </a:xfrm>
            <a:prstGeom prst="rect">
              <a:avLst/>
            </a:prstGeom>
            <a:solidFill>
              <a:srgbClr val="89FF89"/>
            </a:solidFill>
            <a:ln w="9525">
              <a:noFill/>
              <a:miter lim="800000"/>
              <a:headEnd/>
              <a:tailEnd/>
            </a:ln>
          </p:spPr>
          <p:txBody>
            <a:bodyPr wrap="none" lIns="89951" tIns="46775" rIns="89951" bIns="46775" anchor="ctr">
              <a:spAutoFit/>
            </a:bodyPr>
            <a:lstStyle/>
            <a:p>
              <a:pPr algn="ctr" defTabSz="761179" eaLnBrk="0" hangingPunct="0">
                <a:spcBef>
                  <a:spcPct val="50000"/>
                </a:spcBef>
              </a:pPr>
              <a:r>
                <a:rPr lang="en-US" sz="1800" u="none">
                  <a:solidFill>
                    <a:srgbClr val="333399"/>
                  </a:solidFill>
                  <a:latin typeface="Arial" charset="0"/>
                </a:rPr>
                <a:t>Rv</a:t>
              </a:r>
              <a:endParaRPr lang="en-US" sz="1800" u="non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169" name="Line 33"/>
            <p:cNvSpPr>
              <a:spLocks noChangeShapeType="1"/>
            </p:cNvSpPr>
            <p:nvPr/>
          </p:nvSpPr>
          <p:spPr bwMode="auto">
            <a:xfrm flipH="1">
              <a:off x="5904" y="249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89961" tIns="46780" rIns="89961" bIns="46780" anchor="ctr">
              <a:spAutoFit/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9005888" cy="19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6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GB" sz="6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Public-Key Identification</a:t>
            </a:r>
            <a:r>
              <a:rPr lang="en-US" sz="6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Protocols</a:t>
            </a:r>
            <a:endParaRPr lang="en-GB" sz="60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1676407" y="4114802"/>
            <a:ext cx="7741304" cy="586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de-DE" sz="3200" u="none">
                <a:solidFill>
                  <a:srgbClr val="000000"/>
                </a:solidFill>
                <a:latin typeface="Arial" charset="0"/>
              </a:rPr>
              <a:t>No secret key agreement is necessary!</a:t>
            </a:r>
            <a:endParaRPr lang="en-GB" sz="3200" u="none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Text Box 2"/>
          <p:cNvSpPr txBox="1">
            <a:spLocks noChangeArrowheads="1"/>
          </p:cNvSpPr>
          <p:nvPr/>
        </p:nvSpPr>
        <p:spPr bwMode="auto">
          <a:xfrm>
            <a:off x="1181806" y="762009"/>
            <a:ext cx="7888478" cy="17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4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Identification Protocols/Mechanisms</a:t>
            </a:r>
          </a:p>
          <a:p>
            <a:pPr algn="ctr" defTabSz="761179" eaLnBrk="0" hangingPunct="0">
              <a:defRPr/>
            </a:pPr>
            <a:r>
              <a:rPr lang="en-US" sz="40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Zero- Knowledge Iterative Proof (ZKIP)</a:t>
            </a:r>
            <a:endParaRPr lang="en-US" sz="36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1179" eaLnBrk="0" hangingPunct="0">
              <a:defRPr/>
            </a:pPr>
            <a:r>
              <a:rPr lang="en-US" sz="27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Authenticity without Secrecy</a:t>
            </a:r>
            <a:endParaRPr lang="en-US" sz="36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508387" y="2768608"/>
            <a:ext cx="1085333" cy="5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700">
                <a:solidFill>
                  <a:srgbClr val="000000"/>
                </a:solidFill>
              </a:rPr>
              <a:t>Prover</a:t>
            </a: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7360974" y="2768608"/>
            <a:ext cx="1148299" cy="5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70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 flipH="1">
            <a:off x="2286011" y="3581400"/>
            <a:ext cx="51800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4334265" y="3183463"/>
            <a:ext cx="1685158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Who are  you ?</a:t>
            </a: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>
            <a:off x="1525593" y="4356892"/>
            <a:ext cx="6280187" cy="3325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857077" y="3987979"/>
            <a:ext cx="5503897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 dirty="0">
                <a:solidFill>
                  <a:srgbClr val="000000"/>
                </a:solidFill>
              </a:rPr>
              <a:t>I am A, and this is the proof </a:t>
            </a:r>
            <a:r>
              <a:rPr lang="en-US" u="none" dirty="0">
                <a:solidFill>
                  <a:srgbClr val="FF0000"/>
                </a:solidFill>
              </a:rPr>
              <a:t>without revealing secrets</a:t>
            </a: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3903886" y="3521601"/>
            <a:ext cx="2541162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Authentication Request</a:t>
            </a:r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2456237" y="5528312"/>
            <a:ext cx="5009787" cy="7099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b="0">
                <a:solidFill>
                  <a:srgbClr val="0000FF"/>
                </a:solidFill>
              </a:rPr>
              <a:t>The proof is called a </a:t>
            </a:r>
            <a:r>
              <a:rPr lang="en-US">
                <a:solidFill>
                  <a:srgbClr val="0000FF"/>
                </a:solidFill>
              </a:rPr>
              <a:t>Zero-Knowledge</a:t>
            </a:r>
            <a:r>
              <a:rPr lang="en-US" b="0">
                <a:solidFill>
                  <a:srgbClr val="0000FF"/>
                </a:solidFill>
              </a:rPr>
              <a:t> proof if: </a:t>
            </a:r>
          </a:p>
          <a:p>
            <a:pPr defTabSz="761179" eaLnBrk="0" hangingPunct="0"/>
            <a:r>
              <a:rPr lang="en-US" b="0" u="none">
                <a:solidFill>
                  <a:srgbClr val="FC0128"/>
                </a:solidFill>
              </a:rPr>
              <a:t>Prover reveals no secrets (whatever) to the verifier !</a:t>
            </a: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1371609" y="4902208"/>
            <a:ext cx="7029570" cy="371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de-DE" sz="1800" dirty="0">
                <a:solidFill>
                  <a:srgbClr val="000000"/>
                </a:solidFill>
                <a:latin typeface="Arial" charset="0"/>
              </a:rPr>
              <a:t>This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protocol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repeated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many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times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higher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security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!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/>
      <p:bldP spid="96265" grpId="0" animBg="1"/>
      <p:bldP spid="96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2754797" y="3996878"/>
            <a:ext cx="680075" cy="340624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sz="1600" u="none">
                <a:solidFill>
                  <a:srgbClr val="023DD0"/>
                </a:solidFill>
              </a:rPr>
              <a:t>S</a:t>
            </a:r>
            <a:r>
              <a:rPr lang="en-AU" sz="1600" b="0" u="none">
                <a:solidFill>
                  <a:srgbClr val="023DD0"/>
                </a:solidFill>
              </a:rPr>
              <a:t> = </a:t>
            </a:r>
            <a:r>
              <a:rPr lang="en-AU" sz="1600" b="0" u="none">
                <a:solidFill>
                  <a:srgbClr val="FC0128"/>
                </a:solidFill>
              </a:rPr>
              <a:t>r </a:t>
            </a:r>
            <a:r>
              <a:rPr lang="en-AU" sz="1600" u="none" baseline="30000">
                <a:solidFill>
                  <a:srgbClr val="FC0128"/>
                </a:solidFill>
              </a:rPr>
              <a:t>2 </a:t>
            </a:r>
            <a:endParaRPr lang="en-US" sz="1600" u="none" baseline="30000">
              <a:solidFill>
                <a:srgbClr val="FC0128"/>
              </a:solidFill>
            </a:endParaRPr>
          </a:p>
        </p:txBody>
      </p:sp>
      <p:sp>
        <p:nvSpPr>
          <p:cNvPr id="1435651" name="Text Box 3"/>
          <p:cNvSpPr txBox="1">
            <a:spLocks noChangeArrowheads="1"/>
          </p:cNvSpPr>
          <p:nvPr/>
        </p:nvSpPr>
        <p:spPr bwMode="auto">
          <a:xfrm>
            <a:off x="1104285" y="457202"/>
            <a:ext cx="8160988" cy="6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>
              <a:defRPr/>
            </a:pPr>
            <a:r>
              <a:rPr lang="en-US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Fiat-Shamir Proof-of-Identity Protocol (1986)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862953" y="3243268"/>
            <a:ext cx="1228450" cy="4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400" dirty="0">
                <a:solidFill>
                  <a:srgbClr val="000000"/>
                </a:solidFill>
              </a:rPr>
              <a:t>Prover A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7651487" y="3170247"/>
            <a:ext cx="1148299" cy="5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1" tIns="45666" rIns="91331" bIns="45666">
            <a:spAutoFit/>
          </a:bodyPr>
          <a:lstStyle/>
          <a:p>
            <a:pPr algn="ctr" defTabSz="761179" eaLnBrk="0" hangingPunct="0"/>
            <a:r>
              <a:rPr lang="en-US" sz="2700" dirty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4402864" y="3966412"/>
            <a:ext cx="1660665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( I am user A, </a:t>
            </a:r>
            <a:r>
              <a:rPr lang="en-US" sz="1800" u="none">
                <a:solidFill>
                  <a:srgbClr val="0E52FC"/>
                </a:solidFill>
              </a:rPr>
              <a:t>S </a:t>
            </a:r>
            <a:r>
              <a:rPr lang="en-US" sz="1800" u="none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 flipH="1">
            <a:off x="2994037" y="5646738"/>
            <a:ext cx="4189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4723819" y="5255463"/>
            <a:ext cx="244059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  <a:sym typeface="Symbol" pitchFamily="18" charset="2"/>
              </a:rPr>
              <a:t>t</a:t>
            </a:r>
            <a:endParaRPr lang="en-US" sz="1800" u="none" baseline="30000">
              <a:solidFill>
                <a:srgbClr val="FC0128"/>
              </a:solidFill>
            </a:endParaRPr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>
            <a:off x="7613697" y="3958879"/>
            <a:ext cx="1919197" cy="648401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randomly choose b</a:t>
            </a:r>
          </a:p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b = 1 or 0 </a:t>
            </a:r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3262313" y="2300288"/>
            <a:ext cx="3884612" cy="990600"/>
          </a:xfrm>
          <a:prstGeom prst="rect">
            <a:avLst/>
          </a:prstGeom>
          <a:solidFill>
            <a:srgbClr val="99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89902" tIns="46750" rIns="89902" bIns="46750" anchor="ctr"/>
          <a:lstStyle/>
          <a:p>
            <a:pPr eaLnBrk="0" hangingPunct="0"/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3414719" y="2388125"/>
            <a:ext cx="2425426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u="none">
                <a:solidFill>
                  <a:srgbClr val="023DD0"/>
                </a:solidFill>
                <a:sym typeface="Symbol" pitchFamily="18" charset="2"/>
              </a:rPr>
              <a:t>m </a:t>
            </a:r>
            <a:r>
              <a:rPr lang="en-US" b="0" u="none">
                <a:solidFill>
                  <a:srgbClr val="000000"/>
                </a:solidFill>
                <a:sym typeface="Symbol" pitchFamily="18" charset="2"/>
              </a:rPr>
              <a:t>is RSA  type modulus</a:t>
            </a:r>
          </a:p>
        </p:txBody>
      </p:sp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3414713" y="2687437"/>
            <a:ext cx="3732212" cy="5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AU" u="none">
                <a:solidFill>
                  <a:srgbClr val="023DD0"/>
                </a:solidFill>
              </a:rPr>
              <a:t>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r>
              <a:rPr lang="en-AU" u="none">
                <a:solidFill>
                  <a:srgbClr val="023DD0"/>
                </a:solidFill>
              </a:rPr>
              <a:t> = </a:t>
            </a:r>
            <a:r>
              <a:rPr lang="en-AU" sz="2400" u="none">
                <a:solidFill>
                  <a:srgbClr val="FC0128"/>
                </a:solidFill>
              </a:rPr>
              <a:t>x</a:t>
            </a:r>
            <a:r>
              <a:rPr lang="en-AU" sz="2400" u="none" baseline="-25000">
                <a:solidFill>
                  <a:srgbClr val="FC0128"/>
                </a:solidFill>
              </a:rPr>
              <a:t>a</a:t>
            </a:r>
            <a:r>
              <a:rPr lang="en-AU" sz="2400" u="none" baseline="30000">
                <a:solidFill>
                  <a:srgbClr val="FC0128"/>
                </a:solidFill>
              </a:rPr>
              <a:t>2</a:t>
            </a:r>
            <a:r>
              <a:rPr lang="en-US" u="none">
                <a:solidFill>
                  <a:srgbClr val="000000"/>
                </a:solidFill>
              </a:rPr>
              <a:t>    in  </a:t>
            </a:r>
            <a:r>
              <a:rPr lang="en-AU" sz="2400" u="none">
                <a:solidFill>
                  <a:srgbClr val="023DD0"/>
                </a:solidFill>
              </a:rPr>
              <a:t>Z</a:t>
            </a:r>
            <a:r>
              <a:rPr lang="en-AU" sz="2400" u="none" baseline="-25000">
                <a:solidFill>
                  <a:srgbClr val="023DD0"/>
                </a:solidFill>
              </a:rPr>
              <a:t>m</a:t>
            </a:r>
            <a:r>
              <a:rPr lang="en-US" sz="2400" u="none">
                <a:solidFill>
                  <a:srgbClr val="023DD0"/>
                </a:solidFill>
                <a:sym typeface="Symbol" pitchFamily="18" charset="2"/>
              </a:rPr>
              <a:t> </a:t>
            </a:r>
            <a:r>
              <a:rPr lang="en-US" u="none">
                <a:solidFill>
                  <a:srgbClr val="000000"/>
                </a:solidFill>
              </a:rPr>
              <a:t> (mod m)  </a:t>
            </a:r>
            <a:r>
              <a:rPr lang="en-US" sz="2700" u="none">
                <a:solidFill>
                  <a:srgbClr val="000000"/>
                </a:solidFill>
              </a:rPr>
              <a:t>              </a:t>
            </a:r>
          </a:p>
        </p:txBody>
      </p:sp>
      <p:sp>
        <p:nvSpPr>
          <p:cNvPr id="98316" name="Text Box 13"/>
          <p:cNvSpPr txBox="1">
            <a:spLocks noChangeArrowheads="1"/>
          </p:cNvSpPr>
          <p:nvPr/>
        </p:nvSpPr>
        <p:spPr bwMode="auto">
          <a:xfrm>
            <a:off x="3249615" y="1917745"/>
            <a:ext cx="1979612" cy="371402"/>
          </a:xfrm>
          <a:prstGeom prst="rect">
            <a:avLst/>
          </a:prstGeom>
          <a:solidFill>
            <a:srgbClr val="A9C7FD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public directory</a:t>
            </a:r>
            <a:endParaRPr lang="en-US" sz="2400" u="none">
              <a:solidFill>
                <a:srgbClr val="000000"/>
              </a:solidFill>
            </a:endParaRPr>
          </a:p>
        </p:txBody>
      </p:sp>
      <p:sp>
        <p:nvSpPr>
          <p:cNvPr id="98317" name="Line 14"/>
          <p:cNvSpPr>
            <a:spLocks noChangeShapeType="1"/>
          </p:cNvSpPr>
          <p:nvPr/>
        </p:nvSpPr>
        <p:spPr bwMode="auto">
          <a:xfrm flipH="1">
            <a:off x="2917830" y="4511686"/>
            <a:ext cx="4344988" cy="677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18" name="Text Box 15"/>
          <p:cNvSpPr txBox="1">
            <a:spLocks noChangeArrowheads="1"/>
          </p:cNvSpPr>
          <p:nvPr/>
        </p:nvSpPr>
        <p:spPr bwMode="auto">
          <a:xfrm>
            <a:off x="4625675" y="4576013"/>
            <a:ext cx="349857" cy="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>
                <a:solidFill>
                  <a:srgbClr val="000000"/>
                </a:solidFill>
              </a:rPr>
              <a:t> b</a:t>
            </a:r>
          </a:p>
        </p:txBody>
      </p:sp>
      <p:sp>
        <p:nvSpPr>
          <p:cNvPr id="98319" name="Text Box 16"/>
          <p:cNvSpPr txBox="1">
            <a:spLocks noChangeArrowheads="1"/>
          </p:cNvSpPr>
          <p:nvPr/>
        </p:nvSpPr>
        <p:spPr bwMode="auto">
          <a:xfrm>
            <a:off x="1648143" y="5272084"/>
            <a:ext cx="1072490" cy="402180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AU" b="0" u="none">
                <a:solidFill>
                  <a:srgbClr val="023DD0"/>
                </a:solidFill>
              </a:rPr>
              <a:t> </a:t>
            </a:r>
            <a:r>
              <a:rPr lang="en-US" u="none">
                <a:solidFill>
                  <a:srgbClr val="000000"/>
                </a:solidFill>
              </a:rPr>
              <a:t>=  r. </a:t>
            </a:r>
            <a:r>
              <a:rPr lang="en-AU" u="none">
                <a:solidFill>
                  <a:srgbClr val="FC0128"/>
                </a:solidFill>
              </a:rPr>
              <a:t>x</a:t>
            </a:r>
            <a:r>
              <a:rPr lang="en-AU" u="none" baseline="-25000">
                <a:solidFill>
                  <a:srgbClr val="FC0128"/>
                </a:solidFill>
              </a:rPr>
              <a:t>a</a:t>
            </a:r>
            <a:r>
              <a:rPr lang="en-AU" u="none" baseline="30000">
                <a:solidFill>
                  <a:srgbClr val="FC0128"/>
                </a:solidFill>
              </a:rPr>
              <a:t>b</a:t>
            </a:r>
            <a:r>
              <a:rPr lang="en-US" u="non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8320" name="Text Box 17"/>
          <p:cNvSpPr txBox="1">
            <a:spLocks noChangeArrowheads="1"/>
          </p:cNvSpPr>
          <p:nvPr/>
        </p:nvSpPr>
        <p:spPr bwMode="auto">
          <a:xfrm>
            <a:off x="904269" y="2740550"/>
            <a:ext cx="1936381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u="none">
                <a:solidFill>
                  <a:srgbClr val="FC0128"/>
                </a:solidFill>
              </a:rPr>
              <a:t>x</a:t>
            </a:r>
            <a:r>
              <a:rPr lang="en-AU" u="none" baseline="-25000">
                <a:solidFill>
                  <a:srgbClr val="FC0128"/>
                </a:solidFill>
              </a:rPr>
              <a:t>a</a:t>
            </a:r>
            <a:r>
              <a:rPr lang="en-US" sz="1800" u="none">
                <a:solidFill>
                  <a:srgbClr val="023DD0"/>
                </a:solidFill>
                <a:sym typeface="Symbol" pitchFamily="18" charset="2"/>
              </a:rPr>
              <a:t> = secret key of A</a:t>
            </a:r>
            <a:endParaRPr lang="en-US" sz="1800" u="none" baseline="-25000">
              <a:solidFill>
                <a:srgbClr val="023DD0"/>
              </a:solidFill>
            </a:endParaRPr>
          </a:p>
        </p:txBody>
      </p:sp>
      <p:sp>
        <p:nvSpPr>
          <p:cNvPr id="98321" name="Line 18"/>
          <p:cNvSpPr>
            <a:spLocks noChangeShapeType="1"/>
          </p:cNvSpPr>
          <p:nvPr/>
        </p:nvSpPr>
        <p:spPr bwMode="auto">
          <a:xfrm>
            <a:off x="2743202" y="2971804"/>
            <a:ext cx="709613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22" name="Text Box 19"/>
          <p:cNvSpPr txBox="1">
            <a:spLocks noChangeArrowheads="1"/>
          </p:cNvSpPr>
          <p:nvPr/>
        </p:nvSpPr>
        <p:spPr bwMode="auto">
          <a:xfrm>
            <a:off x="1510675" y="4377787"/>
            <a:ext cx="377108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u="none" dirty="0" err="1">
                <a:solidFill>
                  <a:srgbClr val="FC0128"/>
                </a:solidFill>
              </a:rPr>
              <a:t>x</a:t>
            </a:r>
            <a:r>
              <a:rPr lang="en-AU" u="none" baseline="-25000" dirty="0" err="1">
                <a:solidFill>
                  <a:srgbClr val="FC0128"/>
                </a:solidFill>
              </a:rPr>
              <a:t>a</a:t>
            </a:r>
            <a:endParaRPr lang="en-US" u="none" baseline="-25000" dirty="0">
              <a:solidFill>
                <a:srgbClr val="FC0128"/>
              </a:solidFill>
            </a:endParaRPr>
          </a:p>
        </p:txBody>
      </p:sp>
      <p:sp>
        <p:nvSpPr>
          <p:cNvPr id="98323" name="Text Box 20"/>
          <p:cNvSpPr txBox="1">
            <a:spLocks noChangeArrowheads="1"/>
          </p:cNvSpPr>
          <p:nvPr/>
        </p:nvSpPr>
        <p:spPr bwMode="auto">
          <a:xfrm>
            <a:off x="7312036" y="5157710"/>
            <a:ext cx="2774950" cy="1233176"/>
          </a:xfrm>
          <a:prstGeom prst="rect">
            <a:avLst/>
          </a:prstGeom>
          <a:solidFill>
            <a:srgbClr val="AFFFAF"/>
          </a:solidFill>
          <a:ln w="9525">
            <a:noFill/>
            <a:miter lim="800000"/>
            <a:headEnd/>
            <a:tailEnd/>
          </a:ln>
        </p:spPr>
        <p:txBody>
          <a:bodyPr lIns="89893" tIns="46745" rIns="89893" bIns="46745" anchor="ctr">
            <a:spAutoFit/>
          </a:bodyPr>
          <a:lstStyle/>
          <a:p>
            <a:pPr defTabSz="761179" eaLnBrk="0" hangingPunct="0"/>
            <a:endParaRPr lang="en-US" sz="1800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If  </a:t>
            </a:r>
            <a:r>
              <a:rPr lang="en-AU" u="none">
                <a:solidFill>
                  <a:srgbClr val="000000"/>
                </a:solidFill>
              </a:rPr>
              <a:t>t</a:t>
            </a:r>
            <a:r>
              <a:rPr lang="en-AU" u="none" baseline="30000">
                <a:solidFill>
                  <a:srgbClr val="000000"/>
                </a:solidFill>
              </a:rPr>
              <a:t>2</a:t>
            </a:r>
            <a:r>
              <a:rPr lang="en-US" u="none">
                <a:solidFill>
                  <a:srgbClr val="000000"/>
                </a:solidFill>
              </a:rPr>
              <a:t>   = S  .  </a:t>
            </a:r>
            <a:r>
              <a:rPr lang="en-AU" u="none">
                <a:solidFill>
                  <a:srgbClr val="0000FF"/>
                </a:solidFill>
              </a:rPr>
              <a:t>Y</a:t>
            </a:r>
            <a:r>
              <a:rPr lang="en-AU" u="none" baseline="-25000">
                <a:solidFill>
                  <a:srgbClr val="0000FF"/>
                </a:solidFill>
              </a:rPr>
              <a:t>a</a:t>
            </a:r>
            <a:r>
              <a:rPr lang="en-AU" u="none" baseline="30000">
                <a:solidFill>
                  <a:srgbClr val="000000"/>
                </a:solidFill>
              </a:rPr>
              <a:t>b </a:t>
            </a:r>
            <a:r>
              <a:rPr lang="en-AU" u="none">
                <a:solidFill>
                  <a:srgbClr val="000000"/>
                </a:solidFill>
              </a:rPr>
              <a:t>= r</a:t>
            </a:r>
            <a:r>
              <a:rPr lang="en-AU" u="none" baseline="30000">
                <a:solidFill>
                  <a:srgbClr val="000000"/>
                </a:solidFill>
              </a:rPr>
              <a:t>2</a:t>
            </a:r>
            <a:r>
              <a:rPr lang="en-AU" u="none">
                <a:solidFill>
                  <a:srgbClr val="000000"/>
                </a:solidFill>
              </a:rPr>
              <a:t> . (Xa) </a:t>
            </a:r>
            <a:r>
              <a:rPr lang="en-AU" u="none" baseline="30000">
                <a:solidFill>
                  <a:srgbClr val="000000"/>
                </a:solidFill>
              </a:rPr>
              <a:t>2b</a:t>
            </a:r>
            <a:endParaRPr lang="en-US" u="none" baseline="30000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then  A is authentic</a:t>
            </a: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(A knows </a:t>
            </a:r>
            <a:r>
              <a:rPr lang="en-AU" sz="1800" u="none">
                <a:solidFill>
                  <a:srgbClr val="FC0128"/>
                </a:solidFill>
              </a:rPr>
              <a:t>x</a:t>
            </a:r>
            <a:r>
              <a:rPr lang="en-AU" sz="1800" u="none" baseline="-25000">
                <a:solidFill>
                  <a:srgbClr val="FC0128"/>
                </a:solidFill>
              </a:rPr>
              <a:t>a</a:t>
            </a:r>
            <a:r>
              <a:rPr lang="en-US" sz="1800" u="none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98324" name="Text Box 21"/>
          <p:cNvSpPr txBox="1">
            <a:spLocks noChangeArrowheads="1"/>
          </p:cNvSpPr>
          <p:nvPr/>
        </p:nvSpPr>
        <p:spPr bwMode="auto">
          <a:xfrm>
            <a:off x="762007" y="3654080"/>
            <a:ext cx="2985130" cy="6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 A chooses a </a:t>
            </a:r>
            <a:r>
              <a:rPr lang="en-US" sz="1800" i="1">
                <a:solidFill>
                  <a:srgbClr val="000000"/>
                </a:solidFill>
              </a:rPr>
              <a:t>unit</a:t>
            </a:r>
            <a:r>
              <a:rPr lang="en-US" sz="1800" u="none">
                <a:solidFill>
                  <a:srgbClr val="000000"/>
                </a:solidFill>
              </a:rPr>
              <a:t>  </a:t>
            </a:r>
            <a:r>
              <a:rPr lang="en-US" sz="1800" u="none">
                <a:solidFill>
                  <a:srgbClr val="FC0128"/>
                </a:solidFill>
              </a:rPr>
              <a:t>r, gcd(m,r)=1</a:t>
            </a:r>
            <a:endParaRPr lang="en-US" sz="1800" u="none">
              <a:solidFill>
                <a:srgbClr val="000000"/>
              </a:solidFill>
            </a:endParaRPr>
          </a:p>
          <a:p>
            <a:pPr defTabSz="761179" eaLnBrk="0" hangingPunct="0"/>
            <a:r>
              <a:rPr lang="en-US" sz="1800" u="none">
                <a:solidFill>
                  <a:srgbClr val="000000"/>
                </a:solidFill>
              </a:rPr>
              <a:t> in </a:t>
            </a:r>
            <a:r>
              <a:rPr lang="en-AU" sz="1800" u="none">
                <a:solidFill>
                  <a:srgbClr val="023DD0"/>
                </a:solidFill>
              </a:rPr>
              <a:t>Z</a:t>
            </a:r>
            <a:r>
              <a:rPr lang="en-AU" sz="1800" u="none" baseline="-25000">
                <a:solidFill>
                  <a:srgbClr val="023DD0"/>
                </a:solidFill>
              </a:rPr>
              <a:t>m</a:t>
            </a:r>
            <a:r>
              <a:rPr lang="en-US" sz="1800" u="none">
                <a:solidFill>
                  <a:srgbClr val="000000"/>
                </a:solidFill>
              </a:rPr>
              <a:t> and computes</a:t>
            </a:r>
          </a:p>
        </p:txBody>
      </p:sp>
      <p:sp>
        <p:nvSpPr>
          <p:cNvPr id="98325" name="Text Box 22"/>
          <p:cNvSpPr txBox="1">
            <a:spLocks noChangeArrowheads="1"/>
          </p:cNvSpPr>
          <p:nvPr/>
        </p:nvSpPr>
        <p:spPr bwMode="auto">
          <a:xfrm>
            <a:off x="3339248" y="1064945"/>
            <a:ext cx="3708533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u="none">
                <a:solidFill>
                  <a:srgbClr val="000000"/>
                </a:solidFill>
              </a:rPr>
              <a:t>A Zero-Knowledge proof protocol ! </a:t>
            </a:r>
          </a:p>
        </p:txBody>
      </p:sp>
      <p:sp>
        <p:nvSpPr>
          <p:cNvPr id="98326" name="Line 23"/>
          <p:cNvSpPr>
            <a:spLocks noChangeShapeType="1"/>
          </p:cNvSpPr>
          <p:nvPr/>
        </p:nvSpPr>
        <p:spPr bwMode="auto">
          <a:xfrm>
            <a:off x="1681167" y="4744071"/>
            <a:ext cx="640001" cy="64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27" name="Line 24"/>
          <p:cNvSpPr>
            <a:spLocks noChangeShapeType="1"/>
          </p:cNvSpPr>
          <p:nvPr/>
        </p:nvSpPr>
        <p:spPr bwMode="auto">
          <a:xfrm flipH="1">
            <a:off x="3124211" y="4321175"/>
            <a:ext cx="41878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28" name="Text Box 25"/>
          <p:cNvSpPr txBox="1">
            <a:spLocks noChangeArrowheads="1"/>
          </p:cNvSpPr>
          <p:nvPr/>
        </p:nvSpPr>
        <p:spPr bwMode="auto">
          <a:xfrm>
            <a:off x="2117734" y="6076034"/>
            <a:ext cx="5105967" cy="37140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Prob. of  a successful attack </a:t>
            </a:r>
            <a:r>
              <a:rPr lang="en-US" sz="1800" u="none" dirty="0">
                <a:solidFill>
                  <a:srgbClr val="000000"/>
                </a:solidFill>
              </a:rPr>
              <a:t>after k random trials</a:t>
            </a:r>
            <a:r>
              <a:rPr lang="en-US" sz="1800" u="none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800" u="none" dirty="0">
                <a:solidFill>
                  <a:srgbClr val="000000"/>
                </a:solidFill>
              </a:rPr>
              <a:t>=  </a:t>
            </a:r>
            <a:r>
              <a:rPr lang="en-US" sz="1800" u="none" dirty="0">
                <a:solidFill>
                  <a:srgbClr val="FC0128"/>
                </a:solidFill>
              </a:rPr>
              <a:t>2</a:t>
            </a:r>
            <a:r>
              <a:rPr lang="en-US" sz="1800" u="none" baseline="30000" dirty="0">
                <a:solidFill>
                  <a:srgbClr val="FC0128"/>
                </a:solidFill>
              </a:rPr>
              <a:t>-k</a:t>
            </a:r>
          </a:p>
        </p:txBody>
      </p:sp>
      <p:sp>
        <p:nvSpPr>
          <p:cNvPr id="98329" name="Line 26"/>
          <p:cNvSpPr>
            <a:spLocks noChangeShapeType="1"/>
          </p:cNvSpPr>
          <p:nvPr/>
        </p:nvSpPr>
        <p:spPr bwMode="auto">
          <a:xfrm>
            <a:off x="3733800" y="3200400"/>
            <a:ext cx="48768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7921179" y="4664600"/>
            <a:ext cx="1037545" cy="4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3" tIns="46745" rIns="89893" bIns="46745" anchor="ctr">
            <a:spAutoFit/>
          </a:bodyPr>
          <a:lstStyle/>
          <a:p>
            <a:pPr algn="ctr" defTabSz="761179" eaLnBrk="0" hangingPunct="0"/>
            <a:r>
              <a:rPr lang="en-AU" u="none">
                <a:solidFill>
                  <a:srgbClr val="023DD0"/>
                </a:solidFill>
              </a:rPr>
              <a:t> </a:t>
            </a:r>
            <a:r>
              <a:rPr lang="en-US" u="none">
                <a:solidFill>
                  <a:srgbClr val="0E52FC"/>
                </a:solidFill>
              </a:rPr>
              <a:t>S     </a:t>
            </a:r>
            <a:r>
              <a:rPr lang="en-AU" u="none">
                <a:solidFill>
                  <a:srgbClr val="023DD0"/>
                </a:solidFill>
              </a:rPr>
              <a:t>   y</a:t>
            </a:r>
            <a:r>
              <a:rPr lang="en-AU" u="none" baseline="-25000">
                <a:solidFill>
                  <a:srgbClr val="023DD0"/>
                </a:solidFill>
              </a:rPr>
              <a:t>a</a:t>
            </a:r>
            <a:endParaRPr lang="en-US" u="none" baseline="-25000">
              <a:solidFill>
                <a:srgbClr val="023DD0"/>
              </a:solidFill>
            </a:endParaRP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>
            <a:off x="6043613" y="4206875"/>
            <a:ext cx="1981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32" name="Line 29"/>
          <p:cNvSpPr>
            <a:spLocks noChangeShapeType="1"/>
          </p:cNvSpPr>
          <p:nvPr/>
        </p:nvSpPr>
        <p:spPr bwMode="auto">
          <a:xfrm>
            <a:off x="8205521" y="4967283"/>
            <a:ext cx="3589" cy="485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33" name="Line 30"/>
          <p:cNvSpPr>
            <a:spLocks noChangeShapeType="1"/>
          </p:cNvSpPr>
          <p:nvPr/>
        </p:nvSpPr>
        <p:spPr bwMode="auto">
          <a:xfrm flipH="1">
            <a:off x="8610600" y="5029199"/>
            <a:ext cx="161926" cy="4857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35679" name="Text Box 31"/>
          <p:cNvSpPr txBox="1">
            <a:spLocks noChangeArrowheads="1"/>
          </p:cNvSpPr>
          <p:nvPr/>
        </p:nvSpPr>
        <p:spPr bwMode="auto">
          <a:xfrm>
            <a:off x="1219205" y="1370486"/>
            <a:ext cx="1680350" cy="1202399"/>
          </a:xfrm>
          <a:prstGeom prst="rect">
            <a:avLst/>
          </a:prstGeom>
          <a:solidFill>
            <a:srgbClr val="F7F9A3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89893" tIns="46745" rIns="89893" bIns="46745" anchor="ctr">
            <a:spAutoFit/>
          </a:bodyPr>
          <a:lstStyle/>
          <a:p>
            <a:pPr defTabSz="761179" eaLnBrk="0" hangingPunct="0">
              <a:defRPr/>
            </a:pPr>
            <a:r>
              <a:rPr lang="en-AU" sz="1800" u="none">
                <a:solidFill>
                  <a:srgbClr val="FC0128"/>
                </a:solidFill>
              </a:rPr>
              <a:t>m = p</a:t>
            </a:r>
            <a:r>
              <a:rPr lang="en-AU" sz="1800" u="none" baseline="-25000">
                <a:solidFill>
                  <a:srgbClr val="FC0128"/>
                </a:solidFill>
              </a:rPr>
              <a:t>1</a:t>
            </a:r>
            <a:r>
              <a:rPr lang="en-US" sz="1800" u="none">
                <a:solidFill>
                  <a:srgbClr val="FC0128"/>
                </a:solidFill>
                <a:sym typeface="Symbol" pitchFamily="18" charset="2"/>
              </a:rPr>
              <a:t> </a:t>
            </a:r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2 </a:t>
            </a:r>
          </a:p>
          <a:p>
            <a:pPr defTabSz="761179" eaLnBrk="0" hangingPunct="0">
              <a:defRPr/>
            </a:pPr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1</a:t>
            </a:r>
            <a:r>
              <a:rPr lang="en-US" sz="1800" u="none">
                <a:solidFill>
                  <a:srgbClr val="FC0128"/>
                </a:solidFill>
                <a:sym typeface="Symbol" pitchFamily="18" charset="2"/>
              </a:rPr>
              <a:t> </a:t>
            </a:r>
            <a:r>
              <a:rPr lang="en-AU" sz="1800" u="none">
                <a:solidFill>
                  <a:srgbClr val="FC0128"/>
                </a:solidFill>
              </a:rPr>
              <a:t>p</a:t>
            </a:r>
            <a:r>
              <a:rPr lang="en-AU" sz="1800" u="none" baseline="-25000">
                <a:solidFill>
                  <a:srgbClr val="FC0128"/>
                </a:solidFill>
              </a:rPr>
              <a:t>2  </a:t>
            </a:r>
            <a:r>
              <a:rPr lang="en-AU" sz="1800" u="none">
                <a:solidFill>
                  <a:srgbClr val="023DD0"/>
                </a:solidFill>
              </a:rPr>
              <a:t>are secrets</a:t>
            </a:r>
          </a:p>
          <a:p>
            <a:pPr defTabSz="761179" eaLnBrk="0" hangingPunct="0">
              <a:defRPr/>
            </a:pPr>
            <a:r>
              <a:rPr lang="en-AU" sz="1800" u="none">
                <a:solidFill>
                  <a:srgbClr val="023DD0"/>
                </a:solidFill>
              </a:rPr>
              <a:t>which </a:t>
            </a:r>
            <a:r>
              <a:rPr lang="en-AU" sz="1800">
                <a:solidFill>
                  <a:srgbClr val="023DD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body </a:t>
            </a:r>
          </a:p>
          <a:p>
            <a:pPr defTabSz="761179" eaLnBrk="0" hangingPunct="0">
              <a:defRPr/>
            </a:pPr>
            <a:r>
              <a:rPr lang="en-AU" sz="1800">
                <a:solidFill>
                  <a:srgbClr val="023DD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know</a:t>
            </a:r>
            <a:endParaRPr lang="en-US" sz="1800">
              <a:solidFill>
                <a:srgbClr val="023DD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35" name="Text Box 32"/>
          <p:cNvSpPr txBox="1">
            <a:spLocks noChangeArrowheads="1"/>
          </p:cNvSpPr>
          <p:nvPr/>
        </p:nvSpPr>
        <p:spPr bwMode="auto">
          <a:xfrm>
            <a:off x="7315205" y="1752606"/>
            <a:ext cx="2842527" cy="7099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93" tIns="46745" rIns="89893" bIns="46745">
            <a:spAutoFit/>
          </a:bodyPr>
          <a:lstStyle/>
          <a:p>
            <a:pPr defTabSz="761179" eaLnBrk="0" hangingPunct="0"/>
            <a:r>
              <a:rPr lang="de-DE" dirty="0">
                <a:solidFill>
                  <a:srgbClr val="FC0128"/>
                </a:solidFill>
                <a:latin typeface="Arial" charset="0"/>
              </a:rPr>
              <a:t>Security </a:t>
            </a:r>
            <a:r>
              <a:rPr lang="de-DE" dirty="0" err="1">
                <a:solidFill>
                  <a:srgbClr val="FC0128"/>
                </a:solidFill>
                <a:latin typeface="Arial" charset="0"/>
              </a:rPr>
              <a:t>relies</a:t>
            </a:r>
            <a:r>
              <a:rPr lang="de-DE" dirty="0">
                <a:solidFill>
                  <a:srgbClr val="FC0128"/>
                </a:solidFill>
                <a:latin typeface="Arial" charset="0"/>
              </a:rPr>
              <a:t> on </a:t>
            </a:r>
            <a:r>
              <a:rPr lang="de-DE" dirty="0" err="1">
                <a:solidFill>
                  <a:srgbClr val="FC0128"/>
                </a:solidFill>
                <a:latin typeface="Arial" charset="0"/>
              </a:rPr>
              <a:t>the</a:t>
            </a:r>
            <a:r>
              <a:rPr lang="de-DE" dirty="0">
                <a:solidFill>
                  <a:srgbClr val="FC0128"/>
                </a:solidFill>
                <a:latin typeface="Arial" charset="0"/>
              </a:rPr>
              <a:t> </a:t>
            </a:r>
          </a:p>
          <a:p>
            <a:pPr defTabSz="761179" eaLnBrk="0" hangingPunct="0"/>
            <a:r>
              <a:rPr lang="de-DE" dirty="0">
                <a:solidFill>
                  <a:srgbClr val="FC0128"/>
                </a:solidFill>
                <a:latin typeface="Arial" charset="0"/>
              </a:rPr>
              <a:t>Factoring Problem !</a:t>
            </a:r>
            <a:endParaRPr lang="en-GB" dirty="0">
              <a:solidFill>
                <a:srgbClr val="FC0128"/>
              </a:solidFill>
              <a:latin typeface="Arial" charset="0"/>
            </a:endParaRPr>
          </a:p>
        </p:txBody>
      </p:sp>
      <p:sp>
        <p:nvSpPr>
          <p:cNvPr id="98336" name="Line 33"/>
          <p:cNvSpPr>
            <a:spLocks noChangeShapeType="1"/>
          </p:cNvSpPr>
          <p:nvPr/>
        </p:nvSpPr>
        <p:spPr bwMode="auto">
          <a:xfrm>
            <a:off x="2819400" y="2287588"/>
            <a:ext cx="60960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89902" tIns="46750" rIns="89902" bIns="46750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8337" name="Text Box 34"/>
          <p:cNvSpPr txBox="1">
            <a:spLocks noChangeArrowheads="1"/>
          </p:cNvSpPr>
          <p:nvPr/>
        </p:nvSpPr>
        <p:spPr bwMode="auto">
          <a:xfrm>
            <a:off x="521166" y="5687416"/>
            <a:ext cx="1714418" cy="833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9893" tIns="46745" rIns="89893" bIns="46745">
            <a:spAutoFit/>
          </a:bodyPr>
          <a:lstStyle/>
          <a:p>
            <a:pPr eaLnBrk="0" hangingPunct="0"/>
            <a:r>
              <a:rPr lang="en-US" sz="1200" u="none" dirty="0">
                <a:solidFill>
                  <a:srgbClr val="000000"/>
                </a:solidFill>
                <a:latin typeface="Arial" charset="0"/>
              </a:rPr>
              <a:t>Attacker  can cheat if he stores earlier verification with the same b sequence!!</a:t>
            </a:r>
          </a:p>
        </p:txBody>
      </p:sp>
    </p:spTree>
    <p:extLst>
      <p:ext uri="{BB962C8B-B14F-4D97-AF65-F5344CB8AC3E}">
        <p14:creationId xmlns:p14="http://schemas.microsoft.com/office/powerpoint/2010/main" val="7386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 animBg="1"/>
      <p:bldP spid="98307" grpId="0"/>
      <p:bldP spid="98308" grpId="0"/>
      <p:bldP spid="98309" grpId="0"/>
      <p:bldP spid="98310" grpId="0" animBg="1"/>
      <p:bldP spid="98311" grpId="0"/>
      <p:bldP spid="98312" grpId="0" animBg="1"/>
      <p:bldP spid="98313" grpId="0" animBg="1"/>
      <p:bldP spid="98314" grpId="0"/>
      <p:bldP spid="98315" grpId="0"/>
      <p:bldP spid="98316" grpId="0" animBg="1"/>
      <p:bldP spid="98317" grpId="0" animBg="1"/>
      <p:bldP spid="98318" grpId="0"/>
      <p:bldP spid="98319" grpId="0" animBg="1"/>
      <p:bldP spid="98320" grpId="0"/>
      <p:bldP spid="98321" grpId="0" animBg="1"/>
      <p:bldP spid="98322" grpId="0"/>
      <p:bldP spid="98323" grpId="0" animBg="1"/>
      <p:bldP spid="98324" grpId="0"/>
      <p:bldP spid="98326" grpId="0" animBg="1"/>
      <p:bldP spid="98327" grpId="0" animBg="1"/>
      <p:bldP spid="98328" grpId="0" animBg="1"/>
      <p:bldP spid="98329" grpId="0" animBg="1"/>
      <p:bldP spid="98330" grpId="0"/>
      <p:bldP spid="98331" grpId="0" animBg="1"/>
      <p:bldP spid="98332" grpId="0" animBg="1"/>
      <p:bldP spid="98333" grpId="0" animBg="1"/>
      <p:bldP spid="1435679" grpId="0" animBg="1"/>
      <p:bldP spid="98335" grpId="0"/>
      <p:bldP spid="98336" grpId="0" animBg="1"/>
      <p:bldP spid="98337" grpId="0"/>
    </p:bldLst>
  </p:timing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2241</Words>
  <Application>Microsoft Office PowerPoint</Application>
  <PresentationFormat>Benutzerdefiniert</PresentationFormat>
  <Paragraphs>732</Paragraphs>
  <Slides>47</Slides>
  <Notes>39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9" baseType="lpstr">
      <vt:lpstr>bosch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Two Basic Requirements for Solid Security </vt:lpstr>
      <vt:lpstr>Contemporary State of the Art</vt:lpstr>
      <vt:lpstr>PowerPoint-Präsentation</vt:lpstr>
      <vt:lpstr>PowerPoint-Präsentation</vt:lpstr>
      <vt:lpstr>PowerPoint-Präsentation</vt:lpstr>
      <vt:lpstr>Physically Unique Units Production </vt:lpstr>
      <vt:lpstr>Personalizing Physical Entities : One-Way Injection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713</cp:revision>
  <cp:lastPrinted>2018-12-18T13:40:21Z</cp:lastPrinted>
  <dcterms:created xsi:type="dcterms:W3CDTF">1996-03-01T13:14:56Z</dcterms:created>
  <dcterms:modified xsi:type="dcterms:W3CDTF">2023-05-23T20:32:44Z</dcterms:modified>
</cp:coreProperties>
</file>