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FF89"/>
    <a:srgbClr val="1515F5"/>
    <a:srgbClr val="FFFF66"/>
    <a:srgbClr val="FBEA6D"/>
    <a:srgbClr val="FFEBEB"/>
    <a:srgbClr val="FFFFE5"/>
    <a:srgbClr val="FFFFEF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750" y="73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4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51832-417E-4D8C-8D73-7EE74B31BD2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59E8D-CA01-4B4C-871E-FF244EE5DC3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E0178-926E-454C-9B1E-07903A83DBBF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1BE09-3126-4C64-8C57-C7F2F668AD2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4F061-2C93-4EC9-B87F-0EE91D1A85F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30859-3A0A-4B38-ACB8-52341FDE53A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EBD75-6ADA-4B13-8F16-18BE3E591E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7651E-645E-41E2-B862-90B011A7CAA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7971B-D432-4AC0-B84A-D1873DFEF99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6CF62-C417-43EC-9B5E-91E35456F986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778E5-58B1-4B2F-AA32-D00FD7EC862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7DF15-0FD2-4941-828B-D423C4042B7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F0C28-8F9E-44E8-857A-10B38FFDCB4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34CCD-8C89-43A0-AAE0-17055B369E2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594CA-3CE6-48F8-A371-F5E35AC6AA2C}" type="slidenum">
              <a:rPr lang="en-GB"/>
              <a:pPr/>
              <a:t>4</a:t>
            </a:fld>
            <a:endParaRPr lang="en-GB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4A3B6-64C2-478C-8067-D7703AA50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4A3B6-64C2-478C-8067-D7703AA50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4A3B6-64C2-478C-8067-D7703AA50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4A3B6-64C2-478C-8067-D7703AA50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1AD97-0E9D-4B68-B6B9-78FC424FD36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19200" y="1295400"/>
            <a:ext cx="4038600" cy="4298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295400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521075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7120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295400"/>
            <a:ext cx="8231188" cy="4298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7946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7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3.wav"/><Relationship Id="rId9" Type="http://schemas.openxmlformats.org/officeDocument/2006/relationships/audio" Target="../media/audio6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9.wav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10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audio" Target="../media/audio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v42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2642904" y="2882921"/>
            <a:ext cx="5083741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Lecture-14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Cryptographic Protocols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Secret Sharing, Threshold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Text Box 2"/>
          <p:cNvSpPr txBox="1">
            <a:spLocks noChangeArrowheads="1"/>
          </p:cNvSpPr>
          <p:nvPr/>
        </p:nvSpPr>
        <p:spPr bwMode="auto">
          <a:xfrm>
            <a:off x="4105275" y="4683125"/>
            <a:ext cx="2454275" cy="549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u="none" dirty="0"/>
              <a:t>Y</a:t>
            </a:r>
            <a:r>
              <a:rPr lang="en-US" sz="1600" u="none" baseline="-25000" dirty="0"/>
              <a:t>3</a:t>
            </a:r>
            <a:r>
              <a:rPr lang="en-US" sz="1600" u="none" dirty="0"/>
              <a:t> = (2</a:t>
            </a:r>
            <a:r>
              <a:rPr lang="en-US" sz="1600" u="none" baseline="30000" dirty="0"/>
              <a:t>5</a:t>
            </a:r>
            <a:r>
              <a:rPr lang="en-US" sz="1600" u="none" dirty="0"/>
              <a:t>)</a:t>
            </a:r>
            <a:r>
              <a:rPr lang="en-US" sz="1600" u="none" baseline="30000" dirty="0">
                <a:solidFill>
                  <a:srgbClr val="1515F5"/>
                </a:solidFill>
              </a:rPr>
              <a:t>13</a:t>
            </a:r>
            <a:r>
              <a:rPr lang="en-US" sz="1600" u="none" dirty="0"/>
              <a:t> = 2</a:t>
            </a:r>
            <a:r>
              <a:rPr lang="en-US" sz="1600" u="none" baseline="30000" dirty="0"/>
              <a:t>65 mod 18</a:t>
            </a:r>
            <a:r>
              <a:rPr lang="en-US" sz="1600" u="none" dirty="0"/>
              <a:t> </a:t>
            </a:r>
          </a:p>
          <a:p>
            <a:r>
              <a:rPr lang="en-US" sz="1600" u="none" dirty="0"/>
              <a:t>     = 2</a:t>
            </a:r>
            <a:r>
              <a:rPr lang="en-US" sz="1600" u="none" baseline="30000" dirty="0"/>
              <a:t>11</a:t>
            </a:r>
            <a:r>
              <a:rPr lang="en-US" sz="1600" u="none" dirty="0"/>
              <a:t> = 15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35801" y="2971511"/>
            <a:ext cx="1676400" cy="283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762000"/>
            <a:endParaRPr lang="en-GB" b="0" u="non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333027" y="2868939"/>
            <a:ext cx="1603375" cy="283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 b="0" u="none">
              <a:latin typeface="Times New Roman" pitchFamily="18" charset="0"/>
            </a:endParaRPr>
          </a:p>
        </p:txBody>
      </p:sp>
      <p:sp>
        <p:nvSpPr>
          <p:cNvPr id="1382405" name="Text Box 5"/>
          <p:cNvSpPr txBox="1">
            <a:spLocks noChangeArrowheads="1"/>
          </p:cNvSpPr>
          <p:nvPr/>
        </p:nvSpPr>
        <p:spPr bwMode="auto">
          <a:xfrm>
            <a:off x="4176713" y="3243263"/>
            <a:ext cx="2085975" cy="320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 dirty="0"/>
              <a:t>Y</a:t>
            </a:r>
            <a:r>
              <a:rPr lang="en-US" sz="1400" u="none" baseline="-25000" dirty="0"/>
              <a:t>1</a:t>
            </a:r>
            <a:r>
              <a:rPr lang="en-US" sz="1400" u="none" dirty="0"/>
              <a:t> = (2</a:t>
            </a:r>
            <a:r>
              <a:rPr lang="en-US" sz="1400" u="none" baseline="30000" dirty="0">
                <a:solidFill>
                  <a:schemeClr val="hlink"/>
                </a:solidFill>
              </a:rPr>
              <a:t>7</a:t>
            </a:r>
            <a:r>
              <a:rPr lang="en-US" sz="1400" u="none" dirty="0"/>
              <a:t>) = (14) mod 19</a:t>
            </a:r>
          </a:p>
        </p:txBody>
      </p:sp>
      <p:sp>
        <p:nvSpPr>
          <p:cNvPr id="1382406" name="Text Box 6"/>
          <p:cNvSpPr txBox="1">
            <a:spLocks noChangeArrowheads="1"/>
          </p:cNvSpPr>
          <p:nvPr/>
        </p:nvSpPr>
        <p:spPr bwMode="auto">
          <a:xfrm>
            <a:off x="4059449" y="3961758"/>
            <a:ext cx="2265075" cy="2017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 dirty="0"/>
              <a:t>Y</a:t>
            </a:r>
            <a:r>
              <a:rPr lang="en-US" sz="1400" u="none" baseline="-25000" dirty="0"/>
              <a:t>2</a:t>
            </a:r>
            <a:r>
              <a:rPr lang="en-US" sz="1400" u="none" dirty="0"/>
              <a:t> = (2</a:t>
            </a:r>
            <a:r>
              <a:rPr lang="en-US" sz="1400" u="none" baseline="30000" dirty="0"/>
              <a:t>7</a:t>
            </a:r>
            <a:r>
              <a:rPr lang="en-US" sz="1400" u="none" dirty="0"/>
              <a:t>)</a:t>
            </a:r>
            <a:r>
              <a:rPr lang="en-US" sz="1400" u="none" baseline="30000" dirty="0">
                <a:solidFill>
                  <a:schemeClr val="hlink"/>
                </a:solidFill>
              </a:rPr>
              <a:t>11 mod 18</a:t>
            </a:r>
            <a:r>
              <a:rPr lang="en-US" sz="1400" u="none" dirty="0"/>
              <a:t> = 2</a:t>
            </a:r>
            <a:r>
              <a:rPr lang="en-US" sz="1400" u="none" baseline="30000" dirty="0"/>
              <a:t>5</a:t>
            </a:r>
            <a:r>
              <a:rPr lang="en-US" sz="1400" u="none" dirty="0"/>
              <a:t> = 13</a:t>
            </a:r>
          </a:p>
        </p:txBody>
      </p:sp>
      <p:sp>
        <p:nvSpPr>
          <p:cNvPr id="1382407" name="Text Box 7"/>
          <p:cNvSpPr txBox="1">
            <a:spLocks noChangeArrowheads="1"/>
          </p:cNvSpPr>
          <p:nvPr/>
        </p:nvSpPr>
        <p:spPr bwMode="auto">
          <a:xfrm>
            <a:off x="6408738" y="5043488"/>
            <a:ext cx="1960562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u="none" dirty="0"/>
              <a:t>15</a:t>
            </a:r>
            <a:r>
              <a:rPr lang="en-US" sz="1600" u="none" baseline="30000" dirty="0">
                <a:solidFill>
                  <a:srgbClr val="1515F5"/>
                </a:solidFill>
              </a:rPr>
              <a:t>5 </a:t>
            </a:r>
            <a:r>
              <a:rPr lang="en-US" sz="1600" u="none" dirty="0"/>
              <a:t>=(2</a:t>
            </a:r>
            <a:r>
              <a:rPr lang="en-US" sz="1600" u="none" baseline="30000" dirty="0"/>
              <a:t>11</a:t>
            </a:r>
            <a:r>
              <a:rPr lang="en-US" sz="1600" u="none" dirty="0"/>
              <a:t>)</a:t>
            </a:r>
            <a:r>
              <a:rPr lang="en-US" sz="1600" u="none" baseline="30000" dirty="0"/>
              <a:t>5</a:t>
            </a:r>
            <a:r>
              <a:rPr lang="en-US" sz="1600" u="none" dirty="0">
                <a:solidFill>
                  <a:srgbClr val="1515F5"/>
                </a:solidFill>
              </a:rPr>
              <a:t> </a:t>
            </a:r>
            <a:r>
              <a:rPr lang="en-US" sz="1600" u="none" dirty="0"/>
              <a:t>= 2 = M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91484" y="3518925"/>
            <a:ext cx="1828800" cy="5254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400" u="none" dirty="0">
                <a:cs typeface="Arial" pitchFamily="34" charset="0"/>
              </a:rPr>
              <a:t>	</a:t>
            </a:r>
          </a:p>
          <a:p>
            <a:pPr defTabSz="762000"/>
            <a:r>
              <a:rPr lang="de-DE" sz="1400" u="none" dirty="0">
                <a:cs typeface="Times New Roman" pitchFamily="18" charset="0"/>
              </a:rPr>
              <a:t>Message M = 2</a:t>
            </a:r>
            <a:r>
              <a:rPr lang="en-GB" sz="1400" b="0" u="none" dirty="0"/>
              <a:t> </a:t>
            </a:r>
          </a:p>
        </p:txBody>
      </p:sp>
      <p:sp>
        <p:nvSpPr>
          <p:cNvPr id="1382409" name="Line 9"/>
          <p:cNvSpPr>
            <a:spLocks noChangeShapeType="1"/>
          </p:cNvSpPr>
          <p:nvPr/>
        </p:nvSpPr>
        <p:spPr bwMode="auto">
          <a:xfrm>
            <a:off x="4022725" y="3578225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82410" name="Line 10"/>
          <p:cNvSpPr>
            <a:spLocks noChangeShapeType="1"/>
          </p:cNvSpPr>
          <p:nvPr/>
        </p:nvSpPr>
        <p:spPr bwMode="auto">
          <a:xfrm flipH="1">
            <a:off x="4022725" y="4340225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82411" name="Line 11"/>
          <p:cNvSpPr>
            <a:spLocks noChangeShapeType="1"/>
          </p:cNvSpPr>
          <p:nvPr/>
        </p:nvSpPr>
        <p:spPr bwMode="auto">
          <a:xfrm>
            <a:off x="4022725" y="5254625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84938" y="3087688"/>
            <a:ext cx="1427162" cy="6115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 defTabSz="762000">
              <a:lnSpc>
                <a:spcPct val="80000"/>
              </a:lnSpc>
              <a:spcBef>
                <a:spcPct val="50000"/>
              </a:spcBef>
            </a:pPr>
            <a:r>
              <a:rPr lang="de-DE" sz="1600" u="none" dirty="0">
                <a:cs typeface="Arial" pitchFamily="34" charset="0"/>
              </a:rPr>
              <a:t>e</a:t>
            </a:r>
            <a:r>
              <a:rPr lang="de-DE" sz="1600" u="none" baseline="-30000" dirty="0">
                <a:cs typeface="Arial" pitchFamily="34" charset="0"/>
              </a:rPr>
              <a:t>2</a:t>
            </a:r>
            <a:r>
              <a:rPr lang="de-DE" sz="1600" u="none" dirty="0">
                <a:cs typeface="Arial" pitchFamily="34" charset="0"/>
              </a:rPr>
              <a:t> = </a:t>
            </a:r>
            <a:r>
              <a:rPr lang="de-DE" sz="1600" u="none" dirty="0">
                <a:solidFill>
                  <a:schemeClr val="hlink"/>
                </a:solidFill>
                <a:cs typeface="Arial" pitchFamily="34" charset="0"/>
              </a:rPr>
              <a:t>11</a:t>
            </a:r>
            <a:endParaRPr lang="de-DE" sz="1600" b="0" u="none" dirty="0">
              <a:solidFill>
                <a:schemeClr val="hlink"/>
              </a:solidFill>
              <a:cs typeface="Times New Roman" pitchFamily="18" charset="0"/>
            </a:endParaRPr>
          </a:p>
          <a:p>
            <a:pPr defTabSz="762000">
              <a:lnSpc>
                <a:spcPct val="80000"/>
              </a:lnSpc>
              <a:spcBef>
                <a:spcPct val="50000"/>
              </a:spcBef>
            </a:pPr>
            <a:r>
              <a:rPr lang="de-DE" sz="1600" u="none" dirty="0">
                <a:cs typeface="Times New Roman" pitchFamily="18" charset="0"/>
              </a:rPr>
              <a:t>d</a:t>
            </a:r>
            <a:r>
              <a:rPr lang="de-DE" sz="1600" u="none" baseline="-30000" dirty="0">
                <a:cs typeface="Times New Roman" pitchFamily="18" charset="0"/>
              </a:rPr>
              <a:t>2</a:t>
            </a:r>
            <a:r>
              <a:rPr lang="de-DE" sz="1600" u="none" dirty="0">
                <a:cs typeface="Times New Roman" pitchFamily="18" charset="0"/>
              </a:rPr>
              <a:t> =</a:t>
            </a:r>
            <a:r>
              <a:rPr lang="de-DE" sz="1600" u="none" dirty="0">
                <a:solidFill>
                  <a:srgbClr val="000000"/>
                </a:solidFill>
                <a:cs typeface="Arial" pitchFamily="34" charset="0"/>
              </a:rPr>
              <a:t> e</a:t>
            </a:r>
            <a:r>
              <a:rPr lang="de-DE" sz="1600" u="none" baseline="-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de-DE" sz="1600" u="none" baseline="30000" dirty="0">
                <a:solidFill>
                  <a:srgbClr val="000000"/>
                </a:solidFill>
                <a:cs typeface="Arial" pitchFamily="34" charset="0"/>
              </a:rPr>
              <a:t>-1</a:t>
            </a:r>
            <a:r>
              <a:rPr lang="de-DE" sz="1600" u="none" dirty="0">
                <a:cs typeface="Times New Roman" pitchFamily="18" charset="0"/>
              </a:rPr>
              <a:t> = </a:t>
            </a:r>
            <a:r>
              <a:rPr lang="de-DE" sz="1600" u="none" dirty="0">
                <a:solidFill>
                  <a:srgbClr val="1515F5"/>
                </a:solidFill>
                <a:cs typeface="Times New Roman" pitchFamily="18" charset="0"/>
              </a:rPr>
              <a:t>5</a:t>
            </a:r>
            <a:r>
              <a:rPr lang="en-GB" sz="1600" b="0" u="none" dirty="0"/>
              <a:t>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993150" y="1610863"/>
            <a:ext cx="7223750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u="none" dirty="0">
                <a:solidFill>
                  <a:schemeClr val="hlink"/>
                </a:solidFill>
                <a:cs typeface="Arial" pitchFamily="34" charset="0"/>
              </a:rPr>
              <a:t>Hiding/locking function</a:t>
            </a:r>
            <a:r>
              <a:rPr lang="en-GB" u="none" dirty="0">
                <a:solidFill>
                  <a:schemeClr val="hlink"/>
                </a:solidFill>
                <a:cs typeface="Times New Roman" pitchFamily="18" charset="0"/>
              </a:rPr>
              <a:t>:  </a:t>
            </a:r>
            <a:r>
              <a:rPr lang="en-GB" u="none" dirty="0" err="1">
                <a:solidFill>
                  <a:schemeClr val="hlink"/>
                </a:solidFill>
                <a:cs typeface="Arial" pitchFamily="34" charset="0"/>
              </a:rPr>
              <a:t>M</a:t>
            </a:r>
            <a:r>
              <a:rPr lang="en-GB" u="none" baseline="30000" dirty="0" err="1">
                <a:solidFill>
                  <a:schemeClr val="hlink"/>
                </a:solidFill>
                <a:cs typeface="Arial" pitchFamily="34" charset="0"/>
              </a:rPr>
              <a:t>Key</a:t>
            </a:r>
            <a:r>
              <a:rPr lang="en-GB" u="none" dirty="0">
                <a:solidFill>
                  <a:schemeClr val="hlink"/>
                </a:solidFill>
                <a:cs typeface="Arial" pitchFamily="34" charset="0"/>
              </a:rPr>
              <a:t> mod 19</a:t>
            </a:r>
            <a:r>
              <a:rPr lang="de-DE" u="none" dirty="0">
                <a:solidFill>
                  <a:schemeClr val="hlink"/>
                </a:solidFill>
                <a:cs typeface="Arial" pitchFamily="34" charset="0"/>
              </a:rPr>
              <a:t>, </a:t>
            </a:r>
            <a:r>
              <a:rPr lang="de-DE" u="none" dirty="0" err="1">
                <a:solidFill>
                  <a:schemeClr val="hlink"/>
                </a:solidFill>
                <a:cs typeface="Arial" pitchFamily="34" charset="0"/>
              </a:rPr>
              <a:t>arithmetic</a:t>
            </a:r>
            <a:r>
              <a:rPr lang="de-DE" u="none" dirty="0">
                <a:solidFill>
                  <a:schemeClr val="hlink"/>
                </a:solidFill>
                <a:cs typeface="Arial" pitchFamily="34" charset="0"/>
              </a:rPr>
              <a:t> in GF(19)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803525" y="2663825"/>
            <a:ext cx="946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/>
              <a:t>USER A</a:t>
            </a:r>
            <a:endParaRPr lang="en-GB" sz="1600" u="none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461125" y="2587625"/>
            <a:ext cx="946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/>
              <a:t>USER B</a:t>
            </a:r>
            <a:endParaRPr lang="en-GB" sz="1600" u="none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85800" y="361950"/>
            <a:ext cx="8852401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dirty="0" err="1"/>
              <a:t>Example</a:t>
            </a:r>
            <a:r>
              <a:rPr lang="de-DE" sz="2400" dirty="0"/>
              <a:t> : </a:t>
            </a:r>
            <a:r>
              <a:rPr lang="de-DE" sz="2400" dirty="0" err="1"/>
              <a:t>Omura</a:t>
            </a:r>
            <a:r>
              <a:rPr lang="de-DE" sz="2400" dirty="0"/>
              <a:t>-Massey  Lock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Shamir</a:t>
            </a:r>
            <a:r>
              <a:rPr lang="de-DE" sz="2400" dirty="0"/>
              <a:t> 3-Pass Protocol</a:t>
            </a:r>
            <a:endParaRPr lang="en-GB" sz="2400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80078" y="2566525"/>
            <a:ext cx="1935443" cy="833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de-DE" sz="1600" u="none" dirty="0"/>
          </a:p>
          <a:p>
            <a:pPr defTabSz="762000"/>
            <a:r>
              <a:rPr lang="de-DE" sz="1600" u="none" dirty="0" err="1"/>
              <a:t>gcd</a:t>
            </a:r>
            <a:r>
              <a:rPr lang="de-DE" sz="1600" u="none" dirty="0"/>
              <a:t>(18,7)=1</a:t>
            </a:r>
          </a:p>
          <a:p>
            <a:pPr defTabSz="762000"/>
            <a:r>
              <a:rPr lang="de-DE" sz="1600" u="none" dirty="0"/>
              <a:t>7 x 13 = 1  </a:t>
            </a:r>
            <a:r>
              <a:rPr lang="de-DE" sz="1600" u="none" dirty="0" err="1"/>
              <a:t>mod</a:t>
            </a:r>
            <a:r>
              <a:rPr lang="de-DE" sz="1600" u="none" dirty="0"/>
              <a:t> 18</a:t>
            </a:r>
            <a:endParaRPr lang="en-GB" sz="1600" u="none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953799" y="2339640"/>
            <a:ext cx="1924094" cy="5869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solidFill>
                  <a:srgbClr val="FF0000"/>
                </a:solidFill>
              </a:rPr>
              <a:t>e</a:t>
            </a:r>
            <a:r>
              <a:rPr lang="de-DE" sz="1600" u="none" baseline="-25000" dirty="0">
                <a:solidFill>
                  <a:srgbClr val="FF0000"/>
                </a:solidFill>
              </a:rPr>
              <a:t>2 </a:t>
            </a:r>
            <a:r>
              <a:rPr lang="de-DE" sz="1600" u="none" dirty="0">
                <a:solidFill>
                  <a:srgbClr val="FF0000"/>
                </a:solidFill>
              </a:rPr>
              <a:t>= 11</a:t>
            </a:r>
          </a:p>
          <a:p>
            <a:pPr defTabSz="762000"/>
            <a:r>
              <a:rPr lang="de-DE" sz="1600" u="none" dirty="0"/>
              <a:t>11 x 5 = 1  </a:t>
            </a:r>
            <a:r>
              <a:rPr lang="de-DE" sz="1600" u="none" dirty="0" err="1"/>
              <a:t>mod</a:t>
            </a:r>
            <a:r>
              <a:rPr lang="de-DE" sz="1600" u="none" dirty="0"/>
              <a:t> 18</a:t>
            </a:r>
            <a:endParaRPr lang="en-GB" sz="1600" u="none" dirty="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398910" y="2657215"/>
            <a:ext cx="1404615" cy="5339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7683500" y="2864464"/>
            <a:ext cx="990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589052" y="2107623"/>
            <a:ext cx="5032445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b="0" u="none" dirty="0" err="1"/>
              <a:t>Modulus</a:t>
            </a:r>
            <a:r>
              <a:rPr lang="de-DE" sz="1600" b="0" u="none" dirty="0"/>
              <a:t> in </a:t>
            </a:r>
            <a:r>
              <a:rPr lang="de-DE" sz="1600" b="0" u="none" dirty="0" err="1"/>
              <a:t>the</a:t>
            </a:r>
            <a:r>
              <a:rPr lang="de-DE" sz="1600" b="0" u="none" dirty="0"/>
              <a:t> </a:t>
            </a:r>
            <a:r>
              <a:rPr lang="de-DE" sz="1600" b="0" u="none" dirty="0" err="1"/>
              <a:t>exponent</a:t>
            </a:r>
            <a:r>
              <a:rPr lang="de-DE" sz="1600" b="0" u="none" dirty="0"/>
              <a:t> =(19 -1)=18 (Euler </a:t>
            </a:r>
            <a:r>
              <a:rPr lang="de-DE" sz="1600" b="0" u="none" dirty="0" err="1"/>
              <a:t>theorem</a:t>
            </a:r>
            <a:r>
              <a:rPr lang="de-DE" sz="1600" b="0" u="none" dirty="0"/>
              <a:t>)</a:t>
            </a:r>
            <a:endParaRPr lang="en-GB" sz="1600" b="0" u="none" dirty="0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3020789" y="1993323"/>
            <a:ext cx="115592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214519" y="1957274"/>
            <a:ext cx="1457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b="0" u="none" dirty="0"/>
              <a:t>Prime </a:t>
            </a:r>
            <a:r>
              <a:rPr lang="de-DE" sz="1600" b="0" u="none" dirty="0" err="1"/>
              <a:t>number</a:t>
            </a:r>
            <a:endParaRPr lang="en-GB" sz="1600" b="0" u="none" dirty="0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 flipV="1">
            <a:off x="7833519" y="1957274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823913" y="1058863"/>
            <a:ext cx="7852640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u="none" dirty="0" err="1"/>
              <a:t>Using</a:t>
            </a:r>
            <a:r>
              <a:rPr lang="de-DE" u="none" dirty="0"/>
              <a:t> GF(19) </a:t>
            </a:r>
            <a:r>
              <a:rPr lang="de-DE" u="none" dirty="0" err="1"/>
              <a:t>and</a:t>
            </a:r>
            <a:r>
              <a:rPr lang="de-DE" u="none" dirty="0"/>
              <a:t> </a:t>
            </a:r>
            <a:r>
              <a:rPr lang="de-DE" u="none" dirty="0" err="1"/>
              <a:t>the</a:t>
            </a:r>
            <a:r>
              <a:rPr lang="de-DE" u="none" dirty="0"/>
              <a:t> </a:t>
            </a:r>
            <a:r>
              <a:rPr lang="de-DE" u="none" dirty="0" err="1"/>
              <a:t>secret</a:t>
            </a:r>
            <a:r>
              <a:rPr lang="de-DE" u="none" dirty="0"/>
              <a:t> </a:t>
            </a:r>
            <a:r>
              <a:rPr lang="de-DE" u="none" dirty="0" err="1"/>
              <a:t>keys</a:t>
            </a:r>
            <a:r>
              <a:rPr lang="de-DE" u="none" dirty="0"/>
              <a:t> </a:t>
            </a:r>
            <a:r>
              <a:rPr lang="de-DE" u="none" dirty="0" err="1"/>
              <a:t>for</a:t>
            </a:r>
            <a:r>
              <a:rPr lang="de-DE" u="none" dirty="0"/>
              <a:t> </a:t>
            </a:r>
            <a:r>
              <a:rPr lang="de-DE" u="none" dirty="0" err="1"/>
              <a:t>users</a:t>
            </a:r>
            <a:r>
              <a:rPr lang="de-DE" u="none" dirty="0"/>
              <a:t> A </a:t>
            </a:r>
            <a:r>
              <a:rPr lang="de-DE" u="none" dirty="0" err="1"/>
              <a:t>and</a:t>
            </a:r>
            <a:r>
              <a:rPr lang="de-DE" u="none" dirty="0"/>
              <a:t> B </a:t>
            </a:r>
            <a:r>
              <a:rPr lang="de-DE" u="none" dirty="0" err="1"/>
              <a:t>as</a:t>
            </a:r>
            <a:r>
              <a:rPr lang="de-DE" u="none" dirty="0"/>
              <a:t> 7 </a:t>
            </a:r>
            <a:r>
              <a:rPr lang="de-DE" u="none" dirty="0" err="1"/>
              <a:t>and</a:t>
            </a:r>
            <a:r>
              <a:rPr lang="de-DE" u="none" dirty="0"/>
              <a:t> 11</a:t>
            </a:r>
            <a:endParaRPr lang="en-GB" u="none" dirty="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36625" y="6122988"/>
            <a:ext cx="5270500" cy="317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400" u="none"/>
              <a:t>Numbr of possible secret keys is </a:t>
            </a:r>
            <a:r>
              <a:rPr lang="de-DE" sz="1400" u="none">
                <a:sym typeface="Symbol" pitchFamily="18" charset="2"/>
              </a:rPr>
              <a:t>(</a:t>
            </a:r>
            <a:r>
              <a:rPr lang="de-DE" sz="1400" u="none"/>
              <a:t>18) = 18 (1-1/3) (1-1/2) = 6</a:t>
            </a:r>
          </a:p>
        </p:txBody>
      </p:sp>
      <p:sp>
        <p:nvSpPr>
          <p:cNvPr id="27" name="Rechteck 26"/>
          <p:cNvSpPr/>
          <p:nvPr/>
        </p:nvSpPr>
        <p:spPr>
          <a:xfrm>
            <a:off x="509264" y="2495001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de-DE" u="none" dirty="0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de-DE" u="none" baseline="-30000" dirty="0">
                <a:solidFill>
                  <a:srgbClr val="FF0000"/>
                </a:solidFill>
                <a:cs typeface="Arial" pitchFamily="34" charset="0"/>
              </a:rPr>
              <a:t>1</a:t>
            </a:r>
            <a:r>
              <a:rPr lang="de-DE" u="none" dirty="0">
                <a:solidFill>
                  <a:srgbClr val="FF0000"/>
                </a:solidFill>
                <a:cs typeface="Arial" pitchFamily="34" charset="0"/>
              </a:rPr>
              <a:t> = </a:t>
            </a:r>
            <a:r>
              <a:rPr lang="de-DE" u="none" dirty="0">
                <a:solidFill>
                  <a:schemeClr val="hlink"/>
                </a:solidFill>
                <a:cs typeface="Arial" pitchFamily="34" charset="0"/>
              </a:rPr>
              <a:t>7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413866" y="3159125"/>
            <a:ext cx="1507236" cy="6115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 defTabSz="762000">
              <a:lnSpc>
                <a:spcPct val="80000"/>
              </a:lnSpc>
              <a:spcBef>
                <a:spcPct val="50000"/>
              </a:spcBef>
            </a:pPr>
            <a:r>
              <a:rPr lang="de-DE" sz="1600" u="none" dirty="0">
                <a:cs typeface="Arial" pitchFamily="34" charset="0"/>
              </a:rPr>
              <a:t>e</a:t>
            </a:r>
            <a:r>
              <a:rPr lang="de-DE" sz="1600" u="none" baseline="-30000" dirty="0">
                <a:cs typeface="Arial" pitchFamily="34" charset="0"/>
              </a:rPr>
              <a:t>1</a:t>
            </a:r>
            <a:r>
              <a:rPr lang="de-DE" sz="1600" u="none" dirty="0">
                <a:cs typeface="Arial" pitchFamily="34" charset="0"/>
              </a:rPr>
              <a:t> = </a:t>
            </a:r>
            <a:r>
              <a:rPr lang="de-DE" sz="1600" u="none" dirty="0">
                <a:solidFill>
                  <a:schemeClr val="hlink"/>
                </a:solidFill>
                <a:cs typeface="Arial" pitchFamily="34" charset="0"/>
              </a:rPr>
              <a:t>7</a:t>
            </a:r>
            <a:endParaRPr lang="de-DE" sz="1600" b="0" u="none" dirty="0">
              <a:solidFill>
                <a:schemeClr val="hlink"/>
              </a:solidFill>
              <a:cs typeface="Times New Roman" pitchFamily="18" charset="0"/>
            </a:endParaRPr>
          </a:p>
          <a:p>
            <a:pPr defTabSz="762000">
              <a:lnSpc>
                <a:spcPct val="80000"/>
              </a:lnSpc>
              <a:spcBef>
                <a:spcPct val="50000"/>
              </a:spcBef>
            </a:pPr>
            <a:r>
              <a:rPr lang="de-DE" sz="1600" u="none" dirty="0">
                <a:cs typeface="Times New Roman" pitchFamily="18" charset="0"/>
              </a:rPr>
              <a:t>d</a:t>
            </a:r>
            <a:r>
              <a:rPr lang="de-DE" sz="1600" u="none" baseline="-30000" dirty="0">
                <a:cs typeface="Times New Roman" pitchFamily="18" charset="0"/>
              </a:rPr>
              <a:t>1</a:t>
            </a:r>
            <a:r>
              <a:rPr lang="de-DE" sz="1600" u="none" dirty="0">
                <a:cs typeface="Times New Roman" pitchFamily="18" charset="0"/>
              </a:rPr>
              <a:t> =</a:t>
            </a:r>
            <a:r>
              <a:rPr lang="de-DE" sz="1600" u="none" dirty="0">
                <a:solidFill>
                  <a:srgbClr val="000000"/>
                </a:solidFill>
                <a:cs typeface="Arial" pitchFamily="34" charset="0"/>
              </a:rPr>
              <a:t> e</a:t>
            </a:r>
            <a:r>
              <a:rPr lang="de-DE" sz="1600" u="none" baseline="-30000" dirty="0">
                <a:solidFill>
                  <a:srgbClr val="000000"/>
                </a:solidFill>
                <a:cs typeface="Arial" pitchFamily="34" charset="0"/>
              </a:rPr>
              <a:t>1</a:t>
            </a:r>
            <a:r>
              <a:rPr lang="de-DE" sz="1600" u="none" baseline="30000" dirty="0">
                <a:solidFill>
                  <a:srgbClr val="000000"/>
                </a:solidFill>
                <a:cs typeface="Arial" pitchFamily="34" charset="0"/>
              </a:rPr>
              <a:t>-1</a:t>
            </a:r>
            <a:r>
              <a:rPr lang="de-DE" sz="1600" u="none" dirty="0">
                <a:cs typeface="Times New Roman" pitchFamily="18" charset="0"/>
              </a:rPr>
              <a:t> = </a:t>
            </a:r>
            <a:r>
              <a:rPr lang="de-DE" sz="1600" u="none" dirty="0">
                <a:solidFill>
                  <a:srgbClr val="1515F5"/>
                </a:solidFill>
                <a:cs typeface="Times New Roman" pitchFamily="18" charset="0"/>
              </a:rPr>
              <a:t>13</a:t>
            </a:r>
            <a:r>
              <a:rPr lang="en-GB" sz="1600" b="0" u="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29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02" grpId="0" animBg="1"/>
      <p:bldP spid="1382405" grpId="0" animBg="1"/>
      <p:bldP spid="1382406" grpId="0" animBg="1"/>
      <p:bldP spid="1382407" grpId="0" animBg="1"/>
      <p:bldP spid="8200" grpId="0"/>
      <p:bldP spid="1382409" grpId="0" animBg="1"/>
      <p:bldP spid="1382410" grpId="0" animBg="1"/>
      <p:bldP spid="1382411" grpId="0" animBg="1"/>
      <p:bldP spid="8204" grpId="0"/>
      <p:bldP spid="8209" grpId="0"/>
      <p:bldP spid="8210" grpId="0"/>
      <p:bldP spid="8211" grpId="0" animBg="1"/>
      <p:bldP spid="8212" grpId="0" animBg="1"/>
      <p:bldP spid="8218" grpId="0" animBg="1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2421215" y="233383"/>
            <a:ext cx="554671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Massey-</a:t>
            </a:r>
            <a:r>
              <a:rPr lang="en-US" sz="32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Omura</a:t>
            </a: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Lock over GF(2</a:t>
            </a:r>
            <a:r>
              <a:rPr lang="en-US" sz="3200" u="none" baseline="30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) </a:t>
            </a:r>
            <a:b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for:   Shamir’s 3-Pass Protocol</a:t>
            </a:r>
          </a:p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Secrecy without Authenticity</a:t>
            </a:r>
            <a:endParaRPr lang="en-US" sz="2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4451" name="Rectangle 3"/>
          <p:cNvSpPr>
            <a:spLocks noChangeArrowheads="1"/>
          </p:cNvSpPr>
          <p:nvPr/>
        </p:nvSpPr>
        <p:spPr bwMode="auto">
          <a:xfrm>
            <a:off x="4454525" y="3878263"/>
            <a:ext cx="777875" cy="5032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765425" y="1741488"/>
            <a:ext cx="4395788" cy="7175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72350" y="2271713"/>
            <a:ext cx="382588" cy="217487"/>
            <a:chOff x="5808" y="3571"/>
            <a:chExt cx="352" cy="146"/>
          </a:xfrm>
        </p:grpSpPr>
        <p:sp>
          <p:nvSpPr>
            <p:cNvPr id="9301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2" name="Freeform 7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3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4" name="Rectangle 9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5" name="Freeform 10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6" name="Freeform 11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7" name="Freeform 12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9308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0" y="2319338"/>
            <a:ext cx="457200" cy="212725"/>
            <a:chOff x="479" y="2099"/>
            <a:chExt cx="325" cy="139"/>
          </a:xfrm>
        </p:grpSpPr>
        <p:sp>
          <p:nvSpPr>
            <p:cNvPr id="9293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4" name="Freeform 16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5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6" name="Rectangle 18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7" name="Freeform 19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8" name="Freeform 20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9" name="Freeform 21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9300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041400" y="3875088"/>
            <a:ext cx="500063" cy="282575"/>
            <a:chOff x="807" y="2428"/>
            <a:chExt cx="315" cy="178"/>
          </a:xfrm>
        </p:grpSpPr>
        <p:sp>
          <p:nvSpPr>
            <p:cNvPr id="9286" name="Freeform 24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7" name="Freeform 25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8" name="Freeform 26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9" name="Freeform 27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0" name="Freeform 28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1" name="Freeform 29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2" name="Freeform 30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4479" name="Line 31"/>
          <p:cNvSpPr>
            <a:spLocks noChangeShapeType="1"/>
          </p:cNvSpPr>
          <p:nvPr/>
        </p:nvSpPr>
        <p:spPr bwMode="auto">
          <a:xfrm>
            <a:off x="5445125" y="4159250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914400" y="1836738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A</a:t>
            </a: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7331075" y="176847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B</a:t>
            </a:r>
          </a:p>
        </p:txBody>
      </p:sp>
      <p:sp>
        <p:nvSpPr>
          <p:cNvPr id="9227" name="Text Box 34"/>
          <p:cNvSpPr txBox="1">
            <a:spLocks noChangeArrowheads="1"/>
          </p:cNvSpPr>
          <p:nvPr/>
        </p:nvSpPr>
        <p:spPr bwMode="auto">
          <a:xfrm>
            <a:off x="3832225" y="1893888"/>
            <a:ext cx="2227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b="0" u="none"/>
              <a:t>Arithmetic in GF(2</a:t>
            </a:r>
            <a:r>
              <a:rPr lang="en-AU" sz="1800" b="0" u="none" baseline="30000"/>
              <a:t>m</a:t>
            </a:r>
            <a:r>
              <a:rPr lang="en-AU" sz="1800" b="0" u="none"/>
              <a:t>)</a:t>
            </a:r>
          </a:p>
        </p:txBody>
      </p:sp>
      <p:sp>
        <p:nvSpPr>
          <p:cNvPr id="1384483" name="Text Box 35"/>
          <p:cNvSpPr txBox="1">
            <a:spLocks noChangeArrowheads="1"/>
          </p:cNvSpPr>
          <p:nvPr/>
        </p:nvSpPr>
        <p:spPr bwMode="auto">
          <a:xfrm>
            <a:off x="3657600" y="37909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/>
              <a:t>1</a:t>
            </a:r>
          </a:p>
        </p:txBody>
      </p:sp>
      <p:sp>
        <p:nvSpPr>
          <p:cNvPr id="9229" name="Text Box 36"/>
          <p:cNvSpPr txBox="1">
            <a:spLocks noChangeArrowheads="1"/>
          </p:cNvSpPr>
          <p:nvPr/>
        </p:nvSpPr>
        <p:spPr bwMode="auto">
          <a:xfrm>
            <a:off x="838200" y="25479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chemeClr val="hlink"/>
                </a:solidFill>
              </a:rPr>
              <a:t>E</a:t>
            </a:r>
            <a:r>
              <a:rPr lang="en-AU" sz="1800" u="none" baseline="-25000">
                <a:solidFill>
                  <a:schemeClr val="hlink"/>
                </a:solidFill>
              </a:rPr>
              <a:t>a</a:t>
            </a:r>
            <a:r>
              <a:rPr lang="en-AU" sz="1800" b="0" u="none"/>
              <a:t> =  secret key</a:t>
            </a:r>
          </a:p>
          <a:p>
            <a:pPr defTabSz="762000"/>
            <a:r>
              <a:rPr lang="en-AU" sz="1800" b="0" u="none">
                <a:solidFill>
                  <a:schemeClr val="hlink"/>
                </a:solidFill>
              </a:rPr>
              <a:t>D</a:t>
            </a:r>
            <a:r>
              <a:rPr lang="en-AU" sz="1800" u="none" baseline="-25000">
                <a:solidFill>
                  <a:schemeClr val="hlink"/>
                </a:solidFill>
              </a:rPr>
              <a:t>a</a:t>
            </a:r>
            <a:r>
              <a:rPr lang="en-AU" sz="1800" b="0" u="none"/>
              <a:t> = E</a:t>
            </a:r>
            <a:r>
              <a:rPr lang="en-AU" sz="1800" u="none" baseline="-25000"/>
              <a:t>a</a:t>
            </a:r>
            <a:r>
              <a:rPr lang="en-AU" sz="1800" b="0" u="none" baseline="30000"/>
              <a:t>-1</a:t>
            </a:r>
            <a:r>
              <a:rPr lang="en-AU" sz="1800" b="0" u="none"/>
              <a:t>   (mod 2</a:t>
            </a:r>
            <a:r>
              <a:rPr lang="en-AU" sz="1800" b="0" u="none" baseline="30000"/>
              <a:t>m</a:t>
            </a:r>
            <a:r>
              <a:rPr lang="en-AU" sz="1800" b="0" u="none"/>
              <a:t> -1)</a:t>
            </a:r>
            <a:endParaRPr lang="en-US" sz="1800" b="0" u="none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 rot="1330692">
            <a:off x="3006725" y="1839913"/>
            <a:ext cx="423863" cy="503237"/>
            <a:chOff x="4896" y="2352"/>
            <a:chExt cx="735" cy="826"/>
          </a:xfrm>
        </p:grpSpPr>
        <p:sp>
          <p:nvSpPr>
            <p:cNvPr id="9279" name="Freeform 38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0" name="Freeform 39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1" name="Line 40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2" name="Line 41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3" name="Line 42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4" name="Freeform 43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5" name="Line 44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4493" name="Text Box 45"/>
          <p:cNvSpPr txBox="1">
            <a:spLocks noChangeArrowheads="1"/>
          </p:cNvSpPr>
          <p:nvPr/>
        </p:nvSpPr>
        <p:spPr bwMode="auto">
          <a:xfrm>
            <a:off x="1520825" y="38687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= M</a:t>
            </a:r>
          </a:p>
        </p:txBody>
      </p:sp>
      <p:sp>
        <p:nvSpPr>
          <p:cNvPr id="1384494" name="Rectangle 46"/>
          <p:cNvSpPr>
            <a:spLocks noChangeArrowheads="1"/>
          </p:cNvSpPr>
          <p:nvPr/>
        </p:nvSpPr>
        <p:spPr bwMode="auto">
          <a:xfrm>
            <a:off x="4805363" y="3900488"/>
            <a:ext cx="395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</a:rPr>
              <a:t>a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84495" name="Text Box 47"/>
          <p:cNvSpPr txBox="1">
            <a:spLocks noChangeArrowheads="1"/>
          </p:cNvSpPr>
          <p:nvPr/>
        </p:nvSpPr>
        <p:spPr bwMode="auto">
          <a:xfrm>
            <a:off x="4583113" y="4021138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9234" name="Text Box 48"/>
          <p:cNvSpPr txBox="1">
            <a:spLocks noChangeArrowheads="1"/>
          </p:cNvSpPr>
          <p:nvPr/>
        </p:nvSpPr>
        <p:spPr bwMode="auto">
          <a:xfrm>
            <a:off x="7313613" y="23955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E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/>
              <a:t> =  secret key</a:t>
            </a:r>
          </a:p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/>
              <a:t> = E</a:t>
            </a:r>
            <a:r>
              <a:rPr lang="en-AU" sz="1800" u="none" baseline="-25000"/>
              <a:t>b</a:t>
            </a:r>
            <a:r>
              <a:rPr lang="en-AU" sz="1800" b="0" u="none" baseline="30000"/>
              <a:t>-1     </a:t>
            </a:r>
            <a:r>
              <a:rPr lang="en-AU" sz="1800" b="0" u="none"/>
              <a:t>(mod 2</a:t>
            </a:r>
            <a:r>
              <a:rPr lang="en-AU" sz="1800" b="0" u="none" baseline="30000"/>
              <a:t>m</a:t>
            </a:r>
            <a:r>
              <a:rPr lang="en-AU" sz="1800" b="0" u="none"/>
              <a:t> -1)</a:t>
            </a:r>
            <a:endParaRPr lang="en-US" sz="1800" b="0" u="none"/>
          </a:p>
        </p:txBody>
      </p:sp>
      <p:sp>
        <p:nvSpPr>
          <p:cNvPr id="1384497" name="Rectangle 49"/>
          <p:cNvSpPr>
            <a:spLocks noChangeArrowheads="1"/>
          </p:cNvSpPr>
          <p:nvPr/>
        </p:nvSpPr>
        <p:spPr bwMode="auto">
          <a:xfrm>
            <a:off x="2190750" y="4957763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D</a:t>
            </a:r>
            <a:r>
              <a:rPr lang="en-AU" sz="1600" u="none" baseline="-25000">
                <a:solidFill>
                  <a:schemeClr val="hlink"/>
                </a:solidFill>
              </a:rPr>
              <a:t>a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84498" name="Text Box 50"/>
          <p:cNvSpPr txBox="1">
            <a:spLocks noChangeArrowheads="1"/>
          </p:cNvSpPr>
          <p:nvPr/>
        </p:nvSpPr>
        <p:spPr bwMode="auto">
          <a:xfrm>
            <a:off x="914400" y="5078413"/>
            <a:ext cx="1470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b="0" u="none">
                <a:latin typeface="Bookman Old Style" pitchFamily="18" charset="0"/>
              </a:rPr>
              <a:t>(        )</a:t>
            </a:r>
          </a:p>
        </p:txBody>
      </p:sp>
      <p:sp>
        <p:nvSpPr>
          <p:cNvPr id="1384499" name="Text Box 51"/>
          <p:cNvSpPr txBox="1">
            <a:spLocks noChangeArrowheads="1"/>
          </p:cNvSpPr>
          <p:nvPr/>
        </p:nvSpPr>
        <p:spPr bwMode="auto">
          <a:xfrm>
            <a:off x="8180388" y="5078413"/>
            <a:ext cx="442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384500" name="Rectangle 52"/>
          <p:cNvSpPr>
            <a:spLocks noChangeArrowheads="1"/>
          </p:cNvSpPr>
          <p:nvPr/>
        </p:nvSpPr>
        <p:spPr bwMode="auto">
          <a:xfrm>
            <a:off x="4530725" y="5326063"/>
            <a:ext cx="777875" cy="5016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4501" name="Line 53"/>
          <p:cNvSpPr>
            <a:spLocks noChangeShapeType="1"/>
          </p:cNvSpPr>
          <p:nvPr/>
        </p:nvSpPr>
        <p:spPr bwMode="auto">
          <a:xfrm>
            <a:off x="5521325" y="5508625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4502" name="Rectangle 54"/>
          <p:cNvSpPr>
            <a:spLocks noChangeArrowheads="1"/>
          </p:cNvSpPr>
          <p:nvPr/>
        </p:nvSpPr>
        <p:spPr bwMode="auto">
          <a:xfrm>
            <a:off x="4879975" y="5348288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84503" name="Text Box 55"/>
          <p:cNvSpPr txBox="1">
            <a:spLocks noChangeArrowheads="1"/>
          </p:cNvSpPr>
          <p:nvPr/>
        </p:nvSpPr>
        <p:spPr bwMode="auto">
          <a:xfrm>
            <a:off x="4659313" y="5468938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1384504" name="Line 56"/>
          <p:cNvSpPr>
            <a:spLocks noChangeShapeType="1"/>
          </p:cNvSpPr>
          <p:nvPr/>
        </p:nvSpPr>
        <p:spPr bwMode="auto">
          <a:xfrm>
            <a:off x="2973388" y="5508625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2832100" y="4340225"/>
            <a:ext cx="4252913" cy="882650"/>
            <a:chOff x="1784" y="2508"/>
            <a:chExt cx="2679" cy="556"/>
          </a:xfrm>
        </p:grpSpPr>
        <p:sp>
          <p:nvSpPr>
            <p:cNvPr id="9273" name="Line 58"/>
            <p:cNvSpPr>
              <a:spLocks noChangeShapeType="1"/>
            </p:cNvSpPr>
            <p:nvPr/>
          </p:nvSpPr>
          <p:spPr bwMode="auto">
            <a:xfrm flipH="1">
              <a:off x="3388" y="2508"/>
              <a:ext cx="1075" cy="2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74" name="Line 59"/>
            <p:cNvSpPr>
              <a:spLocks noChangeShapeType="1"/>
            </p:cNvSpPr>
            <p:nvPr/>
          </p:nvSpPr>
          <p:spPr bwMode="auto">
            <a:xfrm flipH="1">
              <a:off x="1784" y="2838"/>
              <a:ext cx="981" cy="2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75" name="Rectangle 60"/>
            <p:cNvSpPr>
              <a:spLocks noChangeArrowheads="1"/>
            </p:cNvSpPr>
            <p:nvPr/>
          </p:nvSpPr>
          <p:spPr bwMode="auto">
            <a:xfrm>
              <a:off x="2817" y="2649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76" name="Rectangle 61"/>
            <p:cNvSpPr>
              <a:spLocks noChangeArrowheads="1"/>
            </p:cNvSpPr>
            <p:nvPr/>
          </p:nvSpPr>
          <p:spPr bwMode="auto">
            <a:xfrm>
              <a:off x="2995" y="2632"/>
              <a:ext cx="4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 </a:t>
              </a:r>
              <a:r>
                <a:rPr lang="en-AU" sz="1600" b="0" u="none">
                  <a:solidFill>
                    <a:srgbClr val="023DD0"/>
                  </a:solidFill>
                </a:rPr>
                <a:t>E</a:t>
              </a:r>
              <a:r>
                <a:rPr lang="en-AU" sz="16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9277" name="Text Box 62"/>
            <p:cNvSpPr txBox="1">
              <a:spLocks noChangeArrowheads="1"/>
            </p:cNvSpPr>
            <p:nvPr/>
          </p:nvSpPr>
          <p:spPr bwMode="auto">
            <a:xfrm>
              <a:off x="2898" y="2739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9278" name="Text Box 63"/>
            <p:cNvSpPr txBox="1">
              <a:spLocks noChangeArrowheads="1"/>
            </p:cNvSpPr>
            <p:nvPr/>
          </p:nvSpPr>
          <p:spPr bwMode="auto">
            <a:xfrm>
              <a:off x="2304" y="26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/>
                <a:t>2</a:t>
              </a:r>
            </a:p>
          </p:txBody>
        </p:sp>
      </p:grpSp>
      <p:sp>
        <p:nvSpPr>
          <p:cNvPr id="1384512" name="Text Box 64"/>
          <p:cNvSpPr txBox="1">
            <a:spLocks noChangeArrowheads="1"/>
          </p:cNvSpPr>
          <p:nvPr/>
        </p:nvSpPr>
        <p:spPr bwMode="auto">
          <a:xfrm>
            <a:off x="3657600" y="5164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/>
              <a:t>3</a:t>
            </a:r>
          </a:p>
        </p:txBody>
      </p:sp>
      <p:sp>
        <p:nvSpPr>
          <p:cNvPr id="1384513" name="Rectangle 65"/>
          <p:cNvSpPr>
            <a:spLocks noChangeArrowheads="1"/>
          </p:cNvSpPr>
          <p:nvPr/>
        </p:nvSpPr>
        <p:spPr bwMode="auto">
          <a:xfrm>
            <a:off x="1239838" y="5149850"/>
            <a:ext cx="858837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4514" name="Rectangle 66"/>
          <p:cNvSpPr>
            <a:spLocks noChangeArrowheads="1"/>
          </p:cNvSpPr>
          <p:nvPr/>
        </p:nvSpPr>
        <p:spPr bwMode="auto">
          <a:xfrm>
            <a:off x="1522413" y="5122863"/>
            <a:ext cx="655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</a:rPr>
              <a:t>a </a:t>
            </a:r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384515" name="Text Box 67"/>
          <p:cNvSpPr txBox="1">
            <a:spLocks noChangeArrowheads="1"/>
          </p:cNvSpPr>
          <p:nvPr/>
        </p:nvSpPr>
        <p:spPr bwMode="auto">
          <a:xfrm>
            <a:off x="1366838" y="5294313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7032625" y="3930650"/>
            <a:ext cx="1512888" cy="650875"/>
            <a:chOff x="4488" y="2496"/>
            <a:chExt cx="1026" cy="435"/>
          </a:xfrm>
        </p:grpSpPr>
        <p:sp>
          <p:nvSpPr>
            <p:cNvPr id="9268" name="Rectangle 69"/>
            <p:cNvSpPr>
              <a:spLocks noChangeArrowheads="1"/>
            </p:cNvSpPr>
            <p:nvPr/>
          </p:nvSpPr>
          <p:spPr bwMode="auto">
            <a:xfrm>
              <a:off x="4704" y="2592"/>
              <a:ext cx="480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69" name="Rectangle 70"/>
            <p:cNvSpPr>
              <a:spLocks noChangeArrowheads="1"/>
            </p:cNvSpPr>
            <p:nvPr/>
          </p:nvSpPr>
          <p:spPr bwMode="auto">
            <a:xfrm>
              <a:off x="4894" y="2560"/>
              <a:ext cx="26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9270" name="Text Box 71"/>
            <p:cNvSpPr txBox="1">
              <a:spLocks noChangeArrowheads="1"/>
            </p:cNvSpPr>
            <p:nvPr/>
          </p:nvSpPr>
          <p:spPr bwMode="auto">
            <a:xfrm>
              <a:off x="4743" y="2641"/>
              <a:ext cx="27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9271" name="Text Box 72"/>
            <p:cNvSpPr txBox="1">
              <a:spLocks noChangeArrowheads="1"/>
            </p:cNvSpPr>
            <p:nvPr/>
          </p:nvSpPr>
          <p:spPr bwMode="auto">
            <a:xfrm>
              <a:off x="4488" y="2544"/>
              <a:ext cx="909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3200" b="0" u="none">
                  <a:latin typeface="Bookman Old Style" pitchFamily="18" charset="0"/>
                </a:rPr>
                <a:t>(       )</a:t>
              </a:r>
            </a:p>
          </p:txBody>
        </p:sp>
        <p:sp>
          <p:nvSpPr>
            <p:cNvPr id="9272" name="Text Box 73"/>
            <p:cNvSpPr txBox="1">
              <a:spLocks noChangeArrowheads="1"/>
            </p:cNvSpPr>
            <p:nvPr/>
          </p:nvSpPr>
          <p:spPr bwMode="auto">
            <a:xfrm>
              <a:off x="5222" y="2496"/>
              <a:ext cx="29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800" b="0" u="none">
                  <a:solidFill>
                    <a:srgbClr val="023DD0"/>
                  </a:solidFill>
                </a:rPr>
                <a:t>E</a:t>
              </a:r>
              <a:r>
                <a:rPr lang="en-AU" sz="18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</p:grpSp>
      <p:sp>
        <p:nvSpPr>
          <p:cNvPr id="1384522" name="Rectangle 74"/>
          <p:cNvSpPr>
            <a:spLocks noChangeArrowheads="1"/>
          </p:cNvSpPr>
          <p:nvPr/>
        </p:nvSpPr>
        <p:spPr bwMode="auto">
          <a:xfrm>
            <a:off x="7345363" y="5221288"/>
            <a:ext cx="779462" cy="5032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4523" name="Rectangle 75"/>
          <p:cNvSpPr>
            <a:spLocks noChangeArrowheads="1"/>
          </p:cNvSpPr>
          <p:nvPr/>
        </p:nvSpPr>
        <p:spPr bwMode="auto">
          <a:xfrm>
            <a:off x="7693025" y="5245100"/>
            <a:ext cx="40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84524" name="Text Box 76"/>
          <p:cNvSpPr txBox="1">
            <a:spLocks noChangeArrowheads="1"/>
          </p:cNvSpPr>
          <p:nvPr/>
        </p:nvSpPr>
        <p:spPr bwMode="auto">
          <a:xfrm>
            <a:off x="7473950" y="536575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1384525" name="Text Box 77"/>
          <p:cNvSpPr txBox="1">
            <a:spLocks noChangeArrowheads="1"/>
          </p:cNvSpPr>
          <p:nvPr/>
        </p:nvSpPr>
        <p:spPr bwMode="auto">
          <a:xfrm>
            <a:off x="7077075" y="5149850"/>
            <a:ext cx="1339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b="0" u="none">
                <a:latin typeface="Bookman Old Style" pitchFamily="18" charset="0"/>
              </a:rPr>
              <a:t>(       )</a:t>
            </a:r>
          </a:p>
        </p:txBody>
      </p:sp>
      <p:sp>
        <p:nvSpPr>
          <p:cNvPr id="1384526" name="Text Box 78"/>
          <p:cNvSpPr txBox="1">
            <a:spLocks noChangeArrowheads="1"/>
          </p:cNvSpPr>
          <p:nvPr/>
        </p:nvSpPr>
        <p:spPr bwMode="auto">
          <a:xfrm>
            <a:off x="8456613" y="53657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= M</a:t>
            </a:r>
          </a:p>
        </p:txBody>
      </p: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9099550" y="5414963"/>
            <a:ext cx="500063" cy="282575"/>
            <a:chOff x="807" y="2428"/>
            <a:chExt cx="315" cy="178"/>
          </a:xfrm>
        </p:grpSpPr>
        <p:sp>
          <p:nvSpPr>
            <p:cNvPr id="9261" name="Freeform 80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2" name="Freeform 81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3" name="Freeform 82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4" name="Freeform 83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5" name="Freeform 84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6" name="Freeform 85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7" name="Freeform 86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55" name="Text Box 87"/>
          <p:cNvSpPr txBox="1">
            <a:spLocks noChangeArrowheads="1"/>
          </p:cNvSpPr>
          <p:nvPr/>
        </p:nvSpPr>
        <p:spPr bwMode="auto">
          <a:xfrm>
            <a:off x="792163" y="3170238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/>
              <a:t>gcd (E</a:t>
            </a:r>
            <a:r>
              <a:rPr lang="en-AU" sz="1800" u="none" baseline="-25000"/>
              <a:t>a</a:t>
            </a:r>
            <a:r>
              <a:rPr lang="en-AU" sz="1800" b="0" u="none"/>
              <a:t> , 2</a:t>
            </a:r>
            <a:r>
              <a:rPr lang="en-AU" sz="1800" b="0" u="none" baseline="30000"/>
              <a:t>m</a:t>
            </a:r>
            <a:r>
              <a:rPr lang="en-AU" sz="1800" b="0" u="none"/>
              <a:t> -1) = 1</a:t>
            </a:r>
            <a:endParaRPr lang="en-US" sz="1800" b="0" u="none" baseline="30000"/>
          </a:p>
        </p:txBody>
      </p:sp>
      <p:sp>
        <p:nvSpPr>
          <p:cNvPr id="9256" name="Text Box 88"/>
          <p:cNvSpPr txBox="1">
            <a:spLocks noChangeArrowheads="1"/>
          </p:cNvSpPr>
          <p:nvPr/>
        </p:nvSpPr>
        <p:spPr bwMode="auto">
          <a:xfrm>
            <a:off x="7345363" y="302736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/>
              <a:t>gcd (E</a:t>
            </a:r>
            <a:r>
              <a:rPr lang="en-AU" sz="1800" u="none" baseline="-25000"/>
              <a:t>b</a:t>
            </a:r>
            <a:r>
              <a:rPr lang="en-AU" sz="1800" b="0" u="none"/>
              <a:t> , 2</a:t>
            </a:r>
            <a:r>
              <a:rPr lang="en-AU" sz="1800" b="0" u="none" baseline="30000"/>
              <a:t>m</a:t>
            </a:r>
            <a:r>
              <a:rPr lang="en-AU" sz="1800" b="0" u="none"/>
              <a:t> -1) = 1</a:t>
            </a:r>
            <a:endParaRPr lang="en-US" sz="1800" b="0" u="none" baseline="30000"/>
          </a:p>
        </p:txBody>
      </p:sp>
      <p:sp>
        <p:nvSpPr>
          <p:cNvPr id="9257" name="Text Box 89"/>
          <p:cNvSpPr txBox="1">
            <a:spLocks noChangeArrowheads="1"/>
          </p:cNvSpPr>
          <p:nvPr/>
        </p:nvSpPr>
        <p:spPr bwMode="auto">
          <a:xfrm>
            <a:off x="778020" y="5957422"/>
            <a:ext cx="7705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400" b="0" u="none" dirty="0"/>
              <a:t>** For highest  security, (2</a:t>
            </a:r>
            <a:r>
              <a:rPr lang="en-AU" sz="1400" b="0" u="none" baseline="30000" dirty="0"/>
              <a:t>m</a:t>
            </a:r>
            <a:r>
              <a:rPr lang="en-AU" sz="1400" b="0" u="none" dirty="0"/>
              <a:t> -1), need to be a prime, example: </a:t>
            </a:r>
            <a:r>
              <a:rPr lang="en-AU" sz="1400" u="none" dirty="0"/>
              <a:t>(2</a:t>
            </a:r>
            <a:r>
              <a:rPr lang="en-AU" sz="1400" u="none" baseline="30000" dirty="0"/>
              <a:t>127</a:t>
            </a:r>
            <a:r>
              <a:rPr lang="en-AU" sz="1400" u="none" dirty="0"/>
              <a:t> -1) is a </a:t>
            </a:r>
            <a:r>
              <a:rPr lang="en-AU" sz="1400" u="none" dirty="0">
                <a:solidFill>
                  <a:schemeClr val="hlink"/>
                </a:solidFill>
              </a:rPr>
              <a:t>Mersenne prime</a:t>
            </a:r>
          </a:p>
          <a:p>
            <a:pPr defTabSz="762000"/>
            <a:r>
              <a:rPr lang="en-AU" sz="1400" u="none" dirty="0"/>
              <a:t> </a:t>
            </a:r>
            <a:endParaRPr lang="en-US" sz="1400" u="none" dirty="0"/>
          </a:p>
        </p:txBody>
      </p:sp>
      <p:sp>
        <p:nvSpPr>
          <p:cNvPr id="9258" name="Text Box 90"/>
          <p:cNvSpPr txBox="1">
            <a:spLocks noChangeArrowheads="1"/>
          </p:cNvSpPr>
          <p:nvPr/>
        </p:nvSpPr>
        <p:spPr bwMode="auto">
          <a:xfrm>
            <a:off x="3375025" y="18176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b="0" u="none"/>
              <a:t>**</a:t>
            </a:r>
          </a:p>
        </p:txBody>
      </p:sp>
      <p:sp>
        <p:nvSpPr>
          <p:cNvPr id="1384539" name="Line 91"/>
          <p:cNvSpPr>
            <a:spLocks noChangeShapeType="1"/>
          </p:cNvSpPr>
          <p:nvPr/>
        </p:nvSpPr>
        <p:spPr bwMode="auto">
          <a:xfrm>
            <a:off x="2895600" y="4159250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60" name="Rechteck 91"/>
          <p:cNvSpPr>
            <a:spLocks noChangeArrowheads="1"/>
          </p:cNvSpPr>
          <p:nvPr/>
        </p:nvSpPr>
        <p:spPr bwMode="auto">
          <a:xfrm>
            <a:off x="869806" y="6144419"/>
            <a:ext cx="1924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600" b="0" u="none" dirty="0"/>
              <a:t># of keys = </a:t>
            </a:r>
            <a:r>
              <a:rPr lang="el-GR" sz="1600" b="0" u="none" dirty="0"/>
              <a:t>φ</a:t>
            </a:r>
            <a:r>
              <a:rPr lang="de-DE" sz="1600" b="0" u="none" dirty="0"/>
              <a:t>(2</a:t>
            </a:r>
            <a:r>
              <a:rPr lang="de-DE" sz="1600" b="0" u="none" baseline="30000" dirty="0"/>
              <a:t>m</a:t>
            </a:r>
            <a:r>
              <a:rPr lang="de-DE" sz="1600" b="0" u="none" dirty="0"/>
              <a:t>-1)</a:t>
            </a:r>
            <a:endParaRPr lang="en-US" sz="1600" b="0" u="none" dirty="0"/>
          </a:p>
        </p:txBody>
      </p:sp>
    </p:spTree>
    <p:extLst>
      <p:ext uri="{BB962C8B-B14F-4D97-AF65-F5344CB8AC3E}">
        <p14:creationId xmlns:p14="http://schemas.microsoft.com/office/powerpoint/2010/main" val="25187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8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8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8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8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8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8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8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8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8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8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8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8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8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8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8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8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8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38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38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38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38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8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38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1" grpId="0" animBg="1"/>
      <p:bldP spid="1384479" grpId="0" animBg="1"/>
      <p:bldP spid="1384483" grpId="0"/>
      <p:bldP spid="1384493" grpId="0"/>
      <p:bldP spid="1384494" grpId="0"/>
      <p:bldP spid="1384495" grpId="0"/>
      <p:bldP spid="1384497" grpId="0"/>
      <p:bldP spid="1384498" grpId="0"/>
      <p:bldP spid="1384499" grpId="0"/>
      <p:bldP spid="1384500" grpId="0" animBg="1"/>
      <p:bldP spid="1384501" grpId="0" animBg="1"/>
      <p:bldP spid="1384502" grpId="0"/>
      <p:bldP spid="1384503" grpId="0"/>
      <p:bldP spid="1384504" grpId="0" animBg="1"/>
      <p:bldP spid="1384512" grpId="0"/>
      <p:bldP spid="1384513" grpId="0" animBg="1"/>
      <p:bldP spid="1384514" grpId="0"/>
      <p:bldP spid="1384515" grpId="0"/>
      <p:bldP spid="1384522" grpId="0" animBg="1"/>
      <p:bldP spid="1384523" grpId="0"/>
      <p:bldP spid="1384524" grpId="0"/>
      <p:bldP spid="1384525" grpId="0"/>
      <p:bldP spid="1384526" grpId="0"/>
      <p:bldP spid="9257" grpId="0"/>
      <p:bldP spid="1384539" grpId="0" animBg="1"/>
      <p:bldP spid="9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471339" y="1611641"/>
            <a:ext cx="5632074" cy="391094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de-DE" sz="1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System </a:t>
            </a:r>
            <a:r>
              <a:rPr lang="de-DE" sz="14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setup</a:t>
            </a:r>
            <a:r>
              <a:rPr lang="de-DE" sz="1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4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transactions</a:t>
            </a:r>
            <a:r>
              <a:rPr lang="de-DE" sz="1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4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1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4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</a:t>
            </a:r>
            <a:r>
              <a:rPr lang="de-DE" sz="14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4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  <a:endParaRPr lang="de-DE" sz="1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2000"/>
            <a:endParaRPr lang="de-DE" sz="1400" u="non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de-DE" dirty="0"/>
          </a:p>
          <a:p>
            <a:pPr defTabSz="762000"/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27563" y="2547938"/>
            <a:ext cx="1493316" cy="283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762000"/>
            <a:endParaRPr lang="en-GB" b="0" u="none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406880" y="2455863"/>
            <a:ext cx="1525876" cy="283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 b="0" u="none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236117" y="2593975"/>
            <a:ext cx="2021809" cy="466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 dirty="0"/>
              <a:t>Y</a:t>
            </a:r>
            <a:r>
              <a:rPr lang="en-US" sz="1400" u="none" baseline="-25000" dirty="0"/>
              <a:t>1</a:t>
            </a:r>
            <a:r>
              <a:rPr lang="en-US" sz="1400" u="none" dirty="0"/>
              <a:t> = (M)</a:t>
            </a:r>
            <a:r>
              <a:rPr lang="en-US" sz="1400" u="none" baseline="30000" dirty="0"/>
              <a:t>3</a:t>
            </a:r>
            <a:r>
              <a:rPr lang="en-US" sz="1400" u="none" dirty="0"/>
              <a:t> = x</a:t>
            </a:r>
            <a:r>
              <a:rPr lang="en-US" sz="1400" u="none" baseline="30000" dirty="0"/>
              <a:t>4.3</a:t>
            </a:r>
            <a:r>
              <a:rPr lang="en-US" sz="1400" u="none" dirty="0"/>
              <a:t> </a:t>
            </a:r>
            <a:r>
              <a:rPr lang="en-US" sz="1400" u="none" baseline="30000" dirty="0"/>
              <a:t>mod 7</a:t>
            </a:r>
          </a:p>
          <a:p>
            <a:r>
              <a:rPr lang="en-US" sz="1400" u="none" dirty="0"/>
              <a:t>= x</a:t>
            </a:r>
            <a:r>
              <a:rPr lang="en-US" sz="1400" u="none" baseline="30000" dirty="0"/>
              <a:t>12 mod 7  </a:t>
            </a:r>
            <a:r>
              <a:rPr lang="en-US" sz="1400" u="none" dirty="0"/>
              <a:t>= x</a:t>
            </a:r>
            <a:r>
              <a:rPr lang="en-US" sz="1400" u="none" baseline="30000" dirty="0"/>
              <a:t>5</a:t>
            </a:r>
            <a:r>
              <a:rPr lang="en-US" sz="1400" u="none" dirty="0"/>
              <a:t> = (111)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425679" y="3405188"/>
            <a:ext cx="19050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/>
              <a:t>Y</a:t>
            </a:r>
            <a:r>
              <a:rPr lang="en-US" sz="1400" u="none" baseline="-25000"/>
              <a:t>2</a:t>
            </a:r>
            <a:r>
              <a:rPr lang="en-US" sz="1400" u="none"/>
              <a:t> = (x</a:t>
            </a:r>
            <a:r>
              <a:rPr lang="en-US" sz="1400" u="none" baseline="30000"/>
              <a:t>5</a:t>
            </a:r>
            <a:r>
              <a:rPr lang="en-US" sz="1400" u="none"/>
              <a:t>)</a:t>
            </a:r>
            <a:r>
              <a:rPr lang="en-US" sz="1400" u="none" baseline="30000">
                <a:solidFill>
                  <a:schemeClr val="hlink"/>
                </a:solidFill>
              </a:rPr>
              <a:t>6</a:t>
            </a:r>
            <a:r>
              <a:rPr lang="en-US" sz="1400" u="none"/>
              <a:t> = x</a:t>
            </a:r>
            <a:r>
              <a:rPr lang="en-US" sz="1400" u="none" baseline="30000"/>
              <a:t>30 mod 7</a:t>
            </a:r>
            <a:r>
              <a:rPr lang="en-US" sz="1400" u="none"/>
              <a:t> </a:t>
            </a:r>
          </a:p>
          <a:p>
            <a:r>
              <a:rPr lang="en-US" sz="1400" u="none"/>
              <a:t>    = x</a:t>
            </a:r>
            <a:r>
              <a:rPr lang="en-US" sz="1400" u="none" baseline="30000"/>
              <a:t>2</a:t>
            </a:r>
            <a:r>
              <a:rPr lang="en-US" sz="1400" u="none"/>
              <a:t>=100</a:t>
            </a:r>
            <a:endParaRPr lang="en-US" sz="1400" u="none" baseline="30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362179" y="4284663"/>
            <a:ext cx="1679575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/>
              <a:t>Y</a:t>
            </a:r>
            <a:r>
              <a:rPr lang="en-US" sz="1400" u="none" baseline="-25000"/>
              <a:t>3</a:t>
            </a:r>
            <a:r>
              <a:rPr lang="en-US" sz="1400" u="none"/>
              <a:t> = (x</a:t>
            </a:r>
            <a:r>
              <a:rPr lang="en-US" sz="1400" u="none" baseline="30000"/>
              <a:t>2</a:t>
            </a:r>
            <a:r>
              <a:rPr lang="en-US" sz="1400" u="none"/>
              <a:t>)</a:t>
            </a:r>
            <a:r>
              <a:rPr lang="en-US" sz="1400" u="none" baseline="30000">
                <a:solidFill>
                  <a:srgbClr val="1515F5"/>
                </a:solidFill>
              </a:rPr>
              <a:t>5</a:t>
            </a:r>
            <a:r>
              <a:rPr lang="en-US" sz="1400" u="none"/>
              <a:t> = x</a:t>
            </a:r>
            <a:r>
              <a:rPr lang="en-US" sz="1400" u="none" baseline="30000"/>
              <a:t>10 </a:t>
            </a:r>
          </a:p>
          <a:p>
            <a:r>
              <a:rPr lang="en-US" sz="1400" u="none" baseline="30000"/>
              <a:t>      </a:t>
            </a:r>
            <a:r>
              <a:rPr lang="en-US" sz="1400" u="none"/>
              <a:t>= x</a:t>
            </a:r>
            <a:r>
              <a:rPr lang="en-US" sz="1400" u="none" baseline="30000"/>
              <a:t>3 </a:t>
            </a:r>
            <a:r>
              <a:rPr lang="en-US" sz="1400" u="none"/>
              <a:t>= 011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498954" y="4681538"/>
            <a:ext cx="1317625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u="none"/>
              <a:t>(X</a:t>
            </a:r>
            <a:r>
              <a:rPr lang="en-US" sz="1400" u="none" baseline="30000"/>
              <a:t>3</a:t>
            </a:r>
            <a:r>
              <a:rPr lang="en-US" sz="1400" u="none"/>
              <a:t>)</a:t>
            </a:r>
            <a:r>
              <a:rPr lang="en-US" sz="1400" u="none" baseline="30000">
                <a:solidFill>
                  <a:srgbClr val="1515F5"/>
                </a:solidFill>
              </a:rPr>
              <a:t>6</a:t>
            </a:r>
            <a:r>
              <a:rPr lang="en-US" sz="1400" u="none"/>
              <a:t>=x</a:t>
            </a:r>
            <a:r>
              <a:rPr lang="en-US" sz="1400" u="none" baseline="30000"/>
              <a:t>18</a:t>
            </a:r>
            <a:r>
              <a:rPr lang="en-US" sz="1400" u="none"/>
              <a:t> =x</a:t>
            </a:r>
            <a:r>
              <a:rPr lang="en-US" sz="1400" u="none" baseline="30000"/>
              <a:t>4</a:t>
            </a:r>
            <a:r>
              <a:rPr lang="en-US" sz="1400" u="none"/>
              <a:t> = 110=M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745038" y="2684463"/>
            <a:ext cx="1635125" cy="200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e</a:t>
            </a:r>
            <a:r>
              <a:rPr lang="de-DE" sz="1400" u="none" baseline="-30000" dirty="0">
                <a:solidFill>
                  <a:schemeClr val="tx2"/>
                </a:solidFill>
                <a:cs typeface="Arial" pitchFamily="34" charset="0"/>
              </a:rPr>
              <a:t>1</a:t>
            </a:r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 = 3</a:t>
            </a:r>
          </a:p>
          <a:p>
            <a:pPr defTabSz="762000"/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d</a:t>
            </a:r>
            <a:r>
              <a:rPr lang="de-DE" sz="1400" u="none" baseline="-30000" dirty="0">
                <a:solidFill>
                  <a:schemeClr val="tx2"/>
                </a:solidFill>
                <a:cs typeface="Arial" pitchFamily="34" charset="0"/>
              </a:rPr>
              <a:t>1</a:t>
            </a:r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 =</a:t>
            </a:r>
            <a:r>
              <a:rPr lang="de-DE" sz="1400" u="none" dirty="0">
                <a:solidFill>
                  <a:schemeClr val="tx2"/>
                </a:solidFill>
                <a:cs typeface="Times New Roman" pitchFamily="18" charset="0"/>
              </a:rPr>
              <a:t> 3</a:t>
            </a:r>
            <a:r>
              <a:rPr lang="de-DE" sz="1400" u="none" baseline="30000" dirty="0">
                <a:solidFill>
                  <a:schemeClr val="tx2"/>
                </a:solidFill>
                <a:cs typeface="Times New Roman" pitchFamily="18" charset="0"/>
              </a:rPr>
              <a:t>–1</a:t>
            </a:r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de-DE" sz="1400" u="none" dirty="0" err="1">
                <a:solidFill>
                  <a:schemeClr val="tx2"/>
                </a:solidFill>
                <a:cs typeface="Arial" pitchFamily="34" charset="0"/>
              </a:rPr>
              <a:t>mod</a:t>
            </a:r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 7     </a:t>
            </a:r>
          </a:p>
          <a:p>
            <a:pPr defTabSz="762000"/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    = 5	</a:t>
            </a:r>
          </a:p>
          <a:p>
            <a:pPr defTabSz="762000"/>
            <a:endParaRPr lang="de-DE" sz="1400" u="none" dirty="0">
              <a:solidFill>
                <a:schemeClr val="tx2"/>
              </a:solidFill>
              <a:cs typeface="Arial" pitchFamily="34" charset="0"/>
            </a:endParaRPr>
          </a:p>
          <a:p>
            <a:pPr defTabSz="762000"/>
            <a:endParaRPr lang="de-DE" sz="1400" u="none" dirty="0">
              <a:solidFill>
                <a:schemeClr val="tx2"/>
              </a:solidFill>
              <a:cs typeface="Arial" pitchFamily="34" charset="0"/>
            </a:endParaRPr>
          </a:p>
          <a:p>
            <a:pPr defTabSz="762000"/>
            <a:endParaRPr lang="de-DE" sz="1400" u="none" dirty="0">
              <a:solidFill>
                <a:schemeClr val="tx2"/>
              </a:solidFill>
              <a:cs typeface="Arial" pitchFamily="34" charset="0"/>
            </a:endParaRPr>
          </a:p>
          <a:p>
            <a:pPr defTabSz="762000"/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	</a:t>
            </a:r>
          </a:p>
          <a:p>
            <a:pPr defTabSz="762000"/>
            <a:r>
              <a:rPr lang="de-DE" sz="1400" u="none" dirty="0">
                <a:solidFill>
                  <a:schemeClr val="tx2"/>
                </a:solidFill>
                <a:cs typeface="Times New Roman" pitchFamily="18" charset="0"/>
              </a:rPr>
              <a:t>Message </a:t>
            </a:r>
          </a:p>
          <a:p>
            <a:pPr defTabSz="762000"/>
            <a:r>
              <a:rPr lang="de-DE" sz="1400" u="none" dirty="0">
                <a:solidFill>
                  <a:schemeClr val="tx2"/>
                </a:solidFill>
                <a:cs typeface="Times New Roman" pitchFamily="18" charset="0"/>
              </a:rPr>
              <a:t>M = x</a:t>
            </a:r>
            <a:r>
              <a:rPr lang="de-DE" sz="1400" u="none" baseline="30000" dirty="0">
                <a:solidFill>
                  <a:schemeClr val="tx2"/>
                </a:solidFill>
                <a:cs typeface="Times New Roman" pitchFamily="18" charset="0"/>
              </a:rPr>
              <a:t>4 </a:t>
            </a:r>
            <a:r>
              <a:rPr lang="de-DE" sz="1400" u="none" dirty="0">
                <a:solidFill>
                  <a:schemeClr val="tx2"/>
                </a:solidFill>
                <a:cs typeface="Times New Roman" pitchFamily="18" charset="0"/>
              </a:rPr>
              <a:t>=110</a:t>
            </a:r>
            <a:r>
              <a:rPr lang="en-GB" sz="1400" b="0" u="none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120879" y="3141663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6120879" y="3903663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120879" y="4818063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504800" y="2597944"/>
            <a:ext cx="1598613" cy="814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defTabSz="762000">
              <a:lnSpc>
                <a:spcPct val="80000"/>
              </a:lnSpc>
              <a:spcBef>
                <a:spcPct val="50000"/>
              </a:spcBef>
            </a:pPr>
            <a:r>
              <a:rPr lang="de-DE" sz="1400" u="none" dirty="0">
                <a:cs typeface="Arial" pitchFamily="34" charset="0"/>
              </a:rPr>
              <a:t>e</a:t>
            </a:r>
            <a:r>
              <a:rPr lang="de-DE" sz="1400" u="none" baseline="-30000" dirty="0">
                <a:cs typeface="Arial" pitchFamily="34" charset="0"/>
              </a:rPr>
              <a:t>2</a:t>
            </a:r>
            <a:r>
              <a:rPr lang="de-DE" sz="1400" u="none" dirty="0">
                <a:cs typeface="Arial" pitchFamily="34" charset="0"/>
              </a:rPr>
              <a:t> = 6</a:t>
            </a:r>
            <a:endParaRPr lang="de-DE" sz="1400" b="0" u="none" dirty="0">
              <a:cs typeface="Times New Roman" pitchFamily="18" charset="0"/>
            </a:endParaRPr>
          </a:p>
          <a:p>
            <a:pPr defTabSz="762000">
              <a:lnSpc>
                <a:spcPct val="80000"/>
              </a:lnSpc>
              <a:spcBef>
                <a:spcPct val="50000"/>
              </a:spcBef>
            </a:pPr>
            <a:r>
              <a:rPr lang="de-DE" sz="1400" u="none" dirty="0">
                <a:cs typeface="Times New Roman" pitchFamily="18" charset="0"/>
              </a:rPr>
              <a:t>d</a:t>
            </a:r>
            <a:r>
              <a:rPr lang="de-DE" sz="1400" u="none" baseline="-30000" dirty="0">
                <a:cs typeface="Times New Roman" pitchFamily="18" charset="0"/>
              </a:rPr>
              <a:t>2</a:t>
            </a:r>
            <a:r>
              <a:rPr lang="de-DE" sz="1400" u="none" dirty="0">
                <a:cs typeface="Times New Roman" pitchFamily="18" charset="0"/>
              </a:rPr>
              <a:t> = 6</a:t>
            </a:r>
            <a:r>
              <a:rPr lang="de-DE" sz="1400" u="none" baseline="30000" dirty="0">
                <a:cs typeface="Times New Roman" pitchFamily="18" charset="0"/>
              </a:rPr>
              <a:t>–1 </a:t>
            </a:r>
            <a:r>
              <a:rPr lang="de-DE" sz="1400" u="none" dirty="0" err="1">
                <a:cs typeface="Times New Roman" pitchFamily="18" charset="0"/>
              </a:rPr>
              <a:t>mod</a:t>
            </a:r>
            <a:r>
              <a:rPr lang="de-DE" sz="1400" u="none" dirty="0">
                <a:cs typeface="Times New Roman" pitchFamily="18" charset="0"/>
              </a:rPr>
              <a:t> 7</a:t>
            </a:r>
          </a:p>
          <a:p>
            <a:pPr defTabSz="762000">
              <a:lnSpc>
                <a:spcPct val="80000"/>
              </a:lnSpc>
              <a:spcBef>
                <a:spcPct val="50000"/>
              </a:spcBef>
            </a:pPr>
            <a:r>
              <a:rPr lang="de-DE" sz="1400" u="none" dirty="0">
                <a:cs typeface="Times New Roman" pitchFamily="18" charset="0"/>
              </a:rPr>
              <a:t>    = 6</a:t>
            </a:r>
            <a:r>
              <a:rPr lang="en-GB" sz="1400" b="0" u="none" dirty="0"/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903721" y="1873745"/>
            <a:ext cx="2930908" cy="5254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GF(2</a:t>
            </a:r>
            <a:r>
              <a:rPr lang="de-DE" sz="1400" u="none" baseline="30000" dirty="0">
                <a:solidFill>
                  <a:schemeClr val="tx2"/>
                </a:solidFill>
                <a:cs typeface="Arial" pitchFamily="34" charset="0"/>
              </a:rPr>
              <a:t>3</a:t>
            </a:r>
            <a:r>
              <a:rPr lang="de-DE" sz="1400" u="none" dirty="0">
                <a:solidFill>
                  <a:schemeClr val="tx2"/>
                </a:solidFill>
                <a:cs typeface="Arial" pitchFamily="34" charset="0"/>
              </a:rPr>
              <a:t>)</a:t>
            </a:r>
            <a:r>
              <a:rPr lang="de-DE" sz="1400" b="0" u="none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de-DE" sz="1400" b="0" u="none" dirty="0" err="1">
                <a:solidFill>
                  <a:schemeClr val="tx2"/>
                </a:solidFill>
                <a:cs typeface="Arial" pitchFamily="34" charset="0"/>
              </a:rPr>
              <a:t>generated</a:t>
            </a:r>
            <a:r>
              <a:rPr lang="de-DE" sz="1400" b="0" u="none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de-DE" sz="1400" b="0" u="none" dirty="0" err="1">
                <a:solidFill>
                  <a:schemeClr val="tx2"/>
                </a:solidFill>
                <a:cs typeface="Arial" pitchFamily="34" charset="0"/>
              </a:rPr>
              <a:t>by</a:t>
            </a:r>
            <a:r>
              <a:rPr lang="de-DE" sz="1400" b="0" u="none" dirty="0">
                <a:solidFill>
                  <a:schemeClr val="tx2"/>
                </a:solidFill>
                <a:cs typeface="Arial" pitchFamily="34" charset="0"/>
              </a:rPr>
              <a:t>:</a:t>
            </a:r>
            <a:r>
              <a:rPr lang="en-GB" sz="1400" b="0" u="none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de-DE" sz="1400" b="0" u="none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GB" sz="1400" b="0" u="none" dirty="0">
                <a:latin typeface="Arial Narrow" pitchFamily="34" charset="0"/>
              </a:rPr>
              <a:t>x</a:t>
            </a:r>
            <a:r>
              <a:rPr lang="de-DE" sz="1400" b="0" u="none" baseline="30000" dirty="0">
                <a:latin typeface="Arial Narrow" pitchFamily="34" charset="0"/>
              </a:rPr>
              <a:t>3</a:t>
            </a:r>
            <a:r>
              <a:rPr lang="en-GB" sz="1400" b="0" u="none" baseline="30000" dirty="0">
                <a:latin typeface="Arial Narrow" pitchFamily="34" charset="0"/>
              </a:rPr>
              <a:t> </a:t>
            </a:r>
            <a:r>
              <a:rPr lang="en-GB" sz="1400" b="0" u="none" dirty="0">
                <a:latin typeface="Arial Narrow" pitchFamily="34" charset="0"/>
              </a:rPr>
              <a:t>+ x +1</a:t>
            </a:r>
          </a:p>
          <a:p>
            <a:pPr defTabSz="762000"/>
            <a:r>
              <a:rPr lang="en-GB" sz="1400" b="0" u="none" dirty="0">
                <a:latin typeface="Arial Narrow" pitchFamily="34" charset="0"/>
              </a:rPr>
              <a:t> </a:t>
            </a:r>
            <a:r>
              <a:rPr lang="de-DE" sz="1400" b="0" u="none" dirty="0" err="1"/>
              <a:t>Modulus</a:t>
            </a:r>
            <a:r>
              <a:rPr lang="de-DE" sz="1400" b="0" u="none" dirty="0"/>
              <a:t> in </a:t>
            </a:r>
            <a:r>
              <a:rPr lang="de-DE" sz="1400" b="0" u="none" dirty="0" err="1"/>
              <a:t>the</a:t>
            </a:r>
            <a:r>
              <a:rPr lang="de-DE" sz="1400" b="0" u="none" dirty="0"/>
              <a:t> </a:t>
            </a:r>
            <a:r>
              <a:rPr lang="de-DE" sz="1400" b="0" u="none" dirty="0" err="1"/>
              <a:t>exponent</a:t>
            </a:r>
            <a:r>
              <a:rPr lang="de-DE" sz="1400" b="0" u="none" dirty="0"/>
              <a:t> </a:t>
            </a:r>
            <a:r>
              <a:rPr lang="de-DE" sz="1400" b="0" u="none" dirty="0" err="1"/>
              <a:t>is</a:t>
            </a:r>
            <a:r>
              <a:rPr lang="de-DE" sz="1400" b="0" u="none" dirty="0"/>
              <a:t> 2</a:t>
            </a:r>
            <a:r>
              <a:rPr lang="de-DE" sz="1400" b="0" u="none" baseline="30000" dirty="0"/>
              <a:t>3</a:t>
            </a:r>
            <a:r>
              <a:rPr lang="de-DE" sz="1400" b="0" u="none" dirty="0"/>
              <a:t>-1=7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745038" y="2230871"/>
            <a:ext cx="946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/>
              <a:t>USER A</a:t>
            </a:r>
            <a:endParaRPr lang="en-GB" sz="1600" u="none" dirty="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8735491" y="2142899"/>
            <a:ext cx="946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/>
              <a:t>USER B</a:t>
            </a:r>
            <a:endParaRPr lang="en-GB" sz="1600" u="none" dirty="0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16011" y="5260212"/>
            <a:ext cx="3201987" cy="742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400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de-DE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</a:t>
            </a:r>
            <a:r>
              <a:rPr lang="de-DE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</a:t>
            </a:r>
            <a:r>
              <a:rPr lang="de-DE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  <a:endParaRPr lang="de-DE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2000"/>
            <a:r>
              <a:rPr lang="de-DE" sz="1400" b="0" u="none" dirty="0"/>
              <a:t>     </a:t>
            </a:r>
            <a:r>
              <a:rPr lang="de-DE" sz="1400" b="0" u="none" dirty="0" err="1"/>
              <a:t>gcd</a:t>
            </a:r>
            <a:r>
              <a:rPr lang="de-DE" sz="1400" b="0" u="none" dirty="0"/>
              <a:t>(7,3)=1,  =&gt; 3 </a:t>
            </a:r>
            <a:r>
              <a:rPr lang="de-DE" sz="1400" b="0" u="none" dirty="0" err="1"/>
              <a:t>is</a:t>
            </a:r>
            <a:r>
              <a:rPr lang="de-DE" sz="1400" b="0" u="none" dirty="0"/>
              <a:t> </a:t>
            </a:r>
            <a:r>
              <a:rPr lang="de-DE" sz="1400" b="0" u="none" dirty="0" err="1"/>
              <a:t>possible</a:t>
            </a:r>
            <a:r>
              <a:rPr lang="de-DE" sz="1400" b="0" u="none" dirty="0"/>
              <a:t> </a:t>
            </a:r>
            <a:r>
              <a:rPr lang="de-DE" sz="1400" b="0" u="none" dirty="0" err="1"/>
              <a:t>to</a:t>
            </a:r>
            <a:r>
              <a:rPr lang="de-DE" sz="1400" b="0" u="none" dirty="0"/>
              <a:t> </a:t>
            </a:r>
            <a:r>
              <a:rPr lang="de-DE" sz="1400" b="0" u="none" dirty="0" err="1"/>
              <a:t>use</a:t>
            </a:r>
            <a:endParaRPr lang="de-DE" sz="1400" b="0" u="none" dirty="0"/>
          </a:p>
          <a:p>
            <a:pPr defTabSz="762000"/>
            <a:r>
              <a:rPr lang="de-DE" sz="1400" b="0" u="none" dirty="0"/>
              <a:t>     </a:t>
            </a:r>
            <a:r>
              <a:rPr lang="de-DE" sz="1400" b="0" u="none" dirty="0" err="1"/>
              <a:t>gcd</a:t>
            </a:r>
            <a:r>
              <a:rPr lang="de-DE" sz="1400" b="0" u="none" dirty="0"/>
              <a:t>(7,6)=1, =&gt; 6 </a:t>
            </a:r>
            <a:r>
              <a:rPr lang="de-DE" sz="1400" b="0" u="none" dirty="0" err="1"/>
              <a:t>is</a:t>
            </a:r>
            <a:r>
              <a:rPr lang="de-DE" sz="1400" b="0" u="none" dirty="0"/>
              <a:t> </a:t>
            </a:r>
            <a:r>
              <a:rPr lang="de-DE" sz="1400" b="0" u="none" dirty="0" err="1"/>
              <a:t>possible</a:t>
            </a:r>
            <a:r>
              <a:rPr lang="de-DE" sz="1400" b="0" u="none" dirty="0"/>
              <a:t> </a:t>
            </a:r>
            <a:r>
              <a:rPr lang="de-DE" sz="1400" b="0" u="none" dirty="0" err="1"/>
              <a:t>to</a:t>
            </a:r>
            <a:r>
              <a:rPr lang="de-DE" sz="1400" b="0" u="none" dirty="0"/>
              <a:t> </a:t>
            </a:r>
            <a:r>
              <a:rPr lang="de-DE" sz="1400" b="0" u="none" dirty="0" err="1"/>
              <a:t>use</a:t>
            </a:r>
            <a:endParaRPr lang="de-DE" sz="1400" b="0" u="none" dirty="0"/>
          </a:p>
        </p:txBody>
      </p:sp>
      <p:sp>
        <p:nvSpPr>
          <p:cNvPr id="1386513" name="Text Box 17"/>
          <p:cNvSpPr txBox="1">
            <a:spLocks noChangeArrowheads="1"/>
          </p:cNvSpPr>
          <p:nvPr/>
        </p:nvSpPr>
        <p:spPr bwMode="auto">
          <a:xfrm>
            <a:off x="389727" y="1306513"/>
            <a:ext cx="3971933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1. Select a GF(2</a:t>
            </a:r>
            <a:r>
              <a:rPr lang="en-AU" sz="1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</a:t>
            </a:r>
            <a:r>
              <a:rPr lang="en-A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) generator/modulus P(x)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If P(x)= x</a:t>
            </a:r>
            <a:r>
              <a:rPr lang="de-DE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dirty="0">
                <a:latin typeface="Arial Narrow" pitchFamily="34" charset="0"/>
              </a:rPr>
              <a:t>+ x +1 is the modulus then x</a:t>
            </a:r>
            <a:r>
              <a:rPr lang="de-DE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baseline="30000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+ x +1 = 0, 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thus   x</a:t>
            </a:r>
            <a:r>
              <a:rPr lang="de-DE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baseline="30000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=</a:t>
            </a:r>
            <a:r>
              <a:rPr lang="en-GB" sz="1600" b="0" u="none" baseline="30000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 x +1. the exponents of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en-GB" sz="1600" b="0" u="none" dirty="0">
                <a:latin typeface="Arial Narrow" pitchFamily="34" charset="0"/>
              </a:rPr>
              <a:t> in GF(2</a:t>
            </a:r>
            <a:r>
              <a:rPr lang="de-DE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dirty="0">
                <a:latin typeface="Arial Narrow" pitchFamily="34" charset="0"/>
              </a:rPr>
              <a:t>) are: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 =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en-GB" sz="1600" b="0" u="none" dirty="0">
                <a:latin typeface="Arial Narrow" pitchFamily="34" charset="0"/>
              </a:rPr>
              <a:t>              		010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2</a:t>
            </a:r>
            <a:r>
              <a:rPr lang="en-GB" sz="1600" b="0" u="none" dirty="0">
                <a:latin typeface="Arial Narrow" pitchFamily="34" charset="0"/>
              </a:rPr>
              <a:t>=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en-GB" sz="1600" u="none" baseline="30000" dirty="0">
                <a:latin typeface="Arial Narrow" pitchFamily="34" charset="0"/>
              </a:rPr>
              <a:t>2</a:t>
            </a:r>
            <a:r>
              <a:rPr lang="en-GB" sz="1600" u="none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            		100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dirty="0">
                <a:latin typeface="Arial Narrow" pitchFamily="34" charset="0"/>
              </a:rPr>
              <a:t>=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de-DE" sz="1600" u="none" dirty="0">
                <a:latin typeface="Arial Narrow" pitchFamily="34" charset="0"/>
              </a:rPr>
              <a:t> +1</a:t>
            </a:r>
            <a:r>
              <a:rPr lang="en-GB" sz="1600" b="0" u="none" dirty="0">
                <a:latin typeface="Arial Narrow" pitchFamily="34" charset="0"/>
              </a:rPr>
              <a:t>            		</a:t>
            </a:r>
            <a:r>
              <a:rPr lang="de-DE" sz="1600" b="0" u="none" dirty="0">
                <a:latin typeface="Arial Narrow" pitchFamily="34" charset="0"/>
              </a:rPr>
              <a:t>011</a:t>
            </a:r>
            <a:r>
              <a:rPr lang="en-GB" sz="1600" b="0" u="none" dirty="0">
                <a:latin typeface="Arial Narrow" pitchFamily="34" charset="0"/>
              </a:rPr>
              <a:t>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4</a:t>
            </a:r>
            <a:r>
              <a:rPr lang="en-GB" sz="1600" b="0" u="none" dirty="0">
                <a:latin typeface="Arial Narrow" pitchFamily="34" charset="0"/>
              </a:rPr>
              <a:t>=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en-GB" sz="1600" u="none" baseline="30000" dirty="0">
                <a:latin typeface="Arial Narrow" pitchFamily="34" charset="0"/>
              </a:rPr>
              <a:t>2</a:t>
            </a:r>
            <a:r>
              <a:rPr lang="en-GB" sz="1600" u="none" dirty="0">
                <a:latin typeface="Arial Narrow" pitchFamily="34" charset="0"/>
              </a:rPr>
              <a:t> +x</a:t>
            </a:r>
            <a:r>
              <a:rPr lang="en-GB" sz="1600" b="0" u="none" dirty="0">
                <a:latin typeface="Arial Narrow" pitchFamily="34" charset="0"/>
              </a:rPr>
              <a:t> 			</a:t>
            </a:r>
            <a:r>
              <a:rPr lang="de-DE" sz="1600" b="0" u="none" dirty="0">
                <a:latin typeface="Arial Narrow" pitchFamily="34" charset="0"/>
              </a:rPr>
              <a:t>110</a:t>
            </a:r>
            <a:r>
              <a:rPr lang="en-GB" sz="1600" b="0" u="none" dirty="0">
                <a:latin typeface="Arial Narrow" pitchFamily="34" charset="0"/>
              </a:rPr>
              <a:t>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5</a:t>
            </a:r>
            <a:r>
              <a:rPr lang="en-GB" sz="1600" b="0" u="none" dirty="0">
                <a:latin typeface="Arial Narrow" pitchFamily="34" charset="0"/>
              </a:rPr>
              <a:t>= x</a:t>
            </a:r>
            <a:r>
              <a:rPr lang="de-DE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dirty="0">
                <a:latin typeface="Arial Narrow" pitchFamily="34" charset="0"/>
              </a:rPr>
              <a:t> +x</a:t>
            </a:r>
            <a:r>
              <a:rPr lang="de-DE" sz="1600" b="0" u="none" baseline="30000" dirty="0">
                <a:latin typeface="Arial Narrow" pitchFamily="34" charset="0"/>
              </a:rPr>
              <a:t>2</a:t>
            </a:r>
            <a:r>
              <a:rPr lang="de-DE" sz="1600" u="none" baseline="30000" dirty="0">
                <a:latin typeface="Arial Narrow" pitchFamily="34" charset="0"/>
              </a:rPr>
              <a:t> </a:t>
            </a:r>
            <a:r>
              <a:rPr lang="de-DE" sz="1600" u="none" dirty="0">
                <a:latin typeface="Arial Narrow" pitchFamily="34" charset="0"/>
              </a:rPr>
              <a:t>=</a:t>
            </a:r>
            <a:r>
              <a:rPr lang="en-GB" sz="1600" b="0" u="none" dirty="0">
                <a:latin typeface="Arial Narrow" pitchFamily="34" charset="0"/>
              </a:rPr>
              <a:t>  </a:t>
            </a:r>
            <a:r>
              <a:rPr lang="de-DE" sz="1600" b="0" u="none" dirty="0">
                <a:latin typeface="Arial Narrow" pitchFamily="34" charset="0"/>
              </a:rPr>
              <a:t>x + 1 + x</a:t>
            </a:r>
            <a:r>
              <a:rPr lang="de-DE" sz="1600" b="0" u="none" baseline="30000" dirty="0">
                <a:latin typeface="Arial Narrow" pitchFamily="34" charset="0"/>
              </a:rPr>
              <a:t>2</a:t>
            </a:r>
            <a:r>
              <a:rPr lang="en-GB" sz="1600" b="0" u="none" baseline="30000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     	1</a:t>
            </a:r>
            <a:r>
              <a:rPr lang="de-DE" sz="1600" b="0" u="none" dirty="0">
                <a:latin typeface="Arial Narrow" pitchFamily="34" charset="0"/>
              </a:rPr>
              <a:t>1</a:t>
            </a:r>
            <a:r>
              <a:rPr lang="en-GB" sz="1600" b="0" u="none" dirty="0">
                <a:latin typeface="Arial Narrow" pitchFamily="34" charset="0"/>
              </a:rPr>
              <a:t>1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6</a:t>
            </a:r>
            <a:r>
              <a:rPr lang="en-GB" sz="1600" b="0" u="none" dirty="0">
                <a:latin typeface="Arial Narrow" pitchFamily="34" charset="0"/>
              </a:rPr>
              <a:t>= x</a:t>
            </a:r>
            <a:r>
              <a:rPr lang="de-DE" sz="1600" b="0" u="none" baseline="30000" dirty="0">
                <a:latin typeface="Arial Narrow" pitchFamily="34" charset="0"/>
              </a:rPr>
              <a:t>3 </a:t>
            </a:r>
            <a:r>
              <a:rPr lang="de-DE" sz="1600" b="0" u="none" dirty="0">
                <a:latin typeface="Arial Narrow" pitchFamily="34" charset="0"/>
              </a:rPr>
              <a:t>+ </a:t>
            </a: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2</a:t>
            </a:r>
            <a:r>
              <a:rPr lang="en-GB" sz="1600" b="0" u="none" dirty="0">
                <a:latin typeface="Arial Narrow" pitchFamily="34" charset="0"/>
              </a:rPr>
              <a:t> +</a:t>
            </a:r>
            <a:r>
              <a:rPr lang="de-DE" sz="1600" b="0" u="none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de-DE" sz="1600" b="0" u="none" dirty="0">
                <a:latin typeface="Arial Narrow" pitchFamily="34" charset="0"/>
              </a:rPr>
              <a:t> </a:t>
            </a:r>
            <a:r>
              <a:rPr lang="en-GB" sz="1600" b="0" u="none" dirty="0">
                <a:latin typeface="Arial Narrow" pitchFamily="34" charset="0"/>
              </a:rPr>
              <a:t>= </a:t>
            </a:r>
            <a:r>
              <a:rPr lang="en-GB" sz="1600" u="none" dirty="0">
                <a:latin typeface="Arial Narrow" pitchFamily="34" charset="0"/>
              </a:rPr>
              <a:t>x</a:t>
            </a:r>
            <a:r>
              <a:rPr lang="de-DE" sz="1600" u="none" baseline="30000" dirty="0">
                <a:latin typeface="Arial Narrow" pitchFamily="34" charset="0"/>
              </a:rPr>
              <a:t>2</a:t>
            </a:r>
            <a:r>
              <a:rPr lang="en-GB" sz="1600" u="none" dirty="0">
                <a:latin typeface="Arial Narrow" pitchFamily="34" charset="0"/>
              </a:rPr>
              <a:t> +</a:t>
            </a:r>
            <a:r>
              <a:rPr lang="de-DE" sz="1600" u="none" dirty="0">
                <a:latin typeface="Arial Narrow" pitchFamily="34" charset="0"/>
              </a:rPr>
              <a:t>1</a:t>
            </a:r>
            <a:r>
              <a:rPr lang="en-GB" sz="1600" b="0" u="none" dirty="0">
                <a:latin typeface="Arial Narrow" pitchFamily="34" charset="0"/>
              </a:rPr>
              <a:t>	10</a:t>
            </a:r>
            <a:r>
              <a:rPr lang="de-DE" sz="1600" b="0" u="none" dirty="0">
                <a:latin typeface="Arial Narrow" pitchFamily="34" charset="0"/>
              </a:rPr>
              <a:t>1</a:t>
            </a:r>
            <a:r>
              <a:rPr lang="en-GB" sz="1600" b="0" u="none" dirty="0">
                <a:latin typeface="Arial Narrow" pitchFamily="34" charset="0"/>
              </a:rPr>
              <a:t>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x</a:t>
            </a:r>
            <a:r>
              <a:rPr lang="en-GB" sz="1600" b="0" u="none" baseline="30000" dirty="0">
                <a:latin typeface="Arial Narrow" pitchFamily="34" charset="0"/>
              </a:rPr>
              <a:t>7</a:t>
            </a:r>
            <a:r>
              <a:rPr lang="en-GB" sz="1600" b="0" u="none" dirty="0">
                <a:latin typeface="Arial Narrow" pitchFamily="34" charset="0"/>
              </a:rPr>
              <a:t>= (x</a:t>
            </a:r>
            <a:r>
              <a:rPr lang="en-GB" sz="1600" b="0" u="none" baseline="30000" dirty="0">
                <a:latin typeface="Arial Narrow" pitchFamily="34" charset="0"/>
              </a:rPr>
              <a:t>3</a:t>
            </a:r>
            <a:r>
              <a:rPr lang="en-GB" sz="1600" b="0" u="none" dirty="0">
                <a:latin typeface="Arial Narrow" pitchFamily="34" charset="0"/>
              </a:rPr>
              <a:t> +x )=</a:t>
            </a:r>
            <a:r>
              <a:rPr lang="de-DE" sz="1600" b="0" u="none" dirty="0">
                <a:latin typeface="Arial Narrow" pitchFamily="34" charset="0"/>
              </a:rPr>
              <a:t> 1</a:t>
            </a:r>
            <a:r>
              <a:rPr lang="en-GB" sz="1600" b="0" u="none" dirty="0">
                <a:latin typeface="Arial Narrow" pitchFamily="34" charset="0"/>
              </a:rPr>
              <a:t> 	</a:t>
            </a:r>
            <a:r>
              <a:rPr lang="de-DE" sz="1600" b="0" u="none" dirty="0">
                <a:latin typeface="Arial Narrow" pitchFamily="34" charset="0"/>
              </a:rPr>
              <a:t>	001</a:t>
            </a:r>
            <a:r>
              <a:rPr lang="en-GB" sz="1600" b="0" u="none" dirty="0">
                <a:latin typeface="Arial Narrow" pitchFamily="34" charset="0"/>
              </a:rPr>
              <a:t>	</a:t>
            </a:r>
          </a:p>
          <a:p>
            <a:pPr marL="457200" indent="-457200" defTabSz="762000">
              <a:defRPr/>
            </a:pPr>
            <a:r>
              <a:rPr lang="en-GB" sz="1600" b="0" u="none" dirty="0">
                <a:latin typeface="Arial Narrow" pitchFamily="34" charset="0"/>
              </a:rPr>
              <a:t>					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471339" y="5631687"/>
            <a:ext cx="5457241" cy="525401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400" u="none" dirty="0"/>
              <a:t>4. </a:t>
            </a:r>
            <a:r>
              <a:rPr lang="de-DE" sz="1400" u="none" dirty="0" err="1"/>
              <a:t>Numbr</a:t>
            </a:r>
            <a:r>
              <a:rPr lang="de-DE" sz="1400" u="none" dirty="0"/>
              <a:t> </a:t>
            </a:r>
            <a:r>
              <a:rPr lang="de-DE" sz="1400" u="none" dirty="0" err="1"/>
              <a:t>of</a:t>
            </a:r>
            <a:r>
              <a:rPr lang="de-DE" sz="1400" u="none" dirty="0"/>
              <a:t> </a:t>
            </a:r>
            <a:r>
              <a:rPr lang="de-DE" sz="1400" u="none" dirty="0" err="1"/>
              <a:t>possible</a:t>
            </a:r>
            <a:r>
              <a:rPr lang="de-DE" sz="1400" u="none" dirty="0"/>
              <a:t> </a:t>
            </a:r>
            <a:r>
              <a:rPr lang="de-DE" sz="1400" u="none" dirty="0" err="1"/>
              <a:t>secret</a:t>
            </a:r>
            <a:r>
              <a:rPr lang="de-DE" sz="1400" u="none" dirty="0"/>
              <a:t> </a:t>
            </a:r>
            <a:r>
              <a:rPr lang="de-DE" sz="1400" u="none" dirty="0" err="1"/>
              <a:t>keys</a:t>
            </a:r>
            <a:r>
              <a:rPr lang="de-DE" sz="1400" u="none" dirty="0"/>
              <a:t> </a:t>
            </a:r>
            <a:r>
              <a:rPr lang="de-DE" sz="1400" u="none" dirty="0" err="1"/>
              <a:t>is</a:t>
            </a:r>
            <a:r>
              <a:rPr lang="de-DE" sz="1400" u="none" dirty="0"/>
              <a:t> </a:t>
            </a:r>
            <a:r>
              <a:rPr lang="de-DE" sz="1400" u="none" dirty="0">
                <a:sym typeface="Symbol" pitchFamily="18" charset="2"/>
              </a:rPr>
              <a:t>(</a:t>
            </a:r>
            <a:r>
              <a:rPr lang="de-DE" sz="1400" u="none" dirty="0"/>
              <a:t>7)=(7-1)=6</a:t>
            </a:r>
          </a:p>
          <a:p>
            <a:pPr defTabSz="762000"/>
            <a:r>
              <a:rPr lang="de-DE" sz="1400" u="none" dirty="0"/>
              <a:t>    </a:t>
            </a:r>
            <a:r>
              <a:rPr lang="de-DE" sz="1400" u="none" dirty="0" err="1"/>
              <a:t>Which</a:t>
            </a:r>
            <a:r>
              <a:rPr lang="de-DE" sz="1400" u="none" dirty="0"/>
              <a:t> </a:t>
            </a:r>
            <a:r>
              <a:rPr lang="de-DE" sz="1400" u="none" dirty="0" err="1"/>
              <a:t>is</a:t>
            </a:r>
            <a:r>
              <a:rPr lang="de-DE" sz="1400" u="none" dirty="0"/>
              <a:t> </a:t>
            </a:r>
            <a:r>
              <a:rPr lang="de-DE" sz="1400" u="none" dirty="0" err="1"/>
              <a:t>the</a:t>
            </a:r>
            <a:r>
              <a:rPr lang="de-DE" sz="1400" u="none" dirty="0"/>
              <a:t> </a:t>
            </a:r>
            <a:r>
              <a:rPr lang="de-DE" sz="1400" u="none" dirty="0" err="1"/>
              <a:t>number</a:t>
            </a:r>
            <a:r>
              <a:rPr lang="de-DE" sz="1400" u="none" dirty="0"/>
              <a:t> </a:t>
            </a:r>
            <a:r>
              <a:rPr lang="de-DE" sz="1400" u="none" dirty="0" err="1"/>
              <a:t>of</a:t>
            </a:r>
            <a:r>
              <a:rPr lang="de-DE" sz="1400" u="none" dirty="0"/>
              <a:t> </a:t>
            </a:r>
            <a:r>
              <a:rPr lang="de-DE" sz="1400" u="none" dirty="0" err="1"/>
              <a:t>invertible</a:t>
            </a:r>
            <a:r>
              <a:rPr lang="de-DE" sz="1400" u="none" dirty="0"/>
              <a:t> </a:t>
            </a:r>
            <a:r>
              <a:rPr lang="de-DE" sz="1400" u="none" dirty="0" err="1"/>
              <a:t>elements</a:t>
            </a:r>
            <a:r>
              <a:rPr lang="de-DE" sz="1400" u="none" dirty="0"/>
              <a:t> in </a:t>
            </a:r>
            <a:r>
              <a:rPr lang="de-DE" sz="1400" u="none" dirty="0" err="1"/>
              <a:t>the</a:t>
            </a:r>
            <a:r>
              <a:rPr lang="de-DE" sz="1400" u="none" dirty="0"/>
              <a:t> </a:t>
            </a:r>
            <a:r>
              <a:rPr lang="de-DE" sz="1400" u="none" dirty="0" err="1"/>
              <a:t>exponent</a:t>
            </a:r>
            <a:r>
              <a:rPr lang="de-DE" sz="1400" u="none" dirty="0"/>
              <a:t>!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81000" y="304800"/>
            <a:ext cx="7189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/>
              <a:t>Example: Massey-Omura Lock for Shamir 3-Pass Protocol</a:t>
            </a:r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66713" y="669925"/>
            <a:ext cx="7559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/>
              <a:t>Design a Massey </a:t>
            </a:r>
            <a:r>
              <a:rPr lang="de-DE" sz="1600" u="none" dirty="0" err="1"/>
              <a:t>omura</a:t>
            </a:r>
            <a:r>
              <a:rPr lang="de-DE" sz="1600" u="none" dirty="0"/>
              <a:t> Lock </a:t>
            </a:r>
            <a:r>
              <a:rPr lang="de-DE" sz="1600" u="none" dirty="0" err="1"/>
              <a:t>over</a:t>
            </a:r>
            <a:r>
              <a:rPr lang="de-DE" sz="1600" u="none" dirty="0"/>
              <a:t> GF(2</a:t>
            </a:r>
            <a:r>
              <a:rPr lang="de-DE" sz="1600" u="none" baseline="30000" dirty="0"/>
              <a:t>3</a:t>
            </a:r>
            <a:r>
              <a:rPr lang="de-DE" sz="1600" u="none" dirty="0"/>
              <a:t>) </a:t>
            </a:r>
            <a:r>
              <a:rPr lang="de-DE" sz="1600" u="none" dirty="0" err="1"/>
              <a:t>and</a:t>
            </a:r>
            <a:r>
              <a:rPr lang="de-DE" sz="1600" u="none" dirty="0"/>
              <a:t> </a:t>
            </a:r>
            <a:r>
              <a:rPr lang="de-DE" sz="1600" u="none" dirty="0" err="1"/>
              <a:t>exchange</a:t>
            </a:r>
            <a:r>
              <a:rPr lang="de-DE" sz="1600" u="none" dirty="0"/>
              <a:t> </a:t>
            </a:r>
            <a:r>
              <a:rPr lang="de-DE" sz="1600" u="none" dirty="0" err="1"/>
              <a:t>the</a:t>
            </a:r>
            <a:r>
              <a:rPr lang="de-DE" sz="1600" u="none" dirty="0"/>
              <a:t> </a:t>
            </a:r>
            <a:r>
              <a:rPr lang="de-DE" sz="1600" u="none" dirty="0" err="1"/>
              <a:t>message</a:t>
            </a:r>
            <a:r>
              <a:rPr lang="de-DE" sz="1600" u="none" dirty="0"/>
              <a:t> M=110</a:t>
            </a:r>
            <a:endParaRPr lang="en-GB" sz="1600" u="none" dirty="0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60239" y="4148138"/>
            <a:ext cx="3878262" cy="742950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400" u="none"/>
              <a:t>The modulus in the exponent is 2</a:t>
            </a:r>
            <a:r>
              <a:rPr lang="de-DE" sz="1400" u="none" baseline="30000"/>
              <a:t>m</a:t>
            </a:r>
            <a:r>
              <a:rPr lang="de-DE" sz="1400" u="none"/>
              <a:t>-1=2</a:t>
            </a:r>
            <a:r>
              <a:rPr lang="de-DE" sz="1400" u="none" baseline="30000"/>
              <a:t>3</a:t>
            </a:r>
            <a:r>
              <a:rPr lang="de-DE" sz="1400" u="none"/>
              <a:t>-1=7</a:t>
            </a:r>
          </a:p>
          <a:p>
            <a:pPr defTabSz="762000"/>
            <a:r>
              <a:rPr lang="de-DE" sz="1400" u="none"/>
              <a:t>M=110=(x</a:t>
            </a:r>
            <a:r>
              <a:rPr lang="de-DE" sz="1400" u="none" baseline="30000"/>
              <a:t>4</a:t>
            </a:r>
            <a:r>
              <a:rPr lang="de-DE" sz="1400" u="none"/>
              <a:t>)</a:t>
            </a:r>
          </a:p>
          <a:p>
            <a:pPr defTabSz="762000"/>
            <a:r>
              <a:rPr lang="de-DE" sz="1400" u="none"/>
              <a:t>M</a:t>
            </a:r>
            <a:r>
              <a:rPr lang="de-DE" sz="1400" u="none" baseline="30000"/>
              <a:t>3</a:t>
            </a:r>
            <a:r>
              <a:rPr lang="de-DE" sz="1400" u="none"/>
              <a:t>=(x</a:t>
            </a:r>
            <a:r>
              <a:rPr lang="de-DE" sz="1400" u="none" baseline="30000"/>
              <a:t>4</a:t>
            </a:r>
            <a:r>
              <a:rPr lang="de-DE" sz="1400" u="none"/>
              <a:t>)</a:t>
            </a:r>
            <a:r>
              <a:rPr lang="de-DE" sz="1400" u="none" baseline="30000"/>
              <a:t>3</a:t>
            </a:r>
            <a:r>
              <a:rPr lang="de-DE" sz="1400" u="none"/>
              <a:t> = x</a:t>
            </a:r>
            <a:r>
              <a:rPr lang="de-DE" sz="1400" u="none" baseline="30000"/>
              <a:t>12</a:t>
            </a:r>
            <a:r>
              <a:rPr lang="de-DE" sz="1400" u="none"/>
              <a:t> = x</a:t>
            </a:r>
            <a:r>
              <a:rPr lang="de-DE" sz="1400" u="none" baseline="30000"/>
              <a:t>5 </a:t>
            </a:r>
            <a:r>
              <a:rPr lang="de-DE" sz="1400" u="none"/>
              <a:t>=</a:t>
            </a:r>
            <a:r>
              <a:rPr lang="de-DE" sz="1400" u="none" baseline="30000"/>
              <a:t> </a:t>
            </a:r>
            <a:r>
              <a:rPr lang="de-DE" sz="1400" u="none"/>
              <a:t>111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4017963" y="3005138"/>
            <a:ext cx="2819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2493963" y="468153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74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Rectangle 2"/>
          <p:cNvSpPr>
            <a:spLocks noChangeArrowheads="1"/>
          </p:cNvSpPr>
          <p:nvPr/>
        </p:nvSpPr>
        <p:spPr bwMode="auto">
          <a:xfrm>
            <a:off x="3852863" y="1755775"/>
            <a:ext cx="1903412" cy="46497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8547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814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altLang="ar-SA" sz="24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Non</a:t>
            </a:r>
            <a:r>
              <a:rPr lang="de-DE" altLang="ar-SA" sz="24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-Commutative</a:t>
            </a:r>
            <a:r>
              <a:rPr lang="en-US" altLang="ar-SA" sz="24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No Key Cryptography :   Shamir 3-Pass Protocol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52663" y="1603375"/>
            <a:ext cx="538162" cy="300038"/>
            <a:chOff x="1821" y="1347"/>
            <a:chExt cx="339" cy="189"/>
          </a:xfrm>
        </p:grpSpPr>
        <p:sp>
          <p:nvSpPr>
            <p:cNvPr id="11449" name="Freeform 5"/>
            <p:cNvSpPr>
              <a:spLocks noEditPoints="1"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>
                <a:gd name="T0" fmla="*/ 0 w 445"/>
                <a:gd name="T1" fmla="*/ 36 h 207"/>
                <a:gd name="T2" fmla="*/ 127 w 445"/>
                <a:gd name="T3" fmla="*/ 0 h 207"/>
                <a:gd name="T4" fmla="*/ 150 w 445"/>
                <a:gd name="T5" fmla="*/ 106 h 207"/>
                <a:gd name="T6" fmla="*/ 23 w 445"/>
                <a:gd name="T7" fmla="*/ 144 h 207"/>
                <a:gd name="T8" fmla="*/ 0 w 445"/>
                <a:gd name="T9" fmla="*/ 36 h 207"/>
                <a:gd name="T10" fmla="*/ 9 w 445"/>
                <a:gd name="T11" fmla="*/ 38 h 207"/>
                <a:gd name="T12" fmla="*/ 78 w 445"/>
                <a:gd name="T13" fmla="*/ 86 h 207"/>
                <a:gd name="T14" fmla="*/ 120 w 445"/>
                <a:gd name="T15" fmla="*/ 5 h 207"/>
                <a:gd name="T16" fmla="*/ 9 w 445"/>
                <a:gd name="T17" fmla="*/ 38 h 207"/>
                <a:gd name="T18" fmla="*/ 8 w 445"/>
                <a:gd name="T19" fmla="*/ 48 h 207"/>
                <a:gd name="T20" fmla="*/ 25 w 445"/>
                <a:gd name="T21" fmla="*/ 131 h 207"/>
                <a:gd name="T22" fmla="*/ 51 w 445"/>
                <a:gd name="T23" fmla="*/ 76 h 207"/>
                <a:gd name="T24" fmla="*/ 8 w 445"/>
                <a:gd name="T25" fmla="*/ 48 h 207"/>
                <a:gd name="T26" fmla="*/ 126 w 445"/>
                <a:gd name="T27" fmla="*/ 14 h 207"/>
                <a:gd name="T28" fmla="*/ 99 w 445"/>
                <a:gd name="T29" fmla="*/ 64 h 207"/>
                <a:gd name="T30" fmla="*/ 142 w 445"/>
                <a:gd name="T31" fmla="*/ 96 h 207"/>
                <a:gd name="T32" fmla="*/ 126 w 445"/>
                <a:gd name="T33" fmla="*/ 14 h 207"/>
                <a:gd name="T34" fmla="*/ 57 w 445"/>
                <a:gd name="T35" fmla="*/ 83 h 207"/>
                <a:gd name="T36" fmla="*/ 30 w 445"/>
                <a:gd name="T37" fmla="*/ 134 h 207"/>
                <a:gd name="T38" fmla="*/ 138 w 445"/>
                <a:gd name="T39" fmla="*/ 101 h 207"/>
                <a:gd name="T40" fmla="*/ 94 w 445"/>
                <a:gd name="T41" fmla="*/ 70 h 207"/>
                <a:gd name="T42" fmla="*/ 82 w 445"/>
                <a:gd name="T43" fmla="*/ 100 h 207"/>
                <a:gd name="T44" fmla="*/ 57 w 445"/>
                <a:gd name="T45" fmla="*/ 83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0" name="Freeform 6"/>
            <p:cNvSpPr>
              <a:spLocks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>
                <a:gd name="T0" fmla="*/ 0 w 445"/>
                <a:gd name="T1" fmla="*/ 36 h 207"/>
                <a:gd name="T2" fmla="*/ 127 w 445"/>
                <a:gd name="T3" fmla="*/ 0 h 207"/>
                <a:gd name="T4" fmla="*/ 150 w 445"/>
                <a:gd name="T5" fmla="*/ 106 h 207"/>
                <a:gd name="T6" fmla="*/ 23 w 445"/>
                <a:gd name="T7" fmla="*/ 144 h 207"/>
                <a:gd name="T8" fmla="*/ 0 w 445"/>
                <a:gd name="T9" fmla="*/ 36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1" name="Freeform 7"/>
            <p:cNvSpPr>
              <a:spLocks/>
            </p:cNvSpPr>
            <p:nvPr/>
          </p:nvSpPr>
          <p:spPr bwMode="auto">
            <a:xfrm>
              <a:off x="1842" y="1355"/>
              <a:ext cx="249" cy="105"/>
            </a:xfrm>
            <a:custGeom>
              <a:avLst/>
              <a:gdLst>
                <a:gd name="T0" fmla="*/ 0 w 327"/>
                <a:gd name="T1" fmla="*/ 32 h 115"/>
                <a:gd name="T2" fmla="*/ 69 w 327"/>
                <a:gd name="T3" fmla="*/ 80 h 115"/>
                <a:gd name="T4" fmla="*/ 110 w 327"/>
                <a:gd name="T5" fmla="*/ 0 h 115"/>
                <a:gd name="T6" fmla="*/ 0 w 327"/>
                <a:gd name="T7" fmla="*/ 3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2" name="Freeform 8"/>
            <p:cNvSpPr>
              <a:spLocks/>
            </p:cNvSpPr>
            <p:nvPr/>
          </p:nvSpPr>
          <p:spPr bwMode="auto">
            <a:xfrm>
              <a:off x="1838" y="1409"/>
              <a:ext cx="99" cy="109"/>
            </a:xfrm>
            <a:custGeom>
              <a:avLst/>
              <a:gdLst>
                <a:gd name="T0" fmla="*/ 0 w 130"/>
                <a:gd name="T1" fmla="*/ 0 h 119"/>
                <a:gd name="T2" fmla="*/ 18 w 130"/>
                <a:gd name="T3" fmla="*/ 84 h 119"/>
                <a:gd name="T4" fmla="*/ 43 w 130"/>
                <a:gd name="T5" fmla="*/ 29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3" name="Freeform 9"/>
            <p:cNvSpPr>
              <a:spLocks/>
            </p:cNvSpPr>
            <p:nvPr/>
          </p:nvSpPr>
          <p:spPr bwMode="auto">
            <a:xfrm>
              <a:off x="2044" y="1364"/>
              <a:ext cx="98" cy="109"/>
            </a:xfrm>
            <a:custGeom>
              <a:avLst/>
              <a:gdLst>
                <a:gd name="T0" fmla="*/ 27 w 129"/>
                <a:gd name="T1" fmla="*/ 0 h 119"/>
                <a:gd name="T2" fmla="*/ 0 w 129"/>
                <a:gd name="T3" fmla="*/ 51 h 119"/>
                <a:gd name="T4" fmla="*/ 43 w 129"/>
                <a:gd name="T5" fmla="*/ 84 h 119"/>
                <a:gd name="T6" fmla="*/ 27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4" name="Freeform 10"/>
            <p:cNvSpPr>
              <a:spLocks/>
            </p:cNvSpPr>
            <p:nvPr/>
          </p:nvSpPr>
          <p:spPr bwMode="auto">
            <a:xfrm>
              <a:off x="1890" y="1439"/>
              <a:ext cx="244" cy="84"/>
            </a:xfrm>
            <a:custGeom>
              <a:avLst/>
              <a:gdLst>
                <a:gd name="T0" fmla="*/ 27 w 321"/>
                <a:gd name="T1" fmla="*/ 13 h 92"/>
                <a:gd name="T2" fmla="*/ 0 w 321"/>
                <a:gd name="T3" fmla="*/ 64 h 92"/>
                <a:gd name="T4" fmla="*/ 107 w 321"/>
                <a:gd name="T5" fmla="*/ 32 h 92"/>
                <a:gd name="T6" fmla="*/ 64 w 321"/>
                <a:gd name="T7" fmla="*/ 0 h 92"/>
                <a:gd name="T8" fmla="*/ 51 w 321"/>
                <a:gd name="T9" fmla="*/ 28 h 92"/>
                <a:gd name="T10" fmla="*/ 27 w 321"/>
                <a:gd name="T11" fmla="*/ 13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5" name="Freeform 11"/>
            <p:cNvSpPr>
              <a:spLocks/>
            </p:cNvSpPr>
            <p:nvPr/>
          </p:nvSpPr>
          <p:spPr bwMode="auto">
            <a:xfrm>
              <a:off x="1958" y="1380"/>
              <a:ext cx="55" cy="67"/>
            </a:xfrm>
            <a:custGeom>
              <a:avLst/>
              <a:gdLst>
                <a:gd name="T0" fmla="*/ 13 w 73"/>
                <a:gd name="T1" fmla="*/ 33 h 73"/>
                <a:gd name="T2" fmla="*/ 11 w 73"/>
                <a:gd name="T3" fmla="*/ 36 h 73"/>
                <a:gd name="T4" fmla="*/ 4 w 73"/>
                <a:gd name="T5" fmla="*/ 14 h 73"/>
                <a:gd name="T6" fmla="*/ 8 w 73"/>
                <a:gd name="T7" fmla="*/ 49 h 73"/>
                <a:gd name="T8" fmla="*/ 11 w 73"/>
                <a:gd name="T9" fmla="*/ 46 h 73"/>
                <a:gd name="T10" fmla="*/ 11 w 73"/>
                <a:gd name="T11" fmla="*/ 49 h 73"/>
                <a:gd name="T12" fmla="*/ 6 w 73"/>
                <a:gd name="T13" fmla="*/ 51 h 73"/>
                <a:gd name="T14" fmla="*/ 6 w 73"/>
                <a:gd name="T15" fmla="*/ 49 h 73"/>
                <a:gd name="T16" fmla="*/ 8 w 73"/>
                <a:gd name="T17" fmla="*/ 49 h 73"/>
                <a:gd name="T18" fmla="*/ 2 w 73"/>
                <a:gd name="T19" fmla="*/ 14 h 73"/>
                <a:gd name="T20" fmla="*/ 2 w 73"/>
                <a:gd name="T21" fmla="*/ 16 h 73"/>
                <a:gd name="T22" fmla="*/ 0 w 73"/>
                <a:gd name="T23" fmla="*/ 16 h 73"/>
                <a:gd name="T24" fmla="*/ 0 w 73"/>
                <a:gd name="T25" fmla="*/ 14 h 73"/>
                <a:gd name="T26" fmla="*/ 4 w 73"/>
                <a:gd name="T27" fmla="*/ 10 h 73"/>
                <a:gd name="T28" fmla="*/ 13 w 73"/>
                <a:gd name="T29" fmla="*/ 33 h 73"/>
                <a:gd name="T30" fmla="*/ 13 w 73"/>
                <a:gd name="T31" fmla="*/ 5 h 73"/>
                <a:gd name="T32" fmla="*/ 17 w 73"/>
                <a:gd name="T33" fmla="*/ 0 h 73"/>
                <a:gd name="T34" fmla="*/ 18 w 73"/>
                <a:gd name="T35" fmla="*/ 0 h 73"/>
                <a:gd name="T36" fmla="*/ 18 w 73"/>
                <a:gd name="T37" fmla="*/ 5 h 73"/>
                <a:gd name="T38" fmla="*/ 17 w 73"/>
                <a:gd name="T39" fmla="*/ 5 h 73"/>
                <a:gd name="T40" fmla="*/ 22 w 73"/>
                <a:gd name="T41" fmla="*/ 39 h 73"/>
                <a:gd name="T42" fmla="*/ 23 w 73"/>
                <a:gd name="T43" fmla="*/ 39 h 73"/>
                <a:gd name="T44" fmla="*/ 22 w 73"/>
                <a:gd name="T45" fmla="*/ 39 h 73"/>
                <a:gd name="T46" fmla="*/ 18 w 73"/>
                <a:gd name="T47" fmla="*/ 42 h 73"/>
                <a:gd name="T48" fmla="*/ 17 w 73"/>
                <a:gd name="T49" fmla="*/ 42 h 73"/>
                <a:gd name="T50" fmla="*/ 18 w 73"/>
                <a:gd name="T51" fmla="*/ 42 h 73"/>
                <a:gd name="T52" fmla="*/ 20 w 73"/>
                <a:gd name="T53" fmla="*/ 39 h 73"/>
                <a:gd name="T54" fmla="*/ 15 w 73"/>
                <a:gd name="T55" fmla="*/ 6 h 73"/>
                <a:gd name="T56" fmla="*/ 13 w 73"/>
                <a:gd name="T57" fmla="*/ 33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76263" y="1298575"/>
            <a:ext cx="8845550" cy="579438"/>
            <a:chOff x="516" y="1356"/>
            <a:chExt cx="5573" cy="365"/>
          </a:xfrm>
        </p:grpSpPr>
        <p:sp>
          <p:nvSpPr>
            <p:cNvPr id="11447" name="Text Box 13"/>
            <p:cNvSpPr txBox="1">
              <a:spLocks noChangeArrowheads="1"/>
            </p:cNvSpPr>
            <p:nvPr/>
          </p:nvSpPr>
          <p:spPr bwMode="auto">
            <a:xfrm>
              <a:off x="516" y="1356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3200">
                  <a:solidFill>
                    <a:schemeClr val="hlink"/>
                  </a:solidFill>
                  <a:cs typeface="Times New Roman (Arabic)" charset="-78"/>
                </a:rPr>
                <a:t>User A</a:t>
              </a:r>
              <a:r>
                <a:rPr lang="en-US" altLang="ar-SA" sz="3200">
                  <a:cs typeface="Times New Roman (Arabic)" charset="-78"/>
                </a:rPr>
                <a:t>     </a:t>
              </a:r>
            </a:p>
          </p:txBody>
        </p:sp>
        <p:sp>
          <p:nvSpPr>
            <p:cNvPr id="11448" name="Text Box 14"/>
            <p:cNvSpPr txBox="1">
              <a:spLocks noChangeArrowheads="1"/>
            </p:cNvSpPr>
            <p:nvPr/>
          </p:nvSpPr>
          <p:spPr bwMode="auto">
            <a:xfrm>
              <a:off x="4509" y="1356"/>
              <a:ext cx="15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de-DE" altLang="ar-SA" sz="3200" u="none">
                  <a:solidFill>
                    <a:srgbClr val="1515F5"/>
                  </a:solidFill>
                  <a:cs typeface="Times New Roman (Arabic)" charset="-78"/>
                </a:rPr>
                <a:t>         </a:t>
              </a:r>
              <a:r>
                <a:rPr lang="en-US" altLang="ar-SA" sz="3200">
                  <a:solidFill>
                    <a:srgbClr val="1515F5"/>
                  </a:solidFill>
                  <a:cs typeface="Times New Roman (Arabic)" charset="-78"/>
                </a:rPr>
                <a:t>User B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90663" y="2093913"/>
            <a:ext cx="1447800" cy="1296987"/>
            <a:chOff x="1056" y="1461"/>
            <a:chExt cx="912" cy="816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056" y="1461"/>
              <a:ext cx="912" cy="816"/>
              <a:chOff x="1104" y="1872"/>
              <a:chExt cx="1056" cy="816"/>
            </a:xfrm>
          </p:grpSpPr>
          <p:sp>
            <p:nvSpPr>
              <p:cNvPr id="11444" name="Rectangle 17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45" name="AutoShape 18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46" name="AutoShape 19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442" name="Rectangle 20"/>
            <p:cNvSpPr>
              <a:spLocks noChangeArrowheads="1"/>
            </p:cNvSpPr>
            <p:nvPr/>
          </p:nvSpPr>
          <p:spPr bwMode="auto">
            <a:xfrm>
              <a:off x="1498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43" name="Rectangle 21"/>
            <p:cNvSpPr>
              <a:spLocks noChangeArrowheads="1"/>
            </p:cNvSpPr>
            <p:nvPr/>
          </p:nvSpPr>
          <p:spPr bwMode="auto">
            <a:xfrm>
              <a:off x="1185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 rot="-59168">
            <a:off x="1643063" y="2551113"/>
            <a:ext cx="307975" cy="457200"/>
            <a:chOff x="3216" y="1200"/>
            <a:chExt cx="864" cy="1104"/>
          </a:xfrm>
        </p:grpSpPr>
        <p:sp>
          <p:nvSpPr>
            <p:cNvPr id="11439" name="AutoShape 23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40" name="Rectangle 24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A</a:t>
              </a:r>
              <a:endParaRPr lang="en-US" u="none">
                <a:cs typeface="Times New Roman (Arabic)" charset="-78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 rot="-59168">
            <a:off x="8956675" y="1984375"/>
            <a:ext cx="381000" cy="576263"/>
            <a:chOff x="3216" y="1200"/>
            <a:chExt cx="864" cy="1104"/>
          </a:xfrm>
        </p:grpSpPr>
        <p:sp>
          <p:nvSpPr>
            <p:cNvPr id="11437" name="AutoShape 26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38" name="Rectangle 27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400" u="none">
                  <a:cs typeface="Times New Roman (Arabic)" charset="-78"/>
                </a:rPr>
                <a:t>B</a:t>
              </a:r>
              <a:endParaRPr lang="en-US" sz="2400" u="none">
                <a:cs typeface="Times New Roman (Arabic)" charset="-78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 rot="358064">
            <a:off x="1795463" y="3065463"/>
            <a:ext cx="533400" cy="277812"/>
            <a:chOff x="1352" y="2956"/>
            <a:chExt cx="338" cy="190"/>
          </a:xfrm>
        </p:grpSpPr>
        <p:sp>
          <p:nvSpPr>
            <p:cNvPr id="11430" name="Freeform 29"/>
            <p:cNvSpPr>
              <a:spLocks noEditPoints="1"/>
            </p:cNvSpPr>
            <p:nvPr/>
          </p:nvSpPr>
          <p:spPr bwMode="auto">
            <a:xfrm>
              <a:off x="1352" y="2956"/>
              <a:ext cx="338" cy="190"/>
            </a:xfrm>
            <a:custGeom>
              <a:avLst/>
              <a:gdLst>
                <a:gd name="T0" fmla="*/ 0 w 445"/>
                <a:gd name="T1" fmla="*/ 36 h 207"/>
                <a:gd name="T2" fmla="*/ 125 w 445"/>
                <a:gd name="T3" fmla="*/ 0 h 207"/>
                <a:gd name="T4" fmla="*/ 148 w 445"/>
                <a:gd name="T5" fmla="*/ 108 h 207"/>
                <a:gd name="T6" fmla="*/ 23 w 445"/>
                <a:gd name="T7" fmla="*/ 147 h 207"/>
                <a:gd name="T8" fmla="*/ 0 w 445"/>
                <a:gd name="T9" fmla="*/ 36 h 207"/>
                <a:gd name="T10" fmla="*/ 9 w 445"/>
                <a:gd name="T11" fmla="*/ 39 h 207"/>
                <a:gd name="T12" fmla="*/ 77 w 445"/>
                <a:gd name="T13" fmla="*/ 88 h 207"/>
                <a:gd name="T14" fmla="*/ 118 w 445"/>
                <a:gd name="T15" fmla="*/ 6 h 207"/>
                <a:gd name="T16" fmla="*/ 9 w 445"/>
                <a:gd name="T17" fmla="*/ 39 h 207"/>
                <a:gd name="T18" fmla="*/ 8 w 445"/>
                <a:gd name="T19" fmla="*/ 49 h 207"/>
                <a:gd name="T20" fmla="*/ 24 w 445"/>
                <a:gd name="T21" fmla="*/ 134 h 207"/>
                <a:gd name="T22" fmla="*/ 50 w 445"/>
                <a:gd name="T23" fmla="*/ 78 h 207"/>
                <a:gd name="T24" fmla="*/ 8 w 445"/>
                <a:gd name="T25" fmla="*/ 49 h 207"/>
                <a:gd name="T26" fmla="*/ 124 w 445"/>
                <a:gd name="T27" fmla="*/ 14 h 207"/>
                <a:gd name="T28" fmla="*/ 97 w 445"/>
                <a:gd name="T29" fmla="*/ 65 h 207"/>
                <a:gd name="T30" fmla="*/ 141 w 445"/>
                <a:gd name="T31" fmla="*/ 98 h 207"/>
                <a:gd name="T32" fmla="*/ 124 w 445"/>
                <a:gd name="T33" fmla="*/ 14 h 207"/>
                <a:gd name="T34" fmla="*/ 56 w 445"/>
                <a:gd name="T35" fmla="*/ 84 h 207"/>
                <a:gd name="T36" fmla="*/ 30 w 445"/>
                <a:gd name="T37" fmla="*/ 137 h 207"/>
                <a:gd name="T38" fmla="*/ 137 w 445"/>
                <a:gd name="T39" fmla="*/ 105 h 207"/>
                <a:gd name="T40" fmla="*/ 93 w 445"/>
                <a:gd name="T41" fmla="*/ 72 h 207"/>
                <a:gd name="T42" fmla="*/ 81 w 445"/>
                <a:gd name="T43" fmla="*/ 100 h 207"/>
                <a:gd name="T44" fmla="*/ 56 w 445"/>
                <a:gd name="T45" fmla="*/ 84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A7FF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1" name="Freeform 30"/>
            <p:cNvSpPr>
              <a:spLocks/>
            </p:cNvSpPr>
            <p:nvPr/>
          </p:nvSpPr>
          <p:spPr bwMode="auto">
            <a:xfrm>
              <a:off x="1352" y="2956"/>
              <a:ext cx="338" cy="190"/>
            </a:xfrm>
            <a:custGeom>
              <a:avLst/>
              <a:gdLst>
                <a:gd name="T0" fmla="*/ 0 w 445"/>
                <a:gd name="T1" fmla="*/ 36 h 207"/>
                <a:gd name="T2" fmla="*/ 125 w 445"/>
                <a:gd name="T3" fmla="*/ 0 h 207"/>
                <a:gd name="T4" fmla="*/ 148 w 445"/>
                <a:gd name="T5" fmla="*/ 108 h 207"/>
                <a:gd name="T6" fmla="*/ 23 w 445"/>
                <a:gd name="T7" fmla="*/ 147 h 207"/>
                <a:gd name="T8" fmla="*/ 0 w 445"/>
                <a:gd name="T9" fmla="*/ 36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2" name="Freeform 31"/>
            <p:cNvSpPr>
              <a:spLocks/>
            </p:cNvSpPr>
            <p:nvPr/>
          </p:nvSpPr>
          <p:spPr bwMode="auto">
            <a:xfrm>
              <a:off x="1373" y="2964"/>
              <a:ext cx="249" cy="105"/>
            </a:xfrm>
            <a:custGeom>
              <a:avLst/>
              <a:gdLst>
                <a:gd name="T0" fmla="*/ 0 w 327"/>
                <a:gd name="T1" fmla="*/ 32 h 115"/>
                <a:gd name="T2" fmla="*/ 69 w 327"/>
                <a:gd name="T3" fmla="*/ 80 h 115"/>
                <a:gd name="T4" fmla="*/ 110 w 327"/>
                <a:gd name="T5" fmla="*/ 0 h 115"/>
                <a:gd name="T6" fmla="*/ 0 w 327"/>
                <a:gd name="T7" fmla="*/ 3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3" name="Freeform 32"/>
            <p:cNvSpPr>
              <a:spLocks/>
            </p:cNvSpPr>
            <p:nvPr/>
          </p:nvSpPr>
          <p:spPr bwMode="auto">
            <a:xfrm>
              <a:off x="1369" y="3019"/>
              <a:ext cx="99" cy="109"/>
            </a:xfrm>
            <a:custGeom>
              <a:avLst/>
              <a:gdLst>
                <a:gd name="T0" fmla="*/ 0 w 130"/>
                <a:gd name="T1" fmla="*/ 0 h 119"/>
                <a:gd name="T2" fmla="*/ 18 w 130"/>
                <a:gd name="T3" fmla="*/ 84 h 119"/>
                <a:gd name="T4" fmla="*/ 43 w 130"/>
                <a:gd name="T5" fmla="*/ 29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4" name="Freeform 33"/>
            <p:cNvSpPr>
              <a:spLocks/>
            </p:cNvSpPr>
            <p:nvPr/>
          </p:nvSpPr>
          <p:spPr bwMode="auto">
            <a:xfrm>
              <a:off x="1575" y="2974"/>
              <a:ext cx="98" cy="109"/>
            </a:xfrm>
            <a:custGeom>
              <a:avLst/>
              <a:gdLst>
                <a:gd name="T0" fmla="*/ 27 w 129"/>
                <a:gd name="T1" fmla="*/ 0 h 119"/>
                <a:gd name="T2" fmla="*/ 0 w 129"/>
                <a:gd name="T3" fmla="*/ 51 h 119"/>
                <a:gd name="T4" fmla="*/ 43 w 129"/>
                <a:gd name="T5" fmla="*/ 84 h 119"/>
                <a:gd name="T6" fmla="*/ 27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5" name="Freeform 34"/>
            <p:cNvSpPr>
              <a:spLocks/>
            </p:cNvSpPr>
            <p:nvPr/>
          </p:nvSpPr>
          <p:spPr bwMode="auto">
            <a:xfrm>
              <a:off x="1420" y="3049"/>
              <a:ext cx="244" cy="84"/>
            </a:xfrm>
            <a:custGeom>
              <a:avLst/>
              <a:gdLst>
                <a:gd name="T0" fmla="*/ 27 w 321"/>
                <a:gd name="T1" fmla="*/ 13 h 92"/>
                <a:gd name="T2" fmla="*/ 0 w 321"/>
                <a:gd name="T3" fmla="*/ 64 h 92"/>
                <a:gd name="T4" fmla="*/ 107 w 321"/>
                <a:gd name="T5" fmla="*/ 32 h 92"/>
                <a:gd name="T6" fmla="*/ 64 w 321"/>
                <a:gd name="T7" fmla="*/ 0 h 92"/>
                <a:gd name="T8" fmla="*/ 51 w 321"/>
                <a:gd name="T9" fmla="*/ 28 h 92"/>
                <a:gd name="T10" fmla="*/ 27 w 321"/>
                <a:gd name="T11" fmla="*/ 13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36" name="Freeform 35"/>
            <p:cNvSpPr>
              <a:spLocks/>
            </p:cNvSpPr>
            <p:nvPr/>
          </p:nvSpPr>
          <p:spPr bwMode="auto">
            <a:xfrm>
              <a:off x="1489" y="2990"/>
              <a:ext cx="55" cy="67"/>
            </a:xfrm>
            <a:custGeom>
              <a:avLst/>
              <a:gdLst>
                <a:gd name="T0" fmla="*/ 13 w 73"/>
                <a:gd name="T1" fmla="*/ 33 h 73"/>
                <a:gd name="T2" fmla="*/ 11 w 73"/>
                <a:gd name="T3" fmla="*/ 36 h 73"/>
                <a:gd name="T4" fmla="*/ 4 w 73"/>
                <a:gd name="T5" fmla="*/ 14 h 73"/>
                <a:gd name="T6" fmla="*/ 8 w 73"/>
                <a:gd name="T7" fmla="*/ 49 h 73"/>
                <a:gd name="T8" fmla="*/ 11 w 73"/>
                <a:gd name="T9" fmla="*/ 46 h 73"/>
                <a:gd name="T10" fmla="*/ 11 w 73"/>
                <a:gd name="T11" fmla="*/ 49 h 73"/>
                <a:gd name="T12" fmla="*/ 6 w 73"/>
                <a:gd name="T13" fmla="*/ 51 h 73"/>
                <a:gd name="T14" fmla="*/ 6 w 73"/>
                <a:gd name="T15" fmla="*/ 49 h 73"/>
                <a:gd name="T16" fmla="*/ 8 w 73"/>
                <a:gd name="T17" fmla="*/ 49 h 73"/>
                <a:gd name="T18" fmla="*/ 2 w 73"/>
                <a:gd name="T19" fmla="*/ 14 h 73"/>
                <a:gd name="T20" fmla="*/ 2 w 73"/>
                <a:gd name="T21" fmla="*/ 16 h 73"/>
                <a:gd name="T22" fmla="*/ 0 w 73"/>
                <a:gd name="T23" fmla="*/ 16 h 73"/>
                <a:gd name="T24" fmla="*/ 0 w 73"/>
                <a:gd name="T25" fmla="*/ 14 h 73"/>
                <a:gd name="T26" fmla="*/ 4 w 73"/>
                <a:gd name="T27" fmla="*/ 10 h 73"/>
                <a:gd name="T28" fmla="*/ 13 w 73"/>
                <a:gd name="T29" fmla="*/ 33 h 73"/>
                <a:gd name="T30" fmla="*/ 13 w 73"/>
                <a:gd name="T31" fmla="*/ 5 h 73"/>
                <a:gd name="T32" fmla="*/ 17 w 73"/>
                <a:gd name="T33" fmla="*/ 0 h 73"/>
                <a:gd name="T34" fmla="*/ 18 w 73"/>
                <a:gd name="T35" fmla="*/ 0 h 73"/>
                <a:gd name="T36" fmla="*/ 18 w 73"/>
                <a:gd name="T37" fmla="*/ 5 h 73"/>
                <a:gd name="T38" fmla="*/ 17 w 73"/>
                <a:gd name="T39" fmla="*/ 5 h 73"/>
                <a:gd name="T40" fmla="*/ 22 w 73"/>
                <a:gd name="T41" fmla="*/ 39 h 73"/>
                <a:gd name="T42" fmla="*/ 23 w 73"/>
                <a:gd name="T43" fmla="*/ 39 h 73"/>
                <a:gd name="T44" fmla="*/ 22 w 73"/>
                <a:gd name="T45" fmla="*/ 39 h 73"/>
                <a:gd name="T46" fmla="*/ 18 w 73"/>
                <a:gd name="T47" fmla="*/ 42 h 73"/>
                <a:gd name="T48" fmla="*/ 17 w 73"/>
                <a:gd name="T49" fmla="*/ 42 h 73"/>
                <a:gd name="T50" fmla="*/ 18 w 73"/>
                <a:gd name="T51" fmla="*/ 42 h 73"/>
                <a:gd name="T52" fmla="*/ 20 w 73"/>
                <a:gd name="T53" fmla="*/ 39 h 73"/>
                <a:gd name="T54" fmla="*/ 15 w 73"/>
                <a:gd name="T55" fmla="*/ 6 h 73"/>
                <a:gd name="T56" fmla="*/ 13 w 73"/>
                <a:gd name="T57" fmla="*/ 33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8580" name="Line 36"/>
          <p:cNvSpPr>
            <a:spLocks noChangeShapeType="1"/>
          </p:cNvSpPr>
          <p:nvPr/>
        </p:nvSpPr>
        <p:spPr bwMode="auto">
          <a:xfrm flipH="1">
            <a:off x="2024063" y="1908175"/>
            <a:ext cx="471487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 rot="-59168">
            <a:off x="576263" y="1908175"/>
            <a:ext cx="381000" cy="576263"/>
            <a:chOff x="3216" y="1200"/>
            <a:chExt cx="864" cy="1104"/>
          </a:xfrm>
        </p:grpSpPr>
        <p:sp>
          <p:nvSpPr>
            <p:cNvPr id="11428" name="AutoShape 38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29" name="Rectangle 39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A</a:t>
              </a:r>
              <a:endParaRPr lang="en-US" u="none">
                <a:cs typeface="Times New Roman (Arabic)" charset="-78"/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6899275" y="2093913"/>
            <a:ext cx="1447800" cy="1296987"/>
            <a:chOff x="4464" y="1461"/>
            <a:chExt cx="912" cy="816"/>
          </a:xfrm>
        </p:grpSpPr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4464" y="1461"/>
              <a:ext cx="912" cy="816"/>
              <a:chOff x="1104" y="1872"/>
              <a:chExt cx="1056" cy="816"/>
            </a:xfrm>
          </p:grpSpPr>
          <p:sp>
            <p:nvSpPr>
              <p:cNvPr id="11425" name="Rectangle 42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26" name="AutoShape 43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27" name="AutoShape 44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412" name="Rectangle 45"/>
            <p:cNvSpPr>
              <a:spLocks noChangeArrowheads="1"/>
            </p:cNvSpPr>
            <p:nvPr/>
          </p:nvSpPr>
          <p:spPr bwMode="auto">
            <a:xfrm>
              <a:off x="4906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13" name="Rectangle 46"/>
            <p:cNvSpPr>
              <a:spLocks noChangeArrowheads="1"/>
            </p:cNvSpPr>
            <p:nvPr/>
          </p:nvSpPr>
          <p:spPr bwMode="auto">
            <a:xfrm>
              <a:off x="4593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2" name="Group 47"/>
            <p:cNvGrpSpPr>
              <a:grpSpLocks/>
            </p:cNvGrpSpPr>
            <p:nvPr/>
          </p:nvGrpSpPr>
          <p:grpSpPr bwMode="auto">
            <a:xfrm rot="-59168">
              <a:off x="4560" y="1749"/>
              <a:ext cx="194" cy="288"/>
              <a:chOff x="3216" y="1200"/>
              <a:chExt cx="864" cy="1104"/>
            </a:xfrm>
          </p:grpSpPr>
          <p:sp>
            <p:nvSpPr>
              <p:cNvPr id="11423" name="AutoShape 48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24" name="Rectangle 49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A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 rot="358064">
              <a:off x="4656" y="2073"/>
              <a:ext cx="336" cy="175"/>
              <a:chOff x="1352" y="2956"/>
              <a:chExt cx="338" cy="190"/>
            </a:xfrm>
          </p:grpSpPr>
          <p:sp>
            <p:nvSpPr>
              <p:cNvPr id="11416" name="Freeform 51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17" name="Freeform 52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18" name="Freeform 53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19" name="Freeform 54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20" name="Freeform 55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21" name="Freeform 56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22" name="Freeform 57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4" name="Group 58"/>
          <p:cNvGrpSpPr>
            <a:grpSpLocks/>
          </p:cNvGrpSpPr>
          <p:nvPr/>
        </p:nvGrpSpPr>
        <p:grpSpPr bwMode="auto">
          <a:xfrm rot="-59168">
            <a:off x="7546975" y="2517775"/>
            <a:ext cx="304800" cy="457200"/>
            <a:chOff x="3216" y="1200"/>
            <a:chExt cx="864" cy="1104"/>
          </a:xfrm>
        </p:grpSpPr>
        <p:sp>
          <p:nvSpPr>
            <p:cNvPr id="11409" name="AutoShape 59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410" name="Rectangle 60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B</a:t>
              </a:r>
              <a:endParaRPr lang="en-US" u="none">
                <a:cs typeface="Times New Roman (Arabic)" charset="-78"/>
              </a:endParaRPr>
            </a:p>
          </p:txBody>
        </p:sp>
      </p:grpSp>
      <p:sp>
        <p:nvSpPr>
          <p:cNvPr id="1388605" name="Line 61"/>
          <p:cNvSpPr>
            <a:spLocks noChangeShapeType="1"/>
          </p:cNvSpPr>
          <p:nvPr/>
        </p:nvSpPr>
        <p:spPr bwMode="auto">
          <a:xfrm>
            <a:off x="1033463" y="2398713"/>
            <a:ext cx="533400" cy="381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8606" name="Line 62"/>
          <p:cNvSpPr>
            <a:spLocks noChangeShapeType="1"/>
          </p:cNvSpPr>
          <p:nvPr/>
        </p:nvSpPr>
        <p:spPr bwMode="auto">
          <a:xfrm flipH="1">
            <a:off x="7889875" y="2551113"/>
            <a:ext cx="990600" cy="304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1414463" y="4957763"/>
            <a:ext cx="1447800" cy="1295400"/>
            <a:chOff x="993" y="3285"/>
            <a:chExt cx="912" cy="816"/>
          </a:xfrm>
        </p:grpSpPr>
        <p:grpSp>
          <p:nvGrpSpPr>
            <p:cNvPr id="16" name="Group 64"/>
            <p:cNvGrpSpPr>
              <a:grpSpLocks/>
            </p:cNvGrpSpPr>
            <p:nvPr/>
          </p:nvGrpSpPr>
          <p:grpSpPr bwMode="auto">
            <a:xfrm>
              <a:off x="993" y="3285"/>
              <a:ext cx="912" cy="816"/>
              <a:chOff x="1104" y="1872"/>
              <a:chExt cx="1056" cy="816"/>
            </a:xfrm>
          </p:grpSpPr>
          <p:sp>
            <p:nvSpPr>
              <p:cNvPr id="11406" name="Rectangle 65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07" name="AutoShape 66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08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390" name="Rectangle 68"/>
            <p:cNvSpPr>
              <a:spLocks noChangeArrowheads="1"/>
            </p:cNvSpPr>
            <p:nvPr/>
          </p:nvSpPr>
          <p:spPr bwMode="auto">
            <a:xfrm>
              <a:off x="1435" y="3477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91" name="Rectangle 69"/>
            <p:cNvSpPr>
              <a:spLocks noChangeArrowheads="1"/>
            </p:cNvSpPr>
            <p:nvPr/>
          </p:nvSpPr>
          <p:spPr bwMode="auto">
            <a:xfrm>
              <a:off x="1122" y="3477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7" name="Group 70"/>
            <p:cNvGrpSpPr>
              <a:grpSpLocks/>
            </p:cNvGrpSpPr>
            <p:nvPr/>
          </p:nvGrpSpPr>
          <p:grpSpPr bwMode="auto">
            <a:xfrm rot="-59168">
              <a:off x="1104" y="3552"/>
              <a:ext cx="194" cy="288"/>
              <a:chOff x="3216" y="1200"/>
              <a:chExt cx="864" cy="1104"/>
            </a:xfrm>
          </p:grpSpPr>
          <p:sp>
            <p:nvSpPr>
              <p:cNvPr id="11404" name="AutoShape 71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405" name="Rectangle 7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A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grpSp>
          <p:nvGrpSpPr>
            <p:cNvPr id="18" name="Group 73"/>
            <p:cNvGrpSpPr>
              <a:grpSpLocks/>
            </p:cNvGrpSpPr>
            <p:nvPr/>
          </p:nvGrpSpPr>
          <p:grpSpPr bwMode="auto">
            <a:xfrm rot="358064">
              <a:off x="1185" y="3897"/>
              <a:ext cx="336" cy="175"/>
              <a:chOff x="1352" y="2956"/>
              <a:chExt cx="338" cy="190"/>
            </a:xfrm>
          </p:grpSpPr>
          <p:sp>
            <p:nvSpPr>
              <p:cNvPr id="11397" name="Freeform 74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8" name="Freeform 75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9" name="Freeform 76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0" name="Freeform 77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1" name="Freeform 78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2" name="Freeform 79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3" name="Freeform 80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9" name="Group 81"/>
            <p:cNvGrpSpPr>
              <a:grpSpLocks/>
            </p:cNvGrpSpPr>
            <p:nvPr/>
          </p:nvGrpSpPr>
          <p:grpSpPr bwMode="auto">
            <a:xfrm rot="-59168">
              <a:off x="1377" y="3573"/>
              <a:ext cx="192" cy="288"/>
              <a:chOff x="3216" y="1200"/>
              <a:chExt cx="864" cy="1104"/>
            </a:xfrm>
          </p:grpSpPr>
          <p:sp>
            <p:nvSpPr>
              <p:cNvPr id="11395" name="AutoShape 8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96" name="Rectangle 83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B</a:t>
                </a:r>
                <a:endParaRPr lang="en-US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20" name="Group 84"/>
          <p:cNvGrpSpPr>
            <a:grpSpLocks/>
          </p:cNvGrpSpPr>
          <p:nvPr/>
        </p:nvGrpSpPr>
        <p:grpSpPr bwMode="auto">
          <a:xfrm rot="-59168">
            <a:off x="576263" y="4424363"/>
            <a:ext cx="307975" cy="457200"/>
            <a:chOff x="3216" y="1200"/>
            <a:chExt cx="864" cy="1104"/>
          </a:xfrm>
        </p:grpSpPr>
        <p:sp>
          <p:nvSpPr>
            <p:cNvPr id="11387" name="AutoShape 85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88" name="Rectangle 86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A</a:t>
              </a:r>
              <a:endParaRPr lang="en-US" u="none">
                <a:cs typeface="Times New Roman (Arabic)" charset="-78"/>
              </a:endParaRPr>
            </a:p>
          </p:txBody>
        </p:sp>
      </p:grpSp>
      <p:grpSp>
        <p:nvGrpSpPr>
          <p:cNvPr id="21" name="Group 87"/>
          <p:cNvGrpSpPr>
            <a:grpSpLocks/>
          </p:cNvGrpSpPr>
          <p:nvPr/>
        </p:nvGrpSpPr>
        <p:grpSpPr bwMode="auto">
          <a:xfrm>
            <a:off x="3014663" y="3509963"/>
            <a:ext cx="3732212" cy="1905000"/>
            <a:chOff x="2016" y="2352"/>
            <a:chExt cx="2352" cy="1200"/>
          </a:xfrm>
        </p:grpSpPr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2688" y="2400"/>
              <a:ext cx="912" cy="816"/>
              <a:chOff x="1104" y="1872"/>
              <a:chExt cx="1056" cy="816"/>
            </a:xfrm>
          </p:grpSpPr>
          <p:sp>
            <p:nvSpPr>
              <p:cNvPr id="11384" name="Rectangle 89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85" name="AutoShape 90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86" name="AutoShape 91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366" name="Rectangle 92"/>
            <p:cNvSpPr>
              <a:spLocks noChangeArrowheads="1"/>
            </p:cNvSpPr>
            <p:nvPr/>
          </p:nvSpPr>
          <p:spPr bwMode="auto">
            <a:xfrm>
              <a:off x="3130" y="2592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67" name="Rectangle 93"/>
            <p:cNvSpPr>
              <a:spLocks noChangeArrowheads="1"/>
            </p:cNvSpPr>
            <p:nvPr/>
          </p:nvSpPr>
          <p:spPr bwMode="auto">
            <a:xfrm>
              <a:off x="2817" y="2592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23" name="Group 94"/>
            <p:cNvGrpSpPr>
              <a:grpSpLocks/>
            </p:cNvGrpSpPr>
            <p:nvPr/>
          </p:nvGrpSpPr>
          <p:grpSpPr bwMode="auto">
            <a:xfrm rot="-59168">
              <a:off x="2784" y="2688"/>
              <a:ext cx="194" cy="288"/>
              <a:chOff x="3216" y="1200"/>
              <a:chExt cx="864" cy="1104"/>
            </a:xfrm>
          </p:grpSpPr>
          <p:sp>
            <p:nvSpPr>
              <p:cNvPr id="11382" name="AutoShape 9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83" name="Rectangle 9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A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grpSp>
          <p:nvGrpSpPr>
            <p:cNvPr id="24" name="Group 97"/>
            <p:cNvGrpSpPr>
              <a:grpSpLocks/>
            </p:cNvGrpSpPr>
            <p:nvPr/>
          </p:nvGrpSpPr>
          <p:grpSpPr bwMode="auto">
            <a:xfrm rot="358064">
              <a:off x="2880" y="3012"/>
              <a:ext cx="336" cy="175"/>
              <a:chOff x="1352" y="2956"/>
              <a:chExt cx="338" cy="190"/>
            </a:xfrm>
          </p:grpSpPr>
          <p:sp>
            <p:nvSpPr>
              <p:cNvPr id="11375" name="Freeform 98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76" name="Freeform 99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77" name="Freeform 100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78" name="Freeform 101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79" name="Freeform 102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80" name="Freeform 103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81" name="Freeform 104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5" name="Group 105"/>
            <p:cNvGrpSpPr>
              <a:grpSpLocks/>
            </p:cNvGrpSpPr>
            <p:nvPr/>
          </p:nvGrpSpPr>
          <p:grpSpPr bwMode="auto">
            <a:xfrm rot="-59168">
              <a:off x="3072" y="2688"/>
              <a:ext cx="192" cy="288"/>
              <a:chOff x="3216" y="1200"/>
              <a:chExt cx="864" cy="1104"/>
            </a:xfrm>
          </p:grpSpPr>
          <p:sp>
            <p:nvSpPr>
              <p:cNvPr id="11373" name="AutoShape 10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74" name="Rectangle 10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B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sp>
          <p:nvSpPr>
            <p:cNvPr id="11371" name="Line 108"/>
            <p:cNvSpPr>
              <a:spLocks noChangeShapeType="1"/>
            </p:cNvSpPr>
            <p:nvPr/>
          </p:nvSpPr>
          <p:spPr bwMode="auto">
            <a:xfrm flipH="1">
              <a:off x="3792" y="2352"/>
              <a:ext cx="576" cy="33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72" name="Line 109"/>
            <p:cNvSpPr>
              <a:spLocks noChangeShapeType="1"/>
            </p:cNvSpPr>
            <p:nvPr/>
          </p:nvSpPr>
          <p:spPr bwMode="auto">
            <a:xfrm flipH="1">
              <a:off x="2016" y="3216"/>
              <a:ext cx="480" cy="33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3014663" y="5033963"/>
            <a:ext cx="3808412" cy="1295400"/>
            <a:chOff x="2016" y="3327"/>
            <a:chExt cx="2400" cy="816"/>
          </a:xfrm>
        </p:grpSpPr>
        <p:grpSp>
          <p:nvGrpSpPr>
            <p:cNvPr id="27" name="Group 111"/>
            <p:cNvGrpSpPr>
              <a:grpSpLocks/>
            </p:cNvGrpSpPr>
            <p:nvPr/>
          </p:nvGrpSpPr>
          <p:grpSpPr bwMode="auto">
            <a:xfrm>
              <a:off x="2688" y="3327"/>
              <a:ext cx="912" cy="816"/>
              <a:chOff x="1104" y="1872"/>
              <a:chExt cx="1056" cy="816"/>
            </a:xfrm>
          </p:grpSpPr>
          <p:sp>
            <p:nvSpPr>
              <p:cNvPr id="11362" name="Rectangle 112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63" name="AutoShape 113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64" name="AutoShape 114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347" name="Rectangle 115"/>
            <p:cNvSpPr>
              <a:spLocks noChangeArrowheads="1"/>
            </p:cNvSpPr>
            <p:nvPr/>
          </p:nvSpPr>
          <p:spPr bwMode="auto">
            <a:xfrm>
              <a:off x="3130" y="3519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48" name="Rectangle 116"/>
            <p:cNvSpPr>
              <a:spLocks noChangeArrowheads="1"/>
            </p:cNvSpPr>
            <p:nvPr/>
          </p:nvSpPr>
          <p:spPr bwMode="auto">
            <a:xfrm>
              <a:off x="2817" y="3519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28" name="Group 117"/>
            <p:cNvGrpSpPr>
              <a:grpSpLocks/>
            </p:cNvGrpSpPr>
            <p:nvPr/>
          </p:nvGrpSpPr>
          <p:grpSpPr bwMode="auto">
            <a:xfrm rot="358064">
              <a:off x="2880" y="3939"/>
              <a:ext cx="336" cy="175"/>
              <a:chOff x="1352" y="2956"/>
              <a:chExt cx="338" cy="190"/>
            </a:xfrm>
          </p:grpSpPr>
          <p:sp>
            <p:nvSpPr>
              <p:cNvPr id="11355" name="Freeform 118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6" name="Freeform 119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7" name="Freeform 120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8" name="Freeform 121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9" name="Freeform 122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60" name="Freeform 123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61" name="Freeform 124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9" name="Group 125"/>
            <p:cNvGrpSpPr>
              <a:grpSpLocks/>
            </p:cNvGrpSpPr>
            <p:nvPr/>
          </p:nvGrpSpPr>
          <p:grpSpPr bwMode="auto">
            <a:xfrm rot="-59168">
              <a:off x="3072" y="3615"/>
              <a:ext cx="192" cy="288"/>
              <a:chOff x="3216" y="1200"/>
              <a:chExt cx="864" cy="1104"/>
            </a:xfrm>
          </p:grpSpPr>
          <p:sp>
            <p:nvSpPr>
              <p:cNvPr id="11353" name="AutoShape 12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54" name="Rectangle 12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B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sp>
          <p:nvSpPr>
            <p:cNvPr id="11351" name="Line 128"/>
            <p:cNvSpPr>
              <a:spLocks noChangeShapeType="1"/>
            </p:cNvSpPr>
            <p:nvPr/>
          </p:nvSpPr>
          <p:spPr bwMode="auto">
            <a:xfrm>
              <a:off x="2016" y="3840"/>
              <a:ext cx="528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52" name="Line 129"/>
            <p:cNvSpPr>
              <a:spLocks noChangeShapeType="1"/>
            </p:cNvSpPr>
            <p:nvPr/>
          </p:nvSpPr>
          <p:spPr bwMode="auto">
            <a:xfrm>
              <a:off x="3792" y="3840"/>
              <a:ext cx="62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30" name="Group 130"/>
          <p:cNvGrpSpPr>
            <a:grpSpLocks/>
          </p:cNvGrpSpPr>
          <p:nvPr/>
        </p:nvGrpSpPr>
        <p:grpSpPr bwMode="auto">
          <a:xfrm>
            <a:off x="3014663" y="2093913"/>
            <a:ext cx="3808412" cy="1296987"/>
            <a:chOff x="2016" y="1461"/>
            <a:chExt cx="2400" cy="816"/>
          </a:xfrm>
        </p:grpSpPr>
        <p:grpSp>
          <p:nvGrpSpPr>
            <p:cNvPr id="31" name="Group 131"/>
            <p:cNvGrpSpPr>
              <a:grpSpLocks/>
            </p:cNvGrpSpPr>
            <p:nvPr/>
          </p:nvGrpSpPr>
          <p:grpSpPr bwMode="auto">
            <a:xfrm>
              <a:off x="2688" y="1461"/>
              <a:ext cx="912" cy="816"/>
              <a:chOff x="1104" y="1872"/>
              <a:chExt cx="1056" cy="816"/>
            </a:xfrm>
          </p:grpSpPr>
          <p:sp>
            <p:nvSpPr>
              <p:cNvPr id="11343" name="Rectangle 132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44" name="AutoShape 133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45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1328" name="Rectangle 135"/>
            <p:cNvSpPr>
              <a:spLocks noChangeArrowheads="1"/>
            </p:cNvSpPr>
            <p:nvPr/>
          </p:nvSpPr>
          <p:spPr bwMode="auto">
            <a:xfrm>
              <a:off x="3130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29" name="Rectangle 136"/>
            <p:cNvSpPr>
              <a:spLocks noChangeArrowheads="1"/>
            </p:cNvSpPr>
            <p:nvPr/>
          </p:nvSpPr>
          <p:spPr bwMode="auto">
            <a:xfrm>
              <a:off x="2817" y="1653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1264" name="Group 137"/>
            <p:cNvGrpSpPr>
              <a:grpSpLocks/>
            </p:cNvGrpSpPr>
            <p:nvPr/>
          </p:nvGrpSpPr>
          <p:grpSpPr bwMode="auto">
            <a:xfrm rot="-59168">
              <a:off x="2784" y="1749"/>
              <a:ext cx="194" cy="288"/>
              <a:chOff x="3216" y="1200"/>
              <a:chExt cx="864" cy="1104"/>
            </a:xfrm>
          </p:grpSpPr>
          <p:sp>
            <p:nvSpPr>
              <p:cNvPr id="11341" name="AutoShape 138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1342" name="Rectangle 139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66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u="none">
                    <a:cs typeface="Times New Roman (Arabic)" charset="-78"/>
                  </a:rPr>
                  <a:t>A</a:t>
                </a:r>
                <a:endParaRPr lang="en-US" u="none">
                  <a:cs typeface="Times New Roman (Arabic)" charset="-78"/>
                </a:endParaRPr>
              </a:p>
            </p:txBody>
          </p:sp>
        </p:grpSp>
        <p:grpSp>
          <p:nvGrpSpPr>
            <p:cNvPr id="11265" name="Group 140"/>
            <p:cNvGrpSpPr>
              <a:grpSpLocks/>
            </p:cNvGrpSpPr>
            <p:nvPr/>
          </p:nvGrpSpPr>
          <p:grpSpPr bwMode="auto">
            <a:xfrm rot="358064">
              <a:off x="2880" y="2073"/>
              <a:ext cx="336" cy="175"/>
              <a:chOff x="1352" y="2956"/>
              <a:chExt cx="338" cy="190"/>
            </a:xfrm>
          </p:grpSpPr>
          <p:sp>
            <p:nvSpPr>
              <p:cNvPr id="11334" name="Freeform 141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35" name="Freeform 142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36" name="Freeform 143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37" name="Freeform 144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38" name="Freeform 145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39" name="Freeform 146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40" name="Freeform 147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332" name="Line 148"/>
            <p:cNvSpPr>
              <a:spLocks noChangeShapeType="1"/>
            </p:cNvSpPr>
            <p:nvPr/>
          </p:nvSpPr>
          <p:spPr bwMode="auto">
            <a:xfrm>
              <a:off x="2016" y="1920"/>
              <a:ext cx="528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33" name="Line 149"/>
            <p:cNvSpPr>
              <a:spLocks noChangeShapeType="1"/>
            </p:cNvSpPr>
            <p:nvPr/>
          </p:nvSpPr>
          <p:spPr bwMode="auto">
            <a:xfrm>
              <a:off x="3792" y="1920"/>
              <a:ext cx="62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1266" name="Group 150"/>
          <p:cNvGrpSpPr>
            <a:grpSpLocks/>
          </p:cNvGrpSpPr>
          <p:nvPr/>
        </p:nvGrpSpPr>
        <p:grpSpPr bwMode="auto">
          <a:xfrm rot="358064">
            <a:off x="6746875" y="4271963"/>
            <a:ext cx="533400" cy="277812"/>
            <a:chOff x="1352" y="2956"/>
            <a:chExt cx="338" cy="190"/>
          </a:xfrm>
        </p:grpSpPr>
        <p:sp>
          <p:nvSpPr>
            <p:cNvPr id="11320" name="Freeform 151"/>
            <p:cNvSpPr>
              <a:spLocks noEditPoints="1"/>
            </p:cNvSpPr>
            <p:nvPr/>
          </p:nvSpPr>
          <p:spPr bwMode="auto">
            <a:xfrm>
              <a:off x="1352" y="2956"/>
              <a:ext cx="338" cy="190"/>
            </a:xfrm>
            <a:custGeom>
              <a:avLst/>
              <a:gdLst>
                <a:gd name="T0" fmla="*/ 0 w 445"/>
                <a:gd name="T1" fmla="*/ 36 h 207"/>
                <a:gd name="T2" fmla="*/ 125 w 445"/>
                <a:gd name="T3" fmla="*/ 0 h 207"/>
                <a:gd name="T4" fmla="*/ 148 w 445"/>
                <a:gd name="T5" fmla="*/ 108 h 207"/>
                <a:gd name="T6" fmla="*/ 23 w 445"/>
                <a:gd name="T7" fmla="*/ 147 h 207"/>
                <a:gd name="T8" fmla="*/ 0 w 445"/>
                <a:gd name="T9" fmla="*/ 36 h 207"/>
                <a:gd name="T10" fmla="*/ 9 w 445"/>
                <a:gd name="T11" fmla="*/ 39 h 207"/>
                <a:gd name="T12" fmla="*/ 77 w 445"/>
                <a:gd name="T13" fmla="*/ 88 h 207"/>
                <a:gd name="T14" fmla="*/ 118 w 445"/>
                <a:gd name="T15" fmla="*/ 6 h 207"/>
                <a:gd name="T16" fmla="*/ 9 w 445"/>
                <a:gd name="T17" fmla="*/ 39 h 207"/>
                <a:gd name="T18" fmla="*/ 8 w 445"/>
                <a:gd name="T19" fmla="*/ 49 h 207"/>
                <a:gd name="T20" fmla="*/ 24 w 445"/>
                <a:gd name="T21" fmla="*/ 134 h 207"/>
                <a:gd name="T22" fmla="*/ 50 w 445"/>
                <a:gd name="T23" fmla="*/ 78 h 207"/>
                <a:gd name="T24" fmla="*/ 8 w 445"/>
                <a:gd name="T25" fmla="*/ 49 h 207"/>
                <a:gd name="T26" fmla="*/ 124 w 445"/>
                <a:gd name="T27" fmla="*/ 14 h 207"/>
                <a:gd name="T28" fmla="*/ 97 w 445"/>
                <a:gd name="T29" fmla="*/ 65 h 207"/>
                <a:gd name="T30" fmla="*/ 141 w 445"/>
                <a:gd name="T31" fmla="*/ 98 h 207"/>
                <a:gd name="T32" fmla="*/ 124 w 445"/>
                <a:gd name="T33" fmla="*/ 14 h 207"/>
                <a:gd name="T34" fmla="*/ 56 w 445"/>
                <a:gd name="T35" fmla="*/ 84 h 207"/>
                <a:gd name="T36" fmla="*/ 30 w 445"/>
                <a:gd name="T37" fmla="*/ 137 h 207"/>
                <a:gd name="T38" fmla="*/ 137 w 445"/>
                <a:gd name="T39" fmla="*/ 105 h 207"/>
                <a:gd name="T40" fmla="*/ 93 w 445"/>
                <a:gd name="T41" fmla="*/ 72 h 207"/>
                <a:gd name="T42" fmla="*/ 81 w 445"/>
                <a:gd name="T43" fmla="*/ 100 h 207"/>
                <a:gd name="T44" fmla="*/ 56 w 445"/>
                <a:gd name="T45" fmla="*/ 84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A7FF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1" name="Freeform 152"/>
            <p:cNvSpPr>
              <a:spLocks/>
            </p:cNvSpPr>
            <p:nvPr/>
          </p:nvSpPr>
          <p:spPr bwMode="auto">
            <a:xfrm>
              <a:off x="1352" y="2956"/>
              <a:ext cx="338" cy="190"/>
            </a:xfrm>
            <a:custGeom>
              <a:avLst/>
              <a:gdLst>
                <a:gd name="T0" fmla="*/ 0 w 445"/>
                <a:gd name="T1" fmla="*/ 36 h 207"/>
                <a:gd name="T2" fmla="*/ 125 w 445"/>
                <a:gd name="T3" fmla="*/ 0 h 207"/>
                <a:gd name="T4" fmla="*/ 148 w 445"/>
                <a:gd name="T5" fmla="*/ 108 h 207"/>
                <a:gd name="T6" fmla="*/ 23 w 445"/>
                <a:gd name="T7" fmla="*/ 147 h 207"/>
                <a:gd name="T8" fmla="*/ 0 w 445"/>
                <a:gd name="T9" fmla="*/ 36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2" name="Freeform 153"/>
            <p:cNvSpPr>
              <a:spLocks/>
            </p:cNvSpPr>
            <p:nvPr/>
          </p:nvSpPr>
          <p:spPr bwMode="auto">
            <a:xfrm>
              <a:off x="1373" y="2964"/>
              <a:ext cx="249" cy="105"/>
            </a:xfrm>
            <a:custGeom>
              <a:avLst/>
              <a:gdLst>
                <a:gd name="T0" fmla="*/ 0 w 327"/>
                <a:gd name="T1" fmla="*/ 32 h 115"/>
                <a:gd name="T2" fmla="*/ 69 w 327"/>
                <a:gd name="T3" fmla="*/ 80 h 115"/>
                <a:gd name="T4" fmla="*/ 110 w 327"/>
                <a:gd name="T5" fmla="*/ 0 h 115"/>
                <a:gd name="T6" fmla="*/ 0 w 327"/>
                <a:gd name="T7" fmla="*/ 3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3" name="Freeform 154"/>
            <p:cNvSpPr>
              <a:spLocks/>
            </p:cNvSpPr>
            <p:nvPr/>
          </p:nvSpPr>
          <p:spPr bwMode="auto">
            <a:xfrm>
              <a:off x="1369" y="3019"/>
              <a:ext cx="99" cy="109"/>
            </a:xfrm>
            <a:custGeom>
              <a:avLst/>
              <a:gdLst>
                <a:gd name="T0" fmla="*/ 0 w 130"/>
                <a:gd name="T1" fmla="*/ 0 h 119"/>
                <a:gd name="T2" fmla="*/ 18 w 130"/>
                <a:gd name="T3" fmla="*/ 84 h 119"/>
                <a:gd name="T4" fmla="*/ 43 w 130"/>
                <a:gd name="T5" fmla="*/ 29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4" name="Freeform 155"/>
            <p:cNvSpPr>
              <a:spLocks/>
            </p:cNvSpPr>
            <p:nvPr/>
          </p:nvSpPr>
          <p:spPr bwMode="auto">
            <a:xfrm>
              <a:off x="1575" y="2974"/>
              <a:ext cx="98" cy="109"/>
            </a:xfrm>
            <a:custGeom>
              <a:avLst/>
              <a:gdLst>
                <a:gd name="T0" fmla="*/ 27 w 129"/>
                <a:gd name="T1" fmla="*/ 0 h 119"/>
                <a:gd name="T2" fmla="*/ 0 w 129"/>
                <a:gd name="T3" fmla="*/ 51 h 119"/>
                <a:gd name="T4" fmla="*/ 43 w 129"/>
                <a:gd name="T5" fmla="*/ 84 h 119"/>
                <a:gd name="T6" fmla="*/ 27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5" name="Freeform 156"/>
            <p:cNvSpPr>
              <a:spLocks/>
            </p:cNvSpPr>
            <p:nvPr/>
          </p:nvSpPr>
          <p:spPr bwMode="auto">
            <a:xfrm>
              <a:off x="1420" y="3049"/>
              <a:ext cx="244" cy="84"/>
            </a:xfrm>
            <a:custGeom>
              <a:avLst/>
              <a:gdLst>
                <a:gd name="T0" fmla="*/ 27 w 321"/>
                <a:gd name="T1" fmla="*/ 13 h 92"/>
                <a:gd name="T2" fmla="*/ 0 w 321"/>
                <a:gd name="T3" fmla="*/ 64 h 92"/>
                <a:gd name="T4" fmla="*/ 107 w 321"/>
                <a:gd name="T5" fmla="*/ 32 h 92"/>
                <a:gd name="T6" fmla="*/ 64 w 321"/>
                <a:gd name="T7" fmla="*/ 0 h 92"/>
                <a:gd name="T8" fmla="*/ 51 w 321"/>
                <a:gd name="T9" fmla="*/ 28 h 92"/>
                <a:gd name="T10" fmla="*/ 27 w 321"/>
                <a:gd name="T11" fmla="*/ 13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6" name="Freeform 157"/>
            <p:cNvSpPr>
              <a:spLocks/>
            </p:cNvSpPr>
            <p:nvPr/>
          </p:nvSpPr>
          <p:spPr bwMode="auto">
            <a:xfrm>
              <a:off x="1489" y="2990"/>
              <a:ext cx="55" cy="67"/>
            </a:xfrm>
            <a:custGeom>
              <a:avLst/>
              <a:gdLst>
                <a:gd name="T0" fmla="*/ 13 w 73"/>
                <a:gd name="T1" fmla="*/ 33 h 73"/>
                <a:gd name="T2" fmla="*/ 11 w 73"/>
                <a:gd name="T3" fmla="*/ 36 h 73"/>
                <a:gd name="T4" fmla="*/ 4 w 73"/>
                <a:gd name="T5" fmla="*/ 14 h 73"/>
                <a:gd name="T6" fmla="*/ 8 w 73"/>
                <a:gd name="T7" fmla="*/ 49 h 73"/>
                <a:gd name="T8" fmla="*/ 11 w 73"/>
                <a:gd name="T9" fmla="*/ 46 h 73"/>
                <a:gd name="T10" fmla="*/ 11 w 73"/>
                <a:gd name="T11" fmla="*/ 49 h 73"/>
                <a:gd name="T12" fmla="*/ 6 w 73"/>
                <a:gd name="T13" fmla="*/ 51 h 73"/>
                <a:gd name="T14" fmla="*/ 6 w 73"/>
                <a:gd name="T15" fmla="*/ 49 h 73"/>
                <a:gd name="T16" fmla="*/ 8 w 73"/>
                <a:gd name="T17" fmla="*/ 49 h 73"/>
                <a:gd name="T18" fmla="*/ 2 w 73"/>
                <a:gd name="T19" fmla="*/ 14 h 73"/>
                <a:gd name="T20" fmla="*/ 2 w 73"/>
                <a:gd name="T21" fmla="*/ 16 h 73"/>
                <a:gd name="T22" fmla="*/ 0 w 73"/>
                <a:gd name="T23" fmla="*/ 16 h 73"/>
                <a:gd name="T24" fmla="*/ 0 w 73"/>
                <a:gd name="T25" fmla="*/ 14 h 73"/>
                <a:gd name="T26" fmla="*/ 4 w 73"/>
                <a:gd name="T27" fmla="*/ 10 h 73"/>
                <a:gd name="T28" fmla="*/ 13 w 73"/>
                <a:gd name="T29" fmla="*/ 33 h 73"/>
                <a:gd name="T30" fmla="*/ 13 w 73"/>
                <a:gd name="T31" fmla="*/ 5 h 73"/>
                <a:gd name="T32" fmla="*/ 17 w 73"/>
                <a:gd name="T33" fmla="*/ 0 h 73"/>
                <a:gd name="T34" fmla="*/ 18 w 73"/>
                <a:gd name="T35" fmla="*/ 0 h 73"/>
                <a:gd name="T36" fmla="*/ 18 w 73"/>
                <a:gd name="T37" fmla="*/ 5 h 73"/>
                <a:gd name="T38" fmla="*/ 17 w 73"/>
                <a:gd name="T39" fmla="*/ 5 h 73"/>
                <a:gd name="T40" fmla="*/ 22 w 73"/>
                <a:gd name="T41" fmla="*/ 39 h 73"/>
                <a:gd name="T42" fmla="*/ 23 w 73"/>
                <a:gd name="T43" fmla="*/ 39 h 73"/>
                <a:gd name="T44" fmla="*/ 22 w 73"/>
                <a:gd name="T45" fmla="*/ 39 h 73"/>
                <a:gd name="T46" fmla="*/ 18 w 73"/>
                <a:gd name="T47" fmla="*/ 42 h 73"/>
                <a:gd name="T48" fmla="*/ 17 w 73"/>
                <a:gd name="T49" fmla="*/ 42 h 73"/>
                <a:gd name="T50" fmla="*/ 18 w 73"/>
                <a:gd name="T51" fmla="*/ 42 h 73"/>
                <a:gd name="T52" fmla="*/ 20 w 73"/>
                <a:gd name="T53" fmla="*/ 39 h 73"/>
                <a:gd name="T54" fmla="*/ 15 w 73"/>
                <a:gd name="T55" fmla="*/ 6 h 73"/>
                <a:gd name="T56" fmla="*/ 13 w 73"/>
                <a:gd name="T57" fmla="*/ 33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solidFill>
              <a:srgbClr val="A7FFA7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8702" name="AutoShape 158"/>
          <p:cNvSpPr>
            <a:spLocks noChangeArrowheads="1"/>
          </p:cNvSpPr>
          <p:nvPr/>
        </p:nvSpPr>
        <p:spPr bwMode="auto">
          <a:xfrm>
            <a:off x="7280275" y="4348163"/>
            <a:ext cx="1371600" cy="647700"/>
          </a:xfrm>
          <a:prstGeom prst="parallelogram">
            <a:avLst>
              <a:gd name="adj" fmla="val 5294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8703" name="Line 159"/>
          <p:cNvSpPr>
            <a:spLocks noChangeShapeType="1"/>
          </p:cNvSpPr>
          <p:nvPr/>
        </p:nvSpPr>
        <p:spPr bwMode="auto">
          <a:xfrm flipH="1" flipV="1">
            <a:off x="881063" y="4957763"/>
            <a:ext cx="609600" cy="609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1267" name="Group 160"/>
          <p:cNvGrpSpPr>
            <a:grpSpLocks/>
          </p:cNvGrpSpPr>
          <p:nvPr/>
        </p:nvGrpSpPr>
        <p:grpSpPr bwMode="auto">
          <a:xfrm rot="-59168">
            <a:off x="1585913" y="5376863"/>
            <a:ext cx="307975" cy="457200"/>
            <a:chOff x="3216" y="1200"/>
            <a:chExt cx="864" cy="1104"/>
          </a:xfrm>
        </p:grpSpPr>
        <p:sp>
          <p:nvSpPr>
            <p:cNvPr id="11318" name="AutoShape 161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319" name="Rectangle 162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A</a:t>
              </a:r>
              <a:endParaRPr lang="en-US" u="none">
                <a:cs typeface="Times New Roman (Arabic)" charset="-78"/>
              </a:endParaRPr>
            </a:p>
          </p:txBody>
        </p:sp>
      </p:grpSp>
      <p:grpSp>
        <p:nvGrpSpPr>
          <p:cNvPr id="11268" name="Group 163"/>
          <p:cNvGrpSpPr>
            <a:grpSpLocks/>
          </p:cNvGrpSpPr>
          <p:nvPr/>
        </p:nvGrpSpPr>
        <p:grpSpPr bwMode="auto">
          <a:xfrm>
            <a:off x="6918325" y="4957763"/>
            <a:ext cx="1447800" cy="1295400"/>
            <a:chOff x="4752" y="3456"/>
            <a:chExt cx="912" cy="816"/>
          </a:xfrm>
        </p:grpSpPr>
        <p:grpSp>
          <p:nvGrpSpPr>
            <p:cNvPr id="11269" name="Group 164"/>
            <p:cNvGrpSpPr>
              <a:grpSpLocks/>
            </p:cNvGrpSpPr>
            <p:nvPr/>
          </p:nvGrpSpPr>
          <p:grpSpPr bwMode="auto">
            <a:xfrm>
              <a:off x="4752" y="3456"/>
              <a:ext cx="912" cy="816"/>
              <a:chOff x="4452" y="3288"/>
              <a:chExt cx="912" cy="816"/>
            </a:xfrm>
          </p:grpSpPr>
          <p:grpSp>
            <p:nvGrpSpPr>
              <p:cNvPr id="11270" name="Group 165"/>
              <p:cNvGrpSpPr>
                <a:grpSpLocks/>
              </p:cNvGrpSpPr>
              <p:nvPr/>
            </p:nvGrpSpPr>
            <p:grpSpPr bwMode="auto">
              <a:xfrm>
                <a:off x="4452" y="3288"/>
                <a:ext cx="912" cy="816"/>
                <a:chOff x="4452" y="3288"/>
                <a:chExt cx="912" cy="816"/>
              </a:xfrm>
            </p:grpSpPr>
            <p:grpSp>
              <p:nvGrpSpPr>
                <p:cNvPr id="11271" name="Group 166"/>
                <p:cNvGrpSpPr>
                  <a:grpSpLocks/>
                </p:cNvGrpSpPr>
                <p:nvPr/>
              </p:nvGrpSpPr>
              <p:grpSpPr bwMode="auto">
                <a:xfrm>
                  <a:off x="4452" y="3288"/>
                  <a:ext cx="912" cy="816"/>
                  <a:chOff x="1104" y="1872"/>
                  <a:chExt cx="1056" cy="816"/>
                </a:xfrm>
              </p:grpSpPr>
              <p:sp>
                <p:nvSpPr>
                  <p:cNvPr id="11315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064"/>
                    <a:ext cx="768" cy="624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de-DE"/>
                  </a:p>
                </p:txBody>
              </p:sp>
              <p:sp>
                <p:nvSpPr>
                  <p:cNvPr id="11316" name="AutoShape 168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872"/>
                    <a:ext cx="1056" cy="192"/>
                  </a:xfrm>
                  <a:prstGeom prst="parallelogram">
                    <a:avLst>
                      <a:gd name="adj" fmla="val 137500"/>
                    </a:avLst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de-DE"/>
                  </a:p>
                </p:txBody>
              </p:sp>
              <p:sp>
                <p:nvSpPr>
                  <p:cNvPr id="11317" name="AutoShape 169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1608" y="2136"/>
                    <a:ext cx="816" cy="288"/>
                  </a:xfrm>
                  <a:prstGeom prst="parallelogram">
                    <a:avLst>
                      <a:gd name="adj" fmla="val 70833"/>
                    </a:avLst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1313" name="Rectangle 170"/>
                <p:cNvSpPr>
                  <a:spLocks noChangeArrowheads="1"/>
                </p:cNvSpPr>
                <p:nvPr/>
              </p:nvSpPr>
              <p:spPr bwMode="auto">
                <a:xfrm>
                  <a:off x="4894" y="3480"/>
                  <a:ext cx="110" cy="240"/>
                </a:xfrm>
                <a:prstGeom prst="rect">
                  <a:avLst/>
                </a:prstGeom>
                <a:solidFill>
                  <a:srgbClr val="ABABA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1314" name="Rectangle 171"/>
                <p:cNvSpPr>
                  <a:spLocks noChangeArrowheads="1"/>
                </p:cNvSpPr>
                <p:nvPr/>
              </p:nvSpPr>
              <p:spPr bwMode="auto">
                <a:xfrm>
                  <a:off x="4581" y="3480"/>
                  <a:ext cx="110" cy="240"/>
                </a:xfrm>
                <a:prstGeom prst="rect">
                  <a:avLst/>
                </a:prstGeom>
                <a:solidFill>
                  <a:srgbClr val="ABABA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1272" name="Group 172"/>
              <p:cNvGrpSpPr>
                <a:grpSpLocks/>
              </p:cNvGrpSpPr>
              <p:nvPr/>
            </p:nvGrpSpPr>
            <p:grpSpPr bwMode="auto">
              <a:xfrm rot="-59168">
                <a:off x="4836" y="3576"/>
                <a:ext cx="192" cy="288"/>
                <a:chOff x="3216" y="1200"/>
                <a:chExt cx="864" cy="1104"/>
              </a:xfrm>
            </p:grpSpPr>
            <p:sp>
              <p:nvSpPr>
                <p:cNvPr id="11310" name="AutoShape 173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9AB7FE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1311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9AB7FE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u="none">
                      <a:cs typeface="Times New Roman (Arabic)" charset="-78"/>
                    </a:rPr>
                    <a:t>B</a:t>
                  </a:r>
                  <a:endParaRPr lang="en-US" u="none">
                    <a:cs typeface="Times New Roman (Arabic)" charset="-78"/>
                  </a:endParaRPr>
                </a:p>
              </p:txBody>
            </p:sp>
          </p:grpSp>
        </p:grpSp>
        <p:grpSp>
          <p:nvGrpSpPr>
            <p:cNvPr id="11273" name="Group 175"/>
            <p:cNvGrpSpPr>
              <a:grpSpLocks/>
            </p:cNvGrpSpPr>
            <p:nvPr/>
          </p:nvGrpSpPr>
          <p:grpSpPr bwMode="auto">
            <a:xfrm rot="358064">
              <a:off x="4920" y="4056"/>
              <a:ext cx="336" cy="175"/>
              <a:chOff x="1352" y="2956"/>
              <a:chExt cx="338" cy="190"/>
            </a:xfrm>
          </p:grpSpPr>
          <p:sp>
            <p:nvSpPr>
              <p:cNvPr id="11301" name="Freeform 176"/>
              <p:cNvSpPr>
                <a:spLocks noEditPoints="1"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9 w 445"/>
                  <a:gd name="T11" fmla="*/ 39 h 207"/>
                  <a:gd name="T12" fmla="*/ 77 w 445"/>
                  <a:gd name="T13" fmla="*/ 88 h 207"/>
                  <a:gd name="T14" fmla="*/ 118 w 445"/>
                  <a:gd name="T15" fmla="*/ 6 h 207"/>
                  <a:gd name="T16" fmla="*/ 9 w 445"/>
                  <a:gd name="T17" fmla="*/ 39 h 207"/>
                  <a:gd name="T18" fmla="*/ 8 w 445"/>
                  <a:gd name="T19" fmla="*/ 49 h 207"/>
                  <a:gd name="T20" fmla="*/ 24 w 445"/>
                  <a:gd name="T21" fmla="*/ 134 h 207"/>
                  <a:gd name="T22" fmla="*/ 50 w 445"/>
                  <a:gd name="T23" fmla="*/ 78 h 207"/>
                  <a:gd name="T24" fmla="*/ 8 w 445"/>
                  <a:gd name="T25" fmla="*/ 49 h 207"/>
                  <a:gd name="T26" fmla="*/ 124 w 445"/>
                  <a:gd name="T27" fmla="*/ 14 h 207"/>
                  <a:gd name="T28" fmla="*/ 97 w 445"/>
                  <a:gd name="T29" fmla="*/ 65 h 207"/>
                  <a:gd name="T30" fmla="*/ 141 w 445"/>
                  <a:gd name="T31" fmla="*/ 98 h 207"/>
                  <a:gd name="T32" fmla="*/ 124 w 445"/>
                  <a:gd name="T33" fmla="*/ 14 h 207"/>
                  <a:gd name="T34" fmla="*/ 56 w 445"/>
                  <a:gd name="T35" fmla="*/ 84 h 207"/>
                  <a:gd name="T36" fmla="*/ 30 w 445"/>
                  <a:gd name="T37" fmla="*/ 137 h 207"/>
                  <a:gd name="T38" fmla="*/ 137 w 445"/>
                  <a:gd name="T39" fmla="*/ 105 h 207"/>
                  <a:gd name="T40" fmla="*/ 93 w 445"/>
                  <a:gd name="T41" fmla="*/ 72 h 207"/>
                  <a:gd name="T42" fmla="*/ 81 w 445"/>
                  <a:gd name="T43" fmla="*/ 100 h 207"/>
                  <a:gd name="T44" fmla="*/ 56 w 445"/>
                  <a:gd name="T45" fmla="*/ 84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A7F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2" name="Freeform 177"/>
              <p:cNvSpPr>
                <a:spLocks/>
              </p:cNvSpPr>
              <p:nvPr/>
            </p:nvSpPr>
            <p:spPr bwMode="auto">
              <a:xfrm>
                <a:off x="1352" y="2956"/>
                <a:ext cx="338" cy="190"/>
              </a:xfrm>
              <a:custGeom>
                <a:avLst/>
                <a:gdLst>
                  <a:gd name="T0" fmla="*/ 0 w 445"/>
                  <a:gd name="T1" fmla="*/ 36 h 207"/>
                  <a:gd name="T2" fmla="*/ 125 w 445"/>
                  <a:gd name="T3" fmla="*/ 0 h 207"/>
                  <a:gd name="T4" fmla="*/ 148 w 445"/>
                  <a:gd name="T5" fmla="*/ 108 h 207"/>
                  <a:gd name="T6" fmla="*/ 23 w 445"/>
                  <a:gd name="T7" fmla="*/ 147 h 207"/>
                  <a:gd name="T8" fmla="*/ 0 w 445"/>
                  <a:gd name="T9" fmla="*/ 3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3" name="Freeform 178"/>
              <p:cNvSpPr>
                <a:spLocks/>
              </p:cNvSpPr>
              <p:nvPr/>
            </p:nvSpPr>
            <p:spPr bwMode="auto">
              <a:xfrm>
                <a:off x="1373" y="2964"/>
                <a:ext cx="249" cy="105"/>
              </a:xfrm>
              <a:custGeom>
                <a:avLst/>
                <a:gdLst>
                  <a:gd name="T0" fmla="*/ 0 w 327"/>
                  <a:gd name="T1" fmla="*/ 32 h 115"/>
                  <a:gd name="T2" fmla="*/ 69 w 327"/>
                  <a:gd name="T3" fmla="*/ 80 h 115"/>
                  <a:gd name="T4" fmla="*/ 110 w 327"/>
                  <a:gd name="T5" fmla="*/ 0 h 115"/>
                  <a:gd name="T6" fmla="*/ 0 w 327"/>
                  <a:gd name="T7" fmla="*/ 32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4" name="Freeform 179"/>
              <p:cNvSpPr>
                <a:spLocks/>
              </p:cNvSpPr>
              <p:nvPr/>
            </p:nvSpPr>
            <p:spPr bwMode="auto">
              <a:xfrm>
                <a:off x="1369" y="3019"/>
                <a:ext cx="99" cy="109"/>
              </a:xfrm>
              <a:custGeom>
                <a:avLst/>
                <a:gdLst>
                  <a:gd name="T0" fmla="*/ 0 w 130"/>
                  <a:gd name="T1" fmla="*/ 0 h 119"/>
                  <a:gd name="T2" fmla="*/ 18 w 130"/>
                  <a:gd name="T3" fmla="*/ 84 h 119"/>
                  <a:gd name="T4" fmla="*/ 43 w 130"/>
                  <a:gd name="T5" fmla="*/ 29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5" name="Freeform 180"/>
              <p:cNvSpPr>
                <a:spLocks/>
              </p:cNvSpPr>
              <p:nvPr/>
            </p:nvSpPr>
            <p:spPr bwMode="auto">
              <a:xfrm>
                <a:off x="1575" y="2974"/>
                <a:ext cx="98" cy="109"/>
              </a:xfrm>
              <a:custGeom>
                <a:avLst/>
                <a:gdLst>
                  <a:gd name="T0" fmla="*/ 27 w 129"/>
                  <a:gd name="T1" fmla="*/ 0 h 119"/>
                  <a:gd name="T2" fmla="*/ 0 w 129"/>
                  <a:gd name="T3" fmla="*/ 51 h 119"/>
                  <a:gd name="T4" fmla="*/ 43 w 129"/>
                  <a:gd name="T5" fmla="*/ 84 h 119"/>
                  <a:gd name="T6" fmla="*/ 27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6" name="Freeform 181"/>
              <p:cNvSpPr>
                <a:spLocks/>
              </p:cNvSpPr>
              <p:nvPr/>
            </p:nvSpPr>
            <p:spPr bwMode="auto">
              <a:xfrm>
                <a:off x="1420" y="3049"/>
                <a:ext cx="244" cy="84"/>
              </a:xfrm>
              <a:custGeom>
                <a:avLst/>
                <a:gdLst>
                  <a:gd name="T0" fmla="*/ 27 w 321"/>
                  <a:gd name="T1" fmla="*/ 13 h 92"/>
                  <a:gd name="T2" fmla="*/ 0 w 321"/>
                  <a:gd name="T3" fmla="*/ 64 h 92"/>
                  <a:gd name="T4" fmla="*/ 107 w 321"/>
                  <a:gd name="T5" fmla="*/ 32 h 92"/>
                  <a:gd name="T6" fmla="*/ 64 w 321"/>
                  <a:gd name="T7" fmla="*/ 0 h 92"/>
                  <a:gd name="T8" fmla="*/ 51 w 321"/>
                  <a:gd name="T9" fmla="*/ 28 h 92"/>
                  <a:gd name="T10" fmla="*/ 27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7" name="Freeform 182"/>
              <p:cNvSpPr>
                <a:spLocks/>
              </p:cNvSpPr>
              <p:nvPr/>
            </p:nvSpPr>
            <p:spPr bwMode="auto">
              <a:xfrm>
                <a:off x="1489" y="2990"/>
                <a:ext cx="55" cy="67"/>
              </a:xfrm>
              <a:custGeom>
                <a:avLst/>
                <a:gdLst>
                  <a:gd name="T0" fmla="*/ 13 w 73"/>
                  <a:gd name="T1" fmla="*/ 33 h 73"/>
                  <a:gd name="T2" fmla="*/ 11 w 73"/>
                  <a:gd name="T3" fmla="*/ 36 h 73"/>
                  <a:gd name="T4" fmla="*/ 4 w 73"/>
                  <a:gd name="T5" fmla="*/ 14 h 73"/>
                  <a:gd name="T6" fmla="*/ 8 w 73"/>
                  <a:gd name="T7" fmla="*/ 49 h 73"/>
                  <a:gd name="T8" fmla="*/ 11 w 73"/>
                  <a:gd name="T9" fmla="*/ 46 h 73"/>
                  <a:gd name="T10" fmla="*/ 11 w 73"/>
                  <a:gd name="T11" fmla="*/ 49 h 73"/>
                  <a:gd name="T12" fmla="*/ 6 w 73"/>
                  <a:gd name="T13" fmla="*/ 51 h 73"/>
                  <a:gd name="T14" fmla="*/ 6 w 73"/>
                  <a:gd name="T15" fmla="*/ 49 h 73"/>
                  <a:gd name="T16" fmla="*/ 8 w 73"/>
                  <a:gd name="T17" fmla="*/ 49 h 73"/>
                  <a:gd name="T18" fmla="*/ 2 w 73"/>
                  <a:gd name="T19" fmla="*/ 14 h 73"/>
                  <a:gd name="T20" fmla="*/ 2 w 73"/>
                  <a:gd name="T21" fmla="*/ 16 h 73"/>
                  <a:gd name="T22" fmla="*/ 0 w 73"/>
                  <a:gd name="T23" fmla="*/ 16 h 73"/>
                  <a:gd name="T24" fmla="*/ 0 w 73"/>
                  <a:gd name="T25" fmla="*/ 14 h 73"/>
                  <a:gd name="T26" fmla="*/ 4 w 73"/>
                  <a:gd name="T27" fmla="*/ 10 h 73"/>
                  <a:gd name="T28" fmla="*/ 13 w 73"/>
                  <a:gd name="T29" fmla="*/ 33 h 73"/>
                  <a:gd name="T30" fmla="*/ 13 w 73"/>
                  <a:gd name="T31" fmla="*/ 5 h 73"/>
                  <a:gd name="T32" fmla="*/ 17 w 73"/>
                  <a:gd name="T33" fmla="*/ 0 h 73"/>
                  <a:gd name="T34" fmla="*/ 18 w 73"/>
                  <a:gd name="T35" fmla="*/ 0 h 73"/>
                  <a:gd name="T36" fmla="*/ 18 w 73"/>
                  <a:gd name="T37" fmla="*/ 5 h 73"/>
                  <a:gd name="T38" fmla="*/ 17 w 73"/>
                  <a:gd name="T39" fmla="*/ 5 h 73"/>
                  <a:gd name="T40" fmla="*/ 22 w 73"/>
                  <a:gd name="T41" fmla="*/ 39 h 73"/>
                  <a:gd name="T42" fmla="*/ 23 w 73"/>
                  <a:gd name="T43" fmla="*/ 39 h 73"/>
                  <a:gd name="T44" fmla="*/ 22 w 73"/>
                  <a:gd name="T45" fmla="*/ 39 h 73"/>
                  <a:gd name="T46" fmla="*/ 18 w 73"/>
                  <a:gd name="T47" fmla="*/ 42 h 73"/>
                  <a:gd name="T48" fmla="*/ 17 w 73"/>
                  <a:gd name="T49" fmla="*/ 42 h 73"/>
                  <a:gd name="T50" fmla="*/ 18 w 73"/>
                  <a:gd name="T51" fmla="*/ 42 h 73"/>
                  <a:gd name="T52" fmla="*/ 20 w 73"/>
                  <a:gd name="T53" fmla="*/ 39 h 73"/>
                  <a:gd name="T54" fmla="*/ 15 w 73"/>
                  <a:gd name="T55" fmla="*/ 6 h 73"/>
                  <a:gd name="T56" fmla="*/ 13 w 73"/>
                  <a:gd name="T57" fmla="*/ 33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solidFill>
                <a:srgbClr val="A7FFA7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388727" name="Line 183"/>
          <p:cNvSpPr>
            <a:spLocks noChangeShapeType="1"/>
          </p:cNvSpPr>
          <p:nvPr/>
        </p:nvSpPr>
        <p:spPr bwMode="auto">
          <a:xfrm flipH="1" flipV="1">
            <a:off x="7127875" y="4576763"/>
            <a:ext cx="304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8728" name="Line 184"/>
          <p:cNvSpPr>
            <a:spLocks noChangeShapeType="1"/>
          </p:cNvSpPr>
          <p:nvPr/>
        </p:nvSpPr>
        <p:spPr bwMode="auto">
          <a:xfrm flipV="1">
            <a:off x="7966075" y="5262563"/>
            <a:ext cx="762000" cy="45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1274" name="Group 185"/>
          <p:cNvGrpSpPr>
            <a:grpSpLocks/>
          </p:cNvGrpSpPr>
          <p:nvPr/>
        </p:nvGrpSpPr>
        <p:grpSpPr bwMode="auto">
          <a:xfrm rot="-59168">
            <a:off x="8956675" y="4881563"/>
            <a:ext cx="304800" cy="457200"/>
            <a:chOff x="3216" y="1200"/>
            <a:chExt cx="864" cy="1104"/>
          </a:xfrm>
        </p:grpSpPr>
        <p:sp>
          <p:nvSpPr>
            <p:cNvPr id="11297" name="AutoShape 186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298" name="Rectangle 187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B</a:t>
              </a:r>
              <a:endParaRPr lang="en-US" u="none">
                <a:cs typeface="Times New Roman (Arabic)" charset="-78"/>
              </a:endParaRPr>
            </a:p>
          </p:txBody>
        </p:sp>
      </p:grpSp>
      <p:grpSp>
        <p:nvGrpSpPr>
          <p:cNvPr id="11275" name="Group 188"/>
          <p:cNvGrpSpPr>
            <a:grpSpLocks/>
          </p:cNvGrpSpPr>
          <p:nvPr/>
        </p:nvGrpSpPr>
        <p:grpSpPr bwMode="auto">
          <a:xfrm rot="-59168">
            <a:off x="7527925" y="5414963"/>
            <a:ext cx="304800" cy="457200"/>
            <a:chOff x="3216" y="1200"/>
            <a:chExt cx="864" cy="1104"/>
          </a:xfrm>
        </p:grpSpPr>
        <p:sp>
          <p:nvSpPr>
            <p:cNvPr id="11295" name="AutoShape 189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1296" name="Rectangle 190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>
                  <a:cs typeface="Times New Roman (Arabic)" charset="-78"/>
                </a:rPr>
                <a:t>B</a:t>
              </a:r>
              <a:endParaRPr lang="en-US" u="none">
                <a:cs typeface="Times New Roman (Arabic)" charset="-78"/>
              </a:endParaRPr>
            </a:p>
          </p:txBody>
        </p:sp>
      </p:grpSp>
      <p:sp>
        <p:nvSpPr>
          <p:cNvPr id="11294" name="Text Box 191"/>
          <p:cNvSpPr txBox="1">
            <a:spLocks noChangeArrowheads="1"/>
          </p:cNvSpPr>
          <p:nvPr/>
        </p:nvSpPr>
        <p:spPr bwMode="auto">
          <a:xfrm>
            <a:off x="457200" y="228600"/>
            <a:ext cx="950595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>
                <a:solidFill>
                  <a:schemeClr val="hlink"/>
                </a:solidFill>
              </a:rPr>
              <a:t>Research Question:</a:t>
            </a:r>
            <a:r>
              <a:rPr lang="en-US" sz="1600" u="none">
                <a:solidFill>
                  <a:srgbClr val="1515F5"/>
                </a:solidFill>
              </a:rPr>
              <a:t> We used so far only commutative functions for Shamir 3-Pass protocol!</a:t>
            </a:r>
          </a:p>
          <a:p>
            <a:pPr defTabSz="762000"/>
            <a:r>
              <a:rPr lang="en-US" sz="1600" u="none">
                <a:solidFill>
                  <a:srgbClr val="1515F5"/>
                </a:solidFill>
              </a:rPr>
              <a:t>Can anybody find a mathematical function which is equivalent to the following non-commutative</a:t>
            </a:r>
          </a:p>
          <a:p>
            <a:pPr defTabSz="762000"/>
            <a:r>
              <a:rPr lang="en-US" sz="1600" u="none">
                <a:solidFill>
                  <a:srgbClr val="1515F5"/>
                </a:solidFill>
              </a:rPr>
              <a:t>mechanical lock simulation (the two locks used are disjoint !)?</a:t>
            </a:r>
            <a:endParaRPr lang="en-GB" sz="1600" u="none">
              <a:solidFill>
                <a:srgbClr val="151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3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88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388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388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38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138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388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500"/>
                                        <p:tgtEl>
                                          <p:spTgt spid="138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8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546" grpId="0" animBg="1"/>
      <p:bldP spid="1388580" grpId="0" animBg="1"/>
      <p:bldP spid="1388605" grpId="0" animBg="1"/>
      <p:bldP spid="1388606" grpId="0" animBg="1"/>
      <p:bldP spid="1388702" grpId="0" animBg="1"/>
      <p:bldP spid="1388703" grpId="0" animBg="1"/>
      <p:bldP spid="1388727" grpId="0" animBg="1"/>
      <p:bldP spid="13887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Text Box 2"/>
          <p:cNvSpPr txBox="1">
            <a:spLocks noChangeArrowheads="1"/>
          </p:cNvSpPr>
          <p:nvPr/>
        </p:nvSpPr>
        <p:spPr bwMode="auto">
          <a:xfrm>
            <a:off x="1852111" y="364595"/>
            <a:ext cx="678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Non-</a:t>
            </a:r>
            <a:r>
              <a:rPr lang="de-DE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Perfect</a:t>
            </a: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de-DE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Secret</a:t>
            </a: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Sharing</a:t>
            </a:r>
            <a:endParaRPr lang="en-US" sz="40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07135" y="4074097"/>
            <a:ext cx="5332413" cy="1524000"/>
            <a:chOff x="1488" y="2928"/>
            <a:chExt cx="3360" cy="960"/>
          </a:xfrm>
        </p:grpSpPr>
        <p:sp>
          <p:nvSpPr>
            <p:cNvPr id="12314" name="Line 4"/>
            <p:cNvSpPr>
              <a:spLocks noChangeShapeType="1"/>
            </p:cNvSpPr>
            <p:nvPr/>
          </p:nvSpPr>
          <p:spPr bwMode="auto">
            <a:xfrm>
              <a:off x="1968" y="2928"/>
              <a:ext cx="0" cy="38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315" name="Line 5"/>
            <p:cNvSpPr>
              <a:spLocks noChangeShapeType="1"/>
            </p:cNvSpPr>
            <p:nvPr/>
          </p:nvSpPr>
          <p:spPr bwMode="auto">
            <a:xfrm flipH="1">
              <a:off x="4464" y="2928"/>
              <a:ext cx="0" cy="38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984" y="3456"/>
              <a:ext cx="864" cy="432"/>
              <a:chOff x="4224" y="3312"/>
              <a:chExt cx="864" cy="432"/>
            </a:xfrm>
          </p:grpSpPr>
          <p:sp>
            <p:nvSpPr>
              <p:cNvPr id="12320" name="AutoShape 7"/>
              <p:cNvSpPr>
                <a:spLocks noChangeArrowheads="1"/>
              </p:cNvSpPr>
              <p:nvPr/>
            </p:nvSpPr>
            <p:spPr bwMode="auto">
              <a:xfrm rot="-5400000" flipH="1" flipV="1">
                <a:off x="4152" y="3384"/>
                <a:ext cx="432" cy="288"/>
              </a:xfrm>
              <a:prstGeom prst="flowChartDocumen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2321" name="Rectangle 8"/>
              <p:cNvSpPr>
                <a:spLocks noChangeArrowheads="1"/>
              </p:cNvSpPr>
              <p:nvPr/>
            </p:nvSpPr>
            <p:spPr bwMode="auto">
              <a:xfrm>
                <a:off x="4272" y="3312"/>
                <a:ext cx="816" cy="432"/>
              </a:xfrm>
              <a:prstGeom prst="rec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r" defTabSz="762000"/>
                <a:r>
                  <a:rPr lang="de-DE" sz="3200" u="none">
                    <a:solidFill>
                      <a:schemeClr val="hlink"/>
                    </a:solidFill>
                    <a:cs typeface="Times New Roman (Arabic)" charset="-78"/>
                  </a:rPr>
                  <a:t>10100</a:t>
                </a:r>
                <a:endParaRPr lang="en-US" sz="32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488" y="3456"/>
              <a:ext cx="864" cy="432"/>
              <a:chOff x="2064" y="3360"/>
              <a:chExt cx="864" cy="432"/>
            </a:xfrm>
          </p:grpSpPr>
          <p:sp>
            <p:nvSpPr>
              <p:cNvPr id="12318" name="AutoShape 10"/>
              <p:cNvSpPr>
                <a:spLocks noChangeArrowheads="1"/>
              </p:cNvSpPr>
              <p:nvPr/>
            </p:nvSpPr>
            <p:spPr bwMode="auto">
              <a:xfrm rot="-5400000">
                <a:off x="2568" y="3432"/>
                <a:ext cx="432" cy="288"/>
              </a:xfrm>
              <a:prstGeom prst="flowChartDocumen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2319" name="Rectangle 11"/>
              <p:cNvSpPr>
                <a:spLocks noChangeArrowheads="1"/>
              </p:cNvSpPr>
              <p:nvPr/>
            </p:nvSpPr>
            <p:spPr bwMode="auto">
              <a:xfrm>
                <a:off x="2064" y="3360"/>
                <a:ext cx="816" cy="432"/>
              </a:xfrm>
              <a:prstGeom prst="rec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defTabSz="762000"/>
                <a:r>
                  <a:rPr lang="de-DE" sz="3200" u="none">
                    <a:solidFill>
                      <a:schemeClr val="hlink"/>
                    </a:solidFill>
                    <a:cs typeface="Times New Roman (Arabic)" charset="-78"/>
                  </a:rPr>
                  <a:t>10010</a:t>
                </a:r>
                <a:endParaRPr lang="en-US" sz="32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668513" y="3235898"/>
            <a:ext cx="1371339" cy="685800"/>
            <a:chOff x="3024" y="2400"/>
            <a:chExt cx="864" cy="432"/>
          </a:xfrm>
        </p:grpSpPr>
        <p:sp>
          <p:nvSpPr>
            <p:cNvPr id="12312" name="AutoShape 14"/>
            <p:cNvSpPr>
              <a:spLocks noChangeArrowheads="1"/>
            </p:cNvSpPr>
            <p:nvPr/>
          </p:nvSpPr>
          <p:spPr bwMode="auto">
            <a:xfrm rot="-5400000" flipH="1" flipV="1">
              <a:off x="2952" y="2472"/>
              <a:ext cx="432" cy="288"/>
            </a:xfrm>
            <a:prstGeom prst="flowChartDocument">
              <a:avLst/>
            </a:prstGeom>
            <a:solidFill>
              <a:srgbClr val="E1C3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313" name="Rectangle 15"/>
            <p:cNvSpPr>
              <a:spLocks noChangeArrowheads="1"/>
            </p:cNvSpPr>
            <p:nvPr/>
          </p:nvSpPr>
          <p:spPr bwMode="auto">
            <a:xfrm>
              <a:off x="3072" y="2400"/>
              <a:ext cx="816" cy="432"/>
            </a:xfrm>
            <a:prstGeom prst="rect">
              <a:avLst/>
            </a:prstGeom>
            <a:solidFill>
              <a:srgbClr val="E1C3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r" defTabSz="762000"/>
              <a:r>
                <a:rPr lang="de-DE" sz="3200" u="none">
                  <a:solidFill>
                    <a:schemeClr val="hlink"/>
                  </a:solidFill>
                  <a:cs typeface="Times New Roman (Arabic)" charset="-78"/>
                </a:rPr>
                <a:t>10100</a:t>
              </a:r>
              <a:endParaRPr lang="en-US" sz="32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783052" y="3235898"/>
            <a:ext cx="1371339" cy="685800"/>
            <a:chOff x="2064" y="2400"/>
            <a:chExt cx="864" cy="432"/>
          </a:xfrm>
        </p:grpSpPr>
        <p:sp>
          <p:nvSpPr>
            <p:cNvPr id="12310" name="AutoShape 17"/>
            <p:cNvSpPr>
              <a:spLocks noChangeArrowheads="1"/>
            </p:cNvSpPr>
            <p:nvPr/>
          </p:nvSpPr>
          <p:spPr bwMode="auto">
            <a:xfrm rot="-5400000">
              <a:off x="2568" y="2472"/>
              <a:ext cx="432" cy="288"/>
            </a:xfrm>
            <a:prstGeom prst="flowChartDocument">
              <a:avLst/>
            </a:prstGeom>
            <a:solidFill>
              <a:srgbClr val="E1C3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311" name="Rectangle 18"/>
            <p:cNvSpPr>
              <a:spLocks noChangeArrowheads="1"/>
            </p:cNvSpPr>
            <p:nvPr/>
          </p:nvSpPr>
          <p:spPr bwMode="auto">
            <a:xfrm>
              <a:off x="2064" y="2400"/>
              <a:ext cx="816" cy="432"/>
            </a:xfrm>
            <a:prstGeom prst="rect">
              <a:avLst/>
            </a:prstGeom>
            <a:solidFill>
              <a:srgbClr val="E1C3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defTabSz="762000"/>
              <a:r>
                <a:rPr lang="de-DE" sz="3200" u="none">
                  <a:solidFill>
                    <a:schemeClr val="hlink"/>
                  </a:solidFill>
                  <a:cs typeface="Times New Roman (Arabic)" charset="-78"/>
                </a:rPr>
                <a:t>10010</a:t>
              </a:r>
              <a:endParaRPr lang="en-US" sz="32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1302196" y="3264473"/>
            <a:ext cx="1228491" cy="519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de-DE" sz="2800" i="1" u="none" dirty="0">
                <a:cs typeface="Times New Roman (Arabic)" charset="-78"/>
              </a:rPr>
              <a:t>Part A</a:t>
            </a:r>
            <a:endParaRPr lang="en-US" sz="2800" i="1" u="none" dirty="0">
              <a:cs typeface="Times New Roman (Arabic)" charset="-78"/>
            </a:endParaRP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8420780" y="3235898"/>
            <a:ext cx="1228491" cy="519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de-DE" sz="2800" i="1" u="none">
                <a:cs typeface="Times New Roman (Arabic)" charset="-78"/>
              </a:rPr>
              <a:t>Part B</a:t>
            </a:r>
            <a:endParaRPr lang="en-US" sz="2800" i="1" u="none">
              <a:cs typeface="Times New Roman (Arabic)" charset="-78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1053088" y="5622693"/>
            <a:ext cx="2170572" cy="740845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en-US" sz="1400" i="1" u="none" dirty="0">
                <a:latin typeface="Arial Narrow" panose="020B0606020202030204" pitchFamily="34" charset="0"/>
                <a:cs typeface="Times New Roman (Arabic)" charset="-78"/>
              </a:rPr>
              <a:t>To break it, any party needs:</a:t>
            </a:r>
          </a:p>
          <a:p>
            <a:pPr algn="ctr" defTabSz="762000"/>
            <a:r>
              <a:rPr lang="en-US" sz="1400" i="1" u="none" dirty="0">
                <a:latin typeface="Arial Narrow" panose="020B0606020202030204" pitchFamily="34" charset="0"/>
                <a:cs typeface="Times New Roman (Arabic)" charset="-78"/>
              </a:rPr>
              <a:t> a maximum of: 2</a:t>
            </a:r>
            <a:r>
              <a:rPr lang="en-US" sz="1400" i="1" u="none" baseline="30000" dirty="0">
                <a:latin typeface="Arial Narrow" panose="020B0606020202030204" pitchFamily="34" charset="0"/>
                <a:cs typeface="Times New Roman (Arabic)" charset="-78"/>
              </a:rPr>
              <a:t>5</a:t>
            </a:r>
            <a:r>
              <a:rPr lang="en-US" sz="1400" i="1" u="none" dirty="0">
                <a:latin typeface="Arial Narrow" panose="020B0606020202030204" pitchFamily="34" charset="0"/>
                <a:cs typeface="Times New Roman (Arabic)" charset="-78"/>
              </a:rPr>
              <a:t> =32 trials</a:t>
            </a:r>
          </a:p>
          <a:p>
            <a:pPr algn="ctr" defTabSz="762000"/>
            <a:r>
              <a:rPr lang="en-US" sz="1400" i="1" u="none" dirty="0">
                <a:latin typeface="Arial Narrow" panose="020B0606020202030204" pitchFamily="34" charset="0"/>
                <a:cs typeface="Times New Roman (Arabic)" charset="-78"/>
              </a:rPr>
              <a:t>Therefore, not perfect!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885314" y="1710309"/>
            <a:ext cx="5853090" cy="685800"/>
            <a:chOff x="877" y="1440"/>
            <a:chExt cx="3119" cy="432"/>
          </a:xfrm>
        </p:grpSpPr>
        <p:sp>
          <p:nvSpPr>
            <p:cNvPr id="12304" name="Rectangle 22"/>
            <p:cNvSpPr>
              <a:spLocks noChangeArrowheads="1"/>
            </p:cNvSpPr>
            <p:nvPr/>
          </p:nvSpPr>
          <p:spPr bwMode="auto">
            <a:xfrm>
              <a:off x="2460" y="1440"/>
              <a:ext cx="1536" cy="432"/>
            </a:xfrm>
            <a:prstGeom prst="rect">
              <a:avLst/>
            </a:prstGeom>
            <a:solidFill>
              <a:srgbClr val="E1C3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 dirty="0">
                  <a:solidFill>
                    <a:schemeClr val="hlink"/>
                  </a:solidFill>
                  <a:cs typeface="Times New Roman (Arabic)" charset="-78"/>
                </a:rPr>
                <a:t>1001010100</a:t>
              </a:r>
              <a:endParaRPr lang="en-US" sz="3200" u="none" dirty="0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2305" name="Text Box 23"/>
            <p:cNvSpPr txBox="1">
              <a:spLocks noChangeArrowheads="1"/>
            </p:cNvSpPr>
            <p:nvPr/>
          </p:nvSpPr>
          <p:spPr bwMode="auto">
            <a:xfrm>
              <a:off x="877" y="1490"/>
              <a:ext cx="1701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sz="2800" i="1" u="none" dirty="0">
                  <a:cs typeface="Times New Roman (Arabic)" charset="-78"/>
                </a:rPr>
                <a:t>Original </a:t>
              </a:r>
              <a:r>
                <a:rPr lang="de-DE" sz="2800" i="1" u="none" dirty="0" err="1">
                  <a:cs typeface="Times New Roman (Arabic)" charset="-78"/>
                </a:rPr>
                <a:t>secret</a:t>
              </a:r>
              <a:endParaRPr lang="en-US" sz="2800" i="1" u="none" dirty="0">
                <a:cs typeface="Times New Roman (Arabic)" charset="-78"/>
              </a:endParaRP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3773935" y="1370583"/>
            <a:ext cx="3122613" cy="1789113"/>
            <a:chOff x="2448" y="1248"/>
            <a:chExt cx="1104" cy="1104"/>
          </a:xfrm>
        </p:grpSpPr>
        <p:sp>
          <p:nvSpPr>
            <p:cNvPr id="12301" name="Line 25"/>
            <p:cNvSpPr>
              <a:spLocks noChangeShapeType="1"/>
            </p:cNvSpPr>
            <p:nvPr/>
          </p:nvSpPr>
          <p:spPr bwMode="auto">
            <a:xfrm flipH="1">
              <a:off x="2448" y="1920"/>
              <a:ext cx="288" cy="43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302" name="Line 26"/>
            <p:cNvSpPr>
              <a:spLocks noChangeShapeType="1"/>
            </p:cNvSpPr>
            <p:nvPr/>
          </p:nvSpPr>
          <p:spPr bwMode="auto">
            <a:xfrm>
              <a:off x="3264" y="1944"/>
              <a:ext cx="288" cy="38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303" name="Line 27"/>
            <p:cNvSpPr>
              <a:spLocks noChangeShapeType="1"/>
            </p:cNvSpPr>
            <p:nvPr/>
          </p:nvSpPr>
          <p:spPr bwMode="auto">
            <a:xfrm>
              <a:off x="2992" y="1248"/>
              <a:ext cx="0" cy="864"/>
            </a:xfrm>
            <a:prstGeom prst="line">
              <a:avLst/>
            </a:prstGeom>
            <a:noFill/>
            <a:ln w="38100">
              <a:solidFill>
                <a:srgbClr val="57A762"/>
              </a:solidFill>
              <a:prstDash val="dash"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3240535" y="4910709"/>
            <a:ext cx="3376613" cy="685800"/>
            <a:chOff x="1868" y="1440"/>
            <a:chExt cx="2128" cy="432"/>
          </a:xfrm>
        </p:grpSpPr>
        <p:sp>
          <p:nvSpPr>
            <p:cNvPr id="12299" name="Rectangle 29"/>
            <p:cNvSpPr>
              <a:spLocks noChangeArrowheads="1"/>
            </p:cNvSpPr>
            <p:nvPr/>
          </p:nvSpPr>
          <p:spPr bwMode="auto">
            <a:xfrm>
              <a:off x="2460" y="1440"/>
              <a:ext cx="1536" cy="432"/>
            </a:xfrm>
            <a:prstGeom prst="rect">
              <a:avLst/>
            </a:prstGeom>
            <a:solidFill>
              <a:srgbClr val="E1C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hlink"/>
                  </a:solidFill>
                  <a:cs typeface="Times New Roman (Arabic)" charset="-78"/>
                </a:rPr>
                <a:t>1001010100</a:t>
              </a:r>
              <a:endParaRPr lang="en-US" sz="32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2300" name="Text Box 30"/>
            <p:cNvSpPr txBox="1">
              <a:spLocks noChangeArrowheads="1"/>
            </p:cNvSpPr>
            <p:nvPr/>
          </p:nvSpPr>
          <p:spPr bwMode="auto">
            <a:xfrm>
              <a:off x="1868" y="1488"/>
              <a:ext cx="1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endParaRPr lang="en-US" sz="2800" i="1" u="none">
                <a:cs typeface="Times New Roman (Arabic)" charset="-78"/>
              </a:endParaRPr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4274402" y="5506022"/>
            <a:ext cx="2862266" cy="731838"/>
            <a:chOff x="2446" y="3552"/>
            <a:chExt cx="1803" cy="461"/>
          </a:xfrm>
        </p:grpSpPr>
        <p:sp>
          <p:nvSpPr>
            <p:cNvPr id="12297" name="Text Box 32"/>
            <p:cNvSpPr txBox="1">
              <a:spLocks noChangeArrowheads="1"/>
            </p:cNvSpPr>
            <p:nvPr/>
          </p:nvSpPr>
          <p:spPr bwMode="auto">
            <a:xfrm>
              <a:off x="2446" y="3779"/>
              <a:ext cx="1803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1800" dirty="0"/>
                <a:t>Original Common </a:t>
              </a:r>
              <a:r>
                <a:rPr lang="de-DE" sz="1800" dirty="0" err="1"/>
                <a:t>secret</a:t>
              </a:r>
              <a:endParaRPr lang="en-GB" sz="1800" dirty="0"/>
            </a:p>
          </p:txBody>
        </p:sp>
        <p:sp>
          <p:nvSpPr>
            <p:cNvPr id="12298" name="Line 33"/>
            <p:cNvSpPr>
              <a:spLocks noChangeShapeType="1"/>
            </p:cNvSpPr>
            <p:nvPr/>
          </p:nvSpPr>
          <p:spPr bwMode="auto">
            <a:xfrm flipH="1" flipV="1">
              <a:off x="3264" y="3552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744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animBg="1"/>
      <p:bldP spid="12309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Text Box 2"/>
          <p:cNvSpPr txBox="1">
            <a:spLocks noChangeArrowheads="1"/>
          </p:cNvSpPr>
          <p:nvPr/>
        </p:nvSpPr>
        <p:spPr bwMode="auto">
          <a:xfrm>
            <a:off x="1858235" y="222211"/>
            <a:ext cx="6653080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„</a:t>
            </a:r>
            <a:r>
              <a:rPr lang="de-DE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Shamir</a:t>
            </a: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“ </a:t>
            </a:r>
            <a:r>
              <a:rPr lang="de-DE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Perfect</a:t>
            </a: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Secret Sharing</a:t>
            </a:r>
          </a:p>
          <a:p>
            <a:pPr algn="ctr" defTabSz="762000">
              <a:defRPr/>
            </a:pPr>
            <a:r>
              <a:rPr lang="de-DE" dirty="0" err="1">
                <a:latin typeface="Arial Narrow" panose="020B0606020202030204" pitchFamily="34" charset="0"/>
                <a:cs typeface="Times New Roman (Arabic)" charset="-78"/>
              </a:rPr>
              <a:t>Example</a:t>
            </a:r>
            <a:r>
              <a:rPr lang="de-DE" dirty="0">
                <a:latin typeface="Arial Narrow" panose="020B0606020202030204" pitchFamily="34" charset="0"/>
                <a:cs typeface="Times New Roman (Arabic)" charset="-78"/>
              </a:rPr>
              <a:t>: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share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the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secret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1001010100</a:t>
            </a:r>
            <a:r>
              <a:rPr lang="de-DE" u="none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between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users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 A </a:t>
            </a:r>
            <a:r>
              <a:rPr lang="de-DE" u="none" dirty="0" err="1">
                <a:latin typeface="Arial Narrow" panose="020B0606020202030204" pitchFamily="34" charset="0"/>
                <a:cs typeface="Times New Roman (Arabic)" charset="-78"/>
              </a:rPr>
              <a:t>and</a:t>
            </a:r>
            <a:r>
              <a:rPr lang="de-DE" u="none" dirty="0">
                <a:latin typeface="Arial Narrow" panose="020B0606020202030204" pitchFamily="34" charset="0"/>
                <a:cs typeface="Times New Roman (Arabic)" charset="-78"/>
              </a:rPr>
              <a:t> B</a:t>
            </a:r>
            <a:endParaRPr lang="en-US" u="none" dirty="0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3349" name="Rectangle 4"/>
          <p:cNvSpPr>
            <a:spLocks noChangeArrowheads="1"/>
          </p:cNvSpPr>
          <p:nvPr/>
        </p:nvSpPr>
        <p:spPr bwMode="auto">
          <a:xfrm>
            <a:off x="2523684" y="1568452"/>
            <a:ext cx="2171699" cy="604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de-DE" sz="2800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1110111011</a:t>
            </a:r>
            <a:endParaRPr lang="en-US" sz="2800" u="none" dirty="0">
              <a:solidFill>
                <a:schemeClr val="hlink"/>
              </a:solidFill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3350" name="Text Box 5"/>
          <p:cNvSpPr txBox="1">
            <a:spLocks noChangeArrowheads="1"/>
          </p:cNvSpPr>
          <p:nvPr/>
        </p:nvSpPr>
        <p:spPr bwMode="auto">
          <a:xfrm>
            <a:off x="331034" y="1692170"/>
            <a:ext cx="2702554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latin typeface="Arial Narrow" panose="020B0606020202030204" pitchFamily="34" charset="0"/>
                <a:cs typeface="Times New Roman (Arabic)" charset="-78"/>
              </a:rPr>
              <a:t>Generate a random</a:t>
            </a:r>
          </a:p>
          <a:p>
            <a:pPr defTabSz="762000"/>
            <a:r>
              <a:rPr lang="en-US" sz="1600" b="0" u="none" dirty="0">
                <a:latin typeface="Arial Narrow" panose="020B0606020202030204" pitchFamily="34" charset="0"/>
                <a:cs typeface="Times New Roman (Arabic)" charset="-78"/>
              </a:rPr>
              <a:t>from a </a:t>
            </a:r>
            <a:br>
              <a:rPr lang="en-US" sz="1600" b="0" u="none" dirty="0">
                <a:latin typeface="Arial Narrow" panose="020B0606020202030204" pitchFamily="34" charset="0"/>
                <a:cs typeface="Times New Roman (Arabic)" charset="-78"/>
              </a:rPr>
            </a:br>
            <a:r>
              <a:rPr lang="en-US" sz="1600" b="0" u="none" dirty="0">
                <a:latin typeface="Arial Narrow" panose="020B0606020202030204" pitchFamily="34" charset="0"/>
                <a:cs typeface="Times New Roman (Arabic)" charset="-78"/>
              </a:rPr>
              <a:t>Binary Symmetric Source (BSS)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368605" y="1563691"/>
            <a:ext cx="3359148" cy="609601"/>
            <a:chOff x="3963" y="1296"/>
            <a:chExt cx="2116" cy="384"/>
          </a:xfrm>
        </p:grpSpPr>
        <p:sp>
          <p:nvSpPr>
            <p:cNvPr id="13347" name="Rectangle 7"/>
            <p:cNvSpPr>
              <a:spLocks noChangeArrowheads="1"/>
            </p:cNvSpPr>
            <p:nvPr/>
          </p:nvSpPr>
          <p:spPr bwMode="auto">
            <a:xfrm>
              <a:off x="3963" y="1296"/>
              <a:ext cx="12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1001010100</a:t>
              </a:r>
              <a:endParaRPr lang="en-US" sz="2800" u="none" dirty="0">
                <a:solidFill>
                  <a:srgbClr val="FF0000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48" name="Text Box 8"/>
            <p:cNvSpPr txBox="1">
              <a:spLocks noChangeArrowheads="1"/>
            </p:cNvSpPr>
            <p:nvPr/>
          </p:nvSpPr>
          <p:spPr bwMode="auto">
            <a:xfrm>
              <a:off x="5254" y="1382"/>
              <a:ext cx="82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sz="1800" i="1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Orig.  </a:t>
              </a:r>
              <a:r>
                <a:rPr lang="de-DE" sz="1800" i="1" u="none" dirty="0" err="1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Secret</a:t>
              </a:r>
              <a:endParaRPr lang="en-US" sz="1800" i="1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07933" y="2173289"/>
            <a:ext cx="6443646" cy="1981199"/>
            <a:chOff x="2160" y="1680"/>
            <a:chExt cx="4060" cy="1247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826" y="2536"/>
              <a:ext cx="1346" cy="391"/>
              <a:chOff x="2834" y="2392"/>
              <a:chExt cx="1275" cy="440"/>
            </a:xfrm>
          </p:grpSpPr>
          <p:sp>
            <p:nvSpPr>
              <p:cNvPr id="13345" name="AutoShape 11"/>
              <p:cNvSpPr>
                <a:spLocks noChangeArrowheads="1"/>
              </p:cNvSpPr>
              <p:nvPr/>
            </p:nvSpPr>
            <p:spPr bwMode="auto">
              <a:xfrm rot="-5400000" flipH="1" flipV="1">
                <a:off x="2952" y="2472"/>
                <a:ext cx="432" cy="288"/>
              </a:xfrm>
              <a:prstGeom prst="flowChartDocument">
                <a:avLst/>
              </a:prstGeom>
              <a:solidFill>
                <a:srgbClr val="AFE7A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3346" name="Rectangle 12"/>
              <p:cNvSpPr>
                <a:spLocks noChangeArrowheads="1"/>
              </p:cNvSpPr>
              <p:nvPr/>
            </p:nvSpPr>
            <p:spPr bwMode="auto">
              <a:xfrm>
                <a:off x="2834" y="2392"/>
                <a:ext cx="1275" cy="432"/>
              </a:xfrm>
              <a:prstGeom prst="rect">
                <a:avLst/>
              </a:prstGeom>
              <a:solidFill>
                <a:srgbClr val="D8F3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r" defTabSz="762000"/>
                <a:r>
                  <a:rPr lang="de-DE" sz="2800" u="none" dirty="0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0111101111</a:t>
                </a:r>
                <a:endParaRPr lang="en-US" sz="28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</p:grpSp>
        <p:sp>
          <p:nvSpPr>
            <p:cNvPr id="13340" name="Text Box 13"/>
            <p:cNvSpPr txBox="1">
              <a:spLocks noChangeArrowheads="1"/>
            </p:cNvSpPr>
            <p:nvPr/>
          </p:nvSpPr>
          <p:spPr bwMode="auto">
            <a:xfrm>
              <a:off x="5193" y="2601"/>
              <a:ext cx="102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i="1" u="none" dirty="0" err="1">
                  <a:latin typeface="Arial Narrow" panose="020B0606020202030204" pitchFamily="34" charset="0"/>
                  <a:cs typeface="Times New Roman (Arabic)" charset="-78"/>
                </a:rPr>
                <a:t>Give</a:t>
              </a:r>
              <a:r>
                <a:rPr lang="de-DE" i="1" u="none" dirty="0">
                  <a:latin typeface="Arial Narrow" panose="020B0606020202030204" pitchFamily="34" charset="0"/>
                  <a:cs typeface="Times New Roman (Arabic)" charset="-78"/>
                </a:rPr>
                <a:t> </a:t>
              </a:r>
              <a:r>
                <a:rPr lang="de-DE" i="1" u="none" dirty="0" err="1">
                  <a:latin typeface="Arial Narrow" panose="020B0606020202030204" pitchFamily="34" charset="0"/>
                  <a:cs typeface="Times New Roman (Arabic)" charset="-78"/>
                </a:rPr>
                <a:t>to</a:t>
              </a:r>
              <a:r>
                <a:rPr lang="de-DE" i="1" u="none" dirty="0">
                  <a:latin typeface="Arial Narrow" panose="020B0606020202030204" pitchFamily="34" charset="0"/>
                  <a:cs typeface="Times New Roman (Arabic)" charset="-78"/>
                </a:rPr>
                <a:t> User B</a:t>
              </a:r>
              <a:endParaRPr lang="en-US" i="1" u="none" dirty="0"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41" name="Line 14"/>
            <p:cNvSpPr>
              <a:spLocks noChangeShapeType="1"/>
            </p:cNvSpPr>
            <p:nvPr/>
          </p:nvSpPr>
          <p:spPr bwMode="auto">
            <a:xfrm>
              <a:off x="2160" y="1728"/>
              <a:ext cx="220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42" name="Oval 15"/>
            <p:cNvSpPr>
              <a:spLocks noChangeArrowheads="1"/>
            </p:cNvSpPr>
            <p:nvPr/>
          </p:nvSpPr>
          <p:spPr bwMode="auto">
            <a:xfrm>
              <a:off x="4368" y="2016"/>
              <a:ext cx="288" cy="288"/>
            </a:xfrm>
            <a:prstGeom prst="ellipse">
              <a:avLst/>
            </a:prstGeom>
            <a:solidFill>
              <a:srgbClr val="D8F3D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+</a:t>
              </a:r>
              <a:endParaRPr lang="en-US" sz="3200" u="none">
                <a:solidFill>
                  <a:schemeClr val="tx2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43" name="Line 16"/>
            <p:cNvSpPr>
              <a:spLocks noChangeShapeType="1"/>
            </p:cNvSpPr>
            <p:nvPr/>
          </p:nvSpPr>
          <p:spPr bwMode="auto">
            <a:xfrm>
              <a:off x="4512" y="16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44" name="Line 17"/>
            <p:cNvSpPr>
              <a:spLocks noChangeShapeType="1"/>
            </p:cNvSpPr>
            <p:nvPr/>
          </p:nvSpPr>
          <p:spPr bwMode="auto">
            <a:xfrm>
              <a:off x="4512" y="230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790133" y="2401888"/>
            <a:ext cx="3905250" cy="1639797"/>
            <a:chOff x="625475" y="2401888"/>
            <a:chExt cx="3905250" cy="1639797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2365376" y="3438528"/>
              <a:ext cx="2165349" cy="60315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1110111011</a:t>
              </a:r>
              <a:endParaRPr lang="en-US" sz="2800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625475" y="2401888"/>
              <a:ext cx="2565400" cy="1582582"/>
              <a:chOff x="448" y="1824"/>
              <a:chExt cx="1616" cy="996"/>
            </a:xfrm>
          </p:grpSpPr>
          <p:sp>
            <p:nvSpPr>
              <p:cNvPr id="13335" name="Text Box 22"/>
              <p:cNvSpPr txBox="1">
                <a:spLocks noChangeArrowheads="1"/>
              </p:cNvSpPr>
              <p:nvPr/>
            </p:nvSpPr>
            <p:spPr bwMode="auto">
              <a:xfrm>
                <a:off x="448" y="2567"/>
                <a:ext cx="1020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 defTabSz="762000"/>
                <a:r>
                  <a:rPr lang="de-DE" i="1" u="none" dirty="0" err="1">
                    <a:latin typeface="Arial Narrow" panose="020B0606020202030204" pitchFamily="34" charset="0"/>
                    <a:cs typeface="Times New Roman (Arabic)" charset="-78"/>
                  </a:rPr>
                  <a:t>Give</a:t>
                </a:r>
                <a:r>
                  <a:rPr lang="de-DE" i="1" u="none" dirty="0">
                    <a:latin typeface="Arial Narrow" panose="020B0606020202030204" pitchFamily="34" charset="0"/>
                    <a:cs typeface="Times New Roman (Arabic)" charset="-78"/>
                  </a:rPr>
                  <a:t> </a:t>
                </a:r>
                <a:r>
                  <a:rPr lang="de-DE" i="1" u="none" dirty="0" err="1">
                    <a:latin typeface="Arial Narrow" panose="020B0606020202030204" pitchFamily="34" charset="0"/>
                    <a:cs typeface="Times New Roman (Arabic)" charset="-78"/>
                  </a:rPr>
                  <a:t>to</a:t>
                </a:r>
                <a:r>
                  <a:rPr lang="de-DE" i="1" u="none" dirty="0">
                    <a:latin typeface="Arial Narrow" panose="020B0606020202030204" pitchFamily="34" charset="0"/>
                    <a:cs typeface="Times New Roman (Arabic)" charset="-78"/>
                  </a:rPr>
                  <a:t> User A</a:t>
                </a:r>
                <a:endParaRPr lang="en-US" i="1" u="none" dirty="0"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  <p:sp>
            <p:nvSpPr>
              <p:cNvPr id="13336" name="Line 23"/>
              <p:cNvSpPr>
                <a:spLocks noChangeShapeType="1"/>
              </p:cNvSpPr>
              <p:nvPr/>
            </p:nvSpPr>
            <p:spPr bwMode="auto">
              <a:xfrm>
                <a:off x="2064" y="1824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1392664" name="Text Box 24"/>
          <p:cNvSpPr txBox="1">
            <a:spLocks noChangeArrowheads="1"/>
          </p:cNvSpPr>
          <p:nvPr/>
        </p:nvSpPr>
        <p:spPr bwMode="auto">
          <a:xfrm>
            <a:off x="4259533" y="5606474"/>
            <a:ext cx="1850484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de-DE" sz="1600" b="0" i="1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Orig. Common  Secret</a:t>
            </a:r>
          </a:p>
          <a:p>
            <a:pPr algn="ctr" defTabSz="762000"/>
            <a:r>
              <a:rPr lang="de-DE" sz="1600" b="0" i="1" u="none" dirty="0" err="1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for</a:t>
            </a:r>
            <a:r>
              <a:rPr lang="de-DE" sz="1600" b="0" i="1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 A and B</a:t>
            </a:r>
            <a:endParaRPr lang="en-US" sz="1600" b="0" i="1" u="none" dirty="0">
              <a:solidFill>
                <a:schemeClr val="hlink"/>
              </a:solidFill>
              <a:latin typeface="Arial Narrow" panose="020B0606020202030204" pitchFamily="34" charset="0"/>
              <a:cs typeface="Times New Roman (Arabic)" charset="-78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531335" y="4091574"/>
            <a:ext cx="4819450" cy="2082434"/>
            <a:chOff x="2160" y="2880"/>
            <a:chExt cx="3037" cy="1203"/>
          </a:xfrm>
        </p:grpSpPr>
        <p:sp>
          <p:nvSpPr>
            <p:cNvPr id="13329" name="Rectangle 26"/>
            <p:cNvSpPr>
              <a:spLocks noChangeArrowheads="1"/>
            </p:cNvSpPr>
            <p:nvPr/>
          </p:nvSpPr>
          <p:spPr bwMode="auto">
            <a:xfrm>
              <a:off x="3963" y="3751"/>
              <a:ext cx="1234" cy="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1001010100</a:t>
              </a:r>
              <a:endParaRPr lang="en-US" sz="2800" u="none" dirty="0">
                <a:solidFill>
                  <a:srgbClr val="FF0000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30" name="Oval 27"/>
            <p:cNvSpPr>
              <a:spLocks noChangeArrowheads="1"/>
            </p:cNvSpPr>
            <p:nvPr/>
          </p:nvSpPr>
          <p:spPr bwMode="auto">
            <a:xfrm>
              <a:off x="4368" y="3216"/>
              <a:ext cx="288" cy="288"/>
            </a:xfrm>
            <a:prstGeom prst="ellipse">
              <a:avLst/>
            </a:prstGeom>
            <a:solidFill>
              <a:srgbClr val="D8F3D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+</a:t>
              </a:r>
              <a:endParaRPr lang="en-US" sz="3200" u="none">
                <a:solidFill>
                  <a:schemeClr val="tx2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31" name="Line 28"/>
            <p:cNvSpPr>
              <a:spLocks noChangeShapeType="1"/>
            </p:cNvSpPr>
            <p:nvPr/>
          </p:nvSpPr>
          <p:spPr bwMode="auto">
            <a:xfrm>
              <a:off x="4512" y="28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32" name="Line 29"/>
            <p:cNvSpPr>
              <a:spLocks noChangeShapeType="1"/>
            </p:cNvSpPr>
            <p:nvPr/>
          </p:nvSpPr>
          <p:spPr bwMode="auto">
            <a:xfrm>
              <a:off x="4512" y="350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33" name="Line 30"/>
            <p:cNvSpPr>
              <a:spLocks noChangeShapeType="1"/>
            </p:cNvSpPr>
            <p:nvPr/>
          </p:nvSpPr>
          <p:spPr bwMode="auto">
            <a:xfrm>
              <a:off x="2160" y="2928"/>
              <a:ext cx="220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13321" name="Line 31"/>
          <p:cNvSpPr>
            <a:spLocks noChangeShapeType="1"/>
          </p:cNvSpPr>
          <p:nvPr/>
        </p:nvSpPr>
        <p:spPr bwMode="auto">
          <a:xfrm flipH="1">
            <a:off x="3584133" y="4156075"/>
            <a:ext cx="3427413" cy="762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141313" y="4098926"/>
            <a:ext cx="4946433" cy="2008188"/>
            <a:chOff x="1299" y="2892"/>
            <a:chExt cx="3117" cy="1265"/>
          </a:xfrm>
        </p:grpSpPr>
        <p:sp>
          <p:nvSpPr>
            <p:cNvPr id="13324" name="Rectangle 33"/>
            <p:cNvSpPr>
              <a:spLocks noChangeArrowheads="1"/>
            </p:cNvSpPr>
            <p:nvPr/>
          </p:nvSpPr>
          <p:spPr bwMode="auto">
            <a:xfrm>
              <a:off x="1299" y="3822"/>
              <a:ext cx="1210" cy="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1001010100</a:t>
              </a:r>
              <a:endParaRPr lang="en-US" sz="2800" u="none" dirty="0">
                <a:solidFill>
                  <a:srgbClr val="FF0000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25" name="Oval 34"/>
            <p:cNvSpPr>
              <a:spLocks noChangeArrowheads="1"/>
            </p:cNvSpPr>
            <p:nvPr/>
          </p:nvSpPr>
          <p:spPr bwMode="auto">
            <a:xfrm>
              <a:off x="1911" y="3216"/>
              <a:ext cx="288" cy="288"/>
            </a:xfrm>
            <a:prstGeom prst="ellipse">
              <a:avLst/>
            </a:prstGeom>
            <a:solidFill>
              <a:srgbClr val="D8F3D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+</a:t>
              </a:r>
              <a:endParaRPr lang="en-US" sz="3200" u="none">
                <a:solidFill>
                  <a:schemeClr val="tx2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3326" name="Line 35"/>
            <p:cNvSpPr>
              <a:spLocks noChangeShapeType="1"/>
            </p:cNvSpPr>
            <p:nvPr/>
          </p:nvSpPr>
          <p:spPr bwMode="auto">
            <a:xfrm>
              <a:off x="2055" y="3504"/>
              <a:ext cx="9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27" name="Line 36"/>
            <p:cNvSpPr>
              <a:spLocks noChangeShapeType="1"/>
            </p:cNvSpPr>
            <p:nvPr/>
          </p:nvSpPr>
          <p:spPr bwMode="auto">
            <a:xfrm>
              <a:off x="2052" y="289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3328" name="Line 37"/>
            <p:cNvSpPr>
              <a:spLocks noChangeShapeType="1"/>
            </p:cNvSpPr>
            <p:nvPr/>
          </p:nvSpPr>
          <p:spPr bwMode="auto">
            <a:xfrm flipH="1">
              <a:off x="2208" y="2928"/>
              <a:ext cx="220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1392678" name="Text Box 38"/>
          <p:cNvSpPr txBox="1">
            <a:spLocks noChangeArrowheads="1"/>
          </p:cNvSpPr>
          <p:nvPr/>
        </p:nvSpPr>
        <p:spPr bwMode="auto">
          <a:xfrm>
            <a:off x="3884153" y="4698598"/>
            <a:ext cx="2151849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Exchange to generate</a:t>
            </a:r>
          </a:p>
          <a:p>
            <a:pPr defTabSz="762000"/>
            <a:r>
              <a:rPr lang="en-US" sz="18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Common  secret</a:t>
            </a:r>
            <a:endParaRPr lang="en-GB" sz="1800" u="none" dirty="0">
              <a:solidFill>
                <a:srgbClr val="1515F5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380131" y="4287531"/>
            <a:ext cx="2537058" cy="9562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sz="1400" b="0" u="none" dirty="0">
                <a:latin typeface="Arial Narrow" panose="020B0606020202030204" pitchFamily="34" charset="0"/>
                <a:cs typeface="Times New Roman (Arabic)" charset="-78"/>
              </a:rPr>
              <a:t>To break it an party needs: </a:t>
            </a:r>
          </a:p>
          <a:p>
            <a:pPr defTabSz="762000"/>
            <a:r>
              <a:rPr lang="en-US" sz="1400" b="0" u="none" dirty="0">
                <a:latin typeface="Arial Narrow" panose="020B0606020202030204" pitchFamily="34" charset="0"/>
                <a:cs typeface="Times New Roman (Arabic)" charset="-78"/>
              </a:rPr>
              <a:t>A maximum of  2</a:t>
            </a:r>
            <a:r>
              <a:rPr lang="en-US" sz="1400" b="0" u="none" baseline="30000" dirty="0">
                <a:latin typeface="Arial Narrow" panose="020B0606020202030204" pitchFamily="34" charset="0"/>
                <a:cs typeface="Times New Roman (Arabic)" charset="-78"/>
              </a:rPr>
              <a:t>10</a:t>
            </a:r>
            <a:r>
              <a:rPr lang="en-US" sz="1400" b="0" u="none" dirty="0">
                <a:latin typeface="Arial Narrow" panose="020B0606020202030204" pitchFamily="34" charset="0"/>
                <a:cs typeface="Times New Roman (Arabic)" charset="-78"/>
              </a:rPr>
              <a:t>-1=1023 trials</a:t>
            </a:r>
          </a:p>
          <a:p>
            <a:pPr defTabSz="762000"/>
            <a:r>
              <a:rPr lang="en-US" sz="1400" b="0" u="none" dirty="0">
                <a:latin typeface="Arial Narrow" panose="020B0606020202030204" pitchFamily="34" charset="0"/>
                <a:cs typeface="Times New Roman (Arabic)" charset="-78"/>
              </a:rPr>
              <a:t>Both A and B have no  advantage compared with any other attacker</a:t>
            </a:r>
          </a:p>
        </p:txBody>
      </p:sp>
    </p:spTree>
    <p:extLst>
      <p:ext uri="{BB962C8B-B14F-4D97-AF65-F5344CB8AC3E}">
        <p14:creationId xmlns:p14="http://schemas.microsoft.com/office/powerpoint/2010/main" val="42380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9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92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 animBg="1"/>
      <p:bldP spid="13350" grpId="0"/>
      <p:bldP spid="1392664" grpId="0" autoUpdateAnimBg="0"/>
      <p:bldP spid="1392678" grpId="0" autoUpdateAnimBg="0"/>
      <p:bldP spid="4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/>
          <p:cNvSpPr/>
          <p:nvPr/>
        </p:nvSpPr>
        <p:spPr bwMode="auto">
          <a:xfrm>
            <a:off x="296946" y="1350956"/>
            <a:ext cx="9369561" cy="212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4690" name="Text Box 2"/>
          <p:cNvSpPr txBox="1">
            <a:spLocks noChangeArrowheads="1"/>
          </p:cNvSpPr>
          <p:nvPr/>
        </p:nvSpPr>
        <p:spPr bwMode="auto">
          <a:xfrm>
            <a:off x="1256881" y="221749"/>
            <a:ext cx="7738315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General </a:t>
            </a:r>
            <a:r>
              <a:rPr lang="de-DE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Perfect</a:t>
            </a:r>
            <a:r>
              <a:rPr lang="de-DE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Secret Sharing</a:t>
            </a:r>
          </a:p>
          <a:p>
            <a:pPr algn="ctr" defTabSz="762000">
              <a:defRPr/>
            </a:pP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Shamir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8925" y="1706563"/>
            <a:ext cx="3562350" cy="1222376"/>
            <a:chOff x="206" y="1235"/>
            <a:chExt cx="2244" cy="770"/>
          </a:xfrm>
        </p:grpSpPr>
        <p:sp>
          <p:nvSpPr>
            <p:cNvPr id="14375" name="Rectangle 4"/>
            <p:cNvSpPr>
              <a:spLocks noChangeArrowheads="1"/>
            </p:cNvSpPr>
            <p:nvPr/>
          </p:nvSpPr>
          <p:spPr bwMode="auto">
            <a:xfrm>
              <a:off x="1730" y="1235"/>
              <a:ext cx="720" cy="432"/>
            </a:xfrm>
            <a:prstGeom prst="rect">
              <a:avLst/>
            </a:prstGeom>
            <a:solidFill>
              <a:srgbClr val="E1C3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u="none" dirty="0">
                  <a:solidFill>
                    <a:schemeClr val="hlink"/>
                  </a:solidFill>
                  <a:cs typeface="Times New Roman (Arabic)" charset="-78"/>
                </a:rPr>
                <a:t>RAND</a:t>
              </a:r>
              <a:endParaRPr lang="en-US" u="none" dirty="0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4376" name="Text Box 5"/>
            <p:cNvSpPr txBox="1">
              <a:spLocks noChangeArrowheads="1"/>
            </p:cNvSpPr>
            <p:nvPr/>
          </p:nvSpPr>
          <p:spPr bwMode="auto">
            <a:xfrm>
              <a:off x="206" y="1344"/>
              <a:ext cx="1804" cy="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sz="2400" b="0" i="1" u="none" dirty="0">
                  <a:solidFill>
                    <a:schemeClr val="hlink"/>
                  </a:solidFill>
                  <a:latin typeface="Arial Black" pitchFamily="34" charset="0"/>
                  <a:cs typeface="Times New Roman (Arabic)" charset="-78"/>
                </a:rPr>
                <a:t>Random</a:t>
              </a:r>
            </a:p>
            <a:p>
              <a:pPr algn="ctr" defTabSz="762000"/>
              <a:r>
                <a:rPr lang="de-DE" sz="2400" b="0" i="1" u="none" dirty="0">
                  <a:solidFill>
                    <a:schemeClr val="hlink"/>
                  </a:solidFill>
                  <a:latin typeface="Arial Black" pitchFamily="34" charset="0"/>
                  <a:cs typeface="Times New Roman (Arabic)" charset="-78"/>
                </a:rPr>
                <a:t> Source</a:t>
              </a:r>
            </a:p>
            <a:p>
              <a:pPr algn="ctr" defTabSz="762000"/>
              <a:r>
                <a:rPr lang="de-DE" sz="1400" b="0" u="none" dirty="0">
                  <a:latin typeface="Arial Black" pitchFamily="34" charset="0"/>
                  <a:cs typeface="Times New Roman (Arabic)" charset="-78"/>
                </a:rPr>
                <a:t>Random  Stream Generator</a:t>
              </a:r>
              <a:endParaRPr lang="en-US" sz="1400" b="0" u="none" dirty="0">
                <a:latin typeface="Arial Black" pitchFamily="34" charset="0"/>
                <a:cs typeface="Times New Roman (Arabic)" charset="-78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584950" y="1858964"/>
            <a:ext cx="2990849" cy="614363"/>
            <a:chOff x="4149" y="1331"/>
            <a:chExt cx="1884" cy="387"/>
          </a:xfrm>
        </p:grpSpPr>
        <p:sp>
          <p:nvSpPr>
            <p:cNvPr id="14374" name="Text Box 8"/>
            <p:cNvSpPr txBox="1">
              <a:spLocks noChangeArrowheads="1"/>
            </p:cNvSpPr>
            <p:nvPr/>
          </p:nvSpPr>
          <p:spPr bwMode="auto">
            <a:xfrm>
              <a:off x="4857" y="1344"/>
              <a:ext cx="117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b="0" i="1" u="none" dirty="0">
                  <a:solidFill>
                    <a:schemeClr val="hlink"/>
                  </a:solidFill>
                  <a:latin typeface="Arial Black" pitchFamily="34" charset="0"/>
                  <a:cs typeface="Times New Roman (Arabic)" charset="-78"/>
                </a:rPr>
                <a:t>Orig. </a:t>
              </a:r>
              <a:r>
                <a:rPr lang="de-DE" b="0" i="1" u="none" dirty="0" err="1">
                  <a:solidFill>
                    <a:schemeClr val="hlink"/>
                  </a:solidFill>
                  <a:latin typeface="Arial Black" pitchFamily="34" charset="0"/>
                  <a:cs typeface="Times New Roman (Arabic)" charset="-78"/>
                </a:rPr>
                <a:t>Secret</a:t>
              </a:r>
              <a:endParaRPr lang="en-US" b="0" i="1" u="none" dirty="0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endParaRPr>
            </a:p>
          </p:txBody>
        </p:sp>
        <p:sp>
          <p:nvSpPr>
            <p:cNvPr id="14373" name="Rectangle 7"/>
            <p:cNvSpPr>
              <a:spLocks noChangeArrowheads="1"/>
            </p:cNvSpPr>
            <p:nvPr/>
          </p:nvSpPr>
          <p:spPr bwMode="auto">
            <a:xfrm>
              <a:off x="4149" y="1331"/>
              <a:ext cx="708" cy="38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>
                  <a:solidFill>
                    <a:schemeClr val="hlink"/>
                  </a:solidFill>
                  <a:cs typeface="Times New Roman (Arabic)" charset="-78"/>
                </a:rPr>
                <a:t>Z</a:t>
              </a:r>
              <a:endParaRPr lang="en-US" sz="28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952500" y="2641600"/>
            <a:ext cx="3009900" cy="1754188"/>
            <a:chOff x="600" y="1824"/>
            <a:chExt cx="1896" cy="1104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680" y="2496"/>
              <a:ext cx="816" cy="432"/>
              <a:chOff x="2064" y="2400"/>
              <a:chExt cx="864" cy="432"/>
            </a:xfrm>
          </p:grpSpPr>
          <p:sp>
            <p:nvSpPr>
              <p:cNvPr id="14371" name="AutoShape 11"/>
              <p:cNvSpPr>
                <a:spLocks noChangeArrowheads="1"/>
              </p:cNvSpPr>
              <p:nvPr/>
            </p:nvSpPr>
            <p:spPr bwMode="auto">
              <a:xfrm rot="-5400000">
                <a:off x="2568" y="2472"/>
                <a:ext cx="432" cy="288"/>
              </a:xfrm>
              <a:prstGeom prst="flowChartDocumen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4372" name="Rectangle 12"/>
              <p:cNvSpPr>
                <a:spLocks noChangeArrowheads="1"/>
              </p:cNvSpPr>
              <p:nvPr/>
            </p:nvSpPr>
            <p:spPr bwMode="auto">
              <a:xfrm>
                <a:off x="2064" y="2400"/>
                <a:ext cx="816" cy="432"/>
              </a:xfrm>
              <a:prstGeom prst="rect">
                <a:avLst/>
              </a:prstGeom>
              <a:solidFill>
                <a:srgbClr val="E1C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defTabSz="762000"/>
                <a:r>
                  <a:rPr lang="de-DE" u="none">
                    <a:solidFill>
                      <a:schemeClr val="hlink"/>
                    </a:solidFill>
                    <a:cs typeface="Times New Roman (Arabic)" charset="-78"/>
                  </a:rPr>
                  <a:t>RAND</a:t>
                </a:r>
                <a:endParaRPr lang="en-US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  <p:sp>
          <p:nvSpPr>
            <p:cNvPr id="14369" name="Text Box 13"/>
            <p:cNvSpPr txBox="1">
              <a:spLocks noChangeArrowheads="1"/>
            </p:cNvSpPr>
            <p:nvPr/>
          </p:nvSpPr>
          <p:spPr bwMode="auto">
            <a:xfrm>
              <a:off x="600" y="2567"/>
              <a:ext cx="1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defTabSz="762000"/>
              <a:r>
                <a:rPr lang="de-DE" i="1" u="none">
                  <a:cs typeface="Times New Roman (Arabic)" charset="-78"/>
                </a:rPr>
                <a:t>Give User A</a:t>
              </a:r>
              <a:endParaRPr lang="en-US" i="1" u="none">
                <a:cs typeface="Times New Roman (Arabic)" charset="-78"/>
              </a:endParaRPr>
            </a:p>
          </p:txBody>
        </p:sp>
        <p:sp>
          <p:nvSpPr>
            <p:cNvPr id="14370" name="Line 14"/>
            <p:cNvSpPr>
              <a:spLocks noChangeShapeType="1"/>
            </p:cNvSpPr>
            <p:nvPr/>
          </p:nvSpPr>
          <p:spPr bwMode="auto">
            <a:xfrm>
              <a:off x="2064" y="182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394703" name="Text Box 15"/>
          <p:cNvSpPr txBox="1">
            <a:spLocks noChangeArrowheads="1"/>
          </p:cNvSpPr>
          <p:nvPr/>
        </p:nvSpPr>
        <p:spPr bwMode="auto">
          <a:xfrm>
            <a:off x="3802387" y="5689600"/>
            <a:ext cx="2647305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de-DE" sz="1600" b="0" i="1" u="none" dirty="0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Common  Orig. </a:t>
            </a:r>
            <a:r>
              <a:rPr lang="de-DE" sz="1600" b="0" i="1" u="none" dirty="0" err="1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Secret</a:t>
            </a:r>
            <a:endParaRPr lang="de-DE" sz="1600" b="0" i="1" u="none" dirty="0">
              <a:solidFill>
                <a:schemeClr val="hlink"/>
              </a:solidFill>
              <a:latin typeface="Arial Black" pitchFamily="34" charset="0"/>
              <a:cs typeface="Times New Roman (Arabic)" charset="-78"/>
            </a:endParaRPr>
          </a:p>
          <a:p>
            <a:pPr algn="ctr" defTabSz="762000"/>
            <a:r>
              <a:rPr lang="de-DE" sz="1600" b="0" i="1" u="none" dirty="0" err="1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Between</a:t>
            </a:r>
            <a:r>
              <a:rPr lang="de-DE" sz="1600" b="0" i="1" u="none" dirty="0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 A </a:t>
            </a:r>
            <a:r>
              <a:rPr lang="de-DE" sz="1600" b="0" i="1" u="none" dirty="0" err="1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and</a:t>
            </a:r>
            <a:r>
              <a:rPr lang="de-DE" sz="1600" b="0" i="1" u="none" dirty="0">
                <a:solidFill>
                  <a:schemeClr val="hlink"/>
                </a:solidFill>
                <a:latin typeface="Arial Black" pitchFamily="34" charset="0"/>
                <a:cs typeface="Times New Roman (Arabic)" charset="-78"/>
              </a:rPr>
              <a:t> B</a:t>
            </a:r>
            <a:endParaRPr lang="en-US" sz="1600" b="0" i="1" u="none" dirty="0">
              <a:solidFill>
                <a:schemeClr val="hlink"/>
              </a:solidFill>
              <a:latin typeface="Arial Black" pitchFamily="34" charset="0"/>
              <a:cs typeface="Times New Roman (Arabic)" charset="-78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29000" y="4319592"/>
            <a:ext cx="4279900" cy="2038352"/>
            <a:chOff x="2160" y="2880"/>
            <a:chExt cx="2697" cy="1284"/>
          </a:xfrm>
        </p:grpSpPr>
        <p:sp>
          <p:nvSpPr>
            <p:cNvPr id="14363" name="Rectangle 17"/>
            <p:cNvSpPr>
              <a:spLocks noChangeArrowheads="1"/>
            </p:cNvSpPr>
            <p:nvPr/>
          </p:nvSpPr>
          <p:spPr bwMode="auto">
            <a:xfrm>
              <a:off x="4128" y="3732"/>
              <a:ext cx="729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>
                  <a:solidFill>
                    <a:schemeClr val="hlink"/>
                  </a:solidFill>
                  <a:cs typeface="Times New Roman (Arabic)" charset="-78"/>
                </a:rPr>
                <a:t>Z</a:t>
              </a:r>
              <a:endParaRPr lang="en-US" sz="28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4364" name="Oval 18"/>
            <p:cNvSpPr>
              <a:spLocks noChangeArrowheads="1"/>
            </p:cNvSpPr>
            <p:nvPr/>
          </p:nvSpPr>
          <p:spPr bwMode="auto">
            <a:xfrm>
              <a:off x="4368" y="3216"/>
              <a:ext cx="288" cy="288"/>
            </a:xfrm>
            <a:prstGeom prst="ellipse">
              <a:avLst/>
            </a:prstGeom>
            <a:solidFill>
              <a:srgbClr val="9AB7F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tx2"/>
                  </a:solidFill>
                  <a:cs typeface="Times New Roman (Arabic)" charset="-78"/>
                </a:rPr>
                <a:t>+</a:t>
              </a:r>
              <a:endParaRPr lang="en-US" sz="3200" u="none">
                <a:solidFill>
                  <a:schemeClr val="tx2"/>
                </a:solidFill>
                <a:cs typeface="Times New Roman (Arabic)" charset="-78"/>
              </a:endParaRPr>
            </a:p>
          </p:txBody>
        </p:sp>
        <p:sp>
          <p:nvSpPr>
            <p:cNvPr id="14365" name="Line 19"/>
            <p:cNvSpPr>
              <a:spLocks noChangeShapeType="1"/>
            </p:cNvSpPr>
            <p:nvPr/>
          </p:nvSpPr>
          <p:spPr bwMode="auto">
            <a:xfrm>
              <a:off x="4512" y="28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4366" name="Line 20"/>
            <p:cNvSpPr>
              <a:spLocks noChangeShapeType="1"/>
            </p:cNvSpPr>
            <p:nvPr/>
          </p:nvSpPr>
          <p:spPr bwMode="auto">
            <a:xfrm>
              <a:off x="4512" y="350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4367" name="Line 21"/>
            <p:cNvSpPr>
              <a:spLocks noChangeShapeType="1"/>
            </p:cNvSpPr>
            <p:nvPr/>
          </p:nvSpPr>
          <p:spPr bwMode="auto">
            <a:xfrm>
              <a:off x="2160" y="2928"/>
              <a:ext cx="220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4344" name="Line 22"/>
          <p:cNvSpPr>
            <a:spLocks noChangeShapeType="1"/>
          </p:cNvSpPr>
          <p:nvPr/>
        </p:nvSpPr>
        <p:spPr bwMode="auto">
          <a:xfrm flipH="1">
            <a:off x="3505200" y="4395788"/>
            <a:ext cx="3427413" cy="762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652713" y="4338643"/>
            <a:ext cx="4356100" cy="2033590"/>
            <a:chOff x="1671" y="2892"/>
            <a:chExt cx="2745" cy="1281"/>
          </a:xfrm>
        </p:grpSpPr>
        <p:sp>
          <p:nvSpPr>
            <p:cNvPr id="14358" name="Rectangle 24"/>
            <p:cNvSpPr>
              <a:spLocks noChangeArrowheads="1"/>
            </p:cNvSpPr>
            <p:nvPr/>
          </p:nvSpPr>
          <p:spPr bwMode="auto">
            <a:xfrm>
              <a:off x="1671" y="3741"/>
              <a:ext cx="729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800" u="none">
                  <a:solidFill>
                    <a:schemeClr val="hlink"/>
                  </a:solidFill>
                  <a:cs typeface="Times New Roman (Arabic)" charset="-78"/>
                </a:rPr>
                <a:t>Z</a:t>
              </a:r>
              <a:endParaRPr lang="en-US" sz="28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4359" name="Oval 25"/>
            <p:cNvSpPr>
              <a:spLocks noChangeArrowheads="1"/>
            </p:cNvSpPr>
            <p:nvPr/>
          </p:nvSpPr>
          <p:spPr bwMode="auto">
            <a:xfrm>
              <a:off x="1911" y="3216"/>
              <a:ext cx="288" cy="288"/>
            </a:xfrm>
            <a:prstGeom prst="ellipse">
              <a:avLst/>
            </a:prstGeom>
            <a:solidFill>
              <a:srgbClr val="9AB7F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3200" u="none">
                  <a:solidFill>
                    <a:schemeClr val="tx2"/>
                  </a:solidFill>
                  <a:cs typeface="Times New Roman (Arabic)" charset="-78"/>
                </a:rPr>
                <a:t>+</a:t>
              </a:r>
              <a:endParaRPr lang="en-US" sz="3200" u="none">
                <a:solidFill>
                  <a:schemeClr val="tx2"/>
                </a:solidFill>
                <a:cs typeface="Times New Roman (Arabic)" charset="-78"/>
              </a:endParaRPr>
            </a:p>
          </p:txBody>
        </p:sp>
        <p:sp>
          <p:nvSpPr>
            <p:cNvPr id="14360" name="Line 26"/>
            <p:cNvSpPr>
              <a:spLocks noChangeShapeType="1"/>
            </p:cNvSpPr>
            <p:nvPr/>
          </p:nvSpPr>
          <p:spPr bwMode="auto">
            <a:xfrm>
              <a:off x="2055" y="350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4361" name="Line 27"/>
            <p:cNvSpPr>
              <a:spLocks noChangeShapeType="1"/>
            </p:cNvSpPr>
            <p:nvPr/>
          </p:nvSpPr>
          <p:spPr bwMode="auto">
            <a:xfrm>
              <a:off x="2052" y="289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4362" name="Line 28"/>
            <p:cNvSpPr>
              <a:spLocks noChangeShapeType="1"/>
            </p:cNvSpPr>
            <p:nvPr/>
          </p:nvSpPr>
          <p:spPr bwMode="auto">
            <a:xfrm flipH="1">
              <a:off x="2208" y="2928"/>
              <a:ext cx="220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1394717" name="Text Box 29"/>
          <p:cNvSpPr txBox="1">
            <a:spLocks noChangeArrowheads="1"/>
          </p:cNvSpPr>
          <p:nvPr/>
        </p:nvSpPr>
        <p:spPr bwMode="auto">
          <a:xfrm>
            <a:off x="3886200" y="4927600"/>
            <a:ext cx="25558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>
                <a:solidFill>
                  <a:srgbClr val="1515F5"/>
                </a:solidFill>
              </a:rPr>
              <a:t>Exchange to generate</a:t>
            </a:r>
          </a:p>
          <a:p>
            <a:pPr defTabSz="762000"/>
            <a:r>
              <a:rPr lang="en-US" sz="1800" u="none">
                <a:solidFill>
                  <a:srgbClr val="1515F5"/>
                </a:solidFill>
              </a:rPr>
              <a:t>Common  secret</a:t>
            </a:r>
            <a:endParaRPr lang="en-GB" sz="1800" u="none">
              <a:solidFill>
                <a:srgbClr val="1515F5"/>
              </a:solidFill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429000" y="2489200"/>
            <a:ext cx="6283326" cy="2043113"/>
            <a:chOff x="2160" y="1568"/>
            <a:chExt cx="3958" cy="1287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160" y="1568"/>
              <a:ext cx="3958" cy="1287"/>
              <a:chOff x="2160" y="1728"/>
              <a:chExt cx="3959" cy="1286"/>
            </a:xfrm>
          </p:grpSpPr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4026" y="2544"/>
                <a:ext cx="912" cy="384"/>
                <a:chOff x="3024" y="2400"/>
                <a:chExt cx="864" cy="432"/>
              </a:xfrm>
            </p:grpSpPr>
            <p:sp>
              <p:nvSpPr>
                <p:cNvPr id="14356" name="AutoShape 33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2952" y="2472"/>
                  <a:ext cx="432" cy="288"/>
                </a:xfrm>
                <a:prstGeom prst="flowChartDocument">
                  <a:avLst/>
                </a:prstGeom>
                <a:solidFill>
                  <a:srgbClr val="AFE7A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4357" name="Rectangle 34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816" cy="432"/>
                </a:xfrm>
                <a:prstGeom prst="rect">
                  <a:avLst/>
                </a:prstGeom>
                <a:solidFill>
                  <a:srgbClr val="AFE7A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 algn="r" defTabSz="762000"/>
                  <a:r>
                    <a:rPr lang="de-DE" u="none">
                      <a:solidFill>
                        <a:schemeClr val="hlink"/>
                      </a:solidFill>
                      <a:cs typeface="Times New Roman (Arabic)" charset="-78"/>
                    </a:rPr>
                    <a:t>RAND + Z</a:t>
                  </a:r>
                  <a:endParaRPr lang="en-US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  <p:sp>
            <p:nvSpPr>
              <p:cNvPr id="14351" name="Text Box 35"/>
              <p:cNvSpPr txBox="1">
                <a:spLocks noChangeArrowheads="1"/>
              </p:cNvSpPr>
              <p:nvPr/>
            </p:nvSpPr>
            <p:spPr bwMode="auto">
              <a:xfrm>
                <a:off x="4961" y="2606"/>
                <a:ext cx="1158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 defTabSz="762000"/>
                <a:r>
                  <a:rPr lang="de-DE" i="1" u="none" dirty="0" err="1">
                    <a:cs typeface="Times New Roman (Arabic)" charset="-78"/>
                  </a:rPr>
                  <a:t>Give</a:t>
                </a:r>
                <a:r>
                  <a:rPr lang="de-DE" i="1" u="none" dirty="0">
                    <a:cs typeface="Times New Roman (Arabic)" charset="-78"/>
                  </a:rPr>
                  <a:t> User B</a:t>
                </a:r>
              </a:p>
              <a:p>
                <a:pPr algn="ctr" defTabSz="762000"/>
                <a:r>
                  <a:rPr lang="de-DE" sz="1600" i="1" u="none" dirty="0">
                    <a:cs typeface="Times New Roman (Arabic)" charset="-78"/>
                  </a:rPr>
                  <a:t>„</a:t>
                </a:r>
                <a:r>
                  <a:rPr lang="de-DE" sz="1600" i="1" u="none" dirty="0" err="1">
                    <a:cs typeface="Times New Roman (Arabic)" charset="-78"/>
                  </a:rPr>
                  <a:t>Vernam</a:t>
                </a:r>
                <a:r>
                  <a:rPr lang="de-DE" sz="1600" i="1" u="none" dirty="0">
                    <a:cs typeface="Times New Roman (Arabic)" charset="-78"/>
                  </a:rPr>
                  <a:t> </a:t>
                </a:r>
                <a:r>
                  <a:rPr lang="de-DE" sz="1600" i="1" u="none" dirty="0" err="1">
                    <a:cs typeface="Times New Roman (Arabic)" charset="-78"/>
                  </a:rPr>
                  <a:t>Cipher</a:t>
                </a:r>
                <a:r>
                  <a:rPr lang="de-DE" sz="1600" i="1" u="none" dirty="0">
                    <a:cs typeface="Times New Roman (Arabic)" charset="-78"/>
                  </a:rPr>
                  <a:t>“</a:t>
                </a:r>
                <a:endParaRPr lang="en-US" sz="1600" i="1" u="none" dirty="0">
                  <a:cs typeface="Times New Roman (Arabic)" charset="-78"/>
                </a:endParaRPr>
              </a:p>
            </p:txBody>
          </p:sp>
          <p:sp>
            <p:nvSpPr>
              <p:cNvPr id="14352" name="Line 36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2208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4353" name="Oval 37"/>
              <p:cNvSpPr>
                <a:spLocks noChangeArrowheads="1"/>
              </p:cNvSpPr>
              <p:nvPr/>
            </p:nvSpPr>
            <p:spPr bwMode="auto">
              <a:xfrm>
                <a:off x="4368" y="2016"/>
                <a:ext cx="288" cy="288"/>
              </a:xfrm>
              <a:prstGeom prst="ellipse">
                <a:avLst/>
              </a:prstGeom>
              <a:solidFill>
                <a:srgbClr val="9AB7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3200" u="none">
                    <a:solidFill>
                      <a:schemeClr val="tx2"/>
                    </a:solidFill>
                    <a:cs typeface="Times New Roman (Arabic)" charset="-78"/>
                  </a:rPr>
                  <a:t>+</a:t>
                </a:r>
                <a:endParaRPr lang="en-US" sz="3200" u="none">
                  <a:solidFill>
                    <a:schemeClr val="tx2"/>
                  </a:solidFill>
                  <a:cs typeface="Times New Roman (Arabic)" charset="-78"/>
                </a:endParaRPr>
              </a:p>
            </p:txBody>
          </p:sp>
          <p:sp>
            <p:nvSpPr>
              <p:cNvPr id="14354" name="Line 38"/>
              <p:cNvSpPr>
                <a:spLocks noChangeShapeType="1"/>
              </p:cNvSpPr>
              <p:nvPr/>
            </p:nvSpPr>
            <p:spPr bwMode="auto">
              <a:xfrm>
                <a:off x="4512" y="1741"/>
                <a:ext cx="0" cy="27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4355" name="Line 39"/>
              <p:cNvSpPr>
                <a:spLocks noChangeShapeType="1"/>
              </p:cNvSpPr>
              <p:nvPr/>
            </p:nvSpPr>
            <p:spPr bwMode="auto">
              <a:xfrm>
                <a:off x="4512" y="2304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4349" name="Oval 40"/>
            <p:cNvSpPr>
              <a:spLocks noChangeArrowheads="1"/>
            </p:cNvSpPr>
            <p:nvPr/>
          </p:nvSpPr>
          <p:spPr bwMode="auto">
            <a:xfrm>
              <a:off x="4627" y="2496"/>
              <a:ext cx="144" cy="1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5145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9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94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703" grpId="0" autoUpdateAnimBg="0"/>
      <p:bldP spid="13947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3067050" y="3074988"/>
            <a:ext cx="1639888" cy="1530350"/>
          </a:xfrm>
          <a:custGeom>
            <a:avLst/>
            <a:gdLst>
              <a:gd name="T0" fmla="*/ 2147483647 w 1034"/>
              <a:gd name="T1" fmla="*/ 0 h 962"/>
              <a:gd name="T2" fmla="*/ 2147483647 w 1034"/>
              <a:gd name="T3" fmla="*/ 0 h 962"/>
              <a:gd name="T4" fmla="*/ 2147483647 w 1034"/>
              <a:gd name="T5" fmla="*/ 2147483647 h 962"/>
              <a:gd name="T6" fmla="*/ 0 w 1034"/>
              <a:gd name="T7" fmla="*/ 2147483647 h 962"/>
              <a:gd name="T8" fmla="*/ 0 w 1034"/>
              <a:gd name="T9" fmla="*/ 2147483647 h 962"/>
              <a:gd name="T10" fmla="*/ 2147483647 w 1034"/>
              <a:gd name="T11" fmla="*/ 2147483647 h 962"/>
              <a:gd name="T12" fmla="*/ 2147483647 w 1034"/>
              <a:gd name="T13" fmla="*/ 2147483647 h 9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4"/>
              <a:gd name="T22" fmla="*/ 0 h 962"/>
              <a:gd name="T23" fmla="*/ 1034 w 1034"/>
              <a:gd name="T24" fmla="*/ 962 h 96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4" h="962">
                <a:moveTo>
                  <a:pt x="399" y="0"/>
                </a:moveTo>
                <a:lnTo>
                  <a:pt x="1034" y="0"/>
                </a:lnTo>
                <a:lnTo>
                  <a:pt x="621" y="268"/>
                </a:lnTo>
                <a:lnTo>
                  <a:pt x="0" y="268"/>
                </a:lnTo>
                <a:lnTo>
                  <a:pt x="0" y="962"/>
                </a:lnTo>
                <a:lnTo>
                  <a:pt x="621" y="962"/>
                </a:lnTo>
                <a:lnTo>
                  <a:pt x="621" y="268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3067050" y="3074988"/>
            <a:ext cx="635000" cy="4270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4340225" y="3228975"/>
            <a:ext cx="144463" cy="506413"/>
          </a:xfrm>
          <a:custGeom>
            <a:avLst/>
            <a:gdLst>
              <a:gd name="T0" fmla="*/ 2147483647 w 91"/>
              <a:gd name="T1" fmla="*/ 0 h 317"/>
              <a:gd name="T2" fmla="*/ 2147483647 w 91"/>
              <a:gd name="T3" fmla="*/ 2147483647 h 317"/>
              <a:gd name="T4" fmla="*/ 0 w 91"/>
              <a:gd name="T5" fmla="*/ 2147483647 h 317"/>
              <a:gd name="T6" fmla="*/ 0 w 91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17"/>
              <a:gd name="T14" fmla="*/ 91 w 91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17">
                <a:moveTo>
                  <a:pt x="91" y="0"/>
                </a:moveTo>
                <a:lnTo>
                  <a:pt x="91" y="254"/>
                </a:lnTo>
                <a:lnTo>
                  <a:pt x="0" y="317"/>
                </a:lnTo>
                <a:lnTo>
                  <a:pt x="0" y="5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auto">
          <a:xfrm>
            <a:off x="3189288" y="3798888"/>
            <a:ext cx="755650" cy="511175"/>
          </a:xfrm>
          <a:custGeom>
            <a:avLst/>
            <a:gdLst>
              <a:gd name="T0" fmla="*/ 0 w 476"/>
              <a:gd name="T1" fmla="*/ 2147483647 h 322"/>
              <a:gd name="T2" fmla="*/ 2147483647 w 476"/>
              <a:gd name="T3" fmla="*/ 0 h 322"/>
              <a:gd name="T4" fmla="*/ 2147483647 w 476"/>
              <a:gd name="T5" fmla="*/ 2147483647 h 322"/>
              <a:gd name="T6" fmla="*/ 2147483647 w 476"/>
              <a:gd name="T7" fmla="*/ 2147483647 h 322"/>
              <a:gd name="T8" fmla="*/ 0 w 476"/>
              <a:gd name="T9" fmla="*/ 2147483647 h 322"/>
              <a:gd name="T10" fmla="*/ 2147483647 w 476"/>
              <a:gd name="T11" fmla="*/ 2147483647 h 322"/>
              <a:gd name="T12" fmla="*/ 2147483647 w 476"/>
              <a:gd name="T13" fmla="*/ 2147483647 h 322"/>
              <a:gd name="T14" fmla="*/ 2147483647 w 476"/>
              <a:gd name="T15" fmla="*/ 2147483647 h 322"/>
              <a:gd name="T16" fmla="*/ 2147483647 w 476"/>
              <a:gd name="T17" fmla="*/ 2147483647 h 322"/>
              <a:gd name="T18" fmla="*/ 2147483647 w 476"/>
              <a:gd name="T19" fmla="*/ 2147483647 h 322"/>
              <a:gd name="T20" fmla="*/ 2147483647 w 476"/>
              <a:gd name="T21" fmla="*/ 2147483647 h 322"/>
              <a:gd name="T22" fmla="*/ 2147483647 w 476"/>
              <a:gd name="T23" fmla="*/ 2147483647 h 322"/>
              <a:gd name="T24" fmla="*/ 2147483647 w 476"/>
              <a:gd name="T25" fmla="*/ 2147483647 h 322"/>
              <a:gd name="T26" fmla="*/ 2147483647 w 476"/>
              <a:gd name="T27" fmla="*/ 2147483647 h 322"/>
              <a:gd name="T28" fmla="*/ 2147483647 w 476"/>
              <a:gd name="T29" fmla="*/ 2147483647 h 322"/>
              <a:gd name="T30" fmla="*/ 2147483647 w 476"/>
              <a:gd name="T31" fmla="*/ 2147483647 h 322"/>
              <a:gd name="T32" fmla="*/ 2147483647 w 476"/>
              <a:gd name="T33" fmla="*/ 2147483647 h 322"/>
              <a:gd name="T34" fmla="*/ 2147483647 w 476"/>
              <a:gd name="T35" fmla="*/ 2147483647 h 322"/>
              <a:gd name="T36" fmla="*/ 2147483647 w 476"/>
              <a:gd name="T37" fmla="*/ 2147483647 h 322"/>
              <a:gd name="T38" fmla="*/ 2147483647 w 476"/>
              <a:gd name="T39" fmla="*/ 2147483647 h 322"/>
              <a:gd name="T40" fmla="*/ 2147483647 w 476"/>
              <a:gd name="T41" fmla="*/ 2147483647 h 322"/>
              <a:gd name="T42" fmla="*/ 2147483647 w 476"/>
              <a:gd name="T43" fmla="*/ 2147483647 h 322"/>
              <a:gd name="T44" fmla="*/ 2147483647 w 476"/>
              <a:gd name="T45" fmla="*/ 2147483647 h 3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76"/>
              <a:gd name="T70" fmla="*/ 0 h 322"/>
              <a:gd name="T71" fmla="*/ 476 w 476"/>
              <a:gd name="T72" fmla="*/ 322 h 3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76" h="322">
                <a:moveTo>
                  <a:pt x="0" y="86"/>
                </a:moveTo>
                <a:lnTo>
                  <a:pt x="403" y="0"/>
                </a:lnTo>
                <a:lnTo>
                  <a:pt x="476" y="241"/>
                </a:lnTo>
                <a:lnTo>
                  <a:pt x="72" y="322"/>
                </a:lnTo>
                <a:lnTo>
                  <a:pt x="0" y="86"/>
                </a:lnTo>
                <a:close/>
                <a:moveTo>
                  <a:pt x="36" y="91"/>
                </a:moveTo>
                <a:lnTo>
                  <a:pt x="249" y="200"/>
                </a:lnTo>
                <a:lnTo>
                  <a:pt x="381" y="23"/>
                </a:lnTo>
                <a:lnTo>
                  <a:pt x="36" y="91"/>
                </a:lnTo>
                <a:close/>
                <a:moveTo>
                  <a:pt x="22" y="109"/>
                </a:moveTo>
                <a:lnTo>
                  <a:pt x="81" y="295"/>
                </a:lnTo>
                <a:lnTo>
                  <a:pt x="168" y="177"/>
                </a:lnTo>
                <a:lnTo>
                  <a:pt x="22" y="109"/>
                </a:lnTo>
                <a:close/>
                <a:moveTo>
                  <a:pt x="399" y="32"/>
                </a:moveTo>
                <a:lnTo>
                  <a:pt x="313" y="150"/>
                </a:lnTo>
                <a:lnTo>
                  <a:pt x="453" y="218"/>
                </a:lnTo>
                <a:lnTo>
                  <a:pt x="399" y="32"/>
                </a:lnTo>
                <a:close/>
                <a:moveTo>
                  <a:pt x="186" y="186"/>
                </a:moveTo>
                <a:lnTo>
                  <a:pt x="99" y="304"/>
                </a:lnTo>
                <a:lnTo>
                  <a:pt x="444" y="231"/>
                </a:lnTo>
                <a:lnTo>
                  <a:pt x="299" y="163"/>
                </a:lnTo>
                <a:lnTo>
                  <a:pt x="258" y="222"/>
                </a:lnTo>
                <a:lnTo>
                  <a:pt x="186" y="186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3189288" y="3798888"/>
            <a:ext cx="755650" cy="511175"/>
          </a:xfrm>
          <a:custGeom>
            <a:avLst/>
            <a:gdLst>
              <a:gd name="T0" fmla="*/ 0 w 476"/>
              <a:gd name="T1" fmla="*/ 2147483647 h 322"/>
              <a:gd name="T2" fmla="*/ 2147483647 w 476"/>
              <a:gd name="T3" fmla="*/ 0 h 322"/>
              <a:gd name="T4" fmla="*/ 2147483647 w 476"/>
              <a:gd name="T5" fmla="*/ 2147483647 h 322"/>
              <a:gd name="T6" fmla="*/ 2147483647 w 476"/>
              <a:gd name="T7" fmla="*/ 2147483647 h 322"/>
              <a:gd name="T8" fmla="*/ 0 w 476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6"/>
              <a:gd name="T16" fmla="*/ 0 h 322"/>
              <a:gd name="T17" fmla="*/ 476 w 476"/>
              <a:gd name="T18" fmla="*/ 322 h 3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6" h="322">
                <a:moveTo>
                  <a:pt x="0" y="86"/>
                </a:moveTo>
                <a:lnTo>
                  <a:pt x="403" y="0"/>
                </a:lnTo>
                <a:lnTo>
                  <a:pt x="476" y="241"/>
                </a:lnTo>
                <a:lnTo>
                  <a:pt x="72" y="322"/>
                </a:lnTo>
                <a:lnTo>
                  <a:pt x="0" y="8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3246438" y="3835400"/>
            <a:ext cx="549275" cy="280988"/>
          </a:xfrm>
          <a:custGeom>
            <a:avLst/>
            <a:gdLst>
              <a:gd name="T0" fmla="*/ 0 w 345"/>
              <a:gd name="T1" fmla="*/ 2147483647 h 177"/>
              <a:gd name="T2" fmla="*/ 2147483647 w 345"/>
              <a:gd name="T3" fmla="*/ 2147483647 h 177"/>
              <a:gd name="T4" fmla="*/ 2147483647 w 345"/>
              <a:gd name="T5" fmla="*/ 0 h 177"/>
              <a:gd name="T6" fmla="*/ 0 w 345"/>
              <a:gd name="T7" fmla="*/ 2147483647 h 177"/>
              <a:gd name="T8" fmla="*/ 0 60000 65536"/>
              <a:gd name="T9" fmla="*/ 0 60000 65536"/>
              <a:gd name="T10" fmla="*/ 0 60000 65536"/>
              <a:gd name="T11" fmla="*/ 0 60000 65536"/>
              <a:gd name="T12" fmla="*/ 0 w 345"/>
              <a:gd name="T13" fmla="*/ 0 h 177"/>
              <a:gd name="T14" fmla="*/ 345 w 345"/>
              <a:gd name="T15" fmla="*/ 177 h 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" h="177">
                <a:moveTo>
                  <a:pt x="0" y="68"/>
                </a:moveTo>
                <a:lnTo>
                  <a:pt x="213" y="177"/>
                </a:lnTo>
                <a:lnTo>
                  <a:pt x="345" y="0"/>
                </a:lnTo>
                <a:lnTo>
                  <a:pt x="0" y="6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224213" y="3971925"/>
            <a:ext cx="231775" cy="295275"/>
          </a:xfrm>
          <a:custGeom>
            <a:avLst/>
            <a:gdLst>
              <a:gd name="T0" fmla="*/ 0 w 146"/>
              <a:gd name="T1" fmla="*/ 0 h 186"/>
              <a:gd name="T2" fmla="*/ 2147483647 w 146"/>
              <a:gd name="T3" fmla="*/ 2147483647 h 186"/>
              <a:gd name="T4" fmla="*/ 2147483647 w 146"/>
              <a:gd name="T5" fmla="*/ 2147483647 h 186"/>
              <a:gd name="T6" fmla="*/ 0 w 146"/>
              <a:gd name="T7" fmla="*/ 0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146"/>
              <a:gd name="T13" fmla="*/ 0 h 186"/>
              <a:gd name="T14" fmla="*/ 146 w 146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" h="186">
                <a:moveTo>
                  <a:pt x="0" y="0"/>
                </a:moveTo>
                <a:lnTo>
                  <a:pt x="59" y="186"/>
                </a:lnTo>
                <a:lnTo>
                  <a:pt x="146" y="6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3686175" y="3849688"/>
            <a:ext cx="222250" cy="295275"/>
          </a:xfrm>
          <a:custGeom>
            <a:avLst/>
            <a:gdLst>
              <a:gd name="T0" fmla="*/ 2147483647 w 140"/>
              <a:gd name="T1" fmla="*/ 0 h 186"/>
              <a:gd name="T2" fmla="*/ 0 w 140"/>
              <a:gd name="T3" fmla="*/ 2147483647 h 186"/>
              <a:gd name="T4" fmla="*/ 2147483647 w 140"/>
              <a:gd name="T5" fmla="*/ 2147483647 h 186"/>
              <a:gd name="T6" fmla="*/ 2147483647 w 140"/>
              <a:gd name="T7" fmla="*/ 0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140"/>
              <a:gd name="T13" fmla="*/ 0 h 186"/>
              <a:gd name="T14" fmla="*/ 140 w 140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" h="186">
                <a:moveTo>
                  <a:pt x="86" y="0"/>
                </a:moveTo>
                <a:lnTo>
                  <a:pt x="0" y="118"/>
                </a:lnTo>
                <a:lnTo>
                  <a:pt x="140" y="186"/>
                </a:lnTo>
                <a:lnTo>
                  <a:pt x="86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346450" y="4057650"/>
            <a:ext cx="547688" cy="223838"/>
          </a:xfrm>
          <a:custGeom>
            <a:avLst/>
            <a:gdLst>
              <a:gd name="T0" fmla="*/ 2147483647 w 345"/>
              <a:gd name="T1" fmla="*/ 2147483647 h 141"/>
              <a:gd name="T2" fmla="*/ 0 w 345"/>
              <a:gd name="T3" fmla="*/ 2147483647 h 141"/>
              <a:gd name="T4" fmla="*/ 2147483647 w 345"/>
              <a:gd name="T5" fmla="*/ 2147483647 h 141"/>
              <a:gd name="T6" fmla="*/ 2147483647 w 345"/>
              <a:gd name="T7" fmla="*/ 0 h 141"/>
              <a:gd name="T8" fmla="*/ 2147483647 w 345"/>
              <a:gd name="T9" fmla="*/ 2147483647 h 141"/>
              <a:gd name="T10" fmla="*/ 2147483647 w 345"/>
              <a:gd name="T11" fmla="*/ 2147483647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5"/>
              <a:gd name="T19" fmla="*/ 0 h 141"/>
              <a:gd name="T20" fmla="*/ 345 w 345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5" h="141">
                <a:moveTo>
                  <a:pt x="87" y="23"/>
                </a:moveTo>
                <a:lnTo>
                  <a:pt x="0" y="141"/>
                </a:lnTo>
                <a:lnTo>
                  <a:pt x="345" y="68"/>
                </a:lnTo>
                <a:lnTo>
                  <a:pt x="200" y="0"/>
                </a:lnTo>
                <a:lnTo>
                  <a:pt x="159" y="59"/>
                </a:lnTo>
                <a:lnTo>
                  <a:pt x="87" y="2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3500438" y="3900488"/>
            <a:ext cx="120650" cy="179387"/>
          </a:xfrm>
          <a:custGeom>
            <a:avLst/>
            <a:gdLst>
              <a:gd name="T0" fmla="*/ 2147483647 w 77"/>
              <a:gd name="T1" fmla="*/ 2147483647 h 113"/>
              <a:gd name="T2" fmla="*/ 2147483647 w 77"/>
              <a:gd name="T3" fmla="*/ 2147483647 h 113"/>
              <a:gd name="T4" fmla="*/ 2147483647 w 77"/>
              <a:gd name="T5" fmla="*/ 2147483647 h 113"/>
              <a:gd name="T6" fmla="*/ 2147483647 w 77"/>
              <a:gd name="T7" fmla="*/ 2147483647 h 113"/>
              <a:gd name="T8" fmla="*/ 2147483647 w 77"/>
              <a:gd name="T9" fmla="*/ 2147483647 h 113"/>
              <a:gd name="T10" fmla="*/ 2147483647 w 77"/>
              <a:gd name="T11" fmla="*/ 2147483647 h 113"/>
              <a:gd name="T12" fmla="*/ 2147483647 w 77"/>
              <a:gd name="T13" fmla="*/ 2147483647 h 113"/>
              <a:gd name="T14" fmla="*/ 2147483647 w 77"/>
              <a:gd name="T15" fmla="*/ 2147483647 h 113"/>
              <a:gd name="T16" fmla="*/ 2147483647 w 77"/>
              <a:gd name="T17" fmla="*/ 2147483647 h 113"/>
              <a:gd name="T18" fmla="*/ 2147483647 w 77"/>
              <a:gd name="T19" fmla="*/ 2147483647 h 113"/>
              <a:gd name="T20" fmla="*/ 2147483647 w 77"/>
              <a:gd name="T21" fmla="*/ 2147483647 h 113"/>
              <a:gd name="T22" fmla="*/ 2147483647 w 77"/>
              <a:gd name="T23" fmla="*/ 2147483647 h 113"/>
              <a:gd name="T24" fmla="*/ 2147483647 w 77"/>
              <a:gd name="T25" fmla="*/ 2147483647 h 113"/>
              <a:gd name="T26" fmla="*/ 0 w 77"/>
              <a:gd name="T27" fmla="*/ 2147483647 h 113"/>
              <a:gd name="T28" fmla="*/ 0 w 77"/>
              <a:gd name="T29" fmla="*/ 2147483647 h 113"/>
              <a:gd name="T30" fmla="*/ 2147483647 w 77"/>
              <a:gd name="T31" fmla="*/ 2147483647 h 113"/>
              <a:gd name="T32" fmla="*/ 2147483647 w 77"/>
              <a:gd name="T33" fmla="*/ 2147483647 h 113"/>
              <a:gd name="T34" fmla="*/ 2147483647 w 77"/>
              <a:gd name="T35" fmla="*/ 2147483647 h 113"/>
              <a:gd name="T36" fmla="*/ 2147483647 w 77"/>
              <a:gd name="T37" fmla="*/ 2147483647 h 113"/>
              <a:gd name="T38" fmla="*/ 2147483647 w 77"/>
              <a:gd name="T39" fmla="*/ 0 h 113"/>
              <a:gd name="T40" fmla="*/ 2147483647 w 77"/>
              <a:gd name="T41" fmla="*/ 0 h 113"/>
              <a:gd name="T42" fmla="*/ 2147483647 w 77"/>
              <a:gd name="T43" fmla="*/ 2147483647 h 113"/>
              <a:gd name="T44" fmla="*/ 2147483647 w 77"/>
              <a:gd name="T45" fmla="*/ 2147483647 h 113"/>
              <a:gd name="T46" fmla="*/ 2147483647 w 77"/>
              <a:gd name="T47" fmla="*/ 2147483647 h 113"/>
              <a:gd name="T48" fmla="*/ 2147483647 w 77"/>
              <a:gd name="T49" fmla="*/ 2147483647 h 113"/>
              <a:gd name="T50" fmla="*/ 2147483647 w 77"/>
              <a:gd name="T51" fmla="*/ 2147483647 h 113"/>
              <a:gd name="T52" fmla="*/ 2147483647 w 77"/>
              <a:gd name="T53" fmla="*/ 2147483647 h 113"/>
              <a:gd name="T54" fmla="*/ 2147483647 w 77"/>
              <a:gd name="T55" fmla="*/ 2147483647 h 113"/>
              <a:gd name="T56" fmla="*/ 2147483647 w 77"/>
              <a:gd name="T57" fmla="*/ 2147483647 h 113"/>
              <a:gd name="T58" fmla="*/ 2147483647 w 77"/>
              <a:gd name="T59" fmla="*/ 2147483647 h 113"/>
              <a:gd name="T60" fmla="*/ 2147483647 w 77"/>
              <a:gd name="T61" fmla="*/ 2147483647 h 113"/>
              <a:gd name="T62" fmla="*/ 2147483647 w 77"/>
              <a:gd name="T63" fmla="*/ 2147483647 h 113"/>
              <a:gd name="T64" fmla="*/ 2147483647 w 77"/>
              <a:gd name="T65" fmla="*/ 2147483647 h 113"/>
              <a:gd name="T66" fmla="*/ 2147483647 w 77"/>
              <a:gd name="T67" fmla="*/ 2147483647 h 113"/>
              <a:gd name="T68" fmla="*/ 2147483647 w 77"/>
              <a:gd name="T69" fmla="*/ 2147483647 h 113"/>
              <a:gd name="T70" fmla="*/ 2147483647 w 77"/>
              <a:gd name="T71" fmla="*/ 2147483647 h 113"/>
              <a:gd name="T72" fmla="*/ 2147483647 w 77"/>
              <a:gd name="T73" fmla="*/ 2147483647 h 11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7"/>
              <a:gd name="T112" fmla="*/ 0 h 113"/>
              <a:gd name="T113" fmla="*/ 77 w 77"/>
              <a:gd name="T114" fmla="*/ 113 h 11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7" h="113">
                <a:moveTo>
                  <a:pt x="45" y="72"/>
                </a:moveTo>
                <a:lnTo>
                  <a:pt x="41" y="72"/>
                </a:lnTo>
                <a:lnTo>
                  <a:pt x="9" y="27"/>
                </a:lnTo>
                <a:lnTo>
                  <a:pt x="27" y="99"/>
                </a:lnTo>
                <a:lnTo>
                  <a:pt x="32" y="99"/>
                </a:lnTo>
                <a:lnTo>
                  <a:pt x="36" y="99"/>
                </a:lnTo>
                <a:lnTo>
                  <a:pt x="36" y="104"/>
                </a:lnTo>
                <a:lnTo>
                  <a:pt x="18" y="113"/>
                </a:lnTo>
                <a:lnTo>
                  <a:pt x="18" y="108"/>
                </a:lnTo>
                <a:lnTo>
                  <a:pt x="13" y="108"/>
                </a:lnTo>
                <a:lnTo>
                  <a:pt x="18" y="104"/>
                </a:lnTo>
                <a:lnTo>
                  <a:pt x="22" y="104"/>
                </a:lnTo>
                <a:lnTo>
                  <a:pt x="4" y="31"/>
                </a:lnTo>
                <a:lnTo>
                  <a:pt x="0" y="31"/>
                </a:lnTo>
                <a:lnTo>
                  <a:pt x="0" y="27"/>
                </a:lnTo>
                <a:lnTo>
                  <a:pt x="4" y="22"/>
                </a:lnTo>
                <a:lnTo>
                  <a:pt x="13" y="18"/>
                </a:lnTo>
                <a:lnTo>
                  <a:pt x="41" y="68"/>
                </a:lnTo>
                <a:lnTo>
                  <a:pt x="45" y="4"/>
                </a:lnTo>
                <a:lnTo>
                  <a:pt x="54" y="0"/>
                </a:lnTo>
                <a:lnTo>
                  <a:pt x="59" y="0"/>
                </a:lnTo>
                <a:lnTo>
                  <a:pt x="59" y="4"/>
                </a:lnTo>
                <a:lnTo>
                  <a:pt x="59" y="9"/>
                </a:lnTo>
                <a:lnTo>
                  <a:pt x="54" y="9"/>
                </a:lnTo>
                <a:lnTo>
                  <a:pt x="68" y="81"/>
                </a:lnTo>
                <a:lnTo>
                  <a:pt x="72" y="81"/>
                </a:lnTo>
                <a:lnTo>
                  <a:pt x="77" y="81"/>
                </a:lnTo>
                <a:lnTo>
                  <a:pt x="77" y="86"/>
                </a:lnTo>
                <a:lnTo>
                  <a:pt x="72" y="86"/>
                </a:lnTo>
                <a:lnTo>
                  <a:pt x="59" y="95"/>
                </a:lnTo>
                <a:lnTo>
                  <a:pt x="54" y="95"/>
                </a:lnTo>
                <a:lnTo>
                  <a:pt x="54" y="90"/>
                </a:lnTo>
                <a:lnTo>
                  <a:pt x="54" y="86"/>
                </a:lnTo>
                <a:lnTo>
                  <a:pt x="59" y="86"/>
                </a:lnTo>
                <a:lnTo>
                  <a:pt x="63" y="86"/>
                </a:lnTo>
                <a:lnTo>
                  <a:pt x="50" y="9"/>
                </a:lnTo>
                <a:lnTo>
                  <a:pt x="45" y="7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376738" y="3357563"/>
            <a:ext cx="87312" cy="252412"/>
          </a:xfrm>
          <a:custGeom>
            <a:avLst/>
            <a:gdLst>
              <a:gd name="T0" fmla="*/ 2147483647 w 55"/>
              <a:gd name="T1" fmla="*/ 2147483647 h 159"/>
              <a:gd name="T2" fmla="*/ 2147483647 w 55"/>
              <a:gd name="T3" fmla="*/ 2147483647 h 159"/>
              <a:gd name="T4" fmla="*/ 2147483647 w 55"/>
              <a:gd name="T5" fmla="*/ 2147483647 h 159"/>
              <a:gd name="T6" fmla="*/ 2147483647 w 55"/>
              <a:gd name="T7" fmla="*/ 2147483647 h 159"/>
              <a:gd name="T8" fmla="*/ 2147483647 w 55"/>
              <a:gd name="T9" fmla="*/ 2147483647 h 159"/>
              <a:gd name="T10" fmla="*/ 2147483647 w 55"/>
              <a:gd name="T11" fmla="*/ 2147483647 h 159"/>
              <a:gd name="T12" fmla="*/ 2147483647 w 55"/>
              <a:gd name="T13" fmla="*/ 2147483647 h 159"/>
              <a:gd name="T14" fmla="*/ 2147483647 w 55"/>
              <a:gd name="T15" fmla="*/ 2147483647 h 159"/>
              <a:gd name="T16" fmla="*/ 2147483647 w 55"/>
              <a:gd name="T17" fmla="*/ 2147483647 h 159"/>
              <a:gd name="T18" fmla="*/ 2147483647 w 55"/>
              <a:gd name="T19" fmla="*/ 2147483647 h 159"/>
              <a:gd name="T20" fmla="*/ 2147483647 w 55"/>
              <a:gd name="T21" fmla="*/ 2147483647 h 159"/>
              <a:gd name="T22" fmla="*/ 2147483647 w 55"/>
              <a:gd name="T23" fmla="*/ 2147483647 h 159"/>
              <a:gd name="T24" fmla="*/ 2147483647 w 55"/>
              <a:gd name="T25" fmla="*/ 2147483647 h 159"/>
              <a:gd name="T26" fmla="*/ 2147483647 w 55"/>
              <a:gd name="T27" fmla="*/ 2147483647 h 159"/>
              <a:gd name="T28" fmla="*/ 2147483647 w 55"/>
              <a:gd name="T29" fmla="*/ 2147483647 h 159"/>
              <a:gd name="T30" fmla="*/ 2147483647 w 55"/>
              <a:gd name="T31" fmla="*/ 2147483647 h 159"/>
              <a:gd name="T32" fmla="*/ 2147483647 w 55"/>
              <a:gd name="T33" fmla="*/ 2147483647 h 159"/>
              <a:gd name="T34" fmla="*/ 2147483647 w 55"/>
              <a:gd name="T35" fmla="*/ 2147483647 h 159"/>
              <a:gd name="T36" fmla="*/ 2147483647 w 55"/>
              <a:gd name="T37" fmla="*/ 2147483647 h 159"/>
              <a:gd name="T38" fmla="*/ 2147483647 w 55"/>
              <a:gd name="T39" fmla="*/ 2147483647 h 159"/>
              <a:gd name="T40" fmla="*/ 2147483647 w 55"/>
              <a:gd name="T41" fmla="*/ 2147483647 h 159"/>
              <a:gd name="T42" fmla="*/ 0 w 55"/>
              <a:gd name="T43" fmla="*/ 2147483647 h 159"/>
              <a:gd name="T44" fmla="*/ 0 w 55"/>
              <a:gd name="T45" fmla="*/ 2147483647 h 159"/>
              <a:gd name="T46" fmla="*/ 0 w 55"/>
              <a:gd name="T47" fmla="*/ 2147483647 h 159"/>
              <a:gd name="T48" fmla="*/ 0 w 55"/>
              <a:gd name="T49" fmla="*/ 2147483647 h 159"/>
              <a:gd name="T50" fmla="*/ 0 w 55"/>
              <a:gd name="T51" fmla="*/ 2147483647 h 159"/>
              <a:gd name="T52" fmla="*/ 0 w 55"/>
              <a:gd name="T53" fmla="*/ 2147483647 h 159"/>
              <a:gd name="T54" fmla="*/ 0 w 55"/>
              <a:gd name="T55" fmla="*/ 2147483647 h 159"/>
              <a:gd name="T56" fmla="*/ 0 w 55"/>
              <a:gd name="T57" fmla="*/ 2147483647 h 159"/>
              <a:gd name="T58" fmla="*/ 0 w 55"/>
              <a:gd name="T59" fmla="*/ 2147483647 h 159"/>
              <a:gd name="T60" fmla="*/ 2147483647 w 55"/>
              <a:gd name="T61" fmla="*/ 2147483647 h 159"/>
              <a:gd name="T62" fmla="*/ 2147483647 w 55"/>
              <a:gd name="T63" fmla="*/ 2147483647 h 159"/>
              <a:gd name="T64" fmla="*/ 2147483647 w 55"/>
              <a:gd name="T65" fmla="*/ 2147483647 h 159"/>
              <a:gd name="T66" fmla="*/ 2147483647 w 55"/>
              <a:gd name="T67" fmla="*/ 0 h 159"/>
              <a:gd name="T68" fmla="*/ 2147483647 w 55"/>
              <a:gd name="T69" fmla="*/ 0 h 159"/>
              <a:gd name="T70" fmla="*/ 2147483647 w 55"/>
              <a:gd name="T71" fmla="*/ 0 h 159"/>
              <a:gd name="T72" fmla="*/ 2147483647 w 55"/>
              <a:gd name="T73" fmla="*/ 0 h 159"/>
              <a:gd name="T74" fmla="*/ 2147483647 w 55"/>
              <a:gd name="T75" fmla="*/ 0 h 159"/>
              <a:gd name="T76" fmla="*/ 2147483647 w 55"/>
              <a:gd name="T77" fmla="*/ 2147483647 h 159"/>
              <a:gd name="T78" fmla="*/ 2147483647 w 55"/>
              <a:gd name="T79" fmla="*/ 2147483647 h 159"/>
              <a:gd name="T80" fmla="*/ 2147483647 w 55"/>
              <a:gd name="T81" fmla="*/ 2147483647 h 159"/>
              <a:gd name="T82" fmla="*/ 2147483647 w 55"/>
              <a:gd name="T83" fmla="*/ 2147483647 h 159"/>
              <a:gd name="T84" fmla="*/ 2147483647 w 55"/>
              <a:gd name="T85" fmla="*/ 2147483647 h 159"/>
              <a:gd name="T86" fmla="*/ 2147483647 w 55"/>
              <a:gd name="T87" fmla="*/ 2147483647 h 159"/>
              <a:gd name="T88" fmla="*/ 2147483647 w 55"/>
              <a:gd name="T89" fmla="*/ 2147483647 h 159"/>
              <a:gd name="T90" fmla="*/ 2147483647 w 55"/>
              <a:gd name="T91" fmla="*/ 2147483647 h 159"/>
              <a:gd name="T92" fmla="*/ 2147483647 w 55"/>
              <a:gd name="T93" fmla="*/ 2147483647 h 159"/>
              <a:gd name="T94" fmla="*/ 2147483647 w 55"/>
              <a:gd name="T95" fmla="*/ 2147483647 h 159"/>
              <a:gd name="T96" fmla="*/ 2147483647 w 55"/>
              <a:gd name="T97" fmla="*/ 2147483647 h 159"/>
              <a:gd name="T98" fmla="*/ 2147483647 w 55"/>
              <a:gd name="T99" fmla="*/ 2147483647 h 159"/>
              <a:gd name="T100" fmla="*/ 2147483647 w 55"/>
              <a:gd name="T101" fmla="*/ 2147483647 h 15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5"/>
              <a:gd name="T154" fmla="*/ 0 h 159"/>
              <a:gd name="T155" fmla="*/ 55 w 55"/>
              <a:gd name="T156" fmla="*/ 159 h 15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5" h="159">
                <a:moveTo>
                  <a:pt x="55" y="68"/>
                </a:moveTo>
                <a:lnTo>
                  <a:pt x="55" y="91"/>
                </a:lnTo>
                <a:lnTo>
                  <a:pt x="55" y="109"/>
                </a:lnTo>
                <a:lnTo>
                  <a:pt x="55" y="123"/>
                </a:lnTo>
                <a:lnTo>
                  <a:pt x="50" y="136"/>
                </a:lnTo>
                <a:lnTo>
                  <a:pt x="46" y="146"/>
                </a:lnTo>
                <a:lnTo>
                  <a:pt x="41" y="150"/>
                </a:lnTo>
                <a:lnTo>
                  <a:pt x="36" y="155"/>
                </a:lnTo>
                <a:lnTo>
                  <a:pt x="32" y="159"/>
                </a:lnTo>
                <a:lnTo>
                  <a:pt x="27" y="159"/>
                </a:lnTo>
                <a:lnTo>
                  <a:pt x="23" y="159"/>
                </a:lnTo>
                <a:lnTo>
                  <a:pt x="18" y="159"/>
                </a:lnTo>
                <a:lnTo>
                  <a:pt x="18" y="155"/>
                </a:lnTo>
                <a:lnTo>
                  <a:pt x="14" y="155"/>
                </a:lnTo>
                <a:lnTo>
                  <a:pt x="14" y="150"/>
                </a:lnTo>
                <a:lnTo>
                  <a:pt x="9" y="150"/>
                </a:lnTo>
                <a:lnTo>
                  <a:pt x="9" y="146"/>
                </a:lnTo>
                <a:lnTo>
                  <a:pt x="5" y="141"/>
                </a:lnTo>
                <a:lnTo>
                  <a:pt x="5" y="136"/>
                </a:lnTo>
                <a:lnTo>
                  <a:pt x="5" y="132"/>
                </a:lnTo>
                <a:lnTo>
                  <a:pt x="5" y="127"/>
                </a:lnTo>
                <a:lnTo>
                  <a:pt x="0" y="123"/>
                </a:lnTo>
                <a:lnTo>
                  <a:pt x="0" y="118"/>
                </a:lnTo>
                <a:lnTo>
                  <a:pt x="0" y="109"/>
                </a:lnTo>
                <a:lnTo>
                  <a:pt x="0" y="105"/>
                </a:lnTo>
                <a:lnTo>
                  <a:pt x="0" y="100"/>
                </a:lnTo>
                <a:lnTo>
                  <a:pt x="0" y="91"/>
                </a:lnTo>
                <a:lnTo>
                  <a:pt x="0" y="68"/>
                </a:lnTo>
                <a:lnTo>
                  <a:pt x="0" y="50"/>
                </a:lnTo>
                <a:lnTo>
                  <a:pt x="0" y="37"/>
                </a:lnTo>
                <a:lnTo>
                  <a:pt x="5" y="23"/>
                </a:lnTo>
                <a:lnTo>
                  <a:pt x="9" y="14"/>
                </a:lnTo>
                <a:lnTo>
                  <a:pt x="14" y="5"/>
                </a:lnTo>
                <a:lnTo>
                  <a:pt x="18" y="0"/>
                </a:lnTo>
                <a:lnTo>
                  <a:pt x="23" y="0"/>
                </a:lnTo>
                <a:lnTo>
                  <a:pt x="27" y="0"/>
                </a:lnTo>
                <a:lnTo>
                  <a:pt x="32" y="0"/>
                </a:lnTo>
                <a:lnTo>
                  <a:pt x="36" y="0"/>
                </a:lnTo>
                <a:lnTo>
                  <a:pt x="41" y="5"/>
                </a:lnTo>
                <a:lnTo>
                  <a:pt x="46" y="9"/>
                </a:lnTo>
                <a:lnTo>
                  <a:pt x="46" y="14"/>
                </a:lnTo>
                <a:lnTo>
                  <a:pt x="50" y="19"/>
                </a:lnTo>
                <a:lnTo>
                  <a:pt x="50" y="23"/>
                </a:lnTo>
                <a:lnTo>
                  <a:pt x="50" y="28"/>
                </a:lnTo>
                <a:lnTo>
                  <a:pt x="55" y="32"/>
                </a:lnTo>
                <a:lnTo>
                  <a:pt x="55" y="37"/>
                </a:lnTo>
                <a:lnTo>
                  <a:pt x="55" y="41"/>
                </a:lnTo>
                <a:lnTo>
                  <a:pt x="55" y="46"/>
                </a:lnTo>
                <a:lnTo>
                  <a:pt x="55" y="55"/>
                </a:lnTo>
                <a:lnTo>
                  <a:pt x="55" y="59"/>
                </a:lnTo>
                <a:lnTo>
                  <a:pt x="55" y="6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384675" y="3373438"/>
            <a:ext cx="71438" cy="222250"/>
          </a:xfrm>
          <a:custGeom>
            <a:avLst/>
            <a:gdLst>
              <a:gd name="T0" fmla="*/ 2147483647 w 45"/>
              <a:gd name="T1" fmla="*/ 2147483647 h 141"/>
              <a:gd name="T2" fmla="*/ 2147483647 w 45"/>
              <a:gd name="T3" fmla="*/ 2147483647 h 141"/>
              <a:gd name="T4" fmla="*/ 2147483647 w 45"/>
              <a:gd name="T5" fmla="*/ 2147483647 h 141"/>
              <a:gd name="T6" fmla="*/ 2147483647 w 45"/>
              <a:gd name="T7" fmla="*/ 2147483647 h 141"/>
              <a:gd name="T8" fmla="*/ 2147483647 w 45"/>
              <a:gd name="T9" fmla="*/ 2147483647 h 141"/>
              <a:gd name="T10" fmla="*/ 2147483647 w 45"/>
              <a:gd name="T11" fmla="*/ 2147483647 h 141"/>
              <a:gd name="T12" fmla="*/ 2147483647 w 45"/>
              <a:gd name="T13" fmla="*/ 2147483647 h 141"/>
              <a:gd name="T14" fmla="*/ 2147483647 w 45"/>
              <a:gd name="T15" fmla="*/ 2147483647 h 141"/>
              <a:gd name="T16" fmla="*/ 2147483647 w 45"/>
              <a:gd name="T17" fmla="*/ 2147483647 h 141"/>
              <a:gd name="T18" fmla="*/ 2147483647 w 45"/>
              <a:gd name="T19" fmla="*/ 2147483647 h 141"/>
              <a:gd name="T20" fmla="*/ 2147483647 w 45"/>
              <a:gd name="T21" fmla="*/ 2147483647 h 141"/>
              <a:gd name="T22" fmla="*/ 2147483647 w 45"/>
              <a:gd name="T23" fmla="*/ 0 h 141"/>
              <a:gd name="T24" fmla="*/ 2147483647 w 45"/>
              <a:gd name="T25" fmla="*/ 0 h 141"/>
              <a:gd name="T26" fmla="*/ 2147483647 w 45"/>
              <a:gd name="T27" fmla="*/ 0 h 141"/>
              <a:gd name="T28" fmla="*/ 2147483647 w 45"/>
              <a:gd name="T29" fmla="*/ 0 h 141"/>
              <a:gd name="T30" fmla="*/ 2147483647 w 45"/>
              <a:gd name="T31" fmla="*/ 2147483647 h 141"/>
              <a:gd name="T32" fmla="*/ 2147483647 w 45"/>
              <a:gd name="T33" fmla="*/ 2147483647 h 141"/>
              <a:gd name="T34" fmla="*/ 2147483647 w 45"/>
              <a:gd name="T35" fmla="*/ 2147483647 h 141"/>
              <a:gd name="T36" fmla="*/ 2147483647 w 45"/>
              <a:gd name="T37" fmla="*/ 2147483647 h 141"/>
              <a:gd name="T38" fmla="*/ 0 w 45"/>
              <a:gd name="T39" fmla="*/ 2147483647 h 141"/>
              <a:gd name="T40" fmla="*/ 0 w 45"/>
              <a:gd name="T41" fmla="*/ 2147483647 h 141"/>
              <a:gd name="T42" fmla="*/ 0 w 45"/>
              <a:gd name="T43" fmla="*/ 2147483647 h 141"/>
              <a:gd name="T44" fmla="*/ 0 w 45"/>
              <a:gd name="T45" fmla="*/ 2147483647 h 141"/>
              <a:gd name="T46" fmla="*/ 0 w 45"/>
              <a:gd name="T47" fmla="*/ 2147483647 h 141"/>
              <a:gd name="T48" fmla="*/ 0 w 45"/>
              <a:gd name="T49" fmla="*/ 2147483647 h 141"/>
              <a:gd name="T50" fmla="*/ 0 w 45"/>
              <a:gd name="T51" fmla="*/ 2147483647 h 141"/>
              <a:gd name="T52" fmla="*/ 2147483647 w 45"/>
              <a:gd name="T53" fmla="*/ 2147483647 h 141"/>
              <a:gd name="T54" fmla="*/ 2147483647 w 45"/>
              <a:gd name="T55" fmla="*/ 2147483647 h 141"/>
              <a:gd name="T56" fmla="*/ 2147483647 w 45"/>
              <a:gd name="T57" fmla="*/ 2147483647 h 141"/>
              <a:gd name="T58" fmla="*/ 2147483647 w 45"/>
              <a:gd name="T59" fmla="*/ 2147483647 h 141"/>
              <a:gd name="T60" fmla="*/ 2147483647 w 45"/>
              <a:gd name="T61" fmla="*/ 2147483647 h 141"/>
              <a:gd name="T62" fmla="*/ 2147483647 w 45"/>
              <a:gd name="T63" fmla="*/ 2147483647 h 141"/>
              <a:gd name="T64" fmla="*/ 2147483647 w 45"/>
              <a:gd name="T65" fmla="*/ 2147483647 h 141"/>
              <a:gd name="T66" fmla="*/ 2147483647 w 45"/>
              <a:gd name="T67" fmla="*/ 2147483647 h 141"/>
              <a:gd name="T68" fmla="*/ 2147483647 w 45"/>
              <a:gd name="T69" fmla="*/ 2147483647 h 141"/>
              <a:gd name="T70" fmla="*/ 2147483647 w 45"/>
              <a:gd name="T71" fmla="*/ 2147483647 h 141"/>
              <a:gd name="T72" fmla="*/ 2147483647 w 45"/>
              <a:gd name="T73" fmla="*/ 2147483647 h 141"/>
              <a:gd name="T74" fmla="*/ 2147483647 w 45"/>
              <a:gd name="T75" fmla="*/ 2147483647 h 141"/>
              <a:gd name="T76" fmla="*/ 2147483647 w 45"/>
              <a:gd name="T77" fmla="*/ 2147483647 h 141"/>
              <a:gd name="T78" fmla="*/ 2147483647 w 45"/>
              <a:gd name="T79" fmla="*/ 2147483647 h 141"/>
              <a:gd name="T80" fmla="*/ 2147483647 w 45"/>
              <a:gd name="T81" fmla="*/ 2147483647 h 141"/>
              <a:gd name="T82" fmla="*/ 2147483647 w 45"/>
              <a:gd name="T83" fmla="*/ 2147483647 h 141"/>
              <a:gd name="T84" fmla="*/ 2147483647 w 45"/>
              <a:gd name="T85" fmla="*/ 2147483647 h 141"/>
              <a:gd name="T86" fmla="*/ 2147483647 w 45"/>
              <a:gd name="T87" fmla="*/ 2147483647 h 14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5"/>
              <a:gd name="T133" fmla="*/ 0 h 141"/>
              <a:gd name="T134" fmla="*/ 45 w 45"/>
              <a:gd name="T135" fmla="*/ 141 h 14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5" h="141">
                <a:moveTo>
                  <a:pt x="45" y="59"/>
                </a:moveTo>
                <a:lnTo>
                  <a:pt x="45" y="50"/>
                </a:lnTo>
                <a:lnTo>
                  <a:pt x="45" y="46"/>
                </a:lnTo>
                <a:lnTo>
                  <a:pt x="45" y="37"/>
                </a:lnTo>
                <a:lnTo>
                  <a:pt x="41" y="32"/>
                </a:lnTo>
                <a:lnTo>
                  <a:pt x="41" y="23"/>
                </a:lnTo>
                <a:lnTo>
                  <a:pt x="41" y="19"/>
                </a:lnTo>
                <a:lnTo>
                  <a:pt x="41" y="14"/>
                </a:lnTo>
                <a:lnTo>
                  <a:pt x="36" y="10"/>
                </a:lnTo>
                <a:lnTo>
                  <a:pt x="36" y="5"/>
                </a:lnTo>
                <a:lnTo>
                  <a:pt x="31" y="5"/>
                </a:lnTo>
                <a:lnTo>
                  <a:pt x="31" y="0"/>
                </a:lnTo>
                <a:lnTo>
                  <a:pt x="27" y="0"/>
                </a:lnTo>
                <a:lnTo>
                  <a:pt x="22" y="0"/>
                </a:lnTo>
                <a:lnTo>
                  <a:pt x="18" y="0"/>
                </a:lnTo>
                <a:lnTo>
                  <a:pt x="13" y="5"/>
                </a:lnTo>
                <a:lnTo>
                  <a:pt x="9" y="10"/>
                </a:lnTo>
                <a:lnTo>
                  <a:pt x="4" y="19"/>
                </a:lnTo>
                <a:lnTo>
                  <a:pt x="4" y="28"/>
                </a:lnTo>
                <a:lnTo>
                  <a:pt x="0" y="37"/>
                </a:lnTo>
                <a:lnTo>
                  <a:pt x="0" y="46"/>
                </a:lnTo>
                <a:lnTo>
                  <a:pt x="0" y="59"/>
                </a:lnTo>
                <a:lnTo>
                  <a:pt x="0" y="82"/>
                </a:lnTo>
                <a:lnTo>
                  <a:pt x="0" y="87"/>
                </a:lnTo>
                <a:lnTo>
                  <a:pt x="0" y="96"/>
                </a:lnTo>
                <a:lnTo>
                  <a:pt x="0" y="100"/>
                </a:lnTo>
                <a:lnTo>
                  <a:pt x="4" y="109"/>
                </a:lnTo>
                <a:lnTo>
                  <a:pt x="4" y="114"/>
                </a:lnTo>
                <a:lnTo>
                  <a:pt x="4" y="118"/>
                </a:lnTo>
                <a:lnTo>
                  <a:pt x="4" y="123"/>
                </a:lnTo>
                <a:lnTo>
                  <a:pt x="9" y="127"/>
                </a:lnTo>
                <a:lnTo>
                  <a:pt x="9" y="132"/>
                </a:lnTo>
                <a:lnTo>
                  <a:pt x="13" y="137"/>
                </a:lnTo>
                <a:lnTo>
                  <a:pt x="18" y="141"/>
                </a:lnTo>
                <a:lnTo>
                  <a:pt x="22" y="141"/>
                </a:lnTo>
                <a:lnTo>
                  <a:pt x="27" y="141"/>
                </a:lnTo>
                <a:lnTo>
                  <a:pt x="31" y="137"/>
                </a:lnTo>
                <a:lnTo>
                  <a:pt x="36" y="132"/>
                </a:lnTo>
                <a:lnTo>
                  <a:pt x="41" y="123"/>
                </a:lnTo>
                <a:lnTo>
                  <a:pt x="41" y="114"/>
                </a:lnTo>
                <a:lnTo>
                  <a:pt x="45" y="105"/>
                </a:lnTo>
                <a:lnTo>
                  <a:pt x="45" y="91"/>
                </a:lnTo>
                <a:lnTo>
                  <a:pt x="45" y="82"/>
                </a:lnTo>
                <a:lnTo>
                  <a:pt x="45" y="5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4405313" y="3408363"/>
            <a:ext cx="173037" cy="144462"/>
          </a:xfrm>
          <a:custGeom>
            <a:avLst/>
            <a:gdLst>
              <a:gd name="T0" fmla="*/ 0 w 109"/>
              <a:gd name="T1" fmla="*/ 0 h 91"/>
              <a:gd name="T2" fmla="*/ 2147483647 w 109"/>
              <a:gd name="T3" fmla="*/ 0 h 91"/>
              <a:gd name="T4" fmla="*/ 2147483647 w 109"/>
              <a:gd name="T5" fmla="*/ 0 h 91"/>
              <a:gd name="T6" fmla="*/ 2147483647 w 109"/>
              <a:gd name="T7" fmla="*/ 0 h 91"/>
              <a:gd name="T8" fmla="*/ 2147483647 w 109"/>
              <a:gd name="T9" fmla="*/ 0 h 91"/>
              <a:gd name="T10" fmla="*/ 2147483647 w 109"/>
              <a:gd name="T11" fmla="*/ 2147483647 h 91"/>
              <a:gd name="T12" fmla="*/ 2147483647 w 109"/>
              <a:gd name="T13" fmla="*/ 2147483647 h 91"/>
              <a:gd name="T14" fmla="*/ 2147483647 w 109"/>
              <a:gd name="T15" fmla="*/ 2147483647 h 91"/>
              <a:gd name="T16" fmla="*/ 2147483647 w 109"/>
              <a:gd name="T17" fmla="*/ 2147483647 h 91"/>
              <a:gd name="T18" fmla="*/ 2147483647 w 109"/>
              <a:gd name="T19" fmla="*/ 2147483647 h 91"/>
              <a:gd name="T20" fmla="*/ 2147483647 w 109"/>
              <a:gd name="T21" fmla="*/ 2147483647 h 91"/>
              <a:gd name="T22" fmla="*/ 2147483647 w 109"/>
              <a:gd name="T23" fmla="*/ 2147483647 h 91"/>
              <a:gd name="T24" fmla="*/ 2147483647 w 109"/>
              <a:gd name="T25" fmla="*/ 2147483647 h 91"/>
              <a:gd name="T26" fmla="*/ 2147483647 w 109"/>
              <a:gd name="T27" fmla="*/ 2147483647 h 91"/>
              <a:gd name="T28" fmla="*/ 2147483647 w 109"/>
              <a:gd name="T29" fmla="*/ 2147483647 h 91"/>
              <a:gd name="T30" fmla="*/ 2147483647 w 109"/>
              <a:gd name="T31" fmla="*/ 2147483647 h 91"/>
              <a:gd name="T32" fmla="*/ 2147483647 w 109"/>
              <a:gd name="T33" fmla="*/ 2147483647 h 91"/>
              <a:gd name="T34" fmla="*/ 2147483647 w 109"/>
              <a:gd name="T35" fmla="*/ 2147483647 h 91"/>
              <a:gd name="T36" fmla="*/ 2147483647 w 109"/>
              <a:gd name="T37" fmla="*/ 2147483647 h 91"/>
              <a:gd name="T38" fmla="*/ 2147483647 w 109"/>
              <a:gd name="T39" fmla="*/ 2147483647 h 91"/>
              <a:gd name="T40" fmla="*/ 2147483647 w 109"/>
              <a:gd name="T41" fmla="*/ 2147483647 h 91"/>
              <a:gd name="T42" fmla="*/ 2147483647 w 109"/>
              <a:gd name="T43" fmla="*/ 2147483647 h 91"/>
              <a:gd name="T44" fmla="*/ 2147483647 w 109"/>
              <a:gd name="T45" fmla="*/ 2147483647 h 91"/>
              <a:gd name="T46" fmla="*/ 2147483647 w 109"/>
              <a:gd name="T47" fmla="*/ 2147483647 h 91"/>
              <a:gd name="T48" fmla="*/ 2147483647 w 109"/>
              <a:gd name="T49" fmla="*/ 2147483647 h 91"/>
              <a:gd name="T50" fmla="*/ 2147483647 w 109"/>
              <a:gd name="T51" fmla="*/ 2147483647 h 91"/>
              <a:gd name="T52" fmla="*/ 0 w 109"/>
              <a:gd name="T53" fmla="*/ 2147483647 h 91"/>
              <a:gd name="T54" fmla="*/ 0 w 109"/>
              <a:gd name="T55" fmla="*/ 2147483647 h 91"/>
              <a:gd name="T56" fmla="*/ 2147483647 w 109"/>
              <a:gd name="T57" fmla="*/ 2147483647 h 91"/>
              <a:gd name="T58" fmla="*/ 2147483647 w 109"/>
              <a:gd name="T59" fmla="*/ 2147483647 h 91"/>
              <a:gd name="T60" fmla="*/ 2147483647 w 109"/>
              <a:gd name="T61" fmla="*/ 2147483647 h 91"/>
              <a:gd name="T62" fmla="*/ 2147483647 w 109"/>
              <a:gd name="T63" fmla="*/ 2147483647 h 91"/>
              <a:gd name="T64" fmla="*/ 2147483647 w 109"/>
              <a:gd name="T65" fmla="*/ 2147483647 h 91"/>
              <a:gd name="T66" fmla="*/ 2147483647 w 109"/>
              <a:gd name="T67" fmla="*/ 2147483647 h 91"/>
              <a:gd name="T68" fmla="*/ 2147483647 w 109"/>
              <a:gd name="T69" fmla="*/ 2147483647 h 91"/>
              <a:gd name="T70" fmla="*/ 2147483647 w 109"/>
              <a:gd name="T71" fmla="*/ 2147483647 h 91"/>
              <a:gd name="T72" fmla="*/ 2147483647 w 109"/>
              <a:gd name="T73" fmla="*/ 2147483647 h 91"/>
              <a:gd name="T74" fmla="*/ 2147483647 w 109"/>
              <a:gd name="T75" fmla="*/ 2147483647 h 91"/>
              <a:gd name="T76" fmla="*/ 2147483647 w 109"/>
              <a:gd name="T77" fmla="*/ 2147483647 h 91"/>
              <a:gd name="T78" fmla="*/ 2147483647 w 109"/>
              <a:gd name="T79" fmla="*/ 2147483647 h 91"/>
              <a:gd name="T80" fmla="*/ 2147483647 w 109"/>
              <a:gd name="T81" fmla="*/ 2147483647 h 91"/>
              <a:gd name="T82" fmla="*/ 2147483647 w 109"/>
              <a:gd name="T83" fmla="*/ 2147483647 h 91"/>
              <a:gd name="T84" fmla="*/ 2147483647 w 109"/>
              <a:gd name="T85" fmla="*/ 2147483647 h 91"/>
              <a:gd name="T86" fmla="*/ 2147483647 w 109"/>
              <a:gd name="T87" fmla="*/ 2147483647 h 91"/>
              <a:gd name="T88" fmla="*/ 2147483647 w 109"/>
              <a:gd name="T89" fmla="*/ 2147483647 h 91"/>
              <a:gd name="T90" fmla="*/ 2147483647 w 109"/>
              <a:gd name="T91" fmla="*/ 2147483647 h 91"/>
              <a:gd name="T92" fmla="*/ 2147483647 w 109"/>
              <a:gd name="T93" fmla="*/ 2147483647 h 91"/>
              <a:gd name="T94" fmla="*/ 2147483647 w 109"/>
              <a:gd name="T95" fmla="*/ 2147483647 h 91"/>
              <a:gd name="T96" fmla="*/ 2147483647 w 109"/>
              <a:gd name="T97" fmla="*/ 2147483647 h 91"/>
              <a:gd name="T98" fmla="*/ 2147483647 w 109"/>
              <a:gd name="T99" fmla="*/ 2147483647 h 91"/>
              <a:gd name="T100" fmla="*/ 2147483647 w 109"/>
              <a:gd name="T101" fmla="*/ 2147483647 h 91"/>
              <a:gd name="T102" fmla="*/ 2147483647 w 109"/>
              <a:gd name="T103" fmla="*/ 2147483647 h 91"/>
              <a:gd name="T104" fmla="*/ 0 w 109"/>
              <a:gd name="T105" fmla="*/ 2147483647 h 91"/>
              <a:gd name="T106" fmla="*/ 0 w 109"/>
              <a:gd name="T107" fmla="*/ 0 h 9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9"/>
              <a:gd name="T163" fmla="*/ 0 h 91"/>
              <a:gd name="T164" fmla="*/ 109 w 109"/>
              <a:gd name="T165" fmla="*/ 91 h 9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9" h="91">
                <a:moveTo>
                  <a:pt x="0" y="0"/>
                </a:moveTo>
                <a:lnTo>
                  <a:pt x="73" y="0"/>
                </a:lnTo>
                <a:lnTo>
                  <a:pt x="77" y="0"/>
                </a:lnTo>
                <a:lnTo>
                  <a:pt x="82" y="0"/>
                </a:lnTo>
                <a:lnTo>
                  <a:pt x="87" y="0"/>
                </a:lnTo>
                <a:lnTo>
                  <a:pt x="91" y="5"/>
                </a:lnTo>
                <a:lnTo>
                  <a:pt x="96" y="9"/>
                </a:lnTo>
                <a:lnTo>
                  <a:pt x="100" y="9"/>
                </a:lnTo>
                <a:lnTo>
                  <a:pt x="100" y="14"/>
                </a:lnTo>
                <a:lnTo>
                  <a:pt x="105" y="18"/>
                </a:lnTo>
                <a:lnTo>
                  <a:pt x="109" y="27"/>
                </a:lnTo>
                <a:lnTo>
                  <a:pt x="109" y="32"/>
                </a:lnTo>
                <a:lnTo>
                  <a:pt x="109" y="36"/>
                </a:lnTo>
                <a:lnTo>
                  <a:pt x="109" y="45"/>
                </a:lnTo>
                <a:lnTo>
                  <a:pt x="109" y="50"/>
                </a:lnTo>
                <a:lnTo>
                  <a:pt x="109" y="55"/>
                </a:lnTo>
                <a:lnTo>
                  <a:pt x="109" y="64"/>
                </a:lnTo>
                <a:lnTo>
                  <a:pt x="105" y="68"/>
                </a:lnTo>
                <a:lnTo>
                  <a:pt x="105" y="73"/>
                </a:lnTo>
                <a:lnTo>
                  <a:pt x="100" y="77"/>
                </a:lnTo>
                <a:lnTo>
                  <a:pt x="96" y="82"/>
                </a:lnTo>
                <a:lnTo>
                  <a:pt x="91" y="86"/>
                </a:lnTo>
                <a:lnTo>
                  <a:pt x="87" y="86"/>
                </a:lnTo>
                <a:lnTo>
                  <a:pt x="82" y="91"/>
                </a:lnTo>
                <a:lnTo>
                  <a:pt x="77" y="91"/>
                </a:lnTo>
                <a:lnTo>
                  <a:pt x="73" y="91"/>
                </a:lnTo>
                <a:lnTo>
                  <a:pt x="0" y="91"/>
                </a:lnTo>
                <a:lnTo>
                  <a:pt x="0" y="82"/>
                </a:lnTo>
                <a:lnTo>
                  <a:pt x="73" y="82"/>
                </a:lnTo>
                <a:lnTo>
                  <a:pt x="77" y="82"/>
                </a:lnTo>
                <a:lnTo>
                  <a:pt x="82" y="82"/>
                </a:lnTo>
                <a:lnTo>
                  <a:pt x="82" y="77"/>
                </a:lnTo>
                <a:lnTo>
                  <a:pt x="87" y="77"/>
                </a:lnTo>
                <a:lnTo>
                  <a:pt x="91" y="73"/>
                </a:lnTo>
                <a:lnTo>
                  <a:pt x="96" y="73"/>
                </a:lnTo>
                <a:lnTo>
                  <a:pt x="96" y="68"/>
                </a:lnTo>
                <a:lnTo>
                  <a:pt x="100" y="64"/>
                </a:lnTo>
                <a:lnTo>
                  <a:pt x="100" y="59"/>
                </a:lnTo>
                <a:lnTo>
                  <a:pt x="100" y="55"/>
                </a:lnTo>
                <a:lnTo>
                  <a:pt x="100" y="50"/>
                </a:lnTo>
                <a:lnTo>
                  <a:pt x="105" y="45"/>
                </a:lnTo>
                <a:lnTo>
                  <a:pt x="100" y="41"/>
                </a:lnTo>
                <a:lnTo>
                  <a:pt x="100" y="36"/>
                </a:lnTo>
                <a:lnTo>
                  <a:pt x="100" y="32"/>
                </a:lnTo>
                <a:lnTo>
                  <a:pt x="100" y="27"/>
                </a:lnTo>
                <a:lnTo>
                  <a:pt x="96" y="23"/>
                </a:lnTo>
                <a:lnTo>
                  <a:pt x="96" y="18"/>
                </a:lnTo>
                <a:lnTo>
                  <a:pt x="91" y="14"/>
                </a:lnTo>
                <a:lnTo>
                  <a:pt x="87" y="14"/>
                </a:lnTo>
                <a:lnTo>
                  <a:pt x="82" y="9"/>
                </a:lnTo>
                <a:lnTo>
                  <a:pt x="77" y="9"/>
                </a:lnTo>
                <a:lnTo>
                  <a:pt x="73" y="9"/>
                </a:ln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4052888" y="4151313"/>
            <a:ext cx="568325" cy="461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4441825" y="3048000"/>
            <a:ext cx="1165225" cy="1312863"/>
          </a:xfrm>
          <a:custGeom>
            <a:avLst/>
            <a:gdLst>
              <a:gd name="T0" fmla="*/ 2147483647 w 735"/>
              <a:gd name="T1" fmla="*/ 2147483647 h 826"/>
              <a:gd name="T2" fmla="*/ 2147483647 w 735"/>
              <a:gd name="T3" fmla="*/ 2147483647 h 826"/>
              <a:gd name="T4" fmla="*/ 2147483647 w 735"/>
              <a:gd name="T5" fmla="*/ 2147483647 h 826"/>
              <a:gd name="T6" fmla="*/ 2147483647 w 735"/>
              <a:gd name="T7" fmla="*/ 2147483647 h 826"/>
              <a:gd name="T8" fmla="*/ 2147483647 w 735"/>
              <a:gd name="T9" fmla="*/ 2147483647 h 826"/>
              <a:gd name="T10" fmla="*/ 2147483647 w 735"/>
              <a:gd name="T11" fmla="*/ 2147483647 h 826"/>
              <a:gd name="T12" fmla="*/ 0 w 735"/>
              <a:gd name="T13" fmla="*/ 2147483647 h 826"/>
              <a:gd name="T14" fmla="*/ 0 w 735"/>
              <a:gd name="T15" fmla="*/ 2147483647 h 826"/>
              <a:gd name="T16" fmla="*/ 0 w 735"/>
              <a:gd name="T17" fmla="*/ 2147483647 h 826"/>
              <a:gd name="T18" fmla="*/ 0 w 735"/>
              <a:gd name="T19" fmla="*/ 2147483647 h 826"/>
              <a:gd name="T20" fmla="*/ 0 w 735"/>
              <a:gd name="T21" fmla="*/ 2147483647 h 826"/>
              <a:gd name="T22" fmla="*/ 0 w 735"/>
              <a:gd name="T23" fmla="*/ 2147483647 h 826"/>
              <a:gd name="T24" fmla="*/ 2147483647 w 735"/>
              <a:gd name="T25" fmla="*/ 2147483647 h 826"/>
              <a:gd name="T26" fmla="*/ 2147483647 w 735"/>
              <a:gd name="T27" fmla="*/ 2147483647 h 826"/>
              <a:gd name="T28" fmla="*/ 2147483647 w 735"/>
              <a:gd name="T29" fmla="*/ 2147483647 h 826"/>
              <a:gd name="T30" fmla="*/ 2147483647 w 735"/>
              <a:gd name="T31" fmla="*/ 2147483647 h 826"/>
              <a:gd name="T32" fmla="*/ 2147483647 w 735"/>
              <a:gd name="T33" fmla="*/ 2147483647 h 826"/>
              <a:gd name="T34" fmla="*/ 2147483647 w 735"/>
              <a:gd name="T35" fmla="*/ 2147483647 h 826"/>
              <a:gd name="T36" fmla="*/ 2147483647 w 735"/>
              <a:gd name="T37" fmla="*/ 2147483647 h 826"/>
              <a:gd name="T38" fmla="*/ 2147483647 w 735"/>
              <a:gd name="T39" fmla="*/ 2147483647 h 826"/>
              <a:gd name="T40" fmla="*/ 2147483647 w 735"/>
              <a:gd name="T41" fmla="*/ 2147483647 h 826"/>
              <a:gd name="T42" fmla="*/ 2147483647 w 735"/>
              <a:gd name="T43" fmla="*/ 2147483647 h 826"/>
              <a:gd name="T44" fmla="*/ 2147483647 w 735"/>
              <a:gd name="T45" fmla="*/ 2147483647 h 826"/>
              <a:gd name="T46" fmla="*/ 2147483647 w 735"/>
              <a:gd name="T47" fmla="*/ 2147483647 h 826"/>
              <a:gd name="T48" fmla="*/ 2147483647 w 735"/>
              <a:gd name="T49" fmla="*/ 2147483647 h 826"/>
              <a:gd name="T50" fmla="*/ 2147483647 w 735"/>
              <a:gd name="T51" fmla="*/ 2147483647 h 826"/>
              <a:gd name="T52" fmla="*/ 2147483647 w 735"/>
              <a:gd name="T53" fmla="*/ 2147483647 h 826"/>
              <a:gd name="T54" fmla="*/ 2147483647 w 735"/>
              <a:gd name="T55" fmla="*/ 2147483647 h 826"/>
              <a:gd name="T56" fmla="*/ 2147483647 w 735"/>
              <a:gd name="T57" fmla="*/ 2147483647 h 826"/>
              <a:gd name="T58" fmla="*/ 2147483647 w 735"/>
              <a:gd name="T59" fmla="*/ 0 h 826"/>
              <a:gd name="T60" fmla="*/ 2147483647 w 735"/>
              <a:gd name="T61" fmla="*/ 0 h 826"/>
              <a:gd name="T62" fmla="*/ 2147483647 w 735"/>
              <a:gd name="T63" fmla="*/ 2147483647 h 826"/>
              <a:gd name="T64" fmla="*/ 2147483647 w 735"/>
              <a:gd name="T65" fmla="*/ 2147483647 h 826"/>
              <a:gd name="T66" fmla="*/ 2147483647 w 735"/>
              <a:gd name="T67" fmla="*/ 2147483647 h 826"/>
              <a:gd name="T68" fmla="*/ 2147483647 w 735"/>
              <a:gd name="T69" fmla="*/ 2147483647 h 826"/>
              <a:gd name="T70" fmla="*/ 2147483647 w 735"/>
              <a:gd name="T71" fmla="*/ 2147483647 h 826"/>
              <a:gd name="T72" fmla="*/ 2147483647 w 735"/>
              <a:gd name="T73" fmla="*/ 2147483647 h 826"/>
              <a:gd name="T74" fmla="*/ 2147483647 w 735"/>
              <a:gd name="T75" fmla="*/ 2147483647 h 826"/>
              <a:gd name="T76" fmla="*/ 2147483647 w 735"/>
              <a:gd name="T77" fmla="*/ 2147483647 h 826"/>
              <a:gd name="T78" fmla="*/ 2147483647 w 735"/>
              <a:gd name="T79" fmla="*/ 2147483647 h 826"/>
              <a:gd name="T80" fmla="*/ 2147483647 w 735"/>
              <a:gd name="T81" fmla="*/ 2147483647 h 826"/>
              <a:gd name="T82" fmla="*/ 2147483647 w 735"/>
              <a:gd name="T83" fmla="*/ 2147483647 h 826"/>
              <a:gd name="T84" fmla="*/ 2147483647 w 735"/>
              <a:gd name="T85" fmla="*/ 2147483647 h 826"/>
              <a:gd name="T86" fmla="*/ 2147483647 w 735"/>
              <a:gd name="T87" fmla="*/ 2147483647 h 826"/>
              <a:gd name="T88" fmla="*/ 2147483647 w 735"/>
              <a:gd name="T89" fmla="*/ 2147483647 h 826"/>
              <a:gd name="T90" fmla="*/ 2147483647 w 735"/>
              <a:gd name="T91" fmla="*/ 2147483647 h 826"/>
              <a:gd name="T92" fmla="*/ 2147483647 w 735"/>
              <a:gd name="T93" fmla="*/ 2147483647 h 826"/>
              <a:gd name="T94" fmla="*/ 2147483647 w 735"/>
              <a:gd name="T95" fmla="*/ 2147483647 h 826"/>
              <a:gd name="T96" fmla="*/ 2147483647 w 735"/>
              <a:gd name="T97" fmla="*/ 2147483647 h 826"/>
              <a:gd name="T98" fmla="*/ 2147483647 w 735"/>
              <a:gd name="T99" fmla="*/ 2147483647 h 826"/>
              <a:gd name="T100" fmla="*/ 2147483647 w 735"/>
              <a:gd name="T101" fmla="*/ 2147483647 h 826"/>
              <a:gd name="T102" fmla="*/ 2147483647 w 735"/>
              <a:gd name="T103" fmla="*/ 2147483647 h 826"/>
              <a:gd name="T104" fmla="*/ 2147483647 w 735"/>
              <a:gd name="T105" fmla="*/ 2147483647 h 826"/>
              <a:gd name="T106" fmla="*/ 2147483647 w 735"/>
              <a:gd name="T107" fmla="*/ 2147483647 h 826"/>
              <a:gd name="T108" fmla="*/ 2147483647 w 735"/>
              <a:gd name="T109" fmla="*/ 2147483647 h 826"/>
              <a:gd name="T110" fmla="*/ 2147483647 w 735"/>
              <a:gd name="T111" fmla="*/ 2147483647 h 826"/>
              <a:gd name="T112" fmla="*/ 2147483647 w 735"/>
              <a:gd name="T113" fmla="*/ 2147483647 h 826"/>
              <a:gd name="T114" fmla="*/ 2147483647 w 735"/>
              <a:gd name="T115" fmla="*/ 2147483647 h 826"/>
              <a:gd name="T116" fmla="*/ 2147483647 w 735"/>
              <a:gd name="T117" fmla="*/ 2147483647 h 826"/>
              <a:gd name="T118" fmla="*/ 2147483647 w 735"/>
              <a:gd name="T119" fmla="*/ 2147483647 h 826"/>
              <a:gd name="T120" fmla="*/ 2147483647 w 735"/>
              <a:gd name="T121" fmla="*/ 2147483647 h 826"/>
              <a:gd name="T122" fmla="*/ 2147483647 w 735"/>
              <a:gd name="T123" fmla="*/ 2147483647 h 826"/>
              <a:gd name="T124" fmla="*/ 2147483647 w 735"/>
              <a:gd name="T125" fmla="*/ 2147483647 h 8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35"/>
              <a:gd name="T190" fmla="*/ 0 h 826"/>
              <a:gd name="T191" fmla="*/ 735 w 735"/>
              <a:gd name="T192" fmla="*/ 826 h 8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35" h="826">
                <a:moveTo>
                  <a:pt x="377" y="826"/>
                </a:moveTo>
                <a:lnTo>
                  <a:pt x="68" y="563"/>
                </a:lnTo>
                <a:lnTo>
                  <a:pt x="45" y="540"/>
                </a:lnTo>
                <a:lnTo>
                  <a:pt x="27" y="517"/>
                </a:lnTo>
                <a:lnTo>
                  <a:pt x="14" y="486"/>
                </a:lnTo>
                <a:lnTo>
                  <a:pt x="5" y="454"/>
                </a:lnTo>
                <a:lnTo>
                  <a:pt x="0" y="440"/>
                </a:lnTo>
                <a:lnTo>
                  <a:pt x="0" y="422"/>
                </a:lnTo>
                <a:lnTo>
                  <a:pt x="0" y="404"/>
                </a:lnTo>
                <a:lnTo>
                  <a:pt x="0" y="386"/>
                </a:lnTo>
                <a:lnTo>
                  <a:pt x="0" y="368"/>
                </a:lnTo>
                <a:lnTo>
                  <a:pt x="0" y="350"/>
                </a:lnTo>
                <a:lnTo>
                  <a:pt x="5" y="331"/>
                </a:lnTo>
                <a:lnTo>
                  <a:pt x="9" y="313"/>
                </a:lnTo>
                <a:lnTo>
                  <a:pt x="14" y="291"/>
                </a:lnTo>
                <a:lnTo>
                  <a:pt x="23" y="272"/>
                </a:lnTo>
                <a:lnTo>
                  <a:pt x="27" y="254"/>
                </a:lnTo>
                <a:lnTo>
                  <a:pt x="36" y="236"/>
                </a:lnTo>
                <a:lnTo>
                  <a:pt x="45" y="214"/>
                </a:lnTo>
                <a:lnTo>
                  <a:pt x="54" y="195"/>
                </a:lnTo>
                <a:lnTo>
                  <a:pt x="68" y="177"/>
                </a:lnTo>
                <a:lnTo>
                  <a:pt x="82" y="159"/>
                </a:lnTo>
                <a:lnTo>
                  <a:pt x="104" y="123"/>
                </a:lnTo>
                <a:lnTo>
                  <a:pt x="132" y="96"/>
                </a:lnTo>
                <a:lnTo>
                  <a:pt x="163" y="68"/>
                </a:lnTo>
                <a:lnTo>
                  <a:pt x="191" y="46"/>
                </a:lnTo>
                <a:lnTo>
                  <a:pt x="222" y="28"/>
                </a:lnTo>
                <a:lnTo>
                  <a:pt x="254" y="14"/>
                </a:lnTo>
                <a:lnTo>
                  <a:pt x="286" y="5"/>
                </a:lnTo>
                <a:lnTo>
                  <a:pt x="318" y="0"/>
                </a:lnTo>
                <a:lnTo>
                  <a:pt x="345" y="0"/>
                </a:lnTo>
                <a:lnTo>
                  <a:pt x="372" y="9"/>
                </a:lnTo>
                <a:lnTo>
                  <a:pt x="399" y="23"/>
                </a:lnTo>
                <a:lnTo>
                  <a:pt x="426" y="37"/>
                </a:lnTo>
                <a:lnTo>
                  <a:pt x="735" y="304"/>
                </a:lnTo>
                <a:lnTo>
                  <a:pt x="699" y="354"/>
                </a:lnTo>
                <a:lnTo>
                  <a:pt x="390" y="91"/>
                </a:lnTo>
                <a:lnTo>
                  <a:pt x="367" y="77"/>
                </a:lnTo>
                <a:lnTo>
                  <a:pt x="349" y="68"/>
                </a:lnTo>
                <a:lnTo>
                  <a:pt x="327" y="64"/>
                </a:lnTo>
                <a:lnTo>
                  <a:pt x="304" y="59"/>
                </a:lnTo>
                <a:lnTo>
                  <a:pt x="277" y="64"/>
                </a:lnTo>
                <a:lnTo>
                  <a:pt x="254" y="68"/>
                </a:lnTo>
                <a:lnTo>
                  <a:pt x="227" y="82"/>
                </a:lnTo>
                <a:lnTo>
                  <a:pt x="204" y="96"/>
                </a:lnTo>
                <a:lnTo>
                  <a:pt x="177" y="114"/>
                </a:lnTo>
                <a:lnTo>
                  <a:pt x="154" y="132"/>
                </a:lnTo>
                <a:lnTo>
                  <a:pt x="132" y="159"/>
                </a:lnTo>
                <a:lnTo>
                  <a:pt x="113" y="186"/>
                </a:lnTo>
                <a:lnTo>
                  <a:pt x="95" y="218"/>
                </a:lnTo>
                <a:lnTo>
                  <a:pt x="77" y="245"/>
                </a:lnTo>
                <a:lnTo>
                  <a:pt x="68" y="277"/>
                </a:lnTo>
                <a:lnTo>
                  <a:pt x="59" y="309"/>
                </a:lnTo>
                <a:lnTo>
                  <a:pt x="50" y="341"/>
                </a:lnTo>
                <a:lnTo>
                  <a:pt x="50" y="368"/>
                </a:lnTo>
                <a:lnTo>
                  <a:pt x="50" y="400"/>
                </a:lnTo>
                <a:lnTo>
                  <a:pt x="54" y="427"/>
                </a:lnTo>
                <a:lnTo>
                  <a:pt x="59" y="449"/>
                </a:lnTo>
                <a:lnTo>
                  <a:pt x="73" y="472"/>
                </a:lnTo>
                <a:lnTo>
                  <a:pt x="86" y="490"/>
                </a:lnTo>
                <a:lnTo>
                  <a:pt x="104" y="508"/>
                </a:lnTo>
                <a:lnTo>
                  <a:pt x="413" y="772"/>
                </a:lnTo>
                <a:lnTo>
                  <a:pt x="377" y="826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4441825" y="3048000"/>
            <a:ext cx="1165225" cy="1312863"/>
          </a:xfrm>
          <a:custGeom>
            <a:avLst/>
            <a:gdLst>
              <a:gd name="T0" fmla="*/ 2147483647 w 735"/>
              <a:gd name="T1" fmla="*/ 2147483647 h 826"/>
              <a:gd name="T2" fmla="*/ 2147483647 w 735"/>
              <a:gd name="T3" fmla="*/ 2147483647 h 826"/>
              <a:gd name="T4" fmla="*/ 2147483647 w 735"/>
              <a:gd name="T5" fmla="*/ 2147483647 h 826"/>
              <a:gd name="T6" fmla="*/ 2147483647 w 735"/>
              <a:gd name="T7" fmla="*/ 2147483647 h 826"/>
              <a:gd name="T8" fmla="*/ 2147483647 w 735"/>
              <a:gd name="T9" fmla="*/ 2147483647 h 826"/>
              <a:gd name="T10" fmla="*/ 2147483647 w 735"/>
              <a:gd name="T11" fmla="*/ 2147483647 h 826"/>
              <a:gd name="T12" fmla="*/ 0 w 735"/>
              <a:gd name="T13" fmla="*/ 2147483647 h 826"/>
              <a:gd name="T14" fmla="*/ 0 w 735"/>
              <a:gd name="T15" fmla="*/ 2147483647 h 826"/>
              <a:gd name="T16" fmla="*/ 0 w 735"/>
              <a:gd name="T17" fmla="*/ 2147483647 h 826"/>
              <a:gd name="T18" fmla="*/ 0 w 735"/>
              <a:gd name="T19" fmla="*/ 2147483647 h 826"/>
              <a:gd name="T20" fmla="*/ 0 w 735"/>
              <a:gd name="T21" fmla="*/ 2147483647 h 826"/>
              <a:gd name="T22" fmla="*/ 0 w 735"/>
              <a:gd name="T23" fmla="*/ 2147483647 h 826"/>
              <a:gd name="T24" fmla="*/ 2147483647 w 735"/>
              <a:gd name="T25" fmla="*/ 2147483647 h 826"/>
              <a:gd name="T26" fmla="*/ 2147483647 w 735"/>
              <a:gd name="T27" fmla="*/ 2147483647 h 826"/>
              <a:gd name="T28" fmla="*/ 2147483647 w 735"/>
              <a:gd name="T29" fmla="*/ 2147483647 h 826"/>
              <a:gd name="T30" fmla="*/ 2147483647 w 735"/>
              <a:gd name="T31" fmla="*/ 2147483647 h 826"/>
              <a:gd name="T32" fmla="*/ 2147483647 w 735"/>
              <a:gd name="T33" fmla="*/ 2147483647 h 826"/>
              <a:gd name="T34" fmla="*/ 2147483647 w 735"/>
              <a:gd name="T35" fmla="*/ 2147483647 h 826"/>
              <a:gd name="T36" fmla="*/ 2147483647 w 735"/>
              <a:gd name="T37" fmla="*/ 2147483647 h 826"/>
              <a:gd name="T38" fmla="*/ 2147483647 w 735"/>
              <a:gd name="T39" fmla="*/ 2147483647 h 826"/>
              <a:gd name="T40" fmla="*/ 2147483647 w 735"/>
              <a:gd name="T41" fmla="*/ 2147483647 h 826"/>
              <a:gd name="T42" fmla="*/ 2147483647 w 735"/>
              <a:gd name="T43" fmla="*/ 2147483647 h 826"/>
              <a:gd name="T44" fmla="*/ 2147483647 w 735"/>
              <a:gd name="T45" fmla="*/ 2147483647 h 826"/>
              <a:gd name="T46" fmla="*/ 2147483647 w 735"/>
              <a:gd name="T47" fmla="*/ 2147483647 h 826"/>
              <a:gd name="T48" fmla="*/ 2147483647 w 735"/>
              <a:gd name="T49" fmla="*/ 2147483647 h 826"/>
              <a:gd name="T50" fmla="*/ 2147483647 w 735"/>
              <a:gd name="T51" fmla="*/ 2147483647 h 826"/>
              <a:gd name="T52" fmla="*/ 2147483647 w 735"/>
              <a:gd name="T53" fmla="*/ 2147483647 h 826"/>
              <a:gd name="T54" fmla="*/ 2147483647 w 735"/>
              <a:gd name="T55" fmla="*/ 2147483647 h 826"/>
              <a:gd name="T56" fmla="*/ 2147483647 w 735"/>
              <a:gd name="T57" fmla="*/ 2147483647 h 826"/>
              <a:gd name="T58" fmla="*/ 2147483647 w 735"/>
              <a:gd name="T59" fmla="*/ 0 h 826"/>
              <a:gd name="T60" fmla="*/ 2147483647 w 735"/>
              <a:gd name="T61" fmla="*/ 0 h 826"/>
              <a:gd name="T62" fmla="*/ 2147483647 w 735"/>
              <a:gd name="T63" fmla="*/ 2147483647 h 826"/>
              <a:gd name="T64" fmla="*/ 2147483647 w 735"/>
              <a:gd name="T65" fmla="*/ 2147483647 h 826"/>
              <a:gd name="T66" fmla="*/ 2147483647 w 735"/>
              <a:gd name="T67" fmla="*/ 2147483647 h 826"/>
              <a:gd name="T68" fmla="*/ 2147483647 w 735"/>
              <a:gd name="T69" fmla="*/ 2147483647 h 826"/>
              <a:gd name="T70" fmla="*/ 2147483647 w 735"/>
              <a:gd name="T71" fmla="*/ 2147483647 h 826"/>
              <a:gd name="T72" fmla="*/ 2147483647 w 735"/>
              <a:gd name="T73" fmla="*/ 2147483647 h 826"/>
              <a:gd name="T74" fmla="*/ 2147483647 w 735"/>
              <a:gd name="T75" fmla="*/ 2147483647 h 826"/>
              <a:gd name="T76" fmla="*/ 2147483647 w 735"/>
              <a:gd name="T77" fmla="*/ 2147483647 h 826"/>
              <a:gd name="T78" fmla="*/ 2147483647 w 735"/>
              <a:gd name="T79" fmla="*/ 2147483647 h 826"/>
              <a:gd name="T80" fmla="*/ 2147483647 w 735"/>
              <a:gd name="T81" fmla="*/ 2147483647 h 826"/>
              <a:gd name="T82" fmla="*/ 2147483647 w 735"/>
              <a:gd name="T83" fmla="*/ 2147483647 h 826"/>
              <a:gd name="T84" fmla="*/ 2147483647 w 735"/>
              <a:gd name="T85" fmla="*/ 2147483647 h 826"/>
              <a:gd name="T86" fmla="*/ 2147483647 w 735"/>
              <a:gd name="T87" fmla="*/ 2147483647 h 826"/>
              <a:gd name="T88" fmla="*/ 2147483647 w 735"/>
              <a:gd name="T89" fmla="*/ 2147483647 h 826"/>
              <a:gd name="T90" fmla="*/ 2147483647 w 735"/>
              <a:gd name="T91" fmla="*/ 2147483647 h 826"/>
              <a:gd name="T92" fmla="*/ 2147483647 w 735"/>
              <a:gd name="T93" fmla="*/ 2147483647 h 826"/>
              <a:gd name="T94" fmla="*/ 2147483647 w 735"/>
              <a:gd name="T95" fmla="*/ 2147483647 h 826"/>
              <a:gd name="T96" fmla="*/ 2147483647 w 735"/>
              <a:gd name="T97" fmla="*/ 2147483647 h 826"/>
              <a:gd name="T98" fmla="*/ 2147483647 w 735"/>
              <a:gd name="T99" fmla="*/ 2147483647 h 826"/>
              <a:gd name="T100" fmla="*/ 2147483647 w 735"/>
              <a:gd name="T101" fmla="*/ 2147483647 h 826"/>
              <a:gd name="T102" fmla="*/ 2147483647 w 735"/>
              <a:gd name="T103" fmla="*/ 2147483647 h 826"/>
              <a:gd name="T104" fmla="*/ 2147483647 w 735"/>
              <a:gd name="T105" fmla="*/ 2147483647 h 826"/>
              <a:gd name="T106" fmla="*/ 2147483647 w 735"/>
              <a:gd name="T107" fmla="*/ 2147483647 h 826"/>
              <a:gd name="T108" fmla="*/ 2147483647 w 735"/>
              <a:gd name="T109" fmla="*/ 2147483647 h 826"/>
              <a:gd name="T110" fmla="*/ 2147483647 w 735"/>
              <a:gd name="T111" fmla="*/ 2147483647 h 826"/>
              <a:gd name="T112" fmla="*/ 2147483647 w 735"/>
              <a:gd name="T113" fmla="*/ 2147483647 h 826"/>
              <a:gd name="T114" fmla="*/ 2147483647 w 735"/>
              <a:gd name="T115" fmla="*/ 2147483647 h 826"/>
              <a:gd name="T116" fmla="*/ 2147483647 w 735"/>
              <a:gd name="T117" fmla="*/ 2147483647 h 826"/>
              <a:gd name="T118" fmla="*/ 2147483647 w 735"/>
              <a:gd name="T119" fmla="*/ 2147483647 h 826"/>
              <a:gd name="T120" fmla="*/ 2147483647 w 735"/>
              <a:gd name="T121" fmla="*/ 2147483647 h 826"/>
              <a:gd name="T122" fmla="*/ 2147483647 w 735"/>
              <a:gd name="T123" fmla="*/ 2147483647 h 826"/>
              <a:gd name="T124" fmla="*/ 2147483647 w 735"/>
              <a:gd name="T125" fmla="*/ 2147483647 h 8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35"/>
              <a:gd name="T190" fmla="*/ 0 h 826"/>
              <a:gd name="T191" fmla="*/ 735 w 735"/>
              <a:gd name="T192" fmla="*/ 826 h 8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35" h="826">
                <a:moveTo>
                  <a:pt x="377" y="826"/>
                </a:moveTo>
                <a:lnTo>
                  <a:pt x="68" y="563"/>
                </a:lnTo>
                <a:lnTo>
                  <a:pt x="45" y="540"/>
                </a:lnTo>
                <a:lnTo>
                  <a:pt x="27" y="517"/>
                </a:lnTo>
                <a:lnTo>
                  <a:pt x="14" y="486"/>
                </a:lnTo>
                <a:lnTo>
                  <a:pt x="5" y="454"/>
                </a:lnTo>
                <a:lnTo>
                  <a:pt x="0" y="440"/>
                </a:lnTo>
                <a:lnTo>
                  <a:pt x="0" y="422"/>
                </a:lnTo>
                <a:lnTo>
                  <a:pt x="0" y="404"/>
                </a:lnTo>
                <a:lnTo>
                  <a:pt x="0" y="386"/>
                </a:lnTo>
                <a:lnTo>
                  <a:pt x="0" y="368"/>
                </a:lnTo>
                <a:lnTo>
                  <a:pt x="0" y="350"/>
                </a:lnTo>
                <a:lnTo>
                  <a:pt x="5" y="331"/>
                </a:lnTo>
                <a:lnTo>
                  <a:pt x="9" y="313"/>
                </a:lnTo>
                <a:lnTo>
                  <a:pt x="14" y="291"/>
                </a:lnTo>
                <a:lnTo>
                  <a:pt x="23" y="272"/>
                </a:lnTo>
                <a:lnTo>
                  <a:pt x="27" y="254"/>
                </a:lnTo>
                <a:lnTo>
                  <a:pt x="36" y="236"/>
                </a:lnTo>
                <a:lnTo>
                  <a:pt x="45" y="214"/>
                </a:lnTo>
                <a:lnTo>
                  <a:pt x="54" y="195"/>
                </a:lnTo>
                <a:lnTo>
                  <a:pt x="68" y="177"/>
                </a:lnTo>
                <a:lnTo>
                  <a:pt x="82" y="159"/>
                </a:lnTo>
                <a:lnTo>
                  <a:pt x="104" y="123"/>
                </a:lnTo>
                <a:lnTo>
                  <a:pt x="132" y="96"/>
                </a:lnTo>
                <a:lnTo>
                  <a:pt x="163" y="68"/>
                </a:lnTo>
                <a:lnTo>
                  <a:pt x="191" y="46"/>
                </a:lnTo>
                <a:lnTo>
                  <a:pt x="222" y="28"/>
                </a:lnTo>
                <a:lnTo>
                  <a:pt x="254" y="14"/>
                </a:lnTo>
                <a:lnTo>
                  <a:pt x="286" y="5"/>
                </a:lnTo>
                <a:lnTo>
                  <a:pt x="318" y="0"/>
                </a:lnTo>
                <a:lnTo>
                  <a:pt x="345" y="0"/>
                </a:lnTo>
                <a:lnTo>
                  <a:pt x="372" y="9"/>
                </a:lnTo>
                <a:lnTo>
                  <a:pt x="399" y="23"/>
                </a:lnTo>
                <a:lnTo>
                  <a:pt x="426" y="37"/>
                </a:lnTo>
                <a:lnTo>
                  <a:pt x="735" y="304"/>
                </a:lnTo>
                <a:lnTo>
                  <a:pt x="699" y="354"/>
                </a:lnTo>
                <a:lnTo>
                  <a:pt x="390" y="91"/>
                </a:lnTo>
                <a:lnTo>
                  <a:pt x="367" y="77"/>
                </a:lnTo>
                <a:lnTo>
                  <a:pt x="349" y="68"/>
                </a:lnTo>
                <a:lnTo>
                  <a:pt x="327" y="64"/>
                </a:lnTo>
                <a:lnTo>
                  <a:pt x="304" y="59"/>
                </a:lnTo>
                <a:lnTo>
                  <a:pt x="277" y="64"/>
                </a:lnTo>
                <a:lnTo>
                  <a:pt x="254" y="68"/>
                </a:lnTo>
                <a:lnTo>
                  <a:pt x="227" y="82"/>
                </a:lnTo>
                <a:lnTo>
                  <a:pt x="204" y="96"/>
                </a:lnTo>
                <a:lnTo>
                  <a:pt x="177" y="114"/>
                </a:lnTo>
                <a:lnTo>
                  <a:pt x="154" y="132"/>
                </a:lnTo>
                <a:lnTo>
                  <a:pt x="132" y="159"/>
                </a:lnTo>
                <a:lnTo>
                  <a:pt x="113" y="186"/>
                </a:lnTo>
                <a:lnTo>
                  <a:pt x="95" y="218"/>
                </a:lnTo>
                <a:lnTo>
                  <a:pt x="77" y="245"/>
                </a:lnTo>
                <a:lnTo>
                  <a:pt x="68" y="277"/>
                </a:lnTo>
                <a:lnTo>
                  <a:pt x="59" y="309"/>
                </a:lnTo>
                <a:lnTo>
                  <a:pt x="50" y="341"/>
                </a:lnTo>
                <a:lnTo>
                  <a:pt x="50" y="368"/>
                </a:lnTo>
                <a:lnTo>
                  <a:pt x="50" y="400"/>
                </a:lnTo>
                <a:lnTo>
                  <a:pt x="54" y="427"/>
                </a:lnTo>
                <a:lnTo>
                  <a:pt x="59" y="449"/>
                </a:lnTo>
                <a:lnTo>
                  <a:pt x="73" y="472"/>
                </a:lnTo>
                <a:lnTo>
                  <a:pt x="86" y="490"/>
                </a:lnTo>
                <a:lnTo>
                  <a:pt x="104" y="508"/>
                </a:lnTo>
                <a:lnTo>
                  <a:pt x="413" y="772"/>
                </a:lnTo>
                <a:lnTo>
                  <a:pt x="377" y="82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4665663" y="3249613"/>
            <a:ext cx="446087" cy="650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4729163" y="3308350"/>
            <a:ext cx="447675" cy="649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5111750" y="3609975"/>
            <a:ext cx="438150" cy="657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5032375" y="3648075"/>
            <a:ext cx="273050" cy="273050"/>
          </a:xfrm>
          <a:custGeom>
            <a:avLst/>
            <a:gdLst>
              <a:gd name="T0" fmla="*/ 2147483647 w 172"/>
              <a:gd name="T1" fmla="*/ 2147483647 h 172"/>
              <a:gd name="T2" fmla="*/ 2147483647 w 172"/>
              <a:gd name="T3" fmla="*/ 2147483647 h 172"/>
              <a:gd name="T4" fmla="*/ 2147483647 w 172"/>
              <a:gd name="T5" fmla="*/ 2147483647 h 172"/>
              <a:gd name="T6" fmla="*/ 2147483647 w 172"/>
              <a:gd name="T7" fmla="*/ 2147483647 h 172"/>
              <a:gd name="T8" fmla="*/ 2147483647 w 172"/>
              <a:gd name="T9" fmla="*/ 2147483647 h 172"/>
              <a:gd name="T10" fmla="*/ 2147483647 w 172"/>
              <a:gd name="T11" fmla="*/ 2147483647 h 172"/>
              <a:gd name="T12" fmla="*/ 2147483647 w 172"/>
              <a:gd name="T13" fmla="*/ 2147483647 h 172"/>
              <a:gd name="T14" fmla="*/ 0 w 172"/>
              <a:gd name="T15" fmla="*/ 2147483647 h 172"/>
              <a:gd name="T16" fmla="*/ 0 w 172"/>
              <a:gd name="T17" fmla="*/ 2147483647 h 172"/>
              <a:gd name="T18" fmla="*/ 0 w 172"/>
              <a:gd name="T19" fmla="*/ 2147483647 h 172"/>
              <a:gd name="T20" fmla="*/ 0 w 172"/>
              <a:gd name="T21" fmla="*/ 2147483647 h 172"/>
              <a:gd name="T22" fmla="*/ 2147483647 w 172"/>
              <a:gd name="T23" fmla="*/ 2147483647 h 172"/>
              <a:gd name="T24" fmla="*/ 2147483647 w 172"/>
              <a:gd name="T25" fmla="*/ 2147483647 h 172"/>
              <a:gd name="T26" fmla="*/ 2147483647 w 172"/>
              <a:gd name="T27" fmla="*/ 2147483647 h 172"/>
              <a:gd name="T28" fmla="*/ 2147483647 w 172"/>
              <a:gd name="T29" fmla="*/ 2147483647 h 172"/>
              <a:gd name="T30" fmla="*/ 2147483647 w 172"/>
              <a:gd name="T31" fmla="*/ 2147483647 h 172"/>
              <a:gd name="T32" fmla="*/ 2147483647 w 172"/>
              <a:gd name="T33" fmla="*/ 2147483647 h 172"/>
              <a:gd name="T34" fmla="*/ 2147483647 w 172"/>
              <a:gd name="T35" fmla="*/ 0 h 172"/>
              <a:gd name="T36" fmla="*/ 2147483647 w 172"/>
              <a:gd name="T37" fmla="*/ 0 h 172"/>
              <a:gd name="T38" fmla="*/ 2147483647 w 172"/>
              <a:gd name="T39" fmla="*/ 0 h 172"/>
              <a:gd name="T40" fmla="*/ 2147483647 w 172"/>
              <a:gd name="T41" fmla="*/ 0 h 172"/>
              <a:gd name="T42" fmla="*/ 2147483647 w 172"/>
              <a:gd name="T43" fmla="*/ 0 h 172"/>
              <a:gd name="T44" fmla="*/ 2147483647 w 172"/>
              <a:gd name="T45" fmla="*/ 2147483647 h 172"/>
              <a:gd name="T46" fmla="*/ 2147483647 w 172"/>
              <a:gd name="T47" fmla="*/ 2147483647 h 172"/>
              <a:gd name="T48" fmla="*/ 2147483647 w 172"/>
              <a:gd name="T49" fmla="*/ 2147483647 h 172"/>
              <a:gd name="T50" fmla="*/ 2147483647 w 172"/>
              <a:gd name="T51" fmla="*/ 2147483647 h 172"/>
              <a:gd name="T52" fmla="*/ 2147483647 w 172"/>
              <a:gd name="T53" fmla="*/ 2147483647 h 172"/>
              <a:gd name="T54" fmla="*/ 2147483647 w 172"/>
              <a:gd name="T55" fmla="*/ 2147483647 h 172"/>
              <a:gd name="T56" fmla="*/ 2147483647 w 172"/>
              <a:gd name="T57" fmla="*/ 2147483647 h 172"/>
              <a:gd name="T58" fmla="*/ 2147483647 w 172"/>
              <a:gd name="T59" fmla="*/ 2147483647 h 172"/>
              <a:gd name="T60" fmla="*/ 2147483647 w 172"/>
              <a:gd name="T61" fmla="*/ 2147483647 h 172"/>
              <a:gd name="T62" fmla="*/ 2147483647 w 172"/>
              <a:gd name="T63" fmla="*/ 2147483647 h 172"/>
              <a:gd name="T64" fmla="*/ 2147483647 w 172"/>
              <a:gd name="T65" fmla="*/ 2147483647 h 172"/>
              <a:gd name="T66" fmla="*/ 2147483647 w 172"/>
              <a:gd name="T67" fmla="*/ 2147483647 h 172"/>
              <a:gd name="T68" fmla="*/ 2147483647 w 172"/>
              <a:gd name="T69" fmla="*/ 2147483647 h 172"/>
              <a:gd name="T70" fmla="*/ 2147483647 w 172"/>
              <a:gd name="T71" fmla="*/ 2147483647 h 172"/>
              <a:gd name="T72" fmla="*/ 2147483647 w 172"/>
              <a:gd name="T73" fmla="*/ 2147483647 h 172"/>
              <a:gd name="T74" fmla="*/ 2147483647 w 172"/>
              <a:gd name="T75" fmla="*/ 2147483647 h 172"/>
              <a:gd name="T76" fmla="*/ 2147483647 w 172"/>
              <a:gd name="T77" fmla="*/ 2147483647 h 172"/>
              <a:gd name="T78" fmla="*/ 2147483647 w 172"/>
              <a:gd name="T79" fmla="*/ 2147483647 h 172"/>
              <a:gd name="T80" fmla="*/ 2147483647 w 172"/>
              <a:gd name="T81" fmla="*/ 2147483647 h 172"/>
              <a:gd name="T82" fmla="*/ 2147483647 w 172"/>
              <a:gd name="T83" fmla="*/ 2147483647 h 172"/>
              <a:gd name="T84" fmla="*/ 2147483647 w 172"/>
              <a:gd name="T85" fmla="*/ 2147483647 h 172"/>
              <a:gd name="T86" fmla="*/ 2147483647 w 172"/>
              <a:gd name="T87" fmla="*/ 2147483647 h 172"/>
              <a:gd name="T88" fmla="*/ 2147483647 w 172"/>
              <a:gd name="T89" fmla="*/ 2147483647 h 172"/>
              <a:gd name="T90" fmla="*/ 2147483647 w 172"/>
              <a:gd name="T91" fmla="*/ 2147483647 h 172"/>
              <a:gd name="T92" fmla="*/ 2147483647 w 172"/>
              <a:gd name="T93" fmla="*/ 2147483647 h 172"/>
              <a:gd name="T94" fmla="*/ 2147483647 w 172"/>
              <a:gd name="T95" fmla="*/ 2147483647 h 172"/>
              <a:gd name="T96" fmla="*/ 2147483647 w 172"/>
              <a:gd name="T97" fmla="*/ 2147483647 h 172"/>
              <a:gd name="T98" fmla="*/ 2147483647 w 172"/>
              <a:gd name="T99" fmla="*/ 2147483647 h 172"/>
              <a:gd name="T100" fmla="*/ 2147483647 w 172"/>
              <a:gd name="T101" fmla="*/ 2147483647 h 172"/>
              <a:gd name="T102" fmla="*/ 2147483647 w 172"/>
              <a:gd name="T103" fmla="*/ 2147483647 h 172"/>
              <a:gd name="T104" fmla="*/ 2147483647 w 172"/>
              <a:gd name="T105" fmla="*/ 2147483647 h 172"/>
              <a:gd name="T106" fmla="*/ 2147483647 w 172"/>
              <a:gd name="T107" fmla="*/ 2147483647 h 172"/>
              <a:gd name="T108" fmla="*/ 2147483647 w 172"/>
              <a:gd name="T109" fmla="*/ 2147483647 h 1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2"/>
              <a:gd name="T167" fmla="*/ 172 w 172"/>
              <a:gd name="T168" fmla="*/ 172 h 17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2">
                <a:moveTo>
                  <a:pt x="113" y="172"/>
                </a:moveTo>
                <a:lnTo>
                  <a:pt x="27" y="100"/>
                </a:lnTo>
                <a:lnTo>
                  <a:pt x="23" y="95"/>
                </a:lnTo>
                <a:lnTo>
                  <a:pt x="14" y="86"/>
                </a:lnTo>
                <a:lnTo>
                  <a:pt x="9" y="81"/>
                </a:lnTo>
                <a:lnTo>
                  <a:pt x="5" y="72"/>
                </a:lnTo>
                <a:lnTo>
                  <a:pt x="5" y="68"/>
                </a:lnTo>
                <a:lnTo>
                  <a:pt x="0" y="59"/>
                </a:lnTo>
                <a:lnTo>
                  <a:pt x="0" y="54"/>
                </a:lnTo>
                <a:lnTo>
                  <a:pt x="0" y="45"/>
                </a:lnTo>
                <a:lnTo>
                  <a:pt x="0" y="36"/>
                </a:lnTo>
                <a:lnTo>
                  <a:pt x="5" y="32"/>
                </a:lnTo>
                <a:lnTo>
                  <a:pt x="5" y="23"/>
                </a:lnTo>
                <a:lnTo>
                  <a:pt x="9" y="18"/>
                </a:lnTo>
                <a:lnTo>
                  <a:pt x="14" y="13"/>
                </a:lnTo>
                <a:lnTo>
                  <a:pt x="18" y="9"/>
                </a:lnTo>
                <a:lnTo>
                  <a:pt x="23" y="4"/>
                </a:lnTo>
                <a:lnTo>
                  <a:pt x="27" y="0"/>
                </a:lnTo>
                <a:lnTo>
                  <a:pt x="36" y="0"/>
                </a:lnTo>
                <a:lnTo>
                  <a:pt x="41" y="0"/>
                </a:lnTo>
                <a:lnTo>
                  <a:pt x="50" y="0"/>
                </a:lnTo>
                <a:lnTo>
                  <a:pt x="54" y="0"/>
                </a:lnTo>
                <a:lnTo>
                  <a:pt x="63" y="4"/>
                </a:lnTo>
                <a:lnTo>
                  <a:pt x="73" y="4"/>
                </a:lnTo>
                <a:lnTo>
                  <a:pt x="77" y="9"/>
                </a:lnTo>
                <a:lnTo>
                  <a:pt x="86" y="13"/>
                </a:lnTo>
                <a:lnTo>
                  <a:pt x="172" y="91"/>
                </a:lnTo>
                <a:lnTo>
                  <a:pt x="163" y="100"/>
                </a:lnTo>
                <a:lnTo>
                  <a:pt x="77" y="23"/>
                </a:lnTo>
                <a:lnTo>
                  <a:pt x="73" y="18"/>
                </a:lnTo>
                <a:lnTo>
                  <a:pt x="68" y="18"/>
                </a:lnTo>
                <a:lnTo>
                  <a:pt x="63" y="13"/>
                </a:lnTo>
                <a:lnTo>
                  <a:pt x="54" y="13"/>
                </a:lnTo>
                <a:lnTo>
                  <a:pt x="50" y="13"/>
                </a:lnTo>
                <a:lnTo>
                  <a:pt x="45" y="9"/>
                </a:lnTo>
                <a:lnTo>
                  <a:pt x="41" y="13"/>
                </a:lnTo>
                <a:lnTo>
                  <a:pt x="36" y="13"/>
                </a:lnTo>
                <a:lnTo>
                  <a:pt x="32" y="13"/>
                </a:lnTo>
                <a:lnTo>
                  <a:pt x="27" y="18"/>
                </a:lnTo>
                <a:lnTo>
                  <a:pt x="23" y="23"/>
                </a:lnTo>
                <a:lnTo>
                  <a:pt x="18" y="27"/>
                </a:lnTo>
                <a:lnTo>
                  <a:pt x="14" y="32"/>
                </a:lnTo>
                <a:lnTo>
                  <a:pt x="14" y="36"/>
                </a:lnTo>
                <a:lnTo>
                  <a:pt x="14" y="41"/>
                </a:lnTo>
                <a:lnTo>
                  <a:pt x="14" y="45"/>
                </a:lnTo>
                <a:lnTo>
                  <a:pt x="14" y="54"/>
                </a:lnTo>
                <a:lnTo>
                  <a:pt x="14" y="59"/>
                </a:lnTo>
                <a:lnTo>
                  <a:pt x="14" y="63"/>
                </a:lnTo>
                <a:lnTo>
                  <a:pt x="18" y="72"/>
                </a:lnTo>
                <a:lnTo>
                  <a:pt x="18" y="77"/>
                </a:lnTo>
                <a:lnTo>
                  <a:pt x="23" y="81"/>
                </a:lnTo>
                <a:lnTo>
                  <a:pt x="27" y="86"/>
                </a:lnTo>
                <a:lnTo>
                  <a:pt x="32" y="91"/>
                </a:lnTo>
                <a:lnTo>
                  <a:pt x="118" y="163"/>
                </a:lnTo>
                <a:lnTo>
                  <a:pt x="113" y="172"/>
                </a:lnTo>
                <a:close/>
              </a:path>
            </a:pathLst>
          </a:custGeom>
          <a:solidFill>
            <a:srgbClr val="00F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5032375" y="3648075"/>
            <a:ext cx="273050" cy="273050"/>
          </a:xfrm>
          <a:custGeom>
            <a:avLst/>
            <a:gdLst>
              <a:gd name="T0" fmla="*/ 2147483647 w 172"/>
              <a:gd name="T1" fmla="*/ 2147483647 h 172"/>
              <a:gd name="T2" fmla="*/ 2147483647 w 172"/>
              <a:gd name="T3" fmla="*/ 2147483647 h 172"/>
              <a:gd name="T4" fmla="*/ 2147483647 w 172"/>
              <a:gd name="T5" fmla="*/ 2147483647 h 172"/>
              <a:gd name="T6" fmla="*/ 2147483647 w 172"/>
              <a:gd name="T7" fmla="*/ 2147483647 h 172"/>
              <a:gd name="T8" fmla="*/ 2147483647 w 172"/>
              <a:gd name="T9" fmla="*/ 2147483647 h 172"/>
              <a:gd name="T10" fmla="*/ 2147483647 w 172"/>
              <a:gd name="T11" fmla="*/ 2147483647 h 172"/>
              <a:gd name="T12" fmla="*/ 2147483647 w 172"/>
              <a:gd name="T13" fmla="*/ 2147483647 h 172"/>
              <a:gd name="T14" fmla="*/ 0 w 172"/>
              <a:gd name="T15" fmla="*/ 2147483647 h 172"/>
              <a:gd name="T16" fmla="*/ 0 w 172"/>
              <a:gd name="T17" fmla="*/ 2147483647 h 172"/>
              <a:gd name="T18" fmla="*/ 0 w 172"/>
              <a:gd name="T19" fmla="*/ 2147483647 h 172"/>
              <a:gd name="T20" fmla="*/ 0 w 172"/>
              <a:gd name="T21" fmla="*/ 2147483647 h 172"/>
              <a:gd name="T22" fmla="*/ 2147483647 w 172"/>
              <a:gd name="T23" fmla="*/ 2147483647 h 172"/>
              <a:gd name="T24" fmla="*/ 2147483647 w 172"/>
              <a:gd name="T25" fmla="*/ 2147483647 h 172"/>
              <a:gd name="T26" fmla="*/ 2147483647 w 172"/>
              <a:gd name="T27" fmla="*/ 2147483647 h 172"/>
              <a:gd name="T28" fmla="*/ 2147483647 w 172"/>
              <a:gd name="T29" fmla="*/ 2147483647 h 172"/>
              <a:gd name="T30" fmla="*/ 2147483647 w 172"/>
              <a:gd name="T31" fmla="*/ 2147483647 h 172"/>
              <a:gd name="T32" fmla="*/ 2147483647 w 172"/>
              <a:gd name="T33" fmla="*/ 2147483647 h 172"/>
              <a:gd name="T34" fmla="*/ 2147483647 w 172"/>
              <a:gd name="T35" fmla="*/ 0 h 172"/>
              <a:gd name="T36" fmla="*/ 2147483647 w 172"/>
              <a:gd name="T37" fmla="*/ 0 h 172"/>
              <a:gd name="T38" fmla="*/ 2147483647 w 172"/>
              <a:gd name="T39" fmla="*/ 0 h 172"/>
              <a:gd name="T40" fmla="*/ 2147483647 w 172"/>
              <a:gd name="T41" fmla="*/ 0 h 172"/>
              <a:gd name="T42" fmla="*/ 2147483647 w 172"/>
              <a:gd name="T43" fmla="*/ 0 h 172"/>
              <a:gd name="T44" fmla="*/ 2147483647 w 172"/>
              <a:gd name="T45" fmla="*/ 2147483647 h 172"/>
              <a:gd name="T46" fmla="*/ 2147483647 w 172"/>
              <a:gd name="T47" fmla="*/ 2147483647 h 172"/>
              <a:gd name="T48" fmla="*/ 2147483647 w 172"/>
              <a:gd name="T49" fmla="*/ 2147483647 h 172"/>
              <a:gd name="T50" fmla="*/ 2147483647 w 172"/>
              <a:gd name="T51" fmla="*/ 2147483647 h 172"/>
              <a:gd name="T52" fmla="*/ 2147483647 w 172"/>
              <a:gd name="T53" fmla="*/ 2147483647 h 172"/>
              <a:gd name="T54" fmla="*/ 2147483647 w 172"/>
              <a:gd name="T55" fmla="*/ 2147483647 h 172"/>
              <a:gd name="T56" fmla="*/ 2147483647 w 172"/>
              <a:gd name="T57" fmla="*/ 2147483647 h 172"/>
              <a:gd name="T58" fmla="*/ 2147483647 w 172"/>
              <a:gd name="T59" fmla="*/ 2147483647 h 172"/>
              <a:gd name="T60" fmla="*/ 2147483647 w 172"/>
              <a:gd name="T61" fmla="*/ 2147483647 h 172"/>
              <a:gd name="T62" fmla="*/ 2147483647 w 172"/>
              <a:gd name="T63" fmla="*/ 2147483647 h 172"/>
              <a:gd name="T64" fmla="*/ 2147483647 w 172"/>
              <a:gd name="T65" fmla="*/ 2147483647 h 172"/>
              <a:gd name="T66" fmla="*/ 2147483647 w 172"/>
              <a:gd name="T67" fmla="*/ 2147483647 h 172"/>
              <a:gd name="T68" fmla="*/ 2147483647 w 172"/>
              <a:gd name="T69" fmla="*/ 2147483647 h 172"/>
              <a:gd name="T70" fmla="*/ 2147483647 w 172"/>
              <a:gd name="T71" fmla="*/ 2147483647 h 172"/>
              <a:gd name="T72" fmla="*/ 2147483647 w 172"/>
              <a:gd name="T73" fmla="*/ 2147483647 h 172"/>
              <a:gd name="T74" fmla="*/ 2147483647 w 172"/>
              <a:gd name="T75" fmla="*/ 2147483647 h 172"/>
              <a:gd name="T76" fmla="*/ 2147483647 w 172"/>
              <a:gd name="T77" fmla="*/ 2147483647 h 172"/>
              <a:gd name="T78" fmla="*/ 2147483647 w 172"/>
              <a:gd name="T79" fmla="*/ 2147483647 h 172"/>
              <a:gd name="T80" fmla="*/ 2147483647 w 172"/>
              <a:gd name="T81" fmla="*/ 2147483647 h 172"/>
              <a:gd name="T82" fmla="*/ 2147483647 w 172"/>
              <a:gd name="T83" fmla="*/ 2147483647 h 172"/>
              <a:gd name="T84" fmla="*/ 2147483647 w 172"/>
              <a:gd name="T85" fmla="*/ 2147483647 h 172"/>
              <a:gd name="T86" fmla="*/ 2147483647 w 172"/>
              <a:gd name="T87" fmla="*/ 2147483647 h 172"/>
              <a:gd name="T88" fmla="*/ 2147483647 w 172"/>
              <a:gd name="T89" fmla="*/ 2147483647 h 172"/>
              <a:gd name="T90" fmla="*/ 2147483647 w 172"/>
              <a:gd name="T91" fmla="*/ 2147483647 h 172"/>
              <a:gd name="T92" fmla="*/ 2147483647 w 172"/>
              <a:gd name="T93" fmla="*/ 2147483647 h 172"/>
              <a:gd name="T94" fmla="*/ 2147483647 w 172"/>
              <a:gd name="T95" fmla="*/ 2147483647 h 172"/>
              <a:gd name="T96" fmla="*/ 2147483647 w 172"/>
              <a:gd name="T97" fmla="*/ 2147483647 h 172"/>
              <a:gd name="T98" fmla="*/ 2147483647 w 172"/>
              <a:gd name="T99" fmla="*/ 2147483647 h 172"/>
              <a:gd name="T100" fmla="*/ 2147483647 w 172"/>
              <a:gd name="T101" fmla="*/ 2147483647 h 172"/>
              <a:gd name="T102" fmla="*/ 2147483647 w 172"/>
              <a:gd name="T103" fmla="*/ 2147483647 h 172"/>
              <a:gd name="T104" fmla="*/ 2147483647 w 172"/>
              <a:gd name="T105" fmla="*/ 2147483647 h 172"/>
              <a:gd name="T106" fmla="*/ 2147483647 w 172"/>
              <a:gd name="T107" fmla="*/ 2147483647 h 172"/>
              <a:gd name="T108" fmla="*/ 2147483647 w 172"/>
              <a:gd name="T109" fmla="*/ 2147483647 h 1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2"/>
              <a:gd name="T167" fmla="*/ 172 w 172"/>
              <a:gd name="T168" fmla="*/ 172 h 17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2">
                <a:moveTo>
                  <a:pt x="113" y="172"/>
                </a:moveTo>
                <a:lnTo>
                  <a:pt x="27" y="100"/>
                </a:lnTo>
                <a:lnTo>
                  <a:pt x="23" y="95"/>
                </a:lnTo>
                <a:lnTo>
                  <a:pt x="14" y="86"/>
                </a:lnTo>
                <a:lnTo>
                  <a:pt x="9" y="81"/>
                </a:lnTo>
                <a:lnTo>
                  <a:pt x="5" y="72"/>
                </a:lnTo>
                <a:lnTo>
                  <a:pt x="5" y="68"/>
                </a:lnTo>
                <a:lnTo>
                  <a:pt x="0" y="59"/>
                </a:lnTo>
                <a:lnTo>
                  <a:pt x="0" y="54"/>
                </a:lnTo>
                <a:lnTo>
                  <a:pt x="0" y="45"/>
                </a:lnTo>
                <a:lnTo>
                  <a:pt x="0" y="36"/>
                </a:lnTo>
                <a:lnTo>
                  <a:pt x="5" y="32"/>
                </a:lnTo>
                <a:lnTo>
                  <a:pt x="5" y="23"/>
                </a:lnTo>
                <a:lnTo>
                  <a:pt x="9" y="18"/>
                </a:lnTo>
                <a:lnTo>
                  <a:pt x="14" y="13"/>
                </a:lnTo>
                <a:lnTo>
                  <a:pt x="18" y="9"/>
                </a:lnTo>
                <a:lnTo>
                  <a:pt x="23" y="4"/>
                </a:lnTo>
                <a:lnTo>
                  <a:pt x="27" y="0"/>
                </a:lnTo>
                <a:lnTo>
                  <a:pt x="36" y="0"/>
                </a:lnTo>
                <a:lnTo>
                  <a:pt x="41" y="0"/>
                </a:lnTo>
                <a:lnTo>
                  <a:pt x="50" y="0"/>
                </a:lnTo>
                <a:lnTo>
                  <a:pt x="54" y="0"/>
                </a:lnTo>
                <a:lnTo>
                  <a:pt x="63" y="4"/>
                </a:lnTo>
                <a:lnTo>
                  <a:pt x="73" y="4"/>
                </a:lnTo>
                <a:lnTo>
                  <a:pt x="77" y="9"/>
                </a:lnTo>
                <a:lnTo>
                  <a:pt x="86" y="13"/>
                </a:lnTo>
                <a:lnTo>
                  <a:pt x="172" y="91"/>
                </a:lnTo>
                <a:lnTo>
                  <a:pt x="163" y="100"/>
                </a:lnTo>
                <a:lnTo>
                  <a:pt x="77" y="23"/>
                </a:lnTo>
                <a:lnTo>
                  <a:pt x="73" y="18"/>
                </a:lnTo>
                <a:lnTo>
                  <a:pt x="68" y="18"/>
                </a:lnTo>
                <a:lnTo>
                  <a:pt x="63" y="13"/>
                </a:lnTo>
                <a:lnTo>
                  <a:pt x="54" y="13"/>
                </a:lnTo>
                <a:lnTo>
                  <a:pt x="50" y="13"/>
                </a:lnTo>
                <a:lnTo>
                  <a:pt x="45" y="9"/>
                </a:lnTo>
                <a:lnTo>
                  <a:pt x="41" y="13"/>
                </a:lnTo>
                <a:lnTo>
                  <a:pt x="36" y="13"/>
                </a:lnTo>
                <a:lnTo>
                  <a:pt x="32" y="13"/>
                </a:lnTo>
                <a:lnTo>
                  <a:pt x="27" y="18"/>
                </a:lnTo>
                <a:lnTo>
                  <a:pt x="23" y="23"/>
                </a:lnTo>
                <a:lnTo>
                  <a:pt x="18" y="27"/>
                </a:lnTo>
                <a:lnTo>
                  <a:pt x="14" y="32"/>
                </a:lnTo>
                <a:lnTo>
                  <a:pt x="14" y="36"/>
                </a:lnTo>
                <a:lnTo>
                  <a:pt x="14" y="41"/>
                </a:lnTo>
                <a:lnTo>
                  <a:pt x="14" y="45"/>
                </a:lnTo>
                <a:lnTo>
                  <a:pt x="14" y="54"/>
                </a:lnTo>
                <a:lnTo>
                  <a:pt x="14" y="59"/>
                </a:lnTo>
                <a:lnTo>
                  <a:pt x="14" y="63"/>
                </a:lnTo>
                <a:lnTo>
                  <a:pt x="18" y="72"/>
                </a:lnTo>
                <a:lnTo>
                  <a:pt x="18" y="77"/>
                </a:lnTo>
                <a:lnTo>
                  <a:pt x="23" y="81"/>
                </a:lnTo>
                <a:lnTo>
                  <a:pt x="27" y="86"/>
                </a:lnTo>
                <a:lnTo>
                  <a:pt x="32" y="91"/>
                </a:lnTo>
                <a:lnTo>
                  <a:pt x="118" y="163"/>
                </a:lnTo>
                <a:lnTo>
                  <a:pt x="113" y="172"/>
                </a:lnTo>
              </a:path>
            </a:pathLst>
          </a:custGeom>
          <a:solidFill>
            <a:srgbClr val="0000FF"/>
          </a:solidFill>
          <a:ln w="14351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5162550" y="3451225"/>
            <a:ext cx="269875" cy="284163"/>
          </a:xfrm>
          <a:custGeom>
            <a:avLst/>
            <a:gdLst>
              <a:gd name="T0" fmla="*/ 2147483647 w 172"/>
              <a:gd name="T1" fmla="*/ 2147483647 h 177"/>
              <a:gd name="T2" fmla="*/ 2147483647 w 172"/>
              <a:gd name="T3" fmla="*/ 2147483647 h 177"/>
              <a:gd name="T4" fmla="*/ 2147483647 w 172"/>
              <a:gd name="T5" fmla="*/ 2147483647 h 177"/>
              <a:gd name="T6" fmla="*/ 2147483647 w 172"/>
              <a:gd name="T7" fmla="*/ 2147483647 h 177"/>
              <a:gd name="T8" fmla="*/ 2147483647 w 172"/>
              <a:gd name="T9" fmla="*/ 2147483647 h 177"/>
              <a:gd name="T10" fmla="*/ 2147483647 w 172"/>
              <a:gd name="T11" fmla="*/ 2147483647 h 177"/>
              <a:gd name="T12" fmla="*/ 2147483647 w 172"/>
              <a:gd name="T13" fmla="*/ 2147483647 h 177"/>
              <a:gd name="T14" fmla="*/ 2147483647 w 172"/>
              <a:gd name="T15" fmla="*/ 2147483647 h 177"/>
              <a:gd name="T16" fmla="*/ 0 w 172"/>
              <a:gd name="T17" fmla="*/ 2147483647 h 177"/>
              <a:gd name="T18" fmla="*/ 0 w 172"/>
              <a:gd name="T19" fmla="*/ 2147483647 h 177"/>
              <a:gd name="T20" fmla="*/ 0 w 172"/>
              <a:gd name="T21" fmla="*/ 2147483647 h 177"/>
              <a:gd name="T22" fmla="*/ 2147483647 w 172"/>
              <a:gd name="T23" fmla="*/ 2147483647 h 177"/>
              <a:gd name="T24" fmla="*/ 2147483647 w 172"/>
              <a:gd name="T25" fmla="*/ 2147483647 h 177"/>
              <a:gd name="T26" fmla="*/ 2147483647 w 172"/>
              <a:gd name="T27" fmla="*/ 2147483647 h 177"/>
              <a:gd name="T28" fmla="*/ 2147483647 w 172"/>
              <a:gd name="T29" fmla="*/ 2147483647 h 177"/>
              <a:gd name="T30" fmla="*/ 2147483647 w 172"/>
              <a:gd name="T31" fmla="*/ 2147483647 h 177"/>
              <a:gd name="T32" fmla="*/ 2147483647 w 172"/>
              <a:gd name="T33" fmla="*/ 2147483647 h 177"/>
              <a:gd name="T34" fmla="*/ 2147483647 w 172"/>
              <a:gd name="T35" fmla="*/ 2147483647 h 177"/>
              <a:gd name="T36" fmla="*/ 2147483647 w 172"/>
              <a:gd name="T37" fmla="*/ 0 h 177"/>
              <a:gd name="T38" fmla="*/ 2147483647 w 172"/>
              <a:gd name="T39" fmla="*/ 0 h 177"/>
              <a:gd name="T40" fmla="*/ 2147483647 w 172"/>
              <a:gd name="T41" fmla="*/ 0 h 177"/>
              <a:gd name="T42" fmla="*/ 2147483647 w 172"/>
              <a:gd name="T43" fmla="*/ 0 h 177"/>
              <a:gd name="T44" fmla="*/ 2147483647 w 172"/>
              <a:gd name="T45" fmla="*/ 2147483647 h 177"/>
              <a:gd name="T46" fmla="*/ 2147483647 w 172"/>
              <a:gd name="T47" fmla="*/ 2147483647 h 177"/>
              <a:gd name="T48" fmla="*/ 2147483647 w 172"/>
              <a:gd name="T49" fmla="*/ 2147483647 h 177"/>
              <a:gd name="T50" fmla="*/ 2147483647 w 172"/>
              <a:gd name="T51" fmla="*/ 2147483647 h 177"/>
              <a:gd name="T52" fmla="*/ 2147483647 w 172"/>
              <a:gd name="T53" fmla="*/ 2147483647 h 177"/>
              <a:gd name="T54" fmla="*/ 2147483647 w 172"/>
              <a:gd name="T55" fmla="*/ 2147483647 h 177"/>
              <a:gd name="T56" fmla="*/ 2147483647 w 172"/>
              <a:gd name="T57" fmla="*/ 2147483647 h 177"/>
              <a:gd name="T58" fmla="*/ 2147483647 w 172"/>
              <a:gd name="T59" fmla="*/ 2147483647 h 177"/>
              <a:gd name="T60" fmla="*/ 2147483647 w 172"/>
              <a:gd name="T61" fmla="*/ 2147483647 h 177"/>
              <a:gd name="T62" fmla="*/ 2147483647 w 172"/>
              <a:gd name="T63" fmla="*/ 2147483647 h 177"/>
              <a:gd name="T64" fmla="*/ 2147483647 w 172"/>
              <a:gd name="T65" fmla="*/ 2147483647 h 177"/>
              <a:gd name="T66" fmla="*/ 2147483647 w 172"/>
              <a:gd name="T67" fmla="*/ 2147483647 h 177"/>
              <a:gd name="T68" fmla="*/ 2147483647 w 172"/>
              <a:gd name="T69" fmla="*/ 2147483647 h 177"/>
              <a:gd name="T70" fmla="*/ 2147483647 w 172"/>
              <a:gd name="T71" fmla="*/ 2147483647 h 177"/>
              <a:gd name="T72" fmla="*/ 2147483647 w 172"/>
              <a:gd name="T73" fmla="*/ 2147483647 h 177"/>
              <a:gd name="T74" fmla="*/ 2147483647 w 172"/>
              <a:gd name="T75" fmla="*/ 2147483647 h 177"/>
              <a:gd name="T76" fmla="*/ 2147483647 w 172"/>
              <a:gd name="T77" fmla="*/ 2147483647 h 177"/>
              <a:gd name="T78" fmla="*/ 2147483647 w 172"/>
              <a:gd name="T79" fmla="*/ 2147483647 h 177"/>
              <a:gd name="T80" fmla="*/ 2147483647 w 172"/>
              <a:gd name="T81" fmla="*/ 2147483647 h 177"/>
              <a:gd name="T82" fmla="*/ 2147483647 w 172"/>
              <a:gd name="T83" fmla="*/ 2147483647 h 177"/>
              <a:gd name="T84" fmla="*/ 2147483647 w 172"/>
              <a:gd name="T85" fmla="*/ 2147483647 h 177"/>
              <a:gd name="T86" fmla="*/ 2147483647 w 172"/>
              <a:gd name="T87" fmla="*/ 2147483647 h 177"/>
              <a:gd name="T88" fmla="*/ 2147483647 w 172"/>
              <a:gd name="T89" fmla="*/ 2147483647 h 177"/>
              <a:gd name="T90" fmla="*/ 2147483647 w 172"/>
              <a:gd name="T91" fmla="*/ 2147483647 h 177"/>
              <a:gd name="T92" fmla="*/ 2147483647 w 172"/>
              <a:gd name="T93" fmla="*/ 2147483647 h 177"/>
              <a:gd name="T94" fmla="*/ 2147483647 w 172"/>
              <a:gd name="T95" fmla="*/ 2147483647 h 177"/>
              <a:gd name="T96" fmla="*/ 2147483647 w 172"/>
              <a:gd name="T97" fmla="*/ 2147483647 h 177"/>
              <a:gd name="T98" fmla="*/ 2147483647 w 172"/>
              <a:gd name="T99" fmla="*/ 2147483647 h 177"/>
              <a:gd name="T100" fmla="*/ 2147483647 w 172"/>
              <a:gd name="T101" fmla="*/ 2147483647 h 177"/>
              <a:gd name="T102" fmla="*/ 2147483647 w 172"/>
              <a:gd name="T103" fmla="*/ 2147483647 h 177"/>
              <a:gd name="T104" fmla="*/ 2147483647 w 172"/>
              <a:gd name="T105" fmla="*/ 2147483647 h 177"/>
              <a:gd name="T106" fmla="*/ 2147483647 w 172"/>
              <a:gd name="T107" fmla="*/ 2147483647 h 177"/>
              <a:gd name="T108" fmla="*/ 2147483647 w 172"/>
              <a:gd name="T109" fmla="*/ 2147483647 h 17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7"/>
              <a:gd name="T167" fmla="*/ 172 w 172"/>
              <a:gd name="T168" fmla="*/ 177 h 17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7">
                <a:moveTo>
                  <a:pt x="113" y="177"/>
                </a:moveTo>
                <a:lnTo>
                  <a:pt x="27" y="100"/>
                </a:lnTo>
                <a:lnTo>
                  <a:pt x="22" y="96"/>
                </a:lnTo>
                <a:lnTo>
                  <a:pt x="18" y="91"/>
                </a:lnTo>
                <a:lnTo>
                  <a:pt x="13" y="82"/>
                </a:lnTo>
                <a:lnTo>
                  <a:pt x="9" y="77"/>
                </a:lnTo>
                <a:lnTo>
                  <a:pt x="4" y="68"/>
                </a:lnTo>
                <a:lnTo>
                  <a:pt x="4" y="59"/>
                </a:lnTo>
                <a:lnTo>
                  <a:pt x="0" y="55"/>
                </a:lnTo>
                <a:lnTo>
                  <a:pt x="0" y="46"/>
                </a:lnTo>
                <a:lnTo>
                  <a:pt x="0" y="41"/>
                </a:lnTo>
                <a:lnTo>
                  <a:pt x="4" y="32"/>
                </a:lnTo>
                <a:lnTo>
                  <a:pt x="4" y="28"/>
                </a:lnTo>
                <a:lnTo>
                  <a:pt x="9" y="18"/>
                </a:lnTo>
                <a:lnTo>
                  <a:pt x="13" y="14"/>
                </a:lnTo>
                <a:lnTo>
                  <a:pt x="18" y="9"/>
                </a:lnTo>
                <a:lnTo>
                  <a:pt x="22" y="5"/>
                </a:lnTo>
                <a:lnTo>
                  <a:pt x="31" y="5"/>
                </a:lnTo>
                <a:lnTo>
                  <a:pt x="36" y="0"/>
                </a:lnTo>
                <a:lnTo>
                  <a:pt x="45" y="0"/>
                </a:lnTo>
                <a:lnTo>
                  <a:pt x="50" y="0"/>
                </a:lnTo>
                <a:lnTo>
                  <a:pt x="59" y="0"/>
                </a:lnTo>
                <a:lnTo>
                  <a:pt x="63" y="5"/>
                </a:lnTo>
                <a:lnTo>
                  <a:pt x="72" y="9"/>
                </a:lnTo>
                <a:lnTo>
                  <a:pt x="77" y="14"/>
                </a:lnTo>
                <a:lnTo>
                  <a:pt x="86" y="18"/>
                </a:lnTo>
                <a:lnTo>
                  <a:pt x="172" y="91"/>
                </a:lnTo>
                <a:lnTo>
                  <a:pt x="167" y="100"/>
                </a:lnTo>
                <a:lnTo>
                  <a:pt x="81" y="28"/>
                </a:lnTo>
                <a:lnTo>
                  <a:pt x="72" y="23"/>
                </a:lnTo>
                <a:lnTo>
                  <a:pt x="68" y="18"/>
                </a:lnTo>
                <a:lnTo>
                  <a:pt x="63" y="14"/>
                </a:lnTo>
                <a:lnTo>
                  <a:pt x="59" y="14"/>
                </a:lnTo>
                <a:lnTo>
                  <a:pt x="50" y="14"/>
                </a:lnTo>
                <a:lnTo>
                  <a:pt x="45" y="14"/>
                </a:lnTo>
                <a:lnTo>
                  <a:pt x="40" y="14"/>
                </a:lnTo>
                <a:lnTo>
                  <a:pt x="36" y="14"/>
                </a:lnTo>
                <a:lnTo>
                  <a:pt x="31" y="18"/>
                </a:lnTo>
                <a:lnTo>
                  <a:pt x="27" y="18"/>
                </a:lnTo>
                <a:lnTo>
                  <a:pt x="22" y="23"/>
                </a:lnTo>
                <a:lnTo>
                  <a:pt x="18" y="28"/>
                </a:lnTo>
                <a:lnTo>
                  <a:pt x="18" y="32"/>
                </a:lnTo>
                <a:lnTo>
                  <a:pt x="13" y="37"/>
                </a:lnTo>
                <a:lnTo>
                  <a:pt x="13" y="41"/>
                </a:lnTo>
                <a:lnTo>
                  <a:pt x="13" y="50"/>
                </a:lnTo>
                <a:lnTo>
                  <a:pt x="13" y="55"/>
                </a:lnTo>
                <a:lnTo>
                  <a:pt x="13" y="59"/>
                </a:lnTo>
                <a:lnTo>
                  <a:pt x="13" y="68"/>
                </a:lnTo>
                <a:lnTo>
                  <a:pt x="18" y="73"/>
                </a:lnTo>
                <a:lnTo>
                  <a:pt x="22" y="77"/>
                </a:lnTo>
                <a:lnTo>
                  <a:pt x="22" y="82"/>
                </a:lnTo>
                <a:lnTo>
                  <a:pt x="27" y="87"/>
                </a:lnTo>
                <a:lnTo>
                  <a:pt x="31" y="91"/>
                </a:lnTo>
                <a:lnTo>
                  <a:pt x="122" y="168"/>
                </a:lnTo>
                <a:lnTo>
                  <a:pt x="113" y="177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5162550" y="3451225"/>
            <a:ext cx="269875" cy="284163"/>
          </a:xfrm>
          <a:custGeom>
            <a:avLst/>
            <a:gdLst>
              <a:gd name="T0" fmla="*/ 2147483647 w 172"/>
              <a:gd name="T1" fmla="*/ 2147483647 h 177"/>
              <a:gd name="T2" fmla="*/ 2147483647 w 172"/>
              <a:gd name="T3" fmla="*/ 2147483647 h 177"/>
              <a:gd name="T4" fmla="*/ 2147483647 w 172"/>
              <a:gd name="T5" fmla="*/ 2147483647 h 177"/>
              <a:gd name="T6" fmla="*/ 2147483647 w 172"/>
              <a:gd name="T7" fmla="*/ 2147483647 h 177"/>
              <a:gd name="T8" fmla="*/ 2147483647 w 172"/>
              <a:gd name="T9" fmla="*/ 2147483647 h 177"/>
              <a:gd name="T10" fmla="*/ 2147483647 w 172"/>
              <a:gd name="T11" fmla="*/ 2147483647 h 177"/>
              <a:gd name="T12" fmla="*/ 2147483647 w 172"/>
              <a:gd name="T13" fmla="*/ 2147483647 h 177"/>
              <a:gd name="T14" fmla="*/ 2147483647 w 172"/>
              <a:gd name="T15" fmla="*/ 2147483647 h 177"/>
              <a:gd name="T16" fmla="*/ 0 w 172"/>
              <a:gd name="T17" fmla="*/ 2147483647 h 177"/>
              <a:gd name="T18" fmla="*/ 0 w 172"/>
              <a:gd name="T19" fmla="*/ 2147483647 h 177"/>
              <a:gd name="T20" fmla="*/ 0 w 172"/>
              <a:gd name="T21" fmla="*/ 2147483647 h 177"/>
              <a:gd name="T22" fmla="*/ 2147483647 w 172"/>
              <a:gd name="T23" fmla="*/ 2147483647 h 177"/>
              <a:gd name="T24" fmla="*/ 2147483647 w 172"/>
              <a:gd name="T25" fmla="*/ 2147483647 h 177"/>
              <a:gd name="T26" fmla="*/ 2147483647 w 172"/>
              <a:gd name="T27" fmla="*/ 2147483647 h 177"/>
              <a:gd name="T28" fmla="*/ 2147483647 w 172"/>
              <a:gd name="T29" fmla="*/ 2147483647 h 177"/>
              <a:gd name="T30" fmla="*/ 2147483647 w 172"/>
              <a:gd name="T31" fmla="*/ 2147483647 h 177"/>
              <a:gd name="T32" fmla="*/ 2147483647 w 172"/>
              <a:gd name="T33" fmla="*/ 2147483647 h 177"/>
              <a:gd name="T34" fmla="*/ 2147483647 w 172"/>
              <a:gd name="T35" fmla="*/ 2147483647 h 177"/>
              <a:gd name="T36" fmla="*/ 2147483647 w 172"/>
              <a:gd name="T37" fmla="*/ 0 h 177"/>
              <a:gd name="T38" fmla="*/ 2147483647 w 172"/>
              <a:gd name="T39" fmla="*/ 0 h 177"/>
              <a:gd name="T40" fmla="*/ 2147483647 w 172"/>
              <a:gd name="T41" fmla="*/ 0 h 177"/>
              <a:gd name="T42" fmla="*/ 2147483647 w 172"/>
              <a:gd name="T43" fmla="*/ 0 h 177"/>
              <a:gd name="T44" fmla="*/ 2147483647 w 172"/>
              <a:gd name="T45" fmla="*/ 2147483647 h 177"/>
              <a:gd name="T46" fmla="*/ 2147483647 w 172"/>
              <a:gd name="T47" fmla="*/ 2147483647 h 177"/>
              <a:gd name="T48" fmla="*/ 2147483647 w 172"/>
              <a:gd name="T49" fmla="*/ 2147483647 h 177"/>
              <a:gd name="T50" fmla="*/ 2147483647 w 172"/>
              <a:gd name="T51" fmla="*/ 2147483647 h 177"/>
              <a:gd name="T52" fmla="*/ 2147483647 w 172"/>
              <a:gd name="T53" fmla="*/ 2147483647 h 177"/>
              <a:gd name="T54" fmla="*/ 2147483647 w 172"/>
              <a:gd name="T55" fmla="*/ 2147483647 h 177"/>
              <a:gd name="T56" fmla="*/ 2147483647 w 172"/>
              <a:gd name="T57" fmla="*/ 2147483647 h 177"/>
              <a:gd name="T58" fmla="*/ 2147483647 w 172"/>
              <a:gd name="T59" fmla="*/ 2147483647 h 177"/>
              <a:gd name="T60" fmla="*/ 2147483647 w 172"/>
              <a:gd name="T61" fmla="*/ 2147483647 h 177"/>
              <a:gd name="T62" fmla="*/ 2147483647 w 172"/>
              <a:gd name="T63" fmla="*/ 2147483647 h 177"/>
              <a:gd name="T64" fmla="*/ 2147483647 w 172"/>
              <a:gd name="T65" fmla="*/ 2147483647 h 177"/>
              <a:gd name="T66" fmla="*/ 2147483647 w 172"/>
              <a:gd name="T67" fmla="*/ 2147483647 h 177"/>
              <a:gd name="T68" fmla="*/ 2147483647 w 172"/>
              <a:gd name="T69" fmla="*/ 2147483647 h 177"/>
              <a:gd name="T70" fmla="*/ 2147483647 w 172"/>
              <a:gd name="T71" fmla="*/ 2147483647 h 177"/>
              <a:gd name="T72" fmla="*/ 2147483647 w 172"/>
              <a:gd name="T73" fmla="*/ 2147483647 h 177"/>
              <a:gd name="T74" fmla="*/ 2147483647 w 172"/>
              <a:gd name="T75" fmla="*/ 2147483647 h 177"/>
              <a:gd name="T76" fmla="*/ 2147483647 w 172"/>
              <a:gd name="T77" fmla="*/ 2147483647 h 177"/>
              <a:gd name="T78" fmla="*/ 2147483647 w 172"/>
              <a:gd name="T79" fmla="*/ 2147483647 h 177"/>
              <a:gd name="T80" fmla="*/ 2147483647 w 172"/>
              <a:gd name="T81" fmla="*/ 2147483647 h 177"/>
              <a:gd name="T82" fmla="*/ 2147483647 w 172"/>
              <a:gd name="T83" fmla="*/ 2147483647 h 177"/>
              <a:gd name="T84" fmla="*/ 2147483647 w 172"/>
              <a:gd name="T85" fmla="*/ 2147483647 h 177"/>
              <a:gd name="T86" fmla="*/ 2147483647 w 172"/>
              <a:gd name="T87" fmla="*/ 2147483647 h 177"/>
              <a:gd name="T88" fmla="*/ 2147483647 w 172"/>
              <a:gd name="T89" fmla="*/ 2147483647 h 177"/>
              <a:gd name="T90" fmla="*/ 2147483647 w 172"/>
              <a:gd name="T91" fmla="*/ 2147483647 h 177"/>
              <a:gd name="T92" fmla="*/ 2147483647 w 172"/>
              <a:gd name="T93" fmla="*/ 2147483647 h 177"/>
              <a:gd name="T94" fmla="*/ 2147483647 w 172"/>
              <a:gd name="T95" fmla="*/ 2147483647 h 177"/>
              <a:gd name="T96" fmla="*/ 2147483647 w 172"/>
              <a:gd name="T97" fmla="*/ 2147483647 h 177"/>
              <a:gd name="T98" fmla="*/ 2147483647 w 172"/>
              <a:gd name="T99" fmla="*/ 2147483647 h 177"/>
              <a:gd name="T100" fmla="*/ 2147483647 w 172"/>
              <a:gd name="T101" fmla="*/ 2147483647 h 177"/>
              <a:gd name="T102" fmla="*/ 2147483647 w 172"/>
              <a:gd name="T103" fmla="*/ 2147483647 h 177"/>
              <a:gd name="T104" fmla="*/ 2147483647 w 172"/>
              <a:gd name="T105" fmla="*/ 2147483647 h 177"/>
              <a:gd name="T106" fmla="*/ 2147483647 w 172"/>
              <a:gd name="T107" fmla="*/ 2147483647 h 177"/>
              <a:gd name="T108" fmla="*/ 2147483647 w 172"/>
              <a:gd name="T109" fmla="*/ 2147483647 h 17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7"/>
              <a:gd name="T167" fmla="*/ 172 w 172"/>
              <a:gd name="T168" fmla="*/ 177 h 17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7">
                <a:moveTo>
                  <a:pt x="113" y="177"/>
                </a:moveTo>
                <a:lnTo>
                  <a:pt x="27" y="100"/>
                </a:lnTo>
                <a:lnTo>
                  <a:pt x="22" y="96"/>
                </a:lnTo>
                <a:lnTo>
                  <a:pt x="18" y="91"/>
                </a:lnTo>
                <a:lnTo>
                  <a:pt x="13" y="82"/>
                </a:lnTo>
                <a:lnTo>
                  <a:pt x="9" y="77"/>
                </a:lnTo>
                <a:lnTo>
                  <a:pt x="4" y="68"/>
                </a:lnTo>
                <a:lnTo>
                  <a:pt x="4" y="59"/>
                </a:lnTo>
                <a:lnTo>
                  <a:pt x="0" y="55"/>
                </a:lnTo>
                <a:lnTo>
                  <a:pt x="0" y="46"/>
                </a:lnTo>
                <a:lnTo>
                  <a:pt x="0" y="41"/>
                </a:lnTo>
                <a:lnTo>
                  <a:pt x="4" y="32"/>
                </a:lnTo>
                <a:lnTo>
                  <a:pt x="4" y="28"/>
                </a:lnTo>
                <a:lnTo>
                  <a:pt x="9" y="18"/>
                </a:lnTo>
                <a:lnTo>
                  <a:pt x="13" y="14"/>
                </a:lnTo>
                <a:lnTo>
                  <a:pt x="18" y="9"/>
                </a:lnTo>
                <a:lnTo>
                  <a:pt x="22" y="5"/>
                </a:lnTo>
                <a:lnTo>
                  <a:pt x="31" y="5"/>
                </a:lnTo>
                <a:lnTo>
                  <a:pt x="36" y="0"/>
                </a:lnTo>
                <a:lnTo>
                  <a:pt x="45" y="0"/>
                </a:lnTo>
                <a:lnTo>
                  <a:pt x="50" y="0"/>
                </a:lnTo>
                <a:lnTo>
                  <a:pt x="59" y="0"/>
                </a:lnTo>
                <a:lnTo>
                  <a:pt x="63" y="5"/>
                </a:lnTo>
                <a:lnTo>
                  <a:pt x="72" y="9"/>
                </a:lnTo>
                <a:lnTo>
                  <a:pt x="77" y="14"/>
                </a:lnTo>
                <a:lnTo>
                  <a:pt x="86" y="18"/>
                </a:lnTo>
                <a:lnTo>
                  <a:pt x="172" y="91"/>
                </a:lnTo>
                <a:lnTo>
                  <a:pt x="167" y="100"/>
                </a:lnTo>
                <a:lnTo>
                  <a:pt x="81" y="28"/>
                </a:lnTo>
                <a:lnTo>
                  <a:pt x="72" y="23"/>
                </a:lnTo>
                <a:lnTo>
                  <a:pt x="68" y="18"/>
                </a:lnTo>
                <a:lnTo>
                  <a:pt x="63" y="14"/>
                </a:lnTo>
                <a:lnTo>
                  <a:pt x="59" y="14"/>
                </a:lnTo>
                <a:lnTo>
                  <a:pt x="50" y="14"/>
                </a:lnTo>
                <a:lnTo>
                  <a:pt x="45" y="14"/>
                </a:lnTo>
                <a:lnTo>
                  <a:pt x="40" y="14"/>
                </a:lnTo>
                <a:lnTo>
                  <a:pt x="36" y="14"/>
                </a:lnTo>
                <a:lnTo>
                  <a:pt x="31" y="18"/>
                </a:lnTo>
                <a:lnTo>
                  <a:pt x="27" y="18"/>
                </a:lnTo>
                <a:lnTo>
                  <a:pt x="22" y="23"/>
                </a:lnTo>
                <a:lnTo>
                  <a:pt x="18" y="28"/>
                </a:lnTo>
                <a:lnTo>
                  <a:pt x="18" y="32"/>
                </a:lnTo>
                <a:lnTo>
                  <a:pt x="13" y="37"/>
                </a:lnTo>
                <a:lnTo>
                  <a:pt x="13" y="41"/>
                </a:lnTo>
                <a:lnTo>
                  <a:pt x="13" y="50"/>
                </a:lnTo>
                <a:lnTo>
                  <a:pt x="13" y="55"/>
                </a:lnTo>
                <a:lnTo>
                  <a:pt x="13" y="59"/>
                </a:lnTo>
                <a:lnTo>
                  <a:pt x="13" y="68"/>
                </a:lnTo>
                <a:lnTo>
                  <a:pt x="18" y="73"/>
                </a:lnTo>
                <a:lnTo>
                  <a:pt x="22" y="77"/>
                </a:lnTo>
                <a:lnTo>
                  <a:pt x="22" y="82"/>
                </a:lnTo>
                <a:lnTo>
                  <a:pt x="27" y="87"/>
                </a:lnTo>
                <a:lnTo>
                  <a:pt x="31" y="91"/>
                </a:lnTo>
                <a:lnTo>
                  <a:pt x="122" y="168"/>
                </a:lnTo>
                <a:lnTo>
                  <a:pt x="113" y="177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4859338" y="3856038"/>
            <a:ext cx="273050" cy="280987"/>
          </a:xfrm>
          <a:custGeom>
            <a:avLst/>
            <a:gdLst>
              <a:gd name="T0" fmla="*/ 2147483647 w 172"/>
              <a:gd name="T1" fmla="*/ 2147483647 h 177"/>
              <a:gd name="T2" fmla="*/ 2147483647 w 172"/>
              <a:gd name="T3" fmla="*/ 2147483647 h 177"/>
              <a:gd name="T4" fmla="*/ 2147483647 w 172"/>
              <a:gd name="T5" fmla="*/ 2147483647 h 177"/>
              <a:gd name="T6" fmla="*/ 2147483647 w 172"/>
              <a:gd name="T7" fmla="*/ 2147483647 h 177"/>
              <a:gd name="T8" fmla="*/ 2147483647 w 172"/>
              <a:gd name="T9" fmla="*/ 2147483647 h 177"/>
              <a:gd name="T10" fmla="*/ 2147483647 w 172"/>
              <a:gd name="T11" fmla="*/ 2147483647 h 177"/>
              <a:gd name="T12" fmla="*/ 2147483647 w 172"/>
              <a:gd name="T13" fmla="*/ 2147483647 h 177"/>
              <a:gd name="T14" fmla="*/ 0 w 172"/>
              <a:gd name="T15" fmla="*/ 2147483647 h 177"/>
              <a:gd name="T16" fmla="*/ 0 w 172"/>
              <a:gd name="T17" fmla="*/ 2147483647 h 177"/>
              <a:gd name="T18" fmla="*/ 0 w 172"/>
              <a:gd name="T19" fmla="*/ 2147483647 h 177"/>
              <a:gd name="T20" fmla="*/ 0 w 172"/>
              <a:gd name="T21" fmla="*/ 2147483647 h 177"/>
              <a:gd name="T22" fmla="*/ 0 w 172"/>
              <a:gd name="T23" fmla="*/ 2147483647 h 177"/>
              <a:gd name="T24" fmla="*/ 2147483647 w 172"/>
              <a:gd name="T25" fmla="*/ 2147483647 h 177"/>
              <a:gd name="T26" fmla="*/ 2147483647 w 172"/>
              <a:gd name="T27" fmla="*/ 2147483647 h 177"/>
              <a:gd name="T28" fmla="*/ 2147483647 w 172"/>
              <a:gd name="T29" fmla="*/ 2147483647 h 177"/>
              <a:gd name="T30" fmla="*/ 2147483647 w 172"/>
              <a:gd name="T31" fmla="*/ 2147483647 h 177"/>
              <a:gd name="T32" fmla="*/ 2147483647 w 172"/>
              <a:gd name="T33" fmla="*/ 2147483647 h 177"/>
              <a:gd name="T34" fmla="*/ 2147483647 w 172"/>
              <a:gd name="T35" fmla="*/ 2147483647 h 177"/>
              <a:gd name="T36" fmla="*/ 2147483647 w 172"/>
              <a:gd name="T37" fmla="*/ 0 h 177"/>
              <a:gd name="T38" fmla="*/ 2147483647 w 172"/>
              <a:gd name="T39" fmla="*/ 0 h 177"/>
              <a:gd name="T40" fmla="*/ 2147483647 w 172"/>
              <a:gd name="T41" fmla="*/ 0 h 177"/>
              <a:gd name="T42" fmla="*/ 2147483647 w 172"/>
              <a:gd name="T43" fmla="*/ 2147483647 h 177"/>
              <a:gd name="T44" fmla="*/ 2147483647 w 172"/>
              <a:gd name="T45" fmla="*/ 2147483647 h 177"/>
              <a:gd name="T46" fmla="*/ 2147483647 w 172"/>
              <a:gd name="T47" fmla="*/ 2147483647 h 177"/>
              <a:gd name="T48" fmla="*/ 2147483647 w 172"/>
              <a:gd name="T49" fmla="*/ 2147483647 h 177"/>
              <a:gd name="T50" fmla="*/ 2147483647 w 172"/>
              <a:gd name="T51" fmla="*/ 2147483647 h 177"/>
              <a:gd name="T52" fmla="*/ 2147483647 w 172"/>
              <a:gd name="T53" fmla="*/ 2147483647 h 177"/>
              <a:gd name="T54" fmla="*/ 2147483647 w 172"/>
              <a:gd name="T55" fmla="*/ 2147483647 h 177"/>
              <a:gd name="T56" fmla="*/ 2147483647 w 172"/>
              <a:gd name="T57" fmla="*/ 2147483647 h 177"/>
              <a:gd name="T58" fmla="*/ 2147483647 w 172"/>
              <a:gd name="T59" fmla="*/ 2147483647 h 177"/>
              <a:gd name="T60" fmla="*/ 2147483647 w 172"/>
              <a:gd name="T61" fmla="*/ 2147483647 h 177"/>
              <a:gd name="T62" fmla="*/ 2147483647 w 172"/>
              <a:gd name="T63" fmla="*/ 2147483647 h 177"/>
              <a:gd name="T64" fmla="*/ 2147483647 w 172"/>
              <a:gd name="T65" fmla="*/ 2147483647 h 177"/>
              <a:gd name="T66" fmla="*/ 2147483647 w 172"/>
              <a:gd name="T67" fmla="*/ 2147483647 h 177"/>
              <a:gd name="T68" fmla="*/ 2147483647 w 172"/>
              <a:gd name="T69" fmla="*/ 2147483647 h 177"/>
              <a:gd name="T70" fmla="*/ 2147483647 w 172"/>
              <a:gd name="T71" fmla="*/ 2147483647 h 177"/>
              <a:gd name="T72" fmla="*/ 2147483647 w 172"/>
              <a:gd name="T73" fmla="*/ 2147483647 h 177"/>
              <a:gd name="T74" fmla="*/ 2147483647 w 172"/>
              <a:gd name="T75" fmla="*/ 2147483647 h 177"/>
              <a:gd name="T76" fmla="*/ 2147483647 w 172"/>
              <a:gd name="T77" fmla="*/ 2147483647 h 177"/>
              <a:gd name="T78" fmla="*/ 2147483647 w 172"/>
              <a:gd name="T79" fmla="*/ 2147483647 h 177"/>
              <a:gd name="T80" fmla="*/ 2147483647 w 172"/>
              <a:gd name="T81" fmla="*/ 2147483647 h 177"/>
              <a:gd name="T82" fmla="*/ 2147483647 w 172"/>
              <a:gd name="T83" fmla="*/ 2147483647 h 177"/>
              <a:gd name="T84" fmla="*/ 2147483647 w 172"/>
              <a:gd name="T85" fmla="*/ 2147483647 h 177"/>
              <a:gd name="T86" fmla="*/ 2147483647 w 172"/>
              <a:gd name="T87" fmla="*/ 2147483647 h 177"/>
              <a:gd name="T88" fmla="*/ 2147483647 w 172"/>
              <a:gd name="T89" fmla="*/ 2147483647 h 177"/>
              <a:gd name="T90" fmla="*/ 2147483647 w 172"/>
              <a:gd name="T91" fmla="*/ 2147483647 h 177"/>
              <a:gd name="T92" fmla="*/ 2147483647 w 172"/>
              <a:gd name="T93" fmla="*/ 2147483647 h 177"/>
              <a:gd name="T94" fmla="*/ 2147483647 w 172"/>
              <a:gd name="T95" fmla="*/ 2147483647 h 177"/>
              <a:gd name="T96" fmla="*/ 2147483647 w 172"/>
              <a:gd name="T97" fmla="*/ 2147483647 h 177"/>
              <a:gd name="T98" fmla="*/ 2147483647 w 172"/>
              <a:gd name="T99" fmla="*/ 2147483647 h 177"/>
              <a:gd name="T100" fmla="*/ 2147483647 w 172"/>
              <a:gd name="T101" fmla="*/ 2147483647 h 177"/>
              <a:gd name="T102" fmla="*/ 2147483647 w 172"/>
              <a:gd name="T103" fmla="*/ 2147483647 h 177"/>
              <a:gd name="T104" fmla="*/ 2147483647 w 172"/>
              <a:gd name="T105" fmla="*/ 2147483647 h 177"/>
              <a:gd name="T106" fmla="*/ 2147483647 w 172"/>
              <a:gd name="T107" fmla="*/ 2147483647 h 177"/>
              <a:gd name="T108" fmla="*/ 2147483647 w 172"/>
              <a:gd name="T109" fmla="*/ 2147483647 h 17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7"/>
              <a:gd name="T167" fmla="*/ 172 w 172"/>
              <a:gd name="T168" fmla="*/ 177 h 17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7">
                <a:moveTo>
                  <a:pt x="114" y="177"/>
                </a:moveTo>
                <a:lnTo>
                  <a:pt x="27" y="100"/>
                </a:lnTo>
                <a:lnTo>
                  <a:pt x="18" y="96"/>
                </a:lnTo>
                <a:lnTo>
                  <a:pt x="14" y="91"/>
                </a:lnTo>
                <a:lnTo>
                  <a:pt x="9" y="82"/>
                </a:lnTo>
                <a:lnTo>
                  <a:pt x="5" y="78"/>
                </a:lnTo>
                <a:lnTo>
                  <a:pt x="5" y="68"/>
                </a:lnTo>
                <a:lnTo>
                  <a:pt x="0" y="64"/>
                </a:lnTo>
                <a:lnTo>
                  <a:pt x="0" y="55"/>
                </a:lnTo>
                <a:lnTo>
                  <a:pt x="0" y="46"/>
                </a:lnTo>
                <a:lnTo>
                  <a:pt x="0" y="41"/>
                </a:lnTo>
                <a:lnTo>
                  <a:pt x="0" y="32"/>
                </a:lnTo>
                <a:lnTo>
                  <a:pt x="5" y="28"/>
                </a:lnTo>
                <a:lnTo>
                  <a:pt x="9" y="19"/>
                </a:lnTo>
                <a:lnTo>
                  <a:pt x="14" y="14"/>
                </a:lnTo>
                <a:lnTo>
                  <a:pt x="18" y="9"/>
                </a:lnTo>
                <a:lnTo>
                  <a:pt x="23" y="5"/>
                </a:lnTo>
                <a:lnTo>
                  <a:pt x="27" y="5"/>
                </a:lnTo>
                <a:lnTo>
                  <a:pt x="36" y="0"/>
                </a:lnTo>
                <a:lnTo>
                  <a:pt x="41" y="0"/>
                </a:lnTo>
                <a:lnTo>
                  <a:pt x="50" y="0"/>
                </a:lnTo>
                <a:lnTo>
                  <a:pt x="55" y="5"/>
                </a:lnTo>
                <a:lnTo>
                  <a:pt x="64" y="5"/>
                </a:lnTo>
                <a:lnTo>
                  <a:pt x="68" y="9"/>
                </a:lnTo>
                <a:lnTo>
                  <a:pt x="77" y="14"/>
                </a:lnTo>
                <a:lnTo>
                  <a:pt x="82" y="19"/>
                </a:lnTo>
                <a:lnTo>
                  <a:pt x="172" y="91"/>
                </a:lnTo>
                <a:lnTo>
                  <a:pt x="163" y="100"/>
                </a:lnTo>
                <a:lnTo>
                  <a:pt x="77" y="28"/>
                </a:lnTo>
                <a:lnTo>
                  <a:pt x="73" y="23"/>
                </a:lnTo>
                <a:lnTo>
                  <a:pt x="68" y="19"/>
                </a:lnTo>
                <a:lnTo>
                  <a:pt x="59" y="19"/>
                </a:lnTo>
                <a:lnTo>
                  <a:pt x="55" y="14"/>
                </a:lnTo>
                <a:lnTo>
                  <a:pt x="50" y="14"/>
                </a:lnTo>
                <a:lnTo>
                  <a:pt x="45" y="14"/>
                </a:lnTo>
                <a:lnTo>
                  <a:pt x="41" y="14"/>
                </a:lnTo>
                <a:lnTo>
                  <a:pt x="32" y="14"/>
                </a:lnTo>
                <a:lnTo>
                  <a:pt x="27" y="19"/>
                </a:lnTo>
                <a:lnTo>
                  <a:pt x="23" y="19"/>
                </a:lnTo>
                <a:lnTo>
                  <a:pt x="23" y="23"/>
                </a:lnTo>
                <a:lnTo>
                  <a:pt x="18" y="28"/>
                </a:lnTo>
                <a:lnTo>
                  <a:pt x="14" y="32"/>
                </a:lnTo>
                <a:lnTo>
                  <a:pt x="14" y="37"/>
                </a:lnTo>
                <a:lnTo>
                  <a:pt x="9" y="46"/>
                </a:lnTo>
                <a:lnTo>
                  <a:pt x="9" y="50"/>
                </a:lnTo>
                <a:lnTo>
                  <a:pt x="9" y="55"/>
                </a:lnTo>
                <a:lnTo>
                  <a:pt x="14" y="59"/>
                </a:lnTo>
                <a:lnTo>
                  <a:pt x="14" y="68"/>
                </a:lnTo>
                <a:lnTo>
                  <a:pt x="14" y="73"/>
                </a:lnTo>
                <a:lnTo>
                  <a:pt x="18" y="78"/>
                </a:lnTo>
                <a:lnTo>
                  <a:pt x="23" y="82"/>
                </a:lnTo>
                <a:lnTo>
                  <a:pt x="27" y="87"/>
                </a:lnTo>
                <a:lnTo>
                  <a:pt x="32" y="91"/>
                </a:lnTo>
                <a:lnTo>
                  <a:pt x="118" y="168"/>
                </a:lnTo>
                <a:lnTo>
                  <a:pt x="114" y="177"/>
                </a:lnTo>
                <a:close/>
              </a:path>
            </a:pathLst>
          </a:cu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4859338" y="3856038"/>
            <a:ext cx="273050" cy="280987"/>
          </a:xfrm>
          <a:custGeom>
            <a:avLst/>
            <a:gdLst>
              <a:gd name="T0" fmla="*/ 2147483647 w 172"/>
              <a:gd name="T1" fmla="*/ 2147483647 h 177"/>
              <a:gd name="T2" fmla="*/ 2147483647 w 172"/>
              <a:gd name="T3" fmla="*/ 2147483647 h 177"/>
              <a:gd name="T4" fmla="*/ 2147483647 w 172"/>
              <a:gd name="T5" fmla="*/ 2147483647 h 177"/>
              <a:gd name="T6" fmla="*/ 2147483647 w 172"/>
              <a:gd name="T7" fmla="*/ 2147483647 h 177"/>
              <a:gd name="T8" fmla="*/ 2147483647 w 172"/>
              <a:gd name="T9" fmla="*/ 2147483647 h 177"/>
              <a:gd name="T10" fmla="*/ 2147483647 w 172"/>
              <a:gd name="T11" fmla="*/ 2147483647 h 177"/>
              <a:gd name="T12" fmla="*/ 2147483647 w 172"/>
              <a:gd name="T13" fmla="*/ 2147483647 h 177"/>
              <a:gd name="T14" fmla="*/ 0 w 172"/>
              <a:gd name="T15" fmla="*/ 2147483647 h 177"/>
              <a:gd name="T16" fmla="*/ 0 w 172"/>
              <a:gd name="T17" fmla="*/ 2147483647 h 177"/>
              <a:gd name="T18" fmla="*/ 0 w 172"/>
              <a:gd name="T19" fmla="*/ 2147483647 h 177"/>
              <a:gd name="T20" fmla="*/ 0 w 172"/>
              <a:gd name="T21" fmla="*/ 2147483647 h 177"/>
              <a:gd name="T22" fmla="*/ 0 w 172"/>
              <a:gd name="T23" fmla="*/ 2147483647 h 177"/>
              <a:gd name="T24" fmla="*/ 2147483647 w 172"/>
              <a:gd name="T25" fmla="*/ 2147483647 h 177"/>
              <a:gd name="T26" fmla="*/ 2147483647 w 172"/>
              <a:gd name="T27" fmla="*/ 2147483647 h 177"/>
              <a:gd name="T28" fmla="*/ 2147483647 w 172"/>
              <a:gd name="T29" fmla="*/ 2147483647 h 177"/>
              <a:gd name="T30" fmla="*/ 2147483647 w 172"/>
              <a:gd name="T31" fmla="*/ 2147483647 h 177"/>
              <a:gd name="T32" fmla="*/ 2147483647 w 172"/>
              <a:gd name="T33" fmla="*/ 2147483647 h 177"/>
              <a:gd name="T34" fmla="*/ 2147483647 w 172"/>
              <a:gd name="T35" fmla="*/ 2147483647 h 177"/>
              <a:gd name="T36" fmla="*/ 2147483647 w 172"/>
              <a:gd name="T37" fmla="*/ 0 h 177"/>
              <a:gd name="T38" fmla="*/ 2147483647 w 172"/>
              <a:gd name="T39" fmla="*/ 0 h 177"/>
              <a:gd name="T40" fmla="*/ 2147483647 w 172"/>
              <a:gd name="T41" fmla="*/ 0 h 177"/>
              <a:gd name="T42" fmla="*/ 2147483647 w 172"/>
              <a:gd name="T43" fmla="*/ 2147483647 h 177"/>
              <a:gd name="T44" fmla="*/ 2147483647 w 172"/>
              <a:gd name="T45" fmla="*/ 2147483647 h 177"/>
              <a:gd name="T46" fmla="*/ 2147483647 w 172"/>
              <a:gd name="T47" fmla="*/ 2147483647 h 177"/>
              <a:gd name="T48" fmla="*/ 2147483647 w 172"/>
              <a:gd name="T49" fmla="*/ 2147483647 h 177"/>
              <a:gd name="T50" fmla="*/ 2147483647 w 172"/>
              <a:gd name="T51" fmla="*/ 2147483647 h 177"/>
              <a:gd name="T52" fmla="*/ 2147483647 w 172"/>
              <a:gd name="T53" fmla="*/ 2147483647 h 177"/>
              <a:gd name="T54" fmla="*/ 2147483647 w 172"/>
              <a:gd name="T55" fmla="*/ 2147483647 h 177"/>
              <a:gd name="T56" fmla="*/ 2147483647 w 172"/>
              <a:gd name="T57" fmla="*/ 2147483647 h 177"/>
              <a:gd name="T58" fmla="*/ 2147483647 w 172"/>
              <a:gd name="T59" fmla="*/ 2147483647 h 177"/>
              <a:gd name="T60" fmla="*/ 2147483647 w 172"/>
              <a:gd name="T61" fmla="*/ 2147483647 h 177"/>
              <a:gd name="T62" fmla="*/ 2147483647 w 172"/>
              <a:gd name="T63" fmla="*/ 2147483647 h 177"/>
              <a:gd name="T64" fmla="*/ 2147483647 w 172"/>
              <a:gd name="T65" fmla="*/ 2147483647 h 177"/>
              <a:gd name="T66" fmla="*/ 2147483647 w 172"/>
              <a:gd name="T67" fmla="*/ 2147483647 h 177"/>
              <a:gd name="T68" fmla="*/ 2147483647 w 172"/>
              <a:gd name="T69" fmla="*/ 2147483647 h 177"/>
              <a:gd name="T70" fmla="*/ 2147483647 w 172"/>
              <a:gd name="T71" fmla="*/ 2147483647 h 177"/>
              <a:gd name="T72" fmla="*/ 2147483647 w 172"/>
              <a:gd name="T73" fmla="*/ 2147483647 h 177"/>
              <a:gd name="T74" fmla="*/ 2147483647 w 172"/>
              <a:gd name="T75" fmla="*/ 2147483647 h 177"/>
              <a:gd name="T76" fmla="*/ 2147483647 w 172"/>
              <a:gd name="T77" fmla="*/ 2147483647 h 177"/>
              <a:gd name="T78" fmla="*/ 2147483647 w 172"/>
              <a:gd name="T79" fmla="*/ 2147483647 h 177"/>
              <a:gd name="T80" fmla="*/ 2147483647 w 172"/>
              <a:gd name="T81" fmla="*/ 2147483647 h 177"/>
              <a:gd name="T82" fmla="*/ 2147483647 w 172"/>
              <a:gd name="T83" fmla="*/ 2147483647 h 177"/>
              <a:gd name="T84" fmla="*/ 2147483647 w 172"/>
              <a:gd name="T85" fmla="*/ 2147483647 h 177"/>
              <a:gd name="T86" fmla="*/ 2147483647 w 172"/>
              <a:gd name="T87" fmla="*/ 2147483647 h 177"/>
              <a:gd name="T88" fmla="*/ 2147483647 w 172"/>
              <a:gd name="T89" fmla="*/ 2147483647 h 177"/>
              <a:gd name="T90" fmla="*/ 2147483647 w 172"/>
              <a:gd name="T91" fmla="*/ 2147483647 h 177"/>
              <a:gd name="T92" fmla="*/ 2147483647 w 172"/>
              <a:gd name="T93" fmla="*/ 2147483647 h 177"/>
              <a:gd name="T94" fmla="*/ 2147483647 w 172"/>
              <a:gd name="T95" fmla="*/ 2147483647 h 177"/>
              <a:gd name="T96" fmla="*/ 2147483647 w 172"/>
              <a:gd name="T97" fmla="*/ 2147483647 h 177"/>
              <a:gd name="T98" fmla="*/ 2147483647 w 172"/>
              <a:gd name="T99" fmla="*/ 2147483647 h 177"/>
              <a:gd name="T100" fmla="*/ 2147483647 w 172"/>
              <a:gd name="T101" fmla="*/ 2147483647 h 177"/>
              <a:gd name="T102" fmla="*/ 2147483647 w 172"/>
              <a:gd name="T103" fmla="*/ 2147483647 h 177"/>
              <a:gd name="T104" fmla="*/ 2147483647 w 172"/>
              <a:gd name="T105" fmla="*/ 2147483647 h 177"/>
              <a:gd name="T106" fmla="*/ 2147483647 w 172"/>
              <a:gd name="T107" fmla="*/ 2147483647 h 177"/>
              <a:gd name="T108" fmla="*/ 2147483647 w 172"/>
              <a:gd name="T109" fmla="*/ 2147483647 h 17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72"/>
              <a:gd name="T166" fmla="*/ 0 h 177"/>
              <a:gd name="T167" fmla="*/ 172 w 172"/>
              <a:gd name="T168" fmla="*/ 177 h 17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72" h="177">
                <a:moveTo>
                  <a:pt x="114" y="177"/>
                </a:moveTo>
                <a:lnTo>
                  <a:pt x="27" y="100"/>
                </a:lnTo>
                <a:lnTo>
                  <a:pt x="18" y="96"/>
                </a:lnTo>
                <a:lnTo>
                  <a:pt x="14" y="91"/>
                </a:lnTo>
                <a:lnTo>
                  <a:pt x="9" y="82"/>
                </a:lnTo>
                <a:lnTo>
                  <a:pt x="5" y="78"/>
                </a:lnTo>
                <a:lnTo>
                  <a:pt x="5" y="68"/>
                </a:lnTo>
                <a:lnTo>
                  <a:pt x="0" y="64"/>
                </a:lnTo>
                <a:lnTo>
                  <a:pt x="0" y="55"/>
                </a:lnTo>
                <a:lnTo>
                  <a:pt x="0" y="46"/>
                </a:lnTo>
                <a:lnTo>
                  <a:pt x="0" y="41"/>
                </a:lnTo>
                <a:lnTo>
                  <a:pt x="0" y="32"/>
                </a:lnTo>
                <a:lnTo>
                  <a:pt x="5" y="28"/>
                </a:lnTo>
                <a:lnTo>
                  <a:pt x="9" y="19"/>
                </a:lnTo>
                <a:lnTo>
                  <a:pt x="14" y="14"/>
                </a:lnTo>
                <a:lnTo>
                  <a:pt x="18" y="9"/>
                </a:lnTo>
                <a:lnTo>
                  <a:pt x="23" y="5"/>
                </a:lnTo>
                <a:lnTo>
                  <a:pt x="27" y="5"/>
                </a:lnTo>
                <a:lnTo>
                  <a:pt x="36" y="0"/>
                </a:lnTo>
                <a:lnTo>
                  <a:pt x="41" y="0"/>
                </a:lnTo>
                <a:lnTo>
                  <a:pt x="50" y="0"/>
                </a:lnTo>
                <a:lnTo>
                  <a:pt x="55" y="5"/>
                </a:lnTo>
                <a:lnTo>
                  <a:pt x="64" y="5"/>
                </a:lnTo>
                <a:lnTo>
                  <a:pt x="68" y="9"/>
                </a:lnTo>
                <a:lnTo>
                  <a:pt x="77" y="14"/>
                </a:lnTo>
                <a:lnTo>
                  <a:pt x="82" y="19"/>
                </a:lnTo>
                <a:lnTo>
                  <a:pt x="172" y="91"/>
                </a:lnTo>
                <a:lnTo>
                  <a:pt x="163" y="100"/>
                </a:lnTo>
                <a:lnTo>
                  <a:pt x="77" y="28"/>
                </a:lnTo>
                <a:lnTo>
                  <a:pt x="73" y="23"/>
                </a:lnTo>
                <a:lnTo>
                  <a:pt x="68" y="19"/>
                </a:lnTo>
                <a:lnTo>
                  <a:pt x="59" y="19"/>
                </a:lnTo>
                <a:lnTo>
                  <a:pt x="55" y="14"/>
                </a:lnTo>
                <a:lnTo>
                  <a:pt x="50" y="14"/>
                </a:lnTo>
                <a:lnTo>
                  <a:pt x="45" y="14"/>
                </a:lnTo>
                <a:lnTo>
                  <a:pt x="41" y="14"/>
                </a:lnTo>
                <a:lnTo>
                  <a:pt x="32" y="14"/>
                </a:lnTo>
                <a:lnTo>
                  <a:pt x="27" y="19"/>
                </a:lnTo>
                <a:lnTo>
                  <a:pt x="23" y="19"/>
                </a:lnTo>
                <a:lnTo>
                  <a:pt x="23" y="23"/>
                </a:lnTo>
                <a:lnTo>
                  <a:pt x="18" y="28"/>
                </a:lnTo>
                <a:lnTo>
                  <a:pt x="14" y="32"/>
                </a:lnTo>
                <a:lnTo>
                  <a:pt x="14" y="37"/>
                </a:lnTo>
                <a:lnTo>
                  <a:pt x="9" y="46"/>
                </a:lnTo>
                <a:lnTo>
                  <a:pt x="9" y="50"/>
                </a:lnTo>
                <a:lnTo>
                  <a:pt x="9" y="55"/>
                </a:lnTo>
                <a:lnTo>
                  <a:pt x="14" y="59"/>
                </a:lnTo>
                <a:lnTo>
                  <a:pt x="14" y="68"/>
                </a:lnTo>
                <a:lnTo>
                  <a:pt x="14" y="73"/>
                </a:lnTo>
                <a:lnTo>
                  <a:pt x="18" y="78"/>
                </a:lnTo>
                <a:lnTo>
                  <a:pt x="23" y="82"/>
                </a:lnTo>
                <a:lnTo>
                  <a:pt x="27" y="87"/>
                </a:lnTo>
                <a:lnTo>
                  <a:pt x="32" y="91"/>
                </a:lnTo>
                <a:lnTo>
                  <a:pt x="118" y="168"/>
                </a:lnTo>
                <a:lnTo>
                  <a:pt x="114" y="177"/>
                </a:lnTo>
              </a:path>
            </a:pathLst>
          </a:custGeom>
          <a:noFill/>
          <a:ln w="14288">
            <a:solidFill>
              <a:srgbClr val="89FF8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5195888" y="3806825"/>
            <a:ext cx="95250" cy="117475"/>
          </a:xfrm>
          <a:prstGeom prst="line">
            <a:avLst/>
          </a:prstGeom>
          <a:noFill/>
          <a:ln w="14351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349875" y="3595688"/>
            <a:ext cx="71438" cy="103187"/>
          </a:xfrm>
          <a:prstGeom prst="line">
            <a:avLst/>
          </a:prstGeom>
          <a:noFill/>
          <a:ln w="14288">
            <a:solidFill>
              <a:srgbClr val="FF269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6011863" y="3516313"/>
            <a:ext cx="250825" cy="311150"/>
          </a:xfrm>
          <a:custGeom>
            <a:avLst/>
            <a:gdLst>
              <a:gd name="T0" fmla="*/ 2147483647 w 159"/>
              <a:gd name="T1" fmla="*/ 0 h 195"/>
              <a:gd name="T2" fmla="*/ 2147483647 w 159"/>
              <a:gd name="T3" fmla="*/ 0 h 195"/>
              <a:gd name="T4" fmla="*/ 2147483647 w 159"/>
              <a:gd name="T5" fmla="*/ 2147483647 h 195"/>
              <a:gd name="T6" fmla="*/ 2147483647 w 159"/>
              <a:gd name="T7" fmla="*/ 2147483647 h 195"/>
              <a:gd name="T8" fmla="*/ 2147483647 w 159"/>
              <a:gd name="T9" fmla="*/ 2147483647 h 195"/>
              <a:gd name="T10" fmla="*/ 2147483647 w 159"/>
              <a:gd name="T11" fmla="*/ 2147483647 h 195"/>
              <a:gd name="T12" fmla="*/ 2147483647 w 159"/>
              <a:gd name="T13" fmla="*/ 2147483647 h 195"/>
              <a:gd name="T14" fmla="*/ 2147483647 w 159"/>
              <a:gd name="T15" fmla="*/ 2147483647 h 195"/>
              <a:gd name="T16" fmla="*/ 2147483647 w 159"/>
              <a:gd name="T17" fmla="*/ 2147483647 h 195"/>
              <a:gd name="T18" fmla="*/ 2147483647 w 159"/>
              <a:gd name="T19" fmla="*/ 2147483647 h 195"/>
              <a:gd name="T20" fmla="*/ 2147483647 w 159"/>
              <a:gd name="T21" fmla="*/ 2147483647 h 195"/>
              <a:gd name="T22" fmla="*/ 2147483647 w 159"/>
              <a:gd name="T23" fmla="*/ 2147483647 h 195"/>
              <a:gd name="T24" fmla="*/ 2147483647 w 159"/>
              <a:gd name="T25" fmla="*/ 2147483647 h 195"/>
              <a:gd name="T26" fmla="*/ 2147483647 w 159"/>
              <a:gd name="T27" fmla="*/ 2147483647 h 195"/>
              <a:gd name="T28" fmla="*/ 2147483647 w 159"/>
              <a:gd name="T29" fmla="*/ 2147483647 h 195"/>
              <a:gd name="T30" fmla="*/ 2147483647 w 159"/>
              <a:gd name="T31" fmla="*/ 2147483647 h 195"/>
              <a:gd name="T32" fmla="*/ 2147483647 w 159"/>
              <a:gd name="T33" fmla="*/ 2147483647 h 195"/>
              <a:gd name="T34" fmla="*/ 2147483647 w 159"/>
              <a:gd name="T35" fmla="*/ 2147483647 h 195"/>
              <a:gd name="T36" fmla="*/ 2147483647 w 159"/>
              <a:gd name="T37" fmla="*/ 2147483647 h 195"/>
              <a:gd name="T38" fmla="*/ 2147483647 w 159"/>
              <a:gd name="T39" fmla="*/ 2147483647 h 195"/>
              <a:gd name="T40" fmla="*/ 2147483647 w 159"/>
              <a:gd name="T41" fmla="*/ 2147483647 h 195"/>
              <a:gd name="T42" fmla="*/ 2147483647 w 159"/>
              <a:gd name="T43" fmla="*/ 2147483647 h 195"/>
              <a:gd name="T44" fmla="*/ 2147483647 w 159"/>
              <a:gd name="T45" fmla="*/ 2147483647 h 195"/>
              <a:gd name="T46" fmla="*/ 2147483647 w 159"/>
              <a:gd name="T47" fmla="*/ 2147483647 h 195"/>
              <a:gd name="T48" fmla="*/ 2147483647 w 159"/>
              <a:gd name="T49" fmla="*/ 2147483647 h 195"/>
              <a:gd name="T50" fmla="*/ 0 w 159"/>
              <a:gd name="T51" fmla="*/ 2147483647 h 195"/>
              <a:gd name="T52" fmla="*/ 0 w 159"/>
              <a:gd name="T53" fmla="*/ 2147483647 h 195"/>
              <a:gd name="T54" fmla="*/ 0 w 159"/>
              <a:gd name="T55" fmla="*/ 2147483647 h 195"/>
              <a:gd name="T56" fmla="*/ 2147483647 w 159"/>
              <a:gd name="T57" fmla="*/ 2147483647 h 195"/>
              <a:gd name="T58" fmla="*/ 2147483647 w 159"/>
              <a:gd name="T59" fmla="*/ 2147483647 h 195"/>
              <a:gd name="T60" fmla="*/ 2147483647 w 159"/>
              <a:gd name="T61" fmla="*/ 2147483647 h 195"/>
              <a:gd name="T62" fmla="*/ 2147483647 w 159"/>
              <a:gd name="T63" fmla="*/ 2147483647 h 195"/>
              <a:gd name="T64" fmla="*/ 2147483647 w 159"/>
              <a:gd name="T65" fmla="*/ 2147483647 h 195"/>
              <a:gd name="T66" fmla="*/ 2147483647 w 159"/>
              <a:gd name="T67" fmla="*/ 2147483647 h 195"/>
              <a:gd name="T68" fmla="*/ 2147483647 w 159"/>
              <a:gd name="T69" fmla="*/ 0 h 1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9"/>
              <a:gd name="T106" fmla="*/ 0 h 195"/>
              <a:gd name="T107" fmla="*/ 159 w 159"/>
              <a:gd name="T108" fmla="*/ 195 h 1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9" h="195">
                <a:moveTo>
                  <a:pt x="68" y="0"/>
                </a:moveTo>
                <a:lnTo>
                  <a:pt x="86" y="0"/>
                </a:lnTo>
                <a:lnTo>
                  <a:pt x="100" y="5"/>
                </a:lnTo>
                <a:lnTo>
                  <a:pt x="113" y="9"/>
                </a:lnTo>
                <a:lnTo>
                  <a:pt x="127" y="18"/>
                </a:lnTo>
                <a:lnTo>
                  <a:pt x="136" y="32"/>
                </a:lnTo>
                <a:lnTo>
                  <a:pt x="145" y="46"/>
                </a:lnTo>
                <a:lnTo>
                  <a:pt x="154" y="64"/>
                </a:lnTo>
                <a:lnTo>
                  <a:pt x="159" y="82"/>
                </a:lnTo>
                <a:lnTo>
                  <a:pt x="159" y="100"/>
                </a:lnTo>
                <a:lnTo>
                  <a:pt x="159" y="118"/>
                </a:lnTo>
                <a:lnTo>
                  <a:pt x="154" y="136"/>
                </a:lnTo>
                <a:lnTo>
                  <a:pt x="145" y="154"/>
                </a:lnTo>
                <a:lnTo>
                  <a:pt x="136" y="168"/>
                </a:lnTo>
                <a:lnTo>
                  <a:pt x="127" y="182"/>
                </a:lnTo>
                <a:lnTo>
                  <a:pt x="113" y="191"/>
                </a:lnTo>
                <a:lnTo>
                  <a:pt x="100" y="195"/>
                </a:lnTo>
                <a:lnTo>
                  <a:pt x="86" y="195"/>
                </a:lnTo>
                <a:lnTo>
                  <a:pt x="68" y="195"/>
                </a:lnTo>
                <a:lnTo>
                  <a:pt x="54" y="195"/>
                </a:lnTo>
                <a:lnTo>
                  <a:pt x="41" y="191"/>
                </a:lnTo>
                <a:lnTo>
                  <a:pt x="32" y="182"/>
                </a:lnTo>
                <a:lnTo>
                  <a:pt x="18" y="168"/>
                </a:lnTo>
                <a:lnTo>
                  <a:pt x="9" y="154"/>
                </a:lnTo>
                <a:lnTo>
                  <a:pt x="4" y="136"/>
                </a:lnTo>
                <a:lnTo>
                  <a:pt x="0" y="118"/>
                </a:lnTo>
                <a:lnTo>
                  <a:pt x="0" y="100"/>
                </a:lnTo>
                <a:lnTo>
                  <a:pt x="0" y="82"/>
                </a:lnTo>
                <a:lnTo>
                  <a:pt x="4" y="59"/>
                </a:lnTo>
                <a:lnTo>
                  <a:pt x="9" y="46"/>
                </a:lnTo>
                <a:lnTo>
                  <a:pt x="18" y="32"/>
                </a:lnTo>
                <a:lnTo>
                  <a:pt x="32" y="18"/>
                </a:lnTo>
                <a:lnTo>
                  <a:pt x="41" y="9"/>
                </a:lnTo>
                <a:lnTo>
                  <a:pt x="54" y="5"/>
                </a:lnTo>
                <a:lnTo>
                  <a:pt x="68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6011863" y="3516313"/>
            <a:ext cx="250825" cy="311150"/>
          </a:xfrm>
          <a:custGeom>
            <a:avLst/>
            <a:gdLst>
              <a:gd name="T0" fmla="*/ 2147483647 w 159"/>
              <a:gd name="T1" fmla="*/ 0 h 195"/>
              <a:gd name="T2" fmla="*/ 2147483647 w 159"/>
              <a:gd name="T3" fmla="*/ 0 h 195"/>
              <a:gd name="T4" fmla="*/ 2147483647 w 159"/>
              <a:gd name="T5" fmla="*/ 2147483647 h 195"/>
              <a:gd name="T6" fmla="*/ 2147483647 w 159"/>
              <a:gd name="T7" fmla="*/ 2147483647 h 195"/>
              <a:gd name="T8" fmla="*/ 2147483647 w 159"/>
              <a:gd name="T9" fmla="*/ 2147483647 h 195"/>
              <a:gd name="T10" fmla="*/ 2147483647 w 159"/>
              <a:gd name="T11" fmla="*/ 2147483647 h 195"/>
              <a:gd name="T12" fmla="*/ 2147483647 w 159"/>
              <a:gd name="T13" fmla="*/ 2147483647 h 195"/>
              <a:gd name="T14" fmla="*/ 2147483647 w 159"/>
              <a:gd name="T15" fmla="*/ 2147483647 h 195"/>
              <a:gd name="T16" fmla="*/ 2147483647 w 159"/>
              <a:gd name="T17" fmla="*/ 2147483647 h 195"/>
              <a:gd name="T18" fmla="*/ 2147483647 w 159"/>
              <a:gd name="T19" fmla="*/ 2147483647 h 195"/>
              <a:gd name="T20" fmla="*/ 2147483647 w 159"/>
              <a:gd name="T21" fmla="*/ 2147483647 h 195"/>
              <a:gd name="T22" fmla="*/ 2147483647 w 159"/>
              <a:gd name="T23" fmla="*/ 2147483647 h 195"/>
              <a:gd name="T24" fmla="*/ 2147483647 w 159"/>
              <a:gd name="T25" fmla="*/ 2147483647 h 195"/>
              <a:gd name="T26" fmla="*/ 2147483647 w 159"/>
              <a:gd name="T27" fmla="*/ 2147483647 h 195"/>
              <a:gd name="T28" fmla="*/ 2147483647 w 159"/>
              <a:gd name="T29" fmla="*/ 2147483647 h 195"/>
              <a:gd name="T30" fmla="*/ 2147483647 w 159"/>
              <a:gd name="T31" fmla="*/ 2147483647 h 195"/>
              <a:gd name="T32" fmla="*/ 2147483647 w 159"/>
              <a:gd name="T33" fmla="*/ 2147483647 h 195"/>
              <a:gd name="T34" fmla="*/ 2147483647 w 159"/>
              <a:gd name="T35" fmla="*/ 2147483647 h 195"/>
              <a:gd name="T36" fmla="*/ 2147483647 w 159"/>
              <a:gd name="T37" fmla="*/ 2147483647 h 195"/>
              <a:gd name="T38" fmla="*/ 2147483647 w 159"/>
              <a:gd name="T39" fmla="*/ 2147483647 h 195"/>
              <a:gd name="T40" fmla="*/ 2147483647 w 159"/>
              <a:gd name="T41" fmla="*/ 2147483647 h 195"/>
              <a:gd name="T42" fmla="*/ 2147483647 w 159"/>
              <a:gd name="T43" fmla="*/ 2147483647 h 195"/>
              <a:gd name="T44" fmla="*/ 2147483647 w 159"/>
              <a:gd name="T45" fmla="*/ 2147483647 h 195"/>
              <a:gd name="T46" fmla="*/ 2147483647 w 159"/>
              <a:gd name="T47" fmla="*/ 2147483647 h 195"/>
              <a:gd name="T48" fmla="*/ 2147483647 w 159"/>
              <a:gd name="T49" fmla="*/ 2147483647 h 195"/>
              <a:gd name="T50" fmla="*/ 0 w 159"/>
              <a:gd name="T51" fmla="*/ 2147483647 h 195"/>
              <a:gd name="T52" fmla="*/ 0 w 159"/>
              <a:gd name="T53" fmla="*/ 2147483647 h 195"/>
              <a:gd name="T54" fmla="*/ 0 w 159"/>
              <a:gd name="T55" fmla="*/ 2147483647 h 195"/>
              <a:gd name="T56" fmla="*/ 2147483647 w 159"/>
              <a:gd name="T57" fmla="*/ 2147483647 h 195"/>
              <a:gd name="T58" fmla="*/ 2147483647 w 159"/>
              <a:gd name="T59" fmla="*/ 2147483647 h 195"/>
              <a:gd name="T60" fmla="*/ 2147483647 w 159"/>
              <a:gd name="T61" fmla="*/ 2147483647 h 195"/>
              <a:gd name="T62" fmla="*/ 2147483647 w 159"/>
              <a:gd name="T63" fmla="*/ 2147483647 h 195"/>
              <a:gd name="T64" fmla="*/ 2147483647 w 159"/>
              <a:gd name="T65" fmla="*/ 2147483647 h 195"/>
              <a:gd name="T66" fmla="*/ 2147483647 w 159"/>
              <a:gd name="T67" fmla="*/ 2147483647 h 195"/>
              <a:gd name="T68" fmla="*/ 2147483647 w 159"/>
              <a:gd name="T69" fmla="*/ 0 h 1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9"/>
              <a:gd name="T106" fmla="*/ 0 h 195"/>
              <a:gd name="T107" fmla="*/ 159 w 159"/>
              <a:gd name="T108" fmla="*/ 195 h 1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9" h="195">
                <a:moveTo>
                  <a:pt x="68" y="0"/>
                </a:moveTo>
                <a:lnTo>
                  <a:pt x="86" y="0"/>
                </a:lnTo>
                <a:lnTo>
                  <a:pt x="100" y="5"/>
                </a:lnTo>
                <a:lnTo>
                  <a:pt x="113" y="9"/>
                </a:lnTo>
                <a:lnTo>
                  <a:pt x="127" y="18"/>
                </a:lnTo>
                <a:lnTo>
                  <a:pt x="136" y="32"/>
                </a:lnTo>
                <a:lnTo>
                  <a:pt x="145" y="46"/>
                </a:lnTo>
                <a:lnTo>
                  <a:pt x="154" y="64"/>
                </a:lnTo>
                <a:lnTo>
                  <a:pt x="159" y="82"/>
                </a:lnTo>
                <a:lnTo>
                  <a:pt x="159" y="100"/>
                </a:lnTo>
                <a:lnTo>
                  <a:pt x="159" y="118"/>
                </a:lnTo>
                <a:lnTo>
                  <a:pt x="154" y="136"/>
                </a:lnTo>
                <a:lnTo>
                  <a:pt x="145" y="154"/>
                </a:lnTo>
                <a:lnTo>
                  <a:pt x="136" y="168"/>
                </a:lnTo>
                <a:lnTo>
                  <a:pt x="127" y="182"/>
                </a:lnTo>
                <a:lnTo>
                  <a:pt x="113" y="191"/>
                </a:lnTo>
                <a:lnTo>
                  <a:pt x="100" y="195"/>
                </a:lnTo>
                <a:lnTo>
                  <a:pt x="86" y="195"/>
                </a:lnTo>
                <a:lnTo>
                  <a:pt x="68" y="195"/>
                </a:lnTo>
                <a:lnTo>
                  <a:pt x="54" y="195"/>
                </a:lnTo>
                <a:lnTo>
                  <a:pt x="41" y="191"/>
                </a:lnTo>
                <a:lnTo>
                  <a:pt x="32" y="182"/>
                </a:lnTo>
                <a:lnTo>
                  <a:pt x="18" y="168"/>
                </a:lnTo>
                <a:lnTo>
                  <a:pt x="9" y="154"/>
                </a:lnTo>
                <a:lnTo>
                  <a:pt x="4" y="136"/>
                </a:lnTo>
                <a:lnTo>
                  <a:pt x="0" y="118"/>
                </a:lnTo>
                <a:lnTo>
                  <a:pt x="0" y="100"/>
                </a:lnTo>
                <a:lnTo>
                  <a:pt x="0" y="82"/>
                </a:lnTo>
                <a:lnTo>
                  <a:pt x="4" y="59"/>
                </a:lnTo>
                <a:lnTo>
                  <a:pt x="9" y="46"/>
                </a:lnTo>
                <a:lnTo>
                  <a:pt x="18" y="32"/>
                </a:lnTo>
                <a:lnTo>
                  <a:pt x="32" y="18"/>
                </a:lnTo>
                <a:lnTo>
                  <a:pt x="41" y="9"/>
                </a:lnTo>
                <a:lnTo>
                  <a:pt x="54" y="5"/>
                </a:lnTo>
                <a:lnTo>
                  <a:pt x="68" y="0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5619750" y="3617913"/>
            <a:ext cx="396875" cy="666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619750" y="3617913"/>
            <a:ext cx="396875" cy="66675"/>
          </a:xfrm>
          <a:prstGeom prst="rect">
            <a:avLst/>
          </a:prstGeom>
          <a:solidFill>
            <a:schemeClr val="hlink"/>
          </a:solidFill>
          <a:ln w="14288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3" name="Freeform 33"/>
          <p:cNvSpPr>
            <a:spLocks noEditPoints="1"/>
          </p:cNvSpPr>
          <p:nvPr/>
        </p:nvSpPr>
        <p:spPr bwMode="auto">
          <a:xfrm>
            <a:off x="5619750" y="3667125"/>
            <a:ext cx="138113" cy="125413"/>
          </a:xfrm>
          <a:custGeom>
            <a:avLst/>
            <a:gdLst>
              <a:gd name="T0" fmla="*/ 0 w 86"/>
              <a:gd name="T1" fmla="*/ 0 h 78"/>
              <a:gd name="T2" fmla="*/ 2147483647 w 86"/>
              <a:gd name="T3" fmla="*/ 0 h 78"/>
              <a:gd name="T4" fmla="*/ 2147483647 w 86"/>
              <a:gd name="T5" fmla="*/ 2147483647 h 78"/>
              <a:gd name="T6" fmla="*/ 2147483647 w 86"/>
              <a:gd name="T7" fmla="*/ 2147483647 h 78"/>
              <a:gd name="T8" fmla="*/ 2147483647 w 86"/>
              <a:gd name="T9" fmla="*/ 2147483647 h 78"/>
              <a:gd name="T10" fmla="*/ 2147483647 w 86"/>
              <a:gd name="T11" fmla="*/ 2147483647 h 78"/>
              <a:gd name="T12" fmla="*/ 2147483647 w 86"/>
              <a:gd name="T13" fmla="*/ 2147483647 h 78"/>
              <a:gd name="T14" fmla="*/ 2147483647 w 86"/>
              <a:gd name="T15" fmla="*/ 2147483647 h 78"/>
              <a:gd name="T16" fmla="*/ 2147483647 w 86"/>
              <a:gd name="T17" fmla="*/ 2147483647 h 78"/>
              <a:gd name="T18" fmla="*/ 2147483647 w 86"/>
              <a:gd name="T19" fmla="*/ 2147483647 h 78"/>
              <a:gd name="T20" fmla="*/ 2147483647 w 86"/>
              <a:gd name="T21" fmla="*/ 2147483647 h 78"/>
              <a:gd name="T22" fmla="*/ 0 w 86"/>
              <a:gd name="T23" fmla="*/ 0 h 78"/>
              <a:gd name="T24" fmla="*/ 2147483647 w 86"/>
              <a:gd name="T25" fmla="*/ 0 h 78"/>
              <a:gd name="T26" fmla="*/ 2147483647 w 86"/>
              <a:gd name="T27" fmla="*/ 0 h 78"/>
              <a:gd name="T28" fmla="*/ 2147483647 w 86"/>
              <a:gd name="T29" fmla="*/ 2147483647 h 78"/>
              <a:gd name="T30" fmla="*/ 2147483647 w 86"/>
              <a:gd name="T31" fmla="*/ 2147483647 h 78"/>
              <a:gd name="T32" fmla="*/ 2147483647 w 86"/>
              <a:gd name="T33" fmla="*/ 2147483647 h 78"/>
              <a:gd name="T34" fmla="*/ 2147483647 w 86"/>
              <a:gd name="T35" fmla="*/ 2147483647 h 78"/>
              <a:gd name="T36" fmla="*/ 2147483647 w 86"/>
              <a:gd name="T37" fmla="*/ 2147483647 h 78"/>
              <a:gd name="T38" fmla="*/ 2147483647 w 86"/>
              <a:gd name="T39" fmla="*/ 2147483647 h 78"/>
              <a:gd name="T40" fmla="*/ 2147483647 w 86"/>
              <a:gd name="T41" fmla="*/ 2147483647 h 78"/>
              <a:gd name="T42" fmla="*/ 2147483647 w 86"/>
              <a:gd name="T43" fmla="*/ 2147483647 h 78"/>
              <a:gd name="T44" fmla="*/ 2147483647 w 86"/>
              <a:gd name="T45" fmla="*/ 0 h 7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6"/>
              <a:gd name="T70" fmla="*/ 0 h 78"/>
              <a:gd name="T71" fmla="*/ 86 w 86"/>
              <a:gd name="T72" fmla="*/ 78 h 7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6" h="78">
                <a:moveTo>
                  <a:pt x="0" y="0"/>
                </a:moveTo>
                <a:lnTo>
                  <a:pt x="36" y="0"/>
                </a:lnTo>
                <a:lnTo>
                  <a:pt x="27" y="68"/>
                </a:lnTo>
                <a:lnTo>
                  <a:pt x="27" y="73"/>
                </a:lnTo>
                <a:lnTo>
                  <a:pt x="23" y="73"/>
                </a:lnTo>
                <a:lnTo>
                  <a:pt x="23" y="78"/>
                </a:lnTo>
                <a:lnTo>
                  <a:pt x="18" y="78"/>
                </a:lnTo>
                <a:lnTo>
                  <a:pt x="14" y="78"/>
                </a:lnTo>
                <a:lnTo>
                  <a:pt x="14" y="73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  <a:close/>
                <a:moveTo>
                  <a:pt x="54" y="0"/>
                </a:moveTo>
                <a:lnTo>
                  <a:pt x="86" y="0"/>
                </a:lnTo>
                <a:lnTo>
                  <a:pt x="82" y="68"/>
                </a:lnTo>
                <a:lnTo>
                  <a:pt x="77" y="73"/>
                </a:lnTo>
                <a:lnTo>
                  <a:pt x="77" y="78"/>
                </a:lnTo>
                <a:lnTo>
                  <a:pt x="73" y="78"/>
                </a:lnTo>
                <a:lnTo>
                  <a:pt x="68" y="78"/>
                </a:lnTo>
                <a:lnTo>
                  <a:pt x="68" y="73"/>
                </a:lnTo>
                <a:lnTo>
                  <a:pt x="63" y="73"/>
                </a:lnTo>
                <a:lnTo>
                  <a:pt x="63" y="68"/>
                </a:lnTo>
                <a:lnTo>
                  <a:pt x="54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619750" y="3667125"/>
            <a:ext cx="58738" cy="125413"/>
          </a:xfrm>
          <a:custGeom>
            <a:avLst/>
            <a:gdLst>
              <a:gd name="T0" fmla="*/ 0 w 36"/>
              <a:gd name="T1" fmla="*/ 0 h 78"/>
              <a:gd name="T2" fmla="*/ 2147483647 w 36"/>
              <a:gd name="T3" fmla="*/ 0 h 78"/>
              <a:gd name="T4" fmla="*/ 2147483647 w 36"/>
              <a:gd name="T5" fmla="*/ 2147483647 h 78"/>
              <a:gd name="T6" fmla="*/ 2147483647 w 36"/>
              <a:gd name="T7" fmla="*/ 2147483647 h 78"/>
              <a:gd name="T8" fmla="*/ 2147483647 w 36"/>
              <a:gd name="T9" fmla="*/ 2147483647 h 78"/>
              <a:gd name="T10" fmla="*/ 2147483647 w 36"/>
              <a:gd name="T11" fmla="*/ 2147483647 h 78"/>
              <a:gd name="T12" fmla="*/ 2147483647 w 36"/>
              <a:gd name="T13" fmla="*/ 2147483647 h 78"/>
              <a:gd name="T14" fmla="*/ 2147483647 w 36"/>
              <a:gd name="T15" fmla="*/ 2147483647 h 78"/>
              <a:gd name="T16" fmla="*/ 2147483647 w 36"/>
              <a:gd name="T17" fmla="*/ 2147483647 h 78"/>
              <a:gd name="T18" fmla="*/ 2147483647 w 36"/>
              <a:gd name="T19" fmla="*/ 2147483647 h 78"/>
              <a:gd name="T20" fmla="*/ 2147483647 w 36"/>
              <a:gd name="T21" fmla="*/ 2147483647 h 78"/>
              <a:gd name="T22" fmla="*/ 0 w 36"/>
              <a:gd name="T23" fmla="*/ 0 h 7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"/>
              <a:gd name="T37" fmla="*/ 0 h 78"/>
              <a:gd name="T38" fmla="*/ 36 w 36"/>
              <a:gd name="T39" fmla="*/ 78 h 7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" h="78">
                <a:moveTo>
                  <a:pt x="0" y="0"/>
                </a:moveTo>
                <a:lnTo>
                  <a:pt x="36" y="0"/>
                </a:lnTo>
                <a:lnTo>
                  <a:pt x="27" y="68"/>
                </a:lnTo>
                <a:lnTo>
                  <a:pt x="27" y="73"/>
                </a:lnTo>
                <a:lnTo>
                  <a:pt x="23" y="73"/>
                </a:lnTo>
                <a:lnTo>
                  <a:pt x="23" y="78"/>
                </a:lnTo>
                <a:lnTo>
                  <a:pt x="18" y="78"/>
                </a:lnTo>
                <a:lnTo>
                  <a:pt x="14" y="78"/>
                </a:lnTo>
                <a:lnTo>
                  <a:pt x="14" y="73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5707063" y="3667125"/>
            <a:ext cx="50800" cy="125413"/>
          </a:xfrm>
          <a:custGeom>
            <a:avLst/>
            <a:gdLst>
              <a:gd name="T0" fmla="*/ 0 w 32"/>
              <a:gd name="T1" fmla="*/ 0 h 78"/>
              <a:gd name="T2" fmla="*/ 2147483647 w 32"/>
              <a:gd name="T3" fmla="*/ 0 h 78"/>
              <a:gd name="T4" fmla="*/ 2147483647 w 32"/>
              <a:gd name="T5" fmla="*/ 2147483647 h 78"/>
              <a:gd name="T6" fmla="*/ 2147483647 w 32"/>
              <a:gd name="T7" fmla="*/ 2147483647 h 78"/>
              <a:gd name="T8" fmla="*/ 2147483647 w 32"/>
              <a:gd name="T9" fmla="*/ 2147483647 h 78"/>
              <a:gd name="T10" fmla="*/ 2147483647 w 32"/>
              <a:gd name="T11" fmla="*/ 2147483647 h 78"/>
              <a:gd name="T12" fmla="*/ 2147483647 w 32"/>
              <a:gd name="T13" fmla="*/ 2147483647 h 78"/>
              <a:gd name="T14" fmla="*/ 2147483647 w 32"/>
              <a:gd name="T15" fmla="*/ 2147483647 h 78"/>
              <a:gd name="T16" fmla="*/ 2147483647 w 32"/>
              <a:gd name="T17" fmla="*/ 2147483647 h 78"/>
              <a:gd name="T18" fmla="*/ 2147483647 w 32"/>
              <a:gd name="T19" fmla="*/ 2147483647 h 78"/>
              <a:gd name="T20" fmla="*/ 0 w 32"/>
              <a:gd name="T21" fmla="*/ 0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"/>
              <a:gd name="T34" fmla="*/ 0 h 78"/>
              <a:gd name="T35" fmla="*/ 32 w 32"/>
              <a:gd name="T36" fmla="*/ 78 h 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" h="78">
                <a:moveTo>
                  <a:pt x="0" y="0"/>
                </a:moveTo>
                <a:lnTo>
                  <a:pt x="32" y="0"/>
                </a:lnTo>
                <a:lnTo>
                  <a:pt x="28" y="68"/>
                </a:lnTo>
                <a:lnTo>
                  <a:pt x="23" y="73"/>
                </a:lnTo>
                <a:lnTo>
                  <a:pt x="23" y="78"/>
                </a:lnTo>
                <a:lnTo>
                  <a:pt x="19" y="78"/>
                </a:lnTo>
                <a:lnTo>
                  <a:pt x="14" y="78"/>
                </a:lnTo>
                <a:lnTo>
                  <a:pt x="14" y="73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6" name="Freeform 36"/>
          <p:cNvSpPr>
            <a:spLocks noEditPoints="1"/>
          </p:cNvSpPr>
          <p:nvPr/>
        </p:nvSpPr>
        <p:spPr bwMode="auto">
          <a:xfrm>
            <a:off x="6053138" y="3581400"/>
            <a:ext cx="165100" cy="188913"/>
          </a:xfrm>
          <a:custGeom>
            <a:avLst/>
            <a:gdLst>
              <a:gd name="T0" fmla="*/ 2147483647 w 104"/>
              <a:gd name="T1" fmla="*/ 2147483647 h 118"/>
              <a:gd name="T2" fmla="*/ 2147483647 w 104"/>
              <a:gd name="T3" fmla="*/ 2147483647 h 118"/>
              <a:gd name="T4" fmla="*/ 2147483647 w 104"/>
              <a:gd name="T5" fmla="*/ 2147483647 h 118"/>
              <a:gd name="T6" fmla="*/ 2147483647 w 104"/>
              <a:gd name="T7" fmla="*/ 2147483647 h 118"/>
              <a:gd name="T8" fmla="*/ 2147483647 w 104"/>
              <a:gd name="T9" fmla="*/ 2147483647 h 118"/>
              <a:gd name="T10" fmla="*/ 2147483647 w 104"/>
              <a:gd name="T11" fmla="*/ 2147483647 h 118"/>
              <a:gd name="T12" fmla="*/ 2147483647 w 104"/>
              <a:gd name="T13" fmla="*/ 2147483647 h 118"/>
              <a:gd name="T14" fmla="*/ 2147483647 w 104"/>
              <a:gd name="T15" fmla="*/ 2147483647 h 118"/>
              <a:gd name="T16" fmla="*/ 2147483647 w 104"/>
              <a:gd name="T17" fmla="*/ 2147483647 h 118"/>
              <a:gd name="T18" fmla="*/ 2147483647 w 104"/>
              <a:gd name="T19" fmla="*/ 2147483647 h 118"/>
              <a:gd name="T20" fmla="*/ 2147483647 w 104"/>
              <a:gd name="T21" fmla="*/ 2147483647 h 118"/>
              <a:gd name="T22" fmla="*/ 2147483647 w 104"/>
              <a:gd name="T23" fmla="*/ 2147483647 h 118"/>
              <a:gd name="T24" fmla="*/ 2147483647 w 104"/>
              <a:gd name="T25" fmla="*/ 2147483647 h 118"/>
              <a:gd name="T26" fmla="*/ 0 w 104"/>
              <a:gd name="T27" fmla="*/ 2147483647 h 118"/>
              <a:gd name="T28" fmla="*/ 2147483647 w 104"/>
              <a:gd name="T29" fmla="*/ 2147483647 h 118"/>
              <a:gd name="T30" fmla="*/ 2147483647 w 104"/>
              <a:gd name="T31" fmla="*/ 2147483647 h 118"/>
              <a:gd name="T32" fmla="*/ 2147483647 w 104"/>
              <a:gd name="T33" fmla="*/ 2147483647 h 118"/>
              <a:gd name="T34" fmla="*/ 2147483647 w 104"/>
              <a:gd name="T35" fmla="*/ 0 h 118"/>
              <a:gd name="T36" fmla="*/ 2147483647 w 104"/>
              <a:gd name="T37" fmla="*/ 0 h 118"/>
              <a:gd name="T38" fmla="*/ 2147483647 w 104"/>
              <a:gd name="T39" fmla="*/ 0 h 118"/>
              <a:gd name="T40" fmla="*/ 2147483647 w 104"/>
              <a:gd name="T41" fmla="*/ 2147483647 h 118"/>
              <a:gd name="T42" fmla="*/ 2147483647 w 104"/>
              <a:gd name="T43" fmla="*/ 2147483647 h 118"/>
              <a:gd name="T44" fmla="*/ 2147483647 w 104"/>
              <a:gd name="T45" fmla="*/ 2147483647 h 118"/>
              <a:gd name="T46" fmla="*/ 2147483647 w 104"/>
              <a:gd name="T47" fmla="*/ 2147483647 h 118"/>
              <a:gd name="T48" fmla="*/ 2147483647 w 104"/>
              <a:gd name="T49" fmla="*/ 2147483647 h 118"/>
              <a:gd name="T50" fmla="*/ 2147483647 w 104"/>
              <a:gd name="T51" fmla="*/ 2147483647 h 118"/>
              <a:gd name="T52" fmla="*/ 2147483647 w 104"/>
              <a:gd name="T53" fmla="*/ 2147483647 h 118"/>
              <a:gd name="T54" fmla="*/ 2147483647 w 104"/>
              <a:gd name="T55" fmla="*/ 2147483647 h 118"/>
              <a:gd name="T56" fmla="*/ 2147483647 w 104"/>
              <a:gd name="T57" fmla="*/ 2147483647 h 118"/>
              <a:gd name="T58" fmla="*/ 2147483647 w 104"/>
              <a:gd name="T59" fmla="*/ 2147483647 h 118"/>
              <a:gd name="T60" fmla="*/ 2147483647 w 104"/>
              <a:gd name="T61" fmla="*/ 2147483647 h 118"/>
              <a:gd name="T62" fmla="*/ 2147483647 w 104"/>
              <a:gd name="T63" fmla="*/ 2147483647 h 118"/>
              <a:gd name="T64" fmla="*/ 2147483647 w 104"/>
              <a:gd name="T65" fmla="*/ 2147483647 h 118"/>
              <a:gd name="T66" fmla="*/ 2147483647 w 104"/>
              <a:gd name="T67" fmla="*/ 2147483647 h 118"/>
              <a:gd name="T68" fmla="*/ 2147483647 w 104"/>
              <a:gd name="T69" fmla="*/ 2147483647 h 118"/>
              <a:gd name="T70" fmla="*/ 2147483647 w 104"/>
              <a:gd name="T71" fmla="*/ 2147483647 h 118"/>
              <a:gd name="T72" fmla="*/ 2147483647 w 104"/>
              <a:gd name="T73" fmla="*/ 2147483647 h 118"/>
              <a:gd name="T74" fmla="*/ 2147483647 w 104"/>
              <a:gd name="T75" fmla="*/ 2147483647 h 118"/>
              <a:gd name="T76" fmla="*/ 2147483647 w 104"/>
              <a:gd name="T77" fmla="*/ 2147483647 h 118"/>
              <a:gd name="T78" fmla="*/ 2147483647 w 104"/>
              <a:gd name="T79" fmla="*/ 2147483647 h 118"/>
              <a:gd name="T80" fmla="*/ 2147483647 w 104"/>
              <a:gd name="T81" fmla="*/ 2147483647 h 118"/>
              <a:gd name="T82" fmla="*/ 2147483647 w 104"/>
              <a:gd name="T83" fmla="*/ 2147483647 h 118"/>
              <a:gd name="T84" fmla="*/ 2147483647 w 104"/>
              <a:gd name="T85" fmla="*/ 2147483647 h 118"/>
              <a:gd name="T86" fmla="*/ 2147483647 w 104"/>
              <a:gd name="T87" fmla="*/ 2147483647 h 118"/>
              <a:gd name="T88" fmla="*/ 2147483647 w 104"/>
              <a:gd name="T89" fmla="*/ 2147483647 h 118"/>
              <a:gd name="T90" fmla="*/ 2147483647 w 104"/>
              <a:gd name="T91" fmla="*/ 2147483647 h 118"/>
              <a:gd name="T92" fmla="*/ 2147483647 w 104"/>
              <a:gd name="T93" fmla="*/ 2147483647 h 118"/>
              <a:gd name="T94" fmla="*/ 2147483647 w 104"/>
              <a:gd name="T95" fmla="*/ 2147483647 h 118"/>
              <a:gd name="T96" fmla="*/ 2147483647 w 104"/>
              <a:gd name="T97" fmla="*/ 2147483647 h 118"/>
              <a:gd name="T98" fmla="*/ 2147483647 w 104"/>
              <a:gd name="T99" fmla="*/ 2147483647 h 118"/>
              <a:gd name="T100" fmla="*/ 2147483647 w 104"/>
              <a:gd name="T101" fmla="*/ 2147483647 h 11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4"/>
              <a:gd name="T154" fmla="*/ 0 h 118"/>
              <a:gd name="T155" fmla="*/ 104 w 104"/>
              <a:gd name="T156" fmla="*/ 118 h 11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4" h="118">
                <a:moveTo>
                  <a:pt x="104" y="50"/>
                </a:moveTo>
                <a:lnTo>
                  <a:pt x="104" y="68"/>
                </a:lnTo>
                <a:lnTo>
                  <a:pt x="104" y="82"/>
                </a:lnTo>
                <a:lnTo>
                  <a:pt x="104" y="91"/>
                </a:lnTo>
                <a:lnTo>
                  <a:pt x="95" y="100"/>
                </a:lnTo>
                <a:lnTo>
                  <a:pt x="91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18"/>
                </a:lnTo>
                <a:lnTo>
                  <a:pt x="55" y="118"/>
                </a:lnTo>
                <a:lnTo>
                  <a:pt x="50" y="118"/>
                </a:lnTo>
                <a:lnTo>
                  <a:pt x="46" y="118"/>
                </a:lnTo>
                <a:lnTo>
                  <a:pt x="41" y="118"/>
                </a:lnTo>
                <a:lnTo>
                  <a:pt x="36" y="118"/>
                </a:lnTo>
                <a:lnTo>
                  <a:pt x="32" y="113"/>
                </a:lnTo>
                <a:lnTo>
                  <a:pt x="27" y="113"/>
                </a:lnTo>
                <a:lnTo>
                  <a:pt x="23" y="109"/>
                </a:lnTo>
                <a:lnTo>
                  <a:pt x="18" y="109"/>
                </a:lnTo>
                <a:lnTo>
                  <a:pt x="18" y="104"/>
                </a:lnTo>
                <a:lnTo>
                  <a:pt x="14" y="100"/>
                </a:lnTo>
                <a:lnTo>
                  <a:pt x="9" y="95"/>
                </a:lnTo>
                <a:lnTo>
                  <a:pt x="9" y="91"/>
                </a:lnTo>
                <a:lnTo>
                  <a:pt x="5" y="91"/>
                </a:lnTo>
                <a:lnTo>
                  <a:pt x="5" y="86"/>
                </a:lnTo>
                <a:lnTo>
                  <a:pt x="5" y="82"/>
                </a:lnTo>
                <a:lnTo>
                  <a:pt x="5" y="77"/>
                </a:lnTo>
                <a:lnTo>
                  <a:pt x="5" y="73"/>
                </a:lnTo>
                <a:lnTo>
                  <a:pt x="0" y="68"/>
                </a:lnTo>
                <a:lnTo>
                  <a:pt x="0" y="50"/>
                </a:lnTo>
                <a:lnTo>
                  <a:pt x="5" y="36"/>
                </a:lnTo>
                <a:lnTo>
                  <a:pt x="5" y="27"/>
                </a:lnTo>
                <a:lnTo>
                  <a:pt x="14" y="18"/>
                </a:lnTo>
                <a:lnTo>
                  <a:pt x="18" y="9"/>
                </a:lnTo>
                <a:lnTo>
                  <a:pt x="27" y="5"/>
                </a:lnTo>
                <a:lnTo>
                  <a:pt x="36" y="5"/>
                </a:lnTo>
                <a:lnTo>
                  <a:pt x="46" y="0"/>
                </a:lnTo>
                <a:lnTo>
                  <a:pt x="55" y="0"/>
                </a:lnTo>
                <a:lnTo>
                  <a:pt x="59" y="0"/>
                </a:lnTo>
                <a:lnTo>
                  <a:pt x="64" y="0"/>
                </a:lnTo>
                <a:lnTo>
                  <a:pt x="68" y="0"/>
                </a:lnTo>
                <a:lnTo>
                  <a:pt x="73" y="5"/>
                </a:lnTo>
                <a:lnTo>
                  <a:pt x="77" y="5"/>
                </a:lnTo>
                <a:lnTo>
                  <a:pt x="82" y="5"/>
                </a:lnTo>
                <a:lnTo>
                  <a:pt x="86" y="9"/>
                </a:lnTo>
                <a:lnTo>
                  <a:pt x="91" y="14"/>
                </a:lnTo>
                <a:lnTo>
                  <a:pt x="95" y="18"/>
                </a:lnTo>
                <a:lnTo>
                  <a:pt x="100" y="23"/>
                </a:lnTo>
                <a:lnTo>
                  <a:pt x="100" y="27"/>
                </a:lnTo>
                <a:lnTo>
                  <a:pt x="104" y="27"/>
                </a:lnTo>
                <a:lnTo>
                  <a:pt x="104" y="32"/>
                </a:lnTo>
                <a:lnTo>
                  <a:pt x="104" y="36"/>
                </a:lnTo>
                <a:lnTo>
                  <a:pt x="104" y="41"/>
                </a:lnTo>
                <a:lnTo>
                  <a:pt x="104" y="45"/>
                </a:lnTo>
                <a:lnTo>
                  <a:pt x="104" y="50"/>
                </a:lnTo>
                <a:close/>
                <a:moveTo>
                  <a:pt x="95" y="50"/>
                </a:moveTo>
                <a:lnTo>
                  <a:pt x="95" y="45"/>
                </a:lnTo>
                <a:lnTo>
                  <a:pt x="95" y="41"/>
                </a:lnTo>
                <a:lnTo>
                  <a:pt x="91" y="36"/>
                </a:lnTo>
                <a:lnTo>
                  <a:pt x="91" y="32"/>
                </a:lnTo>
                <a:lnTo>
                  <a:pt x="91" y="27"/>
                </a:lnTo>
                <a:lnTo>
                  <a:pt x="86" y="23"/>
                </a:lnTo>
                <a:lnTo>
                  <a:pt x="82" y="18"/>
                </a:lnTo>
                <a:lnTo>
                  <a:pt x="82" y="14"/>
                </a:lnTo>
                <a:lnTo>
                  <a:pt x="77" y="14"/>
                </a:lnTo>
                <a:lnTo>
                  <a:pt x="73" y="14"/>
                </a:lnTo>
                <a:lnTo>
                  <a:pt x="73" y="9"/>
                </a:lnTo>
                <a:lnTo>
                  <a:pt x="68" y="9"/>
                </a:lnTo>
                <a:lnTo>
                  <a:pt x="64" y="9"/>
                </a:lnTo>
                <a:lnTo>
                  <a:pt x="59" y="9"/>
                </a:lnTo>
                <a:lnTo>
                  <a:pt x="55" y="9"/>
                </a:lnTo>
                <a:lnTo>
                  <a:pt x="46" y="9"/>
                </a:lnTo>
                <a:lnTo>
                  <a:pt x="36" y="9"/>
                </a:lnTo>
                <a:lnTo>
                  <a:pt x="32" y="14"/>
                </a:lnTo>
                <a:lnTo>
                  <a:pt x="23" y="18"/>
                </a:lnTo>
                <a:lnTo>
                  <a:pt x="18" y="27"/>
                </a:lnTo>
                <a:lnTo>
                  <a:pt x="18" y="36"/>
                </a:lnTo>
                <a:lnTo>
                  <a:pt x="14" y="41"/>
                </a:lnTo>
                <a:lnTo>
                  <a:pt x="14" y="50"/>
                </a:lnTo>
                <a:lnTo>
                  <a:pt x="14" y="68"/>
                </a:lnTo>
                <a:lnTo>
                  <a:pt x="14" y="73"/>
                </a:lnTo>
                <a:lnTo>
                  <a:pt x="14" y="77"/>
                </a:lnTo>
                <a:lnTo>
                  <a:pt x="14" y="82"/>
                </a:lnTo>
                <a:lnTo>
                  <a:pt x="18" y="86"/>
                </a:lnTo>
                <a:lnTo>
                  <a:pt x="18" y="91"/>
                </a:lnTo>
                <a:lnTo>
                  <a:pt x="23" y="95"/>
                </a:lnTo>
                <a:lnTo>
                  <a:pt x="27" y="100"/>
                </a:lnTo>
                <a:lnTo>
                  <a:pt x="27" y="104"/>
                </a:lnTo>
                <a:lnTo>
                  <a:pt x="32" y="104"/>
                </a:lnTo>
                <a:lnTo>
                  <a:pt x="36" y="109"/>
                </a:lnTo>
                <a:lnTo>
                  <a:pt x="41" y="109"/>
                </a:lnTo>
                <a:lnTo>
                  <a:pt x="46" y="109"/>
                </a:lnTo>
                <a:lnTo>
                  <a:pt x="50" y="109"/>
                </a:lnTo>
                <a:lnTo>
                  <a:pt x="55" y="109"/>
                </a:lnTo>
                <a:lnTo>
                  <a:pt x="64" y="109"/>
                </a:lnTo>
                <a:lnTo>
                  <a:pt x="73" y="109"/>
                </a:lnTo>
                <a:lnTo>
                  <a:pt x="77" y="104"/>
                </a:lnTo>
                <a:lnTo>
                  <a:pt x="86" y="100"/>
                </a:lnTo>
                <a:lnTo>
                  <a:pt x="91" y="91"/>
                </a:lnTo>
                <a:lnTo>
                  <a:pt x="91" y="82"/>
                </a:lnTo>
                <a:lnTo>
                  <a:pt x="95" y="77"/>
                </a:lnTo>
                <a:lnTo>
                  <a:pt x="95" y="68"/>
                </a:lnTo>
                <a:lnTo>
                  <a:pt x="95" y="5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053138" y="3581400"/>
            <a:ext cx="165100" cy="188913"/>
          </a:xfrm>
          <a:custGeom>
            <a:avLst/>
            <a:gdLst>
              <a:gd name="T0" fmla="*/ 2147483647 w 104"/>
              <a:gd name="T1" fmla="*/ 2147483647 h 118"/>
              <a:gd name="T2" fmla="*/ 2147483647 w 104"/>
              <a:gd name="T3" fmla="*/ 2147483647 h 118"/>
              <a:gd name="T4" fmla="*/ 2147483647 w 104"/>
              <a:gd name="T5" fmla="*/ 2147483647 h 118"/>
              <a:gd name="T6" fmla="*/ 2147483647 w 104"/>
              <a:gd name="T7" fmla="*/ 2147483647 h 118"/>
              <a:gd name="T8" fmla="*/ 2147483647 w 104"/>
              <a:gd name="T9" fmla="*/ 2147483647 h 118"/>
              <a:gd name="T10" fmla="*/ 2147483647 w 104"/>
              <a:gd name="T11" fmla="*/ 2147483647 h 118"/>
              <a:gd name="T12" fmla="*/ 2147483647 w 104"/>
              <a:gd name="T13" fmla="*/ 2147483647 h 118"/>
              <a:gd name="T14" fmla="*/ 2147483647 w 104"/>
              <a:gd name="T15" fmla="*/ 2147483647 h 118"/>
              <a:gd name="T16" fmla="*/ 2147483647 w 104"/>
              <a:gd name="T17" fmla="*/ 2147483647 h 118"/>
              <a:gd name="T18" fmla="*/ 2147483647 w 104"/>
              <a:gd name="T19" fmla="*/ 2147483647 h 118"/>
              <a:gd name="T20" fmla="*/ 2147483647 w 104"/>
              <a:gd name="T21" fmla="*/ 2147483647 h 118"/>
              <a:gd name="T22" fmla="*/ 2147483647 w 104"/>
              <a:gd name="T23" fmla="*/ 2147483647 h 118"/>
              <a:gd name="T24" fmla="*/ 2147483647 w 104"/>
              <a:gd name="T25" fmla="*/ 2147483647 h 118"/>
              <a:gd name="T26" fmla="*/ 2147483647 w 104"/>
              <a:gd name="T27" fmla="*/ 2147483647 h 118"/>
              <a:gd name="T28" fmla="*/ 2147483647 w 104"/>
              <a:gd name="T29" fmla="*/ 2147483647 h 118"/>
              <a:gd name="T30" fmla="*/ 2147483647 w 104"/>
              <a:gd name="T31" fmla="*/ 2147483647 h 118"/>
              <a:gd name="T32" fmla="*/ 2147483647 w 104"/>
              <a:gd name="T33" fmla="*/ 2147483647 h 118"/>
              <a:gd name="T34" fmla="*/ 2147483647 w 104"/>
              <a:gd name="T35" fmla="*/ 2147483647 h 118"/>
              <a:gd name="T36" fmla="*/ 2147483647 w 104"/>
              <a:gd name="T37" fmla="*/ 2147483647 h 118"/>
              <a:gd name="T38" fmla="*/ 2147483647 w 104"/>
              <a:gd name="T39" fmla="*/ 2147483647 h 118"/>
              <a:gd name="T40" fmla="*/ 2147483647 w 104"/>
              <a:gd name="T41" fmla="*/ 2147483647 h 118"/>
              <a:gd name="T42" fmla="*/ 2147483647 w 104"/>
              <a:gd name="T43" fmla="*/ 2147483647 h 118"/>
              <a:gd name="T44" fmla="*/ 2147483647 w 104"/>
              <a:gd name="T45" fmla="*/ 2147483647 h 118"/>
              <a:gd name="T46" fmla="*/ 2147483647 w 104"/>
              <a:gd name="T47" fmla="*/ 2147483647 h 118"/>
              <a:gd name="T48" fmla="*/ 2147483647 w 104"/>
              <a:gd name="T49" fmla="*/ 2147483647 h 118"/>
              <a:gd name="T50" fmla="*/ 2147483647 w 104"/>
              <a:gd name="T51" fmla="*/ 2147483647 h 118"/>
              <a:gd name="T52" fmla="*/ 2147483647 w 104"/>
              <a:gd name="T53" fmla="*/ 2147483647 h 118"/>
              <a:gd name="T54" fmla="*/ 0 w 104"/>
              <a:gd name="T55" fmla="*/ 2147483647 h 118"/>
              <a:gd name="T56" fmla="*/ 0 w 104"/>
              <a:gd name="T57" fmla="*/ 2147483647 h 118"/>
              <a:gd name="T58" fmla="*/ 2147483647 w 104"/>
              <a:gd name="T59" fmla="*/ 2147483647 h 118"/>
              <a:gd name="T60" fmla="*/ 2147483647 w 104"/>
              <a:gd name="T61" fmla="*/ 2147483647 h 118"/>
              <a:gd name="T62" fmla="*/ 2147483647 w 104"/>
              <a:gd name="T63" fmla="*/ 2147483647 h 118"/>
              <a:gd name="T64" fmla="*/ 2147483647 w 104"/>
              <a:gd name="T65" fmla="*/ 2147483647 h 118"/>
              <a:gd name="T66" fmla="*/ 2147483647 w 104"/>
              <a:gd name="T67" fmla="*/ 2147483647 h 118"/>
              <a:gd name="T68" fmla="*/ 2147483647 w 104"/>
              <a:gd name="T69" fmla="*/ 2147483647 h 118"/>
              <a:gd name="T70" fmla="*/ 2147483647 w 104"/>
              <a:gd name="T71" fmla="*/ 0 h 118"/>
              <a:gd name="T72" fmla="*/ 2147483647 w 104"/>
              <a:gd name="T73" fmla="*/ 0 h 118"/>
              <a:gd name="T74" fmla="*/ 2147483647 w 104"/>
              <a:gd name="T75" fmla="*/ 0 h 118"/>
              <a:gd name="T76" fmla="*/ 2147483647 w 104"/>
              <a:gd name="T77" fmla="*/ 0 h 118"/>
              <a:gd name="T78" fmla="*/ 2147483647 w 104"/>
              <a:gd name="T79" fmla="*/ 0 h 118"/>
              <a:gd name="T80" fmla="*/ 2147483647 w 104"/>
              <a:gd name="T81" fmla="*/ 2147483647 h 118"/>
              <a:gd name="T82" fmla="*/ 2147483647 w 104"/>
              <a:gd name="T83" fmla="*/ 2147483647 h 118"/>
              <a:gd name="T84" fmla="*/ 2147483647 w 104"/>
              <a:gd name="T85" fmla="*/ 2147483647 h 118"/>
              <a:gd name="T86" fmla="*/ 2147483647 w 104"/>
              <a:gd name="T87" fmla="*/ 2147483647 h 118"/>
              <a:gd name="T88" fmla="*/ 2147483647 w 104"/>
              <a:gd name="T89" fmla="*/ 2147483647 h 118"/>
              <a:gd name="T90" fmla="*/ 2147483647 w 104"/>
              <a:gd name="T91" fmla="*/ 2147483647 h 118"/>
              <a:gd name="T92" fmla="*/ 2147483647 w 104"/>
              <a:gd name="T93" fmla="*/ 2147483647 h 118"/>
              <a:gd name="T94" fmla="*/ 2147483647 w 104"/>
              <a:gd name="T95" fmla="*/ 2147483647 h 118"/>
              <a:gd name="T96" fmla="*/ 2147483647 w 104"/>
              <a:gd name="T97" fmla="*/ 2147483647 h 118"/>
              <a:gd name="T98" fmla="*/ 2147483647 w 104"/>
              <a:gd name="T99" fmla="*/ 2147483647 h 118"/>
              <a:gd name="T100" fmla="*/ 2147483647 w 104"/>
              <a:gd name="T101" fmla="*/ 2147483647 h 118"/>
              <a:gd name="T102" fmla="*/ 2147483647 w 104"/>
              <a:gd name="T103" fmla="*/ 2147483647 h 118"/>
              <a:gd name="T104" fmla="*/ 2147483647 w 104"/>
              <a:gd name="T105" fmla="*/ 2147483647 h 118"/>
              <a:gd name="T106" fmla="*/ 2147483647 w 104"/>
              <a:gd name="T107" fmla="*/ 2147483647 h 1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4"/>
              <a:gd name="T163" fmla="*/ 0 h 118"/>
              <a:gd name="T164" fmla="*/ 104 w 104"/>
              <a:gd name="T165" fmla="*/ 118 h 11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4" h="118">
                <a:moveTo>
                  <a:pt x="104" y="50"/>
                </a:moveTo>
                <a:lnTo>
                  <a:pt x="104" y="68"/>
                </a:lnTo>
                <a:lnTo>
                  <a:pt x="104" y="82"/>
                </a:lnTo>
                <a:lnTo>
                  <a:pt x="104" y="91"/>
                </a:lnTo>
                <a:lnTo>
                  <a:pt x="95" y="100"/>
                </a:lnTo>
                <a:lnTo>
                  <a:pt x="91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18"/>
                </a:lnTo>
                <a:lnTo>
                  <a:pt x="55" y="118"/>
                </a:lnTo>
                <a:lnTo>
                  <a:pt x="50" y="118"/>
                </a:lnTo>
                <a:lnTo>
                  <a:pt x="46" y="118"/>
                </a:lnTo>
                <a:lnTo>
                  <a:pt x="41" y="118"/>
                </a:lnTo>
                <a:lnTo>
                  <a:pt x="36" y="118"/>
                </a:lnTo>
                <a:lnTo>
                  <a:pt x="32" y="113"/>
                </a:lnTo>
                <a:lnTo>
                  <a:pt x="27" y="113"/>
                </a:lnTo>
                <a:lnTo>
                  <a:pt x="23" y="109"/>
                </a:lnTo>
                <a:lnTo>
                  <a:pt x="18" y="109"/>
                </a:lnTo>
                <a:lnTo>
                  <a:pt x="18" y="104"/>
                </a:lnTo>
                <a:lnTo>
                  <a:pt x="14" y="100"/>
                </a:lnTo>
                <a:lnTo>
                  <a:pt x="9" y="95"/>
                </a:lnTo>
                <a:lnTo>
                  <a:pt x="9" y="91"/>
                </a:lnTo>
                <a:lnTo>
                  <a:pt x="5" y="91"/>
                </a:lnTo>
                <a:lnTo>
                  <a:pt x="5" y="86"/>
                </a:lnTo>
                <a:lnTo>
                  <a:pt x="5" y="82"/>
                </a:lnTo>
                <a:lnTo>
                  <a:pt x="5" y="77"/>
                </a:lnTo>
                <a:lnTo>
                  <a:pt x="5" y="73"/>
                </a:lnTo>
                <a:lnTo>
                  <a:pt x="0" y="68"/>
                </a:lnTo>
                <a:lnTo>
                  <a:pt x="0" y="50"/>
                </a:lnTo>
                <a:lnTo>
                  <a:pt x="5" y="36"/>
                </a:lnTo>
                <a:lnTo>
                  <a:pt x="5" y="27"/>
                </a:lnTo>
                <a:lnTo>
                  <a:pt x="14" y="18"/>
                </a:lnTo>
                <a:lnTo>
                  <a:pt x="18" y="9"/>
                </a:lnTo>
                <a:lnTo>
                  <a:pt x="27" y="5"/>
                </a:lnTo>
                <a:lnTo>
                  <a:pt x="36" y="5"/>
                </a:lnTo>
                <a:lnTo>
                  <a:pt x="46" y="0"/>
                </a:lnTo>
                <a:lnTo>
                  <a:pt x="55" y="0"/>
                </a:lnTo>
                <a:lnTo>
                  <a:pt x="59" y="0"/>
                </a:lnTo>
                <a:lnTo>
                  <a:pt x="64" y="0"/>
                </a:lnTo>
                <a:lnTo>
                  <a:pt x="68" y="0"/>
                </a:lnTo>
                <a:lnTo>
                  <a:pt x="73" y="5"/>
                </a:lnTo>
                <a:lnTo>
                  <a:pt x="77" y="5"/>
                </a:lnTo>
                <a:lnTo>
                  <a:pt x="82" y="5"/>
                </a:lnTo>
                <a:lnTo>
                  <a:pt x="86" y="9"/>
                </a:lnTo>
                <a:lnTo>
                  <a:pt x="91" y="14"/>
                </a:lnTo>
                <a:lnTo>
                  <a:pt x="95" y="18"/>
                </a:lnTo>
                <a:lnTo>
                  <a:pt x="100" y="23"/>
                </a:lnTo>
                <a:lnTo>
                  <a:pt x="100" y="27"/>
                </a:lnTo>
                <a:lnTo>
                  <a:pt x="104" y="27"/>
                </a:lnTo>
                <a:lnTo>
                  <a:pt x="104" y="32"/>
                </a:lnTo>
                <a:lnTo>
                  <a:pt x="104" y="36"/>
                </a:lnTo>
                <a:lnTo>
                  <a:pt x="104" y="41"/>
                </a:lnTo>
                <a:lnTo>
                  <a:pt x="104" y="45"/>
                </a:lnTo>
                <a:lnTo>
                  <a:pt x="104" y="50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6075363" y="3595688"/>
            <a:ext cx="128587" cy="160337"/>
          </a:xfrm>
          <a:custGeom>
            <a:avLst/>
            <a:gdLst>
              <a:gd name="T0" fmla="*/ 2147483647 w 81"/>
              <a:gd name="T1" fmla="*/ 2147483647 h 100"/>
              <a:gd name="T2" fmla="*/ 2147483647 w 81"/>
              <a:gd name="T3" fmla="*/ 2147483647 h 100"/>
              <a:gd name="T4" fmla="*/ 2147483647 w 81"/>
              <a:gd name="T5" fmla="*/ 2147483647 h 100"/>
              <a:gd name="T6" fmla="*/ 2147483647 w 81"/>
              <a:gd name="T7" fmla="*/ 2147483647 h 100"/>
              <a:gd name="T8" fmla="*/ 2147483647 w 81"/>
              <a:gd name="T9" fmla="*/ 2147483647 h 100"/>
              <a:gd name="T10" fmla="*/ 2147483647 w 81"/>
              <a:gd name="T11" fmla="*/ 2147483647 h 100"/>
              <a:gd name="T12" fmla="*/ 2147483647 w 81"/>
              <a:gd name="T13" fmla="*/ 2147483647 h 100"/>
              <a:gd name="T14" fmla="*/ 2147483647 w 81"/>
              <a:gd name="T15" fmla="*/ 2147483647 h 100"/>
              <a:gd name="T16" fmla="*/ 2147483647 w 81"/>
              <a:gd name="T17" fmla="*/ 2147483647 h 100"/>
              <a:gd name="T18" fmla="*/ 2147483647 w 81"/>
              <a:gd name="T19" fmla="*/ 2147483647 h 100"/>
              <a:gd name="T20" fmla="*/ 2147483647 w 81"/>
              <a:gd name="T21" fmla="*/ 2147483647 h 100"/>
              <a:gd name="T22" fmla="*/ 2147483647 w 81"/>
              <a:gd name="T23" fmla="*/ 0 h 100"/>
              <a:gd name="T24" fmla="*/ 2147483647 w 81"/>
              <a:gd name="T25" fmla="*/ 0 h 100"/>
              <a:gd name="T26" fmla="*/ 2147483647 w 81"/>
              <a:gd name="T27" fmla="*/ 0 h 100"/>
              <a:gd name="T28" fmla="*/ 2147483647 w 81"/>
              <a:gd name="T29" fmla="*/ 0 h 100"/>
              <a:gd name="T30" fmla="*/ 2147483647 w 81"/>
              <a:gd name="T31" fmla="*/ 0 h 100"/>
              <a:gd name="T32" fmla="*/ 2147483647 w 81"/>
              <a:gd name="T33" fmla="*/ 0 h 100"/>
              <a:gd name="T34" fmla="*/ 2147483647 w 81"/>
              <a:gd name="T35" fmla="*/ 0 h 100"/>
              <a:gd name="T36" fmla="*/ 2147483647 w 81"/>
              <a:gd name="T37" fmla="*/ 2147483647 h 100"/>
              <a:gd name="T38" fmla="*/ 2147483647 w 81"/>
              <a:gd name="T39" fmla="*/ 2147483647 h 100"/>
              <a:gd name="T40" fmla="*/ 2147483647 w 81"/>
              <a:gd name="T41" fmla="*/ 2147483647 h 100"/>
              <a:gd name="T42" fmla="*/ 2147483647 w 81"/>
              <a:gd name="T43" fmla="*/ 2147483647 h 100"/>
              <a:gd name="T44" fmla="*/ 0 w 81"/>
              <a:gd name="T45" fmla="*/ 2147483647 h 100"/>
              <a:gd name="T46" fmla="*/ 0 w 81"/>
              <a:gd name="T47" fmla="*/ 2147483647 h 100"/>
              <a:gd name="T48" fmla="*/ 0 w 81"/>
              <a:gd name="T49" fmla="*/ 2147483647 h 100"/>
              <a:gd name="T50" fmla="*/ 0 w 81"/>
              <a:gd name="T51" fmla="*/ 2147483647 h 100"/>
              <a:gd name="T52" fmla="*/ 0 w 81"/>
              <a:gd name="T53" fmla="*/ 2147483647 h 100"/>
              <a:gd name="T54" fmla="*/ 0 w 81"/>
              <a:gd name="T55" fmla="*/ 2147483647 h 100"/>
              <a:gd name="T56" fmla="*/ 2147483647 w 81"/>
              <a:gd name="T57" fmla="*/ 2147483647 h 100"/>
              <a:gd name="T58" fmla="*/ 2147483647 w 81"/>
              <a:gd name="T59" fmla="*/ 2147483647 h 100"/>
              <a:gd name="T60" fmla="*/ 2147483647 w 81"/>
              <a:gd name="T61" fmla="*/ 2147483647 h 100"/>
              <a:gd name="T62" fmla="*/ 2147483647 w 81"/>
              <a:gd name="T63" fmla="*/ 2147483647 h 100"/>
              <a:gd name="T64" fmla="*/ 2147483647 w 81"/>
              <a:gd name="T65" fmla="*/ 2147483647 h 100"/>
              <a:gd name="T66" fmla="*/ 2147483647 w 81"/>
              <a:gd name="T67" fmla="*/ 2147483647 h 100"/>
              <a:gd name="T68" fmla="*/ 2147483647 w 81"/>
              <a:gd name="T69" fmla="*/ 2147483647 h 100"/>
              <a:gd name="T70" fmla="*/ 2147483647 w 81"/>
              <a:gd name="T71" fmla="*/ 2147483647 h 100"/>
              <a:gd name="T72" fmla="*/ 2147483647 w 81"/>
              <a:gd name="T73" fmla="*/ 2147483647 h 100"/>
              <a:gd name="T74" fmla="*/ 2147483647 w 81"/>
              <a:gd name="T75" fmla="*/ 2147483647 h 100"/>
              <a:gd name="T76" fmla="*/ 2147483647 w 81"/>
              <a:gd name="T77" fmla="*/ 2147483647 h 100"/>
              <a:gd name="T78" fmla="*/ 2147483647 w 81"/>
              <a:gd name="T79" fmla="*/ 2147483647 h 100"/>
              <a:gd name="T80" fmla="*/ 2147483647 w 81"/>
              <a:gd name="T81" fmla="*/ 2147483647 h 100"/>
              <a:gd name="T82" fmla="*/ 2147483647 w 81"/>
              <a:gd name="T83" fmla="*/ 2147483647 h 100"/>
              <a:gd name="T84" fmla="*/ 2147483647 w 81"/>
              <a:gd name="T85" fmla="*/ 2147483647 h 100"/>
              <a:gd name="T86" fmla="*/ 2147483647 w 81"/>
              <a:gd name="T87" fmla="*/ 2147483647 h 100"/>
              <a:gd name="T88" fmla="*/ 2147483647 w 81"/>
              <a:gd name="T89" fmla="*/ 2147483647 h 100"/>
              <a:gd name="T90" fmla="*/ 2147483647 w 81"/>
              <a:gd name="T91" fmla="*/ 2147483647 h 100"/>
              <a:gd name="T92" fmla="*/ 2147483647 w 81"/>
              <a:gd name="T93" fmla="*/ 2147483647 h 100"/>
              <a:gd name="T94" fmla="*/ 2147483647 w 81"/>
              <a:gd name="T95" fmla="*/ 2147483647 h 1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1"/>
              <a:gd name="T145" fmla="*/ 0 h 100"/>
              <a:gd name="T146" fmla="*/ 81 w 81"/>
              <a:gd name="T147" fmla="*/ 100 h 1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1" h="100">
                <a:moveTo>
                  <a:pt x="81" y="41"/>
                </a:moveTo>
                <a:lnTo>
                  <a:pt x="81" y="36"/>
                </a:lnTo>
                <a:lnTo>
                  <a:pt x="81" y="32"/>
                </a:lnTo>
                <a:lnTo>
                  <a:pt x="77" y="27"/>
                </a:lnTo>
                <a:lnTo>
                  <a:pt x="77" y="23"/>
                </a:lnTo>
                <a:lnTo>
                  <a:pt x="77" y="18"/>
                </a:lnTo>
                <a:lnTo>
                  <a:pt x="72" y="14"/>
                </a:lnTo>
                <a:lnTo>
                  <a:pt x="68" y="9"/>
                </a:lnTo>
                <a:lnTo>
                  <a:pt x="68" y="5"/>
                </a:lnTo>
                <a:lnTo>
                  <a:pt x="63" y="5"/>
                </a:lnTo>
                <a:lnTo>
                  <a:pt x="59" y="5"/>
                </a:lnTo>
                <a:lnTo>
                  <a:pt x="59" y="0"/>
                </a:lnTo>
                <a:lnTo>
                  <a:pt x="54" y="0"/>
                </a:lnTo>
                <a:lnTo>
                  <a:pt x="50" y="0"/>
                </a:lnTo>
                <a:lnTo>
                  <a:pt x="45" y="0"/>
                </a:lnTo>
                <a:lnTo>
                  <a:pt x="41" y="0"/>
                </a:lnTo>
                <a:lnTo>
                  <a:pt x="32" y="0"/>
                </a:lnTo>
                <a:lnTo>
                  <a:pt x="22" y="0"/>
                </a:lnTo>
                <a:lnTo>
                  <a:pt x="18" y="5"/>
                </a:lnTo>
                <a:lnTo>
                  <a:pt x="9" y="9"/>
                </a:lnTo>
                <a:lnTo>
                  <a:pt x="4" y="18"/>
                </a:lnTo>
                <a:lnTo>
                  <a:pt x="4" y="27"/>
                </a:lnTo>
                <a:lnTo>
                  <a:pt x="0" y="32"/>
                </a:lnTo>
                <a:lnTo>
                  <a:pt x="0" y="41"/>
                </a:lnTo>
                <a:lnTo>
                  <a:pt x="0" y="59"/>
                </a:lnTo>
                <a:lnTo>
                  <a:pt x="0" y="64"/>
                </a:lnTo>
                <a:lnTo>
                  <a:pt x="0" y="68"/>
                </a:lnTo>
                <a:lnTo>
                  <a:pt x="0" y="73"/>
                </a:lnTo>
                <a:lnTo>
                  <a:pt x="4" y="77"/>
                </a:lnTo>
                <a:lnTo>
                  <a:pt x="4" y="82"/>
                </a:lnTo>
                <a:lnTo>
                  <a:pt x="9" y="86"/>
                </a:lnTo>
                <a:lnTo>
                  <a:pt x="13" y="91"/>
                </a:lnTo>
                <a:lnTo>
                  <a:pt x="13" y="95"/>
                </a:lnTo>
                <a:lnTo>
                  <a:pt x="18" y="95"/>
                </a:lnTo>
                <a:lnTo>
                  <a:pt x="22" y="100"/>
                </a:lnTo>
                <a:lnTo>
                  <a:pt x="27" y="100"/>
                </a:lnTo>
                <a:lnTo>
                  <a:pt x="32" y="100"/>
                </a:lnTo>
                <a:lnTo>
                  <a:pt x="36" y="100"/>
                </a:lnTo>
                <a:lnTo>
                  <a:pt x="41" y="100"/>
                </a:lnTo>
                <a:lnTo>
                  <a:pt x="50" y="100"/>
                </a:lnTo>
                <a:lnTo>
                  <a:pt x="59" y="100"/>
                </a:lnTo>
                <a:lnTo>
                  <a:pt x="63" y="95"/>
                </a:lnTo>
                <a:lnTo>
                  <a:pt x="72" y="91"/>
                </a:lnTo>
                <a:lnTo>
                  <a:pt x="77" y="82"/>
                </a:lnTo>
                <a:lnTo>
                  <a:pt x="77" y="73"/>
                </a:lnTo>
                <a:lnTo>
                  <a:pt x="81" y="68"/>
                </a:lnTo>
                <a:lnTo>
                  <a:pt x="81" y="59"/>
                </a:lnTo>
                <a:lnTo>
                  <a:pt x="81" y="41"/>
                </a:lnTo>
              </a:path>
            </a:pathLst>
          </a:custGeom>
          <a:solidFill>
            <a:schemeClr val="hlink"/>
          </a:solidFill>
          <a:ln w="14288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5845175" y="3870325"/>
            <a:ext cx="258763" cy="311150"/>
          </a:xfrm>
          <a:custGeom>
            <a:avLst/>
            <a:gdLst>
              <a:gd name="T0" fmla="*/ 2147483647 w 163"/>
              <a:gd name="T1" fmla="*/ 0 h 196"/>
              <a:gd name="T2" fmla="*/ 2147483647 w 163"/>
              <a:gd name="T3" fmla="*/ 0 h 196"/>
              <a:gd name="T4" fmla="*/ 2147483647 w 163"/>
              <a:gd name="T5" fmla="*/ 0 h 196"/>
              <a:gd name="T6" fmla="*/ 2147483647 w 163"/>
              <a:gd name="T7" fmla="*/ 2147483647 h 196"/>
              <a:gd name="T8" fmla="*/ 2147483647 w 163"/>
              <a:gd name="T9" fmla="*/ 2147483647 h 196"/>
              <a:gd name="T10" fmla="*/ 2147483647 w 163"/>
              <a:gd name="T11" fmla="*/ 2147483647 h 196"/>
              <a:gd name="T12" fmla="*/ 2147483647 w 163"/>
              <a:gd name="T13" fmla="*/ 2147483647 h 196"/>
              <a:gd name="T14" fmla="*/ 2147483647 w 163"/>
              <a:gd name="T15" fmla="*/ 2147483647 h 196"/>
              <a:gd name="T16" fmla="*/ 2147483647 w 163"/>
              <a:gd name="T17" fmla="*/ 2147483647 h 196"/>
              <a:gd name="T18" fmla="*/ 2147483647 w 163"/>
              <a:gd name="T19" fmla="*/ 2147483647 h 196"/>
              <a:gd name="T20" fmla="*/ 2147483647 w 163"/>
              <a:gd name="T21" fmla="*/ 2147483647 h 196"/>
              <a:gd name="T22" fmla="*/ 2147483647 w 163"/>
              <a:gd name="T23" fmla="*/ 2147483647 h 196"/>
              <a:gd name="T24" fmla="*/ 2147483647 w 163"/>
              <a:gd name="T25" fmla="*/ 2147483647 h 196"/>
              <a:gd name="T26" fmla="*/ 2147483647 w 163"/>
              <a:gd name="T27" fmla="*/ 2147483647 h 196"/>
              <a:gd name="T28" fmla="*/ 2147483647 w 163"/>
              <a:gd name="T29" fmla="*/ 2147483647 h 196"/>
              <a:gd name="T30" fmla="*/ 2147483647 w 163"/>
              <a:gd name="T31" fmla="*/ 2147483647 h 196"/>
              <a:gd name="T32" fmla="*/ 2147483647 w 163"/>
              <a:gd name="T33" fmla="*/ 2147483647 h 196"/>
              <a:gd name="T34" fmla="*/ 2147483647 w 163"/>
              <a:gd name="T35" fmla="*/ 2147483647 h 196"/>
              <a:gd name="T36" fmla="*/ 2147483647 w 163"/>
              <a:gd name="T37" fmla="*/ 2147483647 h 196"/>
              <a:gd name="T38" fmla="*/ 2147483647 w 163"/>
              <a:gd name="T39" fmla="*/ 2147483647 h 196"/>
              <a:gd name="T40" fmla="*/ 2147483647 w 163"/>
              <a:gd name="T41" fmla="*/ 2147483647 h 196"/>
              <a:gd name="T42" fmla="*/ 2147483647 w 163"/>
              <a:gd name="T43" fmla="*/ 2147483647 h 196"/>
              <a:gd name="T44" fmla="*/ 2147483647 w 163"/>
              <a:gd name="T45" fmla="*/ 2147483647 h 196"/>
              <a:gd name="T46" fmla="*/ 2147483647 w 163"/>
              <a:gd name="T47" fmla="*/ 2147483647 h 196"/>
              <a:gd name="T48" fmla="*/ 2147483647 w 163"/>
              <a:gd name="T49" fmla="*/ 2147483647 h 196"/>
              <a:gd name="T50" fmla="*/ 2147483647 w 163"/>
              <a:gd name="T51" fmla="*/ 2147483647 h 196"/>
              <a:gd name="T52" fmla="*/ 0 w 163"/>
              <a:gd name="T53" fmla="*/ 2147483647 h 196"/>
              <a:gd name="T54" fmla="*/ 2147483647 w 163"/>
              <a:gd name="T55" fmla="*/ 2147483647 h 196"/>
              <a:gd name="T56" fmla="*/ 2147483647 w 163"/>
              <a:gd name="T57" fmla="*/ 2147483647 h 196"/>
              <a:gd name="T58" fmla="*/ 2147483647 w 163"/>
              <a:gd name="T59" fmla="*/ 2147483647 h 196"/>
              <a:gd name="T60" fmla="*/ 2147483647 w 163"/>
              <a:gd name="T61" fmla="*/ 2147483647 h 196"/>
              <a:gd name="T62" fmla="*/ 2147483647 w 163"/>
              <a:gd name="T63" fmla="*/ 2147483647 h 196"/>
              <a:gd name="T64" fmla="*/ 2147483647 w 163"/>
              <a:gd name="T65" fmla="*/ 2147483647 h 196"/>
              <a:gd name="T66" fmla="*/ 2147483647 w 163"/>
              <a:gd name="T67" fmla="*/ 0 h 196"/>
              <a:gd name="T68" fmla="*/ 2147483647 w 163"/>
              <a:gd name="T69" fmla="*/ 0 h 1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3"/>
              <a:gd name="T106" fmla="*/ 0 h 196"/>
              <a:gd name="T107" fmla="*/ 163 w 163"/>
              <a:gd name="T108" fmla="*/ 196 h 1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3" h="196">
                <a:moveTo>
                  <a:pt x="72" y="0"/>
                </a:moveTo>
                <a:lnTo>
                  <a:pt x="90" y="0"/>
                </a:lnTo>
                <a:lnTo>
                  <a:pt x="104" y="0"/>
                </a:lnTo>
                <a:lnTo>
                  <a:pt x="118" y="10"/>
                </a:lnTo>
                <a:lnTo>
                  <a:pt x="131" y="14"/>
                </a:lnTo>
                <a:lnTo>
                  <a:pt x="140" y="28"/>
                </a:lnTo>
                <a:lnTo>
                  <a:pt x="149" y="41"/>
                </a:lnTo>
                <a:lnTo>
                  <a:pt x="158" y="59"/>
                </a:lnTo>
                <a:lnTo>
                  <a:pt x="163" y="78"/>
                </a:lnTo>
                <a:lnTo>
                  <a:pt x="163" y="96"/>
                </a:lnTo>
                <a:lnTo>
                  <a:pt x="163" y="118"/>
                </a:lnTo>
                <a:lnTo>
                  <a:pt x="158" y="137"/>
                </a:lnTo>
                <a:lnTo>
                  <a:pt x="149" y="150"/>
                </a:lnTo>
                <a:lnTo>
                  <a:pt x="140" y="168"/>
                </a:lnTo>
                <a:lnTo>
                  <a:pt x="131" y="177"/>
                </a:lnTo>
                <a:lnTo>
                  <a:pt x="118" y="186"/>
                </a:lnTo>
                <a:lnTo>
                  <a:pt x="104" y="191"/>
                </a:lnTo>
                <a:lnTo>
                  <a:pt x="90" y="196"/>
                </a:lnTo>
                <a:lnTo>
                  <a:pt x="72" y="196"/>
                </a:lnTo>
                <a:lnTo>
                  <a:pt x="59" y="191"/>
                </a:lnTo>
                <a:lnTo>
                  <a:pt x="45" y="186"/>
                </a:lnTo>
                <a:lnTo>
                  <a:pt x="36" y="177"/>
                </a:lnTo>
                <a:lnTo>
                  <a:pt x="22" y="168"/>
                </a:lnTo>
                <a:lnTo>
                  <a:pt x="13" y="150"/>
                </a:lnTo>
                <a:lnTo>
                  <a:pt x="9" y="137"/>
                </a:lnTo>
                <a:lnTo>
                  <a:pt x="4" y="118"/>
                </a:lnTo>
                <a:lnTo>
                  <a:pt x="0" y="100"/>
                </a:lnTo>
                <a:lnTo>
                  <a:pt x="4" y="78"/>
                </a:lnTo>
                <a:lnTo>
                  <a:pt x="9" y="59"/>
                </a:lnTo>
                <a:lnTo>
                  <a:pt x="13" y="41"/>
                </a:lnTo>
                <a:lnTo>
                  <a:pt x="22" y="28"/>
                </a:lnTo>
                <a:lnTo>
                  <a:pt x="36" y="14"/>
                </a:lnTo>
                <a:lnTo>
                  <a:pt x="45" y="10"/>
                </a:lnTo>
                <a:lnTo>
                  <a:pt x="59" y="0"/>
                </a:lnTo>
                <a:lnTo>
                  <a:pt x="72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5845175" y="3870325"/>
            <a:ext cx="258763" cy="311150"/>
          </a:xfrm>
          <a:custGeom>
            <a:avLst/>
            <a:gdLst>
              <a:gd name="T0" fmla="*/ 2147483647 w 163"/>
              <a:gd name="T1" fmla="*/ 0 h 196"/>
              <a:gd name="T2" fmla="*/ 2147483647 w 163"/>
              <a:gd name="T3" fmla="*/ 0 h 196"/>
              <a:gd name="T4" fmla="*/ 2147483647 w 163"/>
              <a:gd name="T5" fmla="*/ 0 h 196"/>
              <a:gd name="T6" fmla="*/ 2147483647 w 163"/>
              <a:gd name="T7" fmla="*/ 2147483647 h 196"/>
              <a:gd name="T8" fmla="*/ 2147483647 w 163"/>
              <a:gd name="T9" fmla="*/ 2147483647 h 196"/>
              <a:gd name="T10" fmla="*/ 2147483647 w 163"/>
              <a:gd name="T11" fmla="*/ 2147483647 h 196"/>
              <a:gd name="T12" fmla="*/ 2147483647 w 163"/>
              <a:gd name="T13" fmla="*/ 2147483647 h 196"/>
              <a:gd name="T14" fmla="*/ 2147483647 w 163"/>
              <a:gd name="T15" fmla="*/ 2147483647 h 196"/>
              <a:gd name="T16" fmla="*/ 2147483647 w 163"/>
              <a:gd name="T17" fmla="*/ 2147483647 h 196"/>
              <a:gd name="T18" fmla="*/ 2147483647 w 163"/>
              <a:gd name="T19" fmla="*/ 2147483647 h 196"/>
              <a:gd name="T20" fmla="*/ 2147483647 w 163"/>
              <a:gd name="T21" fmla="*/ 2147483647 h 196"/>
              <a:gd name="T22" fmla="*/ 2147483647 w 163"/>
              <a:gd name="T23" fmla="*/ 2147483647 h 196"/>
              <a:gd name="T24" fmla="*/ 2147483647 w 163"/>
              <a:gd name="T25" fmla="*/ 2147483647 h 196"/>
              <a:gd name="T26" fmla="*/ 2147483647 w 163"/>
              <a:gd name="T27" fmla="*/ 2147483647 h 196"/>
              <a:gd name="T28" fmla="*/ 2147483647 w 163"/>
              <a:gd name="T29" fmla="*/ 2147483647 h 196"/>
              <a:gd name="T30" fmla="*/ 2147483647 w 163"/>
              <a:gd name="T31" fmla="*/ 2147483647 h 196"/>
              <a:gd name="T32" fmla="*/ 2147483647 w 163"/>
              <a:gd name="T33" fmla="*/ 2147483647 h 196"/>
              <a:gd name="T34" fmla="*/ 2147483647 w 163"/>
              <a:gd name="T35" fmla="*/ 2147483647 h 196"/>
              <a:gd name="T36" fmla="*/ 2147483647 w 163"/>
              <a:gd name="T37" fmla="*/ 2147483647 h 196"/>
              <a:gd name="T38" fmla="*/ 2147483647 w 163"/>
              <a:gd name="T39" fmla="*/ 2147483647 h 196"/>
              <a:gd name="T40" fmla="*/ 2147483647 w 163"/>
              <a:gd name="T41" fmla="*/ 2147483647 h 196"/>
              <a:gd name="T42" fmla="*/ 2147483647 w 163"/>
              <a:gd name="T43" fmla="*/ 2147483647 h 196"/>
              <a:gd name="T44" fmla="*/ 2147483647 w 163"/>
              <a:gd name="T45" fmla="*/ 2147483647 h 196"/>
              <a:gd name="T46" fmla="*/ 2147483647 w 163"/>
              <a:gd name="T47" fmla="*/ 2147483647 h 196"/>
              <a:gd name="T48" fmla="*/ 2147483647 w 163"/>
              <a:gd name="T49" fmla="*/ 2147483647 h 196"/>
              <a:gd name="T50" fmla="*/ 2147483647 w 163"/>
              <a:gd name="T51" fmla="*/ 2147483647 h 196"/>
              <a:gd name="T52" fmla="*/ 0 w 163"/>
              <a:gd name="T53" fmla="*/ 2147483647 h 196"/>
              <a:gd name="T54" fmla="*/ 2147483647 w 163"/>
              <a:gd name="T55" fmla="*/ 2147483647 h 196"/>
              <a:gd name="T56" fmla="*/ 2147483647 w 163"/>
              <a:gd name="T57" fmla="*/ 2147483647 h 196"/>
              <a:gd name="T58" fmla="*/ 2147483647 w 163"/>
              <a:gd name="T59" fmla="*/ 2147483647 h 196"/>
              <a:gd name="T60" fmla="*/ 2147483647 w 163"/>
              <a:gd name="T61" fmla="*/ 2147483647 h 196"/>
              <a:gd name="T62" fmla="*/ 2147483647 w 163"/>
              <a:gd name="T63" fmla="*/ 2147483647 h 196"/>
              <a:gd name="T64" fmla="*/ 2147483647 w 163"/>
              <a:gd name="T65" fmla="*/ 2147483647 h 196"/>
              <a:gd name="T66" fmla="*/ 2147483647 w 163"/>
              <a:gd name="T67" fmla="*/ 0 h 196"/>
              <a:gd name="T68" fmla="*/ 2147483647 w 163"/>
              <a:gd name="T69" fmla="*/ 0 h 1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3"/>
              <a:gd name="T106" fmla="*/ 0 h 196"/>
              <a:gd name="T107" fmla="*/ 163 w 163"/>
              <a:gd name="T108" fmla="*/ 196 h 1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3" h="196">
                <a:moveTo>
                  <a:pt x="72" y="0"/>
                </a:moveTo>
                <a:lnTo>
                  <a:pt x="90" y="0"/>
                </a:lnTo>
                <a:lnTo>
                  <a:pt x="104" y="0"/>
                </a:lnTo>
                <a:lnTo>
                  <a:pt x="118" y="10"/>
                </a:lnTo>
                <a:lnTo>
                  <a:pt x="131" y="14"/>
                </a:lnTo>
                <a:lnTo>
                  <a:pt x="140" y="28"/>
                </a:lnTo>
                <a:lnTo>
                  <a:pt x="149" y="41"/>
                </a:lnTo>
                <a:lnTo>
                  <a:pt x="158" y="59"/>
                </a:lnTo>
                <a:lnTo>
                  <a:pt x="163" y="78"/>
                </a:lnTo>
                <a:lnTo>
                  <a:pt x="163" y="96"/>
                </a:lnTo>
                <a:lnTo>
                  <a:pt x="163" y="118"/>
                </a:lnTo>
                <a:lnTo>
                  <a:pt x="158" y="137"/>
                </a:lnTo>
                <a:lnTo>
                  <a:pt x="149" y="150"/>
                </a:lnTo>
                <a:lnTo>
                  <a:pt x="140" y="168"/>
                </a:lnTo>
                <a:lnTo>
                  <a:pt x="131" y="177"/>
                </a:lnTo>
                <a:lnTo>
                  <a:pt x="118" y="186"/>
                </a:lnTo>
                <a:lnTo>
                  <a:pt x="104" y="191"/>
                </a:lnTo>
                <a:lnTo>
                  <a:pt x="90" y="196"/>
                </a:lnTo>
                <a:lnTo>
                  <a:pt x="72" y="196"/>
                </a:lnTo>
                <a:lnTo>
                  <a:pt x="59" y="191"/>
                </a:lnTo>
                <a:lnTo>
                  <a:pt x="45" y="186"/>
                </a:lnTo>
                <a:lnTo>
                  <a:pt x="36" y="177"/>
                </a:lnTo>
                <a:lnTo>
                  <a:pt x="22" y="168"/>
                </a:lnTo>
                <a:lnTo>
                  <a:pt x="13" y="150"/>
                </a:lnTo>
                <a:lnTo>
                  <a:pt x="9" y="137"/>
                </a:lnTo>
                <a:lnTo>
                  <a:pt x="4" y="118"/>
                </a:lnTo>
                <a:lnTo>
                  <a:pt x="0" y="100"/>
                </a:lnTo>
                <a:lnTo>
                  <a:pt x="4" y="78"/>
                </a:lnTo>
                <a:lnTo>
                  <a:pt x="9" y="59"/>
                </a:lnTo>
                <a:lnTo>
                  <a:pt x="13" y="41"/>
                </a:lnTo>
                <a:lnTo>
                  <a:pt x="22" y="28"/>
                </a:lnTo>
                <a:lnTo>
                  <a:pt x="36" y="14"/>
                </a:lnTo>
                <a:lnTo>
                  <a:pt x="45" y="10"/>
                </a:lnTo>
                <a:lnTo>
                  <a:pt x="59" y="0"/>
                </a:lnTo>
                <a:lnTo>
                  <a:pt x="72" y="0"/>
                </a:lnTo>
              </a:path>
            </a:pathLst>
          </a:custGeom>
          <a:solidFill>
            <a:srgbClr val="0000FF"/>
          </a:solidFill>
          <a:ln w="142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5462588" y="3971925"/>
            <a:ext cx="396875" cy="57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5462588" y="3971925"/>
            <a:ext cx="396875" cy="57150"/>
          </a:xfrm>
          <a:prstGeom prst="rect">
            <a:avLst/>
          </a:prstGeom>
          <a:solidFill>
            <a:srgbClr val="0000FF"/>
          </a:solidFill>
          <a:ln w="14288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3" name="Freeform 43"/>
          <p:cNvSpPr>
            <a:spLocks noEditPoints="1"/>
          </p:cNvSpPr>
          <p:nvPr/>
        </p:nvSpPr>
        <p:spPr bwMode="auto">
          <a:xfrm>
            <a:off x="5462588" y="4022725"/>
            <a:ext cx="136525" cy="122238"/>
          </a:xfrm>
          <a:custGeom>
            <a:avLst/>
            <a:gdLst>
              <a:gd name="T0" fmla="*/ 0 w 86"/>
              <a:gd name="T1" fmla="*/ 0 h 77"/>
              <a:gd name="T2" fmla="*/ 2147483647 w 86"/>
              <a:gd name="T3" fmla="*/ 0 h 77"/>
              <a:gd name="T4" fmla="*/ 2147483647 w 86"/>
              <a:gd name="T5" fmla="*/ 2147483647 h 77"/>
              <a:gd name="T6" fmla="*/ 2147483647 w 86"/>
              <a:gd name="T7" fmla="*/ 2147483647 h 77"/>
              <a:gd name="T8" fmla="*/ 2147483647 w 86"/>
              <a:gd name="T9" fmla="*/ 2147483647 h 77"/>
              <a:gd name="T10" fmla="*/ 2147483647 w 86"/>
              <a:gd name="T11" fmla="*/ 2147483647 h 77"/>
              <a:gd name="T12" fmla="*/ 2147483647 w 86"/>
              <a:gd name="T13" fmla="*/ 2147483647 h 77"/>
              <a:gd name="T14" fmla="*/ 2147483647 w 86"/>
              <a:gd name="T15" fmla="*/ 2147483647 h 77"/>
              <a:gd name="T16" fmla="*/ 2147483647 w 86"/>
              <a:gd name="T17" fmla="*/ 2147483647 h 77"/>
              <a:gd name="T18" fmla="*/ 2147483647 w 86"/>
              <a:gd name="T19" fmla="*/ 2147483647 h 77"/>
              <a:gd name="T20" fmla="*/ 0 w 86"/>
              <a:gd name="T21" fmla="*/ 0 h 77"/>
              <a:gd name="T22" fmla="*/ 2147483647 w 86"/>
              <a:gd name="T23" fmla="*/ 0 h 77"/>
              <a:gd name="T24" fmla="*/ 2147483647 w 86"/>
              <a:gd name="T25" fmla="*/ 0 h 77"/>
              <a:gd name="T26" fmla="*/ 2147483647 w 86"/>
              <a:gd name="T27" fmla="*/ 2147483647 h 77"/>
              <a:gd name="T28" fmla="*/ 2147483647 w 86"/>
              <a:gd name="T29" fmla="*/ 2147483647 h 77"/>
              <a:gd name="T30" fmla="*/ 2147483647 w 86"/>
              <a:gd name="T31" fmla="*/ 2147483647 h 77"/>
              <a:gd name="T32" fmla="*/ 2147483647 w 86"/>
              <a:gd name="T33" fmla="*/ 2147483647 h 77"/>
              <a:gd name="T34" fmla="*/ 2147483647 w 86"/>
              <a:gd name="T35" fmla="*/ 2147483647 h 77"/>
              <a:gd name="T36" fmla="*/ 2147483647 w 86"/>
              <a:gd name="T37" fmla="*/ 2147483647 h 77"/>
              <a:gd name="T38" fmla="*/ 2147483647 w 86"/>
              <a:gd name="T39" fmla="*/ 2147483647 h 77"/>
              <a:gd name="T40" fmla="*/ 2147483647 w 86"/>
              <a:gd name="T41" fmla="*/ 2147483647 h 77"/>
              <a:gd name="T42" fmla="*/ 2147483647 w 86"/>
              <a:gd name="T43" fmla="*/ 0 h 7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6"/>
              <a:gd name="T67" fmla="*/ 0 h 77"/>
              <a:gd name="T68" fmla="*/ 86 w 86"/>
              <a:gd name="T69" fmla="*/ 77 h 7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6" h="77">
                <a:moveTo>
                  <a:pt x="0" y="0"/>
                </a:moveTo>
                <a:lnTo>
                  <a:pt x="32" y="0"/>
                </a:lnTo>
                <a:lnTo>
                  <a:pt x="27" y="68"/>
                </a:lnTo>
                <a:lnTo>
                  <a:pt x="23" y="72"/>
                </a:lnTo>
                <a:lnTo>
                  <a:pt x="23" y="77"/>
                </a:lnTo>
                <a:lnTo>
                  <a:pt x="18" y="77"/>
                </a:lnTo>
                <a:lnTo>
                  <a:pt x="14" y="77"/>
                </a:lnTo>
                <a:lnTo>
                  <a:pt x="14" y="72"/>
                </a:lnTo>
                <a:lnTo>
                  <a:pt x="9" y="72"/>
                </a:lnTo>
                <a:lnTo>
                  <a:pt x="9" y="68"/>
                </a:lnTo>
                <a:lnTo>
                  <a:pt x="0" y="0"/>
                </a:lnTo>
                <a:close/>
                <a:moveTo>
                  <a:pt x="55" y="0"/>
                </a:moveTo>
                <a:lnTo>
                  <a:pt x="86" y="0"/>
                </a:lnTo>
                <a:lnTo>
                  <a:pt x="77" y="68"/>
                </a:lnTo>
                <a:lnTo>
                  <a:pt x="77" y="72"/>
                </a:lnTo>
                <a:lnTo>
                  <a:pt x="77" y="77"/>
                </a:lnTo>
                <a:lnTo>
                  <a:pt x="73" y="77"/>
                </a:lnTo>
                <a:lnTo>
                  <a:pt x="68" y="77"/>
                </a:lnTo>
                <a:lnTo>
                  <a:pt x="68" y="72"/>
                </a:lnTo>
                <a:lnTo>
                  <a:pt x="64" y="72"/>
                </a:lnTo>
                <a:lnTo>
                  <a:pt x="64" y="68"/>
                </a:lnTo>
                <a:lnTo>
                  <a:pt x="55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5462588" y="4022725"/>
            <a:ext cx="52387" cy="122238"/>
          </a:xfrm>
          <a:custGeom>
            <a:avLst/>
            <a:gdLst>
              <a:gd name="T0" fmla="*/ 0 w 32"/>
              <a:gd name="T1" fmla="*/ 0 h 77"/>
              <a:gd name="T2" fmla="*/ 2147483647 w 32"/>
              <a:gd name="T3" fmla="*/ 0 h 77"/>
              <a:gd name="T4" fmla="*/ 2147483647 w 32"/>
              <a:gd name="T5" fmla="*/ 2147483647 h 77"/>
              <a:gd name="T6" fmla="*/ 2147483647 w 32"/>
              <a:gd name="T7" fmla="*/ 2147483647 h 77"/>
              <a:gd name="T8" fmla="*/ 2147483647 w 32"/>
              <a:gd name="T9" fmla="*/ 2147483647 h 77"/>
              <a:gd name="T10" fmla="*/ 2147483647 w 32"/>
              <a:gd name="T11" fmla="*/ 2147483647 h 77"/>
              <a:gd name="T12" fmla="*/ 2147483647 w 32"/>
              <a:gd name="T13" fmla="*/ 2147483647 h 77"/>
              <a:gd name="T14" fmla="*/ 2147483647 w 32"/>
              <a:gd name="T15" fmla="*/ 2147483647 h 77"/>
              <a:gd name="T16" fmla="*/ 2147483647 w 32"/>
              <a:gd name="T17" fmla="*/ 2147483647 h 77"/>
              <a:gd name="T18" fmla="*/ 2147483647 w 32"/>
              <a:gd name="T19" fmla="*/ 2147483647 h 77"/>
              <a:gd name="T20" fmla="*/ 0 w 3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"/>
              <a:gd name="T34" fmla="*/ 0 h 77"/>
              <a:gd name="T35" fmla="*/ 32 w 3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" h="77">
                <a:moveTo>
                  <a:pt x="0" y="0"/>
                </a:moveTo>
                <a:lnTo>
                  <a:pt x="32" y="0"/>
                </a:lnTo>
                <a:lnTo>
                  <a:pt x="27" y="68"/>
                </a:lnTo>
                <a:lnTo>
                  <a:pt x="23" y="72"/>
                </a:lnTo>
                <a:lnTo>
                  <a:pt x="23" y="77"/>
                </a:lnTo>
                <a:lnTo>
                  <a:pt x="18" y="77"/>
                </a:lnTo>
                <a:lnTo>
                  <a:pt x="14" y="77"/>
                </a:lnTo>
                <a:lnTo>
                  <a:pt x="14" y="72"/>
                </a:lnTo>
                <a:lnTo>
                  <a:pt x="9" y="72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 w="142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5549900" y="4022725"/>
            <a:ext cx="49213" cy="122238"/>
          </a:xfrm>
          <a:custGeom>
            <a:avLst/>
            <a:gdLst>
              <a:gd name="T0" fmla="*/ 0 w 31"/>
              <a:gd name="T1" fmla="*/ 0 h 77"/>
              <a:gd name="T2" fmla="*/ 2147483647 w 31"/>
              <a:gd name="T3" fmla="*/ 0 h 77"/>
              <a:gd name="T4" fmla="*/ 2147483647 w 31"/>
              <a:gd name="T5" fmla="*/ 2147483647 h 77"/>
              <a:gd name="T6" fmla="*/ 2147483647 w 31"/>
              <a:gd name="T7" fmla="*/ 2147483647 h 77"/>
              <a:gd name="T8" fmla="*/ 2147483647 w 31"/>
              <a:gd name="T9" fmla="*/ 2147483647 h 77"/>
              <a:gd name="T10" fmla="*/ 2147483647 w 31"/>
              <a:gd name="T11" fmla="*/ 2147483647 h 77"/>
              <a:gd name="T12" fmla="*/ 2147483647 w 31"/>
              <a:gd name="T13" fmla="*/ 2147483647 h 77"/>
              <a:gd name="T14" fmla="*/ 2147483647 w 31"/>
              <a:gd name="T15" fmla="*/ 2147483647 h 77"/>
              <a:gd name="T16" fmla="*/ 2147483647 w 31"/>
              <a:gd name="T17" fmla="*/ 2147483647 h 77"/>
              <a:gd name="T18" fmla="*/ 2147483647 w 31"/>
              <a:gd name="T19" fmla="*/ 2147483647 h 77"/>
              <a:gd name="T20" fmla="*/ 0 w 31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"/>
              <a:gd name="T34" fmla="*/ 0 h 77"/>
              <a:gd name="T35" fmla="*/ 31 w 31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" h="77">
                <a:moveTo>
                  <a:pt x="0" y="0"/>
                </a:moveTo>
                <a:lnTo>
                  <a:pt x="31" y="0"/>
                </a:lnTo>
                <a:lnTo>
                  <a:pt x="22" y="68"/>
                </a:lnTo>
                <a:lnTo>
                  <a:pt x="22" y="72"/>
                </a:lnTo>
                <a:lnTo>
                  <a:pt x="22" y="77"/>
                </a:lnTo>
                <a:lnTo>
                  <a:pt x="18" y="77"/>
                </a:lnTo>
                <a:lnTo>
                  <a:pt x="13" y="77"/>
                </a:lnTo>
                <a:lnTo>
                  <a:pt x="13" y="72"/>
                </a:lnTo>
                <a:lnTo>
                  <a:pt x="9" y="72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 w="142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6" name="Freeform 46"/>
          <p:cNvSpPr>
            <a:spLocks noEditPoints="1"/>
          </p:cNvSpPr>
          <p:nvPr/>
        </p:nvSpPr>
        <p:spPr bwMode="auto">
          <a:xfrm>
            <a:off x="5894388" y="3929063"/>
            <a:ext cx="166687" cy="193675"/>
          </a:xfrm>
          <a:custGeom>
            <a:avLst/>
            <a:gdLst>
              <a:gd name="T0" fmla="*/ 2147483647 w 105"/>
              <a:gd name="T1" fmla="*/ 2147483647 h 122"/>
              <a:gd name="T2" fmla="*/ 2147483647 w 105"/>
              <a:gd name="T3" fmla="*/ 2147483647 h 122"/>
              <a:gd name="T4" fmla="*/ 2147483647 w 105"/>
              <a:gd name="T5" fmla="*/ 2147483647 h 122"/>
              <a:gd name="T6" fmla="*/ 2147483647 w 105"/>
              <a:gd name="T7" fmla="*/ 2147483647 h 122"/>
              <a:gd name="T8" fmla="*/ 2147483647 w 105"/>
              <a:gd name="T9" fmla="*/ 2147483647 h 122"/>
              <a:gd name="T10" fmla="*/ 2147483647 w 105"/>
              <a:gd name="T11" fmla="*/ 2147483647 h 122"/>
              <a:gd name="T12" fmla="*/ 2147483647 w 105"/>
              <a:gd name="T13" fmla="*/ 2147483647 h 122"/>
              <a:gd name="T14" fmla="*/ 2147483647 w 105"/>
              <a:gd name="T15" fmla="*/ 2147483647 h 122"/>
              <a:gd name="T16" fmla="*/ 2147483647 w 105"/>
              <a:gd name="T17" fmla="*/ 2147483647 h 122"/>
              <a:gd name="T18" fmla="*/ 2147483647 w 105"/>
              <a:gd name="T19" fmla="*/ 2147483647 h 122"/>
              <a:gd name="T20" fmla="*/ 2147483647 w 105"/>
              <a:gd name="T21" fmla="*/ 2147483647 h 122"/>
              <a:gd name="T22" fmla="*/ 2147483647 w 105"/>
              <a:gd name="T23" fmla="*/ 2147483647 h 122"/>
              <a:gd name="T24" fmla="*/ 0 w 105"/>
              <a:gd name="T25" fmla="*/ 2147483647 h 122"/>
              <a:gd name="T26" fmla="*/ 0 w 105"/>
              <a:gd name="T27" fmla="*/ 2147483647 h 122"/>
              <a:gd name="T28" fmla="*/ 2147483647 w 105"/>
              <a:gd name="T29" fmla="*/ 2147483647 h 122"/>
              <a:gd name="T30" fmla="*/ 2147483647 w 105"/>
              <a:gd name="T31" fmla="*/ 2147483647 h 122"/>
              <a:gd name="T32" fmla="*/ 2147483647 w 105"/>
              <a:gd name="T33" fmla="*/ 2147483647 h 122"/>
              <a:gd name="T34" fmla="*/ 2147483647 w 105"/>
              <a:gd name="T35" fmla="*/ 0 h 122"/>
              <a:gd name="T36" fmla="*/ 2147483647 w 105"/>
              <a:gd name="T37" fmla="*/ 2147483647 h 122"/>
              <a:gd name="T38" fmla="*/ 2147483647 w 105"/>
              <a:gd name="T39" fmla="*/ 2147483647 h 122"/>
              <a:gd name="T40" fmla="*/ 2147483647 w 105"/>
              <a:gd name="T41" fmla="*/ 2147483647 h 122"/>
              <a:gd name="T42" fmla="*/ 2147483647 w 105"/>
              <a:gd name="T43" fmla="*/ 2147483647 h 122"/>
              <a:gd name="T44" fmla="*/ 2147483647 w 105"/>
              <a:gd name="T45" fmla="*/ 2147483647 h 122"/>
              <a:gd name="T46" fmla="*/ 2147483647 w 105"/>
              <a:gd name="T47" fmla="*/ 2147483647 h 122"/>
              <a:gd name="T48" fmla="*/ 2147483647 w 105"/>
              <a:gd name="T49" fmla="*/ 2147483647 h 122"/>
              <a:gd name="T50" fmla="*/ 2147483647 w 105"/>
              <a:gd name="T51" fmla="*/ 2147483647 h 122"/>
              <a:gd name="T52" fmla="*/ 2147483647 w 105"/>
              <a:gd name="T53" fmla="*/ 2147483647 h 122"/>
              <a:gd name="T54" fmla="*/ 2147483647 w 105"/>
              <a:gd name="T55" fmla="*/ 2147483647 h 122"/>
              <a:gd name="T56" fmla="*/ 2147483647 w 105"/>
              <a:gd name="T57" fmla="*/ 2147483647 h 122"/>
              <a:gd name="T58" fmla="*/ 2147483647 w 105"/>
              <a:gd name="T59" fmla="*/ 2147483647 h 122"/>
              <a:gd name="T60" fmla="*/ 2147483647 w 105"/>
              <a:gd name="T61" fmla="*/ 2147483647 h 122"/>
              <a:gd name="T62" fmla="*/ 2147483647 w 105"/>
              <a:gd name="T63" fmla="*/ 2147483647 h 122"/>
              <a:gd name="T64" fmla="*/ 2147483647 w 105"/>
              <a:gd name="T65" fmla="*/ 2147483647 h 122"/>
              <a:gd name="T66" fmla="*/ 2147483647 w 105"/>
              <a:gd name="T67" fmla="*/ 2147483647 h 122"/>
              <a:gd name="T68" fmla="*/ 2147483647 w 105"/>
              <a:gd name="T69" fmla="*/ 2147483647 h 122"/>
              <a:gd name="T70" fmla="*/ 2147483647 w 105"/>
              <a:gd name="T71" fmla="*/ 2147483647 h 122"/>
              <a:gd name="T72" fmla="*/ 2147483647 w 105"/>
              <a:gd name="T73" fmla="*/ 2147483647 h 122"/>
              <a:gd name="T74" fmla="*/ 2147483647 w 105"/>
              <a:gd name="T75" fmla="*/ 2147483647 h 122"/>
              <a:gd name="T76" fmla="*/ 2147483647 w 105"/>
              <a:gd name="T77" fmla="*/ 2147483647 h 122"/>
              <a:gd name="T78" fmla="*/ 2147483647 w 105"/>
              <a:gd name="T79" fmla="*/ 2147483647 h 122"/>
              <a:gd name="T80" fmla="*/ 2147483647 w 105"/>
              <a:gd name="T81" fmla="*/ 2147483647 h 122"/>
              <a:gd name="T82" fmla="*/ 2147483647 w 105"/>
              <a:gd name="T83" fmla="*/ 2147483647 h 122"/>
              <a:gd name="T84" fmla="*/ 2147483647 w 105"/>
              <a:gd name="T85" fmla="*/ 2147483647 h 122"/>
              <a:gd name="T86" fmla="*/ 2147483647 w 105"/>
              <a:gd name="T87" fmla="*/ 2147483647 h 122"/>
              <a:gd name="T88" fmla="*/ 2147483647 w 105"/>
              <a:gd name="T89" fmla="*/ 2147483647 h 122"/>
              <a:gd name="T90" fmla="*/ 2147483647 w 105"/>
              <a:gd name="T91" fmla="*/ 2147483647 h 122"/>
              <a:gd name="T92" fmla="*/ 2147483647 w 105"/>
              <a:gd name="T93" fmla="*/ 2147483647 h 122"/>
              <a:gd name="T94" fmla="*/ 2147483647 w 105"/>
              <a:gd name="T95" fmla="*/ 2147483647 h 122"/>
              <a:gd name="T96" fmla="*/ 2147483647 w 105"/>
              <a:gd name="T97" fmla="*/ 2147483647 h 122"/>
              <a:gd name="T98" fmla="*/ 2147483647 w 105"/>
              <a:gd name="T99" fmla="*/ 2147483647 h 12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5"/>
              <a:gd name="T151" fmla="*/ 0 h 122"/>
              <a:gd name="T152" fmla="*/ 105 w 105"/>
              <a:gd name="T153" fmla="*/ 122 h 12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5" h="122">
                <a:moveTo>
                  <a:pt x="105" y="54"/>
                </a:moveTo>
                <a:lnTo>
                  <a:pt x="105" y="72"/>
                </a:lnTo>
                <a:lnTo>
                  <a:pt x="105" y="81"/>
                </a:lnTo>
                <a:lnTo>
                  <a:pt x="100" y="95"/>
                </a:lnTo>
                <a:lnTo>
                  <a:pt x="96" y="104"/>
                </a:lnTo>
                <a:lnTo>
                  <a:pt x="87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22"/>
                </a:lnTo>
                <a:lnTo>
                  <a:pt x="55" y="122"/>
                </a:lnTo>
                <a:lnTo>
                  <a:pt x="50" y="122"/>
                </a:lnTo>
                <a:lnTo>
                  <a:pt x="46" y="122"/>
                </a:lnTo>
                <a:lnTo>
                  <a:pt x="41" y="118"/>
                </a:lnTo>
                <a:lnTo>
                  <a:pt x="37" y="118"/>
                </a:lnTo>
                <a:lnTo>
                  <a:pt x="32" y="118"/>
                </a:lnTo>
                <a:lnTo>
                  <a:pt x="28" y="113"/>
                </a:lnTo>
                <a:lnTo>
                  <a:pt x="23" y="113"/>
                </a:lnTo>
                <a:lnTo>
                  <a:pt x="18" y="109"/>
                </a:lnTo>
                <a:lnTo>
                  <a:pt x="14" y="104"/>
                </a:lnTo>
                <a:lnTo>
                  <a:pt x="14" y="100"/>
                </a:lnTo>
                <a:lnTo>
                  <a:pt x="9" y="100"/>
                </a:lnTo>
                <a:lnTo>
                  <a:pt x="9" y="95"/>
                </a:lnTo>
                <a:lnTo>
                  <a:pt x="5" y="90"/>
                </a:lnTo>
                <a:lnTo>
                  <a:pt x="5" y="86"/>
                </a:lnTo>
                <a:lnTo>
                  <a:pt x="5" y="81"/>
                </a:lnTo>
                <a:lnTo>
                  <a:pt x="0" y="77"/>
                </a:lnTo>
                <a:lnTo>
                  <a:pt x="0" y="72"/>
                </a:lnTo>
                <a:lnTo>
                  <a:pt x="0" y="54"/>
                </a:lnTo>
                <a:lnTo>
                  <a:pt x="5" y="41"/>
                </a:lnTo>
                <a:lnTo>
                  <a:pt x="5" y="32"/>
                </a:lnTo>
                <a:lnTo>
                  <a:pt x="9" y="22"/>
                </a:lnTo>
                <a:lnTo>
                  <a:pt x="18" y="13"/>
                </a:lnTo>
                <a:lnTo>
                  <a:pt x="28" y="9"/>
                </a:lnTo>
                <a:lnTo>
                  <a:pt x="37" y="4"/>
                </a:lnTo>
                <a:lnTo>
                  <a:pt x="46" y="4"/>
                </a:lnTo>
                <a:lnTo>
                  <a:pt x="55" y="0"/>
                </a:lnTo>
                <a:lnTo>
                  <a:pt x="59" y="4"/>
                </a:lnTo>
                <a:lnTo>
                  <a:pt x="64" y="4"/>
                </a:lnTo>
                <a:lnTo>
                  <a:pt x="68" y="4"/>
                </a:lnTo>
                <a:lnTo>
                  <a:pt x="73" y="4"/>
                </a:lnTo>
                <a:lnTo>
                  <a:pt x="77" y="4"/>
                </a:lnTo>
                <a:lnTo>
                  <a:pt x="82" y="9"/>
                </a:lnTo>
                <a:lnTo>
                  <a:pt x="87" y="9"/>
                </a:lnTo>
                <a:lnTo>
                  <a:pt x="87" y="13"/>
                </a:lnTo>
                <a:lnTo>
                  <a:pt x="91" y="13"/>
                </a:lnTo>
                <a:lnTo>
                  <a:pt x="91" y="18"/>
                </a:lnTo>
                <a:lnTo>
                  <a:pt x="96" y="18"/>
                </a:lnTo>
                <a:lnTo>
                  <a:pt x="96" y="22"/>
                </a:lnTo>
                <a:lnTo>
                  <a:pt x="100" y="27"/>
                </a:lnTo>
                <a:lnTo>
                  <a:pt x="100" y="32"/>
                </a:lnTo>
                <a:lnTo>
                  <a:pt x="105" y="36"/>
                </a:lnTo>
                <a:lnTo>
                  <a:pt x="105" y="41"/>
                </a:lnTo>
                <a:lnTo>
                  <a:pt x="105" y="45"/>
                </a:lnTo>
                <a:lnTo>
                  <a:pt x="105" y="54"/>
                </a:lnTo>
                <a:close/>
                <a:moveTo>
                  <a:pt x="96" y="54"/>
                </a:moveTo>
                <a:lnTo>
                  <a:pt x="96" y="50"/>
                </a:lnTo>
                <a:lnTo>
                  <a:pt x="96" y="41"/>
                </a:lnTo>
                <a:lnTo>
                  <a:pt x="91" y="36"/>
                </a:lnTo>
                <a:lnTo>
                  <a:pt x="91" y="32"/>
                </a:lnTo>
                <a:lnTo>
                  <a:pt x="87" y="27"/>
                </a:lnTo>
                <a:lnTo>
                  <a:pt x="87" y="22"/>
                </a:lnTo>
                <a:lnTo>
                  <a:pt x="82" y="22"/>
                </a:lnTo>
                <a:lnTo>
                  <a:pt x="82" y="18"/>
                </a:lnTo>
                <a:lnTo>
                  <a:pt x="77" y="18"/>
                </a:lnTo>
                <a:lnTo>
                  <a:pt x="77" y="13"/>
                </a:lnTo>
                <a:lnTo>
                  <a:pt x="73" y="13"/>
                </a:lnTo>
                <a:lnTo>
                  <a:pt x="68" y="13"/>
                </a:lnTo>
                <a:lnTo>
                  <a:pt x="64" y="9"/>
                </a:lnTo>
                <a:lnTo>
                  <a:pt x="59" y="9"/>
                </a:lnTo>
                <a:lnTo>
                  <a:pt x="55" y="9"/>
                </a:lnTo>
                <a:lnTo>
                  <a:pt x="46" y="9"/>
                </a:lnTo>
                <a:lnTo>
                  <a:pt x="37" y="13"/>
                </a:lnTo>
                <a:lnTo>
                  <a:pt x="28" y="18"/>
                </a:lnTo>
                <a:lnTo>
                  <a:pt x="23" y="22"/>
                </a:lnTo>
                <a:lnTo>
                  <a:pt x="18" y="32"/>
                </a:lnTo>
                <a:lnTo>
                  <a:pt x="14" y="36"/>
                </a:lnTo>
                <a:lnTo>
                  <a:pt x="14" y="45"/>
                </a:lnTo>
                <a:lnTo>
                  <a:pt x="14" y="54"/>
                </a:lnTo>
                <a:lnTo>
                  <a:pt x="14" y="68"/>
                </a:lnTo>
                <a:lnTo>
                  <a:pt x="14" y="77"/>
                </a:lnTo>
                <a:lnTo>
                  <a:pt x="14" y="81"/>
                </a:lnTo>
                <a:lnTo>
                  <a:pt x="14" y="86"/>
                </a:lnTo>
                <a:lnTo>
                  <a:pt x="18" y="90"/>
                </a:lnTo>
                <a:lnTo>
                  <a:pt x="18" y="95"/>
                </a:lnTo>
                <a:lnTo>
                  <a:pt x="23" y="100"/>
                </a:lnTo>
                <a:lnTo>
                  <a:pt x="28" y="104"/>
                </a:lnTo>
                <a:lnTo>
                  <a:pt x="32" y="109"/>
                </a:lnTo>
                <a:lnTo>
                  <a:pt x="37" y="109"/>
                </a:lnTo>
                <a:lnTo>
                  <a:pt x="41" y="113"/>
                </a:lnTo>
                <a:lnTo>
                  <a:pt x="46" y="113"/>
                </a:lnTo>
                <a:lnTo>
                  <a:pt x="50" y="113"/>
                </a:lnTo>
                <a:lnTo>
                  <a:pt x="55" y="113"/>
                </a:lnTo>
                <a:lnTo>
                  <a:pt x="64" y="113"/>
                </a:lnTo>
                <a:lnTo>
                  <a:pt x="73" y="109"/>
                </a:lnTo>
                <a:lnTo>
                  <a:pt x="77" y="104"/>
                </a:lnTo>
                <a:lnTo>
                  <a:pt x="82" y="100"/>
                </a:lnTo>
                <a:lnTo>
                  <a:pt x="91" y="95"/>
                </a:lnTo>
                <a:lnTo>
                  <a:pt x="91" y="86"/>
                </a:lnTo>
                <a:lnTo>
                  <a:pt x="96" y="77"/>
                </a:lnTo>
                <a:lnTo>
                  <a:pt x="96" y="68"/>
                </a:lnTo>
                <a:lnTo>
                  <a:pt x="96" y="5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5894388" y="3929063"/>
            <a:ext cx="166687" cy="193675"/>
          </a:xfrm>
          <a:custGeom>
            <a:avLst/>
            <a:gdLst>
              <a:gd name="T0" fmla="*/ 2147483647 w 105"/>
              <a:gd name="T1" fmla="*/ 2147483647 h 122"/>
              <a:gd name="T2" fmla="*/ 2147483647 w 105"/>
              <a:gd name="T3" fmla="*/ 2147483647 h 122"/>
              <a:gd name="T4" fmla="*/ 2147483647 w 105"/>
              <a:gd name="T5" fmla="*/ 2147483647 h 122"/>
              <a:gd name="T6" fmla="*/ 2147483647 w 105"/>
              <a:gd name="T7" fmla="*/ 2147483647 h 122"/>
              <a:gd name="T8" fmla="*/ 2147483647 w 105"/>
              <a:gd name="T9" fmla="*/ 2147483647 h 122"/>
              <a:gd name="T10" fmla="*/ 2147483647 w 105"/>
              <a:gd name="T11" fmla="*/ 2147483647 h 122"/>
              <a:gd name="T12" fmla="*/ 2147483647 w 105"/>
              <a:gd name="T13" fmla="*/ 2147483647 h 122"/>
              <a:gd name="T14" fmla="*/ 2147483647 w 105"/>
              <a:gd name="T15" fmla="*/ 2147483647 h 122"/>
              <a:gd name="T16" fmla="*/ 2147483647 w 105"/>
              <a:gd name="T17" fmla="*/ 2147483647 h 122"/>
              <a:gd name="T18" fmla="*/ 2147483647 w 105"/>
              <a:gd name="T19" fmla="*/ 2147483647 h 122"/>
              <a:gd name="T20" fmla="*/ 2147483647 w 105"/>
              <a:gd name="T21" fmla="*/ 2147483647 h 122"/>
              <a:gd name="T22" fmla="*/ 2147483647 w 105"/>
              <a:gd name="T23" fmla="*/ 2147483647 h 122"/>
              <a:gd name="T24" fmla="*/ 2147483647 w 105"/>
              <a:gd name="T25" fmla="*/ 2147483647 h 122"/>
              <a:gd name="T26" fmla="*/ 2147483647 w 105"/>
              <a:gd name="T27" fmla="*/ 2147483647 h 122"/>
              <a:gd name="T28" fmla="*/ 2147483647 w 105"/>
              <a:gd name="T29" fmla="*/ 2147483647 h 122"/>
              <a:gd name="T30" fmla="*/ 2147483647 w 105"/>
              <a:gd name="T31" fmla="*/ 2147483647 h 122"/>
              <a:gd name="T32" fmla="*/ 2147483647 w 105"/>
              <a:gd name="T33" fmla="*/ 2147483647 h 122"/>
              <a:gd name="T34" fmla="*/ 2147483647 w 105"/>
              <a:gd name="T35" fmla="*/ 2147483647 h 122"/>
              <a:gd name="T36" fmla="*/ 2147483647 w 105"/>
              <a:gd name="T37" fmla="*/ 2147483647 h 122"/>
              <a:gd name="T38" fmla="*/ 2147483647 w 105"/>
              <a:gd name="T39" fmla="*/ 2147483647 h 122"/>
              <a:gd name="T40" fmla="*/ 2147483647 w 105"/>
              <a:gd name="T41" fmla="*/ 2147483647 h 122"/>
              <a:gd name="T42" fmla="*/ 2147483647 w 105"/>
              <a:gd name="T43" fmla="*/ 2147483647 h 122"/>
              <a:gd name="T44" fmla="*/ 2147483647 w 105"/>
              <a:gd name="T45" fmla="*/ 2147483647 h 122"/>
              <a:gd name="T46" fmla="*/ 2147483647 w 105"/>
              <a:gd name="T47" fmla="*/ 2147483647 h 122"/>
              <a:gd name="T48" fmla="*/ 2147483647 w 105"/>
              <a:gd name="T49" fmla="*/ 2147483647 h 122"/>
              <a:gd name="T50" fmla="*/ 0 w 105"/>
              <a:gd name="T51" fmla="*/ 2147483647 h 122"/>
              <a:gd name="T52" fmla="*/ 0 w 105"/>
              <a:gd name="T53" fmla="*/ 2147483647 h 122"/>
              <a:gd name="T54" fmla="*/ 0 w 105"/>
              <a:gd name="T55" fmla="*/ 2147483647 h 122"/>
              <a:gd name="T56" fmla="*/ 2147483647 w 105"/>
              <a:gd name="T57" fmla="*/ 2147483647 h 122"/>
              <a:gd name="T58" fmla="*/ 2147483647 w 105"/>
              <a:gd name="T59" fmla="*/ 2147483647 h 122"/>
              <a:gd name="T60" fmla="*/ 2147483647 w 105"/>
              <a:gd name="T61" fmla="*/ 2147483647 h 122"/>
              <a:gd name="T62" fmla="*/ 2147483647 w 105"/>
              <a:gd name="T63" fmla="*/ 2147483647 h 122"/>
              <a:gd name="T64" fmla="*/ 2147483647 w 105"/>
              <a:gd name="T65" fmla="*/ 2147483647 h 122"/>
              <a:gd name="T66" fmla="*/ 2147483647 w 105"/>
              <a:gd name="T67" fmla="*/ 2147483647 h 122"/>
              <a:gd name="T68" fmla="*/ 2147483647 w 105"/>
              <a:gd name="T69" fmla="*/ 2147483647 h 122"/>
              <a:gd name="T70" fmla="*/ 2147483647 w 105"/>
              <a:gd name="T71" fmla="*/ 0 h 122"/>
              <a:gd name="T72" fmla="*/ 2147483647 w 105"/>
              <a:gd name="T73" fmla="*/ 2147483647 h 122"/>
              <a:gd name="T74" fmla="*/ 2147483647 w 105"/>
              <a:gd name="T75" fmla="*/ 2147483647 h 122"/>
              <a:gd name="T76" fmla="*/ 2147483647 w 105"/>
              <a:gd name="T77" fmla="*/ 2147483647 h 122"/>
              <a:gd name="T78" fmla="*/ 2147483647 w 105"/>
              <a:gd name="T79" fmla="*/ 2147483647 h 122"/>
              <a:gd name="T80" fmla="*/ 2147483647 w 105"/>
              <a:gd name="T81" fmla="*/ 2147483647 h 122"/>
              <a:gd name="T82" fmla="*/ 2147483647 w 105"/>
              <a:gd name="T83" fmla="*/ 2147483647 h 122"/>
              <a:gd name="T84" fmla="*/ 2147483647 w 105"/>
              <a:gd name="T85" fmla="*/ 2147483647 h 122"/>
              <a:gd name="T86" fmla="*/ 2147483647 w 105"/>
              <a:gd name="T87" fmla="*/ 2147483647 h 122"/>
              <a:gd name="T88" fmla="*/ 2147483647 w 105"/>
              <a:gd name="T89" fmla="*/ 2147483647 h 122"/>
              <a:gd name="T90" fmla="*/ 2147483647 w 105"/>
              <a:gd name="T91" fmla="*/ 2147483647 h 122"/>
              <a:gd name="T92" fmla="*/ 2147483647 w 105"/>
              <a:gd name="T93" fmla="*/ 2147483647 h 122"/>
              <a:gd name="T94" fmla="*/ 2147483647 w 105"/>
              <a:gd name="T95" fmla="*/ 2147483647 h 122"/>
              <a:gd name="T96" fmla="*/ 2147483647 w 105"/>
              <a:gd name="T97" fmla="*/ 2147483647 h 122"/>
              <a:gd name="T98" fmla="*/ 2147483647 w 105"/>
              <a:gd name="T99" fmla="*/ 2147483647 h 122"/>
              <a:gd name="T100" fmla="*/ 2147483647 w 105"/>
              <a:gd name="T101" fmla="*/ 2147483647 h 122"/>
              <a:gd name="T102" fmla="*/ 2147483647 w 105"/>
              <a:gd name="T103" fmla="*/ 2147483647 h 122"/>
              <a:gd name="T104" fmla="*/ 2147483647 w 105"/>
              <a:gd name="T105" fmla="*/ 2147483647 h 122"/>
              <a:gd name="T106" fmla="*/ 2147483647 w 105"/>
              <a:gd name="T107" fmla="*/ 2147483647 h 12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5"/>
              <a:gd name="T163" fmla="*/ 0 h 122"/>
              <a:gd name="T164" fmla="*/ 105 w 105"/>
              <a:gd name="T165" fmla="*/ 122 h 12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5" h="122">
                <a:moveTo>
                  <a:pt x="105" y="54"/>
                </a:moveTo>
                <a:lnTo>
                  <a:pt x="105" y="72"/>
                </a:lnTo>
                <a:lnTo>
                  <a:pt x="105" y="81"/>
                </a:lnTo>
                <a:lnTo>
                  <a:pt x="100" y="95"/>
                </a:lnTo>
                <a:lnTo>
                  <a:pt x="96" y="104"/>
                </a:lnTo>
                <a:lnTo>
                  <a:pt x="87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22"/>
                </a:lnTo>
                <a:lnTo>
                  <a:pt x="55" y="122"/>
                </a:lnTo>
                <a:lnTo>
                  <a:pt x="50" y="122"/>
                </a:lnTo>
                <a:lnTo>
                  <a:pt x="46" y="122"/>
                </a:lnTo>
                <a:lnTo>
                  <a:pt x="41" y="118"/>
                </a:lnTo>
                <a:lnTo>
                  <a:pt x="37" y="118"/>
                </a:lnTo>
                <a:lnTo>
                  <a:pt x="32" y="118"/>
                </a:lnTo>
                <a:lnTo>
                  <a:pt x="28" y="113"/>
                </a:lnTo>
                <a:lnTo>
                  <a:pt x="23" y="113"/>
                </a:lnTo>
                <a:lnTo>
                  <a:pt x="18" y="109"/>
                </a:lnTo>
                <a:lnTo>
                  <a:pt x="14" y="104"/>
                </a:lnTo>
                <a:lnTo>
                  <a:pt x="14" y="100"/>
                </a:lnTo>
                <a:lnTo>
                  <a:pt x="9" y="100"/>
                </a:lnTo>
                <a:lnTo>
                  <a:pt x="9" y="95"/>
                </a:lnTo>
                <a:lnTo>
                  <a:pt x="5" y="90"/>
                </a:lnTo>
                <a:lnTo>
                  <a:pt x="5" y="86"/>
                </a:lnTo>
                <a:lnTo>
                  <a:pt x="5" y="81"/>
                </a:lnTo>
                <a:lnTo>
                  <a:pt x="0" y="77"/>
                </a:lnTo>
                <a:lnTo>
                  <a:pt x="0" y="72"/>
                </a:lnTo>
                <a:lnTo>
                  <a:pt x="0" y="54"/>
                </a:lnTo>
                <a:lnTo>
                  <a:pt x="5" y="41"/>
                </a:lnTo>
                <a:lnTo>
                  <a:pt x="5" y="32"/>
                </a:lnTo>
                <a:lnTo>
                  <a:pt x="9" y="22"/>
                </a:lnTo>
                <a:lnTo>
                  <a:pt x="18" y="13"/>
                </a:lnTo>
                <a:lnTo>
                  <a:pt x="28" y="9"/>
                </a:lnTo>
                <a:lnTo>
                  <a:pt x="37" y="4"/>
                </a:lnTo>
                <a:lnTo>
                  <a:pt x="46" y="4"/>
                </a:lnTo>
                <a:lnTo>
                  <a:pt x="55" y="0"/>
                </a:lnTo>
                <a:lnTo>
                  <a:pt x="59" y="4"/>
                </a:lnTo>
                <a:lnTo>
                  <a:pt x="64" y="4"/>
                </a:lnTo>
                <a:lnTo>
                  <a:pt x="68" y="4"/>
                </a:lnTo>
                <a:lnTo>
                  <a:pt x="73" y="4"/>
                </a:lnTo>
                <a:lnTo>
                  <a:pt x="77" y="4"/>
                </a:lnTo>
                <a:lnTo>
                  <a:pt x="82" y="9"/>
                </a:lnTo>
                <a:lnTo>
                  <a:pt x="87" y="9"/>
                </a:lnTo>
                <a:lnTo>
                  <a:pt x="87" y="13"/>
                </a:lnTo>
                <a:lnTo>
                  <a:pt x="91" y="13"/>
                </a:lnTo>
                <a:lnTo>
                  <a:pt x="91" y="18"/>
                </a:lnTo>
                <a:lnTo>
                  <a:pt x="96" y="18"/>
                </a:lnTo>
                <a:lnTo>
                  <a:pt x="96" y="22"/>
                </a:lnTo>
                <a:lnTo>
                  <a:pt x="100" y="27"/>
                </a:lnTo>
                <a:lnTo>
                  <a:pt x="100" y="32"/>
                </a:lnTo>
                <a:lnTo>
                  <a:pt x="105" y="36"/>
                </a:lnTo>
                <a:lnTo>
                  <a:pt x="105" y="41"/>
                </a:lnTo>
                <a:lnTo>
                  <a:pt x="105" y="45"/>
                </a:lnTo>
                <a:lnTo>
                  <a:pt x="105" y="54"/>
                </a:lnTo>
              </a:path>
            </a:pathLst>
          </a:custGeom>
          <a:solidFill>
            <a:srgbClr val="0000FF"/>
          </a:solidFill>
          <a:ln w="142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5918200" y="3943350"/>
            <a:ext cx="128588" cy="165100"/>
          </a:xfrm>
          <a:custGeom>
            <a:avLst/>
            <a:gdLst>
              <a:gd name="T0" fmla="*/ 2147483647 w 82"/>
              <a:gd name="T1" fmla="*/ 2147483647 h 104"/>
              <a:gd name="T2" fmla="*/ 2147483647 w 82"/>
              <a:gd name="T3" fmla="*/ 2147483647 h 104"/>
              <a:gd name="T4" fmla="*/ 2147483647 w 82"/>
              <a:gd name="T5" fmla="*/ 2147483647 h 104"/>
              <a:gd name="T6" fmla="*/ 2147483647 w 82"/>
              <a:gd name="T7" fmla="*/ 2147483647 h 104"/>
              <a:gd name="T8" fmla="*/ 2147483647 w 82"/>
              <a:gd name="T9" fmla="*/ 2147483647 h 104"/>
              <a:gd name="T10" fmla="*/ 2147483647 w 82"/>
              <a:gd name="T11" fmla="*/ 2147483647 h 104"/>
              <a:gd name="T12" fmla="*/ 2147483647 w 82"/>
              <a:gd name="T13" fmla="*/ 2147483647 h 104"/>
              <a:gd name="T14" fmla="*/ 2147483647 w 82"/>
              <a:gd name="T15" fmla="*/ 2147483647 h 104"/>
              <a:gd name="T16" fmla="*/ 2147483647 w 82"/>
              <a:gd name="T17" fmla="*/ 2147483647 h 104"/>
              <a:gd name="T18" fmla="*/ 2147483647 w 82"/>
              <a:gd name="T19" fmla="*/ 2147483647 h 104"/>
              <a:gd name="T20" fmla="*/ 2147483647 w 82"/>
              <a:gd name="T21" fmla="*/ 2147483647 h 104"/>
              <a:gd name="T22" fmla="*/ 2147483647 w 82"/>
              <a:gd name="T23" fmla="*/ 2147483647 h 104"/>
              <a:gd name="T24" fmla="*/ 2147483647 w 82"/>
              <a:gd name="T25" fmla="*/ 2147483647 h 104"/>
              <a:gd name="T26" fmla="*/ 2147483647 w 82"/>
              <a:gd name="T27" fmla="*/ 0 h 104"/>
              <a:gd name="T28" fmla="*/ 2147483647 w 82"/>
              <a:gd name="T29" fmla="*/ 0 h 104"/>
              <a:gd name="T30" fmla="*/ 2147483647 w 82"/>
              <a:gd name="T31" fmla="*/ 0 h 104"/>
              <a:gd name="T32" fmla="*/ 2147483647 w 82"/>
              <a:gd name="T33" fmla="*/ 0 h 104"/>
              <a:gd name="T34" fmla="*/ 2147483647 w 82"/>
              <a:gd name="T35" fmla="*/ 2147483647 h 104"/>
              <a:gd name="T36" fmla="*/ 2147483647 w 82"/>
              <a:gd name="T37" fmla="*/ 2147483647 h 104"/>
              <a:gd name="T38" fmla="*/ 2147483647 w 82"/>
              <a:gd name="T39" fmla="*/ 2147483647 h 104"/>
              <a:gd name="T40" fmla="*/ 2147483647 w 82"/>
              <a:gd name="T41" fmla="*/ 2147483647 h 104"/>
              <a:gd name="T42" fmla="*/ 0 w 82"/>
              <a:gd name="T43" fmla="*/ 2147483647 h 104"/>
              <a:gd name="T44" fmla="*/ 0 w 82"/>
              <a:gd name="T45" fmla="*/ 2147483647 h 104"/>
              <a:gd name="T46" fmla="*/ 0 w 82"/>
              <a:gd name="T47" fmla="*/ 2147483647 h 104"/>
              <a:gd name="T48" fmla="*/ 0 w 82"/>
              <a:gd name="T49" fmla="*/ 2147483647 h 104"/>
              <a:gd name="T50" fmla="*/ 0 w 82"/>
              <a:gd name="T51" fmla="*/ 2147483647 h 104"/>
              <a:gd name="T52" fmla="*/ 0 w 82"/>
              <a:gd name="T53" fmla="*/ 2147483647 h 104"/>
              <a:gd name="T54" fmla="*/ 0 w 82"/>
              <a:gd name="T55" fmla="*/ 2147483647 h 104"/>
              <a:gd name="T56" fmla="*/ 2147483647 w 82"/>
              <a:gd name="T57" fmla="*/ 2147483647 h 104"/>
              <a:gd name="T58" fmla="*/ 2147483647 w 82"/>
              <a:gd name="T59" fmla="*/ 2147483647 h 104"/>
              <a:gd name="T60" fmla="*/ 2147483647 w 82"/>
              <a:gd name="T61" fmla="*/ 2147483647 h 104"/>
              <a:gd name="T62" fmla="*/ 2147483647 w 82"/>
              <a:gd name="T63" fmla="*/ 2147483647 h 104"/>
              <a:gd name="T64" fmla="*/ 2147483647 w 82"/>
              <a:gd name="T65" fmla="*/ 2147483647 h 104"/>
              <a:gd name="T66" fmla="*/ 2147483647 w 82"/>
              <a:gd name="T67" fmla="*/ 2147483647 h 104"/>
              <a:gd name="T68" fmla="*/ 2147483647 w 82"/>
              <a:gd name="T69" fmla="*/ 2147483647 h 104"/>
              <a:gd name="T70" fmla="*/ 2147483647 w 82"/>
              <a:gd name="T71" fmla="*/ 2147483647 h 104"/>
              <a:gd name="T72" fmla="*/ 2147483647 w 82"/>
              <a:gd name="T73" fmla="*/ 2147483647 h 104"/>
              <a:gd name="T74" fmla="*/ 2147483647 w 82"/>
              <a:gd name="T75" fmla="*/ 2147483647 h 104"/>
              <a:gd name="T76" fmla="*/ 2147483647 w 82"/>
              <a:gd name="T77" fmla="*/ 2147483647 h 104"/>
              <a:gd name="T78" fmla="*/ 2147483647 w 82"/>
              <a:gd name="T79" fmla="*/ 2147483647 h 104"/>
              <a:gd name="T80" fmla="*/ 2147483647 w 82"/>
              <a:gd name="T81" fmla="*/ 2147483647 h 104"/>
              <a:gd name="T82" fmla="*/ 2147483647 w 82"/>
              <a:gd name="T83" fmla="*/ 2147483647 h 104"/>
              <a:gd name="T84" fmla="*/ 2147483647 w 82"/>
              <a:gd name="T85" fmla="*/ 2147483647 h 104"/>
              <a:gd name="T86" fmla="*/ 2147483647 w 82"/>
              <a:gd name="T87" fmla="*/ 2147483647 h 104"/>
              <a:gd name="T88" fmla="*/ 2147483647 w 82"/>
              <a:gd name="T89" fmla="*/ 2147483647 h 104"/>
              <a:gd name="T90" fmla="*/ 2147483647 w 82"/>
              <a:gd name="T91" fmla="*/ 2147483647 h 104"/>
              <a:gd name="T92" fmla="*/ 2147483647 w 82"/>
              <a:gd name="T93" fmla="*/ 2147483647 h 10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2"/>
              <a:gd name="T142" fmla="*/ 0 h 104"/>
              <a:gd name="T143" fmla="*/ 82 w 82"/>
              <a:gd name="T144" fmla="*/ 104 h 10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2" h="104">
                <a:moveTo>
                  <a:pt x="82" y="45"/>
                </a:moveTo>
                <a:lnTo>
                  <a:pt x="82" y="41"/>
                </a:lnTo>
                <a:lnTo>
                  <a:pt x="82" y="32"/>
                </a:lnTo>
                <a:lnTo>
                  <a:pt x="77" y="27"/>
                </a:lnTo>
                <a:lnTo>
                  <a:pt x="77" y="23"/>
                </a:lnTo>
                <a:lnTo>
                  <a:pt x="73" y="18"/>
                </a:lnTo>
                <a:lnTo>
                  <a:pt x="73" y="13"/>
                </a:lnTo>
                <a:lnTo>
                  <a:pt x="68" y="13"/>
                </a:lnTo>
                <a:lnTo>
                  <a:pt x="68" y="9"/>
                </a:lnTo>
                <a:lnTo>
                  <a:pt x="63" y="9"/>
                </a:lnTo>
                <a:lnTo>
                  <a:pt x="63" y="4"/>
                </a:lnTo>
                <a:lnTo>
                  <a:pt x="59" y="4"/>
                </a:lnTo>
                <a:lnTo>
                  <a:pt x="54" y="4"/>
                </a:lnTo>
                <a:lnTo>
                  <a:pt x="50" y="0"/>
                </a:lnTo>
                <a:lnTo>
                  <a:pt x="45" y="0"/>
                </a:lnTo>
                <a:lnTo>
                  <a:pt x="41" y="0"/>
                </a:lnTo>
                <a:lnTo>
                  <a:pt x="32" y="0"/>
                </a:lnTo>
                <a:lnTo>
                  <a:pt x="23" y="4"/>
                </a:lnTo>
                <a:lnTo>
                  <a:pt x="14" y="9"/>
                </a:lnTo>
                <a:lnTo>
                  <a:pt x="9" y="13"/>
                </a:lnTo>
                <a:lnTo>
                  <a:pt x="4" y="23"/>
                </a:lnTo>
                <a:lnTo>
                  <a:pt x="0" y="27"/>
                </a:lnTo>
                <a:lnTo>
                  <a:pt x="0" y="36"/>
                </a:lnTo>
                <a:lnTo>
                  <a:pt x="0" y="45"/>
                </a:lnTo>
                <a:lnTo>
                  <a:pt x="0" y="59"/>
                </a:lnTo>
                <a:lnTo>
                  <a:pt x="0" y="68"/>
                </a:lnTo>
                <a:lnTo>
                  <a:pt x="0" y="72"/>
                </a:lnTo>
                <a:lnTo>
                  <a:pt x="0" y="77"/>
                </a:lnTo>
                <a:lnTo>
                  <a:pt x="4" y="81"/>
                </a:lnTo>
                <a:lnTo>
                  <a:pt x="4" y="86"/>
                </a:lnTo>
                <a:lnTo>
                  <a:pt x="9" y="91"/>
                </a:lnTo>
                <a:lnTo>
                  <a:pt x="14" y="95"/>
                </a:lnTo>
                <a:lnTo>
                  <a:pt x="18" y="100"/>
                </a:lnTo>
                <a:lnTo>
                  <a:pt x="23" y="100"/>
                </a:lnTo>
                <a:lnTo>
                  <a:pt x="27" y="104"/>
                </a:lnTo>
                <a:lnTo>
                  <a:pt x="32" y="104"/>
                </a:lnTo>
                <a:lnTo>
                  <a:pt x="36" y="104"/>
                </a:lnTo>
                <a:lnTo>
                  <a:pt x="41" y="104"/>
                </a:lnTo>
                <a:lnTo>
                  <a:pt x="50" y="104"/>
                </a:lnTo>
                <a:lnTo>
                  <a:pt x="59" y="100"/>
                </a:lnTo>
                <a:lnTo>
                  <a:pt x="63" y="95"/>
                </a:lnTo>
                <a:lnTo>
                  <a:pt x="68" y="91"/>
                </a:lnTo>
                <a:lnTo>
                  <a:pt x="77" y="86"/>
                </a:lnTo>
                <a:lnTo>
                  <a:pt x="77" y="77"/>
                </a:lnTo>
                <a:lnTo>
                  <a:pt x="82" y="68"/>
                </a:lnTo>
                <a:lnTo>
                  <a:pt x="82" y="59"/>
                </a:lnTo>
                <a:lnTo>
                  <a:pt x="82" y="45"/>
                </a:lnTo>
              </a:path>
            </a:pathLst>
          </a:custGeom>
          <a:solidFill>
            <a:srgbClr val="0000FF"/>
          </a:solidFill>
          <a:ln w="142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5578475" y="4187825"/>
            <a:ext cx="258763" cy="309563"/>
          </a:xfrm>
          <a:custGeom>
            <a:avLst/>
            <a:gdLst>
              <a:gd name="T0" fmla="*/ 2147483647 w 163"/>
              <a:gd name="T1" fmla="*/ 0 h 195"/>
              <a:gd name="T2" fmla="*/ 2147483647 w 163"/>
              <a:gd name="T3" fmla="*/ 0 h 195"/>
              <a:gd name="T4" fmla="*/ 2147483647 w 163"/>
              <a:gd name="T5" fmla="*/ 2147483647 h 195"/>
              <a:gd name="T6" fmla="*/ 2147483647 w 163"/>
              <a:gd name="T7" fmla="*/ 2147483647 h 195"/>
              <a:gd name="T8" fmla="*/ 2147483647 w 163"/>
              <a:gd name="T9" fmla="*/ 2147483647 h 195"/>
              <a:gd name="T10" fmla="*/ 2147483647 w 163"/>
              <a:gd name="T11" fmla="*/ 2147483647 h 195"/>
              <a:gd name="T12" fmla="*/ 2147483647 w 163"/>
              <a:gd name="T13" fmla="*/ 2147483647 h 195"/>
              <a:gd name="T14" fmla="*/ 2147483647 w 163"/>
              <a:gd name="T15" fmla="*/ 2147483647 h 195"/>
              <a:gd name="T16" fmla="*/ 2147483647 w 163"/>
              <a:gd name="T17" fmla="*/ 2147483647 h 195"/>
              <a:gd name="T18" fmla="*/ 2147483647 w 163"/>
              <a:gd name="T19" fmla="*/ 2147483647 h 195"/>
              <a:gd name="T20" fmla="*/ 2147483647 w 163"/>
              <a:gd name="T21" fmla="*/ 2147483647 h 195"/>
              <a:gd name="T22" fmla="*/ 2147483647 w 163"/>
              <a:gd name="T23" fmla="*/ 2147483647 h 195"/>
              <a:gd name="T24" fmla="*/ 2147483647 w 163"/>
              <a:gd name="T25" fmla="*/ 2147483647 h 195"/>
              <a:gd name="T26" fmla="*/ 2147483647 w 163"/>
              <a:gd name="T27" fmla="*/ 2147483647 h 195"/>
              <a:gd name="T28" fmla="*/ 2147483647 w 163"/>
              <a:gd name="T29" fmla="*/ 2147483647 h 195"/>
              <a:gd name="T30" fmla="*/ 2147483647 w 163"/>
              <a:gd name="T31" fmla="*/ 2147483647 h 195"/>
              <a:gd name="T32" fmla="*/ 2147483647 w 163"/>
              <a:gd name="T33" fmla="*/ 2147483647 h 195"/>
              <a:gd name="T34" fmla="*/ 2147483647 w 163"/>
              <a:gd name="T35" fmla="*/ 2147483647 h 195"/>
              <a:gd name="T36" fmla="*/ 2147483647 w 163"/>
              <a:gd name="T37" fmla="*/ 2147483647 h 195"/>
              <a:gd name="T38" fmla="*/ 2147483647 w 163"/>
              <a:gd name="T39" fmla="*/ 2147483647 h 195"/>
              <a:gd name="T40" fmla="*/ 2147483647 w 163"/>
              <a:gd name="T41" fmla="*/ 2147483647 h 195"/>
              <a:gd name="T42" fmla="*/ 2147483647 w 163"/>
              <a:gd name="T43" fmla="*/ 2147483647 h 195"/>
              <a:gd name="T44" fmla="*/ 2147483647 w 163"/>
              <a:gd name="T45" fmla="*/ 2147483647 h 195"/>
              <a:gd name="T46" fmla="*/ 2147483647 w 163"/>
              <a:gd name="T47" fmla="*/ 2147483647 h 195"/>
              <a:gd name="T48" fmla="*/ 2147483647 w 163"/>
              <a:gd name="T49" fmla="*/ 2147483647 h 195"/>
              <a:gd name="T50" fmla="*/ 2147483647 w 163"/>
              <a:gd name="T51" fmla="*/ 2147483647 h 195"/>
              <a:gd name="T52" fmla="*/ 0 w 163"/>
              <a:gd name="T53" fmla="*/ 2147483647 h 195"/>
              <a:gd name="T54" fmla="*/ 2147483647 w 163"/>
              <a:gd name="T55" fmla="*/ 2147483647 h 195"/>
              <a:gd name="T56" fmla="*/ 2147483647 w 163"/>
              <a:gd name="T57" fmla="*/ 2147483647 h 195"/>
              <a:gd name="T58" fmla="*/ 2147483647 w 163"/>
              <a:gd name="T59" fmla="*/ 2147483647 h 195"/>
              <a:gd name="T60" fmla="*/ 2147483647 w 163"/>
              <a:gd name="T61" fmla="*/ 2147483647 h 195"/>
              <a:gd name="T62" fmla="*/ 2147483647 w 163"/>
              <a:gd name="T63" fmla="*/ 2147483647 h 195"/>
              <a:gd name="T64" fmla="*/ 2147483647 w 163"/>
              <a:gd name="T65" fmla="*/ 2147483647 h 195"/>
              <a:gd name="T66" fmla="*/ 2147483647 w 163"/>
              <a:gd name="T67" fmla="*/ 2147483647 h 195"/>
              <a:gd name="T68" fmla="*/ 2147483647 w 163"/>
              <a:gd name="T69" fmla="*/ 0 h 1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3"/>
              <a:gd name="T106" fmla="*/ 0 h 195"/>
              <a:gd name="T107" fmla="*/ 163 w 163"/>
              <a:gd name="T108" fmla="*/ 195 h 1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3" h="195">
                <a:moveTo>
                  <a:pt x="72" y="0"/>
                </a:moveTo>
                <a:lnTo>
                  <a:pt x="90" y="0"/>
                </a:lnTo>
                <a:lnTo>
                  <a:pt x="104" y="5"/>
                </a:lnTo>
                <a:lnTo>
                  <a:pt x="118" y="9"/>
                </a:lnTo>
                <a:lnTo>
                  <a:pt x="131" y="18"/>
                </a:lnTo>
                <a:lnTo>
                  <a:pt x="140" y="32"/>
                </a:lnTo>
                <a:lnTo>
                  <a:pt x="149" y="45"/>
                </a:lnTo>
                <a:lnTo>
                  <a:pt x="159" y="64"/>
                </a:lnTo>
                <a:lnTo>
                  <a:pt x="159" y="82"/>
                </a:lnTo>
                <a:lnTo>
                  <a:pt x="163" y="100"/>
                </a:lnTo>
                <a:lnTo>
                  <a:pt x="159" y="118"/>
                </a:lnTo>
                <a:lnTo>
                  <a:pt x="159" y="136"/>
                </a:lnTo>
                <a:lnTo>
                  <a:pt x="149" y="154"/>
                </a:lnTo>
                <a:lnTo>
                  <a:pt x="140" y="168"/>
                </a:lnTo>
                <a:lnTo>
                  <a:pt x="131" y="182"/>
                </a:lnTo>
                <a:lnTo>
                  <a:pt x="118" y="191"/>
                </a:lnTo>
                <a:lnTo>
                  <a:pt x="104" y="195"/>
                </a:lnTo>
                <a:lnTo>
                  <a:pt x="90" y="195"/>
                </a:lnTo>
                <a:lnTo>
                  <a:pt x="72" y="195"/>
                </a:lnTo>
                <a:lnTo>
                  <a:pt x="59" y="195"/>
                </a:lnTo>
                <a:lnTo>
                  <a:pt x="45" y="191"/>
                </a:lnTo>
                <a:lnTo>
                  <a:pt x="31" y="182"/>
                </a:lnTo>
                <a:lnTo>
                  <a:pt x="22" y="168"/>
                </a:lnTo>
                <a:lnTo>
                  <a:pt x="13" y="154"/>
                </a:lnTo>
                <a:lnTo>
                  <a:pt x="9" y="136"/>
                </a:lnTo>
                <a:lnTo>
                  <a:pt x="4" y="118"/>
                </a:lnTo>
                <a:lnTo>
                  <a:pt x="0" y="100"/>
                </a:lnTo>
                <a:lnTo>
                  <a:pt x="4" y="82"/>
                </a:lnTo>
                <a:lnTo>
                  <a:pt x="9" y="59"/>
                </a:lnTo>
                <a:lnTo>
                  <a:pt x="13" y="45"/>
                </a:lnTo>
                <a:lnTo>
                  <a:pt x="22" y="32"/>
                </a:lnTo>
                <a:lnTo>
                  <a:pt x="31" y="18"/>
                </a:lnTo>
                <a:lnTo>
                  <a:pt x="45" y="9"/>
                </a:lnTo>
                <a:lnTo>
                  <a:pt x="59" y="5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5578475" y="4187825"/>
            <a:ext cx="258763" cy="309563"/>
          </a:xfrm>
          <a:custGeom>
            <a:avLst/>
            <a:gdLst>
              <a:gd name="T0" fmla="*/ 2147483647 w 163"/>
              <a:gd name="T1" fmla="*/ 0 h 195"/>
              <a:gd name="T2" fmla="*/ 2147483647 w 163"/>
              <a:gd name="T3" fmla="*/ 0 h 195"/>
              <a:gd name="T4" fmla="*/ 2147483647 w 163"/>
              <a:gd name="T5" fmla="*/ 2147483647 h 195"/>
              <a:gd name="T6" fmla="*/ 2147483647 w 163"/>
              <a:gd name="T7" fmla="*/ 2147483647 h 195"/>
              <a:gd name="T8" fmla="*/ 2147483647 w 163"/>
              <a:gd name="T9" fmla="*/ 2147483647 h 195"/>
              <a:gd name="T10" fmla="*/ 2147483647 w 163"/>
              <a:gd name="T11" fmla="*/ 2147483647 h 195"/>
              <a:gd name="T12" fmla="*/ 2147483647 w 163"/>
              <a:gd name="T13" fmla="*/ 2147483647 h 195"/>
              <a:gd name="T14" fmla="*/ 2147483647 w 163"/>
              <a:gd name="T15" fmla="*/ 2147483647 h 195"/>
              <a:gd name="T16" fmla="*/ 2147483647 w 163"/>
              <a:gd name="T17" fmla="*/ 2147483647 h 195"/>
              <a:gd name="T18" fmla="*/ 2147483647 w 163"/>
              <a:gd name="T19" fmla="*/ 2147483647 h 195"/>
              <a:gd name="T20" fmla="*/ 2147483647 w 163"/>
              <a:gd name="T21" fmla="*/ 2147483647 h 195"/>
              <a:gd name="T22" fmla="*/ 2147483647 w 163"/>
              <a:gd name="T23" fmla="*/ 2147483647 h 195"/>
              <a:gd name="T24" fmla="*/ 2147483647 w 163"/>
              <a:gd name="T25" fmla="*/ 2147483647 h 195"/>
              <a:gd name="T26" fmla="*/ 2147483647 w 163"/>
              <a:gd name="T27" fmla="*/ 2147483647 h 195"/>
              <a:gd name="T28" fmla="*/ 2147483647 w 163"/>
              <a:gd name="T29" fmla="*/ 2147483647 h 195"/>
              <a:gd name="T30" fmla="*/ 2147483647 w 163"/>
              <a:gd name="T31" fmla="*/ 2147483647 h 195"/>
              <a:gd name="T32" fmla="*/ 2147483647 w 163"/>
              <a:gd name="T33" fmla="*/ 2147483647 h 195"/>
              <a:gd name="T34" fmla="*/ 2147483647 w 163"/>
              <a:gd name="T35" fmla="*/ 2147483647 h 195"/>
              <a:gd name="T36" fmla="*/ 2147483647 w 163"/>
              <a:gd name="T37" fmla="*/ 2147483647 h 195"/>
              <a:gd name="T38" fmla="*/ 2147483647 w 163"/>
              <a:gd name="T39" fmla="*/ 2147483647 h 195"/>
              <a:gd name="T40" fmla="*/ 2147483647 w 163"/>
              <a:gd name="T41" fmla="*/ 2147483647 h 195"/>
              <a:gd name="T42" fmla="*/ 2147483647 w 163"/>
              <a:gd name="T43" fmla="*/ 2147483647 h 195"/>
              <a:gd name="T44" fmla="*/ 2147483647 w 163"/>
              <a:gd name="T45" fmla="*/ 2147483647 h 195"/>
              <a:gd name="T46" fmla="*/ 2147483647 w 163"/>
              <a:gd name="T47" fmla="*/ 2147483647 h 195"/>
              <a:gd name="T48" fmla="*/ 2147483647 w 163"/>
              <a:gd name="T49" fmla="*/ 2147483647 h 195"/>
              <a:gd name="T50" fmla="*/ 2147483647 w 163"/>
              <a:gd name="T51" fmla="*/ 2147483647 h 195"/>
              <a:gd name="T52" fmla="*/ 0 w 163"/>
              <a:gd name="T53" fmla="*/ 2147483647 h 195"/>
              <a:gd name="T54" fmla="*/ 2147483647 w 163"/>
              <a:gd name="T55" fmla="*/ 2147483647 h 195"/>
              <a:gd name="T56" fmla="*/ 2147483647 w 163"/>
              <a:gd name="T57" fmla="*/ 2147483647 h 195"/>
              <a:gd name="T58" fmla="*/ 2147483647 w 163"/>
              <a:gd name="T59" fmla="*/ 2147483647 h 195"/>
              <a:gd name="T60" fmla="*/ 2147483647 w 163"/>
              <a:gd name="T61" fmla="*/ 2147483647 h 195"/>
              <a:gd name="T62" fmla="*/ 2147483647 w 163"/>
              <a:gd name="T63" fmla="*/ 2147483647 h 195"/>
              <a:gd name="T64" fmla="*/ 2147483647 w 163"/>
              <a:gd name="T65" fmla="*/ 2147483647 h 195"/>
              <a:gd name="T66" fmla="*/ 2147483647 w 163"/>
              <a:gd name="T67" fmla="*/ 2147483647 h 195"/>
              <a:gd name="T68" fmla="*/ 2147483647 w 163"/>
              <a:gd name="T69" fmla="*/ 0 h 1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3"/>
              <a:gd name="T106" fmla="*/ 0 h 195"/>
              <a:gd name="T107" fmla="*/ 163 w 163"/>
              <a:gd name="T108" fmla="*/ 195 h 1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3" h="195">
                <a:moveTo>
                  <a:pt x="72" y="0"/>
                </a:moveTo>
                <a:lnTo>
                  <a:pt x="90" y="0"/>
                </a:lnTo>
                <a:lnTo>
                  <a:pt x="104" y="5"/>
                </a:lnTo>
                <a:lnTo>
                  <a:pt x="118" y="9"/>
                </a:lnTo>
                <a:lnTo>
                  <a:pt x="131" y="18"/>
                </a:lnTo>
                <a:lnTo>
                  <a:pt x="140" y="32"/>
                </a:lnTo>
                <a:lnTo>
                  <a:pt x="149" y="45"/>
                </a:lnTo>
                <a:lnTo>
                  <a:pt x="159" y="64"/>
                </a:lnTo>
                <a:lnTo>
                  <a:pt x="159" y="82"/>
                </a:lnTo>
                <a:lnTo>
                  <a:pt x="163" y="100"/>
                </a:lnTo>
                <a:lnTo>
                  <a:pt x="159" y="118"/>
                </a:lnTo>
                <a:lnTo>
                  <a:pt x="159" y="136"/>
                </a:lnTo>
                <a:lnTo>
                  <a:pt x="149" y="154"/>
                </a:lnTo>
                <a:lnTo>
                  <a:pt x="140" y="168"/>
                </a:lnTo>
                <a:lnTo>
                  <a:pt x="131" y="182"/>
                </a:lnTo>
                <a:lnTo>
                  <a:pt x="118" y="191"/>
                </a:lnTo>
                <a:lnTo>
                  <a:pt x="104" y="195"/>
                </a:lnTo>
                <a:lnTo>
                  <a:pt x="90" y="195"/>
                </a:lnTo>
                <a:lnTo>
                  <a:pt x="72" y="195"/>
                </a:lnTo>
                <a:lnTo>
                  <a:pt x="59" y="195"/>
                </a:lnTo>
                <a:lnTo>
                  <a:pt x="45" y="191"/>
                </a:lnTo>
                <a:lnTo>
                  <a:pt x="31" y="182"/>
                </a:lnTo>
                <a:lnTo>
                  <a:pt x="22" y="168"/>
                </a:lnTo>
                <a:lnTo>
                  <a:pt x="13" y="154"/>
                </a:lnTo>
                <a:lnTo>
                  <a:pt x="9" y="136"/>
                </a:lnTo>
                <a:lnTo>
                  <a:pt x="4" y="118"/>
                </a:lnTo>
                <a:lnTo>
                  <a:pt x="0" y="100"/>
                </a:lnTo>
                <a:lnTo>
                  <a:pt x="4" y="82"/>
                </a:lnTo>
                <a:lnTo>
                  <a:pt x="9" y="59"/>
                </a:lnTo>
                <a:lnTo>
                  <a:pt x="13" y="45"/>
                </a:lnTo>
                <a:lnTo>
                  <a:pt x="22" y="32"/>
                </a:lnTo>
                <a:lnTo>
                  <a:pt x="31" y="18"/>
                </a:lnTo>
                <a:lnTo>
                  <a:pt x="45" y="9"/>
                </a:lnTo>
                <a:lnTo>
                  <a:pt x="59" y="5"/>
                </a:lnTo>
                <a:lnTo>
                  <a:pt x="72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5197475" y="4289425"/>
            <a:ext cx="395288" cy="6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5197475" y="4289425"/>
            <a:ext cx="395288" cy="6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3" name="Freeform 53"/>
          <p:cNvSpPr>
            <a:spLocks noEditPoints="1"/>
          </p:cNvSpPr>
          <p:nvPr/>
        </p:nvSpPr>
        <p:spPr bwMode="auto">
          <a:xfrm>
            <a:off x="5197475" y="4338638"/>
            <a:ext cx="138113" cy="122237"/>
          </a:xfrm>
          <a:custGeom>
            <a:avLst/>
            <a:gdLst>
              <a:gd name="T0" fmla="*/ 0 w 87"/>
              <a:gd name="T1" fmla="*/ 0 h 77"/>
              <a:gd name="T2" fmla="*/ 2147483647 w 87"/>
              <a:gd name="T3" fmla="*/ 0 h 77"/>
              <a:gd name="T4" fmla="*/ 2147483647 w 87"/>
              <a:gd name="T5" fmla="*/ 2147483647 h 77"/>
              <a:gd name="T6" fmla="*/ 2147483647 w 87"/>
              <a:gd name="T7" fmla="*/ 2147483647 h 77"/>
              <a:gd name="T8" fmla="*/ 2147483647 w 87"/>
              <a:gd name="T9" fmla="*/ 2147483647 h 77"/>
              <a:gd name="T10" fmla="*/ 2147483647 w 87"/>
              <a:gd name="T11" fmla="*/ 2147483647 h 77"/>
              <a:gd name="T12" fmla="*/ 2147483647 w 87"/>
              <a:gd name="T13" fmla="*/ 2147483647 h 77"/>
              <a:gd name="T14" fmla="*/ 2147483647 w 87"/>
              <a:gd name="T15" fmla="*/ 2147483647 h 77"/>
              <a:gd name="T16" fmla="*/ 2147483647 w 87"/>
              <a:gd name="T17" fmla="*/ 2147483647 h 77"/>
              <a:gd name="T18" fmla="*/ 2147483647 w 87"/>
              <a:gd name="T19" fmla="*/ 2147483647 h 77"/>
              <a:gd name="T20" fmla="*/ 0 w 87"/>
              <a:gd name="T21" fmla="*/ 0 h 77"/>
              <a:gd name="T22" fmla="*/ 2147483647 w 87"/>
              <a:gd name="T23" fmla="*/ 0 h 77"/>
              <a:gd name="T24" fmla="*/ 2147483647 w 87"/>
              <a:gd name="T25" fmla="*/ 0 h 77"/>
              <a:gd name="T26" fmla="*/ 2147483647 w 87"/>
              <a:gd name="T27" fmla="*/ 2147483647 h 77"/>
              <a:gd name="T28" fmla="*/ 2147483647 w 87"/>
              <a:gd name="T29" fmla="*/ 2147483647 h 77"/>
              <a:gd name="T30" fmla="*/ 2147483647 w 87"/>
              <a:gd name="T31" fmla="*/ 2147483647 h 77"/>
              <a:gd name="T32" fmla="*/ 2147483647 w 87"/>
              <a:gd name="T33" fmla="*/ 2147483647 h 77"/>
              <a:gd name="T34" fmla="*/ 2147483647 w 87"/>
              <a:gd name="T35" fmla="*/ 2147483647 h 77"/>
              <a:gd name="T36" fmla="*/ 2147483647 w 87"/>
              <a:gd name="T37" fmla="*/ 2147483647 h 77"/>
              <a:gd name="T38" fmla="*/ 2147483647 w 87"/>
              <a:gd name="T39" fmla="*/ 2147483647 h 77"/>
              <a:gd name="T40" fmla="*/ 2147483647 w 87"/>
              <a:gd name="T41" fmla="*/ 2147483647 h 77"/>
              <a:gd name="T42" fmla="*/ 2147483647 w 87"/>
              <a:gd name="T43" fmla="*/ 0 h 7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7"/>
              <a:gd name="T67" fmla="*/ 0 h 77"/>
              <a:gd name="T68" fmla="*/ 87 w 87"/>
              <a:gd name="T69" fmla="*/ 77 h 7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7" h="77">
                <a:moveTo>
                  <a:pt x="0" y="0"/>
                </a:moveTo>
                <a:lnTo>
                  <a:pt x="32" y="0"/>
                </a:lnTo>
                <a:lnTo>
                  <a:pt x="28" y="68"/>
                </a:lnTo>
                <a:lnTo>
                  <a:pt x="23" y="73"/>
                </a:lnTo>
                <a:lnTo>
                  <a:pt x="23" y="77"/>
                </a:lnTo>
                <a:lnTo>
                  <a:pt x="18" y="77"/>
                </a:lnTo>
                <a:lnTo>
                  <a:pt x="14" y="77"/>
                </a:lnTo>
                <a:lnTo>
                  <a:pt x="14" y="73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  <a:close/>
                <a:moveTo>
                  <a:pt x="55" y="0"/>
                </a:moveTo>
                <a:lnTo>
                  <a:pt x="87" y="0"/>
                </a:lnTo>
                <a:lnTo>
                  <a:pt x="77" y="68"/>
                </a:lnTo>
                <a:lnTo>
                  <a:pt x="77" y="73"/>
                </a:lnTo>
                <a:lnTo>
                  <a:pt x="77" y="77"/>
                </a:lnTo>
                <a:lnTo>
                  <a:pt x="73" y="77"/>
                </a:lnTo>
                <a:lnTo>
                  <a:pt x="68" y="77"/>
                </a:lnTo>
                <a:lnTo>
                  <a:pt x="64" y="77"/>
                </a:lnTo>
                <a:lnTo>
                  <a:pt x="64" y="73"/>
                </a:lnTo>
                <a:lnTo>
                  <a:pt x="64" y="68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5197475" y="4338638"/>
            <a:ext cx="50800" cy="122237"/>
          </a:xfrm>
          <a:custGeom>
            <a:avLst/>
            <a:gdLst>
              <a:gd name="T0" fmla="*/ 0 w 32"/>
              <a:gd name="T1" fmla="*/ 0 h 77"/>
              <a:gd name="T2" fmla="*/ 2147483647 w 32"/>
              <a:gd name="T3" fmla="*/ 0 h 77"/>
              <a:gd name="T4" fmla="*/ 2147483647 w 32"/>
              <a:gd name="T5" fmla="*/ 2147483647 h 77"/>
              <a:gd name="T6" fmla="*/ 2147483647 w 32"/>
              <a:gd name="T7" fmla="*/ 2147483647 h 77"/>
              <a:gd name="T8" fmla="*/ 2147483647 w 32"/>
              <a:gd name="T9" fmla="*/ 2147483647 h 77"/>
              <a:gd name="T10" fmla="*/ 2147483647 w 32"/>
              <a:gd name="T11" fmla="*/ 2147483647 h 77"/>
              <a:gd name="T12" fmla="*/ 2147483647 w 32"/>
              <a:gd name="T13" fmla="*/ 2147483647 h 77"/>
              <a:gd name="T14" fmla="*/ 2147483647 w 32"/>
              <a:gd name="T15" fmla="*/ 2147483647 h 77"/>
              <a:gd name="T16" fmla="*/ 2147483647 w 32"/>
              <a:gd name="T17" fmla="*/ 2147483647 h 77"/>
              <a:gd name="T18" fmla="*/ 2147483647 w 32"/>
              <a:gd name="T19" fmla="*/ 2147483647 h 77"/>
              <a:gd name="T20" fmla="*/ 0 w 3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"/>
              <a:gd name="T34" fmla="*/ 0 h 77"/>
              <a:gd name="T35" fmla="*/ 32 w 3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" h="77">
                <a:moveTo>
                  <a:pt x="0" y="0"/>
                </a:moveTo>
                <a:lnTo>
                  <a:pt x="32" y="0"/>
                </a:lnTo>
                <a:lnTo>
                  <a:pt x="28" y="68"/>
                </a:lnTo>
                <a:lnTo>
                  <a:pt x="23" y="73"/>
                </a:lnTo>
                <a:lnTo>
                  <a:pt x="23" y="77"/>
                </a:lnTo>
                <a:lnTo>
                  <a:pt x="18" y="77"/>
                </a:lnTo>
                <a:lnTo>
                  <a:pt x="14" y="77"/>
                </a:lnTo>
                <a:lnTo>
                  <a:pt x="14" y="73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5286375" y="4338638"/>
            <a:ext cx="49213" cy="122237"/>
          </a:xfrm>
          <a:custGeom>
            <a:avLst/>
            <a:gdLst>
              <a:gd name="T0" fmla="*/ 0 w 32"/>
              <a:gd name="T1" fmla="*/ 0 h 77"/>
              <a:gd name="T2" fmla="*/ 2147483647 w 32"/>
              <a:gd name="T3" fmla="*/ 0 h 77"/>
              <a:gd name="T4" fmla="*/ 2147483647 w 32"/>
              <a:gd name="T5" fmla="*/ 2147483647 h 77"/>
              <a:gd name="T6" fmla="*/ 2147483647 w 32"/>
              <a:gd name="T7" fmla="*/ 2147483647 h 77"/>
              <a:gd name="T8" fmla="*/ 2147483647 w 32"/>
              <a:gd name="T9" fmla="*/ 2147483647 h 77"/>
              <a:gd name="T10" fmla="*/ 2147483647 w 32"/>
              <a:gd name="T11" fmla="*/ 2147483647 h 77"/>
              <a:gd name="T12" fmla="*/ 2147483647 w 32"/>
              <a:gd name="T13" fmla="*/ 2147483647 h 77"/>
              <a:gd name="T14" fmla="*/ 2147483647 w 32"/>
              <a:gd name="T15" fmla="*/ 2147483647 h 77"/>
              <a:gd name="T16" fmla="*/ 2147483647 w 32"/>
              <a:gd name="T17" fmla="*/ 2147483647 h 77"/>
              <a:gd name="T18" fmla="*/ 2147483647 w 32"/>
              <a:gd name="T19" fmla="*/ 2147483647 h 77"/>
              <a:gd name="T20" fmla="*/ 0 w 3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"/>
              <a:gd name="T34" fmla="*/ 0 h 77"/>
              <a:gd name="T35" fmla="*/ 32 w 3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" h="77">
                <a:moveTo>
                  <a:pt x="0" y="0"/>
                </a:moveTo>
                <a:lnTo>
                  <a:pt x="32" y="0"/>
                </a:lnTo>
                <a:lnTo>
                  <a:pt x="22" y="68"/>
                </a:lnTo>
                <a:lnTo>
                  <a:pt x="22" y="73"/>
                </a:lnTo>
                <a:lnTo>
                  <a:pt x="22" y="77"/>
                </a:lnTo>
                <a:lnTo>
                  <a:pt x="18" y="77"/>
                </a:lnTo>
                <a:lnTo>
                  <a:pt x="13" y="77"/>
                </a:lnTo>
                <a:lnTo>
                  <a:pt x="9" y="77"/>
                </a:lnTo>
                <a:lnTo>
                  <a:pt x="9" y="73"/>
                </a:lnTo>
                <a:lnTo>
                  <a:pt x="9" y="6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6" name="Freeform 56"/>
          <p:cNvSpPr>
            <a:spLocks noEditPoints="1"/>
          </p:cNvSpPr>
          <p:nvPr/>
        </p:nvSpPr>
        <p:spPr bwMode="auto">
          <a:xfrm>
            <a:off x="5627688" y="4252913"/>
            <a:ext cx="166687" cy="187325"/>
          </a:xfrm>
          <a:custGeom>
            <a:avLst/>
            <a:gdLst>
              <a:gd name="T0" fmla="*/ 2147483647 w 105"/>
              <a:gd name="T1" fmla="*/ 2147483647 h 118"/>
              <a:gd name="T2" fmla="*/ 2147483647 w 105"/>
              <a:gd name="T3" fmla="*/ 2147483647 h 118"/>
              <a:gd name="T4" fmla="*/ 2147483647 w 105"/>
              <a:gd name="T5" fmla="*/ 2147483647 h 118"/>
              <a:gd name="T6" fmla="*/ 2147483647 w 105"/>
              <a:gd name="T7" fmla="*/ 2147483647 h 118"/>
              <a:gd name="T8" fmla="*/ 2147483647 w 105"/>
              <a:gd name="T9" fmla="*/ 2147483647 h 118"/>
              <a:gd name="T10" fmla="*/ 2147483647 w 105"/>
              <a:gd name="T11" fmla="*/ 2147483647 h 118"/>
              <a:gd name="T12" fmla="*/ 2147483647 w 105"/>
              <a:gd name="T13" fmla="*/ 2147483647 h 118"/>
              <a:gd name="T14" fmla="*/ 2147483647 w 105"/>
              <a:gd name="T15" fmla="*/ 2147483647 h 118"/>
              <a:gd name="T16" fmla="*/ 2147483647 w 105"/>
              <a:gd name="T17" fmla="*/ 2147483647 h 118"/>
              <a:gd name="T18" fmla="*/ 2147483647 w 105"/>
              <a:gd name="T19" fmla="*/ 2147483647 h 118"/>
              <a:gd name="T20" fmla="*/ 2147483647 w 105"/>
              <a:gd name="T21" fmla="*/ 2147483647 h 118"/>
              <a:gd name="T22" fmla="*/ 2147483647 w 105"/>
              <a:gd name="T23" fmla="*/ 2147483647 h 118"/>
              <a:gd name="T24" fmla="*/ 2147483647 w 105"/>
              <a:gd name="T25" fmla="*/ 2147483647 h 118"/>
              <a:gd name="T26" fmla="*/ 0 w 105"/>
              <a:gd name="T27" fmla="*/ 2147483647 h 118"/>
              <a:gd name="T28" fmla="*/ 0 w 105"/>
              <a:gd name="T29" fmla="*/ 2147483647 h 118"/>
              <a:gd name="T30" fmla="*/ 2147483647 w 105"/>
              <a:gd name="T31" fmla="*/ 2147483647 h 118"/>
              <a:gd name="T32" fmla="*/ 2147483647 w 105"/>
              <a:gd name="T33" fmla="*/ 2147483647 h 118"/>
              <a:gd name="T34" fmla="*/ 2147483647 w 105"/>
              <a:gd name="T35" fmla="*/ 2147483647 h 118"/>
              <a:gd name="T36" fmla="*/ 2147483647 w 105"/>
              <a:gd name="T37" fmla="*/ 0 h 118"/>
              <a:gd name="T38" fmla="*/ 2147483647 w 105"/>
              <a:gd name="T39" fmla="*/ 0 h 118"/>
              <a:gd name="T40" fmla="*/ 2147483647 w 105"/>
              <a:gd name="T41" fmla="*/ 2147483647 h 118"/>
              <a:gd name="T42" fmla="*/ 2147483647 w 105"/>
              <a:gd name="T43" fmla="*/ 2147483647 h 118"/>
              <a:gd name="T44" fmla="*/ 2147483647 w 105"/>
              <a:gd name="T45" fmla="*/ 2147483647 h 118"/>
              <a:gd name="T46" fmla="*/ 2147483647 w 105"/>
              <a:gd name="T47" fmla="*/ 2147483647 h 118"/>
              <a:gd name="T48" fmla="*/ 2147483647 w 105"/>
              <a:gd name="T49" fmla="*/ 2147483647 h 118"/>
              <a:gd name="T50" fmla="*/ 2147483647 w 105"/>
              <a:gd name="T51" fmla="*/ 2147483647 h 118"/>
              <a:gd name="T52" fmla="*/ 2147483647 w 105"/>
              <a:gd name="T53" fmla="*/ 2147483647 h 118"/>
              <a:gd name="T54" fmla="*/ 2147483647 w 105"/>
              <a:gd name="T55" fmla="*/ 2147483647 h 118"/>
              <a:gd name="T56" fmla="*/ 2147483647 w 105"/>
              <a:gd name="T57" fmla="*/ 2147483647 h 118"/>
              <a:gd name="T58" fmla="*/ 2147483647 w 105"/>
              <a:gd name="T59" fmla="*/ 2147483647 h 118"/>
              <a:gd name="T60" fmla="*/ 2147483647 w 105"/>
              <a:gd name="T61" fmla="*/ 2147483647 h 118"/>
              <a:gd name="T62" fmla="*/ 2147483647 w 105"/>
              <a:gd name="T63" fmla="*/ 2147483647 h 118"/>
              <a:gd name="T64" fmla="*/ 2147483647 w 105"/>
              <a:gd name="T65" fmla="*/ 2147483647 h 118"/>
              <a:gd name="T66" fmla="*/ 2147483647 w 105"/>
              <a:gd name="T67" fmla="*/ 2147483647 h 118"/>
              <a:gd name="T68" fmla="*/ 2147483647 w 105"/>
              <a:gd name="T69" fmla="*/ 2147483647 h 118"/>
              <a:gd name="T70" fmla="*/ 2147483647 w 105"/>
              <a:gd name="T71" fmla="*/ 2147483647 h 118"/>
              <a:gd name="T72" fmla="*/ 2147483647 w 105"/>
              <a:gd name="T73" fmla="*/ 2147483647 h 118"/>
              <a:gd name="T74" fmla="*/ 2147483647 w 105"/>
              <a:gd name="T75" fmla="*/ 2147483647 h 118"/>
              <a:gd name="T76" fmla="*/ 2147483647 w 105"/>
              <a:gd name="T77" fmla="*/ 2147483647 h 118"/>
              <a:gd name="T78" fmla="*/ 2147483647 w 105"/>
              <a:gd name="T79" fmla="*/ 2147483647 h 118"/>
              <a:gd name="T80" fmla="*/ 2147483647 w 105"/>
              <a:gd name="T81" fmla="*/ 2147483647 h 118"/>
              <a:gd name="T82" fmla="*/ 2147483647 w 105"/>
              <a:gd name="T83" fmla="*/ 2147483647 h 118"/>
              <a:gd name="T84" fmla="*/ 2147483647 w 105"/>
              <a:gd name="T85" fmla="*/ 2147483647 h 118"/>
              <a:gd name="T86" fmla="*/ 2147483647 w 105"/>
              <a:gd name="T87" fmla="*/ 2147483647 h 118"/>
              <a:gd name="T88" fmla="*/ 2147483647 w 105"/>
              <a:gd name="T89" fmla="*/ 2147483647 h 118"/>
              <a:gd name="T90" fmla="*/ 2147483647 w 105"/>
              <a:gd name="T91" fmla="*/ 2147483647 h 118"/>
              <a:gd name="T92" fmla="*/ 2147483647 w 105"/>
              <a:gd name="T93" fmla="*/ 2147483647 h 118"/>
              <a:gd name="T94" fmla="*/ 2147483647 w 105"/>
              <a:gd name="T95" fmla="*/ 2147483647 h 118"/>
              <a:gd name="T96" fmla="*/ 2147483647 w 105"/>
              <a:gd name="T97" fmla="*/ 2147483647 h 118"/>
              <a:gd name="T98" fmla="*/ 2147483647 w 105"/>
              <a:gd name="T99" fmla="*/ 2147483647 h 118"/>
              <a:gd name="T100" fmla="*/ 2147483647 w 105"/>
              <a:gd name="T101" fmla="*/ 2147483647 h 118"/>
              <a:gd name="T102" fmla="*/ 2147483647 w 105"/>
              <a:gd name="T103" fmla="*/ 2147483647 h 1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05"/>
              <a:gd name="T157" fmla="*/ 0 h 118"/>
              <a:gd name="T158" fmla="*/ 105 w 105"/>
              <a:gd name="T159" fmla="*/ 118 h 1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05" h="118">
                <a:moveTo>
                  <a:pt x="105" y="50"/>
                </a:moveTo>
                <a:lnTo>
                  <a:pt x="105" y="68"/>
                </a:lnTo>
                <a:lnTo>
                  <a:pt x="105" y="82"/>
                </a:lnTo>
                <a:lnTo>
                  <a:pt x="100" y="91"/>
                </a:lnTo>
                <a:lnTo>
                  <a:pt x="96" y="100"/>
                </a:lnTo>
                <a:lnTo>
                  <a:pt x="87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18"/>
                </a:lnTo>
                <a:lnTo>
                  <a:pt x="55" y="118"/>
                </a:lnTo>
                <a:lnTo>
                  <a:pt x="50" y="118"/>
                </a:lnTo>
                <a:lnTo>
                  <a:pt x="46" y="118"/>
                </a:lnTo>
                <a:lnTo>
                  <a:pt x="41" y="118"/>
                </a:lnTo>
                <a:lnTo>
                  <a:pt x="37" y="118"/>
                </a:lnTo>
                <a:lnTo>
                  <a:pt x="32" y="113"/>
                </a:lnTo>
                <a:lnTo>
                  <a:pt x="28" y="113"/>
                </a:lnTo>
                <a:lnTo>
                  <a:pt x="23" y="109"/>
                </a:lnTo>
                <a:lnTo>
                  <a:pt x="19" y="109"/>
                </a:lnTo>
                <a:lnTo>
                  <a:pt x="14" y="104"/>
                </a:lnTo>
                <a:lnTo>
                  <a:pt x="14" y="100"/>
                </a:lnTo>
                <a:lnTo>
                  <a:pt x="10" y="100"/>
                </a:lnTo>
                <a:lnTo>
                  <a:pt x="10" y="95"/>
                </a:lnTo>
                <a:lnTo>
                  <a:pt x="10" y="91"/>
                </a:lnTo>
                <a:lnTo>
                  <a:pt x="5" y="91"/>
                </a:lnTo>
                <a:lnTo>
                  <a:pt x="5" y="86"/>
                </a:lnTo>
                <a:lnTo>
                  <a:pt x="5" y="82"/>
                </a:lnTo>
                <a:lnTo>
                  <a:pt x="0" y="77"/>
                </a:lnTo>
                <a:lnTo>
                  <a:pt x="0" y="72"/>
                </a:lnTo>
                <a:lnTo>
                  <a:pt x="0" y="68"/>
                </a:lnTo>
                <a:lnTo>
                  <a:pt x="0" y="50"/>
                </a:lnTo>
                <a:lnTo>
                  <a:pt x="0" y="36"/>
                </a:lnTo>
                <a:lnTo>
                  <a:pt x="5" y="27"/>
                </a:lnTo>
                <a:lnTo>
                  <a:pt x="10" y="18"/>
                </a:lnTo>
                <a:lnTo>
                  <a:pt x="19" y="9"/>
                </a:lnTo>
                <a:lnTo>
                  <a:pt x="28" y="4"/>
                </a:lnTo>
                <a:lnTo>
                  <a:pt x="32" y="4"/>
                </a:lnTo>
                <a:lnTo>
                  <a:pt x="41" y="0"/>
                </a:lnTo>
                <a:lnTo>
                  <a:pt x="55" y="0"/>
                </a:lnTo>
                <a:lnTo>
                  <a:pt x="59" y="0"/>
                </a:lnTo>
                <a:lnTo>
                  <a:pt x="64" y="0"/>
                </a:lnTo>
                <a:lnTo>
                  <a:pt x="69" y="0"/>
                </a:lnTo>
                <a:lnTo>
                  <a:pt x="73" y="4"/>
                </a:lnTo>
                <a:lnTo>
                  <a:pt x="78" y="4"/>
                </a:lnTo>
                <a:lnTo>
                  <a:pt x="82" y="4"/>
                </a:lnTo>
                <a:lnTo>
                  <a:pt x="82" y="9"/>
                </a:lnTo>
                <a:lnTo>
                  <a:pt x="87" y="9"/>
                </a:lnTo>
                <a:lnTo>
                  <a:pt x="91" y="14"/>
                </a:lnTo>
                <a:lnTo>
                  <a:pt x="96" y="18"/>
                </a:lnTo>
                <a:lnTo>
                  <a:pt x="100" y="23"/>
                </a:lnTo>
                <a:lnTo>
                  <a:pt x="100" y="27"/>
                </a:lnTo>
                <a:lnTo>
                  <a:pt x="105" y="32"/>
                </a:lnTo>
                <a:lnTo>
                  <a:pt x="105" y="36"/>
                </a:lnTo>
                <a:lnTo>
                  <a:pt x="105" y="41"/>
                </a:lnTo>
                <a:lnTo>
                  <a:pt x="105" y="45"/>
                </a:lnTo>
                <a:lnTo>
                  <a:pt x="105" y="50"/>
                </a:lnTo>
                <a:close/>
                <a:moveTo>
                  <a:pt x="96" y="50"/>
                </a:moveTo>
                <a:lnTo>
                  <a:pt x="96" y="45"/>
                </a:lnTo>
                <a:lnTo>
                  <a:pt x="96" y="41"/>
                </a:lnTo>
                <a:lnTo>
                  <a:pt x="91" y="36"/>
                </a:lnTo>
                <a:lnTo>
                  <a:pt x="91" y="32"/>
                </a:lnTo>
                <a:lnTo>
                  <a:pt x="87" y="27"/>
                </a:lnTo>
                <a:lnTo>
                  <a:pt x="87" y="23"/>
                </a:lnTo>
                <a:lnTo>
                  <a:pt x="82" y="18"/>
                </a:lnTo>
                <a:lnTo>
                  <a:pt x="82" y="14"/>
                </a:lnTo>
                <a:lnTo>
                  <a:pt x="78" y="14"/>
                </a:lnTo>
                <a:lnTo>
                  <a:pt x="73" y="14"/>
                </a:lnTo>
                <a:lnTo>
                  <a:pt x="73" y="9"/>
                </a:lnTo>
                <a:lnTo>
                  <a:pt x="69" y="9"/>
                </a:lnTo>
                <a:lnTo>
                  <a:pt x="64" y="9"/>
                </a:lnTo>
                <a:lnTo>
                  <a:pt x="59" y="9"/>
                </a:lnTo>
                <a:lnTo>
                  <a:pt x="55" y="9"/>
                </a:lnTo>
                <a:lnTo>
                  <a:pt x="46" y="9"/>
                </a:lnTo>
                <a:lnTo>
                  <a:pt x="37" y="9"/>
                </a:lnTo>
                <a:lnTo>
                  <a:pt x="28" y="14"/>
                </a:lnTo>
                <a:lnTo>
                  <a:pt x="23" y="18"/>
                </a:lnTo>
                <a:lnTo>
                  <a:pt x="19" y="27"/>
                </a:lnTo>
                <a:lnTo>
                  <a:pt x="14" y="36"/>
                </a:lnTo>
                <a:lnTo>
                  <a:pt x="14" y="41"/>
                </a:lnTo>
                <a:lnTo>
                  <a:pt x="14" y="50"/>
                </a:lnTo>
                <a:lnTo>
                  <a:pt x="14" y="68"/>
                </a:lnTo>
                <a:lnTo>
                  <a:pt x="14" y="72"/>
                </a:lnTo>
                <a:lnTo>
                  <a:pt x="14" y="77"/>
                </a:lnTo>
                <a:lnTo>
                  <a:pt x="14" y="82"/>
                </a:lnTo>
                <a:lnTo>
                  <a:pt x="19" y="86"/>
                </a:lnTo>
                <a:lnTo>
                  <a:pt x="19" y="91"/>
                </a:lnTo>
                <a:lnTo>
                  <a:pt x="23" y="95"/>
                </a:lnTo>
                <a:lnTo>
                  <a:pt x="23" y="100"/>
                </a:lnTo>
                <a:lnTo>
                  <a:pt x="28" y="104"/>
                </a:lnTo>
                <a:lnTo>
                  <a:pt x="32" y="104"/>
                </a:lnTo>
                <a:lnTo>
                  <a:pt x="32" y="109"/>
                </a:lnTo>
                <a:lnTo>
                  <a:pt x="37" y="109"/>
                </a:lnTo>
                <a:lnTo>
                  <a:pt x="41" y="109"/>
                </a:lnTo>
                <a:lnTo>
                  <a:pt x="46" y="109"/>
                </a:lnTo>
                <a:lnTo>
                  <a:pt x="50" y="109"/>
                </a:lnTo>
                <a:lnTo>
                  <a:pt x="55" y="113"/>
                </a:lnTo>
                <a:lnTo>
                  <a:pt x="64" y="109"/>
                </a:lnTo>
                <a:lnTo>
                  <a:pt x="73" y="109"/>
                </a:lnTo>
                <a:lnTo>
                  <a:pt x="78" y="104"/>
                </a:lnTo>
                <a:lnTo>
                  <a:pt x="82" y="100"/>
                </a:lnTo>
                <a:lnTo>
                  <a:pt x="87" y="91"/>
                </a:lnTo>
                <a:lnTo>
                  <a:pt x="91" y="86"/>
                </a:lnTo>
                <a:lnTo>
                  <a:pt x="96" y="77"/>
                </a:lnTo>
                <a:lnTo>
                  <a:pt x="96" y="68"/>
                </a:lnTo>
                <a:lnTo>
                  <a:pt x="96" y="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5627688" y="4252913"/>
            <a:ext cx="166687" cy="187325"/>
          </a:xfrm>
          <a:custGeom>
            <a:avLst/>
            <a:gdLst>
              <a:gd name="T0" fmla="*/ 2147483647 w 105"/>
              <a:gd name="T1" fmla="*/ 2147483647 h 118"/>
              <a:gd name="T2" fmla="*/ 2147483647 w 105"/>
              <a:gd name="T3" fmla="*/ 2147483647 h 118"/>
              <a:gd name="T4" fmla="*/ 2147483647 w 105"/>
              <a:gd name="T5" fmla="*/ 2147483647 h 118"/>
              <a:gd name="T6" fmla="*/ 2147483647 w 105"/>
              <a:gd name="T7" fmla="*/ 2147483647 h 118"/>
              <a:gd name="T8" fmla="*/ 2147483647 w 105"/>
              <a:gd name="T9" fmla="*/ 2147483647 h 118"/>
              <a:gd name="T10" fmla="*/ 2147483647 w 105"/>
              <a:gd name="T11" fmla="*/ 2147483647 h 118"/>
              <a:gd name="T12" fmla="*/ 2147483647 w 105"/>
              <a:gd name="T13" fmla="*/ 2147483647 h 118"/>
              <a:gd name="T14" fmla="*/ 2147483647 w 105"/>
              <a:gd name="T15" fmla="*/ 2147483647 h 118"/>
              <a:gd name="T16" fmla="*/ 2147483647 w 105"/>
              <a:gd name="T17" fmla="*/ 2147483647 h 118"/>
              <a:gd name="T18" fmla="*/ 2147483647 w 105"/>
              <a:gd name="T19" fmla="*/ 2147483647 h 118"/>
              <a:gd name="T20" fmla="*/ 2147483647 w 105"/>
              <a:gd name="T21" fmla="*/ 2147483647 h 118"/>
              <a:gd name="T22" fmla="*/ 2147483647 w 105"/>
              <a:gd name="T23" fmla="*/ 2147483647 h 118"/>
              <a:gd name="T24" fmla="*/ 2147483647 w 105"/>
              <a:gd name="T25" fmla="*/ 2147483647 h 118"/>
              <a:gd name="T26" fmla="*/ 2147483647 w 105"/>
              <a:gd name="T27" fmla="*/ 2147483647 h 118"/>
              <a:gd name="T28" fmla="*/ 2147483647 w 105"/>
              <a:gd name="T29" fmla="*/ 2147483647 h 118"/>
              <a:gd name="T30" fmla="*/ 2147483647 w 105"/>
              <a:gd name="T31" fmla="*/ 2147483647 h 118"/>
              <a:gd name="T32" fmla="*/ 2147483647 w 105"/>
              <a:gd name="T33" fmla="*/ 2147483647 h 118"/>
              <a:gd name="T34" fmla="*/ 2147483647 w 105"/>
              <a:gd name="T35" fmla="*/ 2147483647 h 118"/>
              <a:gd name="T36" fmla="*/ 2147483647 w 105"/>
              <a:gd name="T37" fmla="*/ 2147483647 h 118"/>
              <a:gd name="T38" fmla="*/ 2147483647 w 105"/>
              <a:gd name="T39" fmla="*/ 2147483647 h 118"/>
              <a:gd name="T40" fmla="*/ 2147483647 w 105"/>
              <a:gd name="T41" fmla="*/ 2147483647 h 118"/>
              <a:gd name="T42" fmla="*/ 2147483647 w 105"/>
              <a:gd name="T43" fmla="*/ 2147483647 h 118"/>
              <a:gd name="T44" fmla="*/ 2147483647 w 105"/>
              <a:gd name="T45" fmla="*/ 2147483647 h 118"/>
              <a:gd name="T46" fmla="*/ 2147483647 w 105"/>
              <a:gd name="T47" fmla="*/ 2147483647 h 118"/>
              <a:gd name="T48" fmla="*/ 2147483647 w 105"/>
              <a:gd name="T49" fmla="*/ 2147483647 h 118"/>
              <a:gd name="T50" fmla="*/ 2147483647 w 105"/>
              <a:gd name="T51" fmla="*/ 2147483647 h 118"/>
              <a:gd name="T52" fmla="*/ 0 w 105"/>
              <a:gd name="T53" fmla="*/ 2147483647 h 118"/>
              <a:gd name="T54" fmla="*/ 0 w 105"/>
              <a:gd name="T55" fmla="*/ 2147483647 h 118"/>
              <a:gd name="T56" fmla="*/ 0 w 105"/>
              <a:gd name="T57" fmla="*/ 2147483647 h 118"/>
              <a:gd name="T58" fmla="*/ 0 w 105"/>
              <a:gd name="T59" fmla="*/ 2147483647 h 118"/>
              <a:gd name="T60" fmla="*/ 0 w 105"/>
              <a:gd name="T61" fmla="*/ 2147483647 h 118"/>
              <a:gd name="T62" fmla="*/ 2147483647 w 105"/>
              <a:gd name="T63" fmla="*/ 2147483647 h 118"/>
              <a:gd name="T64" fmla="*/ 2147483647 w 105"/>
              <a:gd name="T65" fmla="*/ 2147483647 h 118"/>
              <a:gd name="T66" fmla="*/ 2147483647 w 105"/>
              <a:gd name="T67" fmla="*/ 2147483647 h 118"/>
              <a:gd name="T68" fmla="*/ 2147483647 w 105"/>
              <a:gd name="T69" fmla="*/ 2147483647 h 118"/>
              <a:gd name="T70" fmla="*/ 2147483647 w 105"/>
              <a:gd name="T71" fmla="*/ 2147483647 h 118"/>
              <a:gd name="T72" fmla="*/ 2147483647 w 105"/>
              <a:gd name="T73" fmla="*/ 0 h 118"/>
              <a:gd name="T74" fmla="*/ 2147483647 w 105"/>
              <a:gd name="T75" fmla="*/ 0 h 118"/>
              <a:gd name="T76" fmla="*/ 2147483647 w 105"/>
              <a:gd name="T77" fmla="*/ 0 h 118"/>
              <a:gd name="T78" fmla="*/ 2147483647 w 105"/>
              <a:gd name="T79" fmla="*/ 0 h 118"/>
              <a:gd name="T80" fmla="*/ 2147483647 w 105"/>
              <a:gd name="T81" fmla="*/ 0 h 118"/>
              <a:gd name="T82" fmla="*/ 2147483647 w 105"/>
              <a:gd name="T83" fmla="*/ 2147483647 h 118"/>
              <a:gd name="T84" fmla="*/ 2147483647 w 105"/>
              <a:gd name="T85" fmla="*/ 2147483647 h 118"/>
              <a:gd name="T86" fmla="*/ 2147483647 w 105"/>
              <a:gd name="T87" fmla="*/ 2147483647 h 118"/>
              <a:gd name="T88" fmla="*/ 2147483647 w 105"/>
              <a:gd name="T89" fmla="*/ 2147483647 h 118"/>
              <a:gd name="T90" fmla="*/ 2147483647 w 105"/>
              <a:gd name="T91" fmla="*/ 2147483647 h 118"/>
              <a:gd name="T92" fmla="*/ 2147483647 w 105"/>
              <a:gd name="T93" fmla="*/ 2147483647 h 118"/>
              <a:gd name="T94" fmla="*/ 2147483647 w 105"/>
              <a:gd name="T95" fmla="*/ 2147483647 h 118"/>
              <a:gd name="T96" fmla="*/ 2147483647 w 105"/>
              <a:gd name="T97" fmla="*/ 2147483647 h 118"/>
              <a:gd name="T98" fmla="*/ 2147483647 w 105"/>
              <a:gd name="T99" fmla="*/ 2147483647 h 118"/>
              <a:gd name="T100" fmla="*/ 2147483647 w 105"/>
              <a:gd name="T101" fmla="*/ 2147483647 h 118"/>
              <a:gd name="T102" fmla="*/ 2147483647 w 105"/>
              <a:gd name="T103" fmla="*/ 2147483647 h 118"/>
              <a:gd name="T104" fmla="*/ 2147483647 w 105"/>
              <a:gd name="T105" fmla="*/ 2147483647 h 118"/>
              <a:gd name="T106" fmla="*/ 2147483647 w 105"/>
              <a:gd name="T107" fmla="*/ 2147483647 h 118"/>
              <a:gd name="T108" fmla="*/ 2147483647 w 105"/>
              <a:gd name="T109" fmla="*/ 2147483647 h 1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5"/>
              <a:gd name="T166" fmla="*/ 0 h 118"/>
              <a:gd name="T167" fmla="*/ 105 w 105"/>
              <a:gd name="T168" fmla="*/ 118 h 11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5" h="118">
                <a:moveTo>
                  <a:pt x="105" y="50"/>
                </a:moveTo>
                <a:lnTo>
                  <a:pt x="105" y="68"/>
                </a:lnTo>
                <a:lnTo>
                  <a:pt x="105" y="82"/>
                </a:lnTo>
                <a:lnTo>
                  <a:pt x="100" y="91"/>
                </a:lnTo>
                <a:lnTo>
                  <a:pt x="96" y="100"/>
                </a:lnTo>
                <a:lnTo>
                  <a:pt x="87" y="109"/>
                </a:lnTo>
                <a:lnTo>
                  <a:pt x="82" y="113"/>
                </a:lnTo>
                <a:lnTo>
                  <a:pt x="73" y="118"/>
                </a:lnTo>
                <a:lnTo>
                  <a:pt x="64" y="118"/>
                </a:lnTo>
                <a:lnTo>
                  <a:pt x="55" y="118"/>
                </a:lnTo>
                <a:lnTo>
                  <a:pt x="50" y="118"/>
                </a:lnTo>
                <a:lnTo>
                  <a:pt x="46" y="118"/>
                </a:lnTo>
                <a:lnTo>
                  <a:pt x="41" y="118"/>
                </a:lnTo>
                <a:lnTo>
                  <a:pt x="37" y="118"/>
                </a:lnTo>
                <a:lnTo>
                  <a:pt x="32" y="113"/>
                </a:lnTo>
                <a:lnTo>
                  <a:pt x="28" y="113"/>
                </a:lnTo>
                <a:lnTo>
                  <a:pt x="23" y="109"/>
                </a:lnTo>
                <a:lnTo>
                  <a:pt x="19" y="109"/>
                </a:lnTo>
                <a:lnTo>
                  <a:pt x="14" y="104"/>
                </a:lnTo>
                <a:lnTo>
                  <a:pt x="14" y="100"/>
                </a:lnTo>
                <a:lnTo>
                  <a:pt x="10" y="100"/>
                </a:lnTo>
                <a:lnTo>
                  <a:pt x="10" y="95"/>
                </a:lnTo>
                <a:lnTo>
                  <a:pt x="10" y="91"/>
                </a:lnTo>
                <a:lnTo>
                  <a:pt x="5" y="91"/>
                </a:lnTo>
                <a:lnTo>
                  <a:pt x="5" y="86"/>
                </a:lnTo>
                <a:lnTo>
                  <a:pt x="5" y="82"/>
                </a:lnTo>
                <a:lnTo>
                  <a:pt x="0" y="77"/>
                </a:lnTo>
                <a:lnTo>
                  <a:pt x="0" y="72"/>
                </a:lnTo>
                <a:lnTo>
                  <a:pt x="0" y="68"/>
                </a:lnTo>
                <a:lnTo>
                  <a:pt x="0" y="50"/>
                </a:lnTo>
                <a:lnTo>
                  <a:pt x="0" y="36"/>
                </a:lnTo>
                <a:lnTo>
                  <a:pt x="5" y="27"/>
                </a:lnTo>
                <a:lnTo>
                  <a:pt x="10" y="18"/>
                </a:lnTo>
                <a:lnTo>
                  <a:pt x="19" y="9"/>
                </a:lnTo>
                <a:lnTo>
                  <a:pt x="28" y="4"/>
                </a:lnTo>
                <a:lnTo>
                  <a:pt x="32" y="4"/>
                </a:lnTo>
                <a:lnTo>
                  <a:pt x="41" y="0"/>
                </a:lnTo>
                <a:lnTo>
                  <a:pt x="55" y="0"/>
                </a:lnTo>
                <a:lnTo>
                  <a:pt x="59" y="0"/>
                </a:lnTo>
                <a:lnTo>
                  <a:pt x="64" y="0"/>
                </a:lnTo>
                <a:lnTo>
                  <a:pt x="69" y="0"/>
                </a:lnTo>
                <a:lnTo>
                  <a:pt x="73" y="4"/>
                </a:lnTo>
                <a:lnTo>
                  <a:pt x="78" y="4"/>
                </a:lnTo>
                <a:lnTo>
                  <a:pt x="82" y="4"/>
                </a:lnTo>
                <a:lnTo>
                  <a:pt x="82" y="9"/>
                </a:lnTo>
                <a:lnTo>
                  <a:pt x="87" y="9"/>
                </a:lnTo>
                <a:lnTo>
                  <a:pt x="91" y="14"/>
                </a:lnTo>
                <a:lnTo>
                  <a:pt x="96" y="18"/>
                </a:lnTo>
                <a:lnTo>
                  <a:pt x="100" y="23"/>
                </a:lnTo>
                <a:lnTo>
                  <a:pt x="100" y="27"/>
                </a:lnTo>
                <a:lnTo>
                  <a:pt x="105" y="32"/>
                </a:lnTo>
                <a:lnTo>
                  <a:pt x="105" y="36"/>
                </a:lnTo>
                <a:lnTo>
                  <a:pt x="105" y="41"/>
                </a:lnTo>
                <a:lnTo>
                  <a:pt x="105" y="45"/>
                </a:lnTo>
                <a:lnTo>
                  <a:pt x="105" y="5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5649913" y="4267200"/>
            <a:ext cx="130175" cy="165100"/>
          </a:xfrm>
          <a:custGeom>
            <a:avLst/>
            <a:gdLst>
              <a:gd name="T0" fmla="*/ 2147483647 w 82"/>
              <a:gd name="T1" fmla="*/ 2147483647 h 104"/>
              <a:gd name="T2" fmla="*/ 2147483647 w 82"/>
              <a:gd name="T3" fmla="*/ 2147483647 h 104"/>
              <a:gd name="T4" fmla="*/ 2147483647 w 82"/>
              <a:gd name="T5" fmla="*/ 2147483647 h 104"/>
              <a:gd name="T6" fmla="*/ 2147483647 w 82"/>
              <a:gd name="T7" fmla="*/ 2147483647 h 104"/>
              <a:gd name="T8" fmla="*/ 2147483647 w 82"/>
              <a:gd name="T9" fmla="*/ 2147483647 h 104"/>
              <a:gd name="T10" fmla="*/ 2147483647 w 82"/>
              <a:gd name="T11" fmla="*/ 2147483647 h 104"/>
              <a:gd name="T12" fmla="*/ 2147483647 w 82"/>
              <a:gd name="T13" fmla="*/ 2147483647 h 104"/>
              <a:gd name="T14" fmla="*/ 2147483647 w 82"/>
              <a:gd name="T15" fmla="*/ 2147483647 h 104"/>
              <a:gd name="T16" fmla="*/ 2147483647 w 82"/>
              <a:gd name="T17" fmla="*/ 2147483647 h 104"/>
              <a:gd name="T18" fmla="*/ 2147483647 w 82"/>
              <a:gd name="T19" fmla="*/ 2147483647 h 104"/>
              <a:gd name="T20" fmla="*/ 2147483647 w 82"/>
              <a:gd name="T21" fmla="*/ 2147483647 h 104"/>
              <a:gd name="T22" fmla="*/ 2147483647 w 82"/>
              <a:gd name="T23" fmla="*/ 0 h 104"/>
              <a:gd name="T24" fmla="*/ 2147483647 w 82"/>
              <a:gd name="T25" fmla="*/ 0 h 104"/>
              <a:gd name="T26" fmla="*/ 2147483647 w 82"/>
              <a:gd name="T27" fmla="*/ 0 h 104"/>
              <a:gd name="T28" fmla="*/ 2147483647 w 82"/>
              <a:gd name="T29" fmla="*/ 0 h 104"/>
              <a:gd name="T30" fmla="*/ 2147483647 w 82"/>
              <a:gd name="T31" fmla="*/ 0 h 104"/>
              <a:gd name="T32" fmla="*/ 2147483647 w 82"/>
              <a:gd name="T33" fmla="*/ 0 h 104"/>
              <a:gd name="T34" fmla="*/ 2147483647 w 82"/>
              <a:gd name="T35" fmla="*/ 0 h 104"/>
              <a:gd name="T36" fmla="*/ 2147483647 w 82"/>
              <a:gd name="T37" fmla="*/ 2147483647 h 104"/>
              <a:gd name="T38" fmla="*/ 2147483647 w 82"/>
              <a:gd name="T39" fmla="*/ 2147483647 h 104"/>
              <a:gd name="T40" fmla="*/ 2147483647 w 82"/>
              <a:gd name="T41" fmla="*/ 2147483647 h 104"/>
              <a:gd name="T42" fmla="*/ 0 w 82"/>
              <a:gd name="T43" fmla="*/ 2147483647 h 104"/>
              <a:gd name="T44" fmla="*/ 0 w 82"/>
              <a:gd name="T45" fmla="*/ 2147483647 h 104"/>
              <a:gd name="T46" fmla="*/ 0 w 82"/>
              <a:gd name="T47" fmla="*/ 2147483647 h 104"/>
              <a:gd name="T48" fmla="*/ 0 w 82"/>
              <a:gd name="T49" fmla="*/ 2147483647 h 104"/>
              <a:gd name="T50" fmla="*/ 0 w 82"/>
              <a:gd name="T51" fmla="*/ 2147483647 h 104"/>
              <a:gd name="T52" fmla="*/ 0 w 82"/>
              <a:gd name="T53" fmla="*/ 2147483647 h 104"/>
              <a:gd name="T54" fmla="*/ 0 w 82"/>
              <a:gd name="T55" fmla="*/ 2147483647 h 104"/>
              <a:gd name="T56" fmla="*/ 2147483647 w 82"/>
              <a:gd name="T57" fmla="*/ 2147483647 h 104"/>
              <a:gd name="T58" fmla="*/ 2147483647 w 82"/>
              <a:gd name="T59" fmla="*/ 2147483647 h 104"/>
              <a:gd name="T60" fmla="*/ 2147483647 w 82"/>
              <a:gd name="T61" fmla="*/ 2147483647 h 104"/>
              <a:gd name="T62" fmla="*/ 2147483647 w 82"/>
              <a:gd name="T63" fmla="*/ 2147483647 h 104"/>
              <a:gd name="T64" fmla="*/ 2147483647 w 82"/>
              <a:gd name="T65" fmla="*/ 2147483647 h 104"/>
              <a:gd name="T66" fmla="*/ 2147483647 w 82"/>
              <a:gd name="T67" fmla="*/ 2147483647 h 104"/>
              <a:gd name="T68" fmla="*/ 2147483647 w 82"/>
              <a:gd name="T69" fmla="*/ 2147483647 h 104"/>
              <a:gd name="T70" fmla="*/ 2147483647 w 82"/>
              <a:gd name="T71" fmla="*/ 2147483647 h 104"/>
              <a:gd name="T72" fmla="*/ 2147483647 w 82"/>
              <a:gd name="T73" fmla="*/ 2147483647 h 104"/>
              <a:gd name="T74" fmla="*/ 2147483647 w 82"/>
              <a:gd name="T75" fmla="*/ 2147483647 h 104"/>
              <a:gd name="T76" fmla="*/ 2147483647 w 82"/>
              <a:gd name="T77" fmla="*/ 2147483647 h 104"/>
              <a:gd name="T78" fmla="*/ 2147483647 w 82"/>
              <a:gd name="T79" fmla="*/ 2147483647 h 104"/>
              <a:gd name="T80" fmla="*/ 2147483647 w 82"/>
              <a:gd name="T81" fmla="*/ 2147483647 h 104"/>
              <a:gd name="T82" fmla="*/ 2147483647 w 82"/>
              <a:gd name="T83" fmla="*/ 2147483647 h 104"/>
              <a:gd name="T84" fmla="*/ 2147483647 w 82"/>
              <a:gd name="T85" fmla="*/ 2147483647 h 104"/>
              <a:gd name="T86" fmla="*/ 2147483647 w 82"/>
              <a:gd name="T87" fmla="*/ 2147483647 h 104"/>
              <a:gd name="T88" fmla="*/ 2147483647 w 82"/>
              <a:gd name="T89" fmla="*/ 2147483647 h 104"/>
              <a:gd name="T90" fmla="*/ 2147483647 w 82"/>
              <a:gd name="T91" fmla="*/ 2147483647 h 104"/>
              <a:gd name="T92" fmla="*/ 2147483647 w 82"/>
              <a:gd name="T93" fmla="*/ 2147483647 h 104"/>
              <a:gd name="T94" fmla="*/ 2147483647 w 82"/>
              <a:gd name="T95" fmla="*/ 2147483647 h 104"/>
              <a:gd name="T96" fmla="*/ 2147483647 w 82"/>
              <a:gd name="T97" fmla="*/ 2147483647 h 1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2"/>
              <a:gd name="T148" fmla="*/ 0 h 104"/>
              <a:gd name="T149" fmla="*/ 82 w 82"/>
              <a:gd name="T150" fmla="*/ 104 h 10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2" h="104">
                <a:moveTo>
                  <a:pt x="82" y="41"/>
                </a:moveTo>
                <a:lnTo>
                  <a:pt x="82" y="36"/>
                </a:lnTo>
                <a:lnTo>
                  <a:pt x="82" y="32"/>
                </a:lnTo>
                <a:lnTo>
                  <a:pt x="77" y="27"/>
                </a:lnTo>
                <a:lnTo>
                  <a:pt x="77" y="23"/>
                </a:lnTo>
                <a:lnTo>
                  <a:pt x="73" y="18"/>
                </a:lnTo>
                <a:lnTo>
                  <a:pt x="73" y="14"/>
                </a:lnTo>
                <a:lnTo>
                  <a:pt x="68" y="9"/>
                </a:lnTo>
                <a:lnTo>
                  <a:pt x="68" y="5"/>
                </a:lnTo>
                <a:lnTo>
                  <a:pt x="64" y="5"/>
                </a:lnTo>
                <a:lnTo>
                  <a:pt x="59" y="5"/>
                </a:lnTo>
                <a:lnTo>
                  <a:pt x="59" y="0"/>
                </a:lnTo>
                <a:lnTo>
                  <a:pt x="55" y="0"/>
                </a:lnTo>
                <a:lnTo>
                  <a:pt x="50" y="0"/>
                </a:lnTo>
                <a:lnTo>
                  <a:pt x="45" y="0"/>
                </a:lnTo>
                <a:lnTo>
                  <a:pt x="41" y="0"/>
                </a:lnTo>
                <a:lnTo>
                  <a:pt x="32" y="0"/>
                </a:lnTo>
                <a:lnTo>
                  <a:pt x="23" y="0"/>
                </a:lnTo>
                <a:lnTo>
                  <a:pt x="14" y="5"/>
                </a:lnTo>
                <a:lnTo>
                  <a:pt x="9" y="9"/>
                </a:lnTo>
                <a:lnTo>
                  <a:pt x="5" y="18"/>
                </a:lnTo>
                <a:lnTo>
                  <a:pt x="0" y="27"/>
                </a:lnTo>
                <a:lnTo>
                  <a:pt x="0" y="32"/>
                </a:lnTo>
                <a:lnTo>
                  <a:pt x="0" y="41"/>
                </a:lnTo>
                <a:lnTo>
                  <a:pt x="0" y="59"/>
                </a:lnTo>
                <a:lnTo>
                  <a:pt x="0" y="63"/>
                </a:lnTo>
                <a:lnTo>
                  <a:pt x="0" y="68"/>
                </a:lnTo>
                <a:lnTo>
                  <a:pt x="0" y="73"/>
                </a:lnTo>
                <a:lnTo>
                  <a:pt x="5" y="77"/>
                </a:lnTo>
                <a:lnTo>
                  <a:pt x="5" y="82"/>
                </a:lnTo>
                <a:lnTo>
                  <a:pt x="9" y="86"/>
                </a:lnTo>
                <a:lnTo>
                  <a:pt x="9" y="91"/>
                </a:lnTo>
                <a:lnTo>
                  <a:pt x="14" y="95"/>
                </a:lnTo>
                <a:lnTo>
                  <a:pt x="18" y="95"/>
                </a:lnTo>
                <a:lnTo>
                  <a:pt x="18" y="100"/>
                </a:lnTo>
                <a:lnTo>
                  <a:pt x="23" y="100"/>
                </a:lnTo>
                <a:lnTo>
                  <a:pt x="27" y="100"/>
                </a:lnTo>
                <a:lnTo>
                  <a:pt x="32" y="100"/>
                </a:lnTo>
                <a:lnTo>
                  <a:pt x="36" y="100"/>
                </a:lnTo>
                <a:lnTo>
                  <a:pt x="41" y="104"/>
                </a:lnTo>
                <a:lnTo>
                  <a:pt x="50" y="100"/>
                </a:lnTo>
                <a:lnTo>
                  <a:pt x="59" y="100"/>
                </a:lnTo>
                <a:lnTo>
                  <a:pt x="64" y="95"/>
                </a:lnTo>
                <a:lnTo>
                  <a:pt x="68" y="91"/>
                </a:lnTo>
                <a:lnTo>
                  <a:pt x="73" y="82"/>
                </a:lnTo>
                <a:lnTo>
                  <a:pt x="77" y="77"/>
                </a:lnTo>
                <a:lnTo>
                  <a:pt x="82" y="68"/>
                </a:lnTo>
                <a:lnTo>
                  <a:pt x="82" y="59"/>
                </a:lnTo>
                <a:lnTo>
                  <a:pt x="82" y="4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1" name="Freeform 71"/>
          <p:cNvSpPr>
            <a:spLocks/>
          </p:cNvSpPr>
          <p:nvPr/>
        </p:nvSpPr>
        <p:spPr bwMode="auto">
          <a:xfrm>
            <a:off x="4405313" y="3495675"/>
            <a:ext cx="158750" cy="63500"/>
          </a:xfrm>
          <a:custGeom>
            <a:avLst/>
            <a:gdLst>
              <a:gd name="T0" fmla="*/ 2147483647 w 100"/>
              <a:gd name="T1" fmla="*/ 0 h 40"/>
              <a:gd name="T2" fmla="*/ 2147483647 w 100"/>
              <a:gd name="T3" fmla="*/ 2147483647 h 40"/>
              <a:gd name="T4" fmla="*/ 2147483647 w 100"/>
              <a:gd name="T5" fmla="*/ 2147483647 h 40"/>
              <a:gd name="T6" fmla="*/ 2147483647 w 100"/>
              <a:gd name="T7" fmla="*/ 2147483647 h 40"/>
              <a:gd name="T8" fmla="*/ 2147483647 w 100"/>
              <a:gd name="T9" fmla="*/ 2147483647 h 40"/>
              <a:gd name="T10" fmla="*/ 2147483647 w 100"/>
              <a:gd name="T11" fmla="*/ 2147483647 h 40"/>
              <a:gd name="T12" fmla="*/ 2147483647 w 100"/>
              <a:gd name="T13" fmla="*/ 2147483647 h 40"/>
              <a:gd name="T14" fmla="*/ 2147483647 w 100"/>
              <a:gd name="T15" fmla="*/ 2147483647 h 40"/>
              <a:gd name="T16" fmla="*/ 2147483647 w 100"/>
              <a:gd name="T17" fmla="*/ 2147483647 h 40"/>
              <a:gd name="T18" fmla="*/ 2147483647 w 100"/>
              <a:gd name="T19" fmla="*/ 2147483647 h 40"/>
              <a:gd name="T20" fmla="*/ 2147483647 w 100"/>
              <a:gd name="T21" fmla="*/ 2147483647 h 40"/>
              <a:gd name="T22" fmla="*/ 2147483647 w 100"/>
              <a:gd name="T23" fmla="*/ 2147483647 h 40"/>
              <a:gd name="T24" fmla="*/ 0 w 100"/>
              <a:gd name="T25" fmla="*/ 2147483647 h 40"/>
              <a:gd name="T26" fmla="*/ 0 w 100"/>
              <a:gd name="T27" fmla="*/ 2147483647 h 40"/>
              <a:gd name="T28" fmla="*/ 2147483647 w 100"/>
              <a:gd name="T29" fmla="*/ 2147483647 h 40"/>
              <a:gd name="T30" fmla="*/ 2147483647 w 100"/>
              <a:gd name="T31" fmla="*/ 2147483647 h 40"/>
              <a:gd name="T32" fmla="*/ 2147483647 w 100"/>
              <a:gd name="T33" fmla="*/ 2147483647 h 40"/>
              <a:gd name="T34" fmla="*/ 2147483647 w 100"/>
              <a:gd name="T35" fmla="*/ 2147483647 h 40"/>
              <a:gd name="T36" fmla="*/ 2147483647 w 100"/>
              <a:gd name="T37" fmla="*/ 2147483647 h 40"/>
              <a:gd name="T38" fmla="*/ 2147483647 w 100"/>
              <a:gd name="T39" fmla="*/ 2147483647 h 40"/>
              <a:gd name="T40" fmla="*/ 2147483647 w 100"/>
              <a:gd name="T41" fmla="*/ 2147483647 h 40"/>
              <a:gd name="T42" fmla="*/ 2147483647 w 100"/>
              <a:gd name="T43" fmla="*/ 2147483647 h 40"/>
              <a:gd name="T44" fmla="*/ 2147483647 w 100"/>
              <a:gd name="T45" fmla="*/ 2147483647 h 40"/>
              <a:gd name="T46" fmla="*/ 2147483647 w 100"/>
              <a:gd name="T47" fmla="*/ 2147483647 h 40"/>
              <a:gd name="T48" fmla="*/ 2147483647 w 100"/>
              <a:gd name="T49" fmla="*/ 2147483647 h 40"/>
              <a:gd name="T50" fmla="*/ 2147483647 w 100"/>
              <a:gd name="T51" fmla="*/ 0 h 4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0"/>
              <a:gd name="T79" fmla="*/ 0 h 40"/>
              <a:gd name="T80" fmla="*/ 100 w 100"/>
              <a:gd name="T81" fmla="*/ 40 h 4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0" h="40">
                <a:moveTo>
                  <a:pt x="100" y="0"/>
                </a:moveTo>
                <a:lnTo>
                  <a:pt x="100" y="4"/>
                </a:lnTo>
                <a:lnTo>
                  <a:pt x="100" y="9"/>
                </a:lnTo>
                <a:lnTo>
                  <a:pt x="100" y="13"/>
                </a:lnTo>
                <a:lnTo>
                  <a:pt x="96" y="18"/>
                </a:lnTo>
                <a:lnTo>
                  <a:pt x="96" y="22"/>
                </a:lnTo>
                <a:lnTo>
                  <a:pt x="91" y="27"/>
                </a:lnTo>
                <a:lnTo>
                  <a:pt x="87" y="31"/>
                </a:lnTo>
                <a:lnTo>
                  <a:pt x="82" y="36"/>
                </a:lnTo>
                <a:lnTo>
                  <a:pt x="77" y="36"/>
                </a:lnTo>
                <a:lnTo>
                  <a:pt x="73" y="36"/>
                </a:lnTo>
                <a:lnTo>
                  <a:pt x="64" y="40"/>
                </a:lnTo>
                <a:lnTo>
                  <a:pt x="0" y="40"/>
                </a:lnTo>
                <a:lnTo>
                  <a:pt x="0" y="31"/>
                </a:lnTo>
                <a:lnTo>
                  <a:pt x="64" y="31"/>
                </a:lnTo>
                <a:lnTo>
                  <a:pt x="68" y="31"/>
                </a:lnTo>
                <a:lnTo>
                  <a:pt x="73" y="31"/>
                </a:lnTo>
                <a:lnTo>
                  <a:pt x="77" y="27"/>
                </a:lnTo>
                <a:lnTo>
                  <a:pt x="82" y="27"/>
                </a:lnTo>
                <a:lnTo>
                  <a:pt x="82" y="22"/>
                </a:lnTo>
                <a:lnTo>
                  <a:pt x="87" y="22"/>
                </a:lnTo>
                <a:lnTo>
                  <a:pt x="91" y="18"/>
                </a:lnTo>
                <a:lnTo>
                  <a:pt x="91" y="13"/>
                </a:lnTo>
                <a:lnTo>
                  <a:pt x="96" y="9"/>
                </a:lnTo>
                <a:lnTo>
                  <a:pt x="96" y="4"/>
                </a:lnTo>
                <a:lnTo>
                  <a:pt x="96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5977731" y="4281056"/>
            <a:ext cx="26609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900" u="none" dirty="0" smtClean="0">
                <a:solidFill>
                  <a:srgbClr val="00B050"/>
                </a:solidFill>
              </a:rPr>
              <a:t>K</a:t>
            </a:r>
            <a:r>
              <a:rPr lang="en-US" sz="1900" u="none" baseline="-25000" dirty="0" smtClean="0">
                <a:solidFill>
                  <a:srgbClr val="00B050"/>
                </a:solidFill>
              </a:rPr>
              <a:t>3</a:t>
            </a:r>
            <a:endParaRPr lang="en-US" sz="1400" u="none" baseline="-25000" dirty="0">
              <a:solidFill>
                <a:srgbClr val="00B050"/>
              </a:solidFill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4714875" y="3243263"/>
            <a:ext cx="1588" cy="577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4621213" y="4071938"/>
            <a:ext cx="79375" cy="79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4706938" y="3074988"/>
            <a:ext cx="3175" cy="682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 flipV="1">
            <a:off x="5054600" y="4000500"/>
            <a:ext cx="93663" cy="136525"/>
          </a:xfrm>
          <a:prstGeom prst="line">
            <a:avLst/>
          </a:prstGeom>
          <a:noFill/>
          <a:ln w="14288">
            <a:solidFill>
              <a:srgbClr val="FFA33B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3121025" y="990600"/>
            <a:ext cx="414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3600" u="none">
                <a:solidFill>
                  <a:srgbClr val="1515F5"/>
                </a:solidFill>
              </a:rPr>
              <a:t>Threshold Security</a:t>
            </a: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914400" y="1828800"/>
            <a:ext cx="8670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2400"/>
              <a:t>t out of n</a:t>
            </a:r>
            <a:r>
              <a:rPr lang="en-US" sz="2400" b="0" u="none"/>
              <a:t> users should present their keys to enable the system  </a:t>
            </a: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1447800" y="5029200"/>
            <a:ext cx="6808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de-DE"/>
              <a:t>Example:</a:t>
            </a:r>
            <a:r>
              <a:rPr lang="de-DE" u="none"/>
              <a:t> two keys should be availabe to open the lock</a:t>
            </a:r>
            <a:endParaRPr lang="en-GB" u="none"/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6230900" y="3933681"/>
            <a:ext cx="26609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900" u="none" dirty="0" smtClean="0">
                <a:solidFill>
                  <a:srgbClr val="1515F5"/>
                </a:solidFill>
              </a:rPr>
              <a:t>K</a:t>
            </a:r>
            <a:r>
              <a:rPr lang="en-US" sz="1900" u="none" baseline="-25000" dirty="0" smtClean="0">
                <a:solidFill>
                  <a:srgbClr val="1515F5"/>
                </a:solidFill>
              </a:rPr>
              <a:t>2</a:t>
            </a:r>
            <a:endParaRPr lang="en-US" sz="1400" u="none" baseline="-25000" dirty="0">
              <a:solidFill>
                <a:srgbClr val="1515F5"/>
              </a:solidFill>
            </a:endParaRPr>
          </a:p>
        </p:txBody>
      </p:sp>
      <p:sp>
        <p:nvSpPr>
          <p:cNvPr id="81" name="Rectangle 72"/>
          <p:cNvSpPr>
            <a:spLocks noChangeArrowheads="1"/>
          </p:cNvSpPr>
          <p:nvPr/>
        </p:nvSpPr>
        <p:spPr bwMode="auto">
          <a:xfrm>
            <a:off x="6355591" y="3589194"/>
            <a:ext cx="26609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900" u="none" dirty="0" smtClean="0">
                <a:solidFill>
                  <a:srgbClr val="FF0000"/>
                </a:solidFill>
              </a:rPr>
              <a:t>K</a:t>
            </a:r>
            <a:r>
              <a:rPr lang="en-US" sz="1900" u="none" baseline="-25000" dirty="0" smtClean="0">
                <a:solidFill>
                  <a:srgbClr val="FF0000"/>
                </a:solidFill>
              </a:rPr>
              <a:t>1</a:t>
            </a:r>
            <a:endParaRPr lang="en-US" sz="1400" u="none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88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8837613" cy="1219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100419" tIns="50209" rIns="100419" bIns="50209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400" b="1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400" b="1">
                <a:solidFill>
                  <a:srgbClr val="C501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t,n</a:t>
            </a:r>
            <a:r>
              <a:rPr lang="en-US" sz="4400" b="1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 Threshold Scheme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8688388" cy="3293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A cryptographic (</a:t>
            </a:r>
            <a:r>
              <a:rPr lang="en-US" sz="2700" i="1" u="none" dirty="0" err="1">
                <a:solidFill>
                  <a:srgbClr val="3E33CB"/>
                </a:solidFill>
                <a:latin typeface="Arial Narrow" pitchFamily="34" charset="0"/>
                <a:cs typeface="Courier New" pitchFamily="49" charset="0"/>
              </a:rPr>
              <a:t>t,n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) secret-sharing threshold scheme </a:t>
            </a:r>
          </a:p>
          <a:p>
            <a:pPr defTabSz="762000">
              <a:spcBef>
                <a:spcPct val="50000"/>
              </a:spcBef>
            </a:pPr>
            <a:r>
              <a:rPr lang="en-US" sz="2700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Principle: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A secret </a:t>
            </a:r>
            <a:r>
              <a:rPr lang="en-US" sz="2700" i="1" u="none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K</a:t>
            </a:r>
            <a:r>
              <a:rPr lang="en-US" sz="2700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is divided into </a:t>
            </a:r>
            <a:r>
              <a:rPr lang="en-US" sz="2700" i="1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n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mapped shares </a:t>
            </a:r>
            <a:r>
              <a:rPr lang="en-US" sz="2700" i="1" u="none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s</a:t>
            </a:r>
            <a:r>
              <a:rPr lang="en-US" sz="2700" i="1" u="none" baseline="-30000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1</a:t>
            </a:r>
            <a:r>
              <a:rPr lang="en-US" sz="2700" i="1" u="none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 … </a:t>
            </a:r>
            <a:r>
              <a:rPr lang="en-US" sz="2700" i="1" u="none" dirty="0" err="1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s</a:t>
            </a:r>
            <a:r>
              <a:rPr lang="en-US" sz="2700" i="1" u="none" baseline="-30000" dirty="0" err="1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n</a:t>
            </a:r>
            <a:r>
              <a:rPr lang="en-US" sz="2700" u="none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(n -&gt;∞)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in such a way that the knowledge of:</a:t>
            </a:r>
          </a:p>
          <a:p>
            <a:pPr defTabSz="762000">
              <a:spcBef>
                <a:spcPct val="50000"/>
              </a:spcBef>
            </a:pPr>
            <a:r>
              <a:rPr lang="en-US" sz="2700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any </a:t>
            </a:r>
            <a:r>
              <a:rPr lang="en-US" sz="2700" i="1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t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or more </a:t>
            </a:r>
            <a:r>
              <a:rPr lang="en-US" sz="2700" i="1" u="none" dirty="0" err="1">
                <a:solidFill>
                  <a:schemeClr val="hlink"/>
                </a:solidFill>
                <a:latin typeface="Arial Narrow" pitchFamily="34" charset="0"/>
                <a:cs typeface="Courier New" pitchFamily="49" charset="0"/>
              </a:rPr>
              <a:t>s</a:t>
            </a:r>
            <a:r>
              <a:rPr lang="en-US" sz="2700" i="1" u="none" baseline="-30000" dirty="0" err="1">
                <a:solidFill>
                  <a:schemeClr val="hlink"/>
                </a:solidFill>
                <a:latin typeface="Arial Narrow" pitchFamily="34" charset="0"/>
                <a:cs typeface="Courier New" pitchFamily="49" charset="0"/>
              </a:rPr>
              <a:t>i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pieces makes </a:t>
            </a:r>
            <a:r>
              <a:rPr lang="en-US" sz="2700" i="1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K</a:t>
            </a:r>
            <a:r>
              <a:rPr lang="en-US" sz="2700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easily </a:t>
            </a:r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computable</a:t>
            </a:r>
          </a:p>
          <a:p>
            <a:pPr defTabSz="762000">
              <a:spcBef>
                <a:spcPct val="50000"/>
              </a:spcBef>
            </a:pPr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any </a:t>
            </a:r>
            <a:r>
              <a:rPr lang="en-US" sz="2700" i="1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t-</a:t>
            </a:r>
            <a:r>
              <a:rPr lang="en-US" sz="2700" dirty="0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1</a:t>
            </a:r>
            <a:r>
              <a:rPr lang="en-US" sz="2700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 or less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700" i="1" u="none" dirty="0" err="1">
                <a:solidFill>
                  <a:srgbClr val="C50122"/>
                </a:solidFill>
                <a:latin typeface="Arial Narrow" pitchFamily="34" charset="0"/>
                <a:cs typeface="Courier New" pitchFamily="49" charset="0"/>
              </a:rPr>
              <a:t>s</a:t>
            </a:r>
            <a:r>
              <a:rPr lang="en-US" sz="2700" i="1" u="none" baseline="-30000" dirty="0" err="1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shares leaves </a:t>
            </a:r>
            <a:r>
              <a:rPr lang="en-US" sz="2700" i="1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K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completely </a:t>
            </a:r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undetermined</a:t>
            </a:r>
            <a:r>
              <a:rPr lang="en-US" sz="27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237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8840788" cy="1219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100419" tIns="50209" rIns="100419" bIns="50209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 b="1" dirty="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Shamir’s Threshold Scheme</a:t>
            </a:r>
          </a:p>
        </p:txBody>
      </p:sp>
      <p:sp>
        <p:nvSpPr>
          <p:cNvPr id="1400835" name="Text Box 3"/>
          <p:cNvSpPr txBox="1">
            <a:spLocks noChangeArrowheads="1"/>
          </p:cNvSpPr>
          <p:nvPr/>
        </p:nvSpPr>
        <p:spPr bwMode="auto">
          <a:xfrm>
            <a:off x="685800" y="1227138"/>
            <a:ext cx="9066213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0" rIns="91420" bIns="45710">
            <a:spAutoFit/>
          </a:bodyPr>
          <a:lstStyle/>
          <a:p>
            <a:pPr marL="457200" indent="-457200" algn="just" defTabSz="762000">
              <a:defRPr/>
            </a:pP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en-US" sz="27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Basic idea* :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</a:t>
            </a:r>
          </a:p>
          <a:p>
            <a:pPr marL="457200" indent="-457200" algn="just" defTabSz="762000">
              <a:defRPr/>
            </a:pP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 Shamir’s </a:t>
            </a:r>
            <a:r>
              <a:rPr lang="en-US" sz="27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t out of n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Threshold Scheme is based on the fact that a polynomial y = f(x) of </a:t>
            </a:r>
            <a:r>
              <a:rPr lang="en-US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degree (t-1)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can only be </a:t>
            </a:r>
            <a:r>
              <a:rPr lang="en-US" sz="27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uniquely defined by at least  </a:t>
            </a:r>
            <a:r>
              <a:rPr lang="en-US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t  </a:t>
            </a:r>
            <a:r>
              <a:rPr lang="en-US" sz="27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points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(x</a:t>
            </a:r>
            <a:r>
              <a:rPr lang="en-US" sz="2700" u="none" baseline="-300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, y</a:t>
            </a:r>
            <a:r>
              <a:rPr lang="en-US" sz="2700" u="none" baseline="-300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) with distinct x</a:t>
            </a:r>
            <a:r>
              <a:rPr lang="en-US" sz="2700" u="none" baseline="-300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. </a:t>
            </a:r>
          </a:p>
          <a:p>
            <a:pPr marL="457200" indent="-457200" algn="just" defTabSz="762000">
              <a:defRPr/>
            </a:pPr>
            <a:endParaRPr lang="en-US" sz="2700" u="none">
              <a:solidFill>
                <a:srgbClr val="3E33C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marL="457200" indent="-457200" algn="just" defTabSz="762000">
              <a:defRPr/>
            </a:pP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 This means that if we have n users each knows only one point on f(x), then any group of </a:t>
            </a:r>
            <a:r>
              <a:rPr lang="en-US" sz="270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at least </a:t>
            </a:r>
            <a:r>
              <a:rPr lang="en-US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t</a:t>
            </a: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users can cooperate to generate the polynomial f(x) as a common secret. </a:t>
            </a:r>
          </a:p>
          <a:p>
            <a:pPr marL="457200" indent="-457200" algn="just" defTabSz="762000">
              <a:defRPr/>
            </a:pPr>
            <a:r>
              <a:rPr lang="en-US" sz="27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en-US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In other words:</a:t>
            </a:r>
            <a:r>
              <a:rPr lang="en-US" sz="2400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If </a:t>
            </a:r>
            <a:r>
              <a:rPr lang="en-US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less that t users</a:t>
            </a:r>
            <a:r>
              <a:rPr lang="en-US" u="none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cooperate they would not be able to construct f(x) and share the secret </a:t>
            </a:r>
          </a:p>
          <a:p>
            <a:pPr marL="457200" indent="-457200" defTabSz="762000">
              <a:defRPr/>
            </a:pPr>
            <a:endParaRPr lang="en-US" u="none">
              <a:solidFill>
                <a:srgbClr val="3E33C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???"/>
              <a:cs typeface="???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6026150"/>
            <a:ext cx="8489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2400" u="none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*</a:t>
            </a:r>
            <a:r>
              <a:rPr lang="en-US" sz="1600" u="none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(</a:t>
            </a:r>
            <a:r>
              <a:rPr lang="en-US" sz="160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Lagrange Interpolation:</a:t>
            </a:r>
            <a:r>
              <a:rPr lang="en-US" sz="1600" u="none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A polynomial of degree t-1 can be uniquely interpolated from at least  t points).</a:t>
            </a:r>
            <a:endParaRPr lang="en-GB" sz="2700" u="none">
              <a:solidFill>
                <a:srgbClr val="0347F1"/>
              </a:solidFill>
              <a:latin typeface="Comic Sans MS" pitchFamily="66" charset="0"/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977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671911" y="1586607"/>
            <a:ext cx="6410325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buFontTx/>
              <a:buChar char="•"/>
              <a:defRPr/>
            </a:pPr>
            <a:r>
              <a:rPr lang="de-DE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de-DE" altLang="ar-SA" sz="28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No</a:t>
            </a:r>
            <a:r>
              <a:rPr lang="de-DE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de-DE" altLang="ar-SA" sz="28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key</a:t>
            </a:r>
            <a:r>
              <a:rPr lang="de-DE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Security </a:t>
            </a:r>
            <a:r>
              <a:rPr lang="de-DE" altLang="ar-SA" sz="28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protoco</a:t>
            </a:r>
            <a:r>
              <a:rPr lang="en-US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l</a:t>
            </a:r>
            <a:r>
              <a:rPr lang="de-DE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</a:t>
            </a:r>
          </a:p>
          <a:p>
            <a:pPr defTabSz="762000">
              <a:defRPr/>
            </a:pPr>
            <a:r>
              <a:rPr lang="de-DE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</a:t>
            </a:r>
            <a:r>
              <a:rPr lang="de-DE" altLang="ar-SA" sz="2400" u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Shamir</a:t>
            </a:r>
            <a:r>
              <a:rPr lang="de-DE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3-Pass Protocol</a:t>
            </a:r>
          </a:p>
          <a:p>
            <a:pPr defTabSz="762000">
              <a:defRPr/>
            </a:pPr>
            <a:r>
              <a:rPr lang="de-DE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  	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  </a:t>
            </a:r>
            <a:r>
              <a:rPr lang="en-US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Omura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-Massey Lock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over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GF(p)</a:t>
            </a:r>
          </a:p>
          <a:p>
            <a:pPr defTabSz="762000">
              <a:defRPr/>
            </a:pP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    	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Massey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Omura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en-US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L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ock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over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GF(2</a:t>
            </a:r>
            <a:r>
              <a:rPr lang="de-DE" altLang="ar-SA" u="none" baseline="30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m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)</a:t>
            </a:r>
          </a:p>
          <a:p>
            <a:pPr defTabSz="762000">
              <a:defRPr/>
            </a:pPr>
            <a:endParaRPr lang="de-DE" altLang="ar-SA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  <a:p>
            <a:pPr defTabSz="762000">
              <a:buFontTx/>
              <a:buChar char="•"/>
              <a:defRPr/>
            </a:pPr>
            <a:r>
              <a:rPr lang="en-US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en-US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Secret Sharing Protocols</a:t>
            </a:r>
          </a:p>
          <a:p>
            <a:pPr defTabSz="762000">
              <a:defRPr/>
            </a:pPr>
            <a:r>
              <a:rPr lang="de-DE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	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  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Non-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Perfect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Secret Sharing</a:t>
            </a:r>
          </a:p>
          <a:p>
            <a:pPr defTabSz="762000">
              <a:defRPr/>
            </a:pP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    	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Perfect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Secret </a:t>
            </a:r>
            <a:r>
              <a:rPr lang="de-DE" altLang="ar-SA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Sharing</a:t>
            </a:r>
          </a:p>
          <a:p>
            <a:pPr defTabSz="762000">
              <a:defRPr/>
            </a:pPr>
            <a:endParaRPr lang="de-DE" altLang="ar-SA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  <a:p>
            <a:pPr lvl="0" defTabSz="762000">
              <a:buFontTx/>
              <a:buChar char="•"/>
              <a:defRPr/>
            </a:pPr>
            <a:r>
              <a:rPr lang="en-US" altLang="ar-SA" sz="2800" u="none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</a:t>
            </a:r>
            <a:r>
              <a:rPr lang="en-US" altLang="ar-SA" sz="2800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Threshold </a:t>
            </a:r>
            <a:r>
              <a:rPr lang="en-US" altLang="ar-SA" sz="2800" dirty="0" err="1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Schems</a:t>
            </a:r>
            <a:endParaRPr lang="en-US" altLang="ar-SA" sz="2800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  <a:p>
            <a:pPr lvl="0" defTabSz="762000">
              <a:defRPr/>
            </a:pPr>
            <a:r>
              <a:rPr lang="de-DE" altLang="ar-SA" sz="28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	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- 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Shamir’s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Threshold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de-DE" altLang="ar-SA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Scheme</a:t>
            </a:r>
            <a:r>
              <a:rPr lang="de-DE" altLang="ar-SA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     	</a:t>
            </a:r>
            <a:endParaRPr lang="en-US" altLang="ar-SA" sz="2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727200" y="728663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altLang="ar-SA" sz="36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Outlines</a:t>
            </a:r>
            <a:endParaRPr lang="en-GB" altLang="ar-SA" sz="36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4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ihandform 26"/>
          <p:cNvSpPr/>
          <p:nvPr/>
        </p:nvSpPr>
        <p:spPr bwMode="auto">
          <a:xfrm>
            <a:off x="891324" y="2955762"/>
            <a:ext cx="4410636" cy="1441426"/>
          </a:xfrm>
          <a:custGeom>
            <a:avLst/>
            <a:gdLst>
              <a:gd name="connsiteX0" fmla="*/ 0 w 4410636"/>
              <a:gd name="connsiteY0" fmla="*/ 1360744 h 1441426"/>
              <a:gd name="connsiteX1" fmla="*/ 1573306 w 4410636"/>
              <a:gd name="connsiteY1" fmla="*/ 150509 h 1441426"/>
              <a:gd name="connsiteX2" fmla="*/ 2299447 w 4410636"/>
              <a:gd name="connsiteY2" fmla="*/ 96720 h 1441426"/>
              <a:gd name="connsiteX3" fmla="*/ 3671047 w 4410636"/>
              <a:gd name="connsiteY3" fmla="*/ 863203 h 1441426"/>
              <a:gd name="connsiteX4" fmla="*/ 4410636 w 4410636"/>
              <a:gd name="connsiteY4" fmla="*/ 1441426 h 144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636" h="1441426">
                <a:moveTo>
                  <a:pt x="0" y="1360744"/>
                </a:moveTo>
                <a:cubicBezTo>
                  <a:pt x="595032" y="860962"/>
                  <a:pt x="1190065" y="361180"/>
                  <a:pt x="1573306" y="150509"/>
                </a:cubicBezTo>
                <a:cubicBezTo>
                  <a:pt x="1956547" y="-60162"/>
                  <a:pt x="1949823" y="-22062"/>
                  <a:pt x="2299447" y="96720"/>
                </a:cubicBezTo>
                <a:cubicBezTo>
                  <a:pt x="2649071" y="215502"/>
                  <a:pt x="3319182" y="639085"/>
                  <a:pt x="3671047" y="863203"/>
                </a:cubicBezTo>
                <a:cubicBezTo>
                  <a:pt x="4022912" y="1087321"/>
                  <a:pt x="4216774" y="1264373"/>
                  <a:pt x="4410636" y="1441426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1725042" y="2133600"/>
            <a:ext cx="0" cy="3886200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04255" y="4648200"/>
            <a:ext cx="5564187" cy="0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88121" y="1719119"/>
            <a:ext cx="2866768" cy="4638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2400" u="none" dirty="0">
                <a:solidFill>
                  <a:srgbClr val="000000"/>
                </a:solidFill>
              </a:rPr>
              <a:t>f(x) = a x</a:t>
            </a:r>
            <a:r>
              <a:rPr lang="en-US" sz="2400" u="none" baseline="30000" dirty="0">
                <a:solidFill>
                  <a:srgbClr val="000000"/>
                </a:solidFill>
              </a:rPr>
              <a:t>2</a:t>
            </a:r>
            <a:r>
              <a:rPr lang="en-US" sz="2400" u="none" dirty="0">
                <a:solidFill>
                  <a:srgbClr val="000000"/>
                </a:solidFill>
              </a:rPr>
              <a:t> + b x + c</a:t>
            </a:r>
            <a:endParaRPr lang="en-GB" sz="2400" u="none" dirty="0">
              <a:solidFill>
                <a:srgbClr val="00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46180" y="4265344"/>
            <a:ext cx="322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u="none" dirty="0">
                <a:solidFill>
                  <a:srgbClr val="000000"/>
                </a:solidFill>
              </a:rPr>
              <a:t>x</a:t>
            </a:r>
            <a:endParaRPr lang="en-GB" u="none" dirty="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65066" y="1752600"/>
            <a:ext cx="579282" cy="4022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u="none" dirty="0">
                <a:solidFill>
                  <a:srgbClr val="000000"/>
                </a:solidFill>
              </a:rPr>
              <a:t>f(x)</a:t>
            </a:r>
            <a:endParaRPr lang="en-GB" u="none" dirty="0">
              <a:solidFill>
                <a:srgbClr val="00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32247" y="290463"/>
            <a:ext cx="8257666" cy="1079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990" tIns="46795" rIns="89990" bIns="46795">
            <a:spAutoFit/>
          </a:bodyPr>
          <a:lstStyle/>
          <a:p>
            <a:pPr defTabSz="762000"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Basic Concept:</a:t>
            </a: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Example of Lagrange Interpolation</a:t>
            </a:r>
          </a:p>
          <a:p>
            <a:pPr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Shamir’s Threshold Scheme</a:t>
            </a:r>
            <a:endParaRPr lang="en-GB" sz="4800" u="none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 (Arabic)" charset="-78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402312" y="3886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2944242" y="29718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4087242" y="3505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015805" y="3429000"/>
            <a:ext cx="180975" cy="138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329754" y="3768631"/>
            <a:ext cx="180975" cy="138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2868042" y="2895600"/>
            <a:ext cx="180975" cy="138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983940" y="5143994"/>
            <a:ext cx="3426216" cy="6485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1800" dirty="0">
                <a:solidFill>
                  <a:srgbClr val="000000"/>
                </a:solidFill>
              </a:rPr>
              <a:t>At least 3 points </a:t>
            </a:r>
            <a:r>
              <a:rPr lang="en-US" sz="1800" u="none" dirty="0">
                <a:solidFill>
                  <a:srgbClr val="000000"/>
                </a:solidFill>
              </a:rPr>
              <a:t>are required </a:t>
            </a:r>
          </a:p>
          <a:p>
            <a:pPr defTabSz="762000"/>
            <a:r>
              <a:rPr lang="en-US" sz="1800" u="none" dirty="0">
                <a:solidFill>
                  <a:srgbClr val="000000"/>
                </a:solidFill>
              </a:rPr>
              <a:t>to define f(x) with degree 2 !</a:t>
            </a:r>
            <a:endParaRPr lang="en-GB" sz="1800" u="none" dirty="0">
              <a:solidFill>
                <a:srgbClr val="00000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623131" y="2133600"/>
            <a:ext cx="3285151" cy="151027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u="none" dirty="0">
                <a:solidFill>
                  <a:srgbClr val="000000"/>
                </a:solidFill>
              </a:rPr>
              <a:t>To find a, b and c</a:t>
            </a:r>
          </a:p>
          <a:p>
            <a:pPr defTabSz="762000"/>
            <a:r>
              <a:rPr lang="en-US" u="none" dirty="0">
                <a:solidFill>
                  <a:srgbClr val="000000"/>
                </a:solidFill>
              </a:rPr>
              <a:t>Solving 3 linear equation </a:t>
            </a:r>
          </a:p>
          <a:p>
            <a:pPr defTabSz="762000"/>
            <a:r>
              <a:rPr lang="en-US" u="none" dirty="0">
                <a:solidFill>
                  <a:srgbClr val="000000"/>
                </a:solidFill>
              </a:rPr>
              <a:t>with 3 unknowns</a:t>
            </a:r>
          </a:p>
          <a:p>
            <a:pPr defTabSz="762000"/>
            <a:r>
              <a:rPr lang="en-US" sz="1600" u="none" dirty="0">
                <a:solidFill>
                  <a:srgbClr val="000000"/>
                </a:solidFill>
              </a:rPr>
              <a:t>At least </a:t>
            </a:r>
            <a:r>
              <a:rPr lang="en-US" sz="1600" dirty="0">
                <a:solidFill>
                  <a:srgbClr val="FF0000"/>
                </a:solidFill>
              </a:rPr>
              <a:t>3 points </a:t>
            </a:r>
            <a:r>
              <a:rPr lang="en-US" sz="1600" u="none" dirty="0">
                <a:solidFill>
                  <a:srgbClr val="000000"/>
                </a:solidFill>
              </a:rPr>
              <a:t>are necessary</a:t>
            </a:r>
          </a:p>
          <a:p>
            <a:pPr defTabSz="762000"/>
            <a:endParaRPr lang="en-US" sz="1600" u="none" dirty="0">
              <a:solidFill>
                <a:srgbClr val="000000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943552" y="3451412"/>
            <a:ext cx="451042" cy="371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</a:rPr>
              <a:t>p1</a:t>
            </a:r>
            <a:endParaRPr lang="en-GB" sz="1800" u="none" dirty="0">
              <a:solidFill>
                <a:srgbClr val="000000"/>
              </a:solidFill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720184" y="2524097"/>
            <a:ext cx="451042" cy="371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</a:rPr>
              <a:t>p2</a:t>
            </a:r>
            <a:endParaRPr lang="en-GB" sz="1800" u="none" dirty="0">
              <a:solidFill>
                <a:srgbClr val="000000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005098" y="3082711"/>
            <a:ext cx="451042" cy="371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90" tIns="46795" rIns="89990" bIns="46795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</a:rPr>
              <a:t>p3</a:t>
            </a:r>
            <a:endParaRPr lang="en-GB" sz="1800" u="none" dirty="0">
              <a:solidFill>
                <a:srgbClr val="000000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57" y="501819"/>
            <a:ext cx="1068835" cy="142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6266346" y="3958898"/>
            <a:ext cx="4011712" cy="1317048"/>
            <a:chOff x="6698938" y="4024296"/>
            <a:chExt cx="4011712" cy="1317048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6706603" y="4631256"/>
              <a:ext cx="3192177" cy="402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9990" tIns="46795" rIns="89990" bIns="46795">
              <a:spAutoFit/>
            </a:bodyPr>
            <a:lstStyle/>
            <a:p>
              <a:pPr defTabSz="762000"/>
              <a:r>
                <a:rPr lang="en-US" u="none" dirty="0">
                  <a:solidFill>
                    <a:srgbClr val="000000"/>
                  </a:solidFill>
                </a:rPr>
                <a:t>5 = 9  a   + 3  b         + c    </a:t>
              </a:r>
              <a:endParaRPr lang="en-GB" u="none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6713869" y="4316049"/>
              <a:ext cx="2913255" cy="402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9990" tIns="46795" rIns="89990" bIns="46795">
              <a:spAutoFit/>
            </a:bodyPr>
            <a:lstStyle/>
            <a:p>
              <a:pPr defTabSz="762000"/>
              <a:r>
                <a:rPr lang="en-US" u="none" dirty="0">
                  <a:solidFill>
                    <a:srgbClr val="000000"/>
                  </a:solidFill>
                </a:rPr>
                <a:t>2 =    a    -     b          + c</a:t>
              </a:r>
              <a:endParaRPr lang="en-GB" u="none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6698938" y="4939063"/>
              <a:ext cx="2982184" cy="402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9990" tIns="46795" rIns="89990" bIns="46795">
              <a:spAutoFit/>
            </a:bodyPr>
            <a:lstStyle/>
            <a:p>
              <a:pPr defTabSz="762000"/>
              <a:r>
                <a:rPr lang="en-US" u="none" dirty="0">
                  <a:solidFill>
                    <a:srgbClr val="000000"/>
                  </a:solidFill>
                </a:rPr>
                <a:t>3 = 25 a  + 5  b         + c </a:t>
              </a:r>
              <a:endParaRPr lang="en-GB" u="none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6742897" y="4024296"/>
              <a:ext cx="3967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62000"/>
              <a:r>
                <a:rPr lang="en-US" sz="1800" dirty="0">
                  <a:solidFill>
                    <a:srgbClr val="000000"/>
                  </a:solidFill>
                </a:rPr>
                <a:t>Example p1(-1,2), p2 (3,5), p3 (5,3):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Text Box 5">
            <a:extLst>
              <a:ext uri="{FF2B5EF4-FFF2-40B4-BE49-F238E27FC236}">
                <a16:creationId xmlns:a16="http://schemas.microsoft.com/office/drawing/2014/main" xmlns="" id="{C545E88E-A7FE-4351-865B-ACAC36E19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652" y="5430745"/>
            <a:ext cx="4845628" cy="9562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89990" tIns="46795" rIns="89990" bIns="46795">
            <a:spAutoFit/>
          </a:bodyPr>
          <a:lstStyle/>
          <a:p>
            <a:pPr defTabSz="762000"/>
            <a:r>
              <a:rPr lang="en-US" sz="1400" u="none" dirty="0">
                <a:solidFill>
                  <a:srgbClr val="000000"/>
                </a:solidFill>
              </a:rPr>
              <a:t>Solving 3 linear equation having 3 unknowns </a:t>
            </a:r>
            <a:r>
              <a:rPr lang="en-US" sz="1400" u="none" dirty="0" err="1">
                <a:solidFill>
                  <a:srgbClr val="000000"/>
                </a:solidFill>
              </a:rPr>
              <a:t>a,b</a:t>
            </a:r>
            <a:r>
              <a:rPr lang="en-US" sz="1400" u="none" dirty="0">
                <a:solidFill>
                  <a:srgbClr val="000000"/>
                </a:solidFill>
              </a:rPr>
              <a:t>, and c r</a:t>
            </a:r>
            <a:r>
              <a:rPr lang="de-DE" sz="1400" u="none" dirty="0" err="1">
                <a:solidFill>
                  <a:srgbClr val="000000"/>
                </a:solidFill>
              </a:rPr>
              <a:t>eveals</a:t>
            </a:r>
            <a:r>
              <a:rPr lang="de-DE" sz="1400" u="none" dirty="0">
                <a:solidFill>
                  <a:srgbClr val="000000"/>
                </a:solidFill>
              </a:rPr>
              <a:t> </a:t>
            </a:r>
            <a:r>
              <a:rPr lang="de-DE" sz="1400" u="none" dirty="0" err="1">
                <a:solidFill>
                  <a:srgbClr val="000000"/>
                </a:solidFill>
              </a:rPr>
              <a:t>the</a:t>
            </a:r>
            <a:r>
              <a:rPr lang="de-DE" sz="1400" u="none" dirty="0">
                <a:solidFill>
                  <a:srgbClr val="000000"/>
                </a:solidFill>
              </a:rPr>
              <a:t> </a:t>
            </a:r>
            <a:r>
              <a:rPr lang="de-DE" sz="1400" u="none" dirty="0" err="1">
                <a:solidFill>
                  <a:srgbClr val="000000"/>
                </a:solidFill>
              </a:rPr>
              <a:t>curve</a:t>
            </a:r>
            <a:r>
              <a:rPr lang="de-DE" sz="1400" u="none" dirty="0">
                <a:solidFill>
                  <a:srgbClr val="000000"/>
                </a:solidFill>
              </a:rPr>
              <a:t> f(x). </a:t>
            </a:r>
            <a:br>
              <a:rPr lang="de-DE" sz="1400" u="none" dirty="0">
                <a:solidFill>
                  <a:srgbClr val="000000"/>
                </a:solidFill>
              </a:rPr>
            </a:br>
            <a:r>
              <a:rPr lang="de-DE" sz="1400" u="none" dirty="0" err="1">
                <a:solidFill>
                  <a:srgbClr val="000000"/>
                </a:solidFill>
              </a:rPr>
              <a:t>Notice</a:t>
            </a:r>
            <a:r>
              <a:rPr lang="de-DE" sz="1400" u="none" dirty="0">
                <a:solidFill>
                  <a:srgbClr val="000000"/>
                </a:solidFill>
              </a:rPr>
              <a:t>: </a:t>
            </a:r>
            <a:r>
              <a:rPr lang="de-DE" sz="1400" u="none" dirty="0" err="1">
                <a:solidFill>
                  <a:srgbClr val="000000"/>
                </a:solidFill>
              </a:rPr>
              <a:t>Less</a:t>
            </a:r>
            <a:r>
              <a:rPr lang="de-DE" sz="1400" u="none" dirty="0">
                <a:solidFill>
                  <a:srgbClr val="000000"/>
                </a:solidFill>
              </a:rPr>
              <a:t> </a:t>
            </a:r>
            <a:r>
              <a:rPr lang="de-DE" sz="1400" u="none" dirty="0" err="1">
                <a:solidFill>
                  <a:srgbClr val="000000"/>
                </a:solidFill>
              </a:rPr>
              <a:t>than</a:t>
            </a:r>
            <a:r>
              <a:rPr lang="de-DE" sz="1400" u="none" dirty="0">
                <a:solidFill>
                  <a:srgbClr val="000000"/>
                </a:solidFill>
              </a:rPr>
              <a:t> 3 </a:t>
            </a:r>
            <a:r>
              <a:rPr lang="de-DE" sz="1400" u="none" dirty="0" err="1">
                <a:solidFill>
                  <a:srgbClr val="000000"/>
                </a:solidFill>
              </a:rPr>
              <a:t>points</a:t>
            </a:r>
            <a:r>
              <a:rPr lang="de-DE" sz="1400" u="none" dirty="0">
                <a:solidFill>
                  <a:srgbClr val="000000"/>
                </a:solidFill>
              </a:rPr>
              <a:t> </a:t>
            </a:r>
            <a:r>
              <a:rPr lang="de-DE" sz="1400" u="none" dirty="0" err="1">
                <a:solidFill>
                  <a:srgbClr val="000000"/>
                </a:solidFill>
              </a:rPr>
              <a:t>are</a:t>
            </a:r>
            <a:r>
              <a:rPr lang="de-DE" sz="1400" u="none" dirty="0">
                <a:solidFill>
                  <a:srgbClr val="000000"/>
                </a:solidFill>
              </a:rPr>
              <a:t> not </a:t>
            </a:r>
            <a:r>
              <a:rPr lang="de-DE" sz="1400" u="none" dirty="0" err="1">
                <a:solidFill>
                  <a:srgbClr val="000000"/>
                </a:solidFill>
              </a:rPr>
              <a:t>sufficient</a:t>
            </a:r>
            <a:r>
              <a:rPr lang="de-DE" sz="1400" u="none" dirty="0">
                <a:solidFill>
                  <a:srgbClr val="000000"/>
                </a:solidFill>
              </a:rPr>
              <a:t>!</a:t>
            </a:r>
            <a:endParaRPr lang="en-US" sz="1400" u="none" dirty="0">
              <a:solidFill>
                <a:srgbClr val="000000"/>
              </a:solidFill>
            </a:endParaRPr>
          </a:p>
          <a:p>
            <a:pPr defTabSz="762000"/>
            <a:endParaRPr lang="en-US" sz="1400" u="none" dirty="0">
              <a:solidFill>
                <a:srgbClr val="000000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668331" y="3545662"/>
            <a:ext cx="1199711" cy="995874"/>
            <a:chOff x="1678507" y="3585504"/>
            <a:chExt cx="1054678" cy="824599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801242" y="4038600"/>
              <a:ext cx="931943" cy="3715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9990" tIns="46795" rIns="89990" bIns="46795">
              <a:spAutoFit/>
            </a:bodyPr>
            <a:lstStyle/>
            <a:p>
              <a:pPr defTabSz="762000"/>
              <a:r>
                <a:rPr lang="en-US" sz="1800" u="none" dirty="0">
                  <a:solidFill>
                    <a:srgbClr val="000000"/>
                  </a:solidFill>
                </a:rPr>
                <a:t>f(0) = c</a:t>
              </a:r>
              <a:endParaRPr lang="en-GB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1754707" y="3676475"/>
              <a:ext cx="427535" cy="362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4" name="Ellipse 3"/>
            <p:cNvSpPr/>
            <p:nvPr/>
          </p:nvSpPr>
          <p:spPr bwMode="auto">
            <a:xfrm>
              <a:off x="1678507" y="3585504"/>
              <a:ext cx="76200" cy="10936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7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/>
      <p:bldP spid="24" grpId="0"/>
      <p:bldP spid="25" grpId="0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622" y="453733"/>
            <a:ext cx="8837613" cy="762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100419" tIns="50209" rIns="100419" bIns="50209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 b="1" dirty="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Shamir’s Threshold Scheme set up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62844" y="1253297"/>
            <a:ext cx="9043862" cy="112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0" rIns="91420" bIns="45710">
            <a:spAutoFit/>
          </a:bodyPr>
          <a:lstStyle/>
          <a:p>
            <a:pPr marL="457200" indent="-457200" algn="just" defTabSz="762000"/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System set-up:</a:t>
            </a:r>
          </a:p>
          <a:p>
            <a:pPr marL="457200" indent="-457200" algn="just" defTabSz="762000"/>
            <a:r>
              <a:rPr lang="en-US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n secrets are distributed securely to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n users</a:t>
            </a:r>
            <a:r>
              <a:rPr lang="en-US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. The (secret distributor), called here 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Dealer</a:t>
            </a:r>
          </a:p>
          <a:p>
            <a:pPr marL="457200" indent="-457200" algn="just" defTabSz="762000"/>
            <a:r>
              <a:rPr lang="en-US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should then perform the following steps:   </a:t>
            </a:r>
            <a:r>
              <a:rPr lang="en-US" sz="16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u="none" dirty="0">
              <a:solidFill>
                <a:srgbClr val="3E33CB"/>
              </a:solidFill>
              <a:latin typeface="Arial Narrow" pitchFamily="34" charset="0"/>
              <a:ea typeface="???"/>
              <a:cs typeface="???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E60B6FB8-7A3C-449E-AC99-FD284C6C9245}"/>
              </a:ext>
            </a:extLst>
          </p:cNvPr>
          <p:cNvSpPr/>
          <p:nvPr/>
        </p:nvSpPr>
        <p:spPr>
          <a:xfrm>
            <a:off x="517792" y="2592763"/>
            <a:ext cx="8713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defTabSz="762000"/>
            <a:r>
              <a:rPr lang="en-US" u="none" dirty="0">
                <a:latin typeface="Arial Narrow" pitchFamily="34" charset="0"/>
                <a:cs typeface="Times New Roman" pitchFamily="18" charset="0"/>
              </a:rPr>
              <a:t>        1.  for Threshold =t, choose a polynomial  </a:t>
            </a:r>
            <a:r>
              <a:rPr lang="en-US" b="0" i="1" u="none" dirty="0">
                <a:cs typeface="Arial" pitchFamily="34" charset="0"/>
              </a:rPr>
              <a:t>f(x) = f</a:t>
            </a:r>
            <a:r>
              <a:rPr lang="en-US" b="0" i="1" u="none" baseline="-25000" dirty="0">
                <a:cs typeface="Arial" pitchFamily="34" charset="0"/>
              </a:rPr>
              <a:t>0</a:t>
            </a:r>
            <a:r>
              <a:rPr lang="en-US" b="0" i="1" u="none" dirty="0">
                <a:cs typeface="Arial" pitchFamily="34" charset="0"/>
              </a:rPr>
              <a:t> + f</a:t>
            </a:r>
            <a:r>
              <a:rPr lang="en-US" b="0" i="1" u="none" baseline="-25000" dirty="0">
                <a:cs typeface="Arial" pitchFamily="34" charset="0"/>
              </a:rPr>
              <a:t>1</a:t>
            </a:r>
            <a:r>
              <a:rPr lang="en-US" b="0" i="1" u="none" dirty="0">
                <a:cs typeface="Arial" pitchFamily="34" charset="0"/>
              </a:rPr>
              <a:t> x + f</a:t>
            </a:r>
            <a:r>
              <a:rPr lang="en-US" b="0" i="1" u="none" baseline="-25000" dirty="0">
                <a:cs typeface="Arial" pitchFamily="34" charset="0"/>
              </a:rPr>
              <a:t>2</a:t>
            </a:r>
            <a:r>
              <a:rPr lang="en-US" b="0" i="1" u="none" dirty="0">
                <a:cs typeface="Arial" pitchFamily="34" charset="0"/>
              </a:rPr>
              <a:t> x</a:t>
            </a:r>
            <a:r>
              <a:rPr lang="en-US" b="0" i="1" u="none" baseline="30000" dirty="0">
                <a:cs typeface="Arial" pitchFamily="34" charset="0"/>
              </a:rPr>
              <a:t>2</a:t>
            </a:r>
            <a:r>
              <a:rPr lang="en-US" b="0" i="1" u="none" dirty="0">
                <a:cs typeface="Arial" pitchFamily="34" charset="0"/>
              </a:rPr>
              <a:t> + …    + f</a:t>
            </a:r>
            <a:r>
              <a:rPr lang="en-US" b="0" i="1" u="none" baseline="-25000" dirty="0">
                <a:cs typeface="Arial" pitchFamily="34" charset="0"/>
              </a:rPr>
              <a:t>t-1</a:t>
            </a:r>
            <a:r>
              <a:rPr lang="en-US" b="0" i="1" u="none" dirty="0">
                <a:cs typeface="Arial" pitchFamily="34" charset="0"/>
              </a:rPr>
              <a:t> x</a:t>
            </a:r>
            <a:r>
              <a:rPr lang="en-US" b="0" i="1" u="none" baseline="30000" dirty="0">
                <a:cs typeface="Arial" pitchFamily="34" charset="0"/>
              </a:rPr>
              <a:t>t-1</a:t>
            </a:r>
            <a:endParaRPr lang="en-US" b="0" i="1" u="none" dirty="0">
              <a:latin typeface="Arial Narrow" pitchFamily="34" charset="0"/>
              <a:cs typeface="Times New Roman" pitchFamily="18" charset="0"/>
            </a:endParaRPr>
          </a:p>
          <a:p>
            <a:pPr marL="457200" lvl="0" indent="-457200" algn="just" defTabSz="762000"/>
            <a:r>
              <a:rPr lang="en-US" u="none" dirty="0">
                <a:latin typeface="Arial Narrow" pitchFamily="34" charset="0"/>
                <a:cs typeface="Times New Roman" pitchFamily="18" charset="0"/>
              </a:rPr>
              <a:t>            With the secret K = </a:t>
            </a:r>
            <a:r>
              <a:rPr lang="en-US" i="1" u="none" dirty="0">
                <a:latin typeface="Arial Narrow" pitchFamily="34" charset="0"/>
                <a:cs typeface="Times New Roman" pitchFamily="18" charset="0"/>
              </a:rPr>
              <a:t>f</a:t>
            </a:r>
            <a:r>
              <a:rPr lang="en-US" i="1" u="none" baseline="-25000" dirty="0">
                <a:latin typeface="Arial Narrow" pitchFamily="34" charset="0"/>
                <a:cs typeface="Times New Roman" pitchFamily="18" charset="0"/>
              </a:rPr>
              <a:t>0 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= f(0), where </a:t>
            </a:r>
            <a:r>
              <a:rPr lang="en-US" i="1" u="none" dirty="0">
                <a:latin typeface="Arial Narrow" pitchFamily="34" charset="0"/>
                <a:cs typeface="Times New Roman" pitchFamily="18" charset="0"/>
              </a:rPr>
              <a:t> f</a:t>
            </a:r>
            <a:r>
              <a:rPr lang="en-US" i="1" u="none" baseline="-25000" dirty="0">
                <a:latin typeface="Arial Narrow" pitchFamily="34" charset="0"/>
                <a:cs typeface="Times New Roman" pitchFamily="18" charset="0"/>
              </a:rPr>
              <a:t>0</a:t>
            </a:r>
            <a:r>
              <a:rPr lang="en-US" i="1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i="1" u="none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u="none" dirty="0">
                <a:latin typeface="Arial Narrow" pitchFamily="34" charset="0"/>
                <a:cs typeface="Times New Roman" pitchFamily="18" charset="0"/>
              </a:rPr>
              <a:t>GF(p), p is a large prime integer.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xmlns="" id="{FF758CD0-6E5E-47C9-8506-14CED83C83D0}"/>
              </a:ext>
            </a:extLst>
          </p:cNvPr>
          <p:cNvSpPr/>
          <p:nvPr/>
        </p:nvSpPr>
        <p:spPr>
          <a:xfrm>
            <a:off x="873423" y="3405985"/>
            <a:ext cx="92171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762000"/>
            <a:r>
              <a:rPr lang="en-US" i="1" u="none" dirty="0">
                <a:latin typeface="Arial Narrow" pitchFamily="34" charset="0"/>
                <a:cs typeface="Times New Roman" pitchFamily="18" charset="0"/>
              </a:rPr>
              <a:t> 2. T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he public values x</a:t>
            </a:r>
            <a:r>
              <a:rPr lang="en-US" u="none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 to </a:t>
            </a:r>
            <a:r>
              <a:rPr lang="en-US" u="none" dirty="0" err="1">
                <a:latin typeface="Arial Narrow" pitchFamily="34" charset="0"/>
                <a:cs typeface="Times New Roman" pitchFamily="18" charset="0"/>
              </a:rPr>
              <a:t>x</a:t>
            </a:r>
            <a:r>
              <a:rPr lang="en-US" u="none" baseline="-25000" dirty="0" err="1">
                <a:latin typeface="Arial Narrow" pitchFamily="34" charset="0"/>
                <a:cs typeface="Times New Roman" pitchFamily="18" charset="0"/>
              </a:rPr>
              <a:t>n</a:t>
            </a:r>
            <a:r>
              <a:rPr lang="en-US" u="none" baseline="-25000" dirty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are selected randomly for n users.</a:t>
            </a:r>
          </a:p>
          <a:p>
            <a:pPr marL="457200" lvl="0" indent="-457200" defTabSz="762000"/>
            <a:r>
              <a:rPr lang="en-US" u="none" dirty="0">
                <a:latin typeface="Arial Narrow" pitchFamily="34" charset="0"/>
                <a:cs typeface="Times New Roman" pitchFamily="18" charset="0"/>
              </a:rPr>
              <a:t>     Dealer then computes the corresponding n shares for n participants</a:t>
            </a:r>
          </a:p>
          <a:p>
            <a:pPr marL="457200" lvl="0" indent="-457200" defTabSz="762000"/>
            <a:r>
              <a:rPr lang="en-US" u="none" dirty="0"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en-US" u="none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= f(x</a:t>
            </a:r>
            <a:r>
              <a:rPr lang="en-US" u="none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) 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and sends securely every </a:t>
            </a:r>
            <a:r>
              <a:rPr lang="en-US" dirty="0">
                <a:latin typeface="Arial Narrow" pitchFamily="34" charset="0"/>
                <a:cs typeface="Times New Roman" pitchFamily="18" charset="0"/>
              </a:rPr>
              <a:t>share S</a:t>
            </a:r>
            <a:r>
              <a:rPr lang="en-US" baseline="-30000" dirty="0"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to the corresponding </a:t>
            </a:r>
            <a:r>
              <a:rPr lang="en-US" dirty="0">
                <a:latin typeface="Arial Narrow" pitchFamily="34" charset="0"/>
                <a:cs typeface="Times New Roman" pitchFamily="18" charset="0"/>
              </a:rPr>
              <a:t>participant P</a:t>
            </a:r>
            <a:r>
              <a:rPr lang="en-US" baseline="-30000" dirty="0"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u="none" dirty="0">
                <a:latin typeface="Arial Narrow" pitchFamily="34" charset="0"/>
                <a:cs typeface="Times New Roman" pitchFamily="18" charset="0"/>
              </a:rPr>
              <a:t>. 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E0D80EBE-66F1-43DF-B1B4-AD90D9FA9EED}"/>
              </a:ext>
            </a:extLst>
          </p:cNvPr>
          <p:cNvSpPr/>
          <p:nvPr/>
        </p:nvSpPr>
        <p:spPr>
          <a:xfrm>
            <a:off x="720277" y="4789252"/>
            <a:ext cx="90730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762000"/>
            <a:r>
              <a:rPr lang="en-US" sz="18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Revealing the secret K: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lvl="0" defTabSz="762000"/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The above function f(x) can be reconstructed to get K if at least t participants cooperate and disclose their shares to each other to get K  (that is, t-shares ( S</a:t>
            </a:r>
            <a:r>
              <a:rPr lang="en-US" sz="180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  need to be disclosed together).</a:t>
            </a:r>
          </a:p>
          <a:p>
            <a:pPr marL="457200" lvl="0" indent="-457200" algn="just" defTabSz="762000"/>
            <a:r>
              <a:rPr lang="en-US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91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9683750" cy="4926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algn="just" defTabSz="762000">
              <a:spcBef>
                <a:spcPct val="50000"/>
              </a:spcBef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Secret reconstruction by </a:t>
            </a:r>
            <a:r>
              <a:rPr lang="en-US" sz="2700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t</a:t>
            </a:r>
            <a:r>
              <a:rPr lang="en-US" sz="27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users:</a:t>
            </a:r>
          </a:p>
          <a:p>
            <a:pPr algn="just" defTabSz="762000">
              <a:spcBef>
                <a:spcPct val="50000"/>
              </a:spcBef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Using </a:t>
            </a:r>
            <a:r>
              <a:rPr lang="en-US" sz="2400" i="1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Lagrange interpolation formula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, any t cooperating participants</a:t>
            </a:r>
          </a:p>
          <a:p>
            <a:pPr algn="just" defTabSz="762000">
              <a:spcBef>
                <a:spcPct val="50000"/>
              </a:spcBef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can find the secret </a:t>
            </a:r>
            <a:r>
              <a:rPr lang="en-US" sz="2400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K = f(0) = </a:t>
            </a:r>
            <a:r>
              <a:rPr lang="en-US" sz="2400" i="1" u="none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f</a:t>
            </a:r>
            <a:r>
              <a:rPr lang="en-US" sz="2400" i="1" u="none" baseline="-25000" dirty="0">
                <a:solidFill>
                  <a:srgbClr val="C50122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en-US" sz="2400" i="1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by </a:t>
            </a:r>
            <a:r>
              <a:rPr lang="en-US" sz="2400" i="1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Lagrange Interpolation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algn="just" defTabSz="762000">
              <a:spcBef>
                <a:spcPct val="50000"/>
              </a:spcBef>
              <a:spcAft>
                <a:spcPts val="600"/>
              </a:spcAft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          f(x) =  </a:t>
            </a:r>
            <a:r>
              <a:rPr lang="en-US" sz="40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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u="none" baseline="-25000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 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L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 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(x),     Where   L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(x) = </a:t>
            </a:r>
            <a:r>
              <a:rPr lang="en-US" sz="36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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(x-</a:t>
            </a:r>
            <a:r>
              <a:rPr lang="en-US" sz="2400" u="none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u="none" baseline="-25000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) / (x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u="none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u="none" baseline="-25000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400" u="none" baseline="-25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762000">
              <a:spcBef>
                <a:spcPct val="50000"/>
              </a:spcBef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        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Only t-S</a:t>
            </a:r>
            <a:r>
              <a:rPr lang="en-US" sz="1800" u="none" baseline="-25000" dirty="0"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’s [ t points on f(x) ] are necessary to find K=f(0)</a:t>
            </a:r>
          </a:p>
          <a:p>
            <a:pPr algn="just" defTabSz="762000">
              <a:spcBef>
                <a:spcPct val="50000"/>
              </a:spcBef>
            </a:pP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      that is for x=0,  </a:t>
            </a:r>
            <a:r>
              <a:rPr lang="en-US" sz="2400" u="none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K = f(0) 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en-US" sz="40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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u="none" baseline="-25000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L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,       where L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36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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-x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/ (x</a:t>
            </a:r>
            <a:r>
              <a:rPr lang="en-US" sz="24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u="none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u="none" baseline="-25000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u="none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400" u="none" baseline="-25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762000">
              <a:spcBef>
                <a:spcPct val="50000"/>
              </a:spcBef>
            </a:pPr>
            <a:endParaRPr lang="en-US" sz="2400" u="none" baseline="-25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algn="just" defTabSz="762000">
              <a:spcBef>
                <a:spcPct val="50000"/>
              </a:spcBef>
            </a:pPr>
            <a:endParaRPr lang="en-US" u="none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166689"/>
            <a:ext cx="8837613" cy="762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100419" tIns="50209" rIns="100419" bIns="50209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 b="1" dirty="0">
                <a:solidFill>
                  <a:srgbClr val="3E33C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Shamir’s Threshold Scheme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70338" y="3230563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24213" y="5678488"/>
            <a:ext cx="7295171" cy="710057"/>
          </a:xfrm>
          <a:prstGeom prst="rect">
            <a:avLst/>
          </a:prstGeom>
          <a:noFill/>
          <a:ln w="12700">
            <a:solidFill>
              <a:srgbClr val="C50122"/>
            </a:solidFill>
            <a:miter lim="800000"/>
            <a:headEnd/>
            <a:tailEnd/>
          </a:ln>
        </p:spPr>
        <p:txBody>
          <a:bodyPr wrap="square" lIns="89990" tIns="46795" rIns="89990" bIns="46795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All computations are modulo p (over GF(p)), where p  is a large prime.</a:t>
            </a:r>
            <a:br>
              <a:rPr lang="en-US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</a:b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The system works similarly over GF (2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).</a:t>
            </a:r>
            <a:endParaRPr lang="en-GB" u="none" dirty="0">
              <a:solidFill>
                <a:schemeClr val="hlink"/>
              </a:solidFill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78063" y="2995613"/>
            <a:ext cx="1320800" cy="779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700" u="none" baseline="3000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t-1</a:t>
            </a:r>
          </a:p>
          <a:p>
            <a:pPr defTabSz="762000">
              <a:spcBef>
                <a:spcPct val="50000"/>
              </a:spcBef>
            </a:pPr>
            <a:r>
              <a:rPr lang="en-US" sz="2700" u="none" baseline="-2500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i=0</a:t>
            </a:r>
            <a:endParaRPr lang="en-GB" sz="2700" u="none" baseline="-2500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61037" y="3122613"/>
            <a:ext cx="1514475" cy="91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defTabSz="762000">
              <a:lnSpc>
                <a:spcPct val="40000"/>
              </a:lnSpc>
              <a:spcBef>
                <a:spcPct val="50000"/>
              </a:spcBef>
            </a:pPr>
            <a:r>
              <a:rPr lang="en-US" sz="2700" u="none" baseline="30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t-1</a:t>
            </a:r>
          </a:p>
          <a:p>
            <a:pPr defTabSz="762000">
              <a:lnSpc>
                <a:spcPct val="40000"/>
              </a:lnSpc>
              <a:spcBef>
                <a:spcPct val="50000"/>
              </a:spcBef>
            </a:pPr>
            <a:endParaRPr lang="en-US" sz="2700" u="none" baseline="30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defTabSz="762000">
              <a:lnSpc>
                <a:spcPct val="40000"/>
              </a:lnSpc>
              <a:spcBef>
                <a:spcPct val="50000"/>
              </a:spcBef>
            </a:pPr>
            <a:r>
              <a:rPr lang="en-US" sz="27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j=0</a:t>
            </a:r>
          </a:p>
          <a:p>
            <a:pPr defTabSz="762000">
              <a:lnSpc>
                <a:spcPct val="30000"/>
              </a:lnSpc>
              <a:spcBef>
                <a:spcPct val="50000"/>
              </a:spcBef>
            </a:pPr>
            <a:r>
              <a:rPr lang="en-US" sz="27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J </a:t>
            </a:r>
            <a:r>
              <a:rPr lang="en-US" sz="2700" u="none" baseline="-25000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endParaRPr lang="en-GB" sz="2700" u="none" baseline="-25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95724" y="4558638"/>
            <a:ext cx="1320800" cy="77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700" u="none" baseline="3000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t-1</a:t>
            </a:r>
          </a:p>
          <a:p>
            <a:pPr defTabSz="762000">
              <a:spcBef>
                <a:spcPct val="50000"/>
              </a:spcBef>
            </a:pPr>
            <a:r>
              <a:rPr lang="en-US" sz="2700" u="none" baseline="-2500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i=0</a:t>
            </a:r>
            <a:endParaRPr lang="en-GB" sz="2700" u="none" baseline="-2500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89235" y="4676113"/>
            <a:ext cx="1514475" cy="91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9990" tIns="46795" rIns="89990" bIns="46795">
            <a:spAutoFit/>
          </a:bodyPr>
          <a:lstStyle/>
          <a:p>
            <a:pPr defTabSz="762000">
              <a:lnSpc>
                <a:spcPct val="40000"/>
              </a:lnSpc>
              <a:spcBef>
                <a:spcPct val="50000"/>
              </a:spcBef>
            </a:pPr>
            <a:r>
              <a:rPr lang="en-US" sz="2700" u="none" baseline="30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t-1</a:t>
            </a:r>
          </a:p>
          <a:p>
            <a:pPr defTabSz="762000">
              <a:lnSpc>
                <a:spcPct val="40000"/>
              </a:lnSpc>
              <a:spcBef>
                <a:spcPct val="50000"/>
              </a:spcBef>
            </a:pPr>
            <a:endParaRPr lang="en-US" sz="2700" u="none" baseline="30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  <a:p>
            <a:pPr defTabSz="762000">
              <a:lnSpc>
                <a:spcPct val="40000"/>
              </a:lnSpc>
              <a:spcBef>
                <a:spcPct val="50000"/>
              </a:spcBef>
            </a:pPr>
            <a:r>
              <a:rPr lang="en-US" sz="27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j=0</a:t>
            </a:r>
          </a:p>
          <a:p>
            <a:pPr defTabSz="762000">
              <a:lnSpc>
                <a:spcPct val="30000"/>
              </a:lnSpc>
              <a:spcBef>
                <a:spcPct val="50000"/>
              </a:spcBef>
            </a:pPr>
            <a:r>
              <a:rPr lang="en-US" sz="2700" u="none" baseline="-25000" dirty="0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J </a:t>
            </a:r>
            <a:r>
              <a:rPr lang="en-US" sz="2700" u="none" baseline="-25000" dirty="0" err="1">
                <a:solidFill>
                  <a:srgbClr val="3E33CB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i</a:t>
            </a:r>
            <a:endParaRPr lang="en-GB" sz="2700" u="none" baseline="-25000" dirty="0">
              <a:solidFill>
                <a:srgbClr val="3E33CB"/>
              </a:solidFill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886075" y="3735388"/>
            <a:ext cx="9525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46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Text Box 2"/>
          <p:cNvSpPr txBox="1">
            <a:spLocks noChangeArrowheads="1"/>
          </p:cNvSpPr>
          <p:nvPr/>
        </p:nvSpPr>
        <p:spPr bwMode="auto">
          <a:xfrm>
            <a:off x="1901908" y="2136773"/>
            <a:ext cx="649248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JM" sz="4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No-Key Secrecy Protocols</a:t>
            </a:r>
          </a:p>
          <a:p>
            <a:pPr algn="ctr" defTabSz="762000">
              <a:defRPr/>
            </a:pPr>
            <a:endParaRPr lang="en-JM" sz="4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defTabSz="762000">
              <a:defRPr/>
            </a:pPr>
            <a:r>
              <a:rPr lang="en-JM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Secrecy procedure require </a:t>
            </a:r>
          </a:p>
          <a:p>
            <a:pPr marL="457200" indent="-457200" defTabSz="762000">
              <a:buFontTx/>
              <a:buChar char="-"/>
              <a:defRPr/>
            </a:pPr>
            <a:r>
              <a:rPr lang="en-JM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 secret agreement</a:t>
            </a:r>
          </a:p>
          <a:p>
            <a:pPr marL="457200" indent="-457200" defTabSz="762000">
              <a:buFontTx/>
              <a:buChar char="-"/>
              <a:defRPr/>
            </a:pPr>
            <a:r>
              <a:rPr lang="en-JM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 open keys at all</a:t>
            </a:r>
          </a:p>
        </p:txBody>
      </p:sp>
    </p:spTree>
    <p:extLst>
      <p:ext uri="{BB962C8B-B14F-4D97-AF65-F5344CB8AC3E}">
        <p14:creationId xmlns:p14="http://schemas.microsoft.com/office/powerpoint/2010/main" val="20448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ChangeArrowheads="1"/>
          </p:cNvSpPr>
          <p:nvPr/>
        </p:nvSpPr>
        <p:spPr bwMode="auto">
          <a:xfrm>
            <a:off x="3705227" y="2133602"/>
            <a:ext cx="2208213" cy="42687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9980" tIns="46790" rIns="89980" bIns="46790" anchor="ctr"/>
          <a:lstStyle/>
          <a:p>
            <a:endParaRPr lang="de-DE"/>
          </a:p>
        </p:txBody>
      </p:sp>
      <p:sp>
        <p:nvSpPr>
          <p:cNvPr id="1357827" name="Text Box 3"/>
          <p:cNvSpPr txBox="1">
            <a:spLocks noChangeArrowheads="1"/>
          </p:cNvSpPr>
          <p:nvPr/>
        </p:nvSpPr>
        <p:spPr bwMode="auto">
          <a:xfrm>
            <a:off x="1949541" y="930223"/>
            <a:ext cx="6264816" cy="73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/>
            <a:r>
              <a:rPr lang="en-US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No Key</a:t>
            </a: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Cryptography :   Shamir’s  3-Pass Protocol</a:t>
            </a:r>
          </a:p>
          <a:p>
            <a:pPr algn="ctr" defTabSz="761836"/>
            <a: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(Mechanical scenario/simulation)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3" y="1985965"/>
            <a:ext cx="614363" cy="757237"/>
            <a:chOff x="1584" y="1347"/>
            <a:chExt cx="387" cy="47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32" y="1347"/>
              <a:ext cx="339" cy="189"/>
              <a:chOff x="1821" y="1347"/>
              <a:chExt cx="339" cy="189"/>
            </a:xfrm>
          </p:grpSpPr>
          <p:sp>
            <p:nvSpPr>
              <p:cNvPr id="1357830" name="Freeform 6"/>
              <p:cNvSpPr>
                <a:spLocks noEditPoints="1"/>
              </p:cNvSpPr>
              <p:nvPr/>
            </p:nvSpPr>
            <p:spPr bwMode="auto">
              <a:xfrm>
                <a:off x="1821" y="1347"/>
                <a:ext cx="339" cy="189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1" name="Freeform 7"/>
              <p:cNvSpPr>
                <a:spLocks/>
              </p:cNvSpPr>
              <p:nvPr/>
            </p:nvSpPr>
            <p:spPr bwMode="auto">
              <a:xfrm>
                <a:off x="1821" y="1347"/>
                <a:ext cx="339" cy="189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2" name="Freeform 8"/>
              <p:cNvSpPr>
                <a:spLocks/>
              </p:cNvSpPr>
              <p:nvPr/>
            </p:nvSpPr>
            <p:spPr bwMode="auto">
              <a:xfrm>
                <a:off x="1842" y="13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3" name="Freeform 9"/>
              <p:cNvSpPr>
                <a:spLocks/>
              </p:cNvSpPr>
              <p:nvPr/>
            </p:nvSpPr>
            <p:spPr bwMode="auto">
              <a:xfrm>
                <a:off x="1838" y="1409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4" name="Freeform 10"/>
              <p:cNvSpPr>
                <a:spLocks/>
              </p:cNvSpPr>
              <p:nvPr/>
            </p:nvSpPr>
            <p:spPr bwMode="auto">
              <a:xfrm>
                <a:off x="2044" y="1364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5" name="Freeform 11"/>
              <p:cNvSpPr>
                <a:spLocks/>
              </p:cNvSpPr>
              <p:nvPr/>
            </p:nvSpPr>
            <p:spPr bwMode="auto">
              <a:xfrm>
                <a:off x="1890" y="1439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6" name="Freeform 12"/>
              <p:cNvSpPr>
                <a:spLocks/>
              </p:cNvSpPr>
              <p:nvPr/>
            </p:nvSpPr>
            <p:spPr bwMode="auto">
              <a:xfrm>
                <a:off x="1958" y="1380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7837" name="Line 13"/>
            <p:cNvSpPr>
              <a:spLocks noChangeShapeType="1"/>
            </p:cNvSpPr>
            <p:nvPr/>
          </p:nvSpPr>
          <p:spPr bwMode="auto">
            <a:xfrm flipH="1">
              <a:off x="1584" y="1584"/>
              <a:ext cx="203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93752" y="1752603"/>
            <a:ext cx="8905873" cy="584201"/>
            <a:chOff x="519" y="1356"/>
            <a:chExt cx="5611" cy="368"/>
          </a:xfrm>
        </p:grpSpPr>
        <p:sp>
          <p:nvSpPr>
            <p:cNvPr id="1357839" name="Text Box 15"/>
            <p:cNvSpPr txBox="1">
              <a:spLocks noChangeArrowheads="1"/>
            </p:cNvSpPr>
            <p:nvPr/>
          </p:nvSpPr>
          <p:spPr bwMode="auto">
            <a:xfrm>
              <a:off x="519" y="1356"/>
              <a:ext cx="12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ar-SA" sz="3200" dirty="0">
                  <a:solidFill>
                    <a:schemeClr val="hlink"/>
                  </a:solidFill>
                  <a:cs typeface="Times New Roman (Arabic)" charset="-78"/>
                </a:rPr>
                <a:t>User A</a:t>
              </a:r>
              <a:r>
                <a:rPr lang="en-US" altLang="ar-SA" sz="3200" u="none" dirty="0">
                  <a:cs typeface="Times New Roman (Arabic)" charset="-78"/>
                </a:rPr>
                <a:t>     </a:t>
              </a:r>
            </a:p>
          </p:txBody>
        </p:sp>
        <p:sp>
          <p:nvSpPr>
            <p:cNvPr id="1357840" name="Text Box 16"/>
            <p:cNvSpPr txBox="1">
              <a:spLocks noChangeArrowheads="1"/>
            </p:cNvSpPr>
            <p:nvPr/>
          </p:nvSpPr>
          <p:spPr bwMode="auto">
            <a:xfrm>
              <a:off x="4463" y="1356"/>
              <a:ext cx="166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3200" u="none">
                  <a:cs typeface="Times New Roman (Arabic)" charset="-78"/>
                </a:rPr>
                <a:t>          </a:t>
              </a:r>
              <a:r>
                <a:rPr lang="en-US" altLang="ar-SA" sz="3200">
                  <a:solidFill>
                    <a:srgbClr val="1515F5"/>
                  </a:solidFill>
                  <a:cs typeface="Times New Roman (Arabic)" charset="-78"/>
                </a:rPr>
                <a:t>User B</a:t>
              </a:r>
            </a:p>
          </p:txBody>
        </p:sp>
      </p:grpSp>
      <p:sp>
        <p:nvSpPr>
          <p:cNvPr id="1357841" name="Text Box 17"/>
          <p:cNvSpPr txBox="1">
            <a:spLocks noChangeArrowheads="1"/>
          </p:cNvSpPr>
          <p:nvPr/>
        </p:nvSpPr>
        <p:spPr bwMode="auto">
          <a:xfrm>
            <a:off x="2484438" y="171452"/>
            <a:ext cx="5110654" cy="70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/>
            <a:r>
              <a:rPr lang="en-US" altLang="ar-SA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Cryptographic Protocols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981200" y="2590800"/>
            <a:ext cx="1169988" cy="893763"/>
            <a:chOff x="1296" y="1680"/>
            <a:chExt cx="737" cy="562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296" y="1680"/>
              <a:ext cx="737" cy="562"/>
              <a:chOff x="1392" y="1679"/>
              <a:chExt cx="737" cy="562"/>
            </a:xfrm>
          </p:grpSpPr>
          <p:sp>
            <p:nvSpPr>
              <p:cNvPr id="1357844" name="Freeform 20"/>
              <p:cNvSpPr>
                <a:spLocks/>
              </p:cNvSpPr>
              <p:nvPr/>
            </p:nvSpPr>
            <p:spPr bwMode="auto">
              <a:xfrm>
                <a:off x="1392" y="1679"/>
                <a:ext cx="737" cy="562"/>
              </a:xfrm>
              <a:custGeom>
                <a:avLst/>
                <a:gdLst/>
                <a:ahLst/>
                <a:cxnLst>
                  <a:cxn ang="0">
                    <a:pos x="371" y="0"/>
                  </a:cxn>
                  <a:cxn ang="0">
                    <a:pos x="968" y="0"/>
                  </a:cxn>
                  <a:cxn ang="0">
                    <a:pos x="580" y="170"/>
                  </a:cxn>
                  <a:cxn ang="0">
                    <a:pos x="0" y="170"/>
                  </a:cxn>
                  <a:cxn ang="0">
                    <a:pos x="0" y="614"/>
                  </a:cxn>
                  <a:cxn ang="0">
                    <a:pos x="580" y="614"/>
                  </a:cxn>
                  <a:cxn ang="0">
                    <a:pos x="580" y="170"/>
                  </a:cxn>
                </a:cxnLst>
                <a:rect l="0" t="0" r="r" b="b"/>
                <a:pathLst>
                  <a:path w="968" h="614">
                    <a:moveTo>
                      <a:pt x="371" y="0"/>
                    </a:moveTo>
                    <a:lnTo>
                      <a:pt x="968" y="0"/>
                    </a:lnTo>
                    <a:lnTo>
                      <a:pt x="580" y="170"/>
                    </a:lnTo>
                    <a:lnTo>
                      <a:pt x="0" y="170"/>
                    </a:lnTo>
                    <a:lnTo>
                      <a:pt x="0" y="614"/>
                    </a:lnTo>
                    <a:lnTo>
                      <a:pt x="580" y="614"/>
                    </a:lnTo>
                    <a:lnTo>
                      <a:pt x="580" y="17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45" name="Line 21"/>
              <p:cNvSpPr>
                <a:spLocks noChangeShapeType="1"/>
              </p:cNvSpPr>
              <p:nvPr/>
            </p:nvSpPr>
            <p:spPr bwMode="auto">
              <a:xfrm flipH="1">
                <a:off x="1392" y="1679"/>
                <a:ext cx="282" cy="1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7846" name="Freeform 22"/>
            <p:cNvSpPr>
              <a:spLocks/>
            </p:cNvSpPr>
            <p:nvPr/>
          </p:nvSpPr>
          <p:spPr bwMode="auto">
            <a:xfrm>
              <a:off x="1849" y="1744"/>
              <a:ext cx="64" cy="18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160"/>
                </a:cxn>
                <a:cxn ang="0">
                  <a:pos x="0" y="201"/>
                </a:cxn>
                <a:cxn ang="0">
                  <a:pos x="0" y="32"/>
                </a:cxn>
              </a:cxnLst>
              <a:rect l="0" t="0" r="r" b="b"/>
              <a:pathLst>
                <a:path w="85" h="201">
                  <a:moveTo>
                    <a:pt x="85" y="0"/>
                  </a:moveTo>
                  <a:lnTo>
                    <a:pt x="85" y="160"/>
                  </a:lnTo>
                  <a:lnTo>
                    <a:pt x="0" y="201"/>
                  </a:lnTo>
                  <a:lnTo>
                    <a:pt x="0" y="3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7" name="Freeform 23"/>
            <p:cNvSpPr>
              <a:spLocks/>
            </p:cNvSpPr>
            <p:nvPr/>
          </p:nvSpPr>
          <p:spPr bwMode="auto">
            <a:xfrm>
              <a:off x="1861" y="1789"/>
              <a:ext cx="43" cy="97"/>
            </a:xfrm>
            <a:custGeom>
              <a:avLst/>
              <a:gdLst/>
              <a:ahLst/>
              <a:cxnLst>
                <a:cxn ang="0">
                  <a:pos x="56" y="46"/>
                </a:cxn>
                <a:cxn ang="0">
                  <a:pos x="56" y="60"/>
                </a:cxn>
                <a:cxn ang="0">
                  <a:pos x="51" y="73"/>
                </a:cxn>
                <a:cxn ang="0">
                  <a:pos x="51" y="83"/>
                </a:cxn>
                <a:cxn ang="0">
                  <a:pos x="51" y="87"/>
                </a:cxn>
                <a:cxn ang="0">
                  <a:pos x="45" y="96"/>
                </a:cxn>
                <a:cxn ang="0">
                  <a:pos x="40" y="101"/>
                </a:cxn>
                <a:cxn ang="0">
                  <a:pos x="34" y="101"/>
                </a:cxn>
                <a:cxn ang="0">
                  <a:pos x="34" y="106"/>
                </a:cxn>
                <a:cxn ang="0">
                  <a:pos x="28" y="106"/>
                </a:cxn>
                <a:cxn ang="0">
                  <a:pos x="23" y="106"/>
                </a:cxn>
                <a:cxn ang="0">
                  <a:pos x="17" y="106"/>
                </a:cxn>
                <a:cxn ang="0">
                  <a:pos x="17" y="101"/>
                </a:cxn>
                <a:cxn ang="0">
                  <a:pos x="11" y="101"/>
                </a:cxn>
                <a:cxn ang="0">
                  <a:pos x="11" y="96"/>
                </a:cxn>
                <a:cxn ang="0">
                  <a:pos x="6" y="96"/>
                </a:cxn>
                <a:cxn ang="0">
                  <a:pos x="6" y="92"/>
                </a:cxn>
                <a:cxn ang="0">
                  <a:pos x="6" y="87"/>
                </a:cxn>
                <a:cxn ang="0">
                  <a:pos x="6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17" y="5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4" y="5"/>
                </a:cxn>
                <a:cxn ang="0">
                  <a:pos x="40" y="5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8"/>
                </a:cxn>
                <a:cxn ang="0">
                  <a:pos x="51" y="32"/>
                </a:cxn>
                <a:cxn ang="0">
                  <a:pos x="51" y="37"/>
                </a:cxn>
                <a:cxn ang="0">
                  <a:pos x="56" y="41"/>
                </a:cxn>
                <a:cxn ang="0">
                  <a:pos x="56" y="46"/>
                </a:cxn>
              </a:cxnLst>
              <a:rect l="0" t="0" r="r" b="b"/>
              <a:pathLst>
                <a:path w="56" h="106">
                  <a:moveTo>
                    <a:pt x="56" y="46"/>
                  </a:moveTo>
                  <a:lnTo>
                    <a:pt x="56" y="60"/>
                  </a:lnTo>
                  <a:lnTo>
                    <a:pt x="51" y="73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45" y="96"/>
                  </a:lnTo>
                  <a:lnTo>
                    <a:pt x="40" y="101"/>
                  </a:lnTo>
                  <a:lnTo>
                    <a:pt x="34" y="101"/>
                  </a:lnTo>
                  <a:lnTo>
                    <a:pt x="34" y="106"/>
                  </a:lnTo>
                  <a:lnTo>
                    <a:pt x="28" y="106"/>
                  </a:lnTo>
                  <a:lnTo>
                    <a:pt x="23" y="106"/>
                  </a:lnTo>
                  <a:lnTo>
                    <a:pt x="17" y="106"/>
                  </a:lnTo>
                  <a:lnTo>
                    <a:pt x="17" y="101"/>
                  </a:lnTo>
                  <a:lnTo>
                    <a:pt x="11" y="101"/>
                  </a:lnTo>
                  <a:lnTo>
                    <a:pt x="11" y="96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7"/>
                  </a:lnTo>
                  <a:lnTo>
                    <a:pt x="6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7" y="5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51" y="18"/>
                  </a:lnTo>
                  <a:lnTo>
                    <a:pt x="51" y="23"/>
                  </a:lnTo>
                  <a:lnTo>
                    <a:pt x="51" y="28"/>
                  </a:lnTo>
                  <a:lnTo>
                    <a:pt x="51" y="32"/>
                  </a:lnTo>
                  <a:lnTo>
                    <a:pt x="51" y="37"/>
                  </a:lnTo>
                  <a:lnTo>
                    <a:pt x="56" y="41"/>
                  </a:lnTo>
                  <a:lnTo>
                    <a:pt x="56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8" name="Freeform 24"/>
            <p:cNvSpPr>
              <a:spLocks/>
            </p:cNvSpPr>
            <p:nvPr/>
          </p:nvSpPr>
          <p:spPr bwMode="auto">
            <a:xfrm>
              <a:off x="1866" y="1798"/>
              <a:ext cx="35" cy="79"/>
            </a:xfrm>
            <a:custGeom>
              <a:avLst/>
              <a:gdLst/>
              <a:ahLst/>
              <a:cxnLst>
                <a:cxn ang="0">
                  <a:pos x="45" y="37"/>
                </a:cxn>
                <a:cxn ang="0">
                  <a:pos x="39" y="32"/>
                </a:cxn>
                <a:cxn ang="0">
                  <a:pos x="39" y="28"/>
                </a:cxn>
                <a:cxn ang="0">
                  <a:pos x="39" y="23"/>
                </a:cxn>
                <a:cxn ang="0">
                  <a:pos x="39" y="19"/>
                </a:cxn>
                <a:cxn ang="0">
                  <a:pos x="39" y="14"/>
                </a:cxn>
                <a:cxn ang="0">
                  <a:pos x="39" y="9"/>
                </a:cxn>
                <a:cxn ang="0">
                  <a:pos x="34" y="9"/>
                </a:cxn>
                <a:cxn ang="0">
                  <a:pos x="34" y="5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9"/>
                </a:cxn>
                <a:cxn ang="0">
                  <a:pos x="5" y="14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5" y="74"/>
                </a:cxn>
                <a:cxn ang="0">
                  <a:pos x="5" y="78"/>
                </a:cxn>
                <a:cxn ang="0">
                  <a:pos x="5" y="83"/>
                </a:cxn>
                <a:cxn ang="0">
                  <a:pos x="11" y="83"/>
                </a:cxn>
                <a:cxn ang="0">
                  <a:pos x="11" y="87"/>
                </a:cxn>
                <a:cxn ang="0">
                  <a:pos x="17" y="87"/>
                </a:cxn>
                <a:cxn ang="0">
                  <a:pos x="22" y="87"/>
                </a:cxn>
                <a:cxn ang="0">
                  <a:pos x="28" y="87"/>
                </a:cxn>
                <a:cxn ang="0">
                  <a:pos x="34" y="83"/>
                </a:cxn>
                <a:cxn ang="0">
                  <a:pos x="39" y="78"/>
                </a:cxn>
                <a:cxn ang="0">
                  <a:pos x="39" y="74"/>
                </a:cxn>
                <a:cxn ang="0">
                  <a:pos x="39" y="64"/>
                </a:cxn>
                <a:cxn ang="0">
                  <a:pos x="39" y="60"/>
                </a:cxn>
                <a:cxn ang="0">
                  <a:pos x="45" y="51"/>
                </a:cxn>
                <a:cxn ang="0">
                  <a:pos x="45" y="37"/>
                </a:cxn>
              </a:cxnLst>
              <a:rect l="0" t="0" r="r" b="b"/>
              <a:pathLst>
                <a:path w="45" h="87">
                  <a:moveTo>
                    <a:pt x="45" y="37"/>
                  </a:moveTo>
                  <a:lnTo>
                    <a:pt x="39" y="32"/>
                  </a:lnTo>
                  <a:lnTo>
                    <a:pt x="39" y="28"/>
                  </a:lnTo>
                  <a:lnTo>
                    <a:pt x="39" y="23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4" y="9"/>
                  </a:lnTo>
                  <a:lnTo>
                    <a:pt x="34" y="5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5" y="74"/>
                  </a:lnTo>
                  <a:lnTo>
                    <a:pt x="5" y="78"/>
                  </a:lnTo>
                  <a:lnTo>
                    <a:pt x="5" y="83"/>
                  </a:lnTo>
                  <a:lnTo>
                    <a:pt x="11" y="83"/>
                  </a:lnTo>
                  <a:lnTo>
                    <a:pt x="11" y="87"/>
                  </a:lnTo>
                  <a:lnTo>
                    <a:pt x="17" y="87"/>
                  </a:lnTo>
                  <a:lnTo>
                    <a:pt x="22" y="87"/>
                  </a:lnTo>
                  <a:lnTo>
                    <a:pt x="28" y="87"/>
                  </a:lnTo>
                  <a:lnTo>
                    <a:pt x="34" y="83"/>
                  </a:lnTo>
                  <a:lnTo>
                    <a:pt x="39" y="78"/>
                  </a:lnTo>
                  <a:lnTo>
                    <a:pt x="39" y="74"/>
                  </a:lnTo>
                  <a:lnTo>
                    <a:pt x="39" y="64"/>
                  </a:lnTo>
                  <a:lnTo>
                    <a:pt x="39" y="60"/>
                  </a:lnTo>
                  <a:lnTo>
                    <a:pt x="45" y="51"/>
                  </a:lnTo>
                  <a:lnTo>
                    <a:pt x="45" y="3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9" name="Freeform 25"/>
            <p:cNvSpPr>
              <a:spLocks/>
            </p:cNvSpPr>
            <p:nvPr/>
          </p:nvSpPr>
          <p:spPr bwMode="auto">
            <a:xfrm>
              <a:off x="1874" y="1811"/>
              <a:ext cx="77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0"/>
                </a:cxn>
                <a:cxn ang="0">
                  <a:pos x="90" y="5"/>
                </a:cxn>
                <a:cxn ang="0">
                  <a:pos x="96" y="5"/>
                </a:cxn>
                <a:cxn ang="0">
                  <a:pos x="96" y="9"/>
                </a:cxn>
                <a:cxn ang="0">
                  <a:pos x="101" y="14"/>
                </a:cxn>
                <a:cxn ang="0">
                  <a:pos x="101" y="18"/>
                </a:cxn>
                <a:cxn ang="0">
                  <a:pos x="101" y="23"/>
                </a:cxn>
                <a:cxn ang="0">
                  <a:pos x="101" y="28"/>
                </a:cxn>
                <a:cxn ang="0">
                  <a:pos x="101" y="32"/>
                </a:cxn>
                <a:cxn ang="0">
                  <a:pos x="101" y="37"/>
                </a:cxn>
                <a:cxn ang="0">
                  <a:pos x="101" y="41"/>
                </a:cxn>
                <a:cxn ang="0">
                  <a:pos x="96" y="46"/>
                </a:cxn>
                <a:cxn ang="0">
                  <a:pos x="96" y="50"/>
                </a:cxn>
                <a:cxn ang="0">
                  <a:pos x="90" y="50"/>
                </a:cxn>
                <a:cxn ang="0">
                  <a:pos x="85" y="55"/>
                </a:cxn>
                <a:cxn ang="0">
                  <a:pos x="79" y="55"/>
                </a:cxn>
                <a:cxn ang="0">
                  <a:pos x="73" y="60"/>
                </a:cxn>
                <a:cxn ang="0">
                  <a:pos x="68" y="60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68" y="50"/>
                </a:cxn>
                <a:cxn ang="0">
                  <a:pos x="73" y="50"/>
                </a:cxn>
                <a:cxn ang="0">
                  <a:pos x="79" y="50"/>
                </a:cxn>
                <a:cxn ang="0">
                  <a:pos x="85" y="50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1"/>
                </a:cxn>
                <a:cxn ang="0">
                  <a:pos x="96" y="41"/>
                </a:cxn>
                <a:cxn ang="0">
                  <a:pos x="96" y="37"/>
                </a:cxn>
                <a:cxn ang="0">
                  <a:pos x="96" y="32"/>
                </a:cxn>
                <a:cxn ang="0">
                  <a:pos x="96" y="28"/>
                </a:cxn>
                <a:cxn ang="0">
                  <a:pos x="96" y="23"/>
                </a:cxn>
                <a:cxn ang="0">
                  <a:pos x="96" y="18"/>
                </a:cxn>
                <a:cxn ang="0">
                  <a:pos x="90" y="14"/>
                </a:cxn>
                <a:cxn ang="0">
                  <a:pos x="90" y="9"/>
                </a:cxn>
                <a:cxn ang="0">
                  <a:pos x="85" y="9"/>
                </a:cxn>
                <a:cxn ang="0">
                  <a:pos x="79" y="5"/>
                </a:cxn>
                <a:cxn ang="0">
                  <a:pos x="73" y="5"/>
                </a:cxn>
                <a:cxn ang="0">
                  <a:pos x="68" y="5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101" h="60">
                  <a:moveTo>
                    <a:pt x="0" y="0"/>
                  </a:move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0" y="5"/>
                  </a:lnTo>
                  <a:lnTo>
                    <a:pt x="96" y="5"/>
                  </a:lnTo>
                  <a:lnTo>
                    <a:pt x="96" y="9"/>
                  </a:lnTo>
                  <a:lnTo>
                    <a:pt x="101" y="14"/>
                  </a:lnTo>
                  <a:lnTo>
                    <a:pt x="101" y="18"/>
                  </a:lnTo>
                  <a:lnTo>
                    <a:pt x="101" y="23"/>
                  </a:lnTo>
                  <a:lnTo>
                    <a:pt x="101" y="28"/>
                  </a:lnTo>
                  <a:lnTo>
                    <a:pt x="101" y="32"/>
                  </a:lnTo>
                  <a:lnTo>
                    <a:pt x="101" y="37"/>
                  </a:lnTo>
                  <a:lnTo>
                    <a:pt x="101" y="41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0" y="50"/>
                  </a:lnTo>
                  <a:lnTo>
                    <a:pt x="85" y="55"/>
                  </a:lnTo>
                  <a:lnTo>
                    <a:pt x="79" y="55"/>
                  </a:lnTo>
                  <a:lnTo>
                    <a:pt x="73" y="60"/>
                  </a:lnTo>
                  <a:lnTo>
                    <a:pt x="68" y="6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68" y="50"/>
                  </a:lnTo>
                  <a:lnTo>
                    <a:pt x="73" y="50"/>
                  </a:lnTo>
                  <a:lnTo>
                    <a:pt x="79" y="50"/>
                  </a:lnTo>
                  <a:lnTo>
                    <a:pt x="85" y="50"/>
                  </a:lnTo>
                  <a:lnTo>
                    <a:pt x="85" y="46"/>
                  </a:lnTo>
                  <a:lnTo>
                    <a:pt x="90" y="46"/>
                  </a:lnTo>
                  <a:lnTo>
                    <a:pt x="90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2"/>
                  </a:lnTo>
                  <a:lnTo>
                    <a:pt x="96" y="28"/>
                  </a:lnTo>
                  <a:lnTo>
                    <a:pt x="96" y="23"/>
                  </a:lnTo>
                  <a:lnTo>
                    <a:pt x="96" y="18"/>
                  </a:lnTo>
                  <a:lnTo>
                    <a:pt x="90" y="14"/>
                  </a:lnTo>
                  <a:lnTo>
                    <a:pt x="90" y="9"/>
                  </a:lnTo>
                  <a:lnTo>
                    <a:pt x="85" y="9"/>
                  </a:lnTo>
                  <a:lnTo>
                    <a:pt x="79" y="5"/>
                  </a:lnTo>
                  <a:lnTo>
                    <a:pt x="73" y="5"/>
                  </a:lnTo>
                  <a:lnTo>
                    <a:pt x="68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50" name="Freeform 26"/>
            <p:cNvSpPr>
              <a:spLocks/>
            </p:cNvSpPr>
            <p:nvPr/>
          </p:nvSpPr>
          <p:spPr bwMode="auto">
            <a:xfrm>
              <a:off x="1738" y="2011"/>
              <a:ext cx="295" cy="231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388" y="92"/>
                </a:cxn>
                <a:cxn ang="0">
                  <a:pos x="0" y="252"/>
                </a:cxn>
              </a:cxnLst>
              <a:rect l="0" t="0" r="r" b="b"/>
              <a:pathLst>
                <a:path w="388" h="252">
                  <a:moveTo>
                    <a:pt x="388" y="0"/>
                  </a:moveTo>
                  <a:lnTo>
                    <a:pt x="388" y="92"/>
                  </a:lnTo>
                  <a:lnTo>
                    <a:pt x="0" y="25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51" name="Line 27"/>
            <p:cNvSpPr>
              <a:spLocks noChangeShapeType="1"/>
            </p:cNvSpPr>
            <p:nvPr/>
          </p:nvSpPr>
          <p:spPr bwMode="auto">
            <a:xfrm>
              <a:off x="2032" y="1681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524002" y="2743200"/>
            <a:ext cx="1889125" cy="304800"/>
            <a:chOff x="1008" y="1806"/>
            <a:chExt cx="1190" cy="192"/>
          </a:xfrm>
        </p:grpSpPr>
        <p:sp>
          <p:nvSpPr>
            <p:cNvPr id="1357853" name="Line 29"/>
            <p:cNvSpPr>
              <a:spLocks noChangeShapeType="1"/>
            </p:cNvSpPr>
            <p:nvPr/>
          </p:nvSpPr>
          <p:spPr bwMode="auto">
            <a:xfrm>
              <a:off x="1008" y="1920"/>
              <a:ext cx="9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 rot="-3359764">
              <a:off x="1958" y="1758"/>
              <a:ext cx="192" cy="288"/>
              <a:chOff x="3216" y="1200"/>
              <a:chExt cx="864" cy="1104"/>
            </a:xfrm>
          </p:grpSpPr>
          <p:sp>
            <p:nvSpPr>
              <p:cNvPr id="1357855" name="AutoShape 31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856" name="Rectangle 3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9" name="Group 33"/>
          <p:cNvGrpSpPr>
            <a:grpSpLocks/>
          </p:cNvGrpSpPr>
          <p:nvPr/>
        </p:nvGrpSpPr>
        <p:grpSpPr bwMode="auto">
          <a:xfrm rot="-3359764">
            <a:off x="1129507" y="2356645"/>
            <a:ext cx="412750" cy="538163"/>
            <a:chOff x="3216" y="1200"/>
            <a:chExt cx="864" cy="1104"/>
          </a:xfrm>
        </p:grpSpPr>
        <p:sp>
          <p:nvSpPr>
            <p:cNvPr id="1357858" name="AutoShape 34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59" name="Rectangle 35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1836"/>
              <a:r>
                <a:rPr lang="de-DE" sz="2400" u="none">
                  <a:solidFill>
                    <a:schemeClr val="hlink"/>
                  </a:solidFill>
                  <a:cs typeface="Times New Roman (Arabic)" charset="-78"/>
                </a:rPr>
                <a:t>A</a:t>
              </a:r>
              <a:endParaRPr lang="en-US" sz="24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762000" y="2971800"/>
            <a:ext cx="685800" cy="304800"/>
            <a:chOff x="2736" y="1344"/>
            <a:chExt cx="432" cy="192"/>
          </a:xfrm>
        </p:grpSpPr>
        <p:sp>
          <p:nvSpPr>
            <p:cNvPr id="1357861" name="Oval 37"/>
            <p:cNvSpPr>
              <a:spLocks noChangeArrowheads="1"/>
            </p:cNvSpPr>
            <p:nvPr/>
          </p:nvSpPr>
          <p:spPr bwMode="auto">
            <a:xfrm>
              <a:off x="2736" y="1344"/>
              <a:ext cx="192" cy="192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1836"/>
              <a:r>
                <a:rPr lang="de-DE" sz="1200" u="none">
                  <a:solidFill>
                    <a:schemeClr val="hlink"/>
                  </a:solidFill>
                  <a:cs typeface="Times New Roman (Arabic)" charset="-78"/>
                </a:rPr>
                <a:t>A</a:t>
              </a:r>
              <a:endParaRPr lang="en-US" sz="12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357862" name="Line 38"/>
            <p:cNvSpPr>
              <a:spLocks noChangeShapeType="1"/>
            </p:cNvSpPr>
            <p:nvPr/>
          </p:nvSpPr>
          <p:spPr bwMode="auto">
            <a:xfrm>
              <a:off x="2928" y="1440"/>
              <a:ext cx="24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63" name="Rectangle 39"/>
            <p:cNvSpPr>
              <a:spLocks noChangeArrowheads="1"/>
            </p:cNvSpPr>
            <p:nvPr/>
          </p:nvSpPr>
          <p:spPr bwMode="auto">
            <a:xfrm>
              <a:off x="3072" y="1344"/>
              <a:ext cx="48" cy="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 rot="-3359764">
            <a:off x="8595521" y="2375694"/>
            <a:ext cx="412750" cy="538162"/>
            <a:chOff x="3216" y="1200"/>
            <a:chExt cx="864" cy="1104"/>
          </a:xfrm>
        </p:grpSpPr>
        <p:sp>
          <p:nvSpPr>
            <p:cNvPr id="1357865" name="AutoShape 41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66" name="Rectangle 42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1836"/>
              <a:r>
                <a:rPr lang="de-DE" sz="2400" u="none">
                  <a:cs typeface="Times New Roman (Arabic)" charset="-78"/>
                </a:rPr>
                <a:t>B</a:t>
              </a:r>
              <a:endParaRPr lang="en-US" sz="2400" u="none">
                <a:cs typeface="Times New Roman (Arabic)" charset="-78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9066215" y="2895600"/>
            <a:ext cx="685800" cy="304800"/>
            <a:chOff x="2736" y="1344"/>
            <a:chExt cx="432" cy="192"/>
          </a:xfrm>
        </p:grpSpPr>
        <p:sp>
          <p:nvSpPr>
            <p:cNvPr id="1357868" name="Oval 44"/>
            <p:cNvSpPr>
              <a:spLocks noChangeArrowheads="1"/>
            </p:cNvSpPr>
            <p:nvPr/>
          </p:nvSpPr>
          <p:spPr bwMode="auto">
            <a:xfrm>
              <a:off x="273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1515F5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1836"/>
              <a:r>
                <a:rPr lang="de-DE" sz="1200" u="none">
                  <a:cs typeface="Times New Roman (Arabic)" charset="-78"/>
                </a:rPr>
                <a:t>B</a:t>
              </a:r>
              <a:endParaRPr lang="en-US" sz="1200" u="none">
                <a:cs typeface="Times New Roman (Arabic)" charset="-78"/>
              </a:endParaRPr>
            </a:p>
          </p:txBody>
        </p:sp>
        <p:sp>
          <p:nvSpPr>
            <p:cNvPr id="1357869" name="Line 45"/>
            <p:cNvSpPr>
              <a:spLocks noChangeShapeType="1"/>
            </p:cNvSpPr>
            <p:nvPr/>
          </p:nvSpPr>
          <p:spPr bwMode="auto">
            <a:xfrm>
              <a:off x="2928" y="1440"/>
              <a:ext cx="240" cy="0"/>
            </a:xfrm>
            <a:prstGeom prst="line">
              <a:avLst/>
            </a:prstGeom>
            <a:noFill/>
            <a:ln w="76200">
              <a:solidFill>
                <a:srgbClr val="1515F5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70" name="Rectangle 46"/>
            <p:cNvSpPr>
              <a:spLocks noChangeArrowheads="1"/>
            </p:cNvSpPr>
            <p:nvPr/>
          </p:nvSpPr>
          <p:spPr bwMode="auto">
            <a:xfrm>
              <a:off x="3072" y="1344"/>
              <a:ext cx="48" cy="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515F5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567488" y="2438402"/>
            <a:ext cx="1431926" cy="892175"/>
            <a:chOff x="4186" y="1632"/>
            <a:chExt cx="902" cy="562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4186" y="1632"/>
              <a:ext cx="737" cy="562"/>
              <a:chOff x="1392" y="1679"/>
              <a:chExt cx="737" cy="562"/>
            </a:xfrm>
          </p:grpSpPr>
          <p:grpSp>
            <p:nvGrpSpPr>
              <p:cNvPr id="15" name="Group 49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7874" name="Freeform 50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875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7876" name="Freeform 52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7" name="Freeform 53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8" name="Freeform 54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9" name="Freeform 55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0" name="Freeform 56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1" name="Freeform 57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2" name="Freeform 58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3" name="Freeform 59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4" name="Freeform 60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5" name="Freeform 61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6" name="Freeform 62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7" name="Freeform 63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8" name="Line 64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6" name="Group 65"/>
            <p:cNvGrpSpPr>
              <a:grpSpLocks/>
            </p:cNvGrpSpPr>
            <p:nvPr/>
          </p:nvGrpSpPr>
          <p:grpSpPr bwMode="auto">
            <a:xfrm rot="-3359764">
              <a:off x="4848" y="1710"/>
              <a:ext cx="192" cy="288"/>
              <a:chOff x="3216" y="1200"/>
              <a:chExt cx="864" cy="1104"/>
            </a:xfrm>
          </p:grpSpPr>
          <p:sp>
            <p:nvSpPr>
              <p:cNvPr id="1357890" name="AutoShap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891" name="Rectangle 6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7558089" y="3276602"/>
            <a:ext cx="1431926" cy="1449388"/>
            <a:chOff x="4714" y="2160"/>
            <a:chExt cx="902" cy="912"/>
          </a:xfrm>
        </p:grpSpPr>
        <p:sp>
          <p:nvSpPr>
            <p:cNvPr id="1357893" name="Line 69"/>
            <p:cNvSpPr>
              <a:spLocks noChangeShapeType="1"/>
            </p:cNvSpPr>
            <p:nvPr/>
          </p:nvSpPr>
          <p:spPr bwMode="auto">
            <a:xfrm>
              <a:off x="4752" y="2160"/>
              <a:ext cx="240" cy="336"/>
            </a:xfrm>
            <a:prstGeom prst="line">
              <a:avLst/>
            </a:prstGeom>
            <a:noFill/>
            <a:ln w="5715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4714" y="2510"/>
              <a:ext cx="902" cy="562"/>
              <a:chOff x="4186" y="1632"/>
              <a:chExt cx="902" cy="562"/>
            </a:xfrm>
          </p:grpSpPr>
          <p:grpSp>
            <p:nvGrpSpPr>
              <p:cNvPr id="19" name="Group 71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20" name="Group 72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897" name="Freeform 73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898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899" name="Freeform 75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0" name="Freeform 76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1" name="Freeform 77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2" name="Freeform 78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3" name="Freeform 79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4" name="Freeform 80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5" name="Freeform 81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6" name="Freeform 82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7" name="Freeform 83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8" name="Freeform 84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9" name="Freeform 85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10" name="Freeform 86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11" name="Line 87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1" name="Group 88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13" name="AutoShape 8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14" name="Rectangle 9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1836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</p:grpSp>
      <p:grpSp>
        <p:nvGrpSpPr>
          <p:cNvPr id="22" name="Group 91"/>
          <p:cNvGrpSpPr>
            <a:grpSpLocks/>
          </p:cNvGrpSpPr>
          <p:nvPr/>
        </p:nvGrpSpPr>
        <p:grpSpPr bwMode="auto">
          <a:xfrm>
            <a:off x="2514600" y="3582988"/>
            <a:ext cx="4646613" cy="1273175"/>
            <a:chOff x="1536" y="2352"/>
            <a:chExt cx="2928" cy="802"/>
          </a:xfrm>
        </p:grpSpPr>
        <p:sp>
          <p:nvSpPr>
            <p:cNvPr id="1357916" name="Line 92"/>
            <p:cNvSpPr>
              <a:spLocks noChangeShapeType="1"/>
            </p:cNvSpPr>
            <p:nvPr/>
          </p:nvSpPr>
          <p:spPr bwMode="auto">
            <a:xfrm flipH="1">
              <a:off x="3552" y="2832"/>
              <a:ext cx="9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57917" name="Text Box 93"/>
            <p:cNvSpPr txBox="1">
              <a:spLocks noChangeArrowheads="1"/>
            </p:cNvSpPr>
            <p:nvPr/>
          </p:nvSpPr>
          <p:spPr bwMode="auto">
            <a:xfrm>
              <a:off x="2735" y="2352"/>
              <a:ext cx="57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800" u="none">
                  <a:cs typeface="Times New Roman (Arabic)" charset="-78"/>
                </a:rPr>
                <a:t>Pass 2</a:t>
              </a:r>
            </a:p>
          </p:txBody>
        </p:sp>
        <p:sp>
          <p:nvSpPr>
            <p:cNvPr id="1357918" name="Line 94"/>
            <p:cNvSpPr>
              <a:spLocks noChangeShapeType="1"/>
            </p:cNvSpPr>
            <p:nvPr/>
          </p:nvSpPr>
          <p:spPr bwMode="auto">
            <a:xfrm flipH="1" flipV="1">
              <a:off x="1536" y="2832"/>
              <a:ext cx="9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2544" y="2592"/>
              <a:ext cx="902" cy="562"/>
              <a:chOff x="4186" y="1632"/>
              <a:chExt cx="902" cy="562"/>
            </a:xfrm>
          </p:grpSpPr>
          <p:grpSp>
            <p:nvGrpSpPr>
              <p:cNvPr id="24" name="Group 96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25" name="Group 97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922" name="Freeform 98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923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924" name="Freeform 100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5" name="Freeform 101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6" name="Freeform 102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7" name="Freeform 103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8" name="Freeform 104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9" name="Freeform 105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0" name="Freeform 106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1" name="Freeform 107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2" name="Freeform 108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3" name="Freeform 109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4" name="Freeform 110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5" name="Freeform 111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6" name="Line 112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6" name="Group 113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38" name="AutoShape 114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39" name="Rectangle 115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1836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grpSp>
          <p:nvGrpSpPr>
            <p:cNvPr id="27" name="Group 116"/>
            <p:cNvGrpSpPr>
              <a:grpSpLocks/>
            </p:cNvGrpSpPr>
            <p:nvPr/>
          </p:nvGrpSpPr>
          <p:grpSpPr bwMode="auto">
            <a:xfrm rot="2037534">
              <a:off x="3024" y="2722"/>
              <a:ext cx="195" cy="298"/>
              <a:chOff x="3216" y="1200"/>
              <a:chExt cx="864" cy="1104"/>
            </a:xfrm>
          </p:grpSpPr>
          <p:sp>
            <p:nvSpPr>
              <p:cNvPr id="1357941" name="AutoShape 117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42" name="Rectangle 118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28" name="Group 119"/>
          <p:cNvGrpSpPr>
            <a:grpSpLocks/>
          </p:cNvGrpSpPr>
          <p:nvPr/>
        </p:nvGrpSpPr>
        <p:grpSpPr bwMode="auto">
          <a:xfrm>
            <a:off x="854075" y="3887790"/>
            <a:ext cx="1431926" cy="892175"/>
            <a:chOff x="490" y="2544"/>
            <a:chExt cx="902" cy="562"/>
          </a:xfrm>
        </p:grpSpPr>
        <p:grpSp>
          <p:nvGrpSpPr>
            <p:cNvPr id="29" name="Group 120"/>
            <p:cNvGrpSpPr>
              <a:grpSpLocks/>
            </p:cNvGrpSpPr>
            <p:nvPr/>
          </p:nvGrpSpPr>
          <p:grpSpPr bwMode="auto">
            <a:xfrm>
              <a:off x="490" y="2544"/>
              <a:ext cx="902" cy="562"/>
              <a:chOff x="4186" y="1632"/>
              <a:chExt cx="902" cy="562"/>
            </a:xfrm>
          </p:grpSpPr>
          <p:grpSp>
            <p:nvGrpSpPr>
              <p:cNvPr id="30" name="Group 121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31" name="Group 122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947" name="Freeform 123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948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949" name="Freeform 125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0" name="Freeform 126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1" name="Freeform 127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2" name="Freeform 128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3" name="Freeform 129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4" name="Freeform 130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5" name="Freeform 131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6" name="Freeform 132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7" name="Freeform 133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8" name="Freeform 134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9" name="Freeform 135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60" name="Freeform 136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61" name="Line 137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7889" name="Group 138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63" name="AutoShape 13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64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1836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grpSp>
          <p:nvGrpSpPr>
            <p:cNvPr id="1357892" name="Group 141"/>
            <p:cNvGrpSpPr>
              <a:grpSpLocks/>
            </p:cNvGrpSpPr>
            <p:nvPr/>
          </p:nvGrpSpPr>
          <p:grpSpPr bwMode="auto">
            <a:xfrm rot="2037534">
              <a:off x="970" y="2674"/>
              <a:ext cx="195" cy="298"/>
              <a:chOff x="3216" y="1200"/>
              <a:chExt cx="864" cy="1104"/>
            </a:xfrm>
          </p:grpSpPr>
          <p:sp>
            <p:nvSpPr>
              <p:cNvPr id="1357966" name="AutoShape 14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67" name="Rectangle 143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894" name="Group 144"/>
          <p:cNvGrpSpPr>
            <a:grpSpLocks/>
          </p:cNvGrpSpPr>
          <p:nvPr/>
        </p:nvGrpSpPr>
        <p:grpSpPr bwMode="auto">
          <a:xfrm>
            <a:off x="3128965" y="5035552"/>
            <a:ext cx="3351212" cy="1249363"/>
            <a:chOff x="1824" y="3267"/>
            <a:chExt cx="2112" cy="787"/>
          </a:xfrm>
        </p:grpSpPr>
        <p:sp>
          <p:nvSpPr>
            <p:cNvPr id="1357969" name="Line 145"/>
            <p:cNvSpPr>
              <a:spLocks noChangeShapeType="1"/>
            </p:cNvSpPr>
            <p:nvPr/>
          </p:nvSpPr>
          <p:spPr bwMode="auto">
            <a:xfrm>
              <a:off x="1824" y="384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970" name="Line 146"/>
            <p:cNvSpPr>
              <a:spLocks noChangeShapeType="1"/>
            </p:cNvSpPr>
            <p:nvPr/>
          </p:nvSpPr>
          <p:spPr bwMode="auto">
            <a:xfrm>
              <a:off x="3312" y="3828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971" name="Text Box 147"/>
            <p:cNvSpPr txBox="1">
              <a:spLocks noChangeArrowheads="1"/>
            </p:cNvSpPr>
            <p:nvPr/>
          </p:nvSpPr>
          <p:spPr bwMode="auto">
            <a:xfrm>
              <a:off x="2597" y="3267"/>
              <a:ext cx="65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800" u="none">
                  <a:cs typeface="Times New Roman (Arabic)" charset="-78"/>
                </a:rPr>
                <a:t>  Pass 3</a:t>
              </a:r>
            </a:p>
          </p:txBody>
        </p:sp>
        <p:grpSp>
          <p:nvGrpSpPr>
            <p:cNvPr id="1357895" name="Group 148"/>
            <p:cNvGrpSpPr>
              <a:grpSpLocks/>
            </p:cNvGrpSpPr>
            <p:nvPr/>
          </p:nvGrpSpPr>
          <p:grpSpPr bwMode="auto">
            <a:xfrm>
              <a:off x="2431" y="3492"/>
              <a:ext cx="737" cy="562"/>
              <a:chOff x="1392" y="1679"/>
              <a:chExt cx="737" cy="562"/>
            </a:xfrm>
          </p:grpSpPr>
          <p:grpSp>
            <p:nvGrpSpPr>
              <p:cNvPr id="1357896" name="Group 149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7974" name="Freeform 150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75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7976" name="Freeform 152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7" name="Freeform 153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8" name="Freeform 154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9" name="Freeform 155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0" name="Freeform 156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1" name="Freeform 157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2" name="Freeform 158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3" name="Freeform 159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4" name="Freeform 160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5" name="Freeform 161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6" name="Freeform 162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7" name="Freeform 163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8" name="Line 164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7912" name="Group 165"/>
            <p:cNvGrpSpPr>
              <a:grpSpLocks/>
            </p:cNvGrpSpPr>
            <p:nvPr/>
          </p:nvGrpSpPr>
          <p:grpSpPr bwMode="auto">
            <a:xfrm rot="2037534">
              <a:off x="2911" y="3622"/>
              <a:ext cx="195" cy="298"/>
              <a:chOff x="3216" y="1200"/>
              <a:chExt cx="864" cy="1104"/>
            </a:xfrm>
          </p:grpSpPr>
          <p:sp>
            <p:nvSpPr>
              <p:cNvPr id="1357990" name="AutoShape 1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91" name="Rectangle 16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915" name="Group 168"/>
          <p:cNvGrpSpPr>
            <a:grpSpLocks/>
          </p:cNvGrpSpPr>
          <p:nvPr/>
        </p:nvGrpSpPr>
        <p:grpSpPr bwMode="auto">
          <a:xfrm>
            <a:off x="6600825" y="5407027"/>
            <a:ext cx="1169988" cy="892175"/>
            <a:chOff x="4111" y="3528"/>
            <a:chExt cx="737" cy="562"/>
          </a:xfrm>
        </p:grpSpPr>
        <p:sp>
          <p:nvSpPr>
            <p:cNvPr id="1357993" name="Freeform 169"/>
            <p:cNvSpPr>
              <a:spLocks/>
            </p:cNvSpPr>
            <p:nvPr/>
          </p:nvSpPr>
          <p:spPr bwMode="auto">
            <a:xfrm>
              <a:off x="4111" y="3528"/>
              <a:ext cx="737" cy="562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968" y="0"/>
                </a:cxn>
                <a:cxn ang="0">
                  <a:pos x="580" y="170"/>
                </a:cxn>
                <a:cxn ang="0">
                  <a:pos x="0" y="170"/>
                </a:cxn>
                <a:cxn ang="0">
                  <a:pos x="0" y="614"/>
                </a:cxn>
                <a:cxn ang="0">
                  <a:pos x="580" y="614"/>
                </a:cxn>
                <a:cxn ang="0">
                  <a:pos x="580" y="170"/>
                </a:cxn>
              </a:cxnLst>
              <a:rect l="0" t="0" r="r" b="b"/>
              <a:pathLst>
                <a:path w="968" h="614">
                  <a:moveTo>
                    <a:pt x="371" y="0"/>
                  </a:moveTo>
                  <a:lnTo>
                    <a:pt x="968" y="0"/>
                  </a:lnTo>
                  <a:lnTo>
                    <a:pt x="580" y="170"/>
                  </a:lnTo>
                  <a:lnTo>
                    <a:pt x="0" y="170"/>
                  </a:lnTo>
                  <a:lnTo>
                    <a:pt x="0" y="614"/>
                  </a:lnTo>
                  <a:lnTo>
                    <a:pt x="580" y="614"/>
                  </a:lnTo>
                  <a:lnTo>
                    <a:pt x="580" y="17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4" name="Line 170"/>
            <p:cNvSpPr>
              <a:spLocks noChangeShapeType="1"/>
            </p:cNvSpPr>
            <p:nvPr/>
          </p:nvSpPr>
          <p:spPr bwMode="auto">
            <a:xfrm flipH="1">
              <a:off x="4111" y="3528"/>
              <a:ext cx="282" cy="1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5" name="Freeform 171"/>
            <p:cNvSpPr>
              <a:spLocks/>
            </p:cNvSpPr>
            <p:nvPr/>
          </p:nvSpPr>
          <p:spPr bwMode="auto">
            <a:xfrm>
              <a:off x="4664" y="3592"/>
              <a:ext cx="64" cy="18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160"/>
                </a:cxn>
                <a:cxn ang="0">
                  <a:pos x="0" y="201"/>
                </a:cxn>
                <a:cxn ang="0">
                  <a:pos x="0" y="32"/>
                </a:cxn>
              </a:cxnLst>
              <a:rect l="0" t="0" r="r" b="b"/>
              <a:pathLst>
                <a:path w="85" h="201">
                  <a:moveTo>
                    <a:pt x="85" y="0"/>
                  </a:moveTo>
                  <a:lnTo>
                    <a:pt x="85" y="160"/>
                  </a:lnTo>
                  <a:lnTo>
                    <a:pt x="0" y="201"/>
                  </a:lnTo>
                  <a:lnTo>
                    <a:pt x="0" y="3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6" name="Freeform 172"/>
            <p:cNvSpPr>
              <a:spLocks noEditPoints="1"/>
            </p:cNvSpPr>
            <p:nvPr/>
          </p:nvSpPr>
          <p:spPr bwMode="auto">
            <a:xfrm>
              <a:off x="4167" y="3796"/>
              <a:ext cx="338" cy="19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  <a:cxn ang="0">
                  <a:pos x="28" y="55"/>
                </a:cxn>
                <a:cxn ang="0">
                  <a:pos x="231" y="124"/>
                </a:cxn>
                <a:cxn ang="0">
                  <a:pos x="355" y="9"/>
                </a:cxn>
                <a:cxn ang="0">
                  <a:pos x="28" y="55"/>
                </a:cxn>
                <a:cxn ang="0">
                  <a:pos x="22" y="69"/>
                </a:cxn>
                <a:cxn ang="0">
                  <a:pos x="73" y="188"/>
                </a:cxn>
                <a:cxn ang="0">
                  <a:pos x="152" y="110"/>
                </a:cxn>
                <a:cxn ang="0">
                  <a:pos x="22" y="69"/>
                </a:cxn>
                <a:cxn ang="0">
                  <a:pos x="372" y="19"/>
                </a:cxn>
                <a:cxn ang="0">
                  <a:pos x="293" y="92"/>
                </a:cxn>
                <a:cxn ang="0">
                  <a:pos x="422" y="138"/>
                </a:cxn>
                <a:cxn ang="0">
                  <a:pos x="372" y="19"/>
                </a:cxn>
                <a:cxn ang="0">
                  <a:pos x="169" y="119"/>
                </a:cxn>
                <a:cxn ang="0">
                  <a:pos x="90" y="193"/>
                </a:cxn>
                <a:cxn ang="0">
                  <a:pos x="411" y="147"/>
                </a:cxn>
                <a:cxn ang="0">
                  <a:pos x="281" y="101"/>
                </a:cxn>
                <a:cxn ang="0">
                  <a:pos x="242" y="142"/>
                </a:cxn>
                <a:cxn ang="0">
                  <a:pos x="169" y="119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7" name="Freeform 173"/>
            <p:cNvSpPr>
              <a:spLocks/>
            </p:cNvSpPr>
            <p:nvPr/>
          </p:nvSpPr>
          <p:spPr bwMode="auto">
            <a:xfrm>
              <a:off x="4167" y="3796"/>
              <a:ext cx="338" cy="19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8" name="Freeform 174"/>
            <p:cNvSpPr>
              <a:spLocks/>
            </p:cNvSpPr>
            <p:nvPr/>
          </p:nvSpPr>
          <p:spPr bwMode="auto">
            <a:xfrm>
              <a:off x="4188" y="3804"/>
              <a:ext cx="249" cy="10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03" y="115"/>
                </a:cxn>
                <a:cxn ang="0">
                  <a:pos x="327" y="0"/>
                </a:cxn>
                <a:cxn ang="0">
                  <a:pos x="0" y="46"/>
                </a:cxn>
              </a:cxnLst>
              <a:rect l="0" t="0" r="r" b="b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9" name="Freeform 175"/>
            <p:cNvSpPr>
              <a:spLocks/>
            </p:cNvSpPr>
            <p:nvPr/>
          </p:nvSpPr>
          <p:spPr bwMode="auto">
            <a:xfrm>
              <a:off x="4184" y="3859"/>
              <a:ext cx="99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119"/>
                </a:cxn>
                <a:cxn ang="0">
                  <a:pos x="130" y="41"/>
                </a:cxn>
                <a:cxn ang="0">
                  <a:pos x="0" y="0"/>
                </a:cxn>
              </a:cxnLst>
              <a:rect l="0" t="0" r="r" b="b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0" name="Freeform 176"/>
            <p:cNvSpPr>
              <a:spLocks/>
            </p:cNvSpPr>
            <p:nvPr/>
          </p:nvSpPr>
          <p:spPr bwMode="auto">
            <a:xfrm>
              <a:off x="4390" y="3814"/>
              <a:ext cx="98" cy="109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73"/>
                </a:cxn>
                <a:cxn ang="0">
                  <a:pos x="129" y="119"/>
                </a:cxn>
                <a:cxn ang="0">
                  <a:pos x="79" y="0"/>
                </a:cxn>
              </a:cxnLst>
              <a:rect l="0" t="0" r="r" b="b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1" name="Freeform 177"/>
            <p:cNvSpPr>
              <a:spLocks/>
            </p:cNvSpPr>
            <p:nvPr/>
          </p:nvSpPr>
          <p:spPr bwMode="auto">
            <a:xfrm>
              <a:off x="4235" y="3889"/>
              <a:ext cx="244" cy="84"/>
            </a:xfrm>
            <a:custGeom>
              <a:avLst/>
              <a:gdLst/>
              <a:ahLst/>
              <a:cxnLst>
                <a:cxn ang="0">
                  <a:pos x="79" y="18"/>
                </a:cxn>
                <a:cxn ang="0">
                  <a:pos x="0" y="92"/>
                </a:cxn>
                <a:cxn ang="0">
                  <a:pos x="321" y="46"/>
                </a:cxn>
                <a:cxn ang="0">
                  <a:pos x="191" y="0"/>
                </a:cxn>
                <a:cxn ang="0">
                  <a:pos x="152" y="41"/>
                </a:cxn>
                <a:cxn ang="0">
                  <a:pos x="79" y="18"/>
                </a:cxn>
              </a:cxnLst>
              <a:rect l="0" t="0" r="r" b="b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2" name="Freeform 178"/>
            <p:cNvSpPr>
              <a:spLocks/>
            </p:cNvSpPr>
            <p:nvPr/>
          </p:nvSpPr>
          <p:spPr bwMode="auto">
            <a:xfrm>
              <a:off x="4304" y="3830"/>
              <a:ext cx="55" cy="67"/>
            </a:xfrm>
            <a:custGeom>
              <a:avLst/>
              <a:gdLst/>
              <a:ahLst/>
              <a:cxnLst>
                <a:cxn ang="0">
                  <a:pos x="39" y="46"/>
                </a:cxn>
                <a:cxn ang="0">
                  <a:pos x="34" y="50"/>
                </a:cxn>
                <a:cxn ang="0">
                  <a:pos x="11" y="18"/>
                </a:cxn>
                <a:cxn ang="0">
                  <a:pos x="23" y="69"/>
                </a:cxn>
                <a:cxn ang="0">
                  <a:pos x="34" y="64"/>
                </a:cxn>
                <a:cxn ang="0">
                  <a:pos x="34" y="69"/>
                </a:cxn>
                <a:cxn ang="0">
                  <a:pos x="17" y="73"/>
                </a:cxn>
                <a:cxn ang="0">
                  <a:pos x="17" y="69"/>
                </a:cxn>
                <a:cxn ang="0">
                  <a:pos x="23" y="69"/>
                </a:cxn>
                <a:cxn ang="0">
                  <a:pos x="6" y="18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1" y="14"/>
                </a:cxn>
                <a:cxn ang="0">
                  <a:pos x="39" y="46"/>
                </a:cxn>
                <a:cxn ang="0">
                  <a:pos x="39" y="5"/>
                </a:cxn>
                <a:cxn ang="0">
                  <a:pos x="51" y="0"/>
                </a:cxn>
                <a:cxn ang="0">
                  <a:pos x="56" y="0"/>
                </a:cxn>
                <a:cxn ang="0">
                  <a:pos x="56" y="5"/>
                </a:cxn>
                <a:cxn ang="0">
                  <a:pos x="51" y="5"/>
                </a:cxn>
                <a:cxn ang="0">
                  <a:pos x="68" y="55"/>
                </a:cxn>
                <a:cxn ang="0">
                  <a:pos x="73" y="55"/>
                </a:cxn>
                <a:cxn ang="0">
                  <a:pos x="68" y="55"/>
                </a:cxn>
                <a:cxn ang="0">
                  <a:pos x="56" y="60"/>
                </a:cxn>
                <a:cxn ang="0">
                  <a:pos x="51" y="60"/>
                </a:cxn>
                <a:cxn ang="0">
                  <a:pos x="56" y="60"/>
                </a:cxn>
                <a:cxn ang="0">
                  <a:pos x="62" y="55"/>
                </a:cxn>
                <a:cxn ang="0">
                  <a:pos x="45" y="9"/>
                </a:cxn>
                <a:cxn ang="0">
                  <a:pos x="39" y="46"/>
                </a:cxn>
              </a:cxnLst>
              <a:rect l="0" t="0" r="r" b="b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3" name="Freeform 179"/>
            <p:cNvSpPr>
              <a:spLocks/>
            </p:cNvSpPr>
            <p:nvPr/>
          </p:nvSpPr>
          <p:spPr bwMode="auto">
            <a:xfrm>
              <a:off x="4676" y="3637"/>
              <a:ext cx="43" cy="97"/>
            </a:xfrm>
            <a:custGeom>
              <a:avLst/>
              <a:gdLst/>
              <a:ahLst/>
              <a:cxnLst>
                <a:cxn ang="0">
                  <a:pos x="56" y="46"/>
                </a:cxn>
                <a:cxn ang="0">
                  <a:pos x="56" y="60"/>
                </a:cxn>
                <a:cxn ang="0">
                  <a:pos x="51" y="73"/>
                </a:cxn>
                <a:cxn ang="0">
                  <a:pos x="51" y="83"/>
                </a:cxn>
                <a:cxn ang="0">
                  <a:pos x="51" y="87"/>
                </a:cxn>
                <a:cxn ang="0">
                  <a:pos x="45" y="96"/>
                </a:cxn>
                <a:cxn ang="0">
                  <a:pos x="40" y="101"/>
                </a:cxn>
                <a:cxn ang="0">
                  <a:pos x="34" y="101"/>
                </a:cxn>
                <a:cxn ang="0">
                  <a:pos x="34" y="106"/>
                </a:cxn>
                <a:cxn ang="0">
                  <a:pos x="28" y="106"/>
                </a:cxn>
                <a:cxn ang="0">
                  <a:pos x="23" y="106"/>
                </a:cxn>
                <a:cxn ang="0">
                  <a:pos x="17" y="106"/>
                </a:cxn>
                <a:cxn ang="0">
                  <a:pos x="17" y="101"/>
                </a:cxn>
                <a:cxn ang="0">
                  <a:pos x="11" y="101"/>
                </a:cxn>
                <a:cxn ang="0">
                  <a:pos x="11" y="96"/>
                </a:cxn>
                <a:cxn ang="0">
                  <a:pos x="6" y="96"/>
                </a:cxn>
                <a:cxn ang="0">
                  <a:pos x="6" y="92"/>
                </a:cxn>
                <a:cxn ang="0">
                  <a:pos x="6" y="87"/>
                </a:cxn>
                <a:cxn ang="0">
                  <a:pos x="6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17" y="5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4" y="5"/>
                </a:cxn>
                <a:cxn ang="0">
                  <a:pos x="40" y="5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8"/>
                </a:cxn>
                <a:cxn ang="0">
                  <a:pos x="51" y="32"/>
                </a:cxn>
                <a:cxn ang="0">
                  <a:pos x="51" y="37"/>
                </a:cxn>
                <a:cxn ang="0">
                  <a:pos x="56" y="41"/>
                </a:cxn>
                <a:cxn ang="0">
                  <a:pos x="56" y="46"/>
                </a:cxn>
              </a:cxnLst>
              <a:rect l="0" t="0" r="r" b="b"/>
              <a:pathLst>
                <a:path w="56" h="106">
                  <a:moveTo>
                    <a:pt x="56" y="46"/>
                  </a:moveTo>
                  <a:lnTo>
                    <a:pt x="56" y="60"/>
                  </a:lnTo>
                  <a:lnTo>
                    <a:pt x="51" y="73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45" y="96"/>
                  </a:lnTo>
                  <a:lnTo>
                    <a:pt x="40" y="101"/>
                  </a:lnTo>
                  <a:lnTo>
                    <a:pt x="34" y="101"/>
                  </a:lnTo>
                  <a:lnTo>
                    <a:pt x="34" y="106"/>
                  </a:lnTo>
                  <a:lnTo>
                    <a:pt x="28" y="106"/>
                  </a:lnTo>
                  <a:lnTo>
                    <a:pt x="23" y="106"/>
                  </a:lnTo>
                  <a:lnTo>
                    <a:pt x="17" y="106"/>
                  </a:lnTo>
                  <a:lnTo>
                    <a:pt x="17" y="101"/>
                  </a:lnTo>
                  <a:lnTo>
                    <a:pt x="11" y="101"/>
                  </a:lnTo>
                  <a:lnTo>
                    <a:pt x="11" y="96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7"/>
                  </a:lnTo>
                  <a:lnTo>
                    <a:pt x="6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7" y="5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51" y="18"/>
                  </a:lnTo>
                  <a:lnTo>
                    <a:pt x="51" y="23"/>
                  </a:lnTo>
                  <a:lnTo>
                    <a:pt x="51" y="28"/>
                  </a:lnTo>
                  <a:lnTo>
                    <a:pt x="51" y="32"/>
                  </a:lnTo>
                  <a:lnTo>
                    <a:pt x="51" y="37"/>
                  </a:lnTo>
                  <a:lnTo>
                    <a:pt x="56" y="41"/>
                  </a:lnTo>
                  <a:lnTo>
                    <a:pt x="56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4" name="Freeform 180"/>
            <p:cNvSpPr>
              <a:spLocks/>
            </p:cNvSpPr>
            <p:nvPr/>
          </p:nvSpPr>
          <p:spPr bwMode="auto">
            <a:xfrm>
              <a:off x="4681" y="3646"/>
              <a:ext cx="35" cy="79"/>
            </a:xfrm>
            <a:custGeom>
              <a:avLst/>
              <a:gdLst/>
              <a:ahLst/>
              <a:cxnLst>
                <a:cxn ang="0">
                  <a:pos x="45" y="37"/>
                </a:cxn>
                <a:cxn ang="0">
                  <a:pos x="39" y="32"/>
                </a:cxn>
                <a:cxn ang="0">
                  <a:pos x="39" y="28"/>
                </a:cxn>
                <a:cxn ang="0">
                  <a:pos x="39" y="23"/>
                </a:cxn>
                <a:cxn ang="0">
                  <a:pos x="39" y="19"/>
                </a:cxn>
                <a:cxn ang="0">
                  <a:pos x="39" y="14"/>
                </a:cxn>
                <a:cxn ang="0">
                  <a:pos x="39" y="9"/>
                </a:cxn>
                <a:cxn ang="0">
                  <a:pos x="34" y="9"/>
                </a:cxn>
                <a:cxn ang="0">
                  <a:pos x="34" y="5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9"/>
                </a:cxn>
                <a:cxn ang="0">
                  <a:pos x="5" y="14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5" y="74"/>
                </a:cxn>
                <a:cxn ang="0">
                  <a:pos x="5" y="78"/>
                </a:cxn>
                <a:cxn ang="0">
                  <a:pos x="5" y="83"/>
                </a:cxn>
                <a:cxn ang="0">
                  <a:pos x="11" y="83"/>
                </a:cxn>
                <a:cxn ang="0">
                  <a:pos x="11" y="87"/>
                </a:cxn>
                <a:cxn ang="0">
                  <a:pos x="17" y="87"/>
                </a:cxn>
                <a:cxn ang="0">
                  <a:pos x="22" y="87"/>
                </a:cxn>
                <a:cxn ang="0">
                  <a:pos x="28" y="87"/>
                </a:cxn>
                <a:cxn ang="0">
                  <a:pos x="34" y="83"/>
                </a:cxn>
                <a:cxn ang="0">
                  <a:pos x="39" y="78"/>
                </a:cxn>
                <a:cxn ang="0">
                  <a:pos x="39" y="74"/>
                </a:cxn>
                <a:cxn ang="0">
                  <a:pos x="39" y="64"/>
                </a:cxn>
                <a:cxn ang="0">
                  <a:pos x="39" y="60"/>
                </a:cxn>
                <a:cxn ang="0">
                  <a:pos x="45" y="51"/>
                </a:cxn>
                <a:cxn ang="0">
                  <a:pos x="45" y="37"/>
                </a:cxn>
              </a:cxnLst>
              <a:rect l="0" t="0" r="r" b="b"/>
              <a:pathLst>
                <a:path w="45" h="87">
                  <a:moveTo>
                    <a:pt x="45" y="37"/>
                  </a:moveTo>
                  <a:lnTo>
                    <a:pt x="39" y="32"/>
                  </a:lnTo>
                  <a:lnTo>
                    <a:pt x="39" y="28"/>
                  </a:lnTo>
                  <a:lnTo>
                    <a:pt x="39" y="23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4" y="9"/>
                  </a:lnTo>
                  <a:lnTo>
                    <a:pt x="34" y="5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5" y="74"/>
                  </a:lnTo>
                  <a:lnTo>
                    <a:pt x="5" y="78"/>
                  </a:lnTo>
                  <a:lnTo>
                    <a:pt x="5" y="83"/>
                  </a:lnTo>
                  <a:lnTo>
                    <a:pt x="11" y="83"/>
                  </a:lnTo>
                  <a:lnTo>
                    <a:pt x="11" y="87"/>
                  </a:lnTo>
                  <a:lnTo>
                    <a:pt x="17" y="87"/>
                  </a:lnTo>
                  <a:lnTo>
                    <a:pt x="22" y="87"/>
                  </a:lnTo>
                  <a:lnTo>
                    <a:pt x="28" y="87"/>
                  </a:lnTo>
                  <a:lnTo>
                    <a:pt x="34" y="83"/>
                  </a:lnTo>
                  <a:lnTo>
                    <a:pt x="39" y="78"/>
                  </a:lnTo>
                  <a:lnTo>
                    <a:pt x="39" y="74"/>
                  </a:lnTo>
                  <a:lnTo>
                    <a:pt x="39" y="64"/>
                  </a:lnTo>
                  <a:lnTo>
                    <a:pt x="39" y="60"/>
                  </a:lnTo>
                  <a:lnTo>
                    <a:pt x="45" y="51"/>
                  </a:lnTo>
                  <a:lnTo>
                    <a:pt x="45" y="3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5" name="Freeform 181"/>
            <p:cNvSpPr>
              <a:spLocks/>
            </p:cNvSpPr>
            <p:nvPr/>
          </p:nvSpPr>
          <p:spPr bwMode="auto">
            <a:xfrm>
              <a:off x="4689" y="3659"/>
              <a:ext cx="77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0"/>
                </a:cxn>
                <a:cxn ang="0">
                  <a:pos x="90" y="5"/>
                </a:cxn>
                <a:cxn ang="0">
                  <a:pos x="96" y="5"/>
                </a:cxn>
                <a:cxn ang="0">
                  <a:pos x="96" y="9"/>
                </a:cxn>
                <a:cxn ang="0">
                  <a:pos x="101" y="14"/>
                </a:cxn>
                <a:cxn ang="0">
                  <a:pos x="101" y="18"/>
                </a:cxn>
                <a:cxn ang="0">
                  <a:pos x="101" y="23"/>
                </a:cxn>
                <a:cxn ang="0">
                  <a:pos x="101" y="28"/>
                </a:cxn>
                <a:cxn ang="0">
                  <a:pos x="101" y="32"/>
                </a:cxn>
                <a:cxn ang="0">
                  <a:pos x="101" y="37"/>
                </a:cxn>
                <a:cxn ang="0">
                  <a:pos x="101" y="41"/>
                </a:cxn>
                <a:cxn ang="0">
                  <a:pos x="96" y="46"/>
                </a:cxn>
                <a:cxn ang="0">
                  <a:pos x="96" y="50"/>
                </a:cxn>
                <a:cxn ang="0">
                  <a:pos x="90" y="50"/>
                </a:cxn>
                <a:cxn ang="0">
                  <a:pos x="85" y="55"/>
                </a:cxn>
                <a:cxn ang="0">
                  <a:pos x="79" y="55"/>
                </a:cxn>
                <a:cxn ang="0">
                  <a:pos x="73" y="60"/>
                </a:cxn>
                <a:cxn ang="0">
                  <a:pos x="68" y="60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68" y="50"/>
                </a:cxn>
                <a:cxn ang="0">
                  <a:pos x="73" y="50"/>
                </a:cxn>
                <a:cxn ang="0">
                  <a:pos x="79" y="50"/>
                </a:cxn>
                <a:cxn ang="0">
                  <a:pos x="85" y="50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1"/>
                </a:cxn>
                <a:cxn ang="0">
                  <a:pos x="96" y="41"/>
                </a:cxn>
                <a:cxn ang="0">
                  <a:pos x="96" y="37"/>
                </a:cxn>
                <a:cxn ang="0">
                  <a:pos x="96" y="32"/>
                </a:cxn>
                <a:cxn ang="0">
                  <a:pos x="96" y="28"/>
                </a:cxn>
                <a:cxn ang="0">
                  <a:pos x="96" y="23"/>
                </a:cxn>
                <a:cxn ang="0">
                  <a:pos x="96" y="18"/>
                </a:cxn>
                <a:cxn ang="0">
                  <a:pos x="90" y="14"/>
                </a:cxn>
                <a:cxn ang="0">
                  <a:pos x="90" y="9"/>
                </a:cxn>
                <a:cxn ang="0">
                  <a:pos x="85" y="9"/>
                </a:cxn>
                <a:cxn ang="0">
                  <a:pos x="79" y="5"/>
                </a:cxn>
                <a:cxn ang="0">
                  <a:pos x="73" y="5"/>
                </a:cxn>
                <a:cxn ang="0">
                  <a:pos x="68" y="5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101" h="60">
                  <a:moveTo>
                    <a:pt x="0" y="0"/>
                  </a:move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0" y="5"/>
                  </a:lnTo>
                  <a:lnTo>
                    <a:pt x="96" y="5"/>
                  </a:lnTo>
                  <a:lnTo>
                    <a:pt x="96" y="9"/>
                  </a:lnTo>
                  <a:lnTo>
                    <a:pt x="101" y="14"/>
                  </a:lnTo>
                  <a:lnTo>
                    <a:pt x="101" y="18"/>
                  </a:lnTo>
                  <a:lnTo>
                    <a:pt x="101" y="23"/>
                  </a:lnTo>
                  <a:lnTo>
                    <a:pt x="101" y="28"/>
                  </a:lnTo>
                  <a:lnTo>
                    <a:pt x="101" y="32"/>
                  </a:lnTo>
                  <a:lnTo>
                    <a:pt x="101" y="37"/>
                  </a:lnTo>
                  <a:lnTo>
                    <a:pt x="101" y="41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0" y="50"/>
                  </a:lnTo>
                  <a:lnTo>
                    <a:pt x="85" y="55"/>
                  </a:lnTo>
                  <a:lnTo>
                    <a:pt x="79" y="55"/>
                  </a:lnTo>
                  <a:lnTo>
                    <a:pt x="73" y="60"/>
                  </a:lnTo>
                  <a:lnTo>
                    <a:pt x="68" y="6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68" y="50"/>
                  </a:lnTo>
                  <a:lnTo>
                    <a:pt x="73" y="50"/>
                  </a:lnTo>
                  <a:lnTo>
                    <a:pt x="79" y="50"/>
                  </a:lnTo>
                  <a:lnTo>
                    <a:pt x="85" y="50"/>
                  </a:lnTo>
                  <a:lnTo>
                    <a:pt x="85" y="46"/>
                  </a:lnTo>
                  <a:lnTo>
                    <a:pt x="90" y="46"/>
                  </a:lnTo>
                  <a:lnTo>
                    <a:pt x="90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2"/>
                  </a:lnTo>
                  <a:lnTo>
                    <a:pt x="96" y="28"/>
                  </a:lnTo>
                  <a:lnTo>
                    <a:pt x="96" y="23"/>
                  </a:lnTo>
                  <a:lnTo>
                    <a:pt x="96" y="18"/>
                  </a:lnTo>
                  <a:lnTo>
                    <a:pt x="90" y="14"/>
                  </a:lnTo>
                  <a:lnTo>
                    <a:pt x="90" y="9"/>
                  </a:lnTo>
                  <a:lnTo>
                    <a:pt x="85" y="9"/>
                  </a:lnTo>
                  <a:lnTo>
                    <a:pt x="79" y="5"/>
                  </a:lnTo>
                  <a:lnTo>
                    <a:pt x="73" y="5"/>
                  </a:lnTo>
                  <a:lnTo>
                    <a:pt x="68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6" name="Freeform 182"/>
            <p:cNvSpPr>
              <a:spLocks/>
            </p:cNvSpPr>
            <p:nvPr/>
          </p:nvSpPr>
          <p:spPr bwMode="auto">
            <a:xfrm>
              <a:off x="4553" y="3859"/>
              <a:ext cx="295" cy="231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388" y="92"/>
                </a:cxn>
                <a:cxn ang="0">
                  <a:pos x="0" y="252"/>
                </a:cxn>
              </a:cxnLst>
              <a:rect l="0" t="0" r="r" b="b"/>
              <a:pathLst>
                <a:path w="388" h="252">
                  <a:moveTo>
                    <a:pt x="388" y="0"/>
                  </a:moveTo>
                  <a:lnTo>
                    <a:pt x="388" y="92"/>
                  </a:lnTo>
                  <a:lnTo>
                    <a:pt x="0" y="25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7" name="Line 183"/>
            <p:cNvSpPr>
              <a:spLocks noChangeShapeType="1"/>
            </p:cNvSpPr>
            <p:nvPr/>
          </p:nvSpPr>
          <p:spPr bwMode="auto">
            <a:xfrm>
              <a:off x="4847" y="352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19" name="Group 184"/>
            <p:cNvGrpSpPr>
              <a:grpSpLocks/>
            </p:cNvGrpSpPr>
            <p:nvPr/>
          </p:nvGrpSpPr>
          <p:grpSpPr bwMode="auto">
            <a:xfrm rot="2037534">
              <a:off x="4591" y="3658"/>
              <a:ext cx="195" cy="298"/>
              <a:chOff x="3216" y="1200"/>
              <a:chExt cx="864" cy="1104"/>
            </a:xfrm>
          </p:grpSpPr>
          <p:sp>
            <p:nvSpPr>
              <p:cNvPr id="1358009" name="AutoShape 18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10" name="Rectangle 18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920" name="Group 187"/>
          <p:cNvGrpSpPr>
            <a:grpSpLocks/>
          </p:cNvGrpSpPr>
          <p:nvPr/>
        </p:nvGrpSpPr>
        <p:grpSpPr bwMode="auto">
          <a:xfrm>
            <a:off x="7237413" y="4892675"/>
            <a:ext cx="936625" cy="685800"/>
            <a:chOff x="4512" y="3204"/>
            <a:chExt cx="590" cy="432"/>
          </a:xfrm>
        </p:grpSpPr>
        <p:grpSp>
          <p:nvGrpSpPr>
            <p:cNvPr id="1357921" name="Group 188"/>
            <p:cNvGrpSpPr>
              <a:grpSpLocks/>
            </p:cNvGrpSpPr>
            <p:nvPr/>
          </p:nvGrpSpPr>
          <p:grpSpPr bwMode="auto">
            <a:xfrm>
              <a:off x="4800" y="3204"/>
              <a:ext cx="302" cy="161"/>
              <a:chOff x="5088" y="3024"/>
              <a:chExt cx="302" cy="161"/>
            </a:xfrm>
          </p:grpSpPr>
          <p:sp>
            <p:nvSpPr>
              <p:cNvPr id="1358013" name="Freeform 189"/>
              <p:cNvSpPr>
                <a:spLocks noEditPoints="1"/>
              </p:cNvSpPr>
              <p:nvPr/>
            </p:nvSpPr>
            <p:spPr bwMode="auto">
              <a:xfrm>
                <a:off x="5088" y="3024"/>
                <a:ext cx="302" cy="161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383" y="0"/>
                  </a:cxn>
                  <a:cxn ang="0">
                    <a:pos x="450" y="151"/>
                  </a:cxn>
                  <a:cxn ang="0">
                    <a:pos x="67" y="206"/>
                  </a:cxn>
                  <a:cxn ang="0">
                    <a:pos x="0" y="55"/>
                  </a:cxn>
                  <a:cxn ang="0">
                    <a:pos x="33" y="60"/>
                  </a:cxn>
                  <a:cxn ang="0">
                    <a:pos x="236" y="129"/>
                  </a:cxn>
                  <a:cxn ang="0">
                    <a:pos x="354" y="14"/>
                  </a:cxn>
                  <a:cxn ang="0">
                    <a:pos x="33" y="60"/>
                  </a:cxn>
                  <a:cxn ang="0">
                    <a:pos x="22" y="69"/>
                  </a:cxn>
                  <a:cxn ang="0">
                    <a:pos x="78" y="188"/>
                  </a:cxn>
                  <a:cxn ang="0">
                    <a:pos x="157" y="115"/>
                  </a:cxn>
                  <a:cxn ang="0">
                    <a:pos x="22" y="69"/>
                  </a:cxn>
                  <a:cxn ang="0">
                    <a:pos x="371" y="19"/>
                  </a:cxn>
                  <a:cxn ang="0">
                    <a:pos x="292" y="96"/>
                  </a:cxn>
                  <a:cxn ang="0">
                    <a:pos x="428" y="138"/>
                  </a:cxn>
                  <a:cxn ang="0">
                    <a:pos x="371" y="19"/>
                  </a:cxn>
                  <a:cxn ang="0">
                    <a:pos x="174" y="119"/>
                  </a:cxn>
                  <a:cxn ang="0">
                    <a:pos x="95" y="197"/>
                  </a:cxn>
                  <a:cxn ang="0">
                    <a:pos x="416" y="151"/>
                  </a:cxn>
                  <a:cxn ang="0">
                    <a:pos x="281" y="106"/>
                  </a:cxn>
                  <a:cxn ang="0">
                    <a:pos x="242" y="142"/>
                  </a:cxn>
                  <a:cxn ang="0">
                    <a:pos x="174" y="119"/>
                  </a:cxn>
                </a:cxnLst>
                <a:rect l="0" t="0" r="r" b="b"/>
                <a:pathLst>
                  <a:path w="450" h="206">
                    <a:moveTo>
                      <a:pt x="0" y="55"/>
                    </a:moveTo>
                    <a:lnTo>
                      <a:pt x="383" y="0"/>
                    </a:lnTo>
                    <a:lnTo>
                      <a:pt x="450" y="151"/>
                    </a:lnTo>
                    <a:lnTo>
                      <a:pt x="67" y="206"/>
                    </a:lnTo>
                    <a:lnTo>
                      <a:pt x="0" y="55"/>
                    </a:lnTo>
                    <a:close/>
                    <a:moveTo>
                      <a:pt x="33" y="60"/>
                    </a:moveTo>
                    <a:lnTo>
                      <a:pt x="236" y="129"/>
                    </a:lnTo>
                    <a:lnTo>
                      <a:pt x="354" y="14"/>
                    </a:lnTo>
                    <a:lnTo>
                      <a:pt x="33" y="60"/>
                    </a:lnTo>
                    <a:close/>
                    <a:moveTo>
                      <a:pt x="22" y="69"/>
                    </a:moveTo>
                    <a:lnTo>
                      <a:pt x="78" y="188"/>
                    </a:lnTo>
                    <a:lnTo>
                      <a:pt x="157" y="115"/>
                    </a:lnTo>
                    <a:lnTo>
                      <a:pt x="22" y="69"/>
                    </a:lnTo>
                    <a:close/>
                    <a:moveTo>
                      <a:pt x="371" y="19"/>
                    </a:moveTo>
                    <a:lnTo>
                      <a:pt x="292" y="96"/>
                    </a:lnTo>
                    <a:lnTo>
                      <a:pt x="428" y="138"/>
                    </a:lnTo>
                    <a:lnTo>
                      <a:pt x="371" y="19"/>
                    </a:lnTo>
                    <a:close/>
                    <a:moveTo>
                      <a:pt x="174" y="119"/>
                    </a:moveTo>
                    <a:lnTo>
                      <a:pt x="95" y="197"/>
                    </a:lnTo>
                    <a:lnTo>
                      <a:pt x="416" y="151"/>
                    </a:lnTo>
                    <a:lnTo>
                      <a:pt x="281" y="106"/>
                    </a:lnTo>
                    <a:lnTo>
                      <a:pt x="242" y="142"/>
                    </a:lnTo>
                    <a:lnTo>
                      <a:pt x="174" y="119"/>
                    </a:lnTo>
                    <a:close/>
                  </a:path>
                </a:pathLst>
              </a:custGeom>
              <a:solidFill>
                <a:srgbClr val="89FF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4" name="Freeform 190"/>
              <p:cNvSpPr>
                <a:spLocks/>
              </p:cNvSpPr>
              <p:nvPr/>
            </p:nvSpPr>
            <p:spPr bwMode="auto">
              <a:xfrm>
                <a:off x="5088" y="3024"/>
                <a:ext cx="302" cy="161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383" y="0"/>
                  </a:cxn>
                  <a:cxn ang="0">
                    <a:pos x="450" y="151"/>
                  </a:cxn>
                  <a:cxn ang="0">
                    <a:pos x="67" y="206"/>
                  </a:cxn>
                  <a:cxn ang="0">
                    <a:pos x="0" y="55"/>
                  </a:cxn>
                </a:cxnLst>
                <a:rect l="0" t="0" r="r" b="b"/>
                <a:pathLst>
                  <a:path w="450" h="206">
                    <a:moveTo>
                      <a:pt x="0" y="55"/>
                    </a:moveTo>
                    <a:lnTo>
                      <a:pt x="383" y="0"/>
                    </a:lnTo>
                    <a:lnTo>
                      <a:pt x="450" y="151"/>
                    </a:lnTo>
                    <a:lnTo>
                      <a:pt x="67" y="206"/>
                    </a:lnTo>
                    <a:lnTo>
                      <a:pt x="0" y="55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5" name="Freeform 191"/>
              <p:cNvSpPr>
                <a:spLocks/>
              </p:cNvSpPr>
              <p:nvPr/>
            </p:nvSpPr>
            <p:spPr bwMode="auto">
              <a:xfrm>
                <a:off x="5110" y="3034"/>
                <a:ext cx="216" cy="91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1" y="0"/>
                  </a:cxn>
                  <a:cxn ang="0">
                    <a:pos x="0" y="46"/>
                  </a:cxn>
                </a:cxnLst>
                <a:rect l="0" t="0" r="r" b="b"/>
                <a:pathLst>
                  <a:path w="321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1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6" name="Freeform 192"/>
              <p:cNvSpPr>
                <a:spLocks/>
              </p:cNvSpPr>
              <p:nvPr/>
            </p:nvSpPr>
            <p:spPr bwMode="auto">
              <a:xfrm>
                <a:off x="5103" y="3078"/>
                <a:ext cx="9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19"/>
                  </a:cxn>
                  <a:cxn ang="0">
                    <a:pos x="135" y="46"/>
                  </a:cxn>
                  <a:cxn ang="0">
                    <a:pos x="0" y="0"/>
                  </a:cxn>
                </a:cxnLst>
                <a:rect l="0" t="0" r="r" b="b"/>
                <a:pathLst>
                  <a:path w="135" h="119">
                    <a:moveTo>
                      <a:pt x="0" y="0"/>
                    </a:moveTo>
                    <a:lnTo>
                      <a:pt x="56" y="119"/>
                    </a:lnTo>
                    <a:lnTo>
                      <a:pt x="135" y="4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7" name="Freeform 193"/>
              <p:cNvSpPr>
                <a:spLocks/>
              </p:cNvSpPr>
              <p:nvPr/>
            </p:nvSpPr>
            <p:spPr bwMode="auto">
              <a:xfrm>
                <a:off x="5284" y="3039"/>
                <a:ext cx="92" cy="93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7"/>
                  </a:cxn>
                  <a:cxn ang="0">
                    <a:pos x="136" y="119"/>
                  </a:cxn>
                  <a:cxn ang="0">
                    <a:pos x="79" y="0"/>
                  </a:cxn>
                </a:cxnLst>
                <a:rect l="0" t="0" r="r" b="b"/>
                <a:pathLst>
                  <a:path w="136" h="119">
                    <a:moveTo>
                      <a:pt x="79" y="0"/>
                    </a:moveTo>
                    <a:lnTo>
                      <a:pt x="0" y="77"/>
                    </a:lnTo>
                    <a:lnTo>
                      <a:pt x="136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8" name="Freeform 194"/>
              <p:cNvSpPr>
                <a:spLocks/>
              </p:cNvSpPr>
              <p:nvPr/>
            </p:nvSpPr>
            <p:spPr bwMode="auto">
              <a:xfrm>
                <a:off x="5152" y="3106"/>
                <a:ext cx="216" cy="71"/>
              </a:xfrm>
              <a:custGeom>
                <a:avLst/>
                <a:gdLst/>
                <a:ahLst/>
                <a:cxnLst>
                  <a:cxn ang="0">
                    <a:pos x="79" y="13"/>
                  </a:cxn>
                  <a:cxn ang="0">
                    <a:pos x="0" y="91"/>
                  </a:cxn>
                  <a:cxn ang="0">
                    <a:pos x="321" y="45"/>
                  </a:cxn>
                  <a:cxn ang="0">
                    <a:pos x="186" y="0"/>
                  </a:cxn>
                  <a:cxn ang="0">
                    <a:pos x="147" y="36"/>
                  </a:cxn>
                  <a:cxn ang="0">
                    <a:pos x="79" y="13"/>
                  </a:cxn>
                </a:cxnLst>
                <a:rect l="0" t="0" r="r" b="b"/>
                <a:pathLst>
                  <a:path w="321" h="91">
                    <a:moveTo>
                      <a:pt x="79" y="13"/>
                    </a:moveTo>
                    <a:lnTo>
                      <a:pt x="0" y="91"/>
                    </a:lnTo>
                    <a:lnTo>
                      <a:pt x="321" y="45"/>
                    </a:lnTo>
                    <a:lnTo>
                      <a:pt x="186" y="0"/>
                    </a:lnTo>
                    <a:lnTo>
                      <a:pt x="147" y="36"/>
                    </a:lnTo>
                    <a:lnTo>
                      <a:pt x="79" y="13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9" name="Freeform 195"/>
              <p:cNvSpPr>
                <a:spLocks/>
              </p:cNvSpPr>
              <p:nvPr/>
            </p:nvSpPr>
            <p:spPr bwMode="auto">
              <a:xfrm>
                <a:off x="5209" y="3057"/>
                <a:ext cx="49" cy="53"/>
              </a:xfrm>
              <a:custGeom>
                <a:avLst/>
                <a:gdLst/>
                <a:ahLst/>
                <a:cxnLst>
                  <a:cxn ang="0">
                    <a:pos x="45" y="46"/>
                  </a:cxn>
                  <a:cxn ang="0">
                    <a:pos x="39" y="46"/>
                  </a:cxn>
                  <a:cxn ang="0">
                    <a:pos x="11" y="19"/>
                  </a:cxn>
                  <a:cxn ang="0">
                    <a:pos x="28" y="65"/>
                  </a:cxn>
                  <a:cxn ang="0">
                    <a:pos x="34" y="60"/>
                  </a:cxn>
                  <a:cxn ang="0">
                    <a:pos x="39" y="65"/>
                  </a:cxn>
                  <a:cxn ang="0">
                    <a:pos x="34" y="65"/>
                  </a:cxn>
                  <a:cxn ang="0">
                    <a:pos x="22" y="69"/>
                  </a:cxn>
                  <a:cxn ang="0">
                    <a:pos x="17" y="69"/>
                  </a:cxn>
                  <a:cxn ang="0">
                    <a:pos x="17" y="65"/>
                  </a:cxn>
                  <a:cxn ang="0">
                    <a:pos x="22" y="65"/>
                  </a:cxn>
                  <a:cxn ang="0">
                    <a:pos x="5" y="19"/>
                  </a:cxn>
                  <a:cxn ang="0">
                    <a:pos x="0" y="19"/>
                  </a:cxn>
                  <a:cxn ang="0">
                    <a:pos x="5" y="14"/>
                  </a:cxn>
                  <a:cxn ang="0">
                    <a:pos x="17" y="14"/>
                  </a:cxn>
                  <a:cxn ang="0">
                    <a:pos x="39" y="42"/>
                  </a:cxn>
                  <a:cxn ang="0">
                    <a:pos x="45" y="5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7" y="51"/>
                  </a:cxn>
                  <a:cxn ang="0">
                    <a:pos x="73" y="51"/>
                  </a:cxn>
                  <a:cxn ang="0">
                    <a:pos x="73" y="55"/>
                  </a:cxn>
                  <a:cxn ang="0">
                    <a:pos x="56" y="60"/>
                  </a:cxn>
                  <a:cxn ang="0">
                    <a:pos x="56" y="55"/>
                  </a:cxn>
                  <a:cxn ang="0">
                    <a:pos x="62" y="55"/>
                  </a:cxn>
                  <a:cxn ang="0">
                    <a:pos x="51" y="5"/>
                  </a:cxn>
                  <a:cxn ang="0">
                    <a:pos x="45" y="46"/>
                  </a:cxn>
                </a:cxnLst>
                <a:rect l="0" t="0" r="r" b="b"/>
                <a:pathLst>
                  <a:path w="73" h="69">
                    <a:moveTo>
                      <a:pt x="45" y="46"/>
                    </a:moveTo>
                    <a:lnTo>
                      <a:pt x="39" y="46"/>
                    </a:lnTo>
                    <a:lnTo>
                      <a:pt x="11" y="19"/>
                    </a:lnTo>
                    <a:lnTo>
                      <a:pt x="28" y="65"/>
                    </a:lnTo>
                    <a:lnTo>
                      <a:pt x="34" y="60"/>
                    </a:lnTo>
                    <a:lnTo>
                      <a:pt x="39" y="65"/>
                    </a:lnTo>
                    <a:lnTo>
                      <a:pt x="34" y="65"/>
                    </a:lnTo>
                    <a:lnTo>
                      <a:pt x="22" y="69"/>
                    </a:lnTo>
                    <a:lnTo>
                      <a:pt x="17" y="69"/>
                    </a:lnTo>
                    <a:lnTo>
                      <a:pt x="17" y="65"/>
                    </a:lnTo>
                    <a:lnTo>
                      <a:pt x="22" y="65"/>
                    </a:lnTo>
                    <a:lnTo>
                      <a:pt x="5" y="19"/>
                    </a:lnTo>
                    <a:lnTo>
                      <a:pt x="0" y="19"/>
                    </a:lnTo>
                    <a:lnTo>
                      <a:pt x="5" y="14"/>
                    </a:lnTo>
                    <a:lnTo>
                      <a:pt x="17" y="14"/>
                    </a:lnTo>
                    <a:lnTo>
                      <a:pt x="39" y="42"/>
                    </a:lnTo>
                    <a:lnTo>
                      <a:pt x="45" y="5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7" y="51"/>
                    </a:lnTo>
                    <a:lnTo>
                      <a:pt x="73" y="51"/>
                    </a:lnTo>
                    <a:lnTo>
                      <a:pt x="73" y="55"/>
                    </a:lnTo>
                    <a:lnTo>
                      <a:pt x="56" y="60"/>
                    </a:lnTo>
                    <a:lnTo>
                      <a:pt x="56" y="55"/>
                    </a:lnTo>
                    <a:lnTo>
                      <a:pt x="62" y="55"/>
                    </a:lnTo>
                    <a:lnTo>
                      <a:pt x="51" y="5"/>
                    </a:lnTo>
                    <a:lnTo>
                      <a:pt x="45" y="46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8020" name="Line 196"/>
            <p:cNvSpPr>
              <a:spLocks noChangeShapeType="1"/>
            </p:cNvSpPr>
            <p:nvPr/>
          </p:nvSpPr>
          <p:spPr bwMode="auto">
            <a:xfrm flipV="1">
              <a:off x="4512" y="3396"/>
              <a:ext cx="336" cy="240"/>
            </a:xfrm>
            <a:prstGeom prst="line">
              <a:avLst/>
            </a:prstGeom>
            <a:noFill/>
            <a:ln w="3810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57937" name="Group 197"/>
          <p:cNvGrpSpPr>
            <a:grpSpLocks/>
          </p:cNvGrpSpPr>
          <p:nvPr/>
        </p:nvGrpSpPr>
        <p:grpSpPr bwMode="auto">
          <a:xfrm>
            <a:off x="7923213" y="3276600"/>
            <a:ext cx="1524000" cy="2801938"/>
            <a:chOff x="4944" y="2256"/>
            <a:chExt cx="960" cy="1668"/>
          </a:xfrm>
        </p:grpSpPr>
        <p:sp>
          <p:nvSpPr>
            <p:cNvPr id="1358022" name="Line 198"/>
            <p:cNvSpPr>
              <a:spLocks noChangeShapeType="1"/>
            </p:cNvSpPr>
            <p:nvPr/>
          </p:nvSpPr>
          <p:spPr bwMode="auto">
            <a:xfrm flipH="1">
              <a:off x="5328" y="2256"/>
              <a:ext cx="576" cy="1488"/>
            </a:xfrm>
            <a:prstGeom prst="line">
              <a:avLst/>
            </a:prstGeom>
            <a:noFill/>
            <a:ln w="3810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40" name="Group 199"/>
            <p:cNvGrpSpPr>
              <a:grpSpLocks/>
            </p:cNvGrpSpPr>
            <p:nvPr/>
          </p:nvGrpSpPr>
          <p:grpSpPr bwMode="auto">
            <a:xfrm rot="11581422">
              <a:off x="4944" y="3732"/>
              <a:ext cx="432" cy="192"/>
              <a:chOff x="2736" y="1344"/>
              <a:chExt cx="432" cy="192"/>
            </a:xfrm>
          </p:grpSpPr>
          <p:sp>
            <p:nvSpPr>
              <p:cNvPr id="1358024" name="Oval 200"/>
              <p:cNvSpPr>
                <a:spLocks noChangeArrowheads="1"/>
              </p:cNvSpPr>
              <p:nvPr/>
            </p:nvSpPr>
            <p:spPr bwMode="auto">
              <a:xfrm>
                <a:off x="2736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200" u="none">
                    <a:cs typeface="Times New Roman (Arabic)" charset="-78"/>
                  </a:rPr>
                  <a:t>B</a:t>
                </a:r>
                <a:endParaRPr lang="en-US" sz="1200" u="none">
                  <a:cs typeface="Times New Roman (Arabic)" charset="-78"/>
                </a:endParaRPr>
              </a:p>
            </p:txBody>
          </p:sp>
          <p:sp>
            <p:nvSpPr>
              <p:cNvPr id="1358025" name="Line 201"/>
              <p:cNvSpPr>
                <a:spLocks noChangeShapeType="1"/>
              </p:cNvSpPr>
              <p:nvPr/>
            </p:nvSpPr>
            <p:spPr bwMode="auto">
              <a:xfrm>
                <a:off x="2928" y="1440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26" name="Rectangle 202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48" cy="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1515F5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</p:grpSp>
      <p:grpSp>
        <p:nvGrpSpPr>
          <p:cNvPr id="1357943" name="Group 203"/>
          <p:cNvGrpSpPr>
            <a:grpSpLocks/>
          </p:cNvGrpSpPr>
          <p:nvPr/>
        </p:nvGrpSpPr>
        <p:grpSpPr bwMode="auto">
          <a:xfrm rot="2037534">
            <a:off x="8320088" y="4040188"/>
            <a:ext cx="309562" cy="473075"/>
            <a:chOff x="3216" y="1200"/>
            <a:chExt cx="864" cy="1104"/>
          </a:xfrm>
        </p:grpSpPr>
        <p:sp>
          <p:nvSpPr>
            <p:cNvPr id="1358028" name="AutoShape 204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8029" name="Rectangle 205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1836"/>
              <a:r>
                <a:rPr lang="de-DE" sz="1800" u="none">
                  <a:cs typeface="Times New Roman (Arabic)" charset="-78"/>
                </a:rPr>
                <a:t>B</a:t>
              </a:r>
              <a:endParaRPr lang="en-US" sz="1800" u="none">
                <a:cs typeface="Times New Roman (Arabic)" charset="-78"/>
              </a:endParaRPr>
            </a:p>
          </p:txBody>
        </p:sp>
      </p:grpSp>
      <p:sp>
        <p:nvSpPr>
          <p:cNvPr id="1358030" name="Line 206"/>
          <p:cNvSpPr>
            <a:spLocks noChangeShapeType="1"/>
          </p:cNvSpPr>
          <p:nvPr/>
        </p:nvSpPr>
        <p:spPr bwMode="auto">
          <a:xfrm flipH="1">
            <a:off x="8532815" y="3048001"/>
            <a:ext cx="381000" cy="992188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  <a:effectLst/>
        </p:spPr>
        <p:txBody>
          <a:bodyPr wrap="none" lIns="89980" tIns="46790" rIns="89980" bIns="46790" anchor="ctr"/>
          <a:lstStyle/>
          <a:p>
            <a:endParaRPr lang="de-DE"/>
          </a:p>
        </p:txBody>
      </p:sp>
      <p:grpSp>
        <p:nvGrpSpPr>
          <p:cNvPr id="1357944" name="Group 207"/>
          <p:cNvGrpSpPr>
            <a:grpSpLocks/>
          </p:cNvGrpSpPr>
          <p:nvPr/>
        </p:nvGrpSpPr>
        <p:grpSpPr bwMode="auto">
          <a:xfrm>
            <a:off x="2057403" y="2971800"/>
            <a:ext cx="538163" cy="300038"/>
            <a:chOff x="1821" y="1347"/>
            <a:chExt cx="339" cy="189"/>
          </a:xfrm>
        </p:grpSpPr>
        <p:sp>
          <p:nvSpPr>
            <p:cNvPr id="1358032" name="Freeform 208"/>
            <p:cNvSpPr>
              <a:spLocks noEditPoints="1"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  <a:cxn ang="0">
                  <a:pos x="28" y="55"/>
                </a:cxn>
                <a:cxn ang="0">
                  <a:pos x="231" y="124"/>
                </a:cxn>
                <a:cxn ang="0">
                  <a:pos x="355" y="9"/>
                </a:cxn>
                <a:cxn ang="0">
                  <a:pos x="28" y="55"/>
                </a:cxn>
                <a:cxn ang="0">
                  <a:pos x="22" y="69"/>
                </a:cxn>
                <a:cxn ang="0">
                  <a:pos x="73" y="188"/>
                </a:cxn>
                <a:cxn ang="0">
                  <a:pos x="152" y="110"/>
                </a:cxn>
                <a:cxn ang="0">
                  <a:pos x="22" y="69"/>
                </a:cxn>
                <a:cxn ang="0">
                  <a:pos x="372" y="19"/>
                </a:cxn>
                <a:cxn ang="0">
                  <a:pos x="293" y="92"/>
                </a:cxn>
                <a:cxn ang="0">
                  <a:pos x="422" y="138"/>
                </a:cxn>
                <a:cxn ang="0">
                  <a:pos x="372" y="19"/>
                </a:cxn>
                <a:cxn ang="0">
                  <a:pos x="169" y="119"/>
                </a:cxn>
                <a:cxn ang="0">
                  <a:pos x="90" y="193"/>
                </a:cxn>
                <a:cxn ang="0">
                  <a:pos x="411" y="147"/>
                </a:cxn>
                <a:cxn ang="0">
                  <a:pos x="281" y="101"/>
                </a:cxn>
                <a:cxn ang="0">
                  <a:pos x="242" y="142"/>
                </a:cxn>
                <a:cxn ang="0">
                  <a:pos x="169" y="119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3" name="Freeform 209"/>
            <p:cNvSpPr>
              <a:spLocks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4" name="Freeform 210"/>
            <p:cNvSpPr>
              <a:spLocks/>
            </p:cNvSpPr>
            <p:nvPr/>
          </p:nvSpPr>
          <p:spPr bwMode="auto">
            <a:xfrm>
              <a:off x="1842" y="1355"/>
              <a:ext cx="249" cy="10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03" y="115"/>
                </a:cxn>
                <a:cxn ang="0">
                  <a:pos x="327" y="0"/>
                </a:cxn>
                <a:cxn ang="0">
                  <a:pos x="0" y="46"/>
                </a:cxn>
              </a:cxnLst>
              <a:rect l="0" t="0" r="r" b="b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5" name="Freeform 211"/>
            <p:cNvSpPr>
              <a:spLocks/>
            </p:cNvSpPr>
            <p:nvPr/>
          </p:nvSpPr>
          <p:spPr bwMode="auto">
            <a:xfrm>
              <a:off x="1838" y="1409"/>
              <a:ext cx="99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119"/>
                </a:cxn>
                <a:cxn ang="0">
                  <a:pos x="130" y="41"/>
                </a:cxn>
                <a:cxn ang="0">
                  <a:pos x="0" y="0"/>
                </a:cxn>
              </a:cxnLst>
              <a:rect l="0" t="0" r="r" b="b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6" name="Freeform 212"/>
            <p:cNvSpPr>
              <a:spLocks/>
            </p:cNvSpPr>
            <p:nvPr/>
          </p:nvSpPr>
          <p:spPr bwMode="auto">
            <a:xfrm>
              <a:off x="2044" y="1364"/>
              <a:ext cx="98" cy="109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73"/>
                </a:cxn>
                <a:cxn ang="0">
                  <a:pos x="129" y="119"/>
                </a:cxn>
                <a:cxn ang="0">
                  <a:pos x="79" y="0"/>
                </a:cxn>
              </a:cxnLst>
              <a:rect l="0" t="0" r="r" b="b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7" name="Freeform 213"/>
            <p:cNvSpPr>
              <a:spLocks/>
            </p:cNvSpPr>
            <p:nvPr/>
          </p:nvSpPr>
          <p:spPr bwMode="auto">
            <a:xfrm>
              <a:off x="1890" y="1439"/>
              <a:ext cx="244" cy="84"/>
            </a:xfrm>
            <a:custGeom>
              <a:avLst/>
              <a:gdLst/>
              <a:ahLst/>
              <a:cxnLst>
                <a:cxn ang="0">
                  <a:pos x="79" y="18"/>
                </a:cxn>
                <a:cxn ang="0">
                  <a:pos x="0" y="92"/>
                </a:cxn>
                <a:cxn ang="0">
                  <a:pos x="321" y="46"/>
                </a:cxn>
                <a:cxn ang="0">
                  <a:pos x="191" y="0"/>
                </a:cxn>
                <a:cxn ang="0">
                  <a:pos x="152" y="41"/>
                </a:cxn>
                <a:cxn ang="0">
                  <a:pos x="79" y="18"/>
                </a:cxn>
              </a:cxnLst>
              <a:rect l="0" t="0" r="r" b="b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8" name="Freeform 214"/>
            <p:cNvSpPr>
              <a:spLocks/>
            </p:cNvSpPr>
            <p:nvPr/>
          </p:nvSpPr>
          <p:spPr bwMode="auto">
            <a:xfrm>
              <a:off x="1958" y="1380"/>
              <a:ext cx="55" cy="67"/>
            </a:xfrm>
            <a:custGeom>
              <a:avLst/>
              <a:gdLst/>
              <a:ahLst/>
              <a:cxnLst>
                <a:cxn ang="0">
                  <a:pos x="39" y="46"/>
                </a:cxn>
                <a:cxn ang="0">
                  <a:pos x="34" y="50"/>
                </a:cxn>
                <a:cxn ang="0">
                  <a:pos x="11" y="18"/>
                </a:cxn>
                <a:cxn ang="0">
                  <a:pos x="23" y="69"/>
                </a:cxn>
                <a:cxn ang="0">
                  <a:pos x="34" y="64"/>
                </a:cxn>
                <a:cxn ang="0">
                  <a:pos x="34" y="69"/>
                </a:cxn>
                <a:cxn ang="0">
                  <a:pos x="17" y="73"/>
                </a:cxn>
                <a:cxn ang="0">
                  <a:pos x="17" y="69"/>
                </a:cxn>
                <a:cxn ang="0">
                  <a:pos x="23" y="69"/>
                </a:cxn>
                <a:cxn ang="0">
                  <a:pos x="6" y="18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1" y="14"/>
                </a:cxn>
                <a:cxn ang="0">
                  <a:pos x="39" y="46"/>
                </a:cxn>
                <a:cxn ang="0">
                  <a:pos x="39" y="5"/>
                </a:cxn>
                <a:cxn ang="0">
                  <a:pos x="51" y="0"/>
                </a:cxn>
                <a:cxn ang="0">
                  <a:pos x="56" y="0"/>
                </a:cxn>
                <a:cxn ang="0">
                  <a:pos x="56" y="5"/>
                </a:cxn>
                <a:cxn ang="0">
                  <a:pos x="51" y="5"/>
                </a:cxn>
                <a:cxn ang="0">
                  <a:pos x="68" y="55"/>
                </a:cxn>
                <a:cxn ang="0">
                  <a:pos x="73" y="55"/>
                </a:cxn>
                <a:cxn ang="0">
                  <a:pos x="68" y="55"/>
                </a:cxn>
                <a:cxn ang="0">
                  <a:pos x="56" y="60"/>
                </a:cxn>
                <a:cxn ang="0">
                  <a:pos x="51" y="60"/>
                </a:cxn>
                <a:cxn ang="0">
                  <a:pos x="56" y="60"/>
                </a:cxn>
                <a:cxn ang="0">
                  <a:pos x="62" y="55"/>
                </a:cxn>
                <a:cxn ang="0">
                  <a:pos x="45" y="9"/>
                </a:cxn>
                <a:cxn ang="0">
                  <a:pos x="39" y="46"/>
                </a:cxn>
              </a:cxnLst>
              <a:rect l="0" t="0" r="r" b="b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357945" name="Group 215"/>
          <p:cNvGrpSpPr>
            <a:grpSpLocks/>
          </p:cNvGrpSpPr>
          <p:nvPr/>
        </p:nvGrpSpPr>
        <p:grpSpPr bwMode="auto">
          <a:xfrm>
            <a:off x="3509963" y="2209803"/>
            <a:ext cx="2817812" cy="1274762"/>
            <a:chOff x="2208" y="1488"/>
            <a:chExt cx="1776" cy="802"/>
          </a:xfrm>
        </p:grpSpPr>
        <p:grpSp>
          <p:nvGrpSpPr>
            <p:cNvPr id="1357946" name="Group 216"/>
            <p:cNvGrpSpPr>
              <a:grpSpLocks/>
            </p:cNvGrpSpPr>
            <p:nvPr/>
          </p:nvGrpSpPr>
          <p:grpSpPr bwMode="auto">
            <a:xfrm>
              <a:off x="2640" y="1728"/>
              <a:ext cx="902" cy="562"/>
              <a:chOff x="4186" y="1632"/>
              <a:chExt cx="902" cy="562"/>
            </a:xfrm>
          </p:grpSpPr>
          <p:grpSp>
            <p:nvGrpSpPr>
              <p:cNvPr id="1357962" name="Group 217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1357965" name="Group 218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8043" name="Freeform 219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8044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8045" name="Freeform 221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6" name="Freeform 222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7" name="Freeform 223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8" name="Freeform 224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9" name="Freeform 225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0" name="Freeform 226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1" name="Freeform 227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2" name="Freeform 228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3" name="Freeform 229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4" name="Freeform 230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5" name="Freeform 231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6" name="Freeform 232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7" name="Line 233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7968" name="Group 234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8059" name="AutoShape 235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8060" name="Rectangle 236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1836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sp>
          <p:nvSpPr>
            <p:cNvPr id="1358061" name="Text Box 237"/>
            <p:cNvSpPr txBox="1">
              <a:spLocks noChangeArrowheads="1"/>
            </p:cNvSpPr>
            <p:nvPr/>
          </p:nvSpPr>
          <p:spPr bwMode="auto">
            <a:xfrm>
              <a:off x="2780" y="1488"/>
              <a:ext cx="577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800" u="none">
                  <a:cs typeface="Times New Roman (Arabic)" charset="-78"/>
                </a:rPr>
                <a:t>Pass 1</a:t>
              </a:r>
            </a:p>
          </p:txBody>
        </p:sp>
        <p:sp>
          <p:nvSpPr>
            <p:cNvPr id="1358062" name="Line 238"/>
            <p:cNvSpPr>
              <a:spLocks noChangeShapeType="1"/>
            </p:cNvSpPr>
            <p:nvPr/>
          </p:nvSpPr>
          <p:spPr bwMode="auto">
            <a:xfrm flipV="1">
              <a:off x="2208" y="20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8063" name="Line 239"/>
            <p:cNvSpPr>
              <a:spLocks noChangeShapeType="1"/>
            </p:cNvSpPr>
            <p:nvPr/>
          </p:nvSpPr>
          <p:spPr bwMode="auto">
            <a:xfrm flipV="1">
              <a:off x="364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57972" name="Group 240"/>
          <p:cNvGrpSpPr>
            <a:grpSpLocks/>
          </p:cNvGrpSpPr>
          <p:nvPr/>
        </p:nvGrpSpPr>
        <p:grpSpPr bwMode="auto">
          <a:xfrm>
            <a:off x="1524000" y="4802189"/>
            <a:ext cx="1431926" cy="1501774"/>
            <a:chOff x="816" y="3168"/>
            <a:chExt cx="902" cy="946"/>
          </a:xfrm>
        </p:grpSpPr>
        <p:sp>
          <p:nvSpPr>
            <p:cNvPr id="1358065" name="Line 241"/>
            <p:cNvSpPr>
              <a:spLocks noChangeShapeType="1"/>
            </p:cNvSpPr>
            <p:nvPr/>
          </p:nvSpPr>
          <p:spPr bwMode="auto">
            <a:xfrm>
              <a:off x="912" y="3168"/>
              <a:ext cx="144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73" name="Group 242"/>
            <p:cNvGrpSpPr>
              <a:grpSpLocks/>
            </p:cNvGrpSpPr>
            <p:nvPr/>
          </p:nvGrpSpPr>
          <p:grpSpPr bwMode="auto">
            <a:xfrm>
              <a:off x="816" y="3552"/>
              <a:ext cx="737" cy="562"/>
              <a:chOff x="1392" y="1679"/>
              <a:chExt cx="737" cy="562"/>
            </a:xfrm>
          </p:grpSpPr>
          <p:grpSp>
            <p:nvGrpSpPr>
              <p:cNvPr id="1357989" name="Group 243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8068" name="Freeform 244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69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8070" name="Freeform 246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1" name="Freeform 247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2" name="Freeform 248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3" name="Freeform 249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4" name="Freeform 250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5" name="Freeform 251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6" name="Freeform 252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7" name="Freeform 253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8" name="Freeform 254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9" name="Freeform 255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0" name="Freeform 256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1" name="Freeform 257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2" name="Line 258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7992" name="Group 259"/>
            <p:cNvGrpSpPr>
              <a:grpSpLocks/>
            </p:cNvGrpSpPr>
            <p:nvPr/>
          </p:nvGrpSpPr>
          <p:grpSpPr bwMode="auto">
            <a:xfrm rot="2037534">
              <a:off x="1296" y="3682"/>
              <a:ext cx="195" cy="298"/>
              <a:chOff x="3216" y="1200"/>
              <a:chExt cx="864" cy="1104"/>
            </a:xfrm>
          </p:grpSpPr>
          <p:sp>
            <p:nvSpPr>
              <p:cNvPr id="1358084" name="AutoShape 26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85" name="Rectangle 261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  <p:grpSp>
          <p:nvGrpSpPr>
            <p:cNvPr id="1358008" name="Group 262"/>
            <p:cNvGrpSpPr>
              <a:grpSpLocks/>
            </p:cNvGrpSpPr>
            <p:nvPr/>
          </p:nvGrpSpPr>
          <p:grpSpPr bwMode="auto">
            <a:xfrm rot="-3359764">
              <a:off x="1478" y="3630"/>
              <a:ext cx="192" cy="288"/>
              <a:chOff x="3216" y="1200"/>
              <a:chExt cx="864" cy="1104"/>
            </a:xfrm>
          </p:grpSpPr>
          <p:sp>
            <p:nvSpPr>
              <p:cNvPr id="1358087" name="AutoShape 26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88" name="Rectangle 26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1358011" name="Group 265"/>
          <p:cNvGrpSpPr>
            <a:grpSpLocks/>
          </p:cNvGrpSpPr>
          <p:nvPr/>
        </p:nvGrpSpPr>
        <p:grpSpPr bwMode="auto">
          <a:xfrm>
            <a:off x="1295400" y="3276600"/>
            <a:ext cx="2133600" cy="2640013"/>
            <a:chOff x="768" y="2160"/>
            <a:chExt cx="1344" cy="1662"/>
          </a:xfrm>
        </p:grpSpPr>
        <p:sp>
          <p:nvSpPr>
            <p:cNvPr id="1358090" name="Line 266"/>
            <p:cNvSpPr>
              <a:spLocks noChangeShapeType="1"/>
            </p:cNvSpPr>
            <p:nvPr/>
          </p:nvSpPr>
          <p:spPr bwMode="auto">
            <a:xfrm>
              <a:off x="768" y="2160"/>
              <a:ext cx="864" cy="11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8012" name="Group 267"/>
            <p:cNvGrpSpPr>
              <a:grpSpLocks/>
            </p:cNvGrpSpPr>
            <p:nvPr/>
          </p:nvGrpSpPr>
          <p:grpSpPr bwMode="auto">
            <a:xfrm>
              <a:off x="1680" y="3300"/>
              <a:ext cx="432" cy="336"/>
              <a:chOff x="1680" y="3300"/>
              <a:chExt cx="432" cy="336"/>
            </a:xfrm>
          </p:grpSpPr>
          <p:grpSp>
            <p:nvGrpSpPr>
              <p:cNvPr id="1358021" name="Group 268"/>
              <p:cNvGrpSpPr>
                <a:grpSpLocks/>
              </p:cNvGrpSpPr>
              <p:nvPr/>
            </p:nvGrpSpPr>
            <p:grpSpPr bwMode="auto">
              <a:xfrm rot="-3359764">
                <a:off x="1872" y="3252"/>
                <a:ext cx="192" cy="288"/>
                <a:chOff x="3216" y="1200"/>
                <a:chExt cx="864" cy="1104"/>
              </a:xfrm>
            </p:grpSpPr>
            <p:sp>
              <p:nvSpPr>
                <p:cNvPr id="1358093" name="AutoShape 26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8094" name="Rectangle 27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1836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  <p:sp>
            <p:nvSpPr>
              <p:cNvPr id="1358095" name="Line 271"/>
              <p:cNvSpPr>
                <a:spLocks noChangeShapeType="1"/>
              </p:cNvSpPr>
              <p:nvPr/>
            </p:nvSpPr>
            <p:spPr bwMode="auto">
              <a:xfrm flipV="1">
                <a:off x="1680" y="3492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8023" name="Group 272"/>
            <p:cNvGrpSpPr>
              <a:grpSpLocks/>
            </p:cNvGrpSpPr>
            <p:nvPr/>
          </p:nvGrpSpPr>
          <p:grpSpPr bwMode="auto">
            <a:xfrm rot="-3359764">
              <a:off x="1575" y="3582"/>
              <a:ext cx="192" cy="288"/>
              <a:chOff x="3216" y="1200"/>
              <a:chExt cx="864" cy="1104"/>
            </a:xfrm>
          </p:grpSpPr>
          <p:sp>
            <p:nvSpPr>
              <p:cNvPr id="1358097" name="AutoShape 27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EF"/>
              </a:solidFill>
              <a:ln w="28575">
                <a:solidFill>
                  <a:srgbClr val="ABABAB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98" name="Rectangle 27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FFEF"/>
              </a:solidFill>
              <a:ln w="28575">
                <a:solidFill>
                  <a:srgbClr val="ABABAB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solidFill>
                      <a:srgbClr val="CC99FF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rgbClr val="CC99FF"/>
                  </a:solidFill>
                  <a:cs typeface="Times New Roman (Arabic)" charset="-78"/>
                </a:endParaRPr>
              </a:p>
            </p:txBody>
          </p:sp>
        </p:grpSp>
        <p:grpSp>
          <p:nvGrpSpPr>
            <p:cNvPr id="1358027" name="Group 275"/>
            <p:cNvGrpSpPr>
              <a:grpSpLocks/>
            </p:cNvGrpSpPr>
            <p:nvPr/>
          </p:nvGrpSpPr>
          <p:grpSpPr bwMode="auto">
            <a:xfrm>
              <a:off x="1392" y="3264"/>
              <a:ext cx="432" cy="192"/>
              <a:chOff x="2736" y="1344"/>
              <a:chExt cx="432" cy="192"/>
            </a:xfrm>
          </p:grpSpPr>
          <p:sp>
            <p:nvSpPr>
              <p:cNvPr id="1358100" name="Oval 276"/>
              <p:cNvSpPr>
                <a:spLocks noChangeArrowheads="1"/>
              </p:cNvSpPr>
              <p:nvPr/>
            </p:nvSpPr>
            <p:spPr bwMode="auto">
              <a:xfrm>
                <a:off x="2736" y="1344"/>
                <a:ext cx="192" cy="192"/>
              </a:xfrm>
              <a:prstGeom prst="ellipse">
                <a:avLst/>
              </a:prstGeom>
              <a:solidFill>
                <a:srgbClr val="FF99FF"/>
              </a:solidFill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2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2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  <p:sp>
            <p:nvSpPr>
              <p:cNvPr id="1358101" name="Line 277"/>
              <p:cNvSpPr>
                <a:spLocks noChangeShapeType="1"/>
              </p:cNvSpPr>
              <p:nvPr/>
            </p:nvSpPr>
            <p:spPr bwMode="auto">
              <a:xfrm>
                <a:off x="2928" y="1440"/>
                <a:ext cx="24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2" name="Rectangle 278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48" cy="8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</p:grpSp>
      <p:grpSp>
        <p:nvGrpSpPr>
          <p:cNvPr id="1358031" name="Group 279"/>
          <p:cNvGrpSpPr>
            <a:grpSpLocks/>
          </p:cNvGrpSpPr>
          <p:nvPr/>
        </p:nvGrpSpPr>
        <p:grpSpPr bwMode="auto">
          <a:xfrm>
            <a:off x="6303963" y="4949825"/>
            <a:ext cx="1376362" cy="1144588"/>
            <a:chOff x="3924" y="3213"/>
            <a:chExt cx="867" cy="721"/>
          </a:xfrm>
        </p:grpSpPr>
        <p:grpSp>
          <p:nvGrpSpPr>
            <p:cNvPr id="1358039" name="Group 280"/>
            <p:cNvGrpSpPr>
              <a:grpSpLocks/>
            </p:cNvGrpSpPr>
            <p:nvPr/>
          </p:nvGrpSpPr>
          <p:grpSpPr bwMode="auto">
            <a:xfrm>
              <a:off x="3924" y="3213"/>
              <a:ext cx="492" cy="444"/>
              <a:chOff x="3924" y="3240"/>
              <a:chExt cx="492" cy="444"/>
            </a:xfrm>
          </p:grpSpPr>
          <p:sp>
            <p:nvSpPr>
              <p:cNvPr id="1358105" name="Line 281"/>
              <p:cNvSpPr>
                <a:spLocks noChangeShapeType="1"/>
              </p:cNvSpPr>
              <p:nvPr/>
            </p:nvSpPr>
            <p:spPr bwMode="auto">
              <a:xfrm flipH="1" flipV="1">
                <a:off x="4224" y="3240"/>
                <a:ext cx="19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6" name="Line 282"/>
              <p:cNvSpPr>
                <a:spLocks noChangeShapeType="1"/>
              </p:cNvSpPr>
              <p:nvPr/>
            </p:nvSpPr>
            <p:spPr bwMode="auto">
              <a:xfrm flipH="1" flipV="1">
                <a:off x="3924" y="3396"/>
                <a:ext cx="19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7" name="Line 283"/>
              <p:cNvSpPr>
                <a:spLocks noChangeShapeType="1"/>
              </p:cNvSpPr>
              <p:nvPr/>
            </p:nvSpPr>
            <p:spPr bwMode="auto">
              <a:xfrm flipH="1">
                <a:off x="3936" y="3243"/>
                <a:ext cx="282" cy="1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358040" name="Group 284"/>
            <p:cNvGrpSpPr>
              <a:grpSpLocks/>
            </p:cNvGrpSpPr>
            <p:nvPr/>
          </p:nvGrpSpPr>
          <p:grpSpPr bwMode="auto">
            <a:xfrm rot="2037534">
              <a:off x="4596" y="3636"/>
              <a:ext cx="195" cy="298"/>
              <a:chOff x="3216" y="1200"/>
              <a:chExt cx="864" cy="1104"/>
            </a:xfrm>
          </p:grpSpPr>
          <p:sp>
            <p:nvSpPr>
              <p:cNvPr id="1358109" name="AutoShape 28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10" name="Rectangle 28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1836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57" y="298763"/>
            <a:ext cx="1068835" cy="142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41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5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57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58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357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135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1358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57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1357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357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58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1357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6" grpId="0" animBg="1"/>
      <p:bldP spid="13580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006262" y="578495"/>
            <a:ext cx="632096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4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Vernam</a:t>
            </a: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One-Time-Pad </a:t>
            </a:r>
          </a:p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Lock for:   Shamir’s 3-Pass Protocol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62481" y="2495041"/>
            <a:ext cx="382587" cy="217488"/>
            <a:chOff x="5808" y="3571"/>
            <a:chExt cx="352" cy="146"/>
          </a:xfrm>
        </p:grpSpPr>
        <p:sp>
          <p:nvSpPr>
            <p:cNvPr id="6229" name="Freeform 5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0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1" name="Rectangle 7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2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3" name="Freeform 9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4" name="Freeform 10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5" name="Freeform 11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3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39813" y="2495041"/>
            <a:ext cx="479425" cy="207963"/>
            <a:chOff x="479" y="2099"/>
            <a:chExt cx="325" cy="139"/>
          </a:xfrm>
        </p:grpSpPr>
        <p:sp>
          <p:nvSpPr>
            <p:cNvPr id="6221" name="Freeform 1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2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3" name="Rectangle 1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4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5" name="Freeform 18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6" name="Freeform 19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7" name="Freeform 20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28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002887" y="1927225"/>
            <a:ext cx="99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A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7549916" y="1927225"/>
            <a:ext cx="100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B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4121356" y="2164465"/>
            <a:ext cx="1522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u="none" dirty="0" err="1">
                <a:latin typeface="Arial Narrow" panose="020B0606020202030204" pitchFamily="34" charset="0"/>
              </a:rPr>
              <a:t>Vernam</a:t>
            </a:r>
            <a:r>
              <a:rPr lang="en-AU" sz="1800" u="none" dirty="0">
                <a:latin typeface="Arial Narrow" panose="020B0606020202030204" pitchFamily="34" charset="0"/>
              </a:rPr>
              <a:t> Cipher</a:t>
            </a:r>
            <a:endParaRPr lang="en-AU" sz="1400" u="none" dirty="0">
              <a:latin typeface="Arial Narrow" panose="020B0606020202030204" pitchFamily="34" charset="0"/>
            </a:endParaRP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1023937" y="2672834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1330692">
            <a:off x="3632271" y="2132805"/>
            <a:ext cx="423863" cy="503238"/>
            <a:chOff x="4896" y="2352"/>
            <a:chExt cx="735" cy="826"/>
          </a:xfrm>
        </p:grpSpPr>
        <p:sp>
          <p:nvSpPr>
            <p:cNvPr id="6214" name="Freeform 27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5" name="Freeform 28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7" name="Line 30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8" name="Line 31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9" name="Freeform 32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0" name="Line 33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120775" y="3155950"/>
            <a:ext cx="500063" cy="282575"/>
            <a:chOff x="807" y="2428"/>
            <a:chExt cx="315" cy="178"/>
          </a:xfrm>
        </p:grpSpPr>
        <p:sp>
          <p:nvSpPr>
            <p:cNvPr id="6201" name="Freeform 57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6190" name="Text Box 65"/>
          <p:cNvSpPr txBox="1">
            <a:spLocks noChangeArrowheads="1"/>
          </p:cNvSpPr>
          <p:nvPr/>
        </p:nvSpPr>
        <p:spPr bwMode="auto">
          <a:xfrm>
            <a:off x="3407593" y="294322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6191" name="Text Box 66"/>
          <p:cNvSpPr txBox="1">
            <a:spLocks noChangeArrowheads="1"/>
          </p:cNvSpPr>
          <p:nvPr/>
        </p:nvSpPr>
        <p:spPr bwMode="auto">
          <a:xfrm>
            <a:off x="1653954" y="3149600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= M</a:t>
            </a:r>
          </a:p>
        </p:txBody>
      </p:sp>
      <p:sp>
        <p:nvSpPr>
          <p:cNvPr id="6193" name="Text Box 68"/>
          <p:cNvSpPr txBox="1">
            <a:spLocks noChangeArrowheads="1"/>
          </p:cNvSpPr>
          <p:nvPr/>
        </p:nvSpPr>
        <p:spPr bwMode="auto">
          <a:xfrm>
            <a:off x="4314780" y="2954338"/>
            <a:ext cx="1125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latin typeface="Arial Narrow" panose="020B0606020202030204" pitchFamily="34" charset="0"/>
              </a:rPr>
              <a:t>= M +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</a:t>
            </a:r>
          </a:p>
        </p:txBody>
      </p:sp>
      <p:sp>
        <p:nvSpPr>
          <p:cNvPr id="6194" name="Line 69"/>
          <p:cNvSpPr>
            <a:spLocks noChangeShapeType="1"/>
          </p:cNvSpPr>
          <p:nvPr/>
        </p:nvSpPr>
        <p:spPr bwMode="auto">
          <a:xfrm flipV="1">
            <a:off x="2632074" y="3297237"/>
            <a:ext cx="458437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96" name="Freeform 92"/>
          <p:cNvSpPr>
            <a:spLocks/>
          </p:cNvSpPr>
          <p:nvPr/>
        </p:nvSpPr>
        <p:spPr bwMode="auto">
          <a:xfrm rot="2324148">
            <a:off x="499327" y="3210391"/>
            <a:ext cx="664348" cy="402291"/>
          </a:xfrm>
          <a:custGeom>
            <a:avLst/>
            <a:gdLst>
              <a:gd name="T0" fmla="*/ 2147483647 w 1345"/>
              <a:gd name="T1" fmla="*/ 2147483647 h 1330"/>
              <a:gd name="T2" fmla="*/ 2147483647 w 1345"/>
              <a:gd name="T3" fmla="*/ 2147483647 h 1330"/>
              <a:gd name="T4" fmla="*/ 2147483647 w 1345"/>
              <a:gd name="T5" fmla="*/ 2147483647 h 1330"/>
              <a:gd name="T6" fmla="*/ 2147483647 w 1345"/>
              <a:gd name="T7" fmla="*/ 2147483647 h 1330"/>
              <a:gd name="T8" fmla="*/ 0 60000 65536"/>
              <a:gd name="T9" fmla="*/ 0 60000 65536"/>
              <a:gd name="T10" fmla="*/ 0 60000 65536"/>
              <a:gd name="T11" fmla="*/ 0 60000 65536"/>
              <a:gd name="T12" fmla="*/ 0 w 1345"/>
              <a:gd name="T13" fmla="*/ 0 h 1330"/>
              <a:gd name="T14" fmla="*/ 1345 w 1345"/>
              <a:gd name="T15" fmla="*/ 1330 h 1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" h="1330">
                <a:moveTo>
                  <a:pt x="392" y="15"/>
                </a:moveTo>
                <a:cubicBezTo>
                  <a:pt x="388" y="7"/>
                  <a:pt x="385" y="0"/>
                  <a:pt x="347" y="60"/>
                </a:cubicBezTo>
                <a:cubicBezTo>
                  <a:pt x="309" y="120"/>
                  <a:pt x="0" y="166"/>
                  <a:pt x="166" y="378"/>
                </a:cubicBezTo>
                <a:cubicBezTo>
                  <a:pt x="332" y="590"/>
                  <a:pt x="838" y="960"/>
                  <a:pt x="1345" y="1330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8086004" y="2729468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</a:t>
            </a:r>
            <a:endParaRPr lang="en-US" sz="1800" u="none" baseline="-25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6" name="Line 64"/>
          <p:cNvSpPr>
            <a:spLocks noChangeShapeType="1"/>
          </p:cNvSpPr>
          <p:nvPr/>
        </p:nvSpPr>
        <p:spPr bwMode="auto">
          <a:xfrm>
            <a:off x="2647627" y="3994942"/>
            <a:ext cx="46990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80343" y="3609179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3514834" y="3622238"/>
            <a:ext cx="3240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latin typeface="Arial Narrow" panose="020B0606020202030204" pitchFamily="34" charset="0"/>
              </a:rPr>
              <a:t>= M +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 </a:t>
            </a:r>
            <a:r>
              <a:rPr lang="en-US" sz="1800" u="none" dirty="0">
                <a:latin typeface="Arial Narrow" panose="020B0606020202030204" pitchFamily="34" charset="0"/>
              </a:rPr>
              <a:t>+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12" name="Text Box 65"/>
          <p:cNvSpPr txBox="1">
            <a:spLocks noChangeArrowheads="1"/>
          </p:cNvSpPr>
          <p:nvPr/>
        </p:nvSpPr>
        <p:spPr bwMode="auto">
          <a:xfrm>
            <a:off x="3380343" y="4240501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14" name="Text Box 68"/>
          <p:cNvSpPr txBox="1">
            <a:spLocks noChangeArrowheads="1"/>
          </p:cNvSpPr>
          <p:nvPr/>
        </p:nvSpPr>
        <p:spPr bwMode="auto">
          <a:xfrm>
            <a:off x="4312672" y="4223554"/>
            <a:ext cx="1125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latin typeface="Arial Narrow" panose="020B0606020202030204" pitchFamily="34" charset="0"/>
              </a:rPr>
              <a:t>= M +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16" name="Text Box 73"/>
          <p:cNvSpPr txBox="1">
            <a:spLocks noChangeArrowheads="1"/>
          </p:cNvSpPr>
          <p:nvPr/>
        </p:nvSpPr>
        <p:spPr bwMode="auto">
          <a:xfrm>
            <a:off x="7524824" y="4408776"/>
            <a:ext cx="1122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M= 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latin typeface="Arial Narrow" panose="020B0606020202030204" pitchFamily="34" charset="0"/>
              </a:rPr>
              <a:t> + </a:t>
            </a:r>
            <a:r>
              <a:rPr lang="en-US" sz="1800" u="none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Z</a:t>
            </a:r>
            <a:r>
              <a:rPr lang="en-US" sz="1800" u="none" baseline="-25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24" name="Text Box 68"/>
          <p:cNvSpPr txBox="1">
            <a:spLocks noChangeArrowheads="1"/>
          </p:cNvSpPr>
          <p:nvPr/>
        </p:nvSpPr>
        <p:spPr bwMode="auto">
          <a:xfrm>
            <a:off x="3704364" y="5450381"/>
            <a:ext cx="2319673" cy="36933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Attack:  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+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+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= M</a:t>
            </a:r>
            <a:endParaRPr lang="en-US" sz="1800" u="none" baseline="-25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Text Box 25"/>
          <p:cNvSpPr txBox="1">
            <a:spLocks noChangeArrowheads="1"/>
          </p:cNvSpPr>
          <p:nvPr/>
        </p:nvSpPr>
        <p:spPr bwMode="auto">
          <a:xfrm>
            <a:off x="703187" y="3983760"/>
            <a:ext cx="1540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+ Y</a:t>
            </a:r>
            <a:r>
              <a:rPr lang="en-AU" sz="1800" u="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</a:t>
            </a:r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= Y</a:t>
            </a:r>
            <a:r>
              <a:rPr lang="en-AU" sz="1800" u="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8456512" y="3018488"/>
            <a:ext cx="453969" cy="1550713"/>
          </a:xfrm>
          <a:custGeom>
            <a:avLst/>
            <a:gdLst>
              <a:gd name="connsiteX0" fmla="*/ 0 w 486468"/>
              <a:gd name="connsiteY0" fmla="*/ 0 h 1565563"/>
              <a:gd name="connsiteX1" fmla="*/ 484909 w 486468"/>
              <a:gd name="connsiteY1" fmla="*/ 803563 h 1565563"/>
              <a:gd name="connsiteX2" fmla="*/ 124690 w 486468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468" h="1565563">
                <a:moveTo>
                  <a:pt x="0" y="0"/>
                </a:moveTo>
                <a:cubicBezTo>
                  <a:pt x="232063" y="271318"/>
                  <a:pt x="464127" y="542636"/>
                  <a:pt x="484909" y="803563"/>
                </a:cubicBezTo>
                <a:cubicBezTo>
                  <a:pt x="505691" y="1064490"/>
                  <a:pt x="315190" y="1315026"/>
                  <a:pt x="124690" y="1565563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27" name="Line 69"/>
          <p:cNvSpPr>
            <a:spLocks noChangeShapeType="1"/>
          </p:cNvSpPr>
          <p:nvPr/>
        </p:nvSpPr>
        <p:spPr bwMode="auto">
          <a:xfrm flipV="1">
            <a:off x="2585405" y="4633852"/>
            <a:ext cx="458437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8" name="Text Box 68"/>
          <p:cNvSpPr txBox="1">
            <a:spLocks noChangeArrowheads="1"/>
          </p:cNvSpPr>
          <p:nvPr/>
        </p:nvSpPr>
        <p:spPr bwMode="auto">
          <a:xfrm>
            <a:off x="432483" y="4402628"/>
            <a:ext cx="158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Remove Key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</a:t>
            </a:r>
          </a:p>
        </p:txBody>
      </p:sp>
      <p:sp>
        <p:nvSpPr>
          <p:cNvPr id="58" name="Text Box 68">
            <a:extLst>
              <a:ext uri="{FF2B5EF4-FFF2-40B4-BE49-F238E27FC236}">
                <a16:creationId xmlns:a16="http://schemas.microsoft.com/office/drawing/2014/main" xmlns="" id="{D0C9A35E-9984-4441-A6F0-0379ABC79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481" y="3449819"/>
            <a:ext cx="1162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latin typeface="Arial Narrow" panose="020B0606020202030204" pitchFamily="34" charset="0"/>
              </a:rPr>
              <a:t>= Y</a:t>
            </a:r>
            <a:r>
              <a:rPr lang="en-US" sz="1800" u="none" baseline="-25000" dirty="0"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latin typeface="Arial Narrow" panose="020B0606020202030204" pitchFamily="34" charset="0"/>
              </a:rPr>
              <a:t> + </a:t>
            </a:r>
            <a:r>
              <a:rPr lang="en-US" sz="1800" u="none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Z</a:t>
            </a:r>
            <a:r>
              <a:rPr lang="en-US" sz="1800" u="none" baseline="-25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1935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90" grpId="0"/>
      <p:bldP spid="6191" grpId="0"/>
      <p:bldP spid="6193" grpId="0"/>
      <p:bldP spid="6194" grpId="0" animBg="1"/>
      <p:bldP spid="1378396" grpId="0" animBg="1"/>
      <p:bldP spid="93" grpId="0"/>
      <p:bldP spid="96" grpId="0" animBg="1"/>
      <p:bldP spid="97" grpId="0"/>
      <p:bldP spid="99" grpId="0"/>
      <p:bldP spid="112" grpId="0"/>
      <p:bldP spid="114" grpId="0"/>
      <p:bldP spid="116" grpId="0"/>
      <p:bldP spid="124" grpId="0" animBg="1"/>
      <p:bldP spid="125" grpId="0"/>
      <p:bldP spid="10" grpId="0" animBg="1"/>
      <p:bldP spid="127" grpId="0" animBg="1"/>
      <p:bldP spid="128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472736" y="578495"/>
            <a:ext cx="5388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Simple Product Cipher Lock  </a:t>
            </a:r>
          </a:p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for:   Shamir’s 3-Pass Protocol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36724" y="2454697"/>
            <a:ext cx="382587" cy="217488"/>
            <a:chOff x="5808" y="3571"/>
            <a:chExt cx="352" cy="146"/>
          </a:xfrm>
        </p:grpSpPr>
        <p:sp>
          <p:nvSpPr>
            <p:cNvPr id="6229" name="Freeform 5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0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1" name="Rectangle 7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2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3" name="Freeform 9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4" name="Freeform 10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5" name="Freeform 11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3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2384425"/>
            <a:ext cx="479425" cy="207963"/>
            <a:chOff x="479" y="2099"/>
            <a:chExt cx="325" cy="139"/>
          </a:xfrm>
        </p:grpSpPr>
        <p:sp>
          <p:nvSpPr>
            <p:cNvPr id="6221" name="Freeform 1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2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3" name="Rectangle 1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4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5" name="Freeform 18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6" name="Freeform 19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7" name="Freeform 20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28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002887" y="1927225"/>
            <a:ext cx="99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A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7549916" y="1927225"/>
            <a:ext cx="100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B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4121356" y="2164465"/>
            <a:ext cx="2056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u="none">
                <a:latin typeface="Arial Narrow" panose="020B0606020202030204" pitchFamily="34" charset="0"/>
              </a:rPr>
              <a:t>Multiplication </a:t>
            </a:r>
            <a:r>
              <a:rPr lang="en-AU" sz="1800" u="none" dirty="0">
                <a:latin typeface="Arial Narrow" panose="020B0606020202030204" pitchFamily="34" charset="0"/>
              </a:rPr>
              <a:t>Cipher</a:t>
            </a:r>
            <a:endParaRPr lang="en-AU" sz="1400" u="none" dirty="0">
              <a:latin typeface="Arial Narrow" panose="020B0606020202030204" pitchFamily="34" charset="0"/>
            </a:endParaRP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1023937" y="2672834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1330692">
            <a:off x="3632271" y="2132805"/>
            <a:ext cx="423863" cy="503238"/>
            <a:chOff x="4896" y="2352"/>
            <a:chExt cx="735" cy="826"/>
          </a:xfrm>
        </p:grpSpPr>
        <p:sp>
          <p:nvSpPr>
            <p:cNvPr id="6214" name="Freeform 27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5" name="Freeform 28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7" name="Line 30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8" name="Line 31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9" name="Freeform 32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0" name="Line 33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120775" y="3155950"/>
            <a:ext cx="500063" cy="282575"/>
            <a:chOff x="807" y="2428"/>
            <a:chExt cx="315" cy="178"/>
          </a:xfrm>
        </p:grpSpPr>
        <p:sp>
          <p:nvSpPr>
            <p:cNvPr id="6201" name="Freeform 57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6189" name="Line 64"/>
          <p:cNvSpPr>
            <a:spLocks noChangeShapeType="1"/>
          </p:cNvSpPr>
          <p:nvPr/>
        </p:nvSpPr>
        <p:spPr bwMode="auto">
          <a:xfrm>
            <a:off x="5927725" y="3313113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6190" name="Text Box 65"/>
          <p:cNvSpPr txBox="1">
            <a:spLocks noChangeArrowheads="1"/>
          </p:cNvSpPr>
          <p:nvPr/>
        </p:nvSpPr>
        <p:spPr bwMode="auto">
          <a:xfrm>
            <a:off x="3407593" y="294322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6191" name="Text Box 66"/>
          <p:cNvSpPr txBox="1">
            <a:spLocks noChangeArrowheads="1"/>
          </p:cNvSpPr>
          <p:nvPr/>
        </p:nvSpPr>
        <p:spPr bwMode="auto">
          <a:xfrm>
            <a:off x="1653954" y="3149600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= M</a:t>
            </a:r>
          </a:p>
        </p:txBody>
      </p:sp>
      <p:sp>
        <p:nvSpPr>
          <p:cNvPr id="6193" name="Text Box 68"/>
          <p:cNvSpPr txBox="1">
            <a:spLocks noChangeArrowheads="1"/>
          </p:cNvSpPr>
          <p:nvPr/>
        </p:nvSpPr>
        <p:spPr bwMode="auto">
          <a:xfrm>
            <a:off x="4464976" y="3111500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latin typeface="Arial Narrow" panose="020B0606020202030204" pitchFamily="34" charset="0"/>
              </a:rPr>
              <a:t>= M *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</a:t>
            </a:r>
          </a:p>
        </p:txBody>
      </p:sp>
      <p:sp>
        <p:nvSpPr>
          <p:cNvPr id="6194" name="Line 69"/>
          <p:cNvSpPr>
            <a:spLocks noChangeShapeType="1"/>
          </p:cNvSpPr>
          <p:nvPr/>
        </p:nvSpPr>
        <p:spPr bwMode="auto">
          <a:xfrm>
            <a:off x="2632075" y="3298825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96" name="Freeform 92"/>
          <p:cNvSpPr>
            <a:spLocks/>
          </p:cNvSpPr>
          <p:nvPr/>
        </p:nvSpPr>
        <p:spPr bwMode="auto">
          <a:xfrm rot="492183">
            <a:off x="325411" y="3016072"/>
            <a:ext cx="1512783" cy="1170212"/>
          </a:xfrm>
          <a:custGeom>
            <a:avLst/>
            <a:gdLst>
              <a:gd name="T0" fmla="*/ 2147483647 w 1345"/>
              <a:gd name="T1" fmla="*/ 2147483647 h 1330"/>
              <a:gd name="T2" fmla="*/ 2147483647 w 1345"/>
              <a:gd name="T3" fmla="*/ 2147483647 h 1330"/>
              <a:gd name="T4" fmla="*/ 2147483647 w 1345"/>
              <a:gd name="T5" fmla="*/ 2147483647 h 1330"/>
              <a:gd name="T6" fmla="*/ 2147483647 w 1345"/>
              <a:gd name="T7" fmla="*/ 2147483647 h 1330"/>
              <a:gd name="T8" fmla="*/ 0 60000 65536"/>
              <a:gd name="T9" fmla="*/ 0 60000 65536"/>
              <a:gd name="T10" fmla="*/ 0 60000 65536"/>
              <a:gd name="T11" fmla="*/ 0 60000 65536"/>
              <a:gd name="T12" fmla="*/ 0 w 1345"/>
              <a:gd name="T13" fmla="*/ 0 h 1330"/>
              <a:gd name="T14" fmla="*/ 1345 w 1345"/>
              <a:gd name="T15" fmla="*/ 1330 h 1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" h="1330">
                <a:moveTo>
                  <a:pt x="392" y="15"/>
                </a:moveTo>
                <a:cubicBezTo>
                  <a:pt x="388" y="7"/>
                  <a:pt x="385" y="0"/>
                  <a:pt x="347" y="60"/>
                </a:cubicBezTo>
                <a:cubicBezTo>
                  <a:pt x="309" y="120"/>
                  <a:pt x="0" y="166"/>
                  <a:pt x="166" y="378"/>
                </a:cubicBezTo>
                <a:cubicBezTo>
                  <a:pt x="332" y="590"/>
                  <a:pt x="838" y="960"/>
                  <a:pt x="1345" y="1330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8086004" y="2729468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6" name="Line 64"/>
          <p:cNvSpPr>
            <a:spLocks noChangeShapeType="1"/>
          </p:cNvSpPr>
          <p:nvPr/>
        </p:nvSpPr>
        <p:spPr bwMode="auto">
          <a:xfrm>
            <a:off x="6073513" y="4067666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417576" y="3722171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3470013" y="3870035"/>
            <a:ext cx="3240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latin typeface="Arial Narrow" panose="020B0606020202030204" pitchFamily="34" charset="0"/>
              </a:rPr>
              <a:t>= M *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 </a:t>
            </a:r>
            <a:r>
              <a:rPr lang="en-US" sz="1800" u="none" dirty="0">
                <a:latin typeface="Arial Narrow" panose="020B0606020202030204" pitchFamily="34" charset="0"/>
              </a:rPr>
              <a:t>*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00" name="Line 69"/>
          <p:cNvSpPr>
            <a:spLocks noChangeShapeType="1"/>
          </p:cNvSpPr>
          <p:nvPr/>
        </p:nvSpPr>
        <p:spPr bwMode="auto">
          <a:xfrm>
            <a:off x="2632075" y="4087281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1" name="Line 64"/>
          <p:cNvSpPr>
            <a:spLocks noChangeShapeType="1"/>
          </p:cNvSpPr>
          <p:nvPr/>
        </p:nvSpPr>
        <p:spPr bwMode="auto">
          <a:xfrm>
            <a:off x="5943277" y="4926353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2" name="Text Box 65"/>
          <p:cNvSpPr txBox="1">
            <a:spLocks noChangeArrowheads="1"/>
          </p:cNvSpPr>
          <p:nvPr/>
        </p:nvSpPr>
        <p:spPr bwMode="auto">
          <a:xfrm>
            <a:off x="3423144" y="455646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14" name="Text Box 68"/>
          <p:cNvSpPr txBox="1">
            <a:spLocks noChangeArrowheads="1"/>
          </p:cNvSpPr>
          <p:nvPr/>
        </p:nvSpPr>
        <p:spPr bwMode="auto">
          <a:xfrm>
            <a:off x="4480527" y="4724740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latin typeface="Arial Narrow" panose="020B0606020202030204" pitchFamily="34" charset="0"/>
              </a:rPr>
              <a:t>= M * 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15" name="Line 69"/>
          <p:cNvSpPr>
            <a:spLocks noChangeShapeType="1"/>
          </p:cNvSpPr>
          <p:nvPr/>
        </p:nvSpPr>
        <p:spPr bwMode="auto">
          <a:xfrm>
            <a:off x="2647626" y="4912065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6" name="Text Box 73"/>
          <p:cNvSpPr txBox="1">
            <a:spLocks noChangeArrowheads="1"/>
          </p:cNvSpPr>
          <p:nvPr/>
        </p:nvSpPr>
        <p:spPr bwMode="auto">
          <a:xfrm>
            <a:off x="7487156" y="4724740"/>
            <a:ext cx="1197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M= 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latin typeface="Arial Narrow" panose="020B0606020202030204" pitchFamily="34" charset="0"/>
              </a:rPr>
              <a:t> * 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Z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B</a:t>
            </a:r>
            <a:r>
              <a:rPr lang="en-US" sz="18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-1</a:t>
            </a:r>
          </a:p>
        </p:txBody>
      </p:sp>
      <p:sp>
        <p:nvSpPr>
          <p:cNvPr id="125" name="Text Box 25"/>
          <p:cNvSpPr txBox="1">
            <a:spLocks noChangeArrowheads="1"/>
          </p:cNvSpPr>
          <p:nvPr/>
        </p:nvSpPr>
        <p:spPr bwMode="auto">
          <a:xfrm>
            <a:off x="876941" y="4288228"/>
            <a:ext cx="14115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</a:t>
            </a:r>
            <a:r>
              <a:rPr lang="en-AU" sz="1800" u="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=Y</a:t>
            </a:r>
            <a:r>
              <a:rPr lang="en-AU" sz="1800" u="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en-AU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* </a:t>
            </a:r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AU" sz="1800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-1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8533558" y="3061976"/>
            <a:ext cx="524596" cy="1494489"/>
          </a:xfrm>
          <a:custGeom>
            <a:avLst/>
            <a:gdLst>
              <a:gd name="connsiteX0" fmla="*/ 0 w 486468"/>
              <a:gd name="connsiteY0" fmla="*/ 0 h 1565563"/>
              <a:gd name="connsiteX1" fmla="*/ 484909 w 486468"/>
              <a:gd name="connsiteY1" fmla="*/ 803563 h 1565563"/>
              <a:gd name="connsiteX2" fmla="*/ 124690 w 486468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468" h="1565563">
                <a:moveTo>
                  <a:pt x="0" y="0"/>
                </a:moveTo>
                <a:cubicBezTo>
                  <a:pt x="232063" y="271318"/>
                  <a:pt x="464127" y="542636"/>
                  <a:pt x="484909" y="803563"/>
                </a:cubicBezTo>
                <a:cubicBezTo>
                  <a:pt x="505691" y="1064490"/>
                  <a:pt x="315190" y="1315026"/>
                  <a:pt x="124690" y="1565563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1" name="Text Box 68">
            <a:extLst>
              <a:ext uri="{FF2B5EF4-FFF2-40B4-BE49-F238E27FC236}">
                <a16:creationId xmlns:a16="http://schemas.microsoft.com/office/drawing/2014/main" xmlns="" id="{F856EFFF-8217-49FF-8992-A617EB50D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67" y="3451721"/>
            <a:ext cx="1213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2 </a:t>
            </a:r>
            <a:r>
              <a:rPr lang="en-US" sz="1800" u="none" dirty="0">
                <a:latin typeface="Arial Narrow" panose="020B0606020202030204" pitchFamily="34" charset="0"/>
              </a:rPr>
              <a:t>= Y</a:t>
            </a:r>
            <a:r>
              <a:rPr lang="en-US" sz="1800" u="none" baseline="-25000" dirty="0"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latin typeface="Arial Narrow" panose="020B0606020202030204" pitchFamily="34" charset="0"/>
              </a:rPr>
              <a:t> *  </a:t>
            </a:r>
            <a:r>
              <a:rPr lang="en-US" sz="1800" u="none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Z</a:t>
            </a:r>
            <a:r>
              <a:rPr lang="en-US" sz="1800" u="none" baseline="-25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xmlns="" id="{BE3292BA-1DB6-42AC-AF37-48FE569FBACF}"/>
              </a:ext>
            </a:extLst>
          </p:cNvPr>
          <p:cNvGrpSpPr/>
          <p:nvPr/>
        </p:nvGrpSpPr>
        <p:grpSpPr>
          <a:xfrm>
            <a:off x="2632075" y="5463812"/>
            <a:ext cx="4656079" cy="731307"/>
            <a:chOff x="2893837" y="5259015"/>
            <a:chExt cx="4656079" cy="731307"/>
          </a:xfrm>
        </p:grpSpPr>
        <p:sp>
          <p:nvSpPr>
            <p:cNvPr id="124" name="Text Box 68"/>
            <p:cNvSpPr txBox="1">
              <a:spLocks noChangeArrowheads="1"/>
            </p:cNvSpPr>
            <p:nvPr/>
          </p:nvSpPr>
          <p:spPr bwMode="auto">
            <a:xfrm>
              <a:off x="3037960" y="5441095"/>
              <a:ext cx="2723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Attack:  Y</a:t>
              </a:r>
              <a:r>
                <a:rPr lang="en-US" sz="1800" u="none" baseline="-25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2 </a:t>
              </a:r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/ Y</a:t>
              </a:r>
              <a:r>
                <a:rPr lang="en-US" sz="1800" u="none" baseline="-25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1</a:t>
              </a:r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 = Z</a:t>
              </a:r>
              <a:r>
                <a:rPr lang="en-US" sz="1800" u="none" baseline="-25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B           </a:t>
              </a:r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then </a:t>
              </a:r>
              <a:endPara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0" name="Text Box 73"/>
            <p:cNvSpPr txBox="1">
              <a:spLocks noChangeArrowheads="1"/>
            </p:cNvSpPr>
            <p:nvPr/>
          </p:nvSpPr>
          <p:spPr bwMode="auto">
            <a:xfrm>
              <a:off x="6235704" y="5441095"/>
              <a:ext cx="12505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M = Y</a:t>
              </a:r>
              <a:r>
                <a:rPr lang="en-US" sz="1800" u="none" baseline="-25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</a:t>
              </a:r>
              <a:r>
                <a:rPr lang="en-US" sz="1800" u="none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 * Z</a:t>
              </a:r>
              <a:r>
                <a:rPr lang="en-US" sz="1800" u="none" baseline="-25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B</a:t>
              </a:r>
              <a:r>
                <a:rPr lang="en-US" sz="1800" u="none" baseline="300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-1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376CBEEE-3432-49AE-B450-AF8663B8BB8E}"/>
                </a:ext>
              </a:extLst>
            </p:cNvPr>
            <p:cNvSpPr/>
            <p:nvPr/>
          </p:nvSpPr>
          <p:spPr bwMode="auto">
            <a:xfrm>
              <a:off x="2893837" y="5259015"/>
              <a:ext cx="4656079" cy="73130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83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89" grpId="0" animBg="1"/>
      <p:bldP spid="6190" grpId="0"/>
      <p:bldP spid="6191" grpId="0"/>
      <p:bldP spid="6193" grpId="0"/>
      <p:bldP spid="6194" grpId="0" animBg="1"/>
      <p:bldP spid="1378396" grpId="0" animBg="1"/>
      <p:bldP spid="93" grpId="0"/>
      <p:bldP spid="96" grpId="0" animBg="1"/>
      <p:bldP spid="97" grpId="0"/>
      <p:bldP spid="99" grpId="0"/>
      <p:bldP spid="100" grpId="0" animBg="1"/>
      <p:bldP spid="111" grpId="0" animBg="1"/>
      <p:bldP spid="112" grpId="0"/>
      <p:bldP spid="114" grpId="0"/>
      <p:bldP spid="115" grpId="0" animBg="1"/>
      <p:bldP spid="116" grpId="0"/>
      <p:bldP spid="125" grpId="0"/>
      <p:bldP spid="10" grpId="0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472735" y="578495"/>
            <a:ext cx="5388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Matrix Product Lock  </a:t>
            </a:r>
          </a:p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for:   Shamir’s 3-Pass Protocol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86004" y="2468406"/>
            <a:ext cx="382587" cy="217488"/>
            <a:chOff x="5808" y="3571"/>
            <a:chExt cx="352" cy="146"/>
          </a:xfrm>
        </p:grpSpPr>
        <p:sp>
          <p:nvSpPr>
            <p:cNvPr id="6229" name="Freeform 5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0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1" name="Rectangle 7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2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3" name="Freeform 9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4" name="Freeform 10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35" name="Freeform 11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3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2384425"/>
            <a:ext cx="479425" cy="207963"/>
            <a:chOff x="479" y="2099"/>
            <a:chExt cx="325" cy="139"/>
          </a:xfrm>
        </p:grpSpPr>
        <p:sp>
          <p:nvSpPr>
            <p:cNvPr id="6221" name="Freeform 1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2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3" name="Rectangle 1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4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5" name="Freeform 18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6" name="Freeform 19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7" name="Freeform 20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pic>
          <p:nvPicPr>
            <p:cNvPr id="6228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002887" y="1927225"/>
            <a:ext cx="99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A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7549916" y="1927225"/>
            <a:ext cx="100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B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4121356" y="2164465"/>
            <a:ext cx="15520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u="none" dirty="0">
                <a:latin typeface="Arial Narrow" panose="020B0606020202030204" pitchFamily="34" charset="0"/>
              </a:rPr>
              <a:t>Product Cipher</a:t>
            </a:r>
            <a:endParaRPr lang="en-AU" sz="1400" u="none" dirty="0">
              <a:latin typeface="Arial Narrow" panose="020B0606020202030204" pitchFamily="34" charset="0"/>
            </a:endParaRP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1046163" y="2704356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1330692">
            <a:off x="3632271" y="2132805"/>
            <a:ext cx="423863" cy="503238"/>
            <a:chOff x="4896" y="2352"/>
            <a:chExt cx="735" cy="826"/>
          </a:xfrm>
        </p:grpSpPr>
        <p:sp>
          <p:nvSpPr>
            <p:cNvPr id="6214" name="Freeform 27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5" name="Freeform 28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7" name="Line 30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8" name="Line 31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19" name="Freeform 32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20" name="Line 33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120775" y="3155950"/>
            <a:ext cx="500063" cy="282575"/>
            <a:chOff x="807" y="2428"/>
            <a:chExt cx="315" cy="178"/>
          </a:xfrm>
        </p:grpSpPr>
        <p:sp>
          <p:nvSpPr>
            <p:cNvPr id="6201" name="Freeform 57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6189" name="Line 64"/>
          <p:cNvSpPr>
            <a:spLocks noChangeShapeType="1"/>
          </p:cNvSpPr>
          <p:nvPr/>
        </p:nvSpPr>
        <p:spPr bwMode="auto">
          <a:xfrm>
            <a:off x="5927725" y="3313113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6190" name="Text Box 65"/>
          <p:cNvSpPr txBox="1">
            <a:spLocks noChangeArrowheads="1"/>
          </p:cNvSpPr>
          <p:nvPr/>
        </p:nvSpPr>
        <p:spPr bwMode="auto">
          <a:xfrm>
            <a:off x="3407593" y="294322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6191" name="Text Box 66"/>
          <p:cNvSpPr txBox="1">
            <a:spLocks noChangeArrowheads="1"/>
          </p:cNvSpPr>
          <p:nvPr/>
        </p:nvSpPr>
        <p:spPr bwMode="auto">
          <a:xfrm>
            <a:off x="1653954" y="3149600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= M</a:t>
            </a:r>
          </a:p>
        </p:txBody>
      </p:sp>
      <p:sp>
        <p:nvSpPr>
          <p:cNvPr id="6193" name="Text Box 68"/>
          <p:cNvSpPr txBox="1">
            <a:spLocks noChangeArrowheads="1"/>
          </p:cNvSpPr>
          <p:nvPr/>
        </p:nvSpPr>
        <p:spPr bwMode="auto">
          <a:xfrm>
            <a:off x="4339943" y="3111500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latin typeface="Arial Narrow" panose="020B0606020202030204" pitchFamily="34" charset="0"/>
              </a:rPr>
              <a:t>= [M] * [Z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</a:t>
            </a:r>
            <a:r>
              <a:rPr lang="en-US" sz="1800" u="none" dirty="0">
                <a:latin typeface="Arial Narrow" panose="020B0606020202030204" pitchFamily="34" charset="0"/>
              </a:rPr>
              <a:t>]</a:t>
            </a:r>
            <a:endParaRPr lang="en-US" sz="1800" u="none" baseline="-25000" dirty="0">
              <a:latin typeface="Arial Narrow" panose="020B0606020202030204" pitchFamily="34" charset="0"/>
            </a:endParaRPr>
          </a:p>
        </p:txBody>
      </p:sp>
      <p:sp>
        <p:nvSpPr>
          <p:cNvPr id="6194" name="Line 69"/>
          <p:cNvSpPr>
            <a:spLocks noChangeShapeType="1"/>
          </p:cNvSpPr>
          <p:nvPr/>
        </p:nvSpPr>
        <p:spPr bwMode="auto">
          <a:xfrm>
            <a:off x="2632075" y="3298825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78396" name="Freeform 92"/>
          <p:cNvSpPr>
            <a:spLocks/>
          </p:cNvSpPr>
          <p:nvPr/>
        </p:nvSpPr>
        <p:spPr bwMode="auto">
          <a:xfrm rot="693301">
            <a:off x="523749" y="2923677"/>
            <a:ext cx="951779" cy="1142013"/>
          </a:xfrm>
          <a:custGeom>
            <a:avLst/>
            <a:gdLst>
              <a:gd name="T0" fmla="*/ 2147483647 w 1345"/>
              <a:gd name="T1" fmla="*/ 2147483647 h 1330"/>
              <a:gd name="T2" fmla="*/ 2147483647 w 1345"/>
              <a:gd name="T3" fmla="*/ 2147483647 h 1330"/>
              <a:gd name="T4" fmla="*/ 2147483647 w 1345"/>
              <a:gd name="T5" fmla="*/ 2147483647 h 1330"/>
              <a:gd name="T6" fmla="*/ 2147483647 w 1345"/>
              <a:gd name="T7" fmla="*/ 2147483647 h 1330"/>
              <a:gd name="T8" fmla="*/ 0 60000 65536"/>
              <a:gd name="T9" fmla="*/ 0 60000 65536"/>
              <a:gd name="T10" fmla="*/ 0 60000 65536"/>
              <a:gd name="T11" fmla="*/ 0 60000 65536"/>
              <a:gd name="T12" fmla="*/ 0 w 1345"/>
              <a:gd name="T13" fmla="*/ 0 h 1330"/>
              <a:gd name="T14" fmla="*/ 1345 w 1345"/>
              <a:gd name="T15" fmla="*/ 1330 h 1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" h="1330">
                <a:moveTo>
                  <a:pt x="392" y="15"/>
                </a:moveTo>
                <a:cubicBezTo>
                  <a:pt x="388" y="7"/>
                  <a:pt x="385" y="0"/>
                  <a:pt x="347" y="60"/>
                </a:cubicBezTo>
                <a:cubicBezTo>
                  <a:pt x="309" y="120"/>
                  <a:pt x="0" y="166"/>
                  <a:pt x="166" y="378"/>
                </a:cubicBezTo>
                <a:cubicBezTo>
                  <a:pt x="332" y="590"/>
                  <a:pt x="838" y="960"/>
                  <a:pt x="1345" y="1330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8086004" y="2729468"/>
            <a:ext cx="53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</a:t>
            </a:r>
            <a:endParaRPr lang="en-US" sz="1800" u="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6" name="Line 64"/>
          <p:cNvSpPr>
            <a:spLocks noChangeShapeType="1"/>
          </p:cNvSpPr>
          <p:nvPr/>
        </p:nvSpPr>
        <p:spPr bwMode="auto">
          <a:xfrm>
            <a:off x="6192838" y="3994942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80343" y="3609179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3470012" y="3780113"/>
            <a:ext cx="3240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latin typeface="Arial Narrow" panose="020B0606020202030204" pitchFamily="34" charset="0"/>
              </a:rPr>
              <a:t>= [Z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latin typeface="Arial Narrow" panose="020B0606020202030204" pitchFamily="34" charset="0"/>
              </a:rPr>
              <a:t>]* [M] * [Z</a:t>
            </a:r>
            <a:r>
              <a:rPr lang="en-US" sz="1800" u="none" baseline="-25000" dirty="0">
                <a:latin typeface="Arial Narrow" panose="020B0606020202030204" pitchFamily="34" charset="0"/>
              </a:rPr>
              <a:t>A</a:t>
            </a:r>
            <a:r>
              <a:rPr lang="en-US" sz="1800" u="none" dirty="0">
                <a:latin typeface="Arial Narrow" panose="020B0606020202030204" pitchFamily="34" charset="0"/>
              </a:rPr>
              <a:t>]</a:t>
            </a:r>
            <a:endParaRPr lang="en-US" sz="1800" u="none" baseline="-25000" dirty="0">
              <a:latin typeface="Arial Narrow" panose="020B0606020202030204" pitchFamily="34" charset="0"/>
            </a:endParaRPr>
          </a:p>
        </p:txBody>
      </p:sp>
      <p:sp>
        <p:nvSpPr>
          <p:cNvPr id="100" name="Line 69"/>
          <p:cNvSpPr>
            <a:spLocks noChangeShapeType="1"/>
          </p:cNvSpPr>
          <p:nvPr/>
        </p:nvSpPr>
        <p:spPr bwMode="auto">
          <a:xfrm>
            <a:off x="2395132" y="3964779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1" name="Line 64"/>
          <p:cNvSpPr>
            <a:spLocks noChangeShapeType="1"/>
          </p:cNvSpPr>
          <p:nvPr/>
        </p:nvSpPr>
        <p:spPr bwMode="auto">
          <a:xfrm>
            <a:off x="5943277" y="4610389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2" name="Text Box 65"/>
          <p:cNvSpPr txBox="1">
            <a:spLocks noChangeArrowheads="1"/>
          </p:cNvSpPr>
          <p:nvPr/>
        </p:nvSpPr>
        <p:spPr bwMode="auto">
          <a:xfrm>
            <a:off x="3380343" y="422728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15" name="Line 69"/>
          <p:cNvSpPr>
            <a:spLocks noChangeShapeType="1"/>
          </p:cNvSpPr>
          <p:nvPr/>
        </p:nvSpPr>
        <p:spPr bwMode="auto">
          <a:xfrm>
            <a:off x="2647626" y="4596101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16" name="Text Box 73"/>
          <p:cNvSpPr txBox="1">
            <a:spLocks noChangeArrowheads="1"/>
          </p:cNvSpPr>
          <p:nvPr/>
        </p:nvSpPr>
        <p:spPr bwMode="auto">
          <a:xfrm>
            <a:off x="5460938" y="5537755"/>
            <a:ext cx="1463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M = [Z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  <a:r>
              <a:rPr lang="en-US" sz="18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-1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*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en-US" sz="18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Text Box 25"/>
          <p:cNvSpPr txBox="1">
            <a:spLocks noChangeArrowheads="1"/>
          </p:cNvSpPr>
          <p:nvPr/>
        </p:nvSpPr>
        <p:spPr bwMode="auto">
          <a:xfrm>
            <a:off x="725839" y="4149443"/>
            <a:ext cx="148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= Y</a:t>
            </a:r>
            <a:r>
              <a:rPr lang="en-US" sz="180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[Z</a:t>
            </a:r>
            <a:r>
              <a:rPr lang="en-AU" sz="1800" u="none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]</a:t>
            </a:r>
            <a:r>
              <a:rPr lang="en-AU" sz="1800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-1</a:t>
            </a:r>
            <a:endParaRPr lang="en-US" sz="1800" u="none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 rot="881009">
            <a:off x="8293809" y="3048750"/>
            <a:ext cx="761017" cy="1437414"/>
          </a:xfrm>
          <a:custGeom>
            <a:avLst/>
            <a:gdLst>
              <a:gd name="connsiteX0" fmla="*/ 0 w 486468"/>
              <a:gd name="connsiteY0" fmla="*/ 0 h 1565563"/>
              <a:gd name="connsiteX1" fmla="*/ 484909 w 486468"/>
              <a:gd name="connsiteY1" fmla="*/ 803563 h 1565563"/>
              <a:gd name="connsiteX2" fmla="*/ 124690 w 486468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468" h="1565563">
                <a:moveTo>
                  <a:pt x="0" y="0"/>
                </a:moveTo>
                <a:cubicBezTo>
                  <a:pt x="232063" y="271318"/>
                  <a:pt x="464127" y="542636"/>
                  <a:pt x="484909" y="803563"/>
                </a:cubicBezTo>
                <a:cubicBezTo>
                  <a:pt x="505691" y="1064490"/>
                  <a:pt x="315190" y="1315026"/>
                  <a:pt x="124690" y="1565563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1" name="Text Box 68"/>
          <p:cNvSpPr txBox="1">
            <a:spLocks noChangeArrowheads="1"/>
          </p:cNvSpPr>
          <p:nvPr/>
        </p:nvSpPr>
        <p:spPr bwMode="auto">
          <a:xfrm>
            <a:off x="4313494" y="4398263"/>
            <a:ext cx="1391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  <a:r>
              <a:rPr lang="en-US" sz="1800" u="none" dirty="0">
                <a:latin typeface="Arial Narrow" panose="020B0606020202030204" pitchFamily="34" charset="0"/>
              </a:rPr>
              <a:t>= [Z</a:t>
            </a:r>
            <a:r>
              <a:rPr lang="en-US" sz="1800" u="none" baseline="-25000" dirty="0"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latin typeface="Arial Narrow" panose="020B0606020202030204" pitchFamily="34" charset="0"/>
              </a:rPr>
              <a:t>] * [M] </a:t>
            </a:r>
            <a:endParaRPr lang="en-US" sz="1800" u="none" baseline="-25000" dirty="0">
              <a:latin typeface="Arial Narrow" panose="020B0606020202030204" pitchFamily="34" charset="0"/>
            </a:endParaRPr>
          </a:p>
        </p:txBody>
      </p:sp>
      <p:sp>
        <p:nvSpPr>
          <p:cNvPr id="62" name="Text Box 68"/>
          <p:cNvSpPr txBox="1">
            <a:spLocks noChangeArrowheads="1"/>
          </p:cNvSpPr>
          <p:nvPr/>
        </p:nvSpPr>
        <p:spPr bwMode="auto">
          <a:xfrm>
            <a:off x="2705577" y="5537755"/>
            <a:ext cx="2653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Attack: 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2 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/ Y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= Z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B        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then </a:t>
            </a:r>
            <a:endParaRPr lang="en-US" sz="1800" u="none" baseline="-25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7616775" y="4432734"/>
            <a:ext cx="1357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M= 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[Z</a:t>
            </a:r>
            <a:r>
              <a:rPr lang="en-US" sz="18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  <a:r>
              <a:rPr lang="en-US" sz="18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-1</a:t>
            </a:r>
            <a:r>
              <a:rPr lang="en-US" sz="18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800" u="none" dirty="0">
                <a:latin typeface="Arial Narrow" panose="020B0606020202030204" pitchFamily="34" charset="0"/>
              </a:rPr>
              <a:t>* Y</a:t>
            </a:r>
            <a:r>
              <a:rPr lang="en-US" sz="1800" u="none" baseline="-25000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DC3A9B82-2F14-4B93-A1FD-DED3E434338C}"/>
              </a:ext>
            </a:extLst>
          </p:cNvPr>
          <p:cNvSpPr/>
          <p:nvPr/>
        </p:nvSpPr>
        <p:spPr bwMode="auto">
          <a:xfrm>
            <a:off x="2632075" y="5375402"/>
            <a:ext cx="4568825" cy="66590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9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323965" y="206654"/>
            <a:ext cx="572624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4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Omura</a:t>
            </a: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-Massey Lock* over GF(p)</a:t>
            </a:r>
          </a:p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for:   Shamir’s 3-Pass Protocol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Secrecy without Authenticity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41625" y="1870745"/>
            <a:ext cx="4395788" cy="7175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18413" y="2219995"/>
            <a:ext cx="382587" cy="217488"/>
            <a:chOff x="5808" y="3571"/>
            <a:chExt cx="352" cy="146"/>
          </a:xfrm>
        </p:grpSpPr>
        <p:sp>
          <p:nvSpPr>
            <p:cNvPr id="6229" name="Freeform 5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0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1" name="Rectangle 7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2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3" name="Freeform 9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4" name="Freeform 10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35" name="Freeform 11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623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2219995"/>
            <a:ext cx="479425" cy="207963"/>
            <a:chOff x="479" y="2099"/>
            <a:chExt cx="325" cy="139"/>
          </a:xfrm>
        </p:grpSpPr>
        <p:sp>
          <p:nvSpPr>
            <p:cNvPr id="6221" name="Freeform 1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2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3" name="Rectangle 1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4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5" name="Freeform 18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6" name="Freeform 19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7" name="Freeform 20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6228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914400" y="176279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A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7466013" y="176279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B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3479800" y="1889795"/>
            <a:ext cx="376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b="0" u="none"/>
              <a:t>p = large prime, arithmetic in GF(p)</a:t>
            </a:r>
          </a:p>
          <a:p>
            <a:pPr defTabSz="762000"/>
            <a:r>
              <a:rPr lang="en-AU" sz="1400" b="0" u="none"/>
              <a:t>[ modulus in the exponent is (p-1) ]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914400" y="2448595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chemeClr val="hlink"/>
                </a:solidFill>
              </a:rPr>
              <a:t>E</a:t>
            </a:r>
            <a:r>
              <a:rPr lang="en-AU" sz="1800" u="none" baseline="-25000">
                <a:solidFill>
                  <a:schemeClr val="hlink"/>
                </a:solidFill>
              </a:rPr>
              <a:t>a</a:t>
            </a:r>
            <a:r>
              <a:rPr lang="en-AU" sz="1800" b="0" u="none"/>
              <a:t> =  secret key</a:t>
            </a:r>
          </a:p>
          <a:p>
            <a:pPr defTabSz="762000"/>
            <a:r>
              <a:rPr lang="en-AU" sz="1800" b="0" u="none">
                <a:solidFill>
                  <a:schemeClr val="hlink"/>
                </a:solidFill>
              </a:rPr>
              <a:t>D</a:t>
            </a:r>
            <a:r>
              <a:rPr lang="en-AU" sz="1800" u="none" baseline="-25000">
                <a:solidFill>
                  <a:schemeClr val="hlink"/>
                </a:solidFill>
              </a:rPr>
              <a:t>a</a:t>
            </a:r>
            <a:r>
              <a:rPr lang="en-AU" sz="1800" b="0" u="none"/>
              <a:t> = E</a:t>
            </a:r>
            <a:r>
              <a:rPr lang="en-AU" sz="1800" u="none" baseline="-25000"/>
              <a:t>a</a:t>
            </a:r>
            <a:r>
              <a:rPr lang="en-AU" sz="1800" b="0" u="none" baseline="30000"/>
              <a:t>-1</a:t>
            </a:r>
            <a:r>
              <a:rPr lang="en-AU" sz="1800" b="0" u="none"/>
              <a:t> (mod p-1)</a:t>
            </a:r>
            <a:endParaRPr lang="en-US" sz="1800" b="0" u="none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1330692">
            <a:off x="2971800" y="1946945"/>
            <a:ext cx="423863" cy="503238"/>
            <a:chOff x="4896" y="2352"/>
            <a:chExt cx="735" cy="826"/>
          </a:xfrm>
        </p:grpSpPr>
        <p:sp>
          <p:nvSpPr>
            <p:cNvPr id="6214" name="Freeform 27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15" name="Freeform 28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17" name="Line 30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18" name="Line 31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19" name="Freeform 32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20" name="Line 33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55" name="Text Box 34"/>
          <p:cNvSpPr txBox="1">
            <a:spLocks noChangeArrowheads="1"/>
          </p:cNvSpPr>
          <p:nvPr/>
        </p:nvSpPr>
        <p:spPr bwMode="auto">
          <a:xfrm>
            <a:off x="7466013" y="237239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E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/>
              <a:t> =  secret key</a:t>
            </a:r>
          </a:p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/>
              <a:t> =  E</a:t>
            </a:r>
            <a:r>
              <a:rPr lang="en-AU" sz="1800" u="none" baseline="-25000"/>
              <a:t>b</a:t>
            </a:r>
            <a:r>
              <a:rPr lang="en-AU" sz="1800" b="0" u="none" baseline="30000"/>
              <a:t>-1</a:t>
            </a:r>
            <a:r>
              <a:rPr lang="en-AU" sz="1800" b="0" u="none"/>
              <a:t>(mod p-1)</a:t>
            </a:r>
            <a:endParaRPr lang="en-US" sz="1800" b="0" u="none"/>
          </a:p>
        </p:txBody>
      </p:sp>
      <p:sp>
        <p:nvSpPr>
          <p:cNvPr id="1378341" name="Text Box 37"/>
          <p:cNvSpPr txBox="1">
            <a:spLocks noChangeArrowheads="1"/>
          </p:cNvSpPr>
          <p:nvPr/>
        </p:nvSpPr>
        <p:spPr bwMode="auto">
          <a:xfrm>
            <a:off x="8180388" y="5197475"/>
            <a:ext cx="442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378342" name="Rectangle 38"/>
          <p:cNvSpPr>
            <a:spLocks noChangeArrowheads="1"/>
          </p:cNvSpPr>
          <p:nvPr/>
        </p:nvSpPr>
        <p:spPr bwMode="auto">
          <a:xfrm>
            <a:off x="4683125" y="5413375"/>
            <a:ext cx="777875" cy="5016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78343" name="Line 39"/>
          <p:cNvSpPr>
            <a:spLocks noChangeShapeType="1"/>
          </p:cNvSpPr>
          <p:nvPr/>
        </p:nvSpPr>
        <p:spPr bwMode="auto">
          <a:xfrm>
            <a:off x="5673725" y="5627688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78344" name="Rectangle 40"/>
          <p:cNvSpPr>
            <a:spLocks noChangeArrowheads="1"/>
          </p:cNvSpPr>
          <p:nvPr/>
        </p:nvSpPr>
        <p:spPr bwMode="auto">
          <a:xfrm>
            <a:off x="5032375" y="5435600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78345" name="Text Box 41"/>
          <p:cNvSpPr txBox="1">
            <a:spLocks noChangeArrowheads="1"/>
          </p:cNvSpPr>
          <p:nvPr/>
        </p:nvSpPr>
        <p:spPr bwMode="auto">
          <a:xfrm>
            <a:off x="4811713" y="55562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1378346" name="Line 42"/>
          <p:cNvSpPr>
            <a:spLocks noChangeShapeType="1"/>
          </p:cNvSpPr>
          <p:nvPr/>
        </p:nvSpPr>
        <p:spPr bwMode="auto">
          <a:xfrm>
            <a:off x="3125788" y="5627688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971800" y="4017963"/>
            <a:ext cx="4189413" cy="1295400"/>
            <a:chOff x="1872" y="2531"/>
            <a:chExt cx="2639" cy="816"/>
          </a:xfrm>
        </p:grpSpPr>
        <p:sp>
          <p:nvSpPr>
            <p:cNvPr id="6208" name="Line 44"/>
            <p:cNvSpPr>
              <a:spLocks noChangeShapeType="1"/>
            </p:cNvSpPr>
            <p:nvPr/>
          </p:nvSpPr>
          <p:spPr bwMode="auto">
            <a:xfrm flipH="1">
              <a:off x="3551" y="2531"/>
              <a:ext cx="96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09" name="Line 45"/>
            <p:cNvSpPr>
              <a:spLocks noChangeShapeType="1"/>
            </p:cNvSpPr>
            <p:nvPr/>
          </p:nvSpPr>
          <p:spPr bwMode="auto">
            <a:xfrm flipH="1">
              <a:off x="1872" y="3059"/>
              <a:ext cx="960" cy="2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10" name="Rectangle 46"/>
            <p:cNvSpPr>
              <a:spLocks noChangeArrowheads="1"/>
            </p:cNvSpPr>
            <p:nvPr/>
          </p:nvSpPr>
          <p:spPr bwMode="auto">
            <a:xfrm>
              <a:off x="2961" y="2786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11" name="Rectangle 47"/>
            <p:cNvSpPr>
              <a:spLocks noChangeArrowheads="1"/>
            </p:cNvSpPr>
            <p:nvPr/>
          </p:nvSpPr>
          <p:spPr bwMode="auto">
            <a:xfrm>
              <a:off x="3139" y="2769"/>
              <a:ext cx="4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 </a:t>
              </a:r>
              <a:r>
                <a:rPr lang="en-AU" sz="1600" b="0" u="none">
                  <a:solidFill>
                    <a:srgbClr val="023DD0"/>
                  </a:solidFill>
                </a:rPr>
                <a:t>E</a:t>
              </a:r>
              <a:r>
                <a:rPr lang="en-AU" sz="16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6212" name="Text Box 48"/>
            <p:cNvSpPr txBox="1">
              <a:spLocks noChangeArrowheads="1"/>
            </p:cNvSpPr>
            <p:nvPr/>
          </p:nvSpPr>
          <p:spPr bwMode="auto">
            <a:xfrm>
              <a:off x="3042" y="2876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6213" name="Text Box 49"/>
            <p:cNvSpPr txBox="1">
              <a:spLocks noChangeArrowheads="1"/>
            </p:cNvSpPr>
            <p:nvPr/>
          </p:nvSpPr>
          <p:spPr bwMode="auto">
            <a:xfrm>
              <a:off x="2400" y="29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/>
                <a:t>2</a:t>
              </a:r>
            </a:p>
          </p:txBody>
        </p:sp>
      </p:grpSp>
      <p:sp>
        <p:nvSpPr>
          <p:cNvPr id="1378354" name="Text Box 50"/>
          <p:cNvSpPr txBox="1">
            <a:spLocks noChangeArrowheads="1"/>
          </p:cNvSpPr>
          <p:nvPr/>
        </p:nvSpPr>
        <p:spPr bwMode="auto">
          <a:xfrm>
            <a:off x="3810000" y="5327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/>
              <a:t>3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120775" y="3406775"/>
            <a:ext cx="7553325" cy="687388"/>
            <a:chOff x="706" y="2146"/>
            <a:chExt cx="4758" cy="433"/>
          </a:xfrm>
        </p:grpSpPr>
        <p:sp>
          <p:nvSpPr>
            <p:cNvPr id="6187" name="Rectangle 55"/>
            <p:cNvSpPr>
              <a:spLocks noChangeArrowheads="1"/>
            </p:cNvSpPr>
            <p:nvPr/>
          </p:nvSpPr>
          <p:spPr bwMode="auto">
            <a:xfrm>
              <a:off x="2950" y="2258"/>
              <a:ext cx="490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706" y="2295"/>
              <a:ext cx="315" cy="178"/>
              <a:chOff x="807" y="2428"/>
              <a:chExt cx="315" cy="178"/>
            </a:xfrm>
          </p:grpSpPr>
          <p:sp>
            <p:nvSpPr>
              <p:cNvPr id="6201" name="Freeform 57"/>
              <p:cNvSpPr>
                <a:spLocks noEditPoints="1"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28 h 207"/>
                  <a:gd name="T2" fmla="*/ 95 w 445"/>
                  <a:gd name="T3" fmla="*/ 0 h 207"/>
                  <a:gd name="T4" fmla="*/ 112 w 445"/>
                  <a:gd name="T5" fmla="*/ 83 h 207"/>
                  <a:gd name="T6" fmla="*/ 16 w 445"/>
                  <a:gd name="T7" fmla="*/ 114 h 207"/>
                  <a:gd name="T8" fmla="*/ 0 w 445"/>
                  <a:gd name="T9" fmla="*/ 28 h 207"/>
                  <a:gd name="T10" fmla="*/ 7 w 445"/>
                  <a:gd name="T11" fmla="*/ 29 h 207"/>
                  <a:gd name="T12" fmla="*/ 58 w 445"/>
                  <a:gd name="T13" fmla="*/ 68 h 207"/>
                  <a:gd name="T14" fmla="*/ 89 w 445"/>
                  <a:gd name="T15" fmla="*/ 5 h 207"/>
                  <a:gd name="T16" fmla="*/ 7 w 445"/>
                  <a:gd name="T17" fmla="*/ 29 h 207"/>
                  <a:gd name="T18" fmla="*/ 6 w 445"/>
                  <a:gd name="T19" fmla="*/ 38 h 207"/>
                  <a:gd name="T20" fmla="*/ 18 w 445"/>
                  <a:gd name="T21" fmla="*/ 103 h 207"/>
                  <a:gd name="T22" fmla="*/ 38 w 445"/>
                  <a:gd name="T23" fmla="*/ 61 h 207"/>
                  <a:gd name="T24" fmla="*/ 6 w 445"/>
                  <a:gd name="T25" fmla="*/ 38 h 207"/>
                  <a:gd name="T26" fmla="*/ 93 w 445"/>
                  <a:gd name="T27" fmla="*/ 10 h 207"/>
                  <a:gd name="T28" fmla="*/ 74 w 445"/>
                  <a:gd name="T29" fmla="*/ 50 h 207"/>
                  <a:gd name="T30" fmla="*/ 106 w 445"/>
                  <a:gd name="T31" fmla="*/ 76 h 207"/>
                  <a:gd name="T32" fmla="*/ 93 w 445"/>
                  <a:gd name="T33" fmla="*/ 10 h 207"/>
                  <a:gd name="T34" fmla="*/ 42 w 445"/>
                  <a:gd name="T35" fmla="*/ 65 h 207"/>
                  <a:gd name="T36" fmla="*/ 23 w 445"/>
                  <a:gd name="T37" fmla="*/ 106 h 207"/>
                  <a:gd name="T38" fmla="*/ 103 w 445"/>
                  <a:gd name="T39" fmla="*/ 80 h 207"/>
                  <a:gd name="T40" fmla="*/ 71 w 445"/>
                  <a:gd name="T41" fmla="*/ 55 h 207"/>
                  <a:gd name="T42" fmla="*/ 61 w 445"/>
                  <a:gd name="T43" fmla="*/ 77 h 207"/>
                  <a:gd name="T44" fmla="*/ 42 w 445"/>
                  <a:gd name="T45" fmla="*/ 65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28 h 207"/>
                  <a:gd name="T2" fmla="*/ 95 w 445"/>
                  <a:gd name="T3" fmla="*/ 0 h 207"/>
                  <a:gd name="T4" fmla="*/ 112 w 445"/>
                  <a:gd name="T5" fmla="*/ 83 h 207"/>
                  <a:gd name="T6" fmla="*/ 16 w 445"/>
                  <a:gd name="T7" fmla="*/ 114 h 207"/>
                  <a:gd name="T8" fmla="*/ 0 w 445"/>
                  <a:gd name="T9" fmla="*/ 28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auto">
              <a:xfrm>
                <a:off x="827" y="2435"/>
                <a:ext cx="231" cy="99"/>
              </a:xfrm>
              <a:custGeom>
                <a:avLst/>
                <a:gdLst>
                  <a:gd name="T0" fmla="*/ 0 w 327"/>
                  <a:gd name="T1" fmla="*/ 25 h 115"/>
                  <a:gd name="T2" fmla="*/ 50 w 327"/>
                  <a:gd name="T3" fmla="*/ 63 h 115"/>
                  <a:gd name="T4" fmla="*/ 81 w 327"/>
                  <a:gd name="T5" fmla="*/ 0 h 115"/>
                  <a:gd name="T6" fmla="*/ 0 w 327"/>
                  <a:gd name="T7" fmla="*/ 2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auto">
              <a:xfrm>
                <a:off x="823" y="2486"/>
                <a:ext cx="92" cy="103"/>
              </a:xfrm>
              <a:custGeom>
                <a:avLst/>
                <a:gdLst>
                  <a:gd name="T0" fmla="*/ 0 w 130"/>
                  <a:gd name="T1" fmla="*/ 0 h 119"/>
                  <a:gd name="T2" fmla="*/ 13 w 130"/>
                  <a:gd name="T3" fmla="*/ 67 h 119"/>
                  <a:gd name="T4" fmla="*/ 33 w 130"/>
                  <a:gd name="T5" fmla="*/ 23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5" name="Freeform 61"/>
              <p:cNvSpPr>
                <a:spLocks/>
              </p:cNvSpPr>
              <p:nvPr/>
            </p:nvSpPr>
            <p:spPr bwMode="auto">
              <a:xfrm>
                <a:off x="1015" y="2444"/>
                <a:ext cx="91" cy="103"/>
              </a:xfrm>
              <a:custGeom>
                <a:avLst/>
                <a:gdLst>
                  <a:gd name="T0" fmla="*/ 20 w 129"/>
                  <a:gd name="T1" fmla="*/ 0 h 119"/>
                  <a:gd name="T2" fmla="*/ 0 w 129"/>
                  <a:gd name="T3" fmla="*/ 42 h 119"/>
                  <a:gd name="T4" fmla="*/ 32 w 129"/>
                  <a:gd name="T5" fmla="*/ 67 h 119"/>
                  <a:gd name="T6" fmla="*/ 20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6" name="Freeform 62"/>
              <p:cNvSpPr>
                <a:spLocks/>
              </p:cNvSpPr>
              <p:nvPr/>
            </p:nvSpPr>
            <p:spPr bwMode="auto">
              <a:xfrm>
                <a:off x="871" y="2515"/>
                <a:ext cx="227" cy="79"/>
              </a:xfrm>
              <a:custGeom>
                <a:avLst/>
                <a:gdLst>
                  <a:gd name="T0" fmla="*/ 20 w 321"/>
                  <a:gd name="T1" fmla="*/ 9 h 92"/>
                  <a:gd name="T2" fmla="*/ 0 w 321"/>
                  <a:gd name="T3" fmla="*/ 50 h 92"/>
                  <a:gd name="T4" fmla="*/ 81 w 321"/>
                  <a:gd name="T5" fmla="*/ 25 h 92"/>
                  <a:gd name="T6" fmla="*/ 47 w 321"/>
                  <a:gd name="T7" fmla="*/ 0 h 92"/>
                  <a:gd name="T8" fmla="*/ 38 w 321"/>
                  <a:gd name="T9" fmla="*/ 22 h 92"/>
                  <a:gd name="T10" fmla="*/ 20 w 321"/>
                  <a:gd name="T11" fmla="*/ 9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7" name="Freeform 63"/>
              <p:cNvSpPr>
                <a:spLocks/>
              </p:cNvSpPr>
              <p:nvPr/>
            </p:nvSpPr>
            <p:spPr bwMode="auto">
              <a:xfrm>
                <a:off x="935" y="2459"/>
                <a:ext cx="51" cy="63"/>
              </a:xfrm>
              <a:custGeom>
                <a:avLst/>
                <a:gdLst>
                  <a:gd name="T0" fmla="*/ 9 w 73"/>
                  <a:gd name="T1" fmla="*/ 26 h 73"/>
                  <a:gd name="T2" fmla="*/ 8 w 73"/>
                  <a:gd name="T3" fmla="*/ 28 h 73"/>
                  <a:gd name="T4" fmla="*/ 3 w 73"/>
                  <a:gd name="T5" fmla="*/ 10 h 73"/>
                  <a:gd name="T6" fmla="*/ 6 w 73"/>
                  <a:gd name="T7" fmla="*/ 39 h 73"/>
                  <a:gd name="T8" fmla="*/ 8 w 73"/>
                  <a:gd name="T9" fmla="*/ 35 h 73"/>
                  <a:gd name="T10" fmla="*/ 8 w 73"/>
                  <a:gd name="T11" fmla="*/ 39 h 73"/>
                  <a:gd name="T12" fmla="*/ 4 w 73"/>
                  <a:gd name="T13" fmla="*/ 41 h 73"/>
                  <a:gd name="T14" fmla="*/ 4 w 73"/>
                  <a:gd name="T15" fmla="*/ 39 h 73"/>
                  <a:gd name="T16" fmla="*/ 6 w 73"/>
                  <a:gd name="T17" fmla="*/ 39 h 73"/>
                  <a:gd name="T18" fmla="*/ 1 w 73"/>
                  <a:gd name="T19" fmla="*/ 10 h 73"/>
                  <a:gd name="T20" fmla="*/ 1 w 73"/>
                  <a:gd name="T21" fmla="*/ 13 h 73"/>
                  <a:gd name="T22" fmla="*/ 0 w 73"/>
                  <a:gd name="T23" fmla="*/ 13 h 73"/>
                  <a:gd name="T24" fmla="*/ 0 w 73"/>
                  <a:gd name="T25" fmla="*/ 10 h 73"/>
                  <a:gd name="T26" fmla="*/ 3 w 73"/>
                  <a:gd name="T27" fmla="*/ 8 h 73"/>
                  <a:gd name="T28" fmla="*/ 9 w 73"/>
                  <a:gd name="T29" fmla="*/ 26 h 73"/>
                  <a:gd name="T30" fmla="*/ 9 w 73"/>
                  <a:gd name="T31" fmla="*/ 3 h 73"/>
                  <a:gd name="T32" fmla="*/ 12 w 73"/>
                  <a:gd name="T33" fmla="*/ 0 h 73"/>
                  <a:gd name="T34" fmla="*/ 13 w 73"/>
                  <a:gd name="T35" fmla="*/ 0 h 73"/>
                  <a:gd name="T36" fmla="*/ 13 w 73"/>
                  <a:gd name="T37" fmla="*/ 3 h 73"/>
                  <a:gd name="T38" fmla="*/ 12 w 73"/>
                  <a:gd name="T39" fmla="*/ 3 h 73"/>
                  <a:gd name="T40" fmla="*/ 17 w 73"/>
                  <a:gd name="T41" fmla="*/ 30 h 73"/>
                  <a:gd name="T42" fmla="*/ 17 w 73"/>
                  <a:gd name="T43" fmla="*/ 30 h 73"/>
                  <a:gd name="T44" fmla="*/ 17 w 73"/>
                  <a:gd name="T45" fmla="*/ 30 h 73"/>
                  <a:gd name="T46" fmla="*/ 13 w 73"/>
                  <a:gd name="T47" fmla="*/ 34 h 73"/>
                  <a:gd name="T48" fmla="*/ 12 w 73"/>
                  <a:gd name="T49" fmla="*/ 34 h 73"/>
                  <a:gd name="T50" fmla="*/ 13 w 73"/>
                  <a:gd name="T51" fmla="*/ 34 h 73"/>
                  <a:gd name="T52" fmla="*/ 15 w 73"/>
                  <a:gd name="T53" fmla="*/ 30 h 73"/>
                  <a:gd name="T54" fmla="*/ 10 w 73"/>
                  <a:gd name="T55" fmla="*/ 5 h 73"/>
                  <a:gd name="T56" fmla="*/ 9 w 73"/>
                  <a:gd name="T57" fmla="*/ 26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89" name="Line 64"/>
            <p:cNvSpPr>
              <a:spLocks noChangeShapeType="1"/>
            </p:cNvSpPr>
            <p:nvPr/>
          </p:nvSpPr>
          <p:spPr bwMode="auto">
            <a:xfrm>
              <a:off x="3574" y="2394"/>
              <a:ext cx="8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90" name="Text Box 65"/>
            <p:cNvSpPr txBox="1">
              <a:spLocks noChangeArrowheads="1"/>
            </p:cNvSpPr>
            <p:nvPr/>
          </p:nvSpPr>
          <p:spPr bwMode="auto">
            <a:xfrm>
              <a:off x="2409" y="2203"/>
              <a:ext cx="19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/>
                <a:t>1</a:t>
              </a:r>
            </a:p>
          </p:txBody>
        </p:sp>
        <p:sp>
          <p:nvSpPr>
            <p:cNvPr id="6191" name="Text Box 66"/>
            <p:cNvSpPr txBox="1">
              <a:spLocks noChangeArrowheads="1"/>
            </p:cNvSpPr>
            <p:nvPr/>
          </p:nvSpPr>
          <p:spPr bwMode="auto">
            <a:xfrm>
              <a:off x="1008" y="2291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= M</a:t>
              </a:r>
            </a:p>
          </p:txBody>
        </p:sp>
        <p:sp>
          <p:nvSpPr>
            <p:cNvPr id="6192" name="Rectangle 67"/>
            <p:cNvSpPr>
              <a:spLocks noChangeArrowheads="1"/>
            </p:cNvSpPr>
            <p:nvPr/>
          </p:nvSpPr>
          <p:spPr bwMode="auto">
            <a:xfrm>
              <a:off x="3171" y="2272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6193" name="Text Box 68"/>
            <p:cNvSpPr txBox="1">
              <a:spLocks noChangeArrowheads="1"/>
            </p:cNvSpPr>
            <p:nvPr/>
          </p:nvSpPr>
          <p:spPr bwMode="auto">
            <a:xfrm>
              <a:off x="3031" y="2348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6194" name="Line 69"/>
            <p:cNvSpPr>
              <a:spLocks noChangeShapeType="1"/>
            </p:cNvSpPr>
            <p:nvPr/>
          </p:nvSpPr>
          <p:spPr bwMode="auto">
            <a:xfrm>
              <a:off x="1969" y="2394"/>
              <a:ext cx="9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4511" y="2146"/>
              <a:ext cx="953" cy="411"/>
              <a:chOff x="4488" y="2496"/>
              <a:chExt cx="1026" cy="435"/>
            </a:xfrm>
          </p:grpSpPr>
          <p:sp>
            <p:nvSpPr>
              <p:cNvPr id="6196" name="Rectangle 7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480" cy="28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97" name="Rectangle 72"/>
              <p:cNvSpPr>
                <a:spLocks noChangeArrowheads="1"/>
              </p:cNvSpPr>
              <p:nvPr/>
            </p:nvSpPr>
            <p:spPr bwMode="auto">
              <a:xfrm>
                <a:off x="4894" y="2560"/>
                <a:ext cx="269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600" b="0" u="none">
                    <a:solidFill>
                      <a:schemeClr val="hlink"/>
                    </a:solidFill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</a:rPr>
                  <a:t>a</a:t>
                </a:r>
                <a:endParaRPr lang="en-US" sz="1600" u="none" baseline="-250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98" name="Text Box 73"/>
              <p:cNvSpPr txBox="1">
                <a:spLocks noChangeArrowheads="1"/>
              </p:cNvSpPr>
              <p:nvPr/>
            </p:nvSpPr>
            <p:spPr bwMode="auto">
              <a:xfrm>
                <a:off x="4743" y="2641"/>
                <a:ext cx="27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1800" u="none">
                    <a:latin typeface="Bookman Old Style" pitchFamily="18" charset="0"/>
                  </a:rPr>
                  <a:t>M</a:t>
                </a:r>
              </a:p>
            </p:txBody>
          </p:sp>
          <p:sp>
            <p:nvSpPr>
              <p:cNvPr id="6199" name="Text Box 74"/>
              <p:cNvSpPr txBox="1">
                <a:spLocks noChangeArrowheads="1"/>
              </p:cNvSpPr>
              <p:nvPr/>
            </p:nvSpPr>
            <p:spPr bwMode="auto">
              <a:xfrm>
                <a:off x="4488" y="2544"/>
                <a:ext cx="909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3200" b="0" u="none">
                    <a:latin typeface="Bookman Old Style" pitchFamily="18" charset="0"/>
                  </a:rPr>
                  <a:t>(       )</a:t>
                </a:r>
              </a:p>
            </p:txBody>
          </p:sp>
          <p:sp>
            <p:nvSpPr>
              <p:cNvPr id="6200" name="Text Box 75"/>
              <p:cNvSpPr txBox="1">
                <a:spLocks noChangeArrowheads="1"/>
              </p:cNvSpPr>
              <p:nvPr/>
            </p:nvSpPr>
            <p:spPr bwMode="auto">
              <a:xfrm>
                <a:off x="5222" y="2496"/>
                <a:ext cx="292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800" b="0" u="none">
                    <a:solidFill>
                      <a:srgbClr val="023DD0"/>
                    </a:solidFill>
                  </a:rPr>
                  <a:t>E</a:t>
                </a:r>
                <a:r>
                  <a:rPr lang="en-AU" sz="1800" u="none" baseline="-25000">
                    <a:solidFill>
                      <a:srgbClr val="023DD0"/>
                    </a:solidFill>
                  </a:rPr>
                  <a:t>b</a:t>
                </a:r>
                <a:endParaRPr lang="en-US" sz="1800" u="none" baseline="-25000">
                  <a:solidFill>
                    <a:srgbClr val="023DD0"/>
                  </a:solidFill>
                </a:endParaRPr>
              </a:p>
            </p:txBody>
          </p:sp>
        </p:grpSp>
      </p:grpSp>
      <p:sp>
        <p:nvSpPr>
          <p:cNvPr id="1378380" name="Rectangle 76"/>
          <p:cNvSpPr>
            <a:spLocks noChangeArrowheads="1"/>
          </p:cNvSpPr>
          <p:nvPr/>
        </p:nvSpPr>
        <p:spPr bwMode="auto">
          <a:xfrm>
            <a:off x="7345363" y="5340350"/>
            <a:ext cx="7794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78381" name="Rectangle 77"/>
          <p:cNvSpPr>
            <a:spLocks noChangeArrowheads="1"/>
          </p:cNvSpPr>
          <p:nvPr/>
        </p:nvSpPr>
        <p:spPr bwMode="auto">
          <a:xfrm>
            <a:off x="7693025" y="5364163"/>
            <a:ext cx="40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1378382" name="Text Box 78"/>
          <p:cNvSpPr txBox="1">
            <a:spLocks noChangeArrowheads="1"/>
          </p:cNvSpPr>
          <p:nvPr/>
        </p:nvSpPr>
        <p:spPr bwMode="auto">
          <a:xfrm>
            <a:off x="7473950" y="5484813"/>
            <a:ext cx="39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1378383" name="Text Box 79"/>
          <p:cNvSpPr txBox="1">
            <a:spLocks noChangeArrowheads="1"/>
          </p:cNvSpPr>
          <p:nvPr/>
        </p:nvSpPr>
        <p:spPr bwMode="auto">
          <a:xfrm>
            <a:off x="7077075" y="5268913"/>
            <a:ext cx="1339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b="0" u="none">
                <a:latin typeface="Bookman Old Style" pitchFamily="18" charset="0"/>
              </a:rPr>
              <a:t>(       )</a:t>
            </a:r>
          </a:p>
        </p:txBody>
      </p:sp>
      <p:sp>
        <p:nvSpPr>
          <p:cNvPr id="1378384" name="Text Box 80"/>
          <p:cNvSpPr txBox="1">
            <a:spLocks noChangeArrowheads="1"/>
          </p:cNvSpPr>
          <p:nvPr/>
        </p:nvSpPr>
        <p:spPr bwMode="auto">
          <a:xfrm>
            <a:off x="8456613" y="5484813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= M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9099550" y="5534025"/>
            <a:ext cx="500063" cy="282575"/>
            <a:chOff x="807" y="2428"/>
            <a:chExt cx="315" cy="178"/>
          </a:xfrm>
        </p:grpSpPr>
        <p:sp>
          <p:nvSpPr>
            <p:cNvPr id="6180" name="Freeform 82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1" name="Freeform 83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2" name="Freeform 84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3" name="Freeform 85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4" name="Freeform 86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" name="Freeform 87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6" name="Freeform 88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76" name="Text Box 89"/>
          <p:cNvSpPr txBox="1">
            <a:spLocks noChangeArrowheads="1"/>
          </p:cNvSpPr>
          <p:nvPr/>
        </p:nvSpPr>
        <p:spPr bwMode="auto">
          <a:xfrm>
            <a:off x="3429000" y="6151563"/>
            <a:ext cx="3244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 dirty="0">
                <a:latin typeface="Times New Roman" pitchFamily="18" charset="0"/>
              </a:rPr>
              <a:t>* J.L. Massey &amp; J. K.  </a:t>
            </a:r>
            <a:r>
              <a:rPr lang="en-US" sz="1200" u="none" dirty="0" err="1">
                <a:latin typeface="Times New Roman" pitchFamily="18" charset="0"/>
              </a:rPr>
              <a:t>Omura</a:t>
            </a:r>
            <a:r>
              <a:rPr lang="en-US" sz="1200" u="none" dirty="0">
                <a:latin typeface="Times New Roman" pitchFamily="18" charset="0"/>
              </a:rPr>
              <a:t>, US Patent, 1986</a:t>
            </a:r>
          </a:p>
        </p:txBody>
      </p:sp>
      <p:sp>
        <p:nvSpPr>
          <p:cNvPr id="6178" name="Text Box 91"/>
          <p:cNvSpPr txBox="1">
            <a:spLocks noChangeArrowheads="1"/>
          </p:cNvSpPr>
          <p:nvPr/>
        </p:nvSpPr>
        <p:spPr bwMode="auto">
          <a:xfrm>
            <a:off x="792163" y="5907088"/>
            <a:ext cx="2232025" cy="5842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600" b="0" u="none" dirty="0" err="1"/>
              <a:t>gcd</a:t>
            </a:r>
            <a:r>
              <a:rPr lang="en-AU" sz="1600" b="0" u="none" dirty="0"/>
              <a:t> (</a:t>
            </a:r>
            <a:r>
              <a:rPr lang="en-AU" sz="1600" b="0" u="none" dirty="0" err="1"/>
              <a:t>E</a:t>
            </a:r>
            <a:r>
              <a:rPr lang="en-AU" sz="1600" b="0" u="none" baseline="-25000" dirty="0" err="1"/>
              <a:t>i</a:t>
            </a:r>
            <a:r>
              <a:rPr lang="en-AU" sz="1600" b="0" u="none" dirty="0"/>
              <a:t> , p -1) = 1</a:t>
            </a:r>
          </a:p>
          <a:p>
            <a:pPr defTabSz="762000"/>
            <a:r>
              <a:rPr lang="en-AU" sz="1600" b="0" u="none" dirty="0"/>
              <a:t># of keys = </a:t>
            </a:r>
            <a:r>
              <a:rPr lang="el-GR" sz="1600" b="0" u="none" dirty="0"/>
              <a:t>φ</a:t>
            </a:r>
            <a:r>
              <a:rPr lang="de-DE" sz="1600" b="0" u="none" dirty="0"/>
              <a:t>(p-1)</a:t>
            </a:r>
            <a:endParaRPr lang="en-US" sz="1600" b="0" u="non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xmlns="" id="{6B7FDC23-8C68-4DF3-A706-7A7FEA206790}"/>
              </a:ext>
            </a:extLst>
          </p:cNvPr>
          <p:cNvGrpSpPr/>
          <p:nvPr/>
        </p:nvGrpSpPr>
        <p:grpSpPr>
          <a:xfrm>
            <a:off x="360363" y="3098800"/>
            <a:ext cx="2486025" cy="2681288"/>
            <a:chOff x="360363" y="3098800"/>
            <a:chExt cx="2486025" cy="2681288"/>
          </a:xfrm>
        </p:grpSpPr>
        <p:sp>
          <p:nvSpPr>
            <p:cNvPr id="1378339" name="Rectangle 35"/>
            <p:cNvSpPr>
              <a:spLocks noChangeArrowheads="1"/>
            </p:cNvSpPr>
            <p:nvPr/>
          </p:nvSpPr>
          <p:spPr bwMode="auto">
            <a:xfrm>
              <a:off x="2438400" y="5076825"/>
              <a:ext cx="4079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D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378340" name="Text Box 36"/>
            <p:cNvSpPr txBox="1">
              <a:spLocks noChangeArrowheads="1"/>
            </p:cNvSpPr>
            <p:nvPr/>
          </p:nvSpPr>
          <p:spPr bwMode="auto">
            <a:xfrm>
              <a:off x="1162050" y="5197475"/>
              <a:ext cx="147002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3200" b="0" u="none">
                  <a:latin typeface="Bookman Old Style" pitchFamily="18" charset="0"/>
                </a:rPr>
                <a:t>(        )</a:t>
              </a:r>
            </a:p>
          </p:txBody>
        </p:sp>
        <p:sp>
          <p:nvSpPr>
            <p:cNvPr id="1378355" name="Rectangle 51"/>
            <p:cNvSpPr>
              <a:spLocks noChangeArrowheads="1"/>
            </p:cNvSpPr>
            <p:nvPr/>
          </p:nvSpPr>
          <p:spPr bwMode="auto">
            <a:xfrm>
              <a:off x="1487488" y="5268913"/>
              <a:ext cx="858837" cy="50323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78356" name="Rectangle 52"/>
            <p:cNvSpPr>
              <a:spLocks noChangeArrowheads="1"/>
            </p:cNvSpPr>
            <p:nvPr/>
          </p:nvSpPr>
          <p:spPr bwMode="auto">
            <a:xfrm>
              <a:off x="1770063" y="5241925"/>
              <a:ext cx="6556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 </a:t>
              </a:r>
              <a:r>
                <a:rPr lang="en-AU" sz="1600" b="0" u="none">
                  <a:solidFill>
                    <a:srgbClr val="023DD0"/>
                  </a:solidFill>
                </a:rPr>
                <a:t>E</a:t>
              </a:r>
              <a:r>
                <a:rPr lang="en-AU" sz="16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1378357" name="Text Box 53"/>
            <p:cNvSpPr txBox="1">
              <a:spLocks noChangeArrowheads="1"/>
            </p:cNvSpPr>
            <p:nvPr/>
          </p:nvSpPr>
          <p:spPr bwMode="auto">
            <a:xfrm>
              <a:off x="1614488" y="5413375"/>
              <a:ext cx="3984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378396" name="Freeform 92"/>
            <p:cNvSpPr>
              <a:spLocks/>
            </p:cNvSpPr>
            <p:nvPr/>
          </p:nvSpPr>
          <p:spPr bwMode="auto">
            <a:xfrm>
              <a:off x="360363" y="3098800"/>
              <a:ext cx="2135187" cy="2111375"/>
            </a:xfrm>
            <a:custGeom>
              <a:avLst/>
              <a:gdLst>
                <a:gd name="T0" fmla="*/ 2147483647 w 1345"/>
                <a:gd name="T1" fmla="*/ 2147483647 h 1330"/>
                <a:gd name="T2" fmla="*/ 2147483647 w 1345"/>
                <a:gd name="T3" fmla="*/ 2147483647 h 1330"/>
                <a:gd name="T4" fmla="*/ 2147483647 w 1345"/>
                <a:gd name="T5" fmla="*/ 2147483647 h 1330"/>
                <a:gd name="T6" fmla="*/ 2147483647 w 1345"/>
                <a:gd name="T7" fmla="*/ 2147483647 h 1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5"/>
                <a:gd name="T13" fmla="*/ 0 h 1330"/>
                <a:gd name="T14" fmla="*/ 1345 w 1345"/>
                <a:gd name="T15" fmla="*/ 1330 h 1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5" h="1330">
                  <a:moveTo>
                    <a:pt x="392" y="15"/>
                  </a:moveTo>
                  <a:cubicBezTo>
                    <a:pt x="388" y="7"/>
                    <a:pt x="385" y="0"/>
                    <a:pt x="347" y="60"/>
                  </a:cubicBezTo>
                  <a:cubicBezTo>
                    <a:pt x="309" y="120"/>
                    <a:pt x="0" y="166"/>
                    <a:pt x="166" y="378"/>
                  </a:cubicBezTo>
                  <a:cubicBezTo>
                    <a:pt x="332" y="590"/>
                    <a:pt x="838" y="960"/>
                    <a:pt x="1345" y="133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93" name="Text Box 90">
            <a:extLst>
              <a:ext uri="{FF2B5EF4-FFF2-40B4-BE49-F238E27FC236}">
                <a16:creationId xmlns:a16="http://schemas.microsoft.com/office/drawing/2014/main" xmlns="" id="{5EAC81AE-2478-42B2-BC22-5221B0C2A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132" y="3020094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b="0" u="none" dirty="0" err="1"/>
              <a:t>gcd</a:t>
            </a:r>
            <a:r>
              <a:rPr lang="en-AU" sz="1800" b="0" u="none" dirty="0"/>
              <a:t> (</a:t>
            </a:r>
            <a:r>
              <a:rPr lang="en-AU" sz="1800" b="0" u="none" dirty="0" err="1"/>
              <a:t>E</a:t>
            </a:r>
            <a:r>
              <a:rPr lang="en-AU" sz="1800" u="none" baseline="-25000" dirty="0" err="1"/>
              <a:t>a</a:t>
            </a:r>
            <a:r>
              <a:rPr lang="en-AU" sz="1800" b="0" u="none" dirty="0"/>
              <a:t> , p -1) = 1</a:t>
            </a:r>
            <a:endParaRPr lang="en-US" sz="1800" b="0" u="none" baseline="30000" dirty="0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xmlns="" id="{F9789E42-D304-4877-ADF7-089E27DB0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818" y="2896771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b="0" u="none" dirty="0" err="1"/>
              <a:t>gcd</a:t>
            </a:r>
            <a:r>
              <a:rPr lang="en-AU" sz="1800" b="0" u="none" dirty="0"/>
              <a:t> (E</a:t>
            </a:r>
            <a:r>
              <a:rPr lang="en-AU" sz="1800" u="none" baseline="-25000" dirty="0"/>
              <a:t>b</a:t>
            </a:r>
            <a:r>
              <a:rPr lang="en-AU" sz="1800" b="0" u="none" dirty="0"/>
              <a:t> , p -1) = 1</a:t>
            </a:r>
            <a:endParaRPr lang="en-US" sz="1800" b="0" u="none" baseline="30000" dirty="0"/>
          </a:p>
        </p:txBody>
      </p:sp>
    </p:spTree>
    <p:extLst>
      <p:ext uri="{BB962C8B-B14F-4D97-AF65-F5344CB8AC3E}">
        <p14:creationId xmlns:p14="http://schemas.microsoft.com/office/powerpoint/2010/main" val="9737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7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7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7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7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7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7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7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7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7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7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7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41" grpId="0"/>
      <p:bldP spid="1378342" grpId="0" animBg="1"/>
      <p:bldP spid="1378343" grpId="0" animBg="1"/>
      <p:bldP spid="1378344" grpId="0"/>
      <p:bldP spid="1378345" grpId="0"/>
      <p:bldP spid="1378346" grpId="0" animBg="1"/>
      <p:bldP spid="1378354" grpId="0"/>
      <p:bldP spid="1378380" grpId="0" animBg="1"/>
      <p:bldP spid="1378381" grpId="0"/>
      <p:bldP spid="1378382" grpId="0"/>
      <p:bldP spid="1378383" grpId="0"/>
      <p:bldP spid="1378384" grpId="0"/>
      <p:bldP spid="6176" grpId="0"/>
      <p:bldP spid="61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1365706" y="609600"/>
            <a:ext cx="74238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secrecy system based on</a:t>
            </a:r>
          </a:p>
          <a:p>
            <a:pPr algn="ctr" defTabSz="762000">
              <a:defRPr/>
            </a:pPr>
            <a:r>
              <a:rPr lang="en-US" sz="28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Omura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-Massey Lock for:   Shamir’s 3-Pass Protocol</a:t>
            </a:r>
          </a:p>
        </p:txBody>
      </p:sp>
      <p:sp>
        <p:nvSpPr>
          <p:cNvPr id="1380355" name="Rectangle 3"/>
          <p:cNvSpPr>
            <a:spLocks noChangeArrowheads="1"/>
          </p:cNvSpPr>
          <p:nvPr/>
        </p:nvSpPr>
        <p:spPr bwMode="auto">
          <a:xfrm>
            <a:off x="4706938" y="5130800"/>
            <a:ext cx="777875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0356" name="Rectangle 4"/>
          <p:cNvSpPr>
            <a:spLocks noChangeArrowheads="1"/>
          </p:cNvSpPr>
          <p:nvPr/>
        </p:nvSpPr>
        <p:spPr bwMode="auto">
          <a:xfrm>
            <a:off x="2900363" y="3910539"/>
            <a:ext cx="4395787" cy="7175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6500" y="5203825"/>
            <a:ext cx="500063" cy="282575"/>
            <a:chOff x="807" y="2428"/>
            <a:chExt cx="315" cy="178"/>
          </a:xfrm>
        </p:grpSpPr>
        <p:sp>
          <p:nvSpPr>
            <p:cNvPr id="7200" name="Freeform 6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1" name="Freeform 7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2" name="Freeform 8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3" name="Freeform 9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4" name="Freeform 10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5" name="Freeform 11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06" name="Freeform 12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0365" name="Line 13"/>
          <p:cNvSpPr>
            <a:spLocks noChangeShapeType="1"/>
          </p:cNvSpPr>
          <p:nvPr/>
        </p:nvSpPr>
        <p:spPr bwMode="auto">
          <a:xfrm>
            <a:off x="5622925" y="5422900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0366" name="Text Box 14"/>
          <p:cNvSpPr txBox="1">
            <a:spLocks noChangeArrowheads="1"/>
          </p:cNvSpPr>
          <p:nvPr/>
        </p:nvSpPr>
        <p:spPr bwMode="auto">
          <a:xfrm>
            <a:off x="515217" y="363133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dirty="0"/>
              <a:t>User A</a:t>
            </a:r>
          </a:p>
        </p:txBody>
      </p:sp>
      <p:sp>
        <p:nvSpPr>
          <p:cNvPr id="1380367" name="Text Box 15"/>
          <p:cNvSpPr txBox="1">
            <a:spLocks noChangeArrowheads="1"/>
          </p:cNvSpPr>
          <p:nvPr/>
        </p:nvSpPr>
        <p:spPr bwMode="auto">
          <a:xfrm>
            <a:off x="7389813" y="3703638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B</a:t>
            </a:r>
          </a:p>
        </p:txBody>
      </p:sp>
      <p:sp>
        <p:nvSpPr>
          <p:cNvPr id="1380368" name="Text Box 16"/>
          <p:cNvSpPr txBox="1">
            <a:spLocks noChangeArrowheads="1"/>
          </p:cNvSpPr>
          <p:nvPr/>
        </p:nvSpPr>
        <p:spPr bwMode="auto">
          <a:xfrm>
            <a:off x="3563938" y="4044950"/>
            <a:ext cx="3732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b="0" u="none"/>
              <a:t>p = large prime, arithmetic in GF(p)</a:t>
            </a:r>
          </a:p>
        </p:txBody>
      </p:sp>
      <p:sp>
        <p:nvSpPr>
          <p:cNvPr id="1380369" name="Text Box 17"/>
          <p:cNvSpPr txBox="1">
            <a:spLocks noChangeArrowheads="1"/>
          </p:cNvSpPr>
          <p:nvPr/>
        </p:nvSpPr>
        <p:spPr bwMode="auto">
          <a:xfrm>
            <a:off x="3773488" y="5062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/>
              <a:t>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 rot="1330692">
            <a:off x="3068638" y="3971925"/>
            <a:ext cx="423862" cy="503238"/>
            <a:chOff x="4896" y="2352"/>
            <a:chExt cx="735" cy="826"/>
          </a:xfrm>
        </p:grpSpPr>
        <p:sp>
          <p:nvSpPr>
            <p:cNvPr id="7193" name="Freeform 20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4" name="Freeform 21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5" name="Line 22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6" name="Line 23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7" name="Line 24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8" name="Freeform 25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99" name="Line 26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0379" name="Text Box 27"/>
          <p:cNvSpPr txBox="1">
            <a:spLocks noChangeArrowheads="1"/>
          </p:cNvSpPr>
          <p:nvPr/>
        </p:nvSpPr>
        <p:spPr bwMode="auto">
          <a:xfrm>
            <a:off x="1698625" y="5197475"/>
            <a:ext cx="58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Times New Roman" pitchFamily="18" charset="0"/>
              </a:rPr>
              <a:t>= M</a:t>
            </a:r>
          </a:p>
        </p:txBody>
      </p:sp>
      <p:sp>
        <p:nvSpPr>
          <p:cNvPr id="1380380" name="Rectangle 28"/>
          <p:cNvSpPr>
            <a:spLocks noChangeArrowheads="1"/>
          </p:cNvSpPr>
          <p:nvPr/>
        </p:nvSpPr>
        <p:spPr bwMode="auto">
          <a:xfrm>
            <a:off x="5095875" y="5153025"/>
            <a:ext cx="317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 dirty="0">
                <a:solidFill>
                  <a:schemeClr val="hlink"/>
                </a:solidFill>
              </a:rPr>
              <a:t>Z</a:t>
            </a:r>
            <a:endParaRPr lang="en-US" sz="1600" u="none" baseline="-25000" dirty="0">
              <a:solidFill>
                <a:schemeClr val="hlink"/>
              </a:solidFill>
            </a:endParaRPr>
          </a:p>
        </p:txBody>
      </p:sp>
      <p:sp>
        <p:nvSpPr>
          <p:cNvPr id="1380381" name="Text Box 29"/>
          <p:cNvSpPr txBox="1">
            <a:spLocks noChangeArrowheads="1"/>
          </p:cNvSpPr>
          <p:nvPr/>
        </p:nvSpPr>
        <p:spPr bwMode="auto">
          <a:xfrm>
            <a:off x="4835525" y="5273675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1380382" name="Line 30"/>
          <p:cNvSpPr>
            <a:spLocks noChangeShapeType="1"/>
          </p:cNvSpPr>
          <p:nvPr/>
        </p:nvSpPr>
        <p:spPr bwMode="auto">
          <a:xfrm>
            <a:off x="3074988" y="5422900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0383" name="Text Box 31"/>
          <p:cNvSpPr txBox="1">
            <a:spLocks noChangeArrowheads="1"/>
          </p:cNvSpPr>
          <p:nvPr/>
        </p:nvSpPr>
        <p:spPr bwMode="auto">
          <a:xfrm>
            <a:off x="7448550" y="4084638"/>
            <a:ext cx="25607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b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 secret key from 1</a:t>
            </a:r>
          </a:p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 Z</a:t>
            </a:r>
            <a:r>
              <a:rPr lang="en-AU" sz="1800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en-US" sz="1400" u="none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0384" name="Rectangle 32"/>
          <p:cNvSpPr>
            <a:spLocks noChangeArrowheads="1"/>
          </p:cNvSpPr>
          <p:nvPr/>
        </p:nvSpPr>
        <p:spPr bwMode="auto">
          <a:xfrm>
            <a:off x="7389813" y="5080000"/>
            <a:ext cx="706438" cy="431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80386" name="Text Box 34"/>
          <p:cNvSpPr txBox="1">
            <a:spLocks noChangeArrowheads="1"/>
          </p:cNvSpPr>
          <p:nvPr/>
        </p:nvSpPr>
        <p:spPr bwMode="auto">
          <a:xfrm>
            <a:off x="7573645" y="5070631"/>
            <a:ext cx="534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u="none" dirty="0">
                <a:latin typeface="Bookman Old Style" pitchFamily="18" charset="0"/>
              </a:rPr>
              <a:t>M</a:t>
            </a:r>
            <a:r>
              <a:rPr lang="en-US" u="none" baseline="30000" dirty="0">
                <a:solidFill>
                  <a:srgbClr val="FF0000"/>
                </a:solidFill>
                <a:latin typeface="Bookman Old Style" pitchFamily="18" charset="0"/>
              </a:rPr>
              <a:t>Z</a:t>
            </a:r>
          </a:p>
        </p:txBody>
      </p:sp>
      <p:sp>
        <p:nvSpPr>
          <p:cNvPr id="1380387" name="Text Box 35"/>
          <p:cNvSpPr txBox="1">
            <a:spLocks noChangeArrowheads="1"/>
          </p:cNvSpPr>
          <p:nvPr/>
        </p:nvSpPr>
        <p:spPr bwMode="auto">
          <a:xfrm>
            <a:off x="6958760" y="5059690"/>
            <a:ext cx="2274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800" b="0" u="none" dirty="0">
                <a:latin typeface="Bookman Old Style" pitchFamily="18" charset="0"/>
              </a:rPr>
              <a:t>(  </a:t>
            </a:r>
            <a:r>
              <a:rPr lang="en-US" sz="2400" b="0" u="none" dirty="0">
                <a:latin typeface="Bookman Old Style" pitchFamily="18" charset="0"/>
              </a:rPr>
              <a:t>       </a:t>
            </a:r>
            <a:r>
              <a:rPr lang="en-US" sz="2800" b="0" u="none" dirty="0">
                <a:latin typeface="Bookman Old Style" pitchFamily="18" charset="0"/>
              </a:rPr>
              <a:t> )  = </a:t>
            </a:r>
            <a:r>
              <a:rPr lang="en-US" sz="2400" b="0" u="none" dirty="0">
                <a:latin typeface="Bookman Old Style" pitchFamily="18" charset="0"/>
              </a:rPr>
              <a:t>M</a:t>
            </a:r>
            <a:endParaRPr lang="en-US" sz="2800" b="0" u="none" dirty="0">
              <a:latin typeface="Bookman Old Style" pitchFamily="18" charset="0"/>
            </a:endParaRPr>
          </a:p>
        </p:txBody>
      </p:sp>
      <p:sp>
        <p:nvSpPr>
          <p:cNvPr id="1380388" name="Text Box 36"/>
          <p:cNvSpPr txBox="1">
            <a:spLocks noChangeArrowheads="1"/>
          </p:cNvSpPr>
          <p:nvPr/>
        </p:nvSpPr>
        <p:spPr bwMode="auto">
          <a:xfrm>
            <a:off x="8229571" y="4975226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u="none" baseline="-25000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0389" name="Text Box 37"/>
          <p:cNvSpPr txBox="1">
            <a:spLocks noChangeArrowheads="1"/>
          </p:cNvSpPr>
          <p:nvPr/>
        </p:nvSpPr>
        <p:spPr bwMode="auto">
          <a:xfrm>
            <a:off x="987942" y="1993572"/>
            <a:ext cx="76546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800" u="none" dirty="0">
                <a:solidFill>
                  <a:schemeClr val="tx2"/>
                </a:solidFill>
              </a:rPr>
              <a:t>1. Use the Shamir 3-path protocol to  exchange a secret key </a:t>
            </a:r>
            <a:r>
              <a:rPr lang="en-US" sz="1800" u="none" dirty="0">
                <a:solidFill>
                  <a:schemeClr val="hlink"/>
                </a:solidFill>
              </a:rPr>
              <a:t>M = Z</a:t>
            </a:r>
            <a:endParaRPr lang="en-US" sz="1800" u="none" dirty="0">
              <a:solidFill>
                <a:schemeClr val="tx2"/>
              </a:solidFill>
            </a:endParaRPr>
          </a:p>
          <a:p>
            <a:pPr defTabSz="762000"/>
            <a:r>
              <a:rPr lang="en-US" sz="1800" u="none" dirty="0">
                <a:solidFill>
                  <a:schemeClr val="tx2"/>
                </a:solidFill>
              </a:rPr>
              <a:t>     ( </a:t>
            </a:r>
            <a:r>
              <a:rPr lang="en-US" sz="1800" u="none" dirty="0">
                <a:solidFill>
                  <a:schemeClr val="hlink"/>
                </a:solidFill>
              </a:rPr>
              <a:t>Z</a:t>
            </a:r>
            <a:r>
              <a:rPr lang="en-US" sz="1800" u="none" dirty="0">
                <a:solidFill>
                  <a:schemeClr val="tx2"/>
                </a:solidFill>
              </a:rPr>
              <a:t> must be a unit to be invertible, </a:t>
            </a:r>
            <a:r>
              <a:rPr lang="en-US" sz="1800" u="none" dirty="0" err="1">
                <a:solidFill>
                  <a:schemeClr val="tx2"/>
                </a:solidFill>
              </a:rPr>
              <a:t>gcd</a:t>
            </a:r>
            <a:r>
              <a:rPr lang="en-US" sz="1800" u="none" dirty="0">
                <a:solidFill>
                  <a:schemeClr val="tx2"/>
                </a:solidFill>
              </a:rPr>
              <a:t> (Z, p-1) = 1 →  </a:t>
            </a:r>
            <a:r>
              <a:rPr lang="en-US" sz="1800" u="none" dirty="0">
                <a:solidFill>
                  <a:schemeClr val="hlink"/>
                </a:solidFill>
              </a:rPr>
              <a:t>D = </a:t>
            </a:r>
            <a:r>
              <a:rPr lang="en-AU" sz="1800" u="none" dirty="0">
                <a:solidFill>
                  <a:schemeClr val="hlink"/>
                </a:solidFill>
              </a:rPr>
              <a:t>Z</a:t>
            </a:r>
            <a:r>
              <a:rPr lang="en-AU" sz="1800" u="none" baseline="30000" dirty="0">
                <a:solidFill>
                  <a:schemeClr val="hlink"/>
                </a:solidFill>
              </a:rPr>
              <a:t>-1</a:t>
            </a:r>
            <a:r>
              <a:rPr lang="en-US" sz="1800" u="none" dirty="0">
                <a:solidFill>
                  <a:schemeClr val="tx2"/>
                </a:solidFill>
              </a:rPr>
              <a:t>  )</a:t>
            </a:r>
            <a:endParaRPr lang="en-US" sz="1800" b="0" u="none" baseline="30000" dirty="0">
              <a:solidFill>
                <a:schemeClr val="hlink"/>
              </a:solidFill>
            </a:endParaRPr>
          </a:p>
        </p:txBody>
      </p:sp>
      <p:sp>
        <p:nvSpPr>
          <p:cNvPr id="1380390" name="Text Box 38"/>
          <p:cNvSpPr txBox="1">
            <a:spLocks noChangeArrowheads="1"/>
          </p:cNvSpPr>
          <p:nvPr/>
        </p:nvSpPr>
        <p:spPr bwMode="auto">
          <a:xfrm>
            <a:off x="987942" y="2976046"/>
            <a:ext cx="6686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800" u="none" dirty="0">
                <a:solidFill>
                  <a:schemeClr val="tx2"/>
                </a:solidFill>
              </a:rPr>
              <a:t>2. Use another exponentiation to exchange data as follows:</a:t>
            </a:r>
            <a:endParaRPr lang="en-US" sz="1800" b="0" u="none" baseline="30000" dirty="0">
              <a:solidFill>
                <a:schemeClr val="hlink"/>
              </a:solidFill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514227" y="4044950"/>
            <a:ext cx="25607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800" b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 secret key from 1</a:t>
            </a:r>
          </a:p>
          <a:p>
            <a:pPr defTabSz="762000"/>
            <a:r>
              <a:rPr lang="en-AU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 Z</a:t>
            </a:r>
            <a:r>
              <a:rPr lang="en-AU" sz="1800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en-US" sz="1400" u="none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7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8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8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8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8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8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8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8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8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8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8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8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8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8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8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8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8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0355" grpId="0" animBg="1"/>
      <p:bldP spid="1380356" grpId="0" animBg="1"/>
      <p:bldP spid="1380365" grpId="0" animBg="1"/>
      <p:bldP spid="1380366" grpId="0"/>
      <p:bldP spid="1380367" grpId="0"/>
      <p:bldP spid="1380368" grpId="0"/>
      <p:bldP spid="1380369" grpId="0"/>
      <p:bldP spid="1380379" grpId="0"/>
      <p:bldP spid="1380380" grpId="0"/>
      <p:bldP spid="1380381" grpId="0"/>
      <p:bldP spid="1380382" grpId="0" animBg="1"/>
      <p:bldP spid="1380383" grpId="0"/>
      <p:bldP spid="1380384" grpId="0" animBg="1"/>
      <p:bldP spid="1380386" grpId="0"/>
      <p:bldP spid="1380387" grpId="0"/>
      <p:bldP spid="1380388" grpId="0"/>
      <p:bldP spid="1380389" grpId="0"/>
      <p:bldP spid="1380390" grpId="0"/>
      <p:bldP spid="39" grpId="0"/>
    </p:bld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1926</Words>
  <Application>Microsoft Office PowerPoint</Application>
  <PresentationFormat>Benutzerdefiniert</PresentationFormat>
  <Paragraphs>468</Paragraphs>
  <Slides>22</Slides>
  <Notes>21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(t,n)  Threshold Scheme</vt:lpstr>
      <vt:lpstr>Shamir’s Threshold Scheme</vt:lpstr>
      <vt:lpstr>PowerPoint-Präsentation</vt:lpstr>
      <vt:lpstr>Shamir’s Threshold Scheme set up</vt:lpstr>
      <vt:lpstr>Shamir’s Threshold Scheme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815</cp:revision>
  <cp:lastPrinted>2015-11-05T16:59:30Z</cp:lastPrinted>
  <dcterms:created xsi:type="dcterms:W3CDTF">1996-03-01T13:14:56Z</dcterms:created>
  <dcterms:modified xsi:type="dcterms:W3CDTF">2023-05-22T20:28:52Z</dcterms:modified>
</cp:coreProperties>
</file>