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4" r:id="rId2"/>
    <p:sldId id="276" r:id="rId3"/>
    <p:sldId id="277" r:id="rId4"/>
    <p:sldId id="278" r:id="rId5"/>
    <p:sldId id="279" r:id="rId6"/>
    <p:sldId id="280" r:id="rId7"/>
    <p:sldId id="283" r:id="rId8"/>
    <p:sldId id="281" r:id="rId9"/>
    <p:sldId id="282" r:id="rId10"/>
  </p:sldIdLst>
  <p:sldSz cx="10369550" cy="7205663"/>
  <p:notesSz cx="6781800" cy="99187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936">
          <p15:clr>
            <a:srgbClr val="A4A3A4"/>
          </p15:clr>
        </p15:guide>
        <p15:guide id="2" pos="604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5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i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BEA6D"/>
    <a:srgbClr val="FFEBEB"/>
    <a:srgbClr val="89FF89"/>
    <a:srgbClr val="FFFFE5"/>
    <a:srgbClr val="FFFFEF"/>
    <a:srgbClr val="1515F5"/>
    <a:srgbClr val="FFB3FF"/>
    <a:srgbClr val="FF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>
        <p:scale>
          <a:sx n="69" d="100"/>
          <a:sy n="69" d="100"/>
        </p:scale>
        <p:origin x="-750" y="72"/>
      </p:cViewPr>
      <p:guideLst>
        <p:guide orient="horz" pos="3936"/>
        <p:guide pos="60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706" y="-90"/>
      </p:cViewPr>
      <p:guideLst>
        <p:guide orient="horz" pos="3125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938"/>
            <a:ext cx="2938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7938"/>
            <a:ext cx="2938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384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48800"/>
            <a:ext cx="293846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fld id="{236A4C79-1143-4E0C-9799-8EDDA49FAD29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788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938"/>
            <a:ext cx="2938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7938"/>
            <a:ext cx="2938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384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48800"/>
            <a:ext cx="293846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fld id="{FA21CDB3-DDC7-4AA1-A7F1-339EFE3E5039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24400"/>
            <a:ext cx="4972050" cy="448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30" tIns="45964" rIns="91930" bIns="459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Klicken Sie, um die Formate des Vorlagentextes zu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71488" y="568325"/>
            <a:ext cx="5834062" cy="40544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1620961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48E12A-2E29-47A5-9CF5-A3444E75AFBC}" type="slidenum">
              <a:rPr lang="en-GB"/>
              <a:pPr/>
              <a:t>1</a:t>
            </a:fld>
            <a:endParaRPr lang="en-GB"/>
          </a:p>
        </p:txBody>
      </p:sp>
      <p:sp>
        <p:nvSpPr>
          <p:cNvPr id="1196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7604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362137A-F3CA-4ED8-B201-3022EAB66677}" type="slidenum">
              <a:rPr kumimoji="0" lang="en-GB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7604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Although Diffie and Hellman invented the concept of public key cryptography it was not until a year or so later that the first (and most successful) system, namely RSA, was invented.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523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7604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572DCA9-CD33-44B5-9B40-A2E1BF9832B7}" type="slidenum">
              <a:rPr kumimoji="0" lang="en-GB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7604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5BB23B-1799-44F2-A93B-164ACA66A8F7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7604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43C1E5E-0AFB-4D36-BEE5-78AADDABCAD1}" type="slidenum">
              <a:rPr kumimoji="0" lang="en-GB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7604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76178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7DEB31-E11D-4F34-9077-289D09EF4094}" type="slidenum">
              <a:rPr kumimoji="0" lang="en-GB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761782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7604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362137A-F3CA-4ED8-B201-3022EAB66677}" type="slidenum">
              <a:rPr kumimoji="0" lang="en-GB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7604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Although Diffie and Hellman invented the concept of public key cryptography it was not until a year or so later that the first (and most successful) system, namely RSA, was invented.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5233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72DCA9-CD33-44B5-9B40-A2E1BF9832B7}" type="slidenum">
              <a:rPr lang="en-GB" smtClean="0">
                <a:latin typeface="Arial" pitchFamily="34" charset="0"/>
              </a:rPr>
              <a:pPr/>
              <a:t>8</a:t>
            </a:fld>
            <a:endParaRPr lang="en-GB">
              <a:latin typeface="Arial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F12606-D829-44C7-9658-E0C5E26E696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7440613" y="6683375"/>
            <a:ext cx="23574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3331" tIns="55794" rIns="113331" bIns="55794">
            <a:spAutoFit/>
          </a:bodyPr>
          <a:lstStyle/>
          <a:p>
            <a:pPr algn="r" defTabSz="938213"/>
            <a:r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t>Page :  </a:t>
            </a:r>
            <a:fld id="{86C36744-7167-400A-AFA1-1FC68E718614}" type="slidenum"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pPr algn="r" defTabSz="938213"/>
              <a:t>‹Nr.›</a:t>
            </a:fld>
            <a:endParaRPr lang="en-GB" sz="1200" u="none">
              <a:solidFill>
                <a:srgbClr val="000000"/>
              </a:solidFill>
              <a:latin typeface="Arial Narrow" pitchFamily="34" charset="0"/>
            </a:endParaRPr>
          </a:p>
          <a:p>
            <a:pPr defTabSz="938213"/>
            <a:r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t>                               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11780838" y="6867525"/>
            <a:ext cx="654050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3331" tIns="55794" rIns="113331" bIns="55794">
            <a:spAutoFit/>
          </a:bodyPr>
          <a:lstStyle/>
          <a:p>
            <a:pPr algn="r" defTabSz="938213"/>
            <a:r>
              <a:rPr lang="en-GB" sz="700" b="0" u="none">
                <a:solidFill>
                  <a:srgbClr val="000000"/>
                </a:solidFill>
              </a:rPr>
              <a:t>bfolieq.drw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 flipV="1">
            <a:off x="885411" y="6710891"/>
            <a:ext cx="8763000" cy="6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50" name="Text Box 26"/>
          <p:cNvSpPr txBox="1">
            <a:spLocks noChangeArrowheads="1"/>
          </p:cNvSpPr>
          <p:nvPr userDrawn="1"/>
        </p:nvSpPr>
        <p:spPr bwMode="auto">
          <a:xfrm>
            <a:off x="1152525" y="4683125"/>
            <a:ext cx="51117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GB" sz="1000" i="1" u="none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sz="1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sldNum="0" hdr="0"/>
  <p:txStyles>
    <p:titleStyle>
      <a:lvl1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2pPr>
      <a:lvl3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3pPr>
      <a:lvl4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4pPr>
      <a:lvl5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5pPr>
      <a:lvl6pPr marL="4572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6pPr>
      <a:lvl7pPr marL="9144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7pPr>
      <a:lvl8pPr marL="13716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8pPr>
      <a:lvl9pPr marL="18288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9pPr>
    </p:titleStyle>
    <p:bodyStyle>
      <a:lvl1pPr marL="376238" indent="-376238" algn="l" defTabSz="836613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15975" indent="-314325" algn="l" defTabSz="836613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557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57363" indent="-250825" algn="l" defTabSz="836613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590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5pPr>
      <a:lvl6pPr marL="27162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6pPr>
      <a:lvl7pPr marL="31734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7pPr>
      <a:lvl8pPr marL="36306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8pPr>
      <a:lvl9pPr marL="40878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81" name="Text Box 153"/>
          <p:cNvSpPr txBox="1">
            <a:spLocks noChangeArrowheads="1"/>
          </p:cNvSpPr>
          <p:nvPr/>
        </p:nvSpPr>
        <p:spPr bwMode="auto">
          <a:xfrm>
            <a:off x="725862" y="362471"/>
            <a:ext cx="891782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/>
            <a: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Introduction to Cryptology</a:t>
            </a:r>
            <a:endParaRPr lang="en-US" sz="4400" u="none" dirty="0">
              <a:solidFill>
                <a:srgbClr val="FC012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defTabSz="762000"/>
            <a:endParaRPr lang="en-US" sz="2800" u="none" dirty="0">
              <a:solidFill>
                <a:srgbClr val="FC012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en-US" sz="2400" u="none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r>
              <a:rPr lang="en-US" sz="1600" i="1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17.05.2023</a:t>
            </a:r>
            <a:r>
              <a:rPr lang="en-US" sz="160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, </a:t>
            </a:r>
            <a:r>
              <a:rPr lang="en-US" sz="1600" i="1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v7</a:t>
            </a:r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Text Box 152"/>
          <p:cNvSpPr txBox="1">
            <a:spLocks noChangeArrowheads="1"/>
          </p:cNvSpPr>
          <p:nvPr/>
        </p:nvSpPr>
        <p:spPr bwMode="auto">
          <a:xfrm>
            <a:off x="1865924" y="2450703"/>
            <a:ext cx="6687449" cy="23720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defTabSz="762000">
              <a:defRPr/>
            </a:pPr>
            <a:r>
              <a:rPr lang="en-US" sz="36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Lecture  13-1- supplementary</a:t>
            </a:r>
          </a:p>
          <a:p>
            <a:pPr algn="ctr" defTabSz="762000">
              <a:defRPr/>
            </a:pPr>
            <a:r>
              <a:rPr lang="en-US" sz="40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Summary of </a:t>
            </a:r>
            <a:br>
              <a:rPr lang="en-US" sz="40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</a:br>
            <a:r>
              <a:rPr lang="en-US" sz="36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DH, RSA , </a:t>
            </a:r>
            <a:r>
              <a:rPr lang="en-US" sz="3600" u="none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ElGamal</a:t>
            </a:r>
            <a:r>
              <a:rPr lang="en-US" sz="36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and Rabin Locks</a:t>
            </a:r>
          </a:p>
          <a:p>
            <a:pPr algn="ctr" defTabSz="762000">
              <a:defRPr/>
            </a:pPr>
            <a:r>
              <a:rPr lang="en-US" sz="36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Most used Crypto-System Locks</a:t>
            </a:r>
            <a:endParaRPr lang="en-US" sz="3600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52"/>
          <p:cNvSpPr txBox="1">
            <a:spLocks noChangeArrowheads="1"/>
          </p:cNvSpPr>
          <p:nvPr/>
        </p:nvSpPr>
        <p:spPr bwMode="auto">
          <a:xfrm>
            <a:off x="986330" y="474103"/>
            <a:ext cx="8804311" cy="40648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marL="0" marR="0" lvl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Narrow" pitchFamily="34" charset="0"/>
                <a:ea typeface="+mn-ea"/>
                <a:cs typeface="+mn-cs"/>
              </a:rPr>
              <a:t>Review</a:t>
            </a:r>
          </a:p>
          <a:p>
            <a:pPr marL="0" marR="0" lvl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Narrow" pitchFamily="34" charset="0"/>
                <a:ea typeface="+mn-ea"/>
                <a:cs typeface="+mn-cs"/>
              </a:rPr>
              <a:t>The </a:t>
            </a:r>
            <a:r>
              <a:rPr kumimoji="0" 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Narrow" pitchFamily="34" charset="0"/>
                <a:ea typeface="+mn-ea"/>
                <a:cs typeface="+mn-cs"/>
              </a:rPr>
              <a:t>One-Way Locks </a:t>
            </a:r>
          </a:p>
          <a:p>
            <a:pPr marL="0" marR="0" lvl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Narrow" pitchFamily="34" charset="0"/>
                <a:ea typeface="+mn-ea"/>
                <a:cs typeface="+mn-cs"/>
              </a:rPr>
              <a:t>of</a:t>
            </a:r>
          </a:p>
          <a:p>
            <a:pPr marL="0" marR="0" lvl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Narrow" pitchFamily="34" charset="0"/>
                <a:ea typeface="+mn-ea"/>
                <a:cs typeface="+mn-cs"/>
              </a:rPr>
              <a:t>DH, RSA, </a:t>
            </a:r>
            <a:r>
              <a:rPr kumimoji="0" lang="en-US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Narrow" pitchFamily="34" charset="0"/>
                <a:ea typeface="+mn-ea"/>
                <a:cs typeface="+mn-cs"/>
              </a:rPr>
              <a:t>ElGamal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Narrow" pitchFamily="34" charset="0"/>
                <a:ea typeface="+mn-ea"/>
                <a:cs typeface="+mn-cs"/>
              </a:rPr>
              <a:t>, Rabin Locks</a:t>
            </a:r>
          </a:p>
        </p:txBody>
      </p:sp>
      <p:sp>
        <p:nvSpPr>
          <p:cNvPr id="4" name="Text Box 152">
            <a:extLst>
              <a:ext uri="{FF2B5EF4-FFF2-40B4-BE49-F238E27FC236}">
                <a16:creationId xmlns="" xmlns:a16="http://schemas.microsoft.com/office/drawing/2014/main" id="{500E5488-C16C-4346-938F-5C339DA64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6512" y="4538935"/>
            <a:ext cx="6356525" cy="21258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marL="742950" marR="0" lvl="0" indent="-742950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Narrow" pitchFamily="34" charset="0"/>
                <a:ea typeface="+mn-ea"/>
                <a:cs typeface="+mn-cs"/>
              </a:rPr>
              <a:t>Discrete Logarithm Lock</a:t>
            </a:r>
          </a:p>
          <a:p>
            <a:pPr marL="742950" marR="0" lvl="0" indent="-742950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4400" u="none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Factorization </a:t>
            </a:r>
            <a:r>
              <a:rPr lang="en-US" sz="4400" u="none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Lock</a:t>
            </a:r>
          </a:p>
          <a:p>
            <a:pPr marL="742950" marR="0" lvl="0" indent="-742950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Narrow" pitchFamily="34" charset="0"/>
                <a:ea typeface="+mn-ea"/>
                <a:cs typeface="+mn-cs"/>
              </a:rPr>
              <a:t>Elliptic-Curve Algebra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852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83" name="Text Box 3"/>
          <p:cNvSpPr txBox="1">
            <a:spLocks noChangeArrowheads="1"/>
          </p:cNvSpPr>
          <p:nvPr/>
        </p:nvSpPr>
        <p:spPr bwMode="auto">
          <a:xfrm>
            <a:off x="488602" y="174964"/>
            <a:ext cx="956868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1515F5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Conventional Diffie-Hellman Public Key Distribution System</a:t>
            </a:r>
          </a:p>
          <a:p>
            <a:pPr marL="0" marR="0" lvl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u="none" dirty="0">
                <a:solidFill>
                  <a:srgbClr val="1515F5"/>
                </a:solidFill>
                <a:latin typeface="Arial Narrow" pitchFamily="34" charset="0"/>
              </a:rPr>
              <a:t>DH-Lock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1515F5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6695453" y="3662539"/>
            <a:ext cx="662262" cy="393079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250602" y="1560264"/>
            <a:ext cx="116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User A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7776815" y="1541214"/>
            <a:ext cx="116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User B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022002" y="1969839"/>
            <a:ext cx="2438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x</a:t>
            </a:r>
            <a:r>
              <a:rPr kumimoji="0" lang="en-AU" sz="1800" b="1" i="0" u="none" strike="noStrike" kern="1200" cap="none" spc="0" normalizeH="0" baseline="-25000" noProof="0" dirty="0" err="1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=  secret key of A</a:t>
            </a:r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5330860" y="2591787"/>
            <a:ext cx="911623" cy="650854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V="1">
            <a:off x="2508286" y="3652362"/>
            <a:ext cx="609398" cy="37785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V="1">
            <a:off x="3659028" y="2516974"/>
            <a:ext cx="855363" cy="685154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3332608" y="1524992"/>
            <a:ext cx="3503613" cy="1143000"/>
          </a:xfrm>
          <a:prstGeom prst="rect">
            <a:avLst/>
          </a:prstGeom>
          <a:solidFill>
            <a:srgbClr val="99FF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3742977" y="1587251"/>
            <a:ext cx="301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marL="0" marR="0" lvl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 primitive element in GF(p)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3765202" y="1879351"/>
            <a:ext cx="28940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23DD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y</a:t>
            </a:r>
            <a:r>
              <a:rPr kumimoji="0" lang="en-AU" sz="1800" b="1" i="0" u="none" strike="noStrike" kern="1200" cap="none" spc="0" normalizeH="0" baseline="-25000" noProof="0" dirty="0" err="1">
                <a:ln>
                  <a:noFill/>
                </a:ln>
                <a:solidFill>
                  <a:srgbClr val="023DD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23DD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= 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23DD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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23DD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AU" sz="1800" b="1" i="0" u="none" strike="noStrike" kern="1200" cap="none" spc="0" normalizeH="0" baseline="30000" noProof="0" dirty="0" err="1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Xa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public key of A                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3765202" y="2260351"/>
            <a:ext cx="3114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023DD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y</a:t>
            </a:r>
            <a:r>
              <a:rPr kumimoji="0" lang="en-AU" sz="1800" b="1" i="0" u="none" strike="noStrike" kern="1200" cap="none" spc="0" normalizeH="0" baseline="-25000" noProof="0">
                <a:ln>
                  <a:noFill/>
                </a:ln>
                <a:solidFill>
                  <a:srgbClr val="023DD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</a:t>
            </a:r>
            <a:r>
              <a: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023DD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= </a:t>
            </a:r>
            <a:r>
              <a:rPr kumimoji="0" lang="en-US" sz="1800" b="1" i="1" u="none" strike="noStrike" kern="1200" cap="none" spc="0" normalizeH="0" baseline="0" noProof="0">
                <a:ln>
                  <a:noFill/>
                </a:ln>
                <a:solidFill>
                  <a:srgbClr val="023DD0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sym typeface="Symbol" pitchFamily="18" charset="2"/>
              </a:rPr>
              <a:t></a:t>
            </a:r>
            <a:r>
              <a: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023DD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AU" sz="1800" b="1" i="0" u="none" strike="noStrike" kern="1200" cap="none" spc="0" normalizeH="0" baseline="30000" noProof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Xb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public key of B                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7345015" y="2017464"/>
            <a:ext cx="2438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x</a:t>
            </a:r>
            <a:r>
              <a:rPr kumimoji="0" lang="en-AU" sz="1800" b="1" i="0" u="none" strike="noStrike" kern="1200" cap="none" spc="0" normalizeH="0" baseline="-25000" noProof="0" dirty="0" err="1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</a:t>
            </a: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=  secret key of B</a:t>
            </a:r>
          </a:p>
        </p:txBody>
      </p:sp>
      <p:sp>
        <p:nvSpPr>
          <p:cNvPr id="17450" name="Rectangle 42"/>
          <p:cNvSpPr>
            <a:spLocks noChangeArrowheads="1"/>
          </p:cNvSpPr>
          <p:nvPr/>
        </p:nvSpPr>
        <p:spPr bwMode="auto">
          <a:xfrm>
            <a:off x="3117684" y="3252253"/>
            <a:ext cx="4411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B,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7451" name="Text Box 43"/>
          <p:cNvSpPr txBox="1">
            <a:spLocks noChangeArrowheads="1"/>
          </p:cNvSpPr>
          <p:nvPr/>
        </p:nvSpPr>
        <p:spPr bwMode="auto">
          <a:xfrm>
            <a:off x="3278698" y="1182775"/>
            <a:ext cx="164941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Open Directory</a:t>
            </a:r>
          </a:p>
        </p:txBody>
      </p:sp>
      <p:sp>
        <p:nvSpPr>
          <p:cNvPr id="4" name="Rechteck 3"/>
          <p:cNvSpPr/>
          <p:nvPr/>
        </p:nvSpPr>
        <p:spPr>
          <a:xfrm>
            <a:off x="6359978" y="3128865"/>
            <a:ext cx="4074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23DD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y</a:t>
            </a:r>
            <a:r>
              <a:rPr kumimoji="0" lang="en-AU" sz="2000" b="1" i="0" u="none" strike="noStrike" kern="1200" cap="none" spc="0" normalizeH="0" baseline="-25000" noProof="0" dirty="0" err="1">
                <a:ln>
                  <a:noFill/>
                </a:ln>
                <a:solidFill>
                  <a:srgbClr val="023DD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</a:t>
            </a:r>
            <a:endParaRPr kumimoji="0" lang="en-US" sz="20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4" name="Rechteck 53"/>
          <p:cNvSpPr/>
          <p:nvPr/>
        </p:nvSpPr>
        <p:spPr>
          <a:xfrm>
            <a:off x="3539235" y="3194301"/>
            <a:ext cx="4074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23DD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y</a:t>
            </a:r>
            <a:r>
              <a:rPr kumimoji="0" lang="en-AU" sz="20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23DD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</a:t>
            </a:r>
            <a:endParaRPr kumimoji="0" lang="en-US" sz="2000" b="1" i="0" u="sng" strike="noStrike" kern="120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8" name="Rectangle 42"/>
          <p:cNvSpPr>
            <a:spLocks noChangeArrowheads="1"/>
          </p:cNvSpPr>
          <p:nvPr/>
        </p:nvSpPr>
        <p:spPr bwMode="auto">
          <a:xfrm>
            <a:off x="5918831" y="3190421"/>
            <a:ext cx="4411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A,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488602" y="2200863"/>
            <a:ext cx="2102396" cy="3148309"/>
            <a:chOff x="346075" y="2818845"/>
            <a:chExt cx="2102396" cy="3148309"/>
          </a:xfrm>
        </p:grpSpPr>
        <p:sp>
          <p:nvSpPr>
            <p:cNvPr id="17447" name="Line 39"/>
            <p:cNvSpPr>
              <a:spLocks noChangeShapeType="1"/>
            </p:cNvSpPr>
            <p:nvPr/>
          </p:nvSpPr>
          <p:spPr bwMode="auto">
            <a:xfrm>
              <a:off x="1538432" y="5041900"/>
              <a:ext cx="0" cy="3048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8" name="Rectangle 15"/>
            <p:cNvSpPr>
              <a:spLocks noChangeArrowheads="1"/>
            </p:cNvSpPr>
            <p:nvPr/>
          </p:nvSpPr>
          <p:spPr bwMode="auto">
            <a:xfrm>
              <a:off x="1797331" y="5473284"/>
              <a:ext cx="65114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6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C0128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x</a:t>
              </a:r>
              <a:r>
                <a:rPr kumimoji="0" lang="en-AU" sz="1600" b="1" i="0" u="none" strike="noStrike" kern="1200" cap="none" spc="0" normalizeH="0" baseline="-25000" noProof="0" dirty="0" err="1">
                  <a:ln>
                    <a:noFill/>
                  </a:ln>
                  <a:solidFill>
                    <a:srgbClr val="FC0128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a</a:t>
              </a:r>
              <a:r>
                <a:rPr kumimoji="0" lang="en-AU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C0128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 </a:t>
              </a:r>
              <a:r>
                <a:rPr kumimoji="0" lang="en-AU" sz="16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C0128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x</a:t>
              </a:r>
              <a:r>
                <a:rPr kumimoji="0" lang="en-AU" sz="1600" b="1" i="0" u="none" strike="noStrike" kern="1200" cap="none" spc="0" normalizeH="0" baseline="-25000" noProof="0" dirty="0" err="1">
                  <a:ln>
                    <a:noFill/>
                  </a:ln>
                  <a:solidFill>
                    <a:srgbClr val="FC0128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b</a:t>
              </a:r>
              <a:endParaRPr kumimoji="0" lang="en-US" sz="1800" b="1" i="0" u="none" strike="noStrike" kern="1200" cap="none" spc="0" normalizeH="0" baseline="-25000" noProof="0" dirty="0">
                <a:ln>
                  <a:noFill/>
                </a:ln>
                <a:solidFill>
                  <a:srgbClr val="023DD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9" name="Rechteck 48"/>
            <p:cNvSpPr/>
            <p:nvPr/>
          </p:nvSpPr>
          <p:spPr>
            <a:xfrm>
              <a:off x="1633571" y="5567044"/>
              <a:ext cx="34657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23DD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itchFamily="18" charset="2"/>
                </a:rPr>
                <a:t></a:t>
              </a:r>
              <a:endPara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0" name="Text Box 40"/>
            <p:cNvSpPr txBox="1">
              <a:spLocks noChangeArrowheads="1"/>
            </p:cNvSpPr>
            <p:nvPr/>
          </p:nvSpPr>
          <p:spPr bwMode="auto">
            <a:xfrm>
              <a:off x="346075" y="5542488"/>
              <a:ext cx="8382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in </a:t>
              </a:r>
              <a:r>
                <a:rPr kumimoji="0" lang="en-AU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Z</a:t>
              </a:r>
              <a:r>
                <a:rPr kumimoji="0" lang="en-AU" sz="1800" b="1" i="0" u="none" strike="noStrike" kern="1200" cap="none" spc="0" normalizeH="0" baseline="-2500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</a:t>
              </a:r>
              <a:endParaRPr kumimoji="0" lang="en-AU" sz="1800" b="1" i="0" u="none" strike="noStrike" kern="1200" cap="none" spc="0" normalizeH="0" baseline="-25000" noProof="0" dirty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5" name="Rectangle 12"/>
            <p:cNvSpPr>
              <a:spLocks noChangeArrowheads="1"/>
            </p:cNvSpPr>
            <p:nvPr/>
          </p:nvSpPr>
          <p:spPr bwMode="auto">
            <a:xfrm>
              <a:off x="828675" y="4356100"/>
              <a:ext cx="1447800" cy="58420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6" name="Rectangle 13"/>
            <p:cNvSpPr>
              <a:spLocks noChangeArrowheads="1"/>
            </p:cNvSpPr>
            <p:nvPr/>
          </p:nvSpPr>
          <p:spPr bwMode="auto">
            <a:xfrm>
              <a:off x="1538702" y="4373563"/>
              <a:ext cx="37382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6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C0128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x</a:t>
              </a:r>
              <a:r>
                <a:rPr kumimoji="0" lang="en-AU" sz="1600" b="1" i="0" u="none" strike="noStrike" kern="1200" cap="none" spc="0" normalizeH="0" baseline="-25000" noProof="0" dirty="0" err="1">
                  <a:ln>
                    <a:noFill/>
                  </a:ln>
                  <a:solidFill>
                    <a:srgbClr val="FC0128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a</a:t>
              </a:r>
              <a:endParaRPr kumimoji="0" lang="en-US" sz="1800" b="1" i="0" u="none" strike="noStrike" kern="1200" cap="none" spc="0" normalizeH="0" baseline="-25000" noProof="0" dirty="0">
                <a:ln>
                  <a:noFill/>
                </a:ln>
                <a:solidFill>
                  <a:srgbClr val="023DD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57" name="Text Box 14"/>
            <p:cNvSpPr txBox="1">
              <a:spLocks noChangeArrowheads="1"/>
            </p:cNvSpPr>
            <p:nvPr/>
          </p:nvSpPr>
          <p:spPr bwMode="auto">
            <a:xfrm>
              <a:off x="728824" y="4464844"/>
              <a:ext cx="14478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23DD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[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23DD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itchFamily="18" charset="2"/>
                </a:rPr>
                <a:t>y</a:t>
              </a:r>
              <a:r>
                <a:rPr kumimoji="0" lang="en-US" sz="1800" b="1" i="0" u="none" strike="noStrike" kern="1200" cap="none" spc="0" normalizeH="0" baseline="-25000" noProof="0" dirty="0" err="1">
                  <a:ln>
                    <a:noFill/>
                  </a:ln>
                  <a:solidFill>
                    <a:srgbClr val="023DD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itchFamily="18" charset="2"/>
                </a:rPr>
                <a:t>b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23DD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itchFamily="18" charset="2"/>
                </a:rPr>
                <a:t> ]</a:t>
              </a:r>
              <a:endPara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23DD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itchFamily="18" charset="2"/>
              </a:endParaRPr>
            </a:p>
          </p:txBody>
        </p:sp>
        <p:sp>
          <p:nvSpPr>
            <p:cNvPr id="6" name="Rechteck 5"/>
            <p:cNvSpPr/>
            <p:nvPr/>
          </p:nvSpPr>
          <p:spPr>
            <a:xfrm>
              <a:off x="1070584" y="5578985"/>
              <a:ext cx="7393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Z</a:t>
              </a:r>
              <a:r>
                <a:rPr kumimoji="0" lang="en-US" sz="1800" b="1" i="0" u="none" strike="noStrike" kern="120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AB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=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23DD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itchFamily="18" charset="2"/>
                </a:rPr>
                <a:t> </a:t>
              </a:r>
              <a:endPara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cxnSp>
          <p:nvCxnSpPr>
            <p:cNvPr id="8" name="Gerade Verbindung mit Pfeil 7"/>
            <p:cNvCxnSpPr/>
            <p:nvPr/>
          </p:nvCxnSpPr>
          <p:spPr bwMode="auto">
            <a:xfrm>
              <a:off x="1070584" y="2818845"/>
              <a:ext cx="621691" cy="1542459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" name="Gruppieren 4"/>
          <p:cNvGrpSpPr/>
          <p:nvPr/>
        </p:nvGrpSpPr>
        <p:grpSpPr>
          <a:xfrm>
            <a:off x="7308043" y="2257774"/>
            <a:ext cx="2419712" cy="3103339"/>
            <a:chOff x="7165516" y="2875756"/>
            <a:chExt cx="2419712" cy="3103339"/>
          </a:xfrm>
        </p:grpSpPr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7265367" y="4381500"/>
              <a:ext cx="1447800" cy="58420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7892465" y="4361304"/>
              <a:ext cx="63792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6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C0128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x</a:t>
              </a:r>
              <a:r>
                <a:rPr kumimoji="0" lang="en-AU" sz="1600" b="1" i="0" u="none" strike="noStrike" kern="1200" cap="none" spc="0" normalizeH="0" baseline="-25000" noProof="0" dirty="0" err="1">
                  <a:ln>
                    <a:noFill/>
                  </a:ln>
                  <a:solidFill>
                    <a:srgbClr val="FC0128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b</a:t>
              </a:r>
              <a:endParaRPr kumimoji="0" lang="en-US" sz="1800" b="1" i="0" u="none" strike="noStrike" kern="1200" cap="none" spc="0" normalizeH="0" baseline="-25000" noProof="0" dirty="0">
                <a:ln>
                  <a:noFill/>
                </a:ln>
                <a:solidFill>
                  <a:srgbClr val="023DD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7422" name="Text Box 14"/>
            <p:cNvSpPr txBox="1">
              <a:spLocks noChangeArrowheads="1"/>
            </p:cNvSpPr>
            <p:nvPr/>
          </p:nvSpPr>
          <p:spPr bwMode="auto">
            <a:xfrm>
              <a:off x="7165516" y="4490244"/>
              <a:ext cx="14478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23DD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[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23DD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itchFamily="18" charset="2"/>
                </a:rPr>
                <a:t>y</a:t>
              </a:r>
              <a:r>
                <a:rPr kumimoji="0" lang="en-US" sz="1800" b="1" i="0" u="none" strike="noStrike" kern="1200" cap="none" spc="0" normalizeH="0" baseline="-25000" noProof="0" dirty="0" err="1">
                  <a:ln>
                    <a:noFill/>
                  </a:ln>
                  <a:solidFill>
                    <a:srgbClr val="023DD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itchFamily="18" charset="2"/>
                </a:rPr>
                <a:t>a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23DD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itchFamily="18" charset="2"/>
                </a:rPr>
                <a:t> ]</a:t>
              </a:r>
              <a:endPara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23DD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itchFamily="18" charset="2"/>
              </a:endParaRPr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7993087" y="5041900"/>
              <a:ext cx="0" cy="3048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7448" name="Text Box 40"/>
            <p:cNvSpPr txBox="1">
              <a:spLocks noChangeArrowheads="1"/>
            </p:cNvSpPr>
            <p:nvPr/>
          </p:nvSpPr>
          <p:spPr bwMode="auto">
            <a:xfrm>
              <a:off x="8747028" y="5612383"/>
              <a:ext cx="8382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in </a:t>
              </a:r>
              <a:r>
                <a:rPr kumimoji="0" lang="en-AU" sz="18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Z</a:t>
              </a:r>
              <a:r>
                <a:rPr kumimoji="0" lang="en-AU" sz="1800" b="1" i="0" u="none" strike="noStrike" kern="1200" cap="none" spc="0" normalizeH="0" baseline="-2500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</a:t>
              </a:r>
              <a:endParaRPr kumimoji="0" lang="en-AU" sz="1800" b="1" i="0" u="none" strike="noStrike" kern="1200" cap="none" spc="0" normalizeH="0" baseline="-25000" noProof="0" dirty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cxnSp>
          <p:nvCxnSpPr>
            <p:cNvPr id="63" name="Gerade Verbindung mit Pfeil 62"/>
            <p:cNvCxnSpPr/>
            <p:nvPr/>
          </p:nvCxnSpPr>
          <p:spPr bwMode="auto">
            <a:xfrm>
              <a:off x="7333272" y="2875756"/>
              <a:ext cx="804501" cy="1461354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  <p:sp>
          <p:nvSpPr>
            <p:cNvPr id="65" name="Rectangle 15"/>
            <p:cNvSpPr>
              <a:spLocks noChangeArrowheads="1"/>
            </p:cNvSpPr>
            <p:nvPr/>
          </p:nvSpPr>
          <p:spPr bwMode="auto">
            <a:xfrm>
              <a:off x="8096118" y="5468428"/>
              <a:ext cx="65114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6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C0128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x</a:t>
              </a:r>
              <a:r>
                <a:rPr kumimoji="0" lang="en-AU" sz="1600" b="1" i="0" u="none" strike="noStrike" kern="1200" cap="none" spc="0" normalizeH="0" baseline="-25000" noProof="0" dirty="0" err="1">
                  <a:ln>
                    <a:noFill/>
                  </a:ln>
                  <a:solidFill>
                    <a:srgbClr val="FC0128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a</a:t>
              </a:r>
              <a:r>
                <a:rPr kumimoji="0" lang="en-AU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C0128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 </a:t>
              </a:r>
              <a:r>
                <a:rPr kumimoji="0" lang="en-AU" sz="16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C0128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x</a:t>
              </a:r>
              <a:r>
                <a:rPr kumimoji="0" lang="en-AU" sz="1600" b="1" i="0" u="none" strike="noStrike" kern="1200" cap="none" spc="0" normalizeH="0" baseline="-25000" noProof="0" dirty="0" err="1">
                  <a:ln>
                    <a:noFill/>
                  </a:ln>
                  <a:solidFill>
                    <a:srgbClr val="FC0128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b</a:t>
              </a:r>
              <a:endParaRPr kumimoji="0" lang="en-US" sz="1800" b="1" i="0" u="none" strike="noStrike" kern="1200" cap="none" spc="0" normalizeH="0" baseline="-25000" noProof="0" dirty="0">
                <a:ln>
                  <a:noFill/>
                </a:ln>
                <a:solidFill>
                  <a:srgbClr val="023DD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66" name="Rechteck 65"/>
            <p:cNvSpPr/>
            <p:nvPr/>
          </p:nvSpPr>
          <p:spPr>
            <a:xfrm>
              <a:off x="7932358" y="5562188"/>
              <a:ext cx="34657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23DD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itchFamily="18" charset="2"/>
                </a:rPr>
                <a:t></a:t>
              </a:r>
              <a:endPara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67" name="Rechteck 66"/>
            <p:cNvSpPr/>
            <p:nvPr/>
          </p:nvSpPr>
          <p:spPr>
            <a:xfrm>
              <a:off x="7369371" y="5574129"/>
              <a:ext cx="7393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Z</a:t>
              </a:r>
              <a:r>
                <a:rPr kumimoji="0" lang="en-US" sz="1800" b="1" i="0" u="none" strike="noStrike" kern="120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AB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=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23DD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itchFamily="18" charset="2"/>
                </a:rPr>
                <a:t> </a:t>
              </a:r>
              <a:endPara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</p:grpSp>
      <p:sp>
        <p:nvSpPr>
          <p:cNvPr id="51" name="Rectangle 3">
            <a:extLst>
              <a:ext uri="{FF2B5EF4-FFF2-40B4-BE49-F238E27FC236}">
                <a16:creationId xmlns="" xmlns:a16="http://schemas.microsoft.com/office/drawing/2014/main" id="{159D8A1E-27E8-46ED-893B-8DB79BE26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3514" y="5721984"/>
            <a:ext cx="7542129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de-DE" sz="2400" dirty="0"/>
              <a:t>Security Claim</a:t>
            </a:r>
            <a:r>
              <a:rPr lang="de-DE" u="none" dirty="0"/>
              <a:t>:  log </a:t>
            </a:r>
            <a:r>
              <a:rPr lang="de-DE" u="none" dirty="0" err="1">
                <a:solidFill>
                  <a:srgbClr val="FF0000"/>
                </a:solidFill>
              </a:rPr>
              <a:t>x</a:t>
            </a:r>
            <a:r>
              <a:rPr lang="de-DE" u="none" baseline="-25000" dirty="0" err="1">
                <a:solidFill>
                  <a:srgbClr val="FF0000"/>
                </a:solidFill>
              </a:rPr>
              <a:t>a</a:t>
            </a:r>
            <a:r>
              <a:rPr lang="de-DE" u="none" dirty="0">
                <a:solidFill>
                  <a:srgbClr val="FF0000"/>
                </a:solidFill>
              </a:rPr>
              <a:t> </a:t>
            </a:r>
            <a:r>
              <a:rPr lang="de-DE" u="none" dirty="0" err="1"/>
              <a:t>or</a:t>
            </a:r>
            <a:r>
              <a:rPr lang="de-DE" u="none" dirty="0"/>
              <a:t> </a:t>
            </a:r>
            <a:r>
              <a:rPr lang="de-DE" u="none" dirty="0" err="1">
                <a:solidFill>
                  <a:srgbClr val="FF0000"/>
                </a:solidFill>
              </a:rPr>
              <a:t>x</a:t>
            </a:r>
            <a:r>
              <a:rPr lang="de-DE" u="none" baseline="-25000" dirty="0" err="1">
                <a:solidFill>
                  <a:srgbClr val="FF0000"/>
                </a:solidFill>
              </a:rPr>
              <a:t>b</a:t>
            </a:r>
            <a:r>
              <a:rPr lang="de-DE" u="none" dirty="0">
                <a:solidFill>
                  <a:srgbClr val="FF0000"/>
                </a:solidFill>
              </a:rPr>
              <a:t> </a:t>
            </a:r>
            <a:r>
              <a:rPr lang="de-DE" u="none" dirty="0" err="1"/>
              <a:t>are</a:t>
            </a:r>
            <a:r>
              <a:rPr lang="de-DE" u="none" dirty="0"/>
              <a:t> not </a:t>
            </a:r>
            <a:r>
              <a:rPr lang="de-DE" u="none" dirty="0" err="1"/>
              <a:t>computable</a:t>
            </a:r>
            <a:r>
              <a:rPr lang="de-DE" u="none" dirty="0"/>
              <a:t> </a:t>
            </a:r>
            <a:r>
              <a:rPr lang="de-DE" u="none" dirty="0" err="1"/>
              <a:t>from</a:t>
            </a:r>
            <a:r>
              <a:rPr lang="de-DE" u="none" dirty="0"/>
              <a:t> </a:t>
            </a:r>
            <a:r>
              <a:rPr lang="de-DE" u="none" dirty="0" err="1"/>
              <a:t>y</a:t>
            </a:r>
            <a:r>
              <a:rPr lang="de-DE" u="none" baseline="-25000" dirty="0" err="1"/>
              <a:t>a</a:t>
            </a:r>
            <a:r>
              <a:rPr lang="de-DE" u="none" dirty="0"/>
              <a:t> , </a:t>
            </a:r>
            <a:r>
              <a:rPr lang="de-DE" u="none" dirty="0" err="1"/>
              <a:t>y</a:t>
            </a:r>
            <a:r>
              <a:rPr lang="de-DE" u="none" baseline="-25000" dirty="0" err="1"/>
              <a:t>b</a:t>
            </a:r>
            <a:r>
              <a:rPr lang="de-DE" u="none" dirty="0"/>
              <a:t/>
            </a:r>
            <a:br>
              <a:rPr lang="de-DE" u="none" dirty="0"/>
            </a:br>
            <a:r>
              <a:rPr lang="de-DE" u="none" dirty="0"/>
              <a:t>                               </a:t>
            </a:r>
            <a:r>
              <a:rPr lang="de-DE" dirty="0">
                <a:solidFill>
                  <a:srgbClr val="FF0000"/>
                </a:solidFill>
              </a:rPr>
              <a:t>(</a:t>
            </a:r>
            <a:r>
              <a:rPr lang="de-DE" dirty="0" err="1">
                <a:solidFill>
                  <a:srgbClr val="FF0000"/>
                </a:solidFill>
              </a:rPr>
              <a:t>discret</a:t>
            </a:r>
            <a:r>
              <a:rPr lang="de-DE" dirty="0">
                <a:solidFill>
                  <a:srgbClr val="FF0000"/>
                </a:solidFill>
              </a:rPr>
              <a:t> log </a:t>
            </a:r>
            <a:r>
              <a:rPr lang="de-DE" dirty="0" err="1">
                <a:solidFill>
                  <a:srgbClr val="FF0000"/>
                </a:solidFill>
              </a:rPr>
              <a:t>problem</a:t>
            </a:r>
            <a:r>
              <a:rPr lang="de-DE" dirty="0">
                <a:solidFill>
                  <a:srgbClr val="FF0000"/>
                </a:solidFill>
              </a:rPr>
              <a:t> is </a:t>
            </a:r>
            <a:r>
              <a:rPr lang="de-DE" dirty="0" err="1">
                <a:solidFill>
                  <a:srgbClr val="FF0000"/>
                </a:solidFill>
              </a:rPr>
              <a:t>seen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as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unsolvable</a:t>
            </a:r>
            <a:r>
              <a:rPr lang="de-DE" dirty="0">
                <a:solidFill>
                  <a:srgbClr val="FF0000"/>
                </a:solidFill>
              </a:rPr>
              <a:t>)</a:t>
            </a:r>
            <a:endParaRPr lang="en-US" sz="1100" dirty="0">
              <a:solidFill>
                <a:srgbClr val="FF0000"/>
              </a:solidFill>
            </a:endParaRPr>
          </a:p>
        </p:txBody>
      </p:sp>
      <p:grpSp>
        <p:nvGrpSpPr>
          <p:cNvPr id="12" name="Gruppieren 11">
            <a:extLst>
              <a:ext uri="{FF2B5EF4-FFF2-40B4-BE49-F238E27FC236}">
                <a16:creationId xmlns="" xmlns:a16="http://schemas.microsoft.com/office/drawing/2014/main" id="{D2BDDD26-522F-436C-9DDC-5D8EC9B078CA}"/>
              </a:ext>
            </a:extLst>
          </p:cNvPr>
          <p:cNvGrpSpPr/>
          <p:nvPr/>
        </p:nvGrpSpPr>
        <p:grpSpPr>
          <a:xfrm>
            <a:off x="1795928" y="4432872"/>
            <a:ext cx="6030517" cy="1223918"/>
            <a:chOff x="1795928" y="4432872"/>
            <a:chExt cx="6030517" cy="1223918"/>
          </a:xfrm>
        </p:grpSpPr>
        <p:sp>
          <p:nvSpPr>
            <p:cNvPr id="2" name="Freihandform 1"/>
            <p:cNvSpPr/>
            <p:nvPr/>
          </p:nvSpPr>
          <p:spPr bwMode="auto">
            <a:xfrm>
              <a:off x="1795928" y="5374694"/>
              <a:ext cx="6030517" cy="282096"/>
            </a:xfrm>
            <a:custGeom>
              <a:avLst/>
              <a:gdLst>
                <a:gd name="connsiteX0" fmla="*/ 0 w 5361709"/>
                <a:gd name="connsiteY0" fmla="*/ 180109 h 598474"/>
                <a:gd name="connsiteX1" fmla="*/ 3311236 w 5361709"/>
                <a:gd name="connsiteY1" fmla="*/ 595746 h 598474"/>
                <a:gd name="connsiteX2" fmla="*/ 5361709 w 5361709"/>
                <a:gd name="connsiteY2" fmla="*/ 0 h 598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61709" h="598474">
                  <a:moveTo>
                    <a:pt x="0" y="180109"/>
                  </a:moveTo>
                  <a:cubicBezTo>
                    <a:pt x="1208809" y="402936"/>
                    <a:pt x="2417618" y="625764"/>
                    <a:pt x="3311236" y="595746"/>
                  </a:cubicBezTo>
                  <a:cubicBezTo>
                    <a:pt x="4204854" y="565728"/>
                    <a:pt x="4783281" y="282864"/>
                    <a:pt x="5361709" y="0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arrow" w="med" len="med"/>
              <a:tailEnd type="arrow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5" name="Text Box 7"/>
            <p:cNvSpPr txBox="1">
              <a:spLocks noChangeArrowheads="1"/>
            </p:cNvSpPr>
            <p:nvPr/>
          </p:nvSpPr>
          <p:spPr bwMode="auto">
            <a:xfrm>
              <a:off x="3153985" y="4854640"/>
              <a:ext cx="337303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Shared Secret</a:t>
              </a:r>
              <a:r>
                <a:rPr kumimoji="0" lang="en-US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: Z</a:t>
              </a:r>
              <a:r>
                <a:rPr kumimoji="0" lang="en-US" b="1" i="0" u="none" strike="noStrike" kern="120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AB </a:t>
              </a:r>
              <a:r>
                <a:rPr kumimoji="0" lang="en-US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=</a:t>
              </a:r>
              <a:r>
                <a:rPr kumimoji="0" lang="en-US" b="1" i="0" u="none" strike="noStrike" kern="1200" cap="none" spc="0" normalizeH="0" baseline="0" noProof="0" dirty="0">
                  <a:ln>
                    <a:noFill/>
                  </a:ln>
                  <a:solidFill>
                    <a:srgbClr val="023DD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itchFamily="18" charset="2"/>
                </a:rPr>
                <a:t>  </a:t>
              </a:r>
              <a:r>
                <a:rPr kumimoji="0" lang="en-US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 </a:t>
              </a:r>
              <a:endParaRPr kumimoji="0" lang="en-US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47" name="Rectangle 15"/>
            <p:cNvSpPr>
              <a:spLocks noChangeArrowheads="1"/>
            </p:cNvSpPr>
            <p:nvPr/>
          </p:nvSpPr>
          <p:spPr bwMode="auto">
            <a:xfrm>
              <a:off x="6133326" y="4672195"/>
              <a:ext cx="7393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C0128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x</a:t>
              </a:r>
              <a:r>
                <a:rPr kumimoji="0" lang="en-AU" b="1" i="0" u="none" strike="noStrike" kern="1200" cap="none" spc="0" normalizeH="0" baseline="-25000" noProof="0" dirty="0" err="1">
                  <a:ln>
                    <a:noFill/>
                  </a:ln>
                  <a:solidFill>
                    <a:srgbClr val="FC0128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a</a:t>
              </a:r>
              <a:r>
                <a:rPr kumimoji="0" lang="en-AU" b="1" i="0" u="none" strike="noStrike" kern="1200" cap="none" spc="0" normalizeH="0" baseline="0" noProof="0" dirty="0">
                  <a:ln>
                    <a:noFill/>
                  </a:ln>
                  <a:solidFill>
                    <a:srgbClr val="FC0128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 </a:t>
              </a:r>
              <a:r>
                <a:rPr kumimoji="0" lang="en-AU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C0128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x</a:t>
              </a:r>
              <a:r>
                <a:rPr kumimoji="0" lang="en-AU" b="1" i="0" u="none" strike="noStrike" kern="1200" cap="none" spc="0" normalizeH="0" baseline="-25000" noProof="0" dirty="0" err="1">
                  <a:ln>
                    <a:noFill/>
                  </a:ln>
                  <a:solidFill>
                    <a:srgbClr val="FC0128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b</a:t>
              </a:r>
              <a:endParaRPr kumimoji="0" lang="en-US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23DD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" name="Rechteck 9">
              <a:extLst>
                <a:ext uri="{FF2B5EF4-FFF2-40B4-BE49-F238E27FC236}">
                  <a16:creationId xmlns="" xmlns:a16="http://schemas.microsoft.com/office/drawing/2014/main" id="{4584AD70-54E0-4733-8987-852C7A431730}"/>
                </a:ext>
              </a:extLst>
            </p:cNvPr>
            <p:cNvSpPr/>
            <p:nvPr/>
          </p:nvSpPr>
          <p:spPr bwMode="auto">
            <a:xfrm>
              <a:off x="2957959" y="4432872"/>
              <a:ext cx="4016483" cy="963617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0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6643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  <p:bldP spid="17414" grpId="0"/>
      <p:bldP spid="17415" grpId="0"/>
      <p:bldP spid="17416" grpId="0"/>
      <p:bldP spid="17418" grpId="0" animBg="1"/>
      <p:bldP spid="17419" grpId="0" animBg="1"/>
      <p:bldP spid="17424" grpId="0" animBg="1"/>
      <p:bldP spid="17425" grpId="0" animBg="1"/>
      <p:bldP spid="17426" grpId="0"/>
      <p:bldP spid="17427" grpId="0"/>
      <p:bldP spid="17428" grpId="0"/>
      <p:bldP spid="17430" grpId="0"/>
      <p:bldP spid="17450" grpId="0"/>
      <p:bldP spid="17451" grpId="0"/>
      <p:bldP spid="4" grpId="0"/>
      <p:bldP spid="54" grpId="0"/>
      <p:bldP spid="58" grpId="0"/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 Box 3"/>
          <p:cNvSpPr txBox="1">
            <a:spLocks noChangeArrowheads="1"/>
          </p:cNvSpPr>
          <p:nvPr/>
        </p:nvSpPr>
        <p:spPr bwMode="auto">
          <a:xfrm>
            <a:off x="2887516" y="122453"/>
            <a:ext cx="58165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762000">
              <a:defRPr/>
            </a:pPr>
            <a:r>
              <a:rPr lang="en-US" sz="3600" u="none" dirty="0">
                <a:solidFill>
                  <a:srgbClr val="1515F5"/>
                </a:solidFill>
                <a:latin typeface="Arial Narrow" pitchFamily="34" charset="0"/>
              </a:rPr>
              <a:t>RSA-Lock (Hiding Function)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87CD641-68AF-47B5-9467-ABF13DF33C42}"/>
              </a:ext>
            </a:extLst>
          </p:cNvPr>
          <p:cNvSpPr/>
          <p:nvPr/>
        </p:nvSpPr>
        <p:spPr>
          <a:xfrm>
            <a:off x="354904" y="807994"/>
            <a:ext cx="98889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762000">
              <a:defRPr/>
            </a:pPr>
            <a:r>
              <a:rPr lang="en-US" u="none" dirty="0">
                <a:latin typeface="Arial Narrow" pitchFamily="34" charset="0"/>
              </a:rPr>
              <a:t>Use of Exponentiation in the </a:t>
            </a:r>
            <a:r>
              <a:rPr lang="en-US" u="none" dirty="0">
                <a:solidFill>
                  <a:srgbClr val="C00000"/>
                </a:solidFill>
                <a:latin typeface="Arial Narrow" pitchFamily="34" charset="0"/>
              </a:rPr>
              <a:t>Ring </a:t>
            </a:r>
            <a:r>
              <a:rPr lang="en-US" u="none" dirty="0" err="1">
                <a:solidFill>
                  <a:srgbClr val="C00000"/>
                </a:solidFill>
                <a:latin typeface="Arial Narrow" pitchFamily="34" charset="0"/>
              </a:rPr>
              <a:t>Z</a:t>
            </a:r>
            <a:r>
              <a:rPr lang="en-US" u="none" baseline="-25000" dirty="0" err="1">
                <a:solidFill>
                  <a:srgbClr val="C00000"/>
                </a:solidFill>
                <a:latin typeface="Arial Narrow" pitchFamily="34" charset="0"/>
              </a:rPr>
              <a:t>m</a:t>
            </a:r>
            <a:r>
              <a:rPr lang="en-US" u="none" baseline="-25000" dirty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en-US" u="none" dirty="0">
                <a:latin typeface="Arial Narrow" pitchFamily="34" charset="0"/>
              </a:rPr>
              <a:t>where, </a:t>
            </a:r>
            <a:r>
              <a:rPr lang="en-US" u="none" dirty="0">
                <a:solidFill>
                  <a:srgbClr val="C00000"/>
                </a:solidFill>
                <a:latin typeface="Arial Narrow" pitchFamily="34" charset="0"/>
              </a:rPr>
              <a:t>m = </a:t>
            </a:r>
            <a:r>
              <a:rPr lang="en-US" u="none" dirty="0" err="1">
                <a:solidFill>
                  <a:srgbClr val="C00000"/>
                </a:solidFill>
                <a:latin typeface="Arial Narrow" pitchFamily="34" charset="0"/>
              </a:rPr>
              <a:t>p.q</a:t>
            </a:r>
            <a:r>
              <a:rPr lang="en-US" u="none" dirty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en-US" u="none" dirty="0">
                <a:solidFill>
                  <a:srgbClr val="000000"/>
                </a:solidFill>
                <a:latin typeface="Arial Narrow" pitchFamily="34" charset="0"/>
              </a:rPr>
              <a:t>such that </a:t>
            </a:r>
            <a:r>
              <a:rPr lang="en-US" u="none" dirty="0">
                <a:solidFill>
                  <a:srgbClr val="C00000"/>
                </a:solidFill>
                <a:latin typeface="Arial Narrow" pitchFamily="34" charset="0"/>
              </a:rPr>
              <a:t>p</a:t>
            </a:r>
            <a:r>
              <a:rPr lang="en-US" u="none" dirty="0">
                <a:solidFill>
                  <a:srgbClr val="000000"/>
                </a:solidFill>
                <a:latin typeface="Arial Narrow" pitchFamily="34" charset="0"/>
              </a:rPr>
              <a:t> and </a:t>
            </a:r>
            <a:r>
              <a:rPr lang="en-US" u="none" dirty="0">
                <a:solidFill>
                  <a:srgbClr val="C00000"/>
                </a:solidFill>
                <a:latin typeface="Arial Narrow" pitchFamily="34" charset="0"/>
              </a:rPr>
              <a:t>q</a:t>
            </a:r>
            <a:r>
              <a:rPr lang="en-US" u="none" dirty="0">
                <a:solidFill>
                  <a:srgbClr val="000000"/>
                </a:solidFill>
                <a:latin typeface="Arial Narrow" pitchFamily="34" charset="0"/>
              </a:rPr>
              <a:t> are </a:t>
            </a:r>
            <a:r>
              <a:rPr lang="en-US" dirty="0">
                <a:solidFill>
                  <a:srgbClr val="000000"/>
                </a:solidFill>
                <a:latin typeface="Arial Narrow" pitchFamily="34" charset="0"/>
              </a:rPr>
              <a:t>two large secret primes  </a:t>
            </a:r>
          </a:p>
          <a:p>
            <a:pPr algn="ctr" defTabSz="762000">
              <a:defRPr/>
            </a:pPr>
            <a:endParaRPr lang="en-US" u="none" dirty="0">
              <a:latin typeface="Arial Narrow" pitchFamily="34" charset="0"/>
            </a:endParaRPr>
          </a:p>
        </p:txBody>
      </p:sp>
      <p:sp>
        <p:nvSpPr>
          <p:cNvPr id="1384451" name="Rectangle 3"/>
          <p:cNvSpPr>
            <a:spLocks noChangeArrowheads="1"/>
          </p:cNvSpPr>
          <p:nvPr/>
        </p:nvSpPr>
        <p:spPr bwMode="auto">
          <a:xfrm>
            <a:off x="4568830" y="2293593"/>
            <a:ext cx="47587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US" sz="2400" b="0" u="none" dirty="0"/>
              <a:t>M </a:t>
            </a:r>
            <a:r>
              <a:rPr lang="en-US" sz="2400" u="none" baseline="30000" dirty="0">
                <a:solidFill>
                  <a:srgbClr val="023DD0"/>
                </a:solidFill>
              </a:rPr>
              <a:t>E</a:t>
            </a:r>
            <a:r>
              <a:rPr lang="en-US" sz="2400" u="none" baseline="30000" dirty="0">
                <a:solidFill>
                  <a:schemeClr val="accent1"/>
                </a:solidFill>
              </a:rPr>
              <a:t>      </a:t>
            </a:r>
            <a:r>
              <a:rPr lang="en-US" sz="2400" b="0" u="none" dirty="0"/>
              <a:t>(mod m)            ( </a:t>
            </a:r>
            <a:r>
              <a:rPr lang="en-US" sz="1800" u="none" dirty="0"/>
              <a:t>ENCRYPTION)</a:t>
            </a:r>
            <a:endParaRPr lang="en-US" sz="1200" u="none" dirty="0">
              <a:solidFill>
                <a:srgbClr val="000000"/>
              </a:solidFill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31664" y="1695474"/>
            <a:ext cx="2179949" cy="1830388"/>
            <a:chOff x="672" y="1248"/>
            <a:chExt cx="1494" cy="1152"/>
          </a:xfrm>
        </p:grpSpPr>
        <p:sp>
          <p:nvSpPr>
            <p:cNvPr id="9260" name="Freeform 6"/>
            <p:cNvSpPr>
              <a:spLocks/>
            </p:cNvSpPr>
            <p:nvPr/>
          </p:nvSpPr>
          <p:spPr bwMode="auto">
            <a:xfrm>
              <a:off x="672" y="12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61" name="Freeform 7"/>
            <p:cNvSpPr>
              <a:spLocks/>
            </p:cNvSpPr>
            <p:nvPr/>
          </p:nvSpPr>
          <p:spPr bwMode="auto">
            <a:xfrm>
              <a:off x="672" y="12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62" name="Freeform 8"/>
            <p:cNvSpPr>
              <a:spLocks/>
            </p:cNvSpPr>
            <p:nvPr/>
          </p:nvSpPr>
          <p:spPr bwMode="auto">
            <a:xfrm>
              <a:off x="672" y="12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63" name="Freeform 9"/>
            <p:cNvSpPr>
              <a:spLocks/>
            </p:cNvSpPr>
            <p:nvPr/>
          </p:nvSpPr>
          <p:spPr bwMode="auto">
            <a:xfrm>
              <a:off x="672" y="12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64" name="Freeform 10"/>
            <p:cNvSpPr>
              <a:spLocks/>
            </p:cNvSpPr>
            <p:nvPr/>
          </p:nvSpPr>
          <p:spPr bwMode="auto">
            <a:xfrm>
              <a:off x="672" y="12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65" name="Freeform 11"/>
            <p:cNvSpPr>
              <a:spLocks/>
            </p:cNvSpPr>
            <p:nvPr/>
          </p:nvSpPr>
          <p:spPr bwMode="auto">
            <a:xfrm>
              <a:off x="672" y="12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66" name="Freeform 12"/>
            <p:cNvSpPr>
              <a:spLocks/>
            </p:cNvSpPr>
            <p:nvPr/>
          </p:nvSpPr>
          <p:spPr bwMode="auto">
            <a:xfrm>
              <a:off x="672" y="12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67" name="Freeform 13"/>
            <p:cNvSpPr>
              <a:spLocks/>
            </p:cNvSpPr>
            <p:nvPr/>
          </p:nvSpPr>
          <p:spPr bwMode="auto">
            <a:xfrm>
              <a:off x="672" y="12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68" name="Freeform 14"/>
            <p:cNvSpPr>
              <a:spLocks/>
            </p:cNvSpPr>
            <p:nvPr/>
          </p:nvSpPr>
          <p:spPr bwMode="auto">
            <a:xfrm>
              <a:off x="672" y="12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69" name="Freeform 15"/>
            <p:cNvSpPr>
              <a:spLocks/>
            </p:cNvSpPr>
            <p:nvPr/>
          </p:nvSpPr>
          <p:spPr bwMode="auto">
            <a:xfrm>
              <a:off x="672" y="12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70" name="Freeform 16"/>
            <p:cNvSpPr>
              <a:spLocks/>
            </p:cNvSpPr>
            <p:nvPr/>
          </p:nvSpPr>
          <p:spPr bwMode="auto">
            <a:xfrm>
              <a:off x="672" y="12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71" name="Freeform 17"/>
            <p:cNvSpPr>
              <a:spLocks/>
            </p:cNvSpPr>
            <p:nvPr/>
          </p:nvSpPr>
          <p:spPr bwMode="auto">
            <a:xfrm>
              <a:off x="672" y="12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72" name="Freeform 18"/>
            <p:cNvSpPr>
              <a:spLocks/>
            </p:cNvSpPr>
            <p:nvPr/>
          </p:nvSpPr>
          <p:spPr bwMode="auto">
            <a:xfrm>
              <a:off x="672" y="12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73" name="Freeform 19"/>
            <p:cNvSpPr>
              <a:spLocks/>
            </p:cNvSpPr>
            <p:nvPr/>
          </p:nvSpPr>
          <p:spPr bwMode="auto">
            <a:xfrm>
              <a:off x="672" y="12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74" name="Freeform 20"/>
            <p:cNvSpPr>
              <a:spLocks/>
            </p:cNvSpPr>
            <p:nvPr/>
          </p:nvSpPr>
          <p:spPr bwMode="auto">
            <a:xfrm>
              <a:off x="672" y="12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75" name="Freeform 21"/>
            <p:cNvSpPr>
              <a:spLocks/>
            </p:cNvSpPr>
            <p:nvPr/>
          </p:nvSpPr>
          <p:spPr bwMode="auto">
            <a:xfrm>
              <a:off x="672" y="12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76" name="Freeform 22"/>
            <p:cNvSpPr>
              <a:spLocks/>
            </p:cNvSpPr>
            <p:nvPr/>
          </p:nvSpPr>
          <p:spPr bwMode="auto">
            <a:xfrm>
              <a:off x="672" y="12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77" name="Freeform 23"/>
            <p:cNvSpPr>
              <a:spLocks/>
            </p:cNvSpPr>
            <p:nvPr/>
          </p:nvSpPr>
          <p:spPr bwMode="auto">
            <a:xfrm>
              <a:off x="672" y="12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78" name="Freeform 24"/>
            <p:cNvSpPr>
              <a:spLocks/>
            </p:cNvSpPr>
            <p:nvPr/>
          </p:nvSpPr>
          <p:spPr bwMode="auto">
            <a:xfrm>
              <a:off x="672" y="12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79" name="Freeform 25"/>
            <p:cNvSpPr>
              <a:spLocks/>
            </p:cNvSpPr>
            <p:nvPr/>
          </p:nvSpPr>
          <p:spPr bwMode="auto">
            <a:xfrm>
              <a:off x="672" y="12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FF33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80" name="Freeform 26"/>
            <p:cNvSpPr>
              <a:spLocks/>
            </p:cNvSpPr>
            <p:nvPr/>
          </p:nvSpPr>
          <p:spPr bwMode="auto">
            <a:xfrm>
              <a:off x="672" y="12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FF33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81" name="Freeform 27"/>
            <p:cNvSpPr>
              <a:spLocks/>
            </p:cNvSpPr>
            <p:nvPr/>
          </p:nvSpPr>
          <p:spPr bwMode="auto">
            <a:xfrm>
              <a:off x="672" y="12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82" name="Freeform 28"/>
            <p:cNvSpPr>
              <a:spLocks/>
            </p:cNvSpPr>
            <p:nvPr/>
          </p:nvSpPr>
          <p:spPr bwMode="auto">
            <a:xfrm>
              <a:off x="672" y="12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83" name="Freeform 29"/>
            <p:cNvSpPr>
              <a:spLocks/>
            </p:cNvSpPr>
            <p:nvPr/>
          </p:nvSpPr>
          <p:spPr bwMode="auto">
            <a:xfrm>
              <a:off x="672" y="12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FF33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84" name="Freeform 30"/>
            <p:cNvSpPr>
              <a:spLocks/>
            </p:cNvSpPr>
            <p:nvPr/>
          </p:nvSpPr>
          <p:spPr bwMode="auto">
            <a:xfrm>
              <a:off x="672" y="12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85" name="Line 31"/>
            <p:cNvSpPr>
              <a:spLocks noChangeShapeType="1"/>
            </p:cNvSpPr>
            <p:nvPr/>
          </p:nvSpPr>
          <p:spPr bwMode="auto">
            <a:xfrm>
              <a:off x="672" y="124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86" name="Line 32"/>
            <p:cNvSpPr>
              <a:spLocks noChangeShapeType="1"/>
            </p:cNvSpPr>
            <p:nvPr/>
          </p:nvSpPr>
          <p:spPr bwMode="auto">
            <a:xfrm>
              <a:off x="672" y="124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87" name="Line 33"/>
            <p:cNvSpPr>
              <a:spLocks noChangeShapeType="1"/>
            </p:cNvSpPr>
            <p:nvPr/>
          </p:nvSpPr>
          <p:spPr bwMode="auto">
            <a:xfrm>
              <a:off x="672" y="124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88" name="Line 34"/>
            <p:cNvSpPr>
              <a:spLocks noChangeShapeType="1"/>
            </p:cNvSpPr>
            <p:nvPr/>
          </p:nvSpPr>
          <p:spPr bwMode="auto">
            <a:xfrm>
              <a:off x="672" y="124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89" name="Line 35"/>
            <p:cNvSpPr>
              <a:spLocks noChangeShapeType="1"/>
            </p:cNvSpPr>
            <p:nvPr/>
          </p:nvSpPr>
          <p:spPr bwMode="auto">
            <a:xfrm>
              <a:off x="672" y="124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90" name="Line 36"/>
            <p:cNvSpPr>
              <a:spLocks noChangeShapeType="1"/>
            </p:cNvSpPr>
            <p:nvPr/>
          </p:nvSpPr>
          <p:spPr bwMode="auto">
            <a:xfrm>
              <a:off x="672" y="124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91" name="Line 37"/>
            <p:cNvSpPr>
              <a:spLocks noChangeShapeType="1"/>
            </p:cNvSpPr>
            <p:nvPr/>
          </p:nvSpPr>
          <p:spPr bwMode="auto">
            <a:xfrm>
              <a:off x="672" y="124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92" name="Line 38"/>
            <p:cNvSpPr>
              <a:spLocks noChangeShapeType="1"/>
            </p:cNvSpPr>
            <p:nvPr/>
          </p:nvSpPr>
          <p:spPr bwMode="auto">
            <a:xfrm>
              <a:off x="672" y="124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93" name="Line 39"/>
            <p:cNvSpPr>
              <a:spLocks noChangeShapeType="1"/>
            </p:cNvSpPr>
            <p:nvPr/>
          </p:nvSpPr>
          <p:spPr bwMode="auto">
            <a:xfrm>
              <a:off x="672" y="124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94" name="Line 40"/>
            <p:cNvSpPr>
              <a:spLocks noChangeShapeType="1"/>
            </p:cNvSpPr>
            <p:nvPr/>
          </p:nvSpPr>
          <p:spPr bwMode="auto">
            <a:xfrm>
              <a:off x="672" y="124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95" name="Line 41"/>
            <p:cNvSpPr>
              <a:spLocks noChangeShapeType="1"/>
            </p:cNvSpPr>
            <p:nvPr/>
          </p:nvSpPr>
          <p:spPr bwMode="auto">
            <a:xfrm>
              <a:off x="672" y="124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96" name="Line 42"/>
            <p:cNvSpPr>
              <a:spLocks noChangeShapeType="1"/>
            </p:cNvSpPr>
            <p:nvPr/>
          </p:nvSpPr>
          <p:spPr bwMode="auto">
            <a:xfrm>
              <a:off x="672" y="124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97" name="Freeform 43"/>
            <p:cNvSpPr>
              <a:spLocks/>
            </p:cNvSpPr>
            <p:nvPr/>
          </p:nvSpPr>
          <p:spPr bwMode="auto">
            <a:xfrm>
              <a:off x="672" y="12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98" name="Line 44"/>
            <p:cNvSpPr>
              <a:spLocks noChangeShapeType="1"/>
            </p:cNvSpPr>
            <p:nvPr/>
          </p:nvSpPr>
          <p:spPr bwMode="auto">
            <a:xfrm>
              <a:off x="672" y="124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99" name="Line 45"/>
            <p:cNvSpPr>
              <a:spLocks noChangeShapeType="1"/>
            </p:cNvSpPr>
            <p:nvPr/>
          </p:nvSpPr>
          <p:spPr bwMode="auto">
            <a:xfrm>
              <a:off x="672" y="124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00" name="Line 46"/>
            <p:cNvSpPr>
              <a:spLocks noChangeShapeType="1"/>
            </p:cNvSpPr>
            <p:nvPr/>
          </p:nvSpPr>
          <p:spPr bwMode="auto">
            <a:xfrm>
              <a:off x="672" y="124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01" name="Line 47"/>
            <p:cNvSpPr>
              <a:spLocks noChangeShapeType="1"/>
            </p:cNvSpPr>
            <p:nvPr/>
          </p:nvSpPr>
          <p:spPr bwMode="auto">
            <a:xfrm>
              <a:off x="672" y="1248"/>
              <a:ext cx="1" cy="1"/>
            </a:xfrm>
            <a:prstGeom prst="line">
              <a:avLst/>
            </a:prstGeom>
            <a:noFill/>
            <a:ln w="0">
              <a:solidFill>
                <a:srgbClr val="FF5CCC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02" name="Line 48"/>
            <p:cNvSpPr>
              <a:spLocks noChangeShapeType="1"/>
            </p:cNvSpPr>
            <p:nvPr/>
          </p:nvSpPr>
          <p:spPr bwMode="auto">
            <a:xfrm>
              <a:off x="672" y="1248"/>
              <a:ext cx="1" cy="1"/>
            </a:xfrm>
            <a:prstGeom prst="line">
              <a:avLst/>
            </a:prstGeom>
            <a:noFill/>
            <a:ln w="0">
              <a:solidFill>
                <a:srgbClr val="00FFE5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03" name="Line 49"/>
            <p:cNvSpPr>
              <a:spLocks noChangeShapeType="1"/>
            </p:cNvSpPr>
            <p:nvPr/>
          </p:nvSpPr>
          <p:spPr bwMode="auto">
            <a:xfrm>
              <a:off x="672" y="1248"/>
              <a:ext cx="1" cy="1"/>
            </a:xfrm>
            <a:prstGeom prst="line">
              <a:avLst/>
            </a:prstGeom>
            <a:noFill/>
            <a:ln w="0">
              <a:solidFill>
                <a:srgbClr val="00FFE5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04" name="Line 50"/>
            <p:cNvSpPr>
              <a:spLocks noChangeShapeType="1"/>
            </p:cNvSpPr>
            <p:nvPr/>
          </p:nvSpPr>
          <p:spPr bwMode="auto">
            <a:xfrm>
              <a:off x="672" y="1248"/>
              <a:ext cx="1" cy="1"/>
            </a:xfrm>
            <a:prstGeom prst="line">
              <a:avLst/>
            </a:prstGeom>
            <a:noFill/>
            <a:ln w="0">
              <a:solidFill>
                <a:srgbClr val="FF69C7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05" name="Line 51"/>
            <p:cNvSpPr>
              <a:spLocks noChangeShapeType="1"/>
            </p:cNvSpPr>
            <p:nvPr/>
          </p:nvSpPr>
          <p:spPr bwMode="auto">
            <a:xfrm>
              <a:off x="672" y="124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06" name="Line 52"/>
            <p:cNvSpPr>
              <a:spLocks noChangeShapeType="1"/>
            </p:cNvSpPr>
            <p:nvPr/>
          </p:nvSpPr>
          <p:spPr bwMode="auto">
            <a:xfrm>
              <a:off x="672" y="124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07" name="Line 53"/>
            <p:cNvSpPr>
              <a:spLocks noChangeShapeType="1"/>
            </p:cNvSpPr>
            <p:nvPr/>
          </p:nvSpPr>
          <p:spPr bwMode="auto">
            <a:xfrm>
              <a:off x="672" y="124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08" name="Line 54"/>
            <p:cNvSpPr>
              <a:spLocks noChangeShapeType="1"/>
            </p:cNvSpPr>
            <p:nvPr/>
          </p:nvSpPr>
          <p:spPr bwMode="auto">
            <a:xfrm>
              <a:off x="672" y="124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09" name="Line 55"/>
            <p:cNvSpPr>
              <a:spLocks noChangeShapeType="1"/>
            </p:cNvSpPr>
            <p:nvPr/>
          </p:nvSpPr>
          <p:spPr bwMode="auto">
            <a:xfrm>
              <a:off x="672" y="124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10" name="Line 56"/>
            <p:cNvSpPr>
              <a:spLocks noChangeShapeType="1"/>
            </p:cNvSpPr>
            <p:nvPr/>
          </p:nvSpPr>
          <p:spPr bwMode="auto">
            <a:xfrm>
              <a:off x="672" y="124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11" name="Line 57"/>
            <p:cNvSpPr>
              <a:spLocks noChangeShapeType="1"/>
            </p:cNvSpPr>
            <p:nvPr/>
          </p:nvSpPr>
          <p:spPr bwMode="auto">
            <a:xfrm>
              <a:off x="672" y="124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12" name="Line 58"/>
            <p:cNvSpPr>
              <a:spLocks noChangeShapeType="1"/>
            </p:cNvSpPr>
            <p:nvPr/>
          </p:nvSpPr>
          <p:spPr bwMode="auto">
            <a:xfrm>
              <a:off x="672" y="124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13" name="Line 59"/>
            <p:cNvSpPr>
              <a:spLocks noChangeShapeType="1"/>
            </p:cNvSpPr>
            <p:nvPr/>
          </p:nvSpPr>
          <p:spPr bwMode="auto">
            <a:xfrm>
              <a:off x="672" y="124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14" name="Line 60"/>
            <p:cNvSpPr>
              <a:spLocks noChangeShapeType="1"/>
            </p:cNvSpPr>
            <p:nvPr/>
          </p:nvSpPr>
          <p:spPr bwMode="auto">
            <a:xfrm>
              <a:off x="672" y="124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15" name="Line 61"/>
            <p:cNvSpPr>
              <a:spLocks noChangeShapeType="1"/>
            </p:cNvSpPr>
            <p:nvPr/>
          </p:nvSpPr>
          <p:spPr bwMode="auto">
            <a:xfrm>
              <a:off x="672" y="124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16" name="Line 62"/>
            <p:cNvSpPr>
              <a:spLocks noChangeShapeType="1"/>
            </p:cNvSpPr>
            <p:nvPr/>
          </p:nvSpPr>
          <p:spPr bwMode="auto">
            <a:xfrm>
              <a:off x="672" y="124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17" name="Line 63"/>
            <p:cNvSpPr>
              <a:spLocks noChangeShapeType="1"/>
            </p:cNvSpPr>
            <p:nvPr/>
          </p:nvSpPr>
          <p:spPr bwMode="auto">
            <a:xfrm>
              <a:off x="672" y="124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18" name="Line 64"/>
            <p:cNvSpPr>
              <a:spLocks noChangeShapeType="1"/>
            </p:cNvSpPr>
            <p:nvPr/>
          </p:nvSpPr>
          <p:spPr bwMode="auto">
            <a:xfrm>
              <a:off x="672" y="124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19" name="Freeform 65"/>
            <p:cNvSpPr>
              <a:spLocks/>
            </p:cNvSpPr>
            <p:nvPr/>
          </p:nvSpPr>
          <p:spPr bwMode="auto">
            <a:xfrm>
              <a:off x="672" y="12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20" name="Line 66"/>
            <p:cNvSpPr>
              <a:spLocks noChangeShapeType="1"/>
            </p:cNvSpPr>
            <p:nvPr/>
          </p:nvSpPr>
          <p:spPr bwMode="auto">
            <a:xfrm>
              <a:off x="672" y="1248"/>
              <a:ext cx="1" cy="1"/>
            </a:xfrm>
            <a:prstGeom prst="line">
              <a:avLst/>
            </a:prstGeom>
            <a:noFill/>
            <a:ln w="0">
              <a:solidFill>
                <a:srgbClr val="00FFE5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21" name="Line 67"/>
            <p:cNvSpPr>
              <a:spLocks noChangeShapeType="1"/>
            </p:cNvSpPr>
            <p:nvPr/>
          </p:nvSpPr>
          <p:spPr bwMode="auto">
            <a:xfrm>
              <a:off x="672" y="124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22" name="Freeform 68"/>
            <p:cNvSpPr>
              <a:spLocks/>
            </p:cNvSpPr>
            <p:nvPr/>
          </p:nvSpPr>
          <p:spPr bwMode="auto">
            <a:xfrm>
              <a:off x="672" y="12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FF33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23" name="Freeform 69"/>
            <p:cNvSpPr>
              <a:spLocks/>
            </p:cNvSpPr>
            <p:nvPr/>
          </p:nvSpPr>
          <p:spPr bwMode="auto">
            <a:xfrm>
              <a:off x="672" y="12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FF33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24" name="Line 70"/>
            <p:cNvSpPr>
              <a:spLocks noChangeShapeType="1"/>
            </p:cNvSpPr>
            <p:nvPr/>
          </p:nvSpPr>
          <p:spPr bwMode="auto">
            <a:xfrm>
              <a:off x="672" y="124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25" name="Line 71"/>
            <p:cNvSpPr>
              <a:spLocks noChangeShapeType="1"/>
            </p:cNvSpPr>
            <p:nvPr/>
          </p:nvSpPr>
          <p:spPr bwMode="auto">
            <a:xfrm>
              <a:off x="672" y="124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26" name="Line 72"/>
            <p:cNvSpPr>
              <a:spLocks noChangeShapeType="1"/>
            </p:cNvSpPr>
            <p:nvPr/>
          </p:nvSpPr>
          <p:spPr bwMode="auto">
            <a:xfrm>
              <a:off x="672" y="124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27" name="Freeform 73"/>
            <p:cNvSpPr>
              <a:spLocks/>
            </p:cNvSpPr>
            <p:nvPr/>
          </p:nvSpPr>
          <p:spPr bwMode="auto">
            <a:xfrm>
              <a:off x="672" y="12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28" name="Freeform 74"/>
            <p:cNvSpPr>
              <a:spLocks/>
            </p:cNvSpPr>
            <p:nvPr/>
          </p:nvSpPr>
          <p:spPr bwMode="auto">
            <a:xfrm>
              <a:off x="672" y="12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29" name="Freeform 75"/>
            <p:cNvSpPr>
              <a:spLocks/>
            </p:cNvSpPr>
            <p:nvPr/>
          </p:nvSpPr>
          <p:spPr bwMode="auto">
            <a:xfrm>
              <a:off x="684" y="1320"/>
              <a:ext cx="1290" cy="1080"/>
            </a:xfrm>
            <a:custGeom>
              <a:avLst/>
              <a:gdLst>
                <a:gd name="T0" fmla="*/ 498 w 1290"/>
                <a:gd name="T1" fmla="*/ 0 h 1080"/>
                <a:gd name="T2" fmla="*/ 1290 w 1290"/>
                <a:gd name="T3" fmla="*/ 0 h 1080"/>
                <a:gd name="T4" fmla="*/ 774 w 1290"/>
                <a:gd name="T5" fmla="*/ 306 h 1080"/>
                <a:gd name="T6" fmla="*/ 0 w 1290"/>
                <a:gd name="T7" fmla="*/ 306 h 1080"/>
                <a:gd name="T8" fmla="*/ 0 w 1290"/>
                <a:gd name="T9" fmla="*/ 1080 h 1080"/>
                <a:gd name="T10" fmla="*/ 774 w 1290"/>
                <a:gd name="T11" fmla="*/ 1080 h 1080"/>
                <a:gd name="T12" fmla="*/ 774 w 1290"/>
                <a:gd name="T13" fmla="*/ 306 h 10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90"/>
                <a:gd name="T22" fmla="*/ 0 h 1080"/>
                <a:gd name="T23" fmla="*/ 1290 w 1290"/>
                <a:gd name="T24" fmla="*/ 1080 h 10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90" h="1080">
                  <a:moveTo>
                    <a:pt x="498" y="0"/>
                  </a:moveTo>
                  <a:lnTo>
                    <a:pt x="1290" y="0"/>
                  </a:lnTo>
                  <a:lnTo>
                    <a:pt x="774" y="306"/>
                  </a:lnTo>
                  <a:lnTo>
                    <a:pt x="0" y="306"/>
                  </a:lnTo>
                  <a:lnTo>
                    <a:pt x="0" y="1080"/>
                  </a:lnTo>
                  <a:lnTo>
                    <a:pt x="774" y="1080"/>
                  </a:lnTo>
                  <a:lnTo>
                    <a:pt x="774" y="306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30" name="Line 76"/>
            <p:cNvSpPr>
              <a:spLocks noChangeShapeType="1"/>
            </p:cNvSpPr>
            <p:nvPr/>
          </p:nvSpPr>
          <p:spPr bwMode="auto">
            <a:xfrm flipH="1">
              <a:off x="684" y="1326"/>
              <a:ext cx="498" cy="3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31" name="Freeform 77"/>
            <p:cNvSpPr>
              <a:spLocks/>
            </p:cNvSpPr>
            <p:nvPr/>
          </p:nvSpPr>
          <p:spPr bwMode="auto">
            <a:xfrm>
              <a:off x="1650" y="1446"/>
              <a:ext cx="114" cy="354"/>
            </a:xfrm>
            <a:custGeom>
              <a:avLst/>
              <a:gdLst>
                <a:gd name="T0" fmla="*/ 114 w 114"/>
                <a:gd name="T1" fmla="*/ 0 h 354"/>
                <a:gd name="T2" fmla="*/ 114 w 114"/>
                <a:gd name="T3" fmla="*/ 282 h 354"/>
                <a:gd name="T4" fmla="*/ 0 w 114"/>
                <a:gd name="T5" fmla="*/ 354 h 354"/>
                <a:gd name="T6" fmla="*/ 0 w 114"/>
                <a:gd name="T7" fmla="*/ 54 h 3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4"/>
                <a:gd name="T13" fmla="*/ 0 h 354"/>
                <a:gd name="T14" fmla="*/ 114 w 114"/>
                <a:gd name="T15" fmla="*/ 354 h 3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4" h="354">
                  <a:moveTo>
                    <a:pt x="114" y="0"/>
                  </a:moveTo>
                  <a:lnTo>
                    <a:pt x="114" y="282"/>
                  </a:lnTo>
                  <a:lnTo>
                    <a:pt x="0" y="354"/>
                  </a:lnTo>
                  <a:lnTo>
                    <a:pt x="0" y="54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32" name="Freeform 78"/>
            <p:cNvSpPr>
              <a:spLocks noEditPoints="1"/>
            </p:cNvSpPr>
            <p:nvPr/>
          </p:nvSpPr>
          <p:spPr bwMode="auto">
            <a:xfrm>
              <a:off x="780" y="1836"/>
              <a:ext cx="600" cy="360"/>
            </a:xfrm>
            <a:custGeom>
              <a:avLst/>
              <a:gdLst>
                <a:gd name="T0" fmla="*/ 0 w 600"/>
                <a:gd name="T1" fmla="*/ 96 h 360"/>
                <a:gd name="T2" fmla="*/ 504 w 600"/>
                <a:gd name="T3" fmla="*/ 0 h 360"/>
                <a:gd name="T4" fmla="*/ 600 w 600"/>
                <a:gd name="T5" fmla="*/ 264 h 360"/>
                <a:gd name="T6" fmla="*/ 90 w 600"/>
                <a:gd name="T7" fmla="*/ 360 h 360"/>
                <a:gd name="T8" fmla="*/ 0 w 600"/>
                <a:gd name="T9" fmla="*/ 96 h 360"/>
                <a:gd name="T10" fmla="*/ 42 w 600"/>
                <a:gd name="T11" fmla="*/ 102 h 360"/>
                <a:gd name="T12" fmla="*/ 312 w 600"/>
                <a:gd name="T13" fmla="*/ 222 h 360"/>
                <a:gd name="T14" fmla="*/ 474 w 600"/>
                <a:gd name="T15" fmla="*/ 18 h 360"/>
                <a:gd name="T16" fmla="*/ 42 w 600"/>
                <a:gd name="T17" fmla="*/ 102 h 360"/>
                <a:gd name="T18" fmla="*/ 30 w 600"/>
                <a:gd name="T19" fmla="*/ 120 h 360"/>
                <a:gd name="T20" fmla="*/ 102 w 600"/>
                <a:gd name="T21" fmla="*/ 330 h 360"/>
                <a:gd name="T22" fmla="*/ 210 w 600"/>
                <a:gd name="T23" fmla="*/ 198 h 360"/>
                <a:gd name="T24" fmla="*/ 30 w 600"/>
                <a:gd name="T25" fmla="*/ 120 h 360"/>
                <a:gd name="T26" fmla="*/ 498 w 600"/>
                <a:gd name="T27" fmla="*/ 30 h 360"/>
                <a:gd name="T28" fmla="*/ 390 w 600"/>
                <a:gd name="T29" fmla="*/ 162 h 360"/>
                <a:gd name="T30" fmla="*/ 570 w 600"/>
                <a:gd name="T31" fmla="*/ 240 h 360"/>
                <a:gd name="T32" fmla="*/ 498 w 600"/>
                <a:gd name="T33" fmla="*/ 30 h 360"/>
                <a:gd name="T34" fmla="*/ 234 w 600"/>
                <a:gd name="T35" fmla="*/ 210 h 360"/>
                <a:gd name="T36" fmla="*/ 126 w 600"/>
                <a:gd name="T37" fmla="*/ 342 h 360"/>
                <a:gd name="T38" fmla="*/ 552 w 600"/>
                <a:gd name="T39" fmla="*/ 258 h 360"/>
                <a:gd name="T40" fmla="*/ 378 w 600"/>
                <a:gd name="T41" fmla="*/ 180 h 360"/>
                <a:gd name="T42" fmla="*/ 324 w 600"/>
                <a:gd name="T43" fmla="*/ 246 h 360"/>
                <a:gd name="T44" fmla="*/ 234 w 600"/>
                <a:gd name="T45" fmla="*/ 210 h 36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600"/>
                <a:gd name="T70" fmla="*/ 0 h 360"/>
                <a:gd name="T71" fmla="*/ 600 w 600"/>
                <a:gd name="T72" fmla="*/ 360 h 36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600" h="360">
                  <a:moveTo>
                    <a:pt x="0" y="96"/>
                  </a:moveTo>
                  <a:lnTo>
                    <a:pt x="504" y="0"/>
                  </a:lnTo>
                  <a:lnTo>
                    <a:pt x="600" y="264"/>
                  </a:lnTo>
                  <a:lnTo>
                    <a:pt x="90" y="360"/>
                  </a:lnTo>
                  <a:lnTo>
                    <a:pt x="0" y="96"/>
                  </a:lnTo>
                  <a:close/>
                  <a:moveTo>
                    <a:pt x="42" y="102"/>
                  </a:moveTo>
                  <a:lnTo>
                    <a:pt x="312" y="222"/>
                  </a:lnTo>
                  <a:lnTo>
                    <a:pt x="474" y="18"/>
                  </a:lnTo>
                  <a:lnTo>
                    <a:pt x="42" y="102"/>
                  </a:lnTo>
                  <a:close/>
                  <a:moveTo>
                    <a:pt x="30" y="120"/>
                  </a:moveTo>
                  <a:lnTo>
                    <a:pt x="102" y="330"/>
                  </a:lnTo>
                  <a:lnTo>
                    <a:pt x="210" y="198"/>
                  </a:lnTo>
                  <a:lnTo>
                    <a:pt x="30" y="120"/>
                  </a:lnTo>
                  <a:close/>
                  <a:moveTo>
                    <a:pt x="498" y="30"/>
                  </a:moveTo>
                  <a:lnTo>
                    <a:pt x="390" y="162"/>
                  </a:lnTo>
                  <a:lnTo>
                    <a:pt x="570" y="240"/>
                  </a:lnTo>
                  <a:lnTo>
                    <a:pt x="498" y="30"/>
                  </a:lnTo>
                  <a:close/>
                  <a:moveTo>
                    <a:pt x="234" y="210"/>
                  </a:moveTo>
                  <a:lnTo>
                    <a:pt x="126" y="342"/>
                  </a:lnTo>
                  <a:lnTo>
                    <a:pt x="552" y="258"/>
                  </a:lnTo>
                  <a:lnTo>
                    <a:pt x="378" y="180"/>
                  </a:lnTo>
                  <a:lnTo>
                    <a:pt x="324" y="246"/>
                  </a:lnTo>
                  <a:lnTo>
                    <a:pt x="234" y="210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33" name="Freeform 79"/>
            <p:cNvSpPr>
              <a:spLocks/>
            </p:cNvSpPr>
            <p:nvPr/>
          </p:nvSpPr>
          <p:spPr bwMode="auto">
            <a:xfrm>
              <a:off x="780" y="1836"/>
              <a:ext cx="600" cy="360"/>
            </a:xfrm>
            <a:custGeom>
              <a:avLst/>
              <a:gdLst>
                <a:gd name="T0" fmla="*/ 0 w 600"/>
                <a:gd name="T1" fmla="*/ 96 h 360"/>
                <a:gd name="T2" fmla="*/ 504 w 600"/>
                <a:gd name="T3" fmla="*/ 0 h 360"/>
                <a:gd name="T4" fmla="*/ 600 w 600"/>
                <a:gd name="T5" fmla="*/ 264 h 360"/>
                <a:gd name="T6" fmla="*/ 90 w 600"/>
                <a:gd name="T7" fmla="*/ 360 h 360"/>
                <a:gd name="T8" fmla="*/ 0 w 600"/>
                <a:gd name="T9" fmla="*/ 96 h 3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00"/>
                <a:gd name="T16" fmla="*/ 0 h 360"/>
                <a:gd name="T17" fmla="*/ 600 w 600"/>
                <a:gd name="T18" fmla="*/ 360 h 3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00" h="360">
                  <a:moveTo>
                    <a:pt x="0" y="96"/>
                  </a:moveTo>
                  <a:lnTo>
                    <a:pt x="504" y="0"/>
                  </a:lnTo>
                  <a:lnTo>
                    <a:pt x="600" y="264"/>
                  </a:lnTo>
                  <a:lnTo>
                    <a:pt x="90" y="360"/>
                  </a:lnTo>
                  <a:lnTo>
                    <a:pt x="0" y="96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34" name="Freeform 80"/>
            <p:cNvSpPr>
              <a:spLocks/>
            </p:cNvSpPr>
            <p:nvPr/>
          </p:nvSpPr>
          <p:spPr bwMode="auto">
            <a:xfrm>
              <a:off x="822" y="1854"/>
              <a:ext cx="432" cy="204"/>
            </a:xfrm>
            <a:custGeom>
              <a:avLst/>
              <a:gdLst>
                <a:gd name="T0" fmla="*/ 0 w 432"/>
                <a:gd name="T1" fmla="*/ 84 h 204"/>
                <a:gd name="T2" fmla="*/ 270 w 432"/>
                <a:gd name="T3" fmla="*/ 204 h 204"/>
                <a:gd name="T4" fmla="*/ 432 w 432"/>
                <a:gd name="T5" fmla="*/ 0 h 204"/>
                <a:gd name="T6" fmla="*/ 0 w 432"/>
                <a:gd name="T7" fmla="*/ 84 h 2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204"/>
                <a:gd name="T14" fmla="*/ 432 w 432"/>
                <a:gd name="T15" fmla="*/ 204 h 2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204">
                  <a:moveTo>
                    <a:pt x="0" y="84"/>
                  </a:moveTo>
                  <a:lnTo>
                    <a:pt x="270" y="204"/>
                  </a:lnTo>
                  <a:lnTo>
                    <a:pt x="432" y="0"/>
                  </a:lnTo>
                  <a:lnTo>
                    <a:pt x="0" y="84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35" name="Freeform 81"/>
            <p:cNvSpPr>
              <a:spLocks/>
            </p:cNvSpPr>
            <p:nvPr/>
          </p:nvSpPr>
          <p:spPr bwMode="auto">
            <a:xfrm>
              <a:off x="810" y="1956"/>
              <a:ext cx="180" cy="210"/>
            </a:xfrm>
            <a:custGeom>
              <a:avLst/>
              <a:gdLst>
                <a:gd name="T0" fmla="*/ 0 w 180"/>
                <a:gd name="T1" fmla="*/ 0 h 210"/>
                <a:gd name="T2" fmla="*/ 72 w 180"/>
                <a:gd name="T3" fmla="*/ 210 h 210"/>
                <a:gd name="T4" fmla="*/ 180 w 180"/>
                <a:gd name="T5" fmla="*/ 78 h 210"/>
                <a:gd name="T6" fmla="*/ 0 w 180"/>
                <a:gd name="T7" fmla="*/ 0 h 2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0"/>
                <a:gd name="T13" fmla="*/ 0 h 210"/>
                <a:gd name="T14" fmla="*/ 180 w 180"/>
                <a:gd name="T15" fmla="*/ 210 h 2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0" h="210">
                  <a:moveTo>
                    <a:pt x="0" y="0"/>
                  </a:moveTo>
                  <a:lnTo>
                    <a:pt x="72" y="210"/>
                  </a:lnTo>
                  <a:lnTo>
                    <a:pt x="180" y="78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36" name="Freeform 82"/>
            <p:cNvSpPr>
              <a:spLocks/>
            </p:cNvSpPr>
            <p:nvPr/>
          </p:nvSpPr>
          <p:spPr bwMode="auto">
            <a:xfrm>
              <a:off x="1170" y="1866"/>
              <a:ext cx="180" cy="210"/>
            </a:xfrm>
            <a:custGeom>
              <a:avLst/>
              <a:gdLst>
                <a:gd name="T0" fmla="*/ 108 w 180"/>
                <a:gd name="T1" fmla="*/ 0 h 210"/>
                <a:gd name="T2" fmla="*/ 0 w 180"/>
                <a:gd name="T3" fmla="*/ 132 h 210"/>
                <a:gd name="T4" fmla="*/ 180 w 180"/>
                <a:gd name="T5" fmla="*/ 210 h 210"/>
                <a:gd name="T6" fmla="*/ 108 w 180"/>
                <a:gd name="T7" fmla="*/ 0 h 21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0"/>
                <a:gd name="T13" fmla="*/ 0 h 210"/>
                <a:gd name="T14" fmla="*/ 180 w 180"/>
                <a:gd name="T15" fmla="*/ 210 h 21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0" h="210">
                  <a:moveTo>
                    <a:pt x="108" y="0"/>
                  </a:moveTo>
                  <a:lnTo>
                    <a:pt x="0" y="132"/>
                  </a:lnTo>
                  <a:lnTo>
                    <a:pt x="180" y="210"/>
                  </a:lnTo>
                  <a:lnTo>
                    <a:pt x="108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37" name="Freeform 83"/>
            <p:cNvSpPr>
              <a:spLocks/>
            </p:cNvSpPr>
            <p:nvPr/>
          </p:nvSpPr>
          <p:spPr bwMode="auto">
            <a:xfrm>
              <a:off x="906" y="2016"/>
              <a:ext cx="426" cy="162"/>
            </a:xfrm>
            <a:custGeom>
              <a:avLst/>
              <a:gdLst>
                <a:gd name="T0" fmla="*/ 108 w 426"/>
                <a:gd name="T1" fmla="*/ 30 h 162"/>
                <a:gd name="T2" fmla="*/ 0 w 426"/>
                <a:gd name="T3" fmla="*/ 162 h 162"/>
                <a:gd name="T4" fmla="*/ 426 w 426"/>
                <a:gd name="T5" fmla="*/ 78 h 162"/>
                <a:gd name="T6" fmla="*/ 252 w 426"/>
                <a:gd name="T7" fmla="*/ 0 h 162"/>
                <a:gd name="T8" fmla="*/ 198 w 426"/>
                <a:gd name="T9" fmla="*/ 66 h 162"/>
                <a:gd name="T10" fmla="*/ 108 w 426"/>
                <a:gd name="T11" fmla="*/ 30 h 1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6"/>
                <a:gd name="T19" fmla="*/ 0 h 162"/>
                <a:gd name="T20" fmla="*/ 426 w 426"/>
                <a:gd name="T21" fmla="*/ 162 h 1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6" h="162">
                  <a:moveTo>
                    <a:pt x="108" y="30"/>
                  </a:moveTo>
                  <a:lnTo>
                    <a:pt x="0" y="162"/>
                  </a:lnTo>
                  <a:lnTo>
                    <a:pt x="426" y="78"/>
                  </a:lnTo>
                  <a:lnTo>
                    <a:pt x="252" y="0"/>
                  </a:lnTo>
                  <a:lnTo>
                    <a:pt x="198" y="66"/>
                  </a:lnTo>
                  <a:lnTo>
                    <a:pt x="108" y="3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38" name="Freeform 84"/>
            <p:cNvSpPr>
              <a:spLocks/>
            </p:cNvSpPr>
            <p:nvPr/>
          </p:nvSpPr>
          <p:spPr bwMode="auto">
            <a:xfrm>
              <a:off x="1020" y="1908"/>
              <a:ext cx="96" cy="120"/>
            </a:xfrm>
            <a:custGeom>
              <a:avLst/>
              <a:gdLst>
                <a:gd name="T0" fmla="*/ 60 w 96"/>
                <a:gd name="T1" fmla="*/ 78 h 120"/>
                <a:gd name="T2" fmla="*/ 54 w 96"/>
                <a:gd name="T3" fmla="*/ 78 h 120"/>
                <a:gd name="T4" fmla="*/ 18 w 96"/>
                <a:gd name="T5" fmla="*/ 30 h 120"/>
                <a:gd name="T6" fmla="*/ 36 w 96"/>
                <a:gd name="T7" fmla="*/ 114 h 120"/>
                <a:gd name="T8" fmla="*/ 48 w 96"/>
                <a:gd name="T9" fmla="*/ 108 h 120"/>
                <a:gd name="T10" fmla="*/ 48 w 96"/>
                <a:gd name="T11" fmla="*/ 114 h 120"/>
                <a:gd name="T12" fmla="*/ 24 w 96"/>
                <a:gd name="T13" fmla="*/ 120 h 120"/>
                <a:gd name="T14" fmla="*/ 24 w 96"/>
                <a:gd name="T15" fmla="*/ 114 h 120"/>
                <a:gd name="T16" fmla="*/ 30 w 96"/>
                <a:gd name="T17" fmla="*/ 114 h 120"/>
                <a:gd name="T18" fmla="*/ 12 w 96"/>
                <a:gd name="T19" fmla="*/ 30 h 120"/>
                <a:gd name="T20" fmla="*/ 6 w 96"/>
                <a:gd name="T21" fmla="*/ 30 h 120"/>
                <a:gd name="T22" fmla="*/ 0 w 96"/>
                <a:gd name="T23" fmla="*/ 30 h 120"/>
                <a:gd name="T24" fmla="*/ 6 w 96"/>
                <a:gd name="T25" fmla="*/ 30 h 120"/>
                <a:gd name="T26" fmla="*/ 6 w 96"/>
                <a:gd name="T27" fmla="*/ 24 h 120"/>
                <a:gd name="T28" fmla="*/ 18 w 96"/>
                <a:gd name="T29" fmla="*/ 18 h 120"/>
                <a:gd name="T30" fmla="*/ 54 w 96"/>
                <a:gd name="T31" fmla="*/ 72 h 120"/>
                <a:gd name="T32" fmla="*/ 60 w 96"/>
                <a:gd name="T33" fmla="*/ 6 h 120"/>
                <a:gd name="T34" fmla="*/ 72 w 96"/>
                <a:gd name="T35" fmla="*/ 0 h 120"/>
                <a:gd name="T36" fmla="*/ 78 w 96"/>
                <a:gd name="T37" fmla="*/ 0 h 120"/>
                <a:gd name="T38" fmla="*/ 78 w 96"/>
                <a:gd name="T39" fmla="*/ 6 h 120"/>
                <a:gd name="T40" fmla="*/ 72 w 96"/>
                <a:gd name="T41" fmla="*/ 6 h 120"/>
                <a:gd name="T42" fmla="*/ 90 w 96"/>
                <a:gd name="T43" fmla="*/ 90 h 120"/>
                <a:gd name="T44" fmla="*/ 96 w 96"/>
                <a:gd name="T45" fmla="*/ 90 h 120"/>
                <a:gd name="T46" fmla="*/ 96 w 96"/>
                <a:gd name="T47" fmla="*/ 96 h 120"/>
                <a:gd name="T48" fmla="*/ 78 w 96"/>
                <a:gd name="T49" fmla="*/ 102 h 120"/>
                <a:gd name="T50" fmla="*/ 72 w 96"/>
                <a:gd name="T51" fmla="*/ 102 h 120"/>
                <a:gd name="T52" fmla="*/ 72 w 96"/>
                <a:gd name="T53" fmla="*/ 96 h 120"/>
                <a:gd name="T54" fmla="*/ 84 w 96"/>
                <a:gd name="T55" fmla="*/ 90 h 120"/>
                <a:gd name="T56" fmla="*/ 66 w 96"/>
                <a:gd name="T57" fmla="*/ 6 h 120"/>
                <a:gd name="T58" fmla="*/ 66 w 96"/>
                <a:gd name="T59" fmla="*/ 12 h 120"/>
                <a:gd name="T60" fmla="*/ 60 w 96"/>
                <a:gd name="T61" fmla="*/ 78 h 12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96"/>
                <a:gd name="T94" fmla="*/ 0 h 120"/>
                <a:gd name="T95" fmla="*/ 96 w 96"/>
                <a:gd name="T96" fmla="*/ 120 h 120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96" h="120">
                  <a:moveTo>
                    <a:pt x="60" y="78"/>
                  </a:moveTo>
                  <a:lnTo>
                    <a:pt x="54" y="78"/>
                  </a:lnTo>
                  <a:lnTo>
                    <a:pt x="18" y="30"/>
                  </a:lnTo>
                  <a:lnTo>
                    <a:pt x="36" y="114"/>
                  </a:lnTo>
                  <a:lnTo>
                    <a:pt x="48" y="108"/>
                  </a:lnTo>
                  <a:lnTo>
                    <a:pt x="48" y="114"/>
                  </a:lnTo>
                  <a:lnTo>
                    <a:pt x="24" y="120"/>
                  </a:lnTo>
                  <a:lnTo>
                    <a:pt x="24" y="114"/>
                  </a:lnTo>
                  <a:lnTo>
                    <a:pt x="30" y="114"/>
                  </a:lnTo>
                  <a:lnTo>
                    <a:pt x="12" y="30"/>
                  </a:lnTo>
                  <a:lnTo>
                    <a:pt x="6" y="30"/>
                  </a:lnTo>
                  <a:lnTo>
                    <a:pt x="0" y="30"/>
                  </a:lnTo>
                  <a:lnTo>
                    <a:pt x="6" y="30"/>
                  </a:lnTo>
                  <a:lnTo>
                    <a:pt x="6" y="24"/>
                  </a:lnTo>
                  <a:lnTo>
                    <a:pt x="18" y="18"/>
                  </a:lnTo>
                  <a:lnTo>
                    <a:pt x="54" y="72"/>
                  </a:lnTo>
                  <a:lnTo>
                    <a:pt x="60" y="6"/>
                  </a:lnTo>
                  <a:lnTo>
                    <a:pt x="72" y="0"/>
                  </a:lnTo>
                  <a:lnTo>
                    <a:pt x="78" y="0"/>
                  </a:lnTo>
                  <a:lnTo>
                    <a:pt x="78" y="6"/>
                  </a:lnTo>
                  <a:lnTo>
                    <a:pt x="72" y="6"/>
                  </a:lnTo>
                  <a:lnTo>
                    <a:pt x="90" y="90"/>
                  </a:lnTo>
                  <a:lnTo>
                    <a:pt x="96" y="90"/>
                  </a:lnTo>
                  <a:lnTo>
                    <a:pt x="96" y="96"/>
                  </a:lnTo>
                  <a:lnTo>
                    <a:pt x="78" y="102"/>
                  </a:lnTo>
                  <a:lnTo>
                    <a:pt x="72" y="102"/>
                  </a:lnTo>
                  <a:lnTo>
                    <a:pt x="72" y="96"/>
                  </a:lnTo>
                  <a:lnTo>
                    <a:pt x="84" y="90"/>
                  </a:lnTo>
                  <a:lnTo>
                    <a:pt x="66" y="6"/>
                  </a:lnTo>
                  <a:lnTo>
                    <a:pt x="66" y="12"/>
                  </a:lnTo>
                  <a:lnTo>
                    <a:pt x="60" y="78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39" name="Freeform 85"/>
            <p:cNvSpPr>
              <a:spLocks/>
            </p:cNvSpPr>
            <p:nvPr/>
          </p:nvSpPr>
          <p:spPr bwMode="auto">
            <a:xfrm>
              <a:off x="1674" y="1536"/>
              <a:ext cx="72" cy="180"/>
            </a:xfrm>
            <a:custGeom>
              <a:avLst/>
              <a:gdLst>
                <a:gd name="T0" fmla="*/ 72 w 72"/>
                <a:gd name="T1" fmla="*/ 78 h 180"/>
                <a:gd name="T2" fmla="*/ 72 w 72"/>
                <a:gd name="T3" fmla="*/ 102 h 180"/>
                <a:gd name="T4" fmla="*/ 72 w 72"/>
                <a:gd name="T5" fmla="*/ 120 h 180"/>
                <a:gd name="T6" fmla="*/ 72 w 72"/>
                <a:gd name="T7" fmla="*/ 138 h 180"/>
                <a:gd name="T8" fmla="*/ 66 w 72"/>
                <a:gd name="T9" fmla="*/ 150 h 180"/>
                <a:gd name="T10" fmla="*/ 60 w 72"/>
                <a:gd name="T11" fmla="*/ 162 h 180"/>
                <a:gd name="T12" fmla="*/ 54 w 72"/>
                <a:gd name="T13" fmla="*/ 174 h 180"/>
                <a:gd name="T14" fmla="*/ 42 w 72"/>
                <a:gd name="T15" fmla="*/ 180 h 180"/>
                <a:gd name="T16" fmla="*/ 36 w 72"/>
                <a:gd name="T17" fmla="*/ 180 h 180"/>
                <a:gd name="T18" fmla="*/ 30 w 72"/>
                <a:gd name="T19" fmla="*/ 180 h 180"/>
                <a:gd name="T20" fmla="*/ 24 w 72"/>
                <a:gd name="T21" fmla="*/ 174 h 180"/>
                <a:gd name="T22" fmla="*/ 18 w 72"/>
                <a:gd name="T23" fmla="*/ 174 h 180"/>
                <a:gd name="T24" fmla="*/ 18 w 72"/>
                <a:gd name="T25" fmla="*/ 168 h 180"/>
                <a:gd name="T26" fmla="*/ 12 w 72"/>
                <a:gd name="T27" fmla="*/ 168 h 180"/>
                <a:gd name="T28" fmla="*/ 12 w 72"/>
                <a:gd name="T29" fmla="*/ 162 h 180"/>
                <a:gd name="T30" fmla="*/ 12 w 72"/>
                <a:gd name="T31" fmla="*/ 156 h 180"/>
                <a:gd name="T32" fmla="*/ 6 w 72"/>
                <a:gd name="T33" fmla="*/ 150 h 180"/>
                <a:gd name="T34" fmla="*/ 6 w 72"/>
                <a:gd name="T35" fmla="*/ 144 h 180"/>
                <a:gd name="T36" fmla="*/ 6 w 72"/>
                <a:gd name="T37" fmla="*/ 138 h 180"/>
                <a:gd name="T38" fmla="*/ 6 w 72"/>
                <a:gd name="T39" fmla="*/ 132 h 180"/>
                <a:gd name="T40" fmla="*/ 6 w 72"/>
                <a:gd name="T41" fmla="*/ 126 h 180"/>
                <a:gd name="T42" fmla="*/ 0 w 72"/>
                <a:gd name="T43" fmla="*/ 120 h 180"/>
                <a:gd name="T44" fmla="*/ 0 w 72"/>
                <a:gd name="T45" fmla="*/ 114 h 180"/>
                <a:gd name="T46" fmla="*/ 0 w 72"/>
                <a:gd name="T47" fmla="*/ 102 h 180"/>
                <a:gd name="T48" fmla="*/ 0 w 72"/>
                <a:gd name="T49" fmla="*/ 78 h 180"/>
                <a:gd name="T50" fmla="*/ 0 w 72"/>
                <a:gd name="T51" fmla="*/ 60 h 180"/>
                <a:gd name="T52" fmla="*/ 6 w 72"/>
                <a:gd name="T53" fmla="*/ 42 h 180"/>
                <a:gd name="T54" fmla="*/ 6 w 72"/>
                <a:gd name="T55" fmla="*/ 30 h 180"/>
                <a:gd name="T56" fmla="*/ 12 w 72"/>
                <a:gd name="T57" fmla="*/ 18 h 180"/>
                <a:gd name="T58" fmla="*/ 18 w 72"/>
                <a:gd name="T59" fmla="*/ 12 h 180"/>
                <a:gd name="T60" fmla="*/ 24 w 72"/>
                <a:gd name="T61" fmla="*/ 6 h 180"/>
                <a:gd name="T62" fmla="*/ 30 w 72"/>
                <a:gd name="T63" fmla="*/ 0 h 180"/>
                <a:gd name="T64" fmla="*/ 36 w 72"/>
                <a:gd name="T65" fmla="*/ 0 h 180"/>
                <a:gd name="T66" fmla="*/ 42 w 72"/>
                <a:gd name="T67" fmla="*/ 0 h 180"/>
                <a:gd name="T68" fmla="*/ 48 w 72"/>
                <a:gd name="T69" fmla="*/ 0 h 180"/>
                <a:gd name="T70" fmla="*/ 48 w 72"/>
                <a:gd name="T71" fmla="*/ 6 h 180"/>
                <a:gd name="T72" fmla="*/ 54 w 72"/>
                <a:gd name="T73" fmla="*/ 6 h 180"/>
                <a:gd name="T74" fmla="*/ 60 w 72"/>
                <a:gd name="T75" fmla="*/ 12 h 180"/>
                <a:gd name="T76" fmla="*/ 60 w 72"/>
                <a:gd name="T77" fmla="*/ 18 h 180"/>
                <a:gd name="T78" fmla="*/ 66 w 72"/>
                <a:gd name="T79" fmla="*/ 18 h 180"/>
                <a:gd name="T80" fmla="*/ 66 w 72"/>
                <a:gd name="T81" fmla="*/ 24 h 180"/>
                <a:gd name="T82" fmla="*/ 66 w 72"/>
                <a:gd name="T83" fmla="*/ 30 h 180"/>
                <a:gd name="T84" fmla="*/ 66 w 72"/>
                <a:gd name="T85" fmla="*/ 36 h 180"/>
                <a:gd name="T86" fmla="*/ 72 w 72"/>
                <a:gd name="T87" fmla="*/ 42 h 180"/>
                <a:gd name="T88" fmla="*/ 72 w 72"/>
                <a:gd name="T89" fmla="*/ 48 h 180"/>
                <a:gd name="T90" fmla="*/ 72 w 72"/>
                <a:gd name="T91" fmla="*/ 54 h 180"/>
                <a:gd name="T92" fmla="*/ 72 w 72"/>
                <a:gd name="T93" fmla="*/ 60 h 180"/>
                <a:gd name="T94" fmla="*/ 72 w 72"/>
                <a:gd name="T95" fmla="*/ 66 h 180"/>
                <a:gd name="T96" fmla="*/ 72 w 72"/>
                <a:gd name="T97" fmla="*/ 78 h 18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2"/>
                <a:gd name="T148" fmla="*/ 0 h 180"/>
                <a:gd name="T149" fmla="*/ 72 w 72"/>
                <a:gd name="T150" fmla="*/ 180 h 18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2" h="180">
                  <a:moveTo>
                    <a:pt x="72" y="78"/>
                  </a:moveTo>
                  <a:lnTo>
                    <a:pt x="72" y="102"/>
                  </a:lnTo>
                  <a:lnTo>
                    <a:pt x="72" y="120"/>
                  </a:lnTo>
                  <a:lnTo>
                    <a:pt x="72" y="138"/>
                  </a:lnTo>
                  <a:lnTo>
                    <a:pt x="66" y="150"/>
                  </a:lnTo>
                  <a:lnTo>
                    <a:pt x="60" y="162"/>
                  </a:lnTo>
                  <a:lnTo>
                    <a:pt x="54" y="174"/>
                  </a:lnTo>
                  <a:lnTo>
                    <a:pt x="42" y="180"/>
                  </a:lnTo>
                  <a:lnTo>
                    <a:pt x="36" y="180"/>
                  </a:lnTo>
                  <a:lnTo>
                    <a:pt x="30" y="180"/>
                  </a:lnTo>
                  <a:lnTo>
                    <a:pt x="24" y="174"/>
                  </a:lnTo>
                  <a:lnTo>
                    <a:pt x="18" y="174"/>
                  </a:lnTo>
                  <a:lnTo>
                    <a:pt x="18" y="168"/>
                  </a:lnTo>
                  <a:lnTo>
                    <a:pt x="12" y="168"/>
                  </a:lnTo>
                  <a:lnTo>
                    <a:pt x="12" y="162"/>
                  </a:lnTo>
                  <a:lnTo>
                    <a:pt x="12" y="156"/>
                  </a:lnTo>
                  <a:lnTo>
                    <a:pt x="6" y="150"/>
                  </a:lnTo>
                  <a:lnTo>
                    <a:pt x="6" y="144"/>
                  </a:lnTo>
                  <a:lnTo>
                    <a:pt x="6" y="138"/>
                  </a:lnTo>
                  <a:lnTo>
                    <a:pt x="6" y="132"/>
                  </a:lnTo>
                  <a:lnTo>
                    <a:pt x="6" y="126"/>
                  </a:lnTo>
                  <a:lnTo>
                    <a:pt x="0" y="120"/>
                  </a:lnTo>
                  <a:lnTo>
                    <a:pt x="0" y="114"/>
                  </a:lnTo>
                  <a:lnTo>
                    <a:pt x="0" y="102"/>
                  </a:lnTo>
                  <a:lnTo>
                    <a:pt x="0" y="78"/>
                  </a:lnTo>
                  <a:lnTo>
                    <a:pt x="0" y="60"/>
                  </a:lnTo>
                  <a:lnTo>
                    <a:pt x="6" y="42"/>
                  </a:lnTo>
                  <a:lnTo>
                    <a:pt x="6" y="30"/>
                  </a:lnTo>
                  <a:lnTo>
                    <a:pt x="12" y="18"/>
                  </a:lnTo>
                  <a:lnTo>
                    <a:pt x="18" y="12"/>
                  </a:lnTo>
                  <a:lnTo>
                    <a:pt x="24" y="6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42" y="0"/>
                  </a:lnTo>
                  <a:lnTo>
                    <a:pt x="48" y="0"/>
                  </a:lnTo>
                  <a:lnTo>
                    <a:pt x="48" y="6"/>
                  </a:lnTo>
                  <a:lnTo>
                    <a:pt x="54" y="6"/>
                  </a:lnTo>
                  <a:lnTo>
                    <a:pt x="60" y="12"/>
                  </a:lnTo>
                  <a:lnTo>
                    <a:pt x="60" y="18"/>
                  </a:lnTo>
                  <a:lnTo>
                    <a:pt x="66" y="18"/>
                  </a:lnTo>
                  <a:lnTo>
                    <a:pt x="66" y="24"/>
                  </a:lnTo>
                  <a:lnTo>
                    <a:pt x="66" y="30"/>
                  </a:lnTo>
                  <a:lnTo>
                    <a:pt x="66" y="36"/>
                  </a:lnTo>
                  <a:lnTo>
                    <a:pt x="72" y="42"/>
                  </a:lnTo>
                  <a:lnTo>
                    <a:pt x="72" y="48"/>
                  </a:lnTo>
                  <a:lnTo>
                    <a:pt x="72" y="54"/>
                  </a:lnTo>
                  <a:lnTo>
                    <a:pt x="72" y="60"/>
                  </a:lnTo>
                  <a:lnTo>
                    <a:pt x="72" y="66"/>
                  </a:lnTo>
                  <a:lnTo>
                    <a:pt x="72" y="78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40" name="Freeform 86"/>
            <p:cNvSpPr>
              <a:spLocks/>
            </p:cNvSpPr>
            <p:nvPr/>
          </p:nvSpPr>
          <p:spPr bwMode="auto">
            <a:xfrm>
              <a:off x="1686" y="1548"/>
              <a:ext cx="54" cy="156"/>
            </a:xfrm>
            <a:custGeom>
              <a:avLst/>
              <a:gdLst>
                <a:gd name="T0" fmla="*/ 54 w 54"/>
                <a:gd name="T1" fmla="*/ 66 h 156"/>
                <a:gd name="T2" fmla="*/ 54 w 54"/>
                <a:gd name="T3" fmla="*/ 60 h 156"/>
                <a:gd name="T4" fmla="*/ 54 w 54"/>
                <a:gd name="T5" fmla="*/ 48 h 156"/>
                <a:gd name="T6" fmla="*/ 54 w 54"/>
                <a:gd name="T7" fmla="*/ 42 h 156"/>
                <a:gd name="T8" fmla="*/ 54 w 54"/>
                <a:gd name="T9" fmla="*/ 36 h 156"/>
                <a:gd name="T10" fmla="*/ 48 w 54"/>
                <a:gd name="T11" fmla="*/ 30 h 156"/>
                <a:gd name="T12" fmla="*/ 48 w 54"/>
                <a:gd name="T13" fmla="*/ 24 h 156"/>
                <a:gd name="T14" fmla="*/ 48 w 54"/>
                <a:gd name="T15" fmla="*/ 18 h 156"/>
                <a:gd name="T16" fmla="*/ 42 w 54"/>
                <a:gd name="T17" fmla="*/ 12 h 156"/>
                <a:gd name="T18" fmla="*/ 42 w 54"/>
                <a:gd name="T19" fmla="*/ 6 h 156"/>
                <a:gd name="T20" fmla="*/ 36 w 54"/>
                <a:gd name="T21" fmla="*/ 6 h 156"/>
                <a:gd name="T22" fmla="*/ 36 w 54"/>
                <a:gd name="T23" fmla="*/ 0 h 156"/>
                <a:gd name="T24" fmla="*/ 30 w 54"/>
                <a:gd name="T25" fmla="*/ 0 h 156"/>
                <a:gd name="T26" fmla="*/ 24 w 54"/>
                <a:gd name="T27" fmla="*/ 0 h 156"/>
                <a:gd name="T28" fmla="*/ 18 w 54"/>
                <a:gd name="T29" fmla="*/ 0 h 156"/>
                <a:gd name="T30" fmla="*/ 12 w 54"/>
                <a:gd name="T31" fmla="*/ 6 h 156"/>
                <a:gd name="T32" fmla="*/ 12 w 54"/>
                <a:gd name="T33" fmla="*/ 12 h 156"/>
                <a:gd name="T34" fmla="*/ 6 w 54"/>
                <a:gd name="T35" fmla="*/ 18 h 156"/>
                <a:gd name="T36" fmla="*/ 0 w 54"/>
                <a:gd name="T37" fmla="*/ 30 h 156"/>
                <a:gd name="T38" fmla="*/ 0 w 54"/>
                <a:gd name="T39" fmla="*/ 42 h 156"/>
                <a:gd name="T40" fmla="*/ 0 w 54"/>
                <a:gd name="T41" fmla="*/ 54 h 156"/>
                <a:gd name="T42" fmla="*/ 0 w 54"/>
                <a:gd name="T43" fmla="*/ 66 h 156"/>
                <a:gd name="T44" fmla="*/ 0 w 54"/>
                <a:gd name="T45" fmla="*/ 90 h 156"/>
                <a:gd name="T46" fmla="*/ 0 w 54"/>
                <a:gd name="T47" fmla="*/ 96 h 156"/>
                <a:gd name="T48" fmla="*/ 0 w 54"/>
                <a:gd name="T49" fmla="*/ 108 h 156"/>
                <a:gd name="T50" fmla="*/ 0 w 54"/>
                <a:gd name="T51" fmla="*/ 114 h 156"/>
                <a:gd name="T52" fmla="*/ 0 w 54"/>
                <a:gd name="T53" fmla="*/ 120 h 156"/>
                <a:gd name="T54" fmla="*/ 0 w 54"/>
                <a:gd name="T55" fmla="*/ 126 h 156"/>
                <a:gd name="T56" fmla="*/ 6 w 54"/>
                <a:gd name="T57" fmla="*/ 132 h 156"/>
                <a:gd name="T58" fmla="*/ 6 w 54"/>
                <a:gd name="T59" fmla="*/ 138 h 156"/>
                <a:gd name="T60" fmla="*/ 6 w 54"/>
                <a:gd name="T61" fmla="*/ 144 h 156"/>
                <a:gd name="T62" fmla="*/ 12 w 54"/>
                <a:gd name="T63" fmla="*/ 150 h 156"/>
                <a:gd name="T64" fmla="*/ 18 w 54"/>
                <a:gd name="T65" fmla="*/ 156 h 156"/>
                <a:gd name="T66" fmla="*/ 24 w 54"/>
                <a:gd name="T67" fmla="*/ 156 h 156"/>
                <a:gd name="T68" fmla="*/ 30 w 54"/>
                <a:gd name="T69" fmla="*/ 156 h 156"/>
                <a:gd name="T70" fmla="*/ 36 w 54"/>
                <a:gd name="T71" fmla="*/ 150 h 156"/>
                <a:gd name="T72" fmla="*/ 42 w 54"/>
                <a:gd name="T73" fmla="*/ 144 h 156"/>
                <a:gd name="T74" fmla="*/ 48 w 54"/>
                <a:gd name="T75" fmla="*/ 138 h 156"/>
                <a:gd name="T76" fmla="*/ 48 w 54"/>
                <a:gd name="T77" fmla="*/ 126 h 156"/>
                <a:gd name="T78" fmla="*/ 54 w 54"/>
                <a:gd name="T79" fmla="*/ 114 h 156"/>
                <a:gd name="T80" fmla="*/ 54 w 54"/>
                <a:gd name="T81" fmla="*/ 102 h 156"/>
                <a:gd name="T82" fmla="*/ 54 w 54"/>
                <a:gd name="T83" fmla="*/ 90 h 156"/>
                <a:gd name="T84" fmla="*/ 54 w 54"/>
                <a:gd name="T85" fmla="*/ 66 h 1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54"/>
                <a:gd name="T130" fmla="*/ 0 h 156"/>
                <a:gd name="T131" fmla="*/ 54 w 54"/>
                <a:gd name="T132" fmla="*/ 156 h 15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4" h="156">
                  <a:moveTo>
                    <a:pt x="54" y="66"/>
                  </a:moveTo>
                  <a:lnTo>
                    <a:pt x="54" y="60"/>
                  </a:lnTo>
                  <a:lnTo>
                    <a:pt x="54" y="48"/>
                  </a:lnTo>
                  <a:lnTo>
                    <a:pt x="54" y="42"/>
                  </a:lnTo>
                  <a:lnTo>
                    <a:pt x="54" y="36"/>
                  </a:lnTo>
                  <a:lnTo>
                    <a:pt x="48" y="30"/>
                  </a:lnTo>
                  <a:lnTo>
                    <a:pt x="48" y="24"/>
                  </a:lnTo>
                  <a:lnTo>
                    <a:pt x="48" y="18"/>
                  </a:lnTo>
                  <a:lnTo>
                    <a:pt x="42" y="12"/>
                  </a:lnTo>
                  <a:lnTo>
                    <a:pt x="42" y="6"/>
                  </a:lnTo>
                  <a:lnTo>
                    <a:pt x="36" y="6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2" y="6"/>
                  </a:lnTo>
                  <a:lnTo>
                    <a:pt x="12" y="12"/>
                  </a:lnTo>
                  <a:lnTo>
                    <a:pt x="6" y="18"/>
                  </a:lnTo>
                  <a:lnTo>
                    <a:pt x="0" y="30"/>
                  </a:lnTo>
                  <a:lnTo>
                    <a:pt x="0" y="42"/>
                  </a:lnTo>
                  <a:lnTo>
                    <a:pt x="0" y="54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6"/>
                  </a:lnTo>
                  <a:lnTo>
                    <a:pt x="0" y="108"/>
                  </a:lnTo>
                  <a:lnTo>
                    <a:pt x="0" y="114"/>
                  </a:lnTo>
                  <a:lnTo>
                    <a:pt x="0" y="120"/>
                  </a:lnTo>
                  <a:lnTo>
                    <a:pt x="0" y="126"/>
                  </a:lnTo>
                  <a:lnTo>
                    <a:pt x="6" y="132"/>
                  </a:lnTo>
                  <a:lnTo>
                    <a:pt x="6" y="138"/>
                  </a:lnTo>
                  <a:lnTo>
                    <a:pt x="6" y="144"/>
                  </a:lnTo>
                  <a:lnTo>
                    <a:pt x="12" y="150"/>
                  </a:lnTo>
                  <a:lnTo>
                    <a:pt x="18" y="156"/>
                  </a:lnTo>
                  <a:lnTo>
                    <a:pt x="24" y="156"/>
                  </a:lnTo>
                  <a:lnTo>
                    <a:pt x="30" y="156"/>
                  </a:lnTo>
                  <a:lnTo>
                    <a:pt x="36" y="150"/>
                  </a:lnTo>
                  <a:lnTo>
                    <a:pt x="42" y="144"/>
                  </a:lnTo>
                  <a:lnTo>
                    <a:pt x="48" y="138"/>
                  </a:lnTo>
                  <a:lnTo>
                    <a:pt x="48" y="126"/>
                  </a:lnTo>
                  <a:lnTo>
                    <a:pt x="54" y="114"/>
                  </a:lnTo>
                  <a:lnTo>
                    <a:pt x="54" y="102"/>
                  </a:lnTo>
                  <a:lnTo>
                    <a:pt x="54" y="90"/>
                  </a:lnTo>
                  <a:lnTo>
                    <a:pt x="54" y="66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41" name="Freeform 87"/>
            <p:cNvSpPr>
              <a:spLocks/>
            </p:cNvSpPr>
            <p:nvPr/>
          </p:nvSpPr>
          <p:spPr bwMode="auto">
            <a:xfrm>
              <a:off x="1698" y="1572"/>
              <a:ext cx="138" cy="102"/>
            </a:xfrm>
            <a:custGeom>
              <a:avLst/>
              <a:gdLst>
                <a:gd name="T0" fmla="*/ 0 w 138"/>
                <a:gd name="T1" fmla="*/ 0 h 102"/>
                <a:gd name="T2" fmla="*/ 90 w 138"/>
                <a:gd name="T3" fmla="*/ 0 h 102"/>
                <a:gd name="T4" fmla="*/ 96 w 138"/>
                <a:gd name="T5" fmla="*/ 0 h 102"/>
                <a:gd name="T6" fmla="*/ 102 w 138"/>
                <a:gd name="T7" fmla="*/ 0 h 102"/>
                <a:gd name="T8" fmla="*/ 108 w 138"/>
                <a:gd name="T9" fmla="*/ 0 h 102"/>
                <a:gd name="T10" fmla="*/ 114 w 138"/>
                <a:gd name="T11" fmla="*/ 6 h 102"/>
                <a:gd name="T12" fmla="*/ 120 w 138"/>
                <a:gd name="T13" fmla="*/ 6 h 102"/>
                <a:gd name="T14" fmla="*/ 126 w 138"/>
                <a:gd name="T15" fmla="*/ 12 h 102"/>
                <a:gd name="T16" fmla="*/ 132 w 138"/>
                <a:gd name="T17" fmla="*/ 18 h 102"/>
                <a:gd name="T18" fmla="*/ 132 w 138"/>
                <a:gd name="T19" fmla="*/ 24 h 102"/>
                <a:gd name="T20" fmla="*/ 138 w 138"/>
                <a:gd name="T21" fmla="*/ 30 h 102"/>
                <a:gd name="T22" fmla="*/ 138 w 138"/>
                <a:gd name="T23" fmla="*/ 36 h 102"/>
                <a:gd name="T24" fmla="*/ 138 w 138"/>
                <a:gd name="T25" fmla="*/ 42 h 102"/>
                <a:gd name="T26" fmla="*/ 138 w 138"/>
                <a:gd name="T27" fmla="*/ 48 h 102"/>
                <a:gd name="T28" fmla="*/ 138 w 138"/>
                <a:gd name="T29" fmla="*/ 60 h 102"/>
                <a:gd name="T30" fmla="*/ 138 w 138"/>
                <a:gd name="T31" fmla="*/ 66 h 102"/>
                <a:gd name="T32" fmla="*/ 138 w 138"/>
                <a:gd name="T33" fmla="*/ 72 h 102"/>
                <a:gd name="T34" fmla="*/ 132 w 138"/>
                <a:gd name="T35" fmla="*/ 78 h 102"/>
                <a:gd name="T36" fmla="*/ 132 w 138"/>
                <a:gd name="T37" fmla="*/ 84 h 102"/>
                <a:gd name="T38" fmla="*/ 126 w 138"/>
                <a:gd name="T39" fmla="*/ 90 h 102"/>
                <a:gd name="T40" fmla="*/ 120 w 138"/>
                <a:gd name="T41" fmla="*/ 96 h 102"/>
                <a:gd name="T42" fmla="*/ 114 w 138"/>
                <a:gd name="T43" fmla="*/ 96 h 102"/>
                <a:gd name="T44" fmla="*/ 108 w 138"/>
                <a:gd name="T45" fmla="*/ 102 h 102"/>
                <a:gd name="T46" fmla="*/ 102 w 138"/>
                <a:gd name="T47" fmla="*/ 102 h 102"/>
                <a:gd name="T48" fmla="*/ 96 w 138"/>
                <a:gd name="T49" fmla="*/ 102 h 102"/>
                <a:gd name="T50" fmla="*/ 90 w 138"/>
                <a:gd name="T51" fmla="*/ 102 h 102"/>
                <a:gd name="T52" fmla="*/ 0 w 138"/>
                <a:gd name="T53" fmla="*/ 102 h 102"/>
                <a:gd name="T54" fmla="*/ 0 w 138"/>
                <a:gd name="T55" fmla="*/ 96 h 102"/>
                <a:gd name="T56" fmla="*/ 90 w 138"/>
                <a:gd name="T57" fmla="*/ 96 h 102"/>
                <a:gd name="T58" fmla="*/ 96 w 138"/>
                <a:gd name="T59" fmla="*/ 96 h 102"/>
                <a:gd name="T60" fmla="*/ 102 w 138"/>
                <a:gd name="T61" fmla="*/ 90 h 102"/>
                <a:gd name="T62" fmla="*/ 108 w 138"/>
                <a:gd name="T63" fmla="*/ 90 h 102"/>
                <a:gd name="T64" fmla="*/ 114 w 138"/>
                <a:gd name="T65" fmla="*/ 90 h 102"/>
                <a:gd name="T66" fmla="*/ 114 w 138"/>
                <a:gd name="T67" fmla="*/ 84 h 102"/>
                <a:gd name="T68" fmla="*/ 120 w 138"/>
                <a:gd name="T69" fmla="*/ 84 h 102"/>
                <a:gd name="T70" fmla="*/ 120 w 138"/>
                <a:gd name="T71" fmla="*/ 78 h 102"/>
                <a:gd name="T72" fmla="*/ 126 w 138"/>
                <a:gd name="T73" fmla="*/ 72 h 102"/>
                <a:gd name="T74" fmla="*/ 126 w 138"/>
                <a:gd name="T75" fmla="*/ 66 h 102"/>
                <a:gd name="T76" fmla="*/ 126 w 138"/>
                <a:gd name="T77" fmla="*/ 60 h 102"/>
                <a:gd name="T78" fmla="*/ 132 w 138"/>
                <a:gd name="T79" fmla="*/ 54 h 102"/>
                <a:gd name="T80" fmla="*/ 132 w 138"/>
                <a:gd name="T81" fmla="*/ 48 h 102"/>
                <a:gd name="T82" fmla="*/ 126 w 138"/>
                <a:gd name="T83" fmla="*/ 42 h 102"/>
                <a:gd name="T84" fmla="*/ 126 w 138"/>
                <a:gd name="T85" fmla="*/ 36 h 102"/>
                <a:gd name="T86" fmla="*/ 126 w 138"/>
                <a:gd name="T87" fmla="*/ 30 h 102"/>
                <a:gd name="T88" fmla="*/ 120 w 138"/>
                <a:gd name="T89" fmla="*/ 24 h 102"/>
                <a:gd name="T90" fmla="*/ 120 w 138"/>
                <a:gd name="T91" fmla="*/ 18 h 102"/>
                <a:gd name="T92" fmla="*/ 114 w 138"/>
                <a:gd name="T93" fmla="*/ 18 h 102"/>
                <a:gd name="T94" fmla="*/ 108 w 138"/>
                <a:gd name="T95" fmla="*/ 12 h 102"/>
                <a:gd name="T96" fmla="*/ 102 w 138"/>
                <a:gd name="T97" fmla="*/ 12 h 102"/>
                <a:gd name="T98" fmla="*/ 96 w 138"/>
                <a:gd name="T99" fmla="*/ 12 h 102"/>
                <a:gd name="T100" fmla="*/ 90 w 138"/>
                <a:gd name="T101" fmla="*/ 12 h 102"/>
                <a:gd name="T102" fmla="*/ 0 w 138"/>
                <a:gd name="T103" fmla="*/ 12 h 102"/>
                <a:gd name="T104" fmla="*/ 0 w 138"/>
                <a:gd name="T105" fmla="*/ 0 h 10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8"/>
                <a:gd name="T160" fmla="*/ 0 h 102"/>
                <a:gd name="T161" fmla="*/ 138 w 138"/>
                <a:gd name="T162" fmla="*/ 102 h 10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8" h="102">
                  <a:moveTo>
                    <a:pt x="0" y="0"/>
                  </a:moveTo>
                  <a:lnTo>
                    <a:pt x="90" y="0"/>
                  </a:lnTo>
                  <a:lnTo>
                    <a:pt x="96" y="0"/>
                  </a:lnTo>
                  <a:lnTo>
                    <a:pt x="102" y="0"/>
                  </a:lnTo>
                  <a:lnTo>
                    <a:pt x="108" y="0"/>
                  </a:lnTo>
                  <a:lnTo>
                    <a:pt x="114" y="6"/>
                  </a:lnTo>
                  <a:lnTo>
                    <a:pt x="120" y="6"/>
                  </a:lnTo>
                  <a:lnTo>
                    <a:pt x="126" y="12"/>
                  </a:lnTo>
                  <a:lnTo>
                    <a:pt x="132" y="18"/>
                  </a:lnTo>
                  <a:lnTo>
                    <a:pt x="132" y="24"/>
                  </a:lnTo>
                  <a:lnTo>
                    <a:pt x="138" y="30"/>
                  </a:lnTo>
                  <a:lnTo>
                    <a:pt x="138" y="36"/>
                  </a:lnTo>
                  <a:lnTo>
                    <a:pt x="138" y="42"/>
                  </a:lnTo>
                  <a:lnTo>
                    <a:pt x="138" y="48"/>
                  </a:lnTo>
                  <a:lnTo>
                    <a:pt x="138" y="60"/>
                  </a:lnTo>
                  <a:lnTo>
                    <a:pt x="138" y="66"/>
                  </a:lnTo>
                  <a:lnTo>
                    <a:pt x="138" y="72"/>
                  </a:lnTo>
                  <a:lnTo>
                    <a:pt x="132" y="78"/>
                  </a:lnTo>
                  <a:lnTo>
                    <a:pt x="132" y="84"/>
                  </a:lnTo>
                  <a:lnTo>
                    <a:pt x="126" y="90"/>
                  </a:lnTo>
                  <a:lnTo>
                    <a:pt x="120" y="96"/>
                  </a:lnTo>
                  <a:lnTo>
                    <a:pt x="114" y="96"/>
                  </a:lnTo>
                  <a:lnTo>
                    <a:pt x="108" y="102"/>
                  </a:lnTo>
                  <a:lnTo>
                    <a:pt x="102" y="102"/>
                  </a:lnTo>
                  <a:lnTo>
                    <a:pt x="96" y="102"/>
                  </a:lnTo>
                  <a:lnTo>
                    <a:pt x="90" y="102"/>
                  </a:lnTo>
                  <a:lnTo>
                    <a:pt x="0" y="102"/>
                  </a:lnTo>
                  <a:lnTo>
                    <a:pt x="0" y="96"/>
                  </a:lnTo>
                  <a:lnTo>
                    <a:pt x="90" y="96"/>
                  </a:lnTo>
                  <a:lnTo>
                    <a:pt x="96" y="96"/>
                  </a:lnTo>
                  <a:lnTo>
                    <a:pt x="102" y="90"/>
                  </a:lnTo>
                  <a:lnTo>
                    <a:pt x="108" y="90"/>
                  </a:lnTo>
                  <a:lnTo>
                    <a:pt x="114" y="90"/>
                  </a:lnTo>
                  <a:lnTo>
                    <a:pt x="114" y="84"/>
                  </a:lnTo>
                  <a:lnTo>
                    <a:pt x="120" y="84"/>
                  </a:lnTo>
                  <a:lnTo>
                    <a:pt x="120" y="78"/>
                  </a:lnTo>
                  <a:lnTo>
                    <a:pt x="126" y="72"/>
                  </a:lnTo>
                  <a:lnTo>
                    <a:pt x="126" y="66"/>
                  </a:lnTo>
                  <a:lnTo>
                    <a:pt x="126" y="60"/>
                  </a:lnTo>
                  <a:lnTo>
                    <a:pt x="132" y="54"/>
                  </a:lnTo>
                  <a:lnTo>
                    <a:pt x="132" y="48"/>
                  </a:lnTo>
                  <a:lnTo>
                    <a:pt x="126" y="42"/>
                  </a:lnTo>
                  <a:lnTo>
                    <a:pt x="126" y="36"/>
                  </a:lnTo>
                  <a:lnTo>
                    <a:pt x="126" y="30"/>
                  </a:lnTo>
                  <a:lnTo>
                    <a:pt x="120" y="24"/>
                  </a:lnTo>
                  <a:lnTo>
                    <a:pt x="120" y="18"/>
                  </a:lnTo>
                  <a:lnTo>
                    <a:pt x="114" y="18"/>
                  </a:lnTo>
                  <a:lnTo>
                    <a:pt x="108" y="12"/>
                  </a:lnTo>
                  <a:lnTo>
                    <a:pt x="102" y="12"/>
                  </a:lnTo>
                  <a:lnTo>
                    <a:pt x="96" y="12"/>
                  </a:lnTo>
                  <a:lnTo>
                    <a:pt x="90" y="12"/>
                  </a:lnTo>
                  <a:lnTo>
                    <a:pt x="0" y="12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42" name="Line 88"/>
            <p:cNvSpPr>
              <a:spLocks noChangeShapeType="1"/>
            </p:cNvSpPr>
            <p:nvPr/>
          </p:nvSpPr>
          <p:spPr bwMode="auto">
            <a:xfrm>
              <a:off x="1980" y="1326"/>
              <a:ext cx="1" cy="19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43" name="Freeform 89"/>
            <p:cNvSpPr>
              <a:spLocks/>
            </p:cNvSpPr>
            <p:nvPr/>
          </p:nvSpPr>
          <p:spPr bwMode="auto">
            <a:xfrm>
              <a:off x="1770" y="1494"/>
              <a:ext cx="396" cy="624"/>
            </a:xfrm>
            <a:custGeom>
              <a:avLst/>
              <a:gdLst>
                <a:gd name="T0" fmla="*/ 234 w 396"/>
                <a:gd name="T1" fmla="*/ 624 h 624"/>
                <a:gd name="T2" fmla="*/ 48 w 396"/>
                <a:gd name="T3" fmla="*/ 360 h 624"/>
                <a:gd name="T4" fmla="*/ 36 w 396"/>
                <a:gd name="T5" fmla="*/ 342 h 624"/>
                <a:gd name="T6" fmla="*/ 24 w 396"/>
                <a:gd name="T7" fmla="*/ 318 h 624"/>
                <a:gd name="T8" fmla="*/ 12 w 396"/>
                <a:gd name="T9" fmla="*/ 294 h 624"/>
                <a:gd name="T10" fmla="*/ 6 w 396"/>
                <a:gd name="T11" fmla="*/ 270 h 624"/>
                <a:gd name="T12" fmla="*/ 0 w 396"/>
                <a:gd name="T13" fmla="*/ 246 h 624"/>
                <a:gd name="T14" fmla="*/ 0 w 396"/>
                <a:gd name="T15" fmla="*/ 222 h 624"/>
                <a:gd name="T16" fmla="*/ 0 w 396"/>
                <a:gd name="T17" fmla="*/ 192 h 624"/>
                <a:gd name="T18" fmla="*/ 0 w 396"/>
                <a:gd name="T19" fmla="*/ 168 h 624"/>
                <a:gd name="T20" fmla="*/ 6 w 396"/>
                <a:gd name="T21" fmla="*/ 138 h 624"/>
                <a:gd name="T22" fmla="*/ 12 w 396"/>
                <a:gd name="T23" fmla="*/ 114 h 624"/>
                <a:gd name="T24" fmla="*/ 18 w 396"/>
                <a:gd name="T25" fmla="*/ 90 h 624"/>
                <a:gd name="T26" fmla="*/ 30 w 396"/>
                <a:gd name="T27" fmla="*/ 72 h 624"/>
                <a:gd name="T28" fmla="*/ 42 w 396"/>
                <a:gd name="T29" fmla="*/ 48 h 624"/>
                <a:gd name="T30" fmla="*/ 54 w 396"/>
                <a:gd name="T31" fmla="*/ 30 h 624"/>
                <a:gd name="T32" fmla="*/ 66 w 396"/>
                <a:gd name="T33" fmla="*/ 18 h 624"/>
                <a:gd name="T34" fmla="*/ 84 w 396"/>
                <a:gd name="T35" fmla="*/ 6 h 624"/>
                <a:gd name="T36" fmla="*/ 96 w 396"/>
                <a:gd name="T37" fmla="*/ 0 h 624"/>
                <a:gd name="T38" fmla="*/ 114 w 396"/>
                <a:gd name="T39" fmla="*/ 0 h 624"/>
                <a:gd name="T40" fmla="*/ 132 w 396"/>
                <a:gd name="T41" fmla="*/ 0 h 624"/>
                <a:gd name="T42" fmla="*/ 150 w 396"/>
                <a:gd name="T43" fmla="*/ 0 h 624"/>
                <a:gd name="T44" fmla="*/ 162 w 396"/>
                <a:gd name="T45" fmla="*/ 12 h 624"/>
                <a:gd name="T46" fmla="*/ 180 w 396"/>
                <a:gd name="T47" fmla="*/ 24 h 624"/>
                <a:gd name="T48" fmla="*/ 198 w 396"/>
                <a:gd name="T49" fmla="*/ 36 h 624"/>
                <a:gd name="T50" fmla="*/ 210 w 396"/>
                <a:gd name="T51" fmla="*/ 54 h 624"/>
                <a:gd name="T52" fmla="*/ 396 w 396"/>
                <a:gd name="T53" fmla="*/ 312 h 624"/>
                <a:gd name="T54" fmla="*/ 384 w 396"/>
                <a:gd name="T55" fmla="*/ 342 h 624"/>
                <a:gd name="T56" fmla="*/ 192 w 396"/>
                <a:gd name="T57" fmla="*/ 84 h 624"/>
                <a:gd name="T58" fmla="*/ 180 w 396"/>
                <a:gd name="T59" fmla="*/ 72 h 624"/>
                <a:gd name="T60" fmla="*/ 168 w 396"/>
                <a:gd name="T61" fmla="*/ 60 h 624"/>
                <a:gd name="T62" fmla="*/ 156 w 396"/>
                <a:gd name="T63" fmla="*/ 48 h 624"/>
                <a:gd name="T64" fmla="*/ 144 w 396"/>
                <a:gd name="T65" fmla="*/ 42 h 624"/>
                <a:gd name="T66" fmla="*/ 132 w 396"/>
                <a:gd name="T67" fmla="*/ 42 h 624"/>
                <a:gd name="T68" fmla="*/ 120 w 396"/>
                <a:gd name="T69" fmla="*/ 42 h 624"/>
                <a:gd name="T70" fmla="*/ 102 w 396"/>
                <a:gd name="T71" fmla="*/ 42 h 624"/>
                <a:gd name="T72" fmla="*/ 90 w 396"/>
                <a:gd name="T73" fmla="*/ 48 h 624"/>
                <a:gd name="T74" fmla="*/ 78 w 396"/>
                <a:gd name="T75" fmla="*/ 54 h 624"/>
                <a:gd name="T76" fmla="*/ 66 w 396"/>
                <a:gd name="T77" fmla="*/ 66 h 624"/>
                <a:gd name="T78" fmla="*/ 60 w 396"/>
                <a:gd name="T79" fmla="*/ 78 h 624"/>
                <a:gd name="T80" fmla="*/ 48 w 396"/>
                <a:gd name="T81" fmla="*/ 96 h 624"/>
                <a:gd name="T82" fmla="*/ 42 w 396"/>
                <a:gd name="T83" fmla="*/ 114 h 624"/>
                <a:gd name="T84" fmla="*/ 36 w 396"/>
                <a:gd name="T85" fmla="*/ 132 h 624"/>
                <a:gd name="T86" fmla="*/ 30 w 396"/>
                <a:gd name="T87" fmla="*/ 156 h 624"/>
                <a:gd name="T88" fmla="*/ 24 w 396"/>
                <a:gd name="T89" fmla="*/ 174 h 624"/>
                <a:gd name="T90" fmla="*/ 24 w 396"/>
                <a:gd name="T91" fmla="*/ 198 h 624"/>
                <a:gd name="T92" fmla="*/ 24 w 396"/>
                <a:gd name="T93" fmla="*/ 216 h 624"/>
                <a:gd name="T94" fmla="*/ 30 w 396"/>
                <a:gd name="T95" fmla="*/ 240 h 624"/>
                <a:gd name="T96" fmla="*/ 30 w 396"/>
                <a:gd name="T97" fmla="*/ 258 h 624"/>
                <a:gd name="T98" fmla="*/ 36 w 396"/>
                <a:gd name="T99" fmla="*/ 276 h 624"/>
                <a:gd name="T100" fmla="*/ 42 w 396"/>
                <a:gd name="T101" fmla="*/ 294 h 624"/>
                <a:gd name="T102" fmla="*/ 54 w 396"/>
                <a:gd name="T103" fmla="*/ 312 h 624"/>
                <a:gd name="T104" fmla="*/ 66 w 396"/>
                <a:gd name="T105" fmla="*/ 330 h 624"/>
                <a:gd name="T106" fmla="*/ 252 w 396"/>
                <a:gd name="T107" fmla="*/ 588 h 624"/>
                <a:gd name="T108" fmla="*/ 234 w 396"/>
                <a:gd name="T109" fmla="*/ 624 h 62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396"/>
                <a:gd name="T166" fmla="*/ 0 h 624"/>
                <a:gd name="T167" fmla="*/ 396 w 396"/>
                <a:gd name="T168" fmla="*/ 624 h 62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396" h="624">
                  <a:moveTo>
                    <a:pt x="234" y="624"/>
                  </a:moveTo>
                  <a:lnTo>
                    <a:pt x="48" y="360"/>
                  </a:lnTo>
                  <a:lnTo>
                    <a:pt x="36" y="342"/>
                  </a:lnTo>
                  <a:lnTo>
                    <a:pt x="24" y="318"/>
                  </a:lnTo>
                  <a:lnTo>
                    <a:pt x="12" y="294"/>
                  </a:lnTo>
                  <a:lnTo>
                    <a:pt x="6" y="270"/>
                  </a:lnTo>
                  <a:lnTo>
                    <a:pt x="0" y="246"/>
                  </a:lnTo>
                  <a:lnTo>
                    <a:pt x="0" y="222"/>
                  </a:lnTo>
                  <a:lnTo>
                    <a:pt x="0" y="192"/>
                  </a:lnTo>
                  <a:lnTo>
                    <a:pt x="0" y="168"/>
                  </a:lnTo>
                  <a:lnTo>
                    <a:pt x="6" y="138"/>
                  </a:lnTo>
                  <a:lnTo>
                    <a:pt x="12" y="114"/>
                  </a:lnTo>
                  <a:lnTo>
                    <a:pt x="18" y="90"/>
                  </a:lnTo>
                  <a:lnTo>
                    <a:pt x="30" y="72"/>
                  </a:lnTo>
                  <a:lnTo>
                    <a:pt x="42" y="48"/>
                  </a:lnTo>
                  <a:lnTo>
                    <a:pt x="54" y="30"/>
                  </a:lnTo>
                  <a:lnTo>
                    <a:pt x="66" y="18"/>
                  </a:lnTo>
                  <a:lnTo>
                    <a:pt x="84" y="6"/>
                  </a:lnTo>
                  <a:lnTo>
                    <a:pt x="96" y="0"/>
                  </a:lnTo>
                  <a:lnTo>
                    <a:pt x="114" y="0"/>
                  </a:lnTo>
                  <a:lnTo>
                    <a:pt x="132" y="0"/>
                  </a:lnTo>
                  <a:lnTo>
                    <a:pt x="150" y="0"/>
                  </a:lnTo>
                  <a:lnTo>
                    <a:pt x="162" y="12"/>
                  </a:lnTo>
                  <a:lnTo>
                    <a:pt x="180" y="24"/>
                  </a:lnTo>
                  <a:lnTo>
                    <a:pt x="198" y="36"/>
                  </a:lnTo>
                  <a:lnTo>
                    <a:pt x="210" y="54"/>
                  </a:lnTo>
                  <a:lnTo>
                    <a:pt x="396" y="312"/>
                  </a:lnTo>
                  <a:lnTo>
                    <a:pt x="384" y="342"/>
                  </a:lnTo>
                  <a:lnTo>
                    <a:pt x="192" y="84"/>
                  </a:lnTo>
                  <a:lnTo>
                    <a:pt x="180" y="72"/>
                  </a:lnTo>
                  <a:lnTo>
                    <a:pt x="168" y="60"/>
                  </a:lnTo>
                  <a:lnTo>
                    <a:pt x="156" y="48"/>
                  </a:lnTo>
                  <a:lnTo>
                    <a:pt x="144" y="42"/>
                  </a:lnTo>
                  <a:lnTo>
                    <a:pt x="132" y="42"/>
                  </a:lnTo>
                  <a:lnTo>
                    <a:pt x="120" y="42"/>
                  </a:lnTo>
                  <a:lnTo>
                    <a:pt x="102" y="42"/>
                  </a:lnTo>
                  <a:lnTo>
                    <a:pt x="90" y="48"/>
                  </a:lnTo>
                  <a:lnTo>
                    <a:pt x="78" y="54"/>
                  </a:lnTo>
                  <a:lnTo>
                    <a:pt x="66" y="66"/>
                  </a:lnTo>
                  <a:lnTo>
                    <a:pt x="60" y="78"/>
                  </a:lnTo>
                  <a:lnTo>
                    <a:pt x="48" y="96"/>
                  </a:lnTo>
                  <a:lnTo>
                    <a:pt x="42" y="114"/>
                  </a:lnTo>
                  <a:lnTo>
                    <a:pt x="36" y="132"/>
                  </a:lnTo>
                  <a:lnTo>
                    <a:pt x="30" y="156"/>
                  </a:lnTo>
                  <a:lnTo>
                    <a:pt x="24" y="174"/>
                  </a:lnTo>
                  <a:lnTo>
                    <a:pt x="24" y="198"/>
                  </a:lnTo>
                  <a:lnTo>
                    <a:pt x="24" y="216"/>
                  </a:lnTo>
                  <a:lnTo>
                    <a:pt x="30" y="240"/>
                  </a:lnTo>
                  <a:lnTo>
                    <a:pt x="30" y="258"/>
                  </a:lnTo>
                  <a:lnTo>
                    <a:pt x="36" y="276"/>
                  </a:lnTo>
                  <a:lnTo>
                    <a:pt x="42" y="294"/>
                  </a:lnTo>
                  <a:lnTo>
                    <a:pt x="54" y="312"/>
                  </a:lnTo>
                  <a:lnTo>
                    <a:pt x="66" y="330"/>
                  </a:lnTo>
                  <a:lnTo>
                    <a:pt x="252" y="588"/>
                  </a:lnTo>
                  <a:lnTo>
                    <a:pt x="234" y="624"/>
                  </a:lnTo>
                  <a:close/>
                </a:path>
              </a:pathLst>
            </a:cu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44" name="Freeform 90"/>
            <p:cNvSpPr>
              <a:spLocks/>
            </p:cNvSpPr>
            <p:nvPr/>
          </p:nvSpPr>
          <p:spPr bwMode="auto">
            <a:xfrm>
              <a:off x="1770" y="1494"/>
              <a:ext cx="396" cy="624"/>
            </a:xfrm>
            <a:custGeom>
              <a:avLst/>
              <a:gdLst>
                <a:gd name="T0" fmla="*/ 234 w 396"/>
                <a:gd name="T1" fmla="*/ 624 h 624"/>
                <a:gd name="T2" fmla="*/ 48 w 396"/>
                <a:gd name="T3" fmla="*/ 360 h 624"/>
                <a:gd name="T4" fmla="*/ 36 w 396"/>
                <a:gd name="T5" fmla="*/ 342 h 624"/>
                <a:gd name="T6" fmla="*/ 24 w 396"/>
                <a:gd name="T7" fmla="*/ 318 h 624"/>
                <a:gd name="T8" fmla="*/ 12 w 396"/>
                <a:gd name="T9" fmla="*/ 294 h 624"/>
                <a:gd name="T10" fmla="*/ 6 w 396"/>
                <a:gd name="T11" fmla="*/ 270 h 624"/>
                <a:gd name="T12" fmla="*/ 0 w 396"/>
                <a:gd name="T13" fmla="*/ 246 h 624"/>
                <a:gd name="T14" fmla="*/ 0 w 396"/>
                <a:gd name="T15" fmla="*/ 222 h 624"/>
                <a:gd name="T16" fmla="*/ 0 w 396"/>
                <a:gd name="T17" fmla="*/ 192 h 624"/>
                <a:gd name="T18" fmla="*/ 0 w 396"/>
                <a:gd name="T19" fmla="*/ 168 h 624"/>
                <a:gd name="T20" fmla="*/ 6 w 396"/>
                <a:gd name="T21" fmla="*/ 138 h 624"/>
                <a:gd name="T22" fmla="*/ 12 w 396"/>
                <a:gd name="T23" fmla="*/ 114 h 624"/>
                <a:gd name="T24" fmla="*/ 18 w 396"/>
                <a:gd name="T25" fmla="*/ 90 h 624"/>
                <a:gd name="T26" fmla="*/ 30 w 396"/>
                <a:gd name="T27" fmla="*/ 72 h 624"/>
                <a:gd name="T28" fmla="*/ 42 w 396"/>
                <a:gd name="T29" fmla="*/ 48 h 624"/>
                <a:gd name="T30" fmla="*/ 54 w 396"/>
                <a:gd name="T31" fmla="*/ 30 h 624"/>
                <a:gd name="T32" fmla="*/ 66 w 396"/>
                <a:gd name="T33" fmla="*/ 18 h 624"/>
                <a:gd name="T34" fmla="*/ 84 w 396"/>
                <a:gd name="T35" fmla="*/ 6 h 624"/>
                <a:gd name="T36" fmla="*/ 96 w 396"/>
                <a:gd name="T37" fmla="*/ 0 h 624"/>
                <a:gd name="T38" fmla="*/ 114 w 396"/>
                <a:gd name="T39" fmla="*/ 0 h 624"/>
                <a:gd name="T40" fmla="*/ 132 w 396"/>
                <a:gd name="T41" fmla="*/ 0 h 624"/>
                <a:gd name="T42" fmla="*/ 150 w 396"/>
                <a:gd name="T43" fmla="*/ 0 h 624"/>
                <a:gd name="T44" fmla="*/ 162 w 396"/>
                <a:gd name="T45" fmla="*/ 12 h 624"/>
                <a:gd name="T46" fmla="*/ 180 w 396"/>
                <a:gd name="T47" fmla="*/ 24 h 624"/>
                <a:gd name="T48" fmla="*/ 198 w 396"/>
                <a:gd name="T49" fmla="*/ 36 h 624"/>
                <a:gd name="T50" fmla="*/ 210 w 396"/>
                <a:gd name="T51" fmla="*/ 54 h 624"/>
                <a:gd name="T52" fmla="*/ 396 w 396"/>
                <a:gd name="T53" fmla="*/ 312 h 624"/>
                <a:gd name="T54" fmla="*/ 384 w 396"/>
                <a:gd name="T55" fmla="*/ 342 h 624"/>
                <a:gd name="T56" fmla="*/ 192 w 396"/>
                <a:gd name="T57" fmla="*/ 84 h 624"/>
                <a:gd name="T58" fmla="*/ 180 w 396"/>
                <a:gd name="T59" fmla="*/ 72 h 624"/>
                <a:gd name="T60" fmla="*/ 168 w 396"/>
                <a:gd name="T61" fmla="*/ 60 h 624"/>
                <a:gd name="T62" fmla="*/ 156 w 396"/>
                <a:gd name="T63" fmla="*/ 48 h 624"/>
                <a:gd name="T64" fmla="*/ 144 w 396"/>
                <a:gd name="T65" fmla="*/ 42 h 624"/>
                <a:gd name="T66" fmla="*/ 132 w 396"/>
                <a:gd name="T67" fmla="*/ 42 h 624"/>
                <a:gd name="T68" fmla="*/ 120 w 396"/>
                <a:gd name="T69" fmla="*/ 42 h 624"/>
                <a:gd name="T70" fmla="*/ 102 w 396"/>
                <a:gd name="T71" fmla="*/ 42 h 624"/>
                <a:gd name="T72" fmla="*/ 90 w 396"/>
                <a:gd name="T73" fmla="*/ 48 h 624"/>
                <a:gd name="T74" fmla="*/ 78 w 396"/>
                <a:gd name="T75" fmla="*/ 54 h 624"/>
                <a:gd name="T76" fmla="*/ 66 w 396"/>
                <a:gd name="T77" fmla="*/ 66 h 624"/>
                <a:gd name="T78" fmla="*/ 60 w 396"/>
                <a:gd name="T79" fmla="*/ 78 h 624"/>
                <a:gd name="T80" fmla="*/ 48 w 396"/>
                <a:gd name="T81" fmla="*/ 96 h 624"/>
                <a:gd name="T82" fmla="*/ 42 w 396"/>
                <a:gd name="T83" fmla="*/ 114 h 624"/>
                <a:gd name="T84" fmla="*/ 36 w 396"/>
                <a:gd name="T85" fmla="*/ 132 h 624"/>
                <a:gd name="T86" fmla="*/ 30 w 396"/>
                <a:gd name="T87" fmla="*/ 156 h 624"/>
                <a:gd name="T88" fmla="*/ 24 w 396"/>
                <a:gd name="T89" fmla="*/ 174 h 624"/>
                <a:gd name="T90" fmla="*/ 24 w 396"/>
                <a:gd name="T91" fmla="*/ 198 h 624"/>
                <a:gd name="T92" fmla="*/ 24 w 396"/>
                <a:gd name="T93" fmla="*/ 216 h 624"/>
                <a:gd name="T94" fmla="*/ 30 w 396"/>
                <a:gd name="T95" fmla="*/ 240 h 624"/>
                <a:gd name="T96" fmla="*/ 30 w 396"/>
                <a:gd name="T97" fmla="*/ 258 h 624"/>
                <a:gd name="T98" fmla="*/ 36 w 396"/>
                <a:gd name="T99" fmla="*/ 276 h 624"/>
                <a:gd name="T100" fmla="*/ 42 w 396"/>
                <a:gd name="T101" fmla="*/ 294 h 624"/>
                <a:gd name="T102" fmla="*/ 54 w 396"/>
                <a:gd name="T103" fmla="*/ 312 h 624"/>
                <a:gd name="T104" fmla="*/ 66 w 396"/>
                <a:gd name="T105" fmla="*/ 330 h 624"/>
                <a:gd name="T106" fmla="*/ 252 w 396"/>
                <a:gd name="T107" fmla="*/ 588 h 624"/>
                <a:gd name="T108" fmla="*/ 234 w 396"/>
                <a:gd name="T109" fmla="*/ 624 h 62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396"/>
                <a:gd name="T166" fmla="*/ 0 h 624"/>
                <a:gd name="T167" fmla="*/ 396 w 396"/>
                <a:gd name="T168" fmla="*/ 624 h 62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396" h="624">
                  <a:moveTo>
                    <a:pt x="234" y="624"/>
                  </a:moveTo>
                  <a:lnTo>
                    <a:pt x="48" y="360"/>
                  </a:lnTo>
                  <a:lnTo>
                    <a:pt x="36" y="342"/>
                  </a:lnTo>
                  <a:lnTo>
                    <a:pt x="24" y="318"/>
                  </a:lnTo>
                  <a:lnTo>
                    <a:pt x="12" y="294"/>
                  </a:lnTo>
                  <a:lnTo>
                    <a:pt x="6" y="270"/>
                  </a:lnTo>
                  <a:lnTo>
                    <a:pt x="0" y="246"/>
                  </a:lnTo>
                  <a:lnTo>
                    <a:pt x="0" y="222"/>
                  </a:lnTo>
                  <a:lnTo>
                    <a:pt x="0" y="192"/>
                  </a:lnTo>
                  <a:lnTo>
                    <a:pt x="0" y="168"/>
                  </a:lnTo>
                  <a:lnTo>
                    <a:pt x="6" y="138"/>
                  </a:lnTo>
                  <a:lnTo>
                    <a:pt x="12" y="114"/>
                  </a:lnTo>
                  <a:lnTo>
                    <a:pt x="18" y="90"/>
                  </a:lnTo>
                  <a:lnTo>
                    <a:pt x="30" y="72"/>
                  </a:lnTo>
                  <a:lnTo>
                    <a:pt x="42" y="48"/>
                  </a:lnTo>
                  <a:lnTo>
                    <a:pt x="54" y="30"/>
                  </a:lnTo>
                  <a:lnTo>
                    <a:pt x="66" y="18"/>
                  </a:lnTo>
                  <a:lnTo>
                    <a:pt x="84" y="6"/>
                  </a:lnTo>
                  <a:lnTo>
                    <a:pt x="96" y="0"/>
                  </a:lnTo>
                  <a:lnTo>
                    <a:pt x="114" y="0"/>
                  </a:lnTo>
                  <a:lnTo>
                    <a:pt x="132" y="0"/>
                  </a:lnTo>
                  <a:lnTo>
                    <a:pt x="150" y="0"/>
                  </a:lnTo>
                  <a:lnTo>
                    <a:pt x="162" y="12"/>
                  </a:lnTo>
                  <a:lnTo>
                    <a:pt x="180" y="24"/>
                  </a:lnTo>
                  <a:lnTo>
                    <a:pt x="198" y="36"/>
                  </a:lnTo>
                  <a:lnTo>
                    <a:pt x="210" y="54"/>
                  </a:lnTo>
                  <a:lnTo>
                    <a:pt x="396" y="312"/>
                  </a:lnTo>
                  <a:lnTo>
                    <a:pt x="384" y="342"/>
                  </a:lnTo>
                  <a:lnTo>
                    <a:pt x="192" y="84"/>
                  </a:lnTo>
                  <a:lnTo>
                    <a:pt x="180" y="72"/>
                  </a:lnTo>
                  <a:lnTo>
                    <a:pt x="168" y="60"/>
                  </a:lnTo>
                  <a:lnTo>
                    <a:pt x="156" y="48"/>
                  </a:lnTo>
                  <a:lnTo>
                    <a:pt x="144" y="42"/>
                  </a:lnTo>
                  <a:lnTo>
                    <a:pt x="132" y="42"/>
                  </a:lnTo>
                  <a:lnTo>
                    <a:pt x="120" y="42"/>
                  </a:lnTo>
                  <a:lnTo>
                    <a:pt x="102" y="42"/>
                  </a:lnTo>
                  <a:lnTo>
                    <a:pt x="90" y="48"/>
                  </a:lnTo>
                  <a:lnTo>
                    <a:pt x="78" y="54"/>
                  </a:lnTo>
                  <a:lnTo>
                    <a:pt x="66" y="66"/>
                  </a:lnTo>
                  <a:lnTo>
                    <a:pt x="60" y="78"/>
                  </a:lnTo>
                  <a:lnTo>
                    <a:pt x="48" y="96"/>
                  </a:lnTo>
                  <a:lnTo>
                    <a:pt x="42" y="114"/>
                  </a:lnTo>
                  <a:lnTo>
                    <a:pt x="36" y="132"/>
                  </a:lnTo>
                  <a:lnTo>
                    <a:pt x="30" y="156"/>
                  </a:lnTo>
                  <a:lnTo>
                    <a:pt x="24" y="174"/>
                  </a:lnTo>
                  <a:lnTo>
                    <a:pt x="24" y="198"/>
                  </a:lnTo>
                  <a:lnTo>
                    <a:pt x="24" y="216"/>
                  </a:lnTo>
                  <a:lnTo>
                    <a:pt x="30" y="240"/>
                  </a:lnTo>
                  <a:lnTo>
                    <a:pt x="30" y="258"/>
                  </a:lnTo>
                  <a:lnTo>
                    <a:pt x="36" y="276"/>
                  </a:lnTo>
                  <a:lnTo>
                    <a:pt x="42" y="294"/>
                  </a:lnTo>
                  <a:lnTo>
                    <a:pt x="54" y="312"/>
                  </a:lnTo>
                  <a:lnTo>
                    <a:pt x="66" y="330"/>
                  </a:lnTo>
                  <a:lnTo>
                    <a:pt x="252" y="588"/>
                  </a:lnTo>
                  <a:lnTo>
                    <a:pt x="234" y="624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45" name="Line 91"/>
            <p:cNvSpPr>
              <a:spLocks noChangeShapeType="1"/>
            </p:cNvSpPr>
            <p:nvPr/>
          </p:nvSpPr>
          <p:spPr bwMode="auto">
            <a:xfrm flipV="1">
              <a:off x="1836" y="1602"/>
              <a:ext cx="138" cy="25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46" name="Line 92"/>
            <p:cNvSpPr>
              <a:spLocks noChangeShapeType="1"/>
            </p:cNvSpPr>
            <p:nvPr/>
          </p:nvSpPr>
          <p:spPr bwMode="auto">
            <a:xfrm flipV="1">
              <a:off x="2010" y="1812"/>
              <a:ext cx="150" cy="28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47" name="Freeform 93"/>
            <p:cNvSpPr>
              <a:spLocks/>
            </p:cNvSpPr>
            <p:nvPr/>
          </p:nvSpPr>
          <p:spPr bwMode="auto">
            <a:xfrm>
              <a:off x="1914" y="1812"/>
              <a:ext cx="144" cy="210"/>
            </a:xfrm>
            <a:custGeom>
              <a:avLst/>
              <a:gdLst>
                <a:gd name="T0" fmla="*/ 102 w 144"/>
                <a:gd name="T1" fmla="*/ 210 h 210"/>
                <a:gd name="T2" fmla="*/ 24 w 144"/>
                <a:gd name="T3" fmla="*/ 102 h 210"/>
                <a:gd name="T4" fmla="*/ 18 w 144"/>
                <a:gd name="T5" fmla="*/ 96 h 210"/>
                <a:gd name="T6" fmla="*/ 18 w 144"/>
                <a:gd name="T7" fmla="*/ 84 h 210"/>
                <a:gd name="T8" fmla="*/ 12 w 144"/>
                <a:gd name="T9" fmla="*/ 78 h 210"/>
                <a:gd name="T10" fmla="*/ 6 w 144"/>
                <a:gd name="T11" fmla="*/ 72 h 210"/>
                <a:gd name="T12" fmla="*/ 6 w 144"/>
                <a:gd name="T13" fmla="*/ 60 h 210"/>
                <a:gd name="T14" fmla="*/ 0 w 144"/>
                <a:gd name="T15" fmla="*/ 54 h 210"/>
                <a:gd name="T16" fmla="*/ 0 w 144"/>
                <a:gd name="T17" fmla="*/ 42 h 210"/>
                <a:gd name="T18" fmla="*/ 0 w 144"/>
                <a:gd name="T19" fmla="*/ 36 h 210"/>
                <a:gd name="T20" fmla="*/ 0 w 144"/>
                <a:gd name="T21" fmla="*/ 30 h 210"/>
                <a:gd name="T22" fmla="*/ 0 w 144"/>
                <a:gd name="T23" fmla="*/ 24 h 210"/>
                <a:gd name="T24" fmla="*/ 0 w 144"/>
                <a:gd name="T25" fmla="*/ 12 h 210"/>
                <a:gd name="T26" fmla="*/ 6 w 144"/>
                <a:gd name="T27" fmla="*/ 12 h 210"/>
                <a:gd name="T28" fmla="*/ 6 w 144"/>
                <a:gd name="T29" fmla="*/ 6 h 210"/>
                <a:gd name="T30" fmla="*/ 12 w 144"/>
                <a:gd name="T31" fmla="*/ 0 h 210"/>
                <a:gd name="T32" fmla="*/ 18 w 144"/>
                <a:gd name="T33" fmla="*/ 0 h 210"/>
                <a:gd name="T34" fmla="*/ 24 w 144"/>
                <a:gd name="T35" fmla="*/ 0 h 210"/>
                <a:gd name="T36" fmla="*/ 30 w 144"/>
                <a:gd name="T37" fmla="*/ 0 h 210"/>
                <a:gd name="T38" fmla="*/ 36 w 144"/>
                <a:gd name="T39" fmla="*/ 0 h 210"/>
                <a:gd name="T40" fmla="*/ 42 w 144"/>
                <a:gd name="T41" fmla="*/ 6 h 210"/>
                <a:gd name="T42" fmla="*/ 48 w 144"/>
                <a:gd name="T43" fmla="*/ 12 h 210"/>
                <a:gd name="T44" fmla="*/ 54 w 144"/>
                <a:gd name="T45" fmla="*/ 12 h 210"/>
                <a:gd name="T46" fmla="*/ 60 w 144"/>
                <a:gd name="T47" fmla="*/ 24 h 210"/>
                <a:gd name="T48" fmla="*/ 66 w 144"/>
                <a:gd name="T49" fmla="*/ 30 h 210"/>
                <a:gd name="T50" fmla="*/ 144 w 144"/>
                <a:gd name="T51" fmla="*/ 132 h 210"/>
                <a:gd name="T52" fmla="*/ 138 w 144"/>
                <a:gd name="T53" fmla="*/ 144 h 210"/>
                <a:gd name="T54" fmla="*/ 60 w 144"/>
                <a:gd name="T55" fmla="*/ 36 h 210"/>
                <a:gd name="T56" fmla="*/ 54 w 144"/>
                <a:gd name="T57" fmla="*/ 30 h 210"/>
                <a:gd name="T58" fmla="*/ 54 w 144"/>
                <a:gd name="T59" fmla="*/ 24 h 210"/>
                <a:gd name="T60" fmla="*/ 48 w 144"/>
                <a:gd name="T61" fmla="*/ 18 h 210"/>
                <a:gd name="T62" fmla="*/ 42 w 144"/>
                <a:gd name="T63" fmla="*/ 18 h 210"/>
                <a:gd name="T64" fmla="*/ 36 w 144"/>
                <a:gd name="T65" fmla="*/ 12 h 210"/>
                <a:gd name="T66" fmla="*/ 30 w 144"/>
                <a:gd name="T67" fmla="*/ 12 h 210"/>
                <a:gd name="T68" fmla="*/ 24 w 144"/>
                <a:gd name="T69" fmla="*/ 12 h 210"/>
                <a:gd name="T70" fmla="*/ 18 w 144"/>
                <a:gd name="T71" fmla="*/ 12 h 210"/>
                <a:gd name="T72" fmla="*/ 18 w 144"/>
                <a:gd name="T73" fmla="*/ 18 h 210"/>
                <a:gd name="T74" fmla="*/ 12 w 144"/>
                <a:gd name="T75" fmla="*/ 18 h 210"/>
                <a:gd name="T76" fmla="*/ 12 w 144"/>
                <a:gd name="T77" fmla="*/ 24 h 210"/>
                <a:gd name="T78" fmla="*/ 12 w 144"/>
                <a:gd name="T79" fmla="*/ 30 h 210"/>
                <a:gd name="T80" fmla="*/ 6 w 144"/>
                <a:gd name="T81" fmla="*/ 36 h 210"/>
                <a:gd name="T82" fmla="*/ 12 w 144"/>
                <a:gd name="T83" fmla="*/ 42 h 210"/>
                <a:gd name="T84" fmla="*/ 12 w 144"/>
                <a:gd name="T85" fmla="*/ 48 h 210"/>
                <a:gd name="T86" fmla="*/ 12 w 144"/>
                <a:gd name="T87" fmla="*/ 54 h 210"/>
                <a:gd name="T88" fmla="*/ 12 w 144"/>
                <a:gd name="T89" fmla="*/ 60 h 210"/>
                <a:gd name="T90" fmla="*/ 18 w 144"/>
                <a:gd name="T91" fmla="*/ 66 h 210"/>
                <a:gd name="T92" fmla="*/ 18 w 144"/>
                <a:gd name="T93" fmla="*/ 78 h 210"/>
                <a:gd name="T94" fmla="*/ 24 w 144"/>
                <a:gd name="T95" fmla="*/ 84 h 210"/>
                <a:gd name="T96" fmla="*/ 24 w 144"/>
                <a:gd name="T97" fmla="*/ 90 h 210"/>
                <a:gd name="T98" fmla="*/ 30 w 144"/>
                <a:gd name="T99" fmla="*/ 96 h 210"/>
                <a:gd name="T100" fmla="*/ 108 w 144"/>
                <a:gd name="T101" fmla="*/ 204 h 210"/>
                <a:gd name="T102" fmla="*/ 102 w 144"/>
                <a:gd name="T103" fmla="*/ 210 h 21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44"/>
                <a:gd name="T157" fmla="*/ 0 h 210"/>
                <a:gd name="T158" fmla="*/ 144 w 144"/>
                <a:gd name="T159" fmla="*/ 210 h 21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44" h="210">
                  <a:moveTo>
                    <a:pt x="102" y="210"/>
                  </a:moveTo>
                  <a:lnTo>
                    <a:pt x="24" y="102"/>
                  </a:lnTo>
                  <a:lnTo>
                    <a:pt x="18" y="96"/>
                  </a:lnTo>
                  <a:lnTo>
                    <a:pt x="18" y="84"/>
                  </a:lnTo>
                  <a:lnTo>
                    <a:pt x="12" y="78"/>
                  </a:lnTo>
                  <a:lnTo>
                    <a:pt x="6" y="72"/>
                  </a:lnTo>
                  <a:lnTo>
                    <a:pt x="6" y="60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0" y="12"/>
                  </a:lnTo>
                  <a:lnTo>
                    <a:pt x="6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42" y="6"/>
                  </a:lnTo>
                  <a:lnTo>
                    <a:pt x="48" y="12"/>
                  </a:lnTo>
                  <a:lnTo>
                    <a:pt x="54" y="12"/>
                  </a:lnTo>
                  <a:lnTo>
                    <a:pt x="60" y="24"/>
                  </a:lnTo>
                  <a:lnTo>
                    <a:pt x="66" y="30"/>
                  </a:lnTo>
                  <a:lnTo>
                    <a:pt x="144" y="132"/>
                  </a:lnTo>
                  <a:lnTo>
                    <a:pt x="138" y="144"/>
                  </a:lnTo>
                  <a:lnTo>
                    <a:pt x="60" y="36"/>
                  </a:lnTo>
                  <a:lnTo>
                    <a:pt x="54" y="30"/>
                  </a:lnTo>
                  <a:lnTo>
                    <a:pt x="54" y="24"/>
                  </a:lnTo>
                  <a:lnTo>
                    <a:pt x="48" y="18"/>
                  </a:lnTo>
                  <a:lnTo>
                    <a:pt x="42" y="18"/>
                  </a:lnTo>
                  <a:lnTo>
                    <a:pt x="36" y="12"/>
                  </a:lnTo>
                  <a:lnTo>
                    <a:pt x="30" y="12"/>
                  </a:lnTo>
                  <a:lnTo>
                    <a:pt x="24" y="12"/>
                  </a:lnTo>
                  <a:lnTo>
                    <a:pt x="18" y="12"/>
                  </a:lnTo>
                  <a:lnTo>
                    <a:pt x="18" y="18"/>
                  </a:lnTo>
                  <a:lnTo>
                    <a:pt x="12" y="18"/>
                  </a:lnTo>
                  <a:lnTo>
                    <a:pt x="12" y="24"/>
                  </a:lnTo>
                  <a:lnTo>
                    <a:pt x="12" y="30"/>
                  </a:lnTo>
                  <a:lnTo>
                    <a:pt x="6" y="36"/>
                  </a:lnTo>
                  <a:lnTo>
                    <a:pt x="12" y="42"/>
                  </a:lnTo>
                  <a:lnTo>
                    <a:pt x="12" y="48"/>
                  </a:lnTo>
                  <a:lnTo>
                    <a:pt x="12" y="54"/>
                  </a:lnTo>
                  <a:lnTo>
                    <a:pt x="12" y="60"/>
                  </a:lnTo>
                  <a:lnTo>
                    <a:pt x="18" y="66"/>
                  </a:lnTo>
                  <a:lnTo>
                    <a:pt x="18" y="78"/>
                  </a:lnTo>
                  <a:lnTo>
                    <a:pt x="24" y="84"/>
                  </a:lnTo>
                  <a:lnTo>
                    <a:pt x="24" y="90"/>
                  </a:lnTo>
                  <a:lnTo>
                    <a:pt x="30" y="96"/>
                  </a:lnTo>
                  <a:lnTo>
                    <a:pt x="108" y="204"/>
                  </a:lnTo>
                  <a:lnTo>
                    <a:pt x="102" y="210"/>
                  </a:lnTo>
                  <a:close/>
                </a:path>
              </a:pathLst>
            </a:custGeom>
            <a:solidFill>
              <a:srgbClr val="9900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48" name="Freeform 94"/>
            <p:cNvSpPr>
              <a:spLocks/>
            </p:cNvSpPr>
            <p:nvPr/>
          </p:nvSpPr>
          <p:spPr bwMode="auto">
            <a:xfrm>
              <a:off x="1914" y="1812"/>
              <a:ext cx="144" cy="210"/>
            </a:xfrm>
            <a:custGeom>
              <a:avLst/>
              <a:gdLst>
                <a:gd name="T0" fmla="*/ 102 w 144"/>
                <a:gd name="T1" fmla="*/ 210 h 210"/>
                <a:gd name="T2" fmla="*/ 24 w 144"/>
                <a:gd name="T3" fmla="*/ 102 h 210"/>
                <a:gd name="T4" fmla="*/ 18 w 144"/>
                <a:gd name="T5" fmla="*/ 96 h 210"/>
                <a:gd name="T6" fmla="*/ 18 w 144"/>
                <a:gd name="T7" fmla="*/ 84 h 210"/>
                <a:gd name="T8" fmla="*/ 12 w 144"/>
                <a:gd name="T9" fmla="*/ 78 h 210"/>
                <a:gd name="T10" fmla="*/ 6 w 144"/>
                <a:gd name="T11" fmla="*/ 72 h 210"/>
                <a:gd name="T12" fmla="*/ 6 w 144"/>
                <a:gd name="T13" fmla="*/ 60 h 210"/>
                <a:gd name="T14" fmla="*/ 0 w 144"/>
                <a:gd name="T15" fmla="*/ 54 h 210"/>
                <a:gd name="T16" fmla="*/ 0 w 144"/>
                <a:gd name="T17" fmla="*/ 42 h 210"/>
                <a:gd name="T18" fmla="*/ 0 w 144"/>
                <a:gd name="T19" fmla="*/ 36 h 210"/>
                <a:gd name="T20" fmla="*/ 0 w 144"/>
                <a:gd name="T21" fmla="*/ 30 h 210"/>
                <a:gd name="T22" fmla="*/ 0 w 144"/>
                <a:gd name="T23" fmla="*/ 24 h 210"/>
                <a:gd name="T24" fmla="*/ 0 w 144"/>
                <a:gd name="T25" fmla="*/ 12 h 210"/>
                <a:gd name="T26" fmla="*/ 6 w 144"/>
                <a:gd name="T27" fmla="*/ 12 h 210"/>
                <a:gd name="T28" fmla="*/ 6 w 144"/>
                <a:gd name="T29" fmla="*/ 6 h 210"/>
                <a:gd name="T30" fmla="*/ 12 w 144"/>
                <a:gd name="T31" fmla="*/ 0 h 210"/>
                <a:gd name="T32" fmla="*/ 18 w 144"/>
                <a:gd name="T33" fmla="*/ 0 h 210"/>
                <a:gd name="T34" fmla="*/ 24 w 144"/>
                <a:gd name="T35" fmla="*/ 0 h 210"/>
                <a:gd name="T36" fmla="*/ 30 w 144"/>
                <a:gd name="T37" fmla="*/ 0 h 210"/>
                <a:gd name="T38" fmla="*/ 36 w 144"/>
                <a:gd name="T39" fmla="*/ 0 h 210"/>
                <a:gd name="T40" fmla="*/ 42 w 144"/>
                <a:gd name="T41" fmla="*/ 6 h 210"/>
                <a:gd name="T42" fmla="*/ 48 w 144"/>
                <a:gd name="T43" fmla="*/ 12 h 210"/>
                <a:gd name="T44" fmla="*/ 54 w 144"/>
                <a:gd name="T45" fmla="*/ 12 h 210"/>
                <a:gd name="T46" fmla="*/ 60 w 144"/>
                <a:gd name="T47" fmla="*/ 24 h 210"/>
                <a:gd name="T48" fmla="*/ 66 w 144"/>
                <a:gd name="T49" fmla="*/ 30 h 210"/>
                <a:gd name="T50" fmla="*/ 144 w 144"/>
                <a:gd name="T51" fmla="*/ 132 h 210"/>
                <a:gd name="T52" fmla="*/ 138 w 144"/>
                <a:gd name="T53" fmla="*/ 144 h 210"/>
                <a:gd name="T54" fmla="*/ 60 w 144"/>
                <a:gd name="T55" fmla="*/ 36 h 210"/>
                <a:gd name="T56" fmla="*/ 54 w 144"/>
                <a:gd name="T57" fmla="*/ 30 h 210"/>
                <a:gd name="T58" fmla="*/ 54 w 144"/>
                <a:gd name="T59" fmla="*/ 24 h 210"/>
                <a:gd name="T60" fmla="*/ 48 w 144"/>
                <a:gd name="T61" fmla="*/ 18 h 210"/>
                <a:gd name="T62" fmla="*/ 42 w 144"/>
                <a:gd name="T63" fmla="*/ 18 h 210"/>
                <a:gd name="T64" fmla="*/ 36 w 144"/>
                <a:gd name="T65" fmla="*/ 12 h 210"/>
                <a:gd name="T66" fmla="*/ 30 w 144"/>
                <a:gd name="T67" fmla="*/ 12 h 210"/>
                <a:gd name="T68" fmla="*/ 24 w 144"/>
                <a:gd name="T69" fmla="*/ 12 h 210"/>
                <a:gd name="T70" fmla="*/ 18 w 144"/>
                <a:gd name="T71" fmla="*/ 12 h 210"/>
                <a:gd name="T72" fmla="*/ 18 w 144"/>
                <a:gd name="T73" fmla="*/ 18 h 210"/>
                <a:gd name="T74" fmla="*/ 12 w 144"/>
                <a:gd name="T75" fmla="*/ 18 h 210"/>
                <a:gd name="T76" fmla="*/ 12 w 144"/>
                <a:gd name="T77" fmla="*/ 24 h 210"/>
                <a:gd name="T78" fmla="*/ 12 w 144"/>
                <a:gd name="T79" fmla="*/ 30 h 210"/>
                <a:gd name="T80" fmla="*/ 6 w 144"/>
                <a:gd name="T81" fmla="*/ 36 h 210"/>
                <a:gd name="T82" fmla="*/ 12 w 144"/>
                <a:gd name="T83" fmla="*/ 42 h 210"/>
                <a:gd name="T84" fmla="*/ 12 w 144"/>
                <a:gd name="T85" fmla="*/ 48 h 210"/>
                <a:gd name="T86" fmla="*/ 12 w 144"/>
                <a:gd name="T87" fmla="*/ 54 h 210"/>
                <a:gd name="T88" fmla="*/ 12 w 144"/>
                <a:gd name="T89" fmla="*/ 60 h 210"/>
                <a:gd name="T90" fmla="*/ 18 w 144"/>
                <a:gd name="T91" fmla="*/ 66 h 210"/>
                <a:gd name="T92" fmla="*/ 18 w 144"/>
                <a:gd name="T93" fmla="*/ 78 h 210"/>
                <a:gd name="T94" fmla="*/ 24 w 144"/>
                <a:gd name="T95" fmla="*/ 84 h 210"/>
                <a:gd name="T96" fmla="*/ 24 w 144"/>
                <a:gd name="T97" fmla="*/ 90 h 210"/>
                <a:gd name="T98" fmla="*/ 30 w 144"/>
                <a:gd name="T99" fmla="*/ 96 h 210"/>
                <a:gd name="T100" fmla="*/ 108 w 144"/>
                <a:gd name="T101" fmla="*/ 204 h 210"/>
                <a:gd name="T102" fmla="*/ 102 w 144"/>
                <a:gd name="T103" fmla="*/ 210 h 21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44"/>
                <a:gd name="T157" fmla="*/ 0 h 210"/>
                <a:gd name="T158" fmla="*/ 144 w 144"/>
                <a:gd name="T159" fmla="*/ 210 h 21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44" h="210">
                  <a:moveTo>
                    <a:pt x="102" y="210"/>
                  </a:moveTo>
                  <a:lnTo>
                    <a:pt x="24" y="102"/>
                  </a:lnTo>
                  <a:lnTo>
                    <a:pt x="18" y="96"/>
                  </a:lnTo>
                  <a:lnTo>
                    <a:pt x="18" y="84"/>
                  </a:lnTo>
                  <a:lnTo>
                    <a:pt x="12" y="78"/>
                  </a:lnTo>
                  <a:lnTo>
                    <a:pt x="6" y="72"/>
                  </a:lnTo>
                  <a:lnTo>
                    <a:pt x="6" y="60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0" y="12"/>
                  </a:lnTo>
                  <a:lnTo>
                    <a:pt x="6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42" y="6"/>
                  </a:lnTo>
                  <a:lnTo>
                    <a:pt x="48" y="12"/>
                  </a:lnTo>
                  <a:lnTo>
                    <a:pt x="54" y="12"/>
                  </a:lnTo>
                  <a:lnTo>
                    <a:pt x="60" y="24"/>
                  </a:lnTo>
                  <a:lnTo>
                    <a:pt x="66" y="30"/>
                  </a:lnTo>
                  <a:lnTo>
                    <a:pt x="144" y="132"/>
                  </a:lnTo>
                  <a:lnTo>
                    <a:pt x="138" y="144"/>
                  </a:lnTo>
                  <a:lnTo>
                    <a:pt x="60" y="36"/>
                  </a:lnTo>
                  <a:lnTo>
                    <a:pt x="54" y="30"/>
                  </a:lnTo>
                  <a:lnTo>
                    <a:pt x="54" y="24"/>
                  </a:lnTo>
                  <a:lnTo>
                    <a:pt x="48" y="18"/>
                  </a:lnTo>
                  <a:lnTo>
                    <a:pt x="42" y="18"/>
                  </a:lnTo>
                  <a:lnTo>
                    <a:pt x="36" y="12"/>
                  </a:lnTo>
                  <a:lnTo>
                    <a:pt x="30" y="12"/>
                  </a:lnTo>
                  <a:lnTo>
                    <a:pt x="24" y="12"/>
                  </a:lnTo>
                  <a:lnTo>
                    <a:pt x="18" y="12"/>
                  </a:lnTo>
                  <a:lnTo>
                    <a:pt x="18" y="18"/>
                  </a:lnTo>
                  <a:lnTo>
                    <a:pt x="12" y="18"/>
                  </a:lnTo>
                  <a:lnTo>
                    <a:pt x="12" y="24"/>
                  </a:lnTo>
                  <a:lnTo>
                    <a:pt x="12" y="30"/>
                  </a:lnTo>
                  <a:lnTo>
                    <a:pt x="6" y="36"/>
                  </a:lnTo>
                  <a:lnTo>
                    <a:pt x="12" y="42"/>
                  </a:lnTo>
                  <a:lnTo>
                    <a:pt x="12" y="48"/>
                  </a:lnTo>
                  <a:lnTo>
                    <a:pt x="12" y="54"/>
                  </a:lnTo>
                  <a:lnTo>
                    <a:pt x="12" y="60"/>
                  </a:lnTo>
                  <a:lnTo>
                    <a:pt x="18" y="66"/>
                  </a:lnTo>
                  <a:lnTo>
                    <a:pt x="18" y="78"/>
                  </a:lnTo>
                  <a:lnTo>
                    <a:pt x="24" y="84"/>
                  </a:lnTo>
                  <a:lnTo>
                    <a:pt x="24" y="90"/>
                  </a:lnTo>
                  <a:lnTo>
                    <a:pt x="30" y="96"/>
                  </a:lnTo>
                  <a:lnTo>
                    <a:pt x="108" y="204"/>
                  </a:lnTo>
                  <a:lnTo>
                    <a:pt x="102" y="210"/>
                  </a:lnTo>
                </a:path>
              </a:pathLst>
            </a:custGeom>
            <a:noFill/>
            <a:ln w="19050">
              <a:solidFill>
                <a:srgbClr val="FF5CC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49" name="Freeform 95"/>
            <p:cNvSpPr>
              <a:spLocks/>
            </p:cNvSpPr>
            <p:nvPr/>
          </p:nvSpPr>
          <p:spPr bwMode="auto">
            <a:xfrm>
              <a:off x="1980" y="1704"/>
              <a:ext cx="144" cy="210"/>
            </a:xfrm>
            <a:custGeom>
              <a:avLst/>
              <a:gdLst>
                <a:gd name="T0" fmla="*/ 102 w 144"/>
                <a:gd name="T1" fmla="*/ 210 h 210"/>
                <a:gd name="T2" fmla="*/ 30 w 144"/>
                <a:gd name="T3" fmla="*/ 102 h 210"/>
                <a:gd name="T4" fmla="*/ 24 w 144"/>
                <a:gd name="T5" fmla="*/ 96 h 210"/>
                <a:gd name="T6" fmla="*/ 18 w 144"/>
                <a:gd name="T7" fmla="*/ 84 h 210"/>
                <a:gd name="T8" fmla="*/ 12 w 144"/>
                <a:gd name="T9" fmla="*/ 78 h 210"/>
                <a:gd name="T10" fmla="*/ 12 w 144"/>
                <a:gd name="T11" fmla="*/ 72 h 210"/>
                <a:gd name="T12" fmla="*/ 6 w 144"/>
                <a:gd name="T13" fmla="*/ 60 h 210"/>
                <a:gd name="T14" fmla="*/ 6 w 144"/>
                <a:gd name="T15" fmla="*/ 54 h 210"/>
                <a:gd name="T16" fmla="*/ 0 w 144"/>
                <a:gd name="T17" fmla="*/ 42 h 210"/>
                <a:gd name="T18" fmla="*/ 0 w 144"/>
                <a:gd name="T19" fmla="*/ 36 h 210"/>
                <a:gd name="T20" fmla="*/ 0 w 144"/>
                <a:gd name="T21" fmla="*/ 30 h 210"/>
                <a:gd name="T22" fmla="*/ 0 w 144"/>
                <a:gd name="T23" fmla="*/ 24 h 210"/>
                <a:gd name="T24" fmla="*/ 6 w 144"/>
                <a:gd name="T25" fmla="*/ 18 h 210"/>
                <a:gd name="T26" fmla="*/ 6 w 144"/>
                <a:gd name="T27" fmla="*/ 12 h 210"/>
                <a:gd name="T28" fmla="*/ 6 w 144"/>
                <a:gd name="T29" fmla="*/ 6 h 210"/>
                <a:gd name="T30" fmla="*/ 12 w 144"/>
                <a:gd name="T31" fmla="*/ 0 h 210"/>
                <a:gd name="T32" fmla="*/ 18 w 144"/>
                <a:gd name="T33" fmla="*/ 0 h 210"/>
                <a:gd name="T34" fmla="*/ 24 w 144"/>
                <a:gd name="T35" fmla="*/ 0 h 210"/>
                <a:gd name="T36" fmla="*/ 30 w 144"/>
                <a:gd name="T37" fmla="*/ 0 h 210"/>
                <a:gd name="T38" fmla="*/ 36 w 144"/>
                <a:gd name="T39" fmla="*/ 0 h 210"/>
                <a:gd name="T40" fmla="*/ 42 w 144"/>
                <a:gd name="T41" fmla="*/ 6 h 210"/>
                <a:gd name="T42" fmla="*/ 48 w 144"/>
                <a:gd name="T43" fmla="*/ 12 h 210"/>
                <a:gd name="T44" fmla="*/ 54 w 144"/>
                <a:gd name="T45" fmla="*/ 18 h 210"/>
                <a:gd name="T46" fmla="*/ 60 w 144"/>
                <a:gd name="T47" fmla="*/ 24 h 210"/>
                <a:gd name="T48" fmla="*/ 66 w 144"/>
                <a:gd name="T49" fmla="*/ 30 h 210"/>
                <a:gd name="T50" fmla="*/ 144 w 144"/>
                <a:gd name="T51" fmla="*/ 138 h 210"/>
                <a:gd name="T52" fmla="*/ 138 w 144"/>
                <a:gd name="T53" fmla="*/ 144 h 210"/>
                <a:gd name="T54" fmla="*/ 60 w 144"/>
                <a:gd name="T55" fmla="*/ 36 h 210"/>
                <a:gd name="T56" fmla="*/ 60 w 144"/>
                <a:gd name="T57" fmla="*/ 30 h 210"/>
                <a:gd name="T58" fmla="*/ 54 w 144"/>
                <a:gd name="T59" fmla="*/ 24 h 210"/>
                <a:gd name="T60" fmla="*/ 48 w 144"/>
                <a:gd name="T61" fmla="*/ 24 h 210"/>
                <a:gd name="T62" fmla="*/ 42 w 144"/>
                <a:gd name="T63" fmla="*/ 18 h 210"/>
                <a:gd name="T64" fmla="*/ 36 w 144"/>
                <a:gd name="T65" fmla="*/ 12 h 210"/>
                <a:gd name="T66" fmla="*/ 30 w 144"/>
                <a:gd name="T67" fmla="*/ 12 h 210"/>
                <a:gd name="T68" fmla="*/ 24 w 144"/>
                <a:gd name="T69" fmla="*/ 12 h 210"/>
                <a:gd name="T70" fmla="*/ 18 w 144"/>
                <a:gd name="T71" fmla="*/ 12 h 210"/>
                <a:gd name="T72" fmla="*/ 18 w 144"/>
                <a:gd name="T73" fmla="*/ 18 h 210"/>
                <a:gd name="T74" fmla="*/ 12 w 144"/>
                <a:gd name="T75" fmla="*/ 24 h 210"/>
                <a:gd name="T76" fmla="*/ 12 w 144"/>
                <a:gd name="T77" fmla="*/ 30 h 210"/>
                <a:gd name="T78" fmla="*/ 12 w 144"/>
                <a:gd name="T79" fmla="*/ 36 h 210"/>
                <a:gd name="T80" fmla="*/ 12 w 144"/>
                <a:gd name="T81" fmla="*/ 42 h 210"/>
                <a:gd name="T82" fmla="*/ 12 w 144"/>
                <a:gd name="T83" fmla="*/ 48 h 210"/>
                <a:gd name="T84" fmla="*/ 12 w 144"/>
                <a:gd name="T85" fmla="*/ 54 h 210"/>
                <a:gd name="T86" fmla="*/ 12 w 144"/>
                <a:gd name="T87" fmla="*/ 60 h 210"/>
                <a:gd name="T88" fmla="*/ 18 w 144"/>
                <a:gd name="T89" fmla="*/ 72 h 210"/>
                <a:gd name="T90" fmla="*/ 18 w 144"/>
                <a:gd name="T91" fmla="*/ 78 h 210"/>
                <a:gd name="T92" fmla="*/ 24 w 144"/>
                <a:gd name="T93" fmla="*/ 84 h 210"/>
                <a:gd name="T94" fmla="*/ 24 w 144"/>
                <a:gd name="T95" fmla="*/ 90 h 210"/>
                <a:gd name="T96" fmla="*/ 30 w 144"/>
                <a:gd name="T97" fmla="*/ 96 h 210"/>
                <a:gd name="T98" fmla="*/ 108 w 144"/>
                <a:gd name="T99" fmla="*/ 204 h 210"/>
                <a:gd name="T100" fmla="*/ 102 w 144"/>
                <a:gd name="T101" fmla="*/ 210 h 21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44"/>
                <a:gd name="T154" fmla="*/ 0 h 210"/>
                <a:gd name="T155" fmla="*/ 144 w 144"/>
                <a:gd name="T156" fmla="*/ 210 h 21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44" h="210">
                  <a:moveTo>
                    <a:pt x="102" y="210"/>
                  </a:moveTo>
                  <a:lnTo>
                    <a:pt x="30" y="102"/>
                  </a:lnTo>
                  <a:lnTo>
                    <a:pt x="24" y="96"/>
                  </a:lnTo>
                  <a:lnTo>
                    <a:pt x="18" y="84"/>
                  </a:lnTo>
                  <a:lnTo>
                    <a:pt x="12" y="78"/>
                  </a:lnTo>
                  <a:lnTo>
                    <a:pt x="12" y="72"/>
                  </a:lnTo>
                  <a:lnTo>
                    <a:pt x="6" y="60"/>
                  </a:lnTo>
                  <a:lnTo>
                    <a:pt x="6" y="54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6" y="18"/>
                  </a:lnTo>
                  <a:lnTo>
                    <a:pt x="6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42" y="6"/>
                  </a:lnTo>
                  <a:lnTo>
                    <a:pt x="48" y="12"/>
                  </a:lnTo>
                  <a:lnTo>
                    <a:pt x="54" y="18"/>
                  </a:lnTo>
                  <a:lnTo>
                    <a:pt x="60" y="24"/>
                  </a:lnTo>
                  <a:lnTo>
                    <a:pt x="66" y="30"/>
                  </a:lnTo>
                  <a:lnTo>
                    <a:pt x="144" y="138"/>
                  </a:lnTo>
                  <a:lnTo>
                    <a:pt x="138" y="144"/>
                  </a:lnTo>
                  <a:lnTo>
                    <a:pt x="60" y="36"/>
                  </a:lnTo>
                  <a:lnTo>
                    <a:pt x="60" y="30"/>
                  </a:lnTo>
                  <a:lnTo>
                    <a:pt x="54" y="24"/>
                  </a:lnTo>
                  <a:lnTo>
                    <a:pt x="48" y="24"/>
                  </a:lnTo>
                  <a:lnTo>
                    <a:pt x="42" y="18"/>
                  </a:lnTo>
                  <a:lnTo>
                    <a:pt x="36" y="12"/>
                  </a:lnTo>
                  <a:lnTo>
                    <a:pt x="30" y="12"/>
                  </a:lnTo>
                  <a:lnTo>
                    <a:pt x="24" y="12"/>
                  </a:lnTo>
                  <a:lnTo>
                    <a:pt x="18" y="12"/>
                  </a:lnTo>
                  <a:lnTo>
                    <a:pt x="18" y="18"/>
                  </a:lnTo>
                  <a:lnTo>
                    <a:pt x="12" y="24"/>
                  </a:lnTo>
                  <a:lnTo>
                    <a:pt x="12" y="30"/>
                  </a:lnTo>
                  <a:lnTo>
                    <a:pt x="12" y="36"/>
                  </a:lnTo>
                  <a:lnTo>
                    <a:pt x="12" y="42"/>
                  </a:lnTo>
                  <a:lnTo>
                    <a:pt x="12" y="48"/>
                  </a:lnTo>
                  <a:lnTo>
                    <a:pt x="12" y="54"/>
                  </a:lnTo>
                  <a:lnTo>
                    <a:pt x="12" y="60"/>
                  </a:lnTo>
                  <a:lnTo>
                    <a:pt x="18" y="72"/>
                  </a:lnTo>
                  <a:lnTo>
                    <a:pt x="18" y="78"/>
                  </a:lnTo>
                  <a:lnTo>
                    <a:pt x="24" y="84"/>
                  </a:lnTo>
                  <a:lnTo>
                    <a:pt x="24" y="90"/>
                  </a:lnTo>
                  <a:lnTo>
                    <a:pt x="30" y="96"/>
                  </a:lnTo>
                  <a:lnTo>
                    <a:pt x="108" y="204"/>
                  </a:lnTo>
                  <a:lnTo>
                    <a:pt x="102" y="210"/>
                  </a:lnTo>
                  <a:close/>
                </a:path>
              </a:pathLst>
            </a:custGeom>
            <a:solidFill>
              <a:srgbClr val="00FF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50" name="Freeform 96"/>
            <p:cNvSpPr>
              <a:spLocks/>
            </p:cNvSpPr>
            <p:nvPr/>
          </p:nvSpPr>
          <p:spPr bwMode="auto">
            <a:xfrm>
              <a:off x="1980" y="1704"/>
              <a:ext cx="144" cy="210"/>
            </a:xfrm>
            <a:custGeom>
              <a:avLst/>
              <a:gdLst>
                <a:gd name="T0" fmla="*/ 102 w 144"/>
                <a:gd name="T1" fmla="*/ 210 h 210"/>
                <a:gd name="T2" fmla="*/ 30 w 144"/>
                <a:gd name="T3" fmla="*/ 102 h 210"/>
                <a:gd name="T4" fmla="*/ 24 w 144"/>
                <a:gd name="T5" fmla="*/ 96 h 210"/>
                <a:gd name="T6" fmla="*/ 18 w 144"/>
                <a:gd name="T7" fmla="*/ 84 h 210"/>
                <a:gd name="T8" fmla="*/ 12 w 144"/>
                <a:gd name="T9" fmla="*/ 78 h 210"/>
                <a:gd name="T10" fmla="*/ 12 w 144"/>
                <a:gd name="T11" fmla="*/ 72 h 210"/>
                <a:gd name="T12" fmla="*/ 6 w 144"/>
                <a:gd name="T13" fmla="*/ 60 h 210"/>
                <a:gd name="T14" fmla="*/ 6 w 144"/>
                <a:gd name="T15" fmla="*/ 54 h 210"/>
                <a:gd name="T16" fmla="*/ 0 w 144"/>
                <a:gd name="T17" fmla="*/ 42 h 210"/>
                <a:gd name="T18" fmla="*/ 0 w 144"/>
                <a:gd name="T19" fmla="*/ 36 h 210"/>
                <a:gd name="T20" fmla="*/ 0 w 144"/>
                <a:gd name="T21" fmla="*/ 30 h 210"/>
                <a:gd name="T22" fmla="*/ 0 w 144"/>
                <a:gd name="T23" fmla="*/ 24 h 210"/>
                <a:gd name="T24" fmla="*/ 6 w 144"/>
                <a:gd name="T25" fmla="*/ 18 h 210"/>
                <a:gd name="T26" fmla="*/ 6 w 144"/>
                <a:gd name="T27" fmla="*/ 12 h 210"/>
                <a:gd name="T28" fmla="*/ 6 w 144"/>
                <a:gd name="T29" fmla="*/ 6 h 210"/>
                <a:gd name="T30" fmla="*/ 12 w 144"/>
                <a:gd name="T31" fmla="*/ 0 h 210"/>
                <a:gd name="T32" fmla="*/ 18 w 144"/>
                <a:gd name="T33" fmla="*/ 0 h 210"/>
                <a:gd name="T34" fmla="*/ 24 w 144"/>
                <a:gd name="T35" fmla="*/ 0 h 210"/>
                <a:gd name="T36" fmla="*/ 30 w 144"/>
                <a:gd name="T37" fmla="*/ 0 h 210"/>
                <a:gd name="T38" fmla="*/ 36 w 144"/>
                <a:gd name="T39" fmla="*/ 0 h 210"/>
                <a:gd name="T40" fmla="*/ 42 w 144"/>
                <a:gd name="T41" fmla="*/ 6 h 210"/>
                <a:gd name="T42" fmla="*/ 48 w 144"/>
                <a:gd name="T43" fmla="*/ 12 h 210"/>
                <a:gd name="T44" fmla="*/ 54 w 144"/>
                <a:gd name="T45" fmla="*/ 18 h 210"/>
                <a:gd name="T46" fmla="*/ 60 w 144"/>
                <a:gd name="T47" fmla="*/ 24 h 210"/>
                <a:gd name="T48" fmla="*/ 66 w 144"/>
                <a:gd name="T49" fmla="*/ 30 h 210"/>
                <a:gd name="T50" fmla="*/ 144 w 144"/>
                <a:gd name="T51" fmla="*/ 138 h 210"/>
                <a:gd name="T52" fmla="*/ 138 w 144"/>
                <a:gd name="T53" fmla="*/ 144 h 210"/>
                <a:gd name="T54" fmla="*/ 60 w 144"/>
                <a:gd name="T55" fmla="*/ 36 h 210"/>
                <a:gd name="T56" fmla="*/ 60 w 144"/>
                <a:gd name="T57" fmla="*/ 30 h 210"/>
                <a:gd name="T58" fmla="*/ 54 w 144"/>
                <a:gd name="T59" fmla="*/ 24 h 210"/>
                <a:gd name="T60" fmla="*/ 48 w 144"/>
                <a:gd name="T61" fmla="*/ 24 h 210"/>
                <a:gd name="T62" fmla="*/ 42 w 144"/>
                <a:gd name="T63" fmla="*/ 18 h 210"/>
                <a:gd name="T64" fmla="*/ 36 w 144"/>
                <a:gd name="T65" fmla="*/ 12 h 210"/>
                <a:gd name="T66" fmla="*/ 30 w 144"/>
                <a:gd name="T67" fmla="*/ 12 h 210"/>
                <a:gd name="T68" fmla="*/ 24 w 144"/>
                <a:gd name="T69" fmla="*/ 12 h 210"/>
                <a:gd name="T70" fmla="*/ 18 w 144"/>
                <a:gd name="T71" fmla="*/ 12 h 210"/>
                <a:gd name="T72" fmla="*/ 18 w 144"/>
                <a:gd name="T73" fmla="*/ 18 h 210"/>
                <a:gd name="T74" fmla="*/ 12 w 144"/>
                <a:gd name="T75" fmla="*/ 24 h 210"/>
                <a:gd name="T76" fmla="*/ 12 w 144"/>
                <a:gd name="T77" fmla="*/ 30 h 210"/>
                <a:gd name="T78" fmla="*/ 12 w 144"/>
                <a:gd name="T79" fmla="*/ 36 h 210"/>
                <a:gd name="T80" fmla="*/ 12 w 144"/>
                <a:gd name="T81" fmla="*/ 42 h 210"/>
                <a:gd name="T82" fmla="*/ 12 w 144"/>
                <a:gd name="T83" fmla="*/ 48 h 210"/>
                <a:gd name="T84" fmla="*/ 12 w 144"/>
                <a:gd name="T85" fmla="*/ 54 h 210"/>
                <a:gd name="T86" fmla="*/ 12 w 144"/>
                <a:gd name="T87" fmla="*/ 60 h 210"/>
                <a:gd name="T88" fmla="*/ 18 w 144"/>
                <a:gd name="T89" fmla="*/ 72 h 210"/>
                <a:gd name="T90" fmla="*/ 18 w 144"/>
                <a:gd name="T91" fmla="*/ 78 h 210"/>
                <a:gd name="T92" fmla="*/ 24 w 144"/>
                <a:gd name="T93" fmla="*/ 84 h 210"/>
                <a:gd name="T94" fmla="*/ 24 w 144"/>
                <a:gd name="T95" fmla="*/ 90 h 210"/>
                <a:gd name="T96" fmla="*/ 30 w 144"/>
                <a:gd name="T97" fmla="*/ 96 h 210"/>
                <a:gd name="T98" fmla="*/ 108 w 144"/>
                <a:gd name="T99" fmla="*/ 204 h 210"/>
                <a:gd name="T100" fmla="*/ 102 w 144"/>
                <a:gd name="T101" fmla="*/ 210 h 21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44"/>
                <a:gd name="T154" fmla="*/ 0 h 210"/>
                <a:gd name="T155" fmla="*/ 144 w 144"/>
                <a:gd name="T156" fmla="*/ 210 h 21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44" h="210">
                  <a:moveTo>
                    <a:pt x="102" y="210"/>
                  </a:moveTo>
                  <a:lnTo>
                    <a:pt x="30" y="102"/>
                  </a:lnTo>
                  <a:lnTo>
                    <a:pt x="24" y="96"/>
                  </a:lnTo>
                  <a:lnTo>
                    <a:pt x="18" y="84"/>
                  </a:lnTo>
                  <a:lnTo>
                    <a:pt x="12" y="78"/>
                  </a:lnTo>
                  <a:lnTo>
                    <a:pt x="12" y="72"/>
                  </a:lnTo>
                  <a:lnTo>
                    <a:pt x="6" y="60"/>
                  </a:lnTo>
                  <a:lnTo>
                    <a:pt x="6" y="54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6" y="18"/>
                  </a:lnTo>
                  <a:lnTo>
                    <a:pt x="6" y="12"/>
                  </a:lnTo>
                  <a:lnTo>
                    <a:pt x="6" y="6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42" y="6"/>
                  </a:lnTo>
                  <a:lnTo>
                    <a:pt x="48" y="12"/>
                  </a:lnTo>
                  <a:lnTo>
                    <a:pt x="54" y="18"/>
                  </a:lnTo>
                  <a:lnTo>
                    <a:pt x="60" y="24"/>
                  </a:lnTo>
                  <a:lnTo>
                    <a:pt x="66" y="30"/>
                  </a:lnTo>
                  <a:lnTo>
                    <a:pt x="144" y="138"/>
                  </a:lnTo>
                  <a:lnTo>
                    <a:pt x="138" y="144"/>
                  </a:lnTo>
                  <a:lnTo>
                    <a:pt x="60" y="36"/>
                  </a:lnTo>
                  <a:lnTo>
                    <a:pt x="60" y="30"/>
                  </a:lnTo>
                  <a:lnTo>
                    <a:pt x="54" y="24"/>
                  </a:lnTo>
                  <a:lnTo>
                    <a:pt x="48" y="24"/>
                  </a:lnTo>
                  <a:lnTo>
                    <a:pt x="42" y="18"/>
                  </a:lnTo>
                  <a:lnTo>
                    <a:pt x="36" y="12"/>
                  </a:lnTo>
                  <a:lnTo>
                    <a:pt x="30" y="12"/>
                  </a:lnTo>
                  <a:lnTo>
                    <a:pt x="24" y="12"/>
                  </a:lnTo>
                  <a:lnTo>
                    <a:pt x="18" y="12"/>
                  </a:lnTo>
                  <a:lnTo>
                    <a:pt x="18" y="18"/>
                  </a:lnTo>
                  <a:lnTo>
                    <a:pt x="12" y="24"/>
                  </a:lnTo>
                  <a:lnTo>
                    <a:pt x="12" y="30"/>
                  </a:lnTo>
                  <a:lnTo>
                    <a:pt x="12" y="36"/>
                  </a:lnTo>
                  <a:lnTo>
                    <a:pt x="12" y="42"/>
                  </a:lnTo>
                  <a:lnTo>
                    <a:pt x="12" y="48"/>
                  </a:lnTo>
                  <a:lnTo>
                    <a:pt x="12" y="54"/>
                  </a:lnTo>
                  <a:lnTo>
                    <a:pt x="12" y="60"/>
                  </a:lnTo>
                  <a:lnTo>
                    <a:pt x="18" y="72"/>
                  </a:lnTo>
                  <a:lnTo>
                    <a:pt x="18" y="78"/>
                  </a:lnTo>
                  <a:lnTo>
                    <a:pt x="24" y="84"/>
                  </a:lnTo>
                  <a:lnTo>
                    <a:pt x="24" y="90"/>
                  </a:lnTo>
                  <a:lnTo>
                    <a:pt x="30" y="96"/>
                  </a:lnTo>
                  <a:lnTo>
                    <a:pt x="108" y="204"/>
                  </a:lnTo>
                  <a:lnTo>
                    <a:pt x="102" y="210"/>
                  </a:lnTo>
                </a:path>
              </a:pathLst>
            </a:custGeom>
            <a:noFill/>
            <a:ln w="1905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51" name="Line 97"/>
            <p:cNvSpPr>
              <a:spLocks noChangeShapeType="1"/>
            </p:cNvSpPr>
            <p:nvPr/>
          </p:nvSpPr>
          <p:spPr bwMode="auto">
            <a:xfrm flipH="1">
              <a:off x="2088" y="1848"/>
              <a:ext cx="30" cy="6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52" name="Line 98"/>
            <p:cNvSpPr>
              <a:spLocks noChangeShapeType="1"/>
            </p:cNvSpPr>
            <p:nvPr/>
          </p:nvSpPr>
          <p:spPr bwMode="auto">
            <a:xfrm flipH="1">
              <a:off x="2022" y="1962"/>
              <a:ext cx="30" cy="60"/>
            </a:xfrm>
            <a:prstGeom prst="line">
              <a:avLst/>
            </a:prstGeom>
            <a:noFill/>
            <a:ln w="19050">
              <a:solidFill>
                <a:srgbClr val="FF69C7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53" name="Line 99"/>
            <p:cNvSpPr>
              <a:spLocks noChangeShapeType="1"/>
            </p:cNvSpPr>
            <p:nvPr/>
          </p:nvSpPr>
          <p:spPr bwMode="auto">
            <a:xfrm flipV="1">
              <a:off x="1836" y="1602"/>
              <a:ext cx="138" cy="25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54" name="Freeform 100"/>
            <p:cNvSpPr>
              <a:spLocks/>
            </p:cNvSpPr>
            <p:nvPr/>
          </p:nvSpPr>
          <p:spPr bwMode="auto">
            <a:xfrm>
              <a:off x="1860" y="1614"/>
              <a:ext cx="156" cy="294"/>
            </a:xfrm>
            <a:custGeom>
              <a:avLst/>
              <a:gdLst>
                <a:gd name="T0" fmla="*/ 132 w 156"/>
                <a:gd name="T1" fmla="*/ 0 h 294"/>
                <a:gd name="T2" fmla="*/ 156 w 156"/>
                <a:gd name="T3" fmla="*/ 0 h 294"/>
                <a:gd name="T4" fmla="*/ 0 w 156"/>
                <a:gd name="T5" fmla="*/ 294 h 294"/>
                <a:gd name="T6" fmla="*/ 0 60000 65536"/>
                <a:gd name="T7" fmla="*/ 0 60000 65536"/>
                <a:gd name="T8" fmla="*/ 0 60000 65536"/>
                <a:gd name="T9" fmla="*/ 0 w 156"/>
                <a:gd name="T10" fmla="*/ 0 h 294"/>
                <a:gd name="T11" fmla="*/ 156 w 156"/>
                <a:gd name="T12" fmla="*/ 294 h 2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6" h="294">
                  <a:moveTo>
                    <a:pt x="132" y="0"/>
                  </a:moveTo>
                  <a:lnTo>
                    <a:pt x="156" y="0"/>
                  </a:lnTo>
                  <a:lnTo>
                    <a:pt x="0" y="294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55" name="Freeform 101"/>
            <p:cNvSpPr>
              <a:spLocks/>
            </p:cNvSpPr>
            <p:nvPr/>
          </p:nvSpPr>
          <p:spPr bwMode="auto">
            <a:xfrm>
              <a:off x="1698" y="1632"/>
              <a:ext cx="138" cy="54"/>
            </a:xfrm>
            <a:custGeom>
              <a:avLst/>
              <a:gdLst>
                <a:gd name="T0" fmla="*/ 138 w 138"/>
                <a:gd name="T1" fmla="*/ 0 h 54"/>
                <a:gd name="T2" fmla="*/ 138 w 138"/>
                <a:gd name="T3" fmla="*/ 6 h 54"/>
                <a:gd name="T4" fmla="*/ 138 w 138"/>
                <a:gd name="T5" fmla="*/ 12 h 54"/>
                <a:gd name="T6" fmla="*/ 138 w 138"/>
                <a:gd name="T7" fmla="*/ 18 h 54"/>
                <a:gd name="T8" fmla="*/ 132 w 138"/>
                <a:gd name="T9" fmla="*/ 24 h 54"/>
                <a:gd name="T10" fmla="*/ 132 w 138"/>
                <a:gd name="T11" fmla="*/ 30 h 54"/>
                <a:gd name="T12" fmla="*/ 126 w 138"/>
                <a:gd name="T13" fmla="*/ 36 h 54"/>
                <a:gd name="T14" fmla="*/ 120 w 138"/>
                <a:gd name="T15" fmla="*/ 42 h 54"/>
                <a:gd name="T16" fmla="*/ 114 w 138"/>
                <a:gd name="T17" fmla="*/ 48 h 54"/>
                <a:gd name="T18" fmla="*/ 108 w 138"/>
                <a:gd name="T19" fmla="*/ 48 h 54"/>
                <a:gd name="T20" fmla="*/ 102 w 138"/>
                <a:gd name="T21" fmla="*/ 48 h 54"/>
                <a:gd name="T22" fmla="*/ 96 w 138"/>
                <a:gd name="T23" fmla="*/ 54 h 54"/>
                <a:gd name="T24" fmla="*/ 90 w 138"/>
                <a:gd name="T25" fmla="*/ 54 h 54"/>
                <a:gd name="T26" fmla="*/ 0 w 138"/>
                <a:gd name="T27" fmla="*/ 54 h 54"/>
                <a:gd name="T28" fmla="*/ 0 w 138"/>
                <a:gd name="T29" fmla="*/ 42 h 54"/>
                <a:gd name="T30" fmla="*/ 90 w 138"/>
                <a:gd name="T31" fmla="*/ 42 h 54"/>
                <a:gd name="T32" fmla="*/ 96 w 138"/>
                <a:gd name="T33" fmla="*/ 42 h 54"/>
                <a:gd name="T34" fmla="*/ 102 w 138"/>
                <a:gd name="T35" fmla="*/ 42 h 54"/>
                <a:gd name="T36" fmla="*/ 108 w 138"/>
                <a:gd name="T37" fmla="*/ 42 h 54"/>
                <a:gd name="T38" fmla="*/ 114 w 138"/>
                <a:gd name="T39" fmla="*/ 36 h 54"/>
                <a:gd name="T40" fmla="*/ 120 w 138"/>
                <a:gd name="T41" fmla="*/ 30 h 54"/>
                <a:gd name="T42" fmla="*/ 120 w 138"/>
                <a:gd name="T43" fmla="*/ 24 h 54"/>
                <a:gd name="T44" fmla="*/ 126 w 138"/>
                <a:gd name="T45" fmla="*/ 24 h 54"/>
                <a:gd name="T46" fmla="*/ 126 w 138"/>
                <a:gd name="T47" fmla="*/ 18 h 54"/>
                <a:gd name="T48" fmla="*/ 126 w 138"/>
                <a:gd name="T49" fmla="*/ 12 h 54"/>
                <a:gd name="T50" fmla="*/ 132 w 138"/>
                <a:gd name="T51" fmla="*/ 6 h 54"/>
                <a:gd name="T52" fmla="*/ 132 w 138"/>
                <a:gd name="T53" fmla="*/ 0 h 5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38"/>
                <a:gd name="T82" fmla="*/ 0 h 54"/>
                <a:gd name="T83" fmla="*/ 138 w 138"/>
                <a:gd name="T84" fmla="*/ 54 h 5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38" h="54">
                  <a:moveTo>
                    <a:pt x="138" y="0"/>
                  </a:moveTo>
                  <a:lnTo>
                    <a:pt x="138" y="6"/>
                  </a:lnTo>
                  <a:lnTo>
                    <a:pt x="138" y="12"/>
                  </a:lnTo>
                  <a:lnTo>
                    <a:pt x="138" y="18"/>
                  </a:lnTo>
                  <a:lnTo>
                    <a:pt x="132" y="24"/>
                  </a:lnTo>
                  <a:lnTo>
                    <a:pt x="132" y="30"/>
                  </a:lnTo>
                  <a:lnTo>
                    <a:pt x="126" y="36"/>
                  </a:lnTo>
                  <a:lnTo>
                    <a:pt x="120" y="42"/>
                  </a:lnTo>
                  <a:lnTo>
                    <a:pt x="114" y="48"/>
                  </a:lnTo>
                  <a:lnTo>
                    <a:pt x="108" y="48"/>
                  </a:lnTo>
                  <a:lnTo>
                    <a:pt x="102" y="48"/>
                  </a:lnTo>
                  <a:lnTo>
                    <a:pt x="96" y="54"/>
                  </a:lnTo>
                  <a:lnTo>
                    <a:pt x="90" y="54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90" y="42"/>
                  </a:lnTo>
                  <a:lnTo>
                    <a:pt x="96" y="42"/>
                  </a:lnTo>
                  <a:lnTo>
                    <a:pt x="102" y="42"/>
                  </a:lnTo>
                  <a:lnTo>
                    <a:pt x="108" y="42"/>
                  </a:lnTo>
                  <a:lnTo>
                    <a:pt x="114" y="36"/>
                  </a:lnTo>
                  <a:lnTo>
                    <a:pt x="120" y="30"/>
                  </a:lnTo>
                  <a:lnTo>
                    <a:pt x="120" y="24"/>
                  </a:lnTo>
                  <a:lnTo>
                    <a:pt x="126" y="24"/>
                  </a:lnTo>
                  <a:lnTo>
                    <a:pt x="126" y="18"/>
                  </a:lnTo>
                  <a:lnTo>
                    <a:pt x="126" y="12"/>
                  </a:lnTo>
                  <a:lnTo>
                    <a:pt x="132" y="6"/>
                  </a:lnTo>
                  <a:lnTo>
                    <a:pt x="132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356" name="Line 102"/>
            <p:cNvSpPr>
              <a:spLocks noChangeShapeType="1"/>
            </p:cNvSpPr>
            <p:nvPr/>
          </p:nvSpPr>
          <p:spPr bwMode="auto">
            <a:xfrm flipV="1">
              <a:off x="1458" y="2016"/>
              <a:ext cx="468" cy="38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3" name="Group 103"/>
          <p:cNvGrpSpPr>
            <a:grpSpLocks/>
          </p:cNvGrpSpPr>
          <p:nvPr/>
        </p:nvGrpSpPr>
        <p:grpSpPr bwMode="auto">
          <a:xfrm rot="20371286">
            <a:off x="2791728" y="2036513"/>
            <a:ext cx="900287" cy="381000"/>
            <a:chOff x="2334" y="1344"/>
            <a:chExt cx="617" cy="240"/>
          </a:xfrm>
        </p:grpSpPr>
        <p:sp>
          <p:nvSpPr>
            <p:cNvPr id="9249" name="Freeform 104"/>
            <p:cNvSpPr>
              <a:spLocks/>
            </p:cNvSpPr>
            <p:nvPr/>
          </p:nvSpPr>
          <p:spPr bwMode="auto">
            <a:xfrm>
              <a:off x="2574" y="1386"/>
              <a:ext cx="162" cy="198"/>
            </a:xfrm>
            <a:custGeom>
              <a:avLst/>
              <a:gdLst>
                <a:gd name="T0" fmla="*/ 72 w 162"/>
                <a:gd name="T1" fmla="*/ 0 h 198"/>
                <a:gd name="T2" fmla="*/ 90 w 162"/>
                <a:gd name="T3" fmla="*/ 0 h 198"/>
                <a:gd name="T4" fmla="*/ 102 w 162"/>
                <a:gd name="T5" fmla="*/ 6 h 198"/>
                <a:gd name="T6" fmla="*/ 120 w 162"/>
                <a:gd name="T7" fmla="*/ 6 h 198"/>
                <a:gd name="T8" fmla="*/ 132 w 162"/>
                <a:gd name="T9" fmla="*/ 18 h 198"/>
                <a:gd name="T10" fmla="*/ 138 w 162"/>
                <a:gd name="T11" fmla="*/ 30 h 198"/>
                <a:gd name="T12" fmla="*/ 150 w 162"/>
                <a:gd name="T13" fmla="*/ 42 h 198"/>
                <a:gd name="T14" fmla="*/ 156 w 162"/>
                <a:gd name="T15" fmla="*/ 60 h 198"/>
                <a:gd name="T16" fmla="*/ 162 w 162"/>
                <a:gd name="T17" fmla="*/ 78 h 198"/>
                <a:gd name="T18" fmla="*/ 162 w 162"/>
                <a:gd name="T19" fmla="*/ 96 h 198"/>
                <a:gd name="T20" fmla="*/ 162 w 162"/>
                <a:gd name="T21" fmla="*/ 120 h 198"/>
                <a:gd name="T22" fmla="*/ 156 w 162"/>
                <a:gd name="T23" fmla="*/ 138 h 198"/>
                <a:gd name="T24" fmla="*/ 150 w 162"/>
                <a:gd name="T25" fmla="*/ 156 h 198"/>
                <a:gd name="T26" fmla="*/ 138 w 162"/>
                <a:gd name="T27" fmla="*/ 168 h 198"/>
                <a:gd name="T28" fmla="*/ 132 w 162"/>
                <a:gd name="T29" fmla="*/ 180 h 198"/>
                <a:gd name="T30" fmla="*/ 120 w 162"/>
                <a:gd name="T31" fmla="*/ 186 h 198"/>
                <a:gd name="T32" fmla="*/ 102 w 162"/>
                <a:gd name="T33" fmla="*/ 192 h 198"/>
                <a:gd name="T34" fmla="*/ 90 w 162"/>
                <a:gd name="T35" fmla="*/ 198 h 198"/>
                <a:gd name="T36" fmla="*/ 72 w 162"/>
                <a:gd name="T37" fmla="*/ 198 h 198"/>
                <a:gd name="T38" fmla="*/ 60 w 162"/>
                <a:gd name="T39" fmla="*/ 192 h 198"/>
                <a:gd name="T40" fmla="*/ 48 w 162"/>
                <a:gd name="T41" fmla="*/ 186 h 198"/>
                <a:gd name="T42" fmla="*/ 36 w 162"/>
                <a:gd name="T43" fmla="*/ 180 h 198"/>
                <a:gd name="T44" fmla="*/ 24 w 162"/>
                <a:gd name="T45" fmla="*/ 168 h 198"/>
                <a:gd name="T46" fmla="*/ 12 w 162"/>
                <a:gd name="T47" fmla="*/ 150 h 198"/>
                <a:gd name="T48" fmla="*/ 6 w 162"/>
                <a:gd name="T49" fmla="*/ 138 h 198"/>
                <a:gd name="T50" fmla="*/ 0 w 162"/>
                <a:gd name="T51" fmla="*/ 120 h 198"/>
                <a:gd name="T52" fmla="*/ 0 w 162"/>
                <a:gd name="T53" fmla="*/ 102 h 198"/>
                <a:gd name="T54" fmla="*/ 0 w 162"/>
                <a:gd name="T55" fmla="*/ 78 h 198"/>
                <a:gd name="T56" fmla="*/ 6 w 162"/>
                <a:gd name="T57" fmla="*/ 60 h 198"/>
                <a:gd name="T58" fmla="*/ 12 w 162"/>
                <a:gd name="T59" fmla="*/ 42 h 198"/>
                <a:gd name="T60" fmla="*/ 24 w 162"/>
                <a:gd name="T61" fmla="*/ 30 h 198"/>
                <a:gd name="T62" fmla="*/ 36 w 162"/>
                <a:gd name="T63" fmla="*/ 18 h 198"/>
                <a:gd name="T64" fmla="*/ 48 w 162"/>
                <a:gd name="T65" fmla="*/ 6 h 198"/>
                <a:gd name="T66" fmla="*/ 60 w 162"/>
                <a:gd name="T67" fmla="*/ 6 h 198"/>
                <a:gd name="T68" fmla="*/ 72 w 162"/>
                <a:gd name="T69" fmla="*/ 0 h 19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2"/>
                <a:gd name="T106" fmla="*/ 0 h 198"/>
                <a:gd name="T107" fmla="*/ 162 w 162"/>
                <a:gd name="T108" fmla="*/ 198 h 19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2" h="198">
                  <a:moveTo>
                    <a:pt x="72" y="0"/>
                  </a:moveTo>
                  <a:lnTo>
                    <a:pt x="90" y="0"/>
                  </a:lnTo>
                  <a:lnTo>
                    <a:pt x="102" y="6"/>
                  </a:lnTo>
                  <a:lnTo>
                    <a:pt x="120" y="6"/>
                  </a:lnTo>
                  <a:lnTo>
                    <a:pt x="132" y="18"/>
                  </a:lnTo>
                  <a:lnTo>
                    <a:pt x="138" y="30"/>
                  </a:lnTo>
                  <a:lnTo>
                    <a:pt x="150" y="42"/>
                  </a:lnTo>
                  <a:lnTo>
                    <a:pt x="156" y="60"/>
                  </a:lnTo>
                  <a:lnTo>
                    <a:pt x="162" y="78"/>
                  </a:lnTo>
                  <a:lnTo>
                    <a:pt x="162" y="96"/>
                  </a:lnTo>
                  <a:lnTo>
                    <a:pt x="162" y="120"/>
                  </a:lnTo>
                  <a:lnTo>
                    <a:pt x="156" y="138"/>
                  </a:lnTo>
                  <a:lnTo>
                    <a:pt x="150" y="156"/>
                  </a:lnTo>
                  <a:lnTo>
                    <a:pt x="138" y="168"/>
                  </a:lnTo>
                  <a:lnTo>
                    <a:pt x="132" y="180"/>
                  </a:lnTo>
                  <a:lnTo>
                    <a:pt x="120" y="186"/>
                  </a:lnTo>
                  <a:lnTo>
                    <a:pt x="102" y="192"/>
                  </a:lnTo>
                  <a:lnTo>
                    <a:pt x="90" y="198"/>
                  </a:lnTo>
                  <a:lnTo>
                    <a:pt x="72" y="198"/>
                  </a:lnTo>
                  <a:lnTo>
                    <a:pt x="60" y="192"/>
                  </a:lnTo>
                  <a:lnTo>
                    <a:pt x="48" y="186"/>
                  </a:lnTo>
                  <a:lnTo>
                    <a:pt x="36" y="180"/>
                  </a:lnTo>
                  <a:lnTo>
                    <a:pt x="24" y="168"/>
                  </a:lnTo>
                  <a:lnTo>
                    <a:pt x="12" y="150"/>
                  </a:lnTo>
                  <a:lnTo>
                    <a:pt x="6" y="138"/>
                  </a:lnTo>
                  <a:lnTo>
                    <a:pt x="0" y="120"/>
                  </a:lnTo>
                  <a:lnTo>
                    <a:pt x="0" y="102"/>
                  </a:lnTo>
                  <a:lnTo>
                    <a:pt x="0" y="78"/>
                  </a:lnTo>
                  <a:lnTo>
                    <a:pt x="6" y="60"/>
                  </a:lnTo>
                  <a:lnTo>
                    <a:pt x="12" y="42"/>
                  </a:lnTo>
                  <a:lnTo>
                    <a:pt x="24" y="30"/>
                  </a:lnTo>
                  <a:lnTo>
                    <a:pt x="36" y="18"/>
                  </a:lnTo>
                  <a:lnTo>
                    <a:pt x="48" y="6"/>
                  </a:lnTo>
                  <a:lnTo>
                    <a:pt x="60" y="6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50" name="Freeform 105"/>
            <p:cNvSpPr>
              <a:spLocks/>
            </p:cNvSpPr>
            <p:nvPr/>
          </p:nvSpPr>
          <p:spPr bwMode="auto">
            <a:xfrm>
              <a:off x="2562" y="1380"/>
              <a:ext cx="162" cy="198"/>
            </a:xfrm>
            <a:custGeom>
              <a:avLst/>
              <a:gdLst>
                <a:gd name="T0" fmla="*/ 72 w 162"/>
                <a:gd name="T1" fmla="*/ 0 h 198"/>
                <a:gd name="T2" fmla="*/ 90 w 162"/>
                <a:gd name="T3" fmla="*/ 0 h 198"/>
                <a:gd name="T4" fmla="*/ 102 w 162"/>
                <a:gd name="T5" fmla="*/ 6 h 198"/>
                <a:gd name="T6" fmla="*/ 120 w 162"/>
                <a:gd name="T7" fmla="*/ 6 h 198"/>
                <a:gd name="T8" fmla="*/ 132 w 162"/>
                <a:gd name="T9" fmla="*/ 18 h 198"/>
                <a:gd name="T10" fmla="*/ 138 w 162"/>
                <a:gd name="T11" fmla="*/ 30 h 198"/>
                <a:gd name="T12" fmla="*/ 150 w 162"/>
                <a:gd name="T13" fmla="*/ 42 h 198"/>
                <a:gd name="T14" fmla="*/ 156 w 162"/>
                <a:gd name="T15" fmla="*/ 60 h 198"/>
                <a:gd name="T16" fmla="*/ 162 w 162"/>
                <a:gd name="T17" fmla="*/ 78 h 198"/>
                <a:gd name="T18" fmla="*/ 162 w 162"/>
                <a:gd name="T19" fmla="*/ 96 h 198"/>
                <a:gd name="T20" fmla="*/ 162 w 162"/>
                <a:gd name="T21" fmla="*/ 120 h 198"/>
                <a:gd name="T22" fmla="*/ 156 w 162"/>
                <a:gd name="T23" fmla="*/ 138 h 198"/>
                <a:gd name="T24" fmla="*/ 150 w 162"/>
                <a:gd name="T25" fmla="*/ 156 h 198"/>
                <a:gd name="T26" fmla="*/ 138 w 162"/>
                <a:gd name="T27" fmla="*/ 168 h 198"/>
                <a:gd name="T28" fmla="*/ 132 w 162"/>
                <a:gd name="T29" fmla="*/ 180 h 198"/>
                <a:gd name="T30" fmla="*/ 120 w 162"/>
                <a:gd name="T31" fmla="*/ 186 h 198"/>
                <a:gd name="T32" fmla="*/ 102 w 162"/>
                <a:gd name="T33" fmla="*/ 192 h 198"/>
                <a:gd name="T34" fmla="*/ 90 w 162"/>
                <a:gd name="T35" fmla="*/ 198 h 198"/>
                <a:gd name="T36" fmla="*/ 72 w 162"/>
                <a:gd name="T37" fmla="*/ 198 h 198"/>
                <a:gd name="T38" fmla="*/ 60 w 162"/>
                <a:gd name="T39" fmla="*/ 192 h 198"/>
                <a:gd name="T40" fmla="*/ 48 w 162"/>
                <a:gd name="T41" fmla="*/ 186 h 198"/>
                <a:gd name="T42" fmla="*/ 36 w 162"/>
                <a:gd name="T43" fmla="*/ 180 h 198"/>
                <a:gd name="T44" fmla="*/ 24 w 162"/>
                <a:gd name="T45" fmla="*/ 168 h 198"/>
                <a:gd name="T46" fmla="*/ 12 w 162"/>
                <a:gd name="T47" fmla="*/ 150 h 198"/>
                <a:gd name="T48" fmla="*/ 6 w 162"/>
                <a:gd name="T49" fmla="*/ 138 h 198"/>
                <a:gd name="T50" fmla="*/ 0 w 162"/>
                <a:gd name="T51" fmla="*/ 120 h 198"/>
                <a:gd name="T52" fmla="*/ 0 w 162"/>
                <a:gd name="T53" fmla="*/ 102 h 198"/>
                <a:gd name="T54" fmla="*/ 0 w 162"/>
                <a:gd name="T55" fmla="*/ 78 h 198"/>
                <a:gd name="T56" fmla="*/ 6 w 162"/>
                <a:gd name="T57" fmla="*/ 60 h 198"/>
                <a:gd name="T58" fmla="*/ 12 w 162"/>
                <a:gd name="T59" fmla="*/ 42 h 198"/>
                <a:gd name="T60" fmla="*/ 24 w 162"/>
                <a:gd name="T61" fmla="*/ 30 h 198"/>
                <a:gd name="T62" fmla="*/ 36 w 162"/>
                <a:gd name="T63" fmla="*/ 18 h 198"/>
                <a:gd name="T64" fmla="*/ 48 w 162"/>
                <a:gd name="T65" fmla="*/ 6 h 198"/>
                <a:gd name="T66" fmla="*/ 60 w 162"/>
                <a:gd name="T67" fmla="*/ 6 h 198"/>
                <a:gd name="T68" fmla="*/ 72 w 162"/>
                <a:gd name="T69" fmla="*/ 0 h 19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2"/>
                <a:gd name="T106" fmla="*/ 0 h 198"/>
                <a:gd name="T107" fmla="*/ 162 w 162"/>
                <a:gd name="T108" fmla="*/ 198 h 19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2" h="198">
                  <a:moveTo>
                    <a:pt x="72" y="0"/>
                  </a:moveTo>
                  <a:lnTo>
                    <a:pt x="90" y="0"/>
                  </a:lnTo>
                  <a:lnTo>
                    <a:pt x="102" y="6"/>
                  </a:lnTo>
                  <a:lnTo>
                    <a:pt x="120" y="6"/>
                  </a:lnTo>
                  <a:lnTo>
                    <a:pt x="132" y="18"/>
                  </a:lnTo>
                  <a:lnTo>
                    <a:pt x="138" y="30"/>
                  </a:lnTo>
                  <a:lnTo>
                    <a:pt x="150" y="42"/>
                  </a:lnTo>
                  <a:lnTo>
                    <a:pt x="156" y="60"/>
                  </a:lnTo>
                  <a:lnTo>
                    <a:pt x="162" y="78"/>
                  </a:lnTo>
                  <a:lnTo>
                    <a:pt x="162" y="96"/>
                  </a:lnTo>
                  <a:lnTo>
                    <a:pt x="162" y="120"/>
                  </a:lnTo>
                  <a:lnTo>
                    <a:pt x="156" y="138"/>
                  </a:lnTo>
                  <a:lnTo>
                    <a:pt x="150" y="156"/>
                  </a:lnTo>
                  <a:lnTo>
                    <a:pt x="138" y="168"/>
                  </a:lnTo>
                  <a:lnTo>
                    <a:pt x="132" y="180"/>
                  </a:lnTo>
                  <a:lnTo>
                    <a:pt x="120" y="186"/>
                  </a:lnTo>
                  <a:lnTo>
                    <a:pt x="102" y="192"/>
                  </a:lnTo>
                  <a:lnTo>
                    <a:pt x="90" y="198"/>
                  </a:lnTo>
                  <a:lnTo>
                    <a:pt x="72" y="198"/>
                  </a:lnTo>
                  <a:lnTo>
                    <a:pt x="60" y="192"/>
                  </a:lnTo>
                  <a:lnTo>
                    <a:pt x="48" y="186"/>
                  </a:lnTo>
                  <a:lnTo>
                    <a:pt x="36" y="180"/>
                  </a:lnTo>
                  <a:lnTo>
                    <a:pt x="24" y="168"/>
                  </a:lnTo>
                  <a:lnTo>
                    <a:pt x="12" y="150"/>
                  </a:lnTo>
                  <a:lnTo>
                    <a:pt x="6" y="138"/>
                  </a:lnTo>
                  <a:lnTo>
                    <a:pt x="0" y="120"/>
                  </a:lnTo>
                  <a:lnTo>
                    <a:pt x="0" y="102"/>
                  </a:lnTo>
                  <a:lnTo>
                    <a:pt x="0" y="78"/>
                  </a:lnTo>
                  <a:lnTo>
                    <a:pt x="6" y="60"/>
                  </a:lnTo>
                  <a:lnTo>
                    <a:pt x="12" y="42"/>
                  </a:lnTo>
                  <a:lnTo>
                    <a:pt x="24" y="30"/>
                  </a:lnTo>
                  <a:lnTo>
                    <a:pt x="36" y="18"/>
                  </a:lnTo>
                  <a:lnTo>
                    <a:pt x="48" y="6"/>
                  </a:lnTo>
                  <a:lnTo>
                    <a:pt x="60" y="6"/>
                  </a:lnTo>
                  <a:lnTo>
                    <a:pt x="72" y="0"/>
                  </a:lnTo>
                </a:path>
              </a:pathLst>
            </a:custGeom>
            <a:noFill/>
            <a:ln w="1905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51" name="Rectangle 106"/>
            <p:cNvSpPr>
              <a:spLocks noChangeArrowheads="1"/>
            </p:cNvSpPr>
            <p:nvPr/>
          </p:nvSpPr>
          <p:spPr bwMode="auto">
            <a:xfrm>
              <a:off x="2334" y="1452"/>
              <a:ext cx="246" cy="36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52" name="Rectangle 107"/>
            <p:cNvSpPr>
              <a:spLocks noChangeArrowheads="1"/>
            </p:cNvSpPr>
            <p:nvPr/>
          </p:nvSpPr>
          <p:spPr bwMode="auto">
            <a:xfrm>
              <a:off x="2334" y="1452"/>
              <a:ext cx="246" cy="36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53" name="Freeform 108"/>
            <p:cNvSpPr>
              <a:spLocks noEditPoints="1"/>
            </p:cNvSpPr>
            <p:nvPr/>
          </p:nvSpPr>
          <p:spPr bwMode="auto">
            <a:xfrm>
              <a:off x="2334" y="1482"/>
              <a:ext cx="84" cy="78"/>
            </a:xfrm>
            <a:custGeom>
              <a:avLst/>
              <a:gdLst>
                <a:gd name="T0" fmla="*/ 0 w 84"/>
                <a:gd name="T1" fmla="*/ 0 h 78"/>
                <a:gd name="T2" fmla="*/ 30 w 84"/>
                <a:gd name="T3" fmla="*/ 0 h 78"/>
                <a:gd name="T4" fmla="*/ 24 w 84"/>
                <a:gd name="T5" fmla="*/ 66 h 78"/>
                <a:gd name="T6" fmla="*/ 24 w 84"/>
                <a:gd name="T7" fmla="*/ 72 h 78"/>
                <a:gd name="T8" fmla="*/ 18 w 84"/>
                <a:gd name="T9" fmla="*/ 78 h 78"/>
                <a:gd name="T10" fmla="*/ 12 w 84"/>
                <a:gd name="T11" fmla="*/ 78 h 78"/>
                <a:gd name="T12" fmla="*/ 12 w 84"/>
                <a:gd name="T13" fmla="*/ 72 h 78"/>
                <a:gd name="T14" fmla="*/ 12 w 84"/>
                <a:gd name="T15" fmla="*/ 66 h 78"/>
                <a:gd name="T16" fmla="*/ 0 w 84"/>
                <a:gd name="T17" fmla="*/ 0 h 78"/>
                <a:gd name="T18" fmla="*/ 54 w 84"/>
                <a:gd name="T19" fmla="*/ 0 h 78"/>
                <a:gd name="T20" fmla="*/ 84 w 84"/>
                <a:gd name="T21" fmla="*/ 0 h 78"/>
                <a:gd name="T22" fmla="*/ 78 w 84"/>
                <a:gd name="T23" fmla="*/ 66 h 78"/>
                <a:gd name="T24" fmla="*/ 78 w 84"/>
                <a:gd name="T25" fmla="*/ 72 h 78"/>
                <a:gd name="T26" fmla="*/ 72 w 84"/>
                <a:gd name="T27" fmla="*/ 78 h 78"/>
                <a:gd name="T28" fmla="*/ 66 w 84"/>
                <a:gd name="T29" fmla="*/ 78 h 78"/>
                <a:gd name="T30" fmla="*/ 66 w 84"/>
                <a:gd name="T31" fmla="*/ 72 h 78"/>
                <a:gd name="T32" fmla="*/ 60 w 84"/>
                <a:gd name="T33" fmla="*/ 72 h 78"/>
                <a:gd name="T34" fmla="*/ 60 w 84"/>
                <a:gd name="T35" fmla="*/ 66 h 78"/>
                <a:gd name="T36" fmla="*/ 54 w 84"/>
                <a:gd name="T37" fmla="*/ 0 h 7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4"/>
                <a:gd name="T58" fmla="*/ 0 h 78"/>
                <a:gd name="T59" fmla="*/ 84 w 84"/>
                <a:gd name="T60" fmla="*/ 78 h 7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4" h="78">
                  <a:moveTo>
                    <a:pt x="0" y="0"/>
                  </a:moveTo>
                  <a:lnTo>
                    <a:pt x="30" y="0"/>
                  </a:lnTo>
                  <a:lnTo>
                    <a:pt x="24" y="66"/>
                  </a:lnTo>
                  <a:lnTo>
                    <a:pt x="24" y="72"/>
                  </a:lnTo>
                  <a:lnTo>
                    <a:pt x="18" y="78"/>
                  </a:lnTo>
                  <a:lnTo>
                    <a:pt x="12" y="78"/>
                  </a:lnTo>
                  <a:lnTo>
                    <a:pt x="12" y="72"/>
                  </a:lnTo>
                  <a:lnTo>
                    <a:pt x="12" y="66"/>
                  </a:lnTo>
                  <a:lnTo>
                    <a:pt x="0" y="0"/>
                  </a:lnTo>
                  <a:close/>
                  <a:moveTo>
                    <a:pt x="54" y="0"/>
                  </a:moveTo>
                  <a:lnTo>
                    <a:pt x="84" y="0"/>
                  </a:lnTo>
                  <a:lnTo>
                    <a:pt x="78" y="66"/>
                  </a:lnTo>
                  <a:lnTo>
                    <a:pt x="78" y="72"/>
                  </a:lnTo>
                  <a:lnTo>
                    <a:pt x="72" y="78"/>
                  </a:lnTo>
                  <a:lnTo>
                    <a:pt x="66" y="78"/>
                  </a:lnTo>
                  <a:lnTo>
                    <a:pt x="66" y="72"/>
                  </a:lnTo>
                  <a:lnTo>
                    <a:pt x="60" y="72"/>
                  </a:lnTo>
                  <a:lnTo>
                    <a:pt x="60" y="66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54" name="Freeform 109"/>
            <p:cNvSpPr>
              <a:spLocks/>
            </p:cNvSpPr>
            <p:nvPr/>
          </p:nvSpPr>
          <p:spPr bwMode="auto">
            <a:xfrm>
              <a:off x="2334" y="1482"/>
              <a:ext cx="30" cy="78"/>
            </a:xfrm>
            <a:custGeom>
              <a:avLst/>
              <a:gdLst>
                <a:gd name="T0" fmla="*/ 0 w 30"/>
                <a:gd name="T1" fmla="*/ 0 h 78"/>
                <a:gd name="T2" fmla="*/ 30 w 30"/>
                <a:gd name="T3" fmla="*/ 0 h 78"/>
                <a:gd name="T4" fmla="*/ 24 w 30"/>
                <a:gd name="T5" fmla="*/ 66 h 78"/>
                <a:gd name="T6" fmla="*/ 24 w 30"/>
                <a:gd name="T7" fmla="*/ 72 h 78"/>
                <a:gd name="T8" fmla="*/ 18 w 30"/>
                <a:gd name="T9" fmla="*/ 78 h 78"/>
                <a:gd name="T10" fmla="*/ 12 w 30"/>
                <a:gd name="T11" fmla="*/ 78 h 78"/>
                <a:gd name="T12" fmla="*/ 12 w 30"/>
                <a:gd name="T13" fmla="*/ 72 h 78"/>
                <a:gd name="T14" fmla="*/ 12 w 30"/>
                <a:gd name="T15" fmla="*/ 66 h 78"/>
                <a:gd name="T16" fmla="*/ 0 w 30"/>
                <a:gd name="T17" fmla="*/ 0 h 7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"/>
                <a:gd name="T28" fmla="*/ 0 h 78"/>
                <a:gd name="T29" fmla="*/ 30 w 30"/>
                <a:gd name="T30" fmla="*/ 78 h 7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" h="78">
                  <a:moveTo>
                    <a:pt x="0" y="0"/>
                  </a:moveTo>
                  <a:lnTo>
                    <a:pt x="30" y="0"/>
                  </a:lnTo>
                  <a:lnTo>
                    <a:pt x="24" y="66"/>
                  </a:lnTo>
                  <a:lnTo>
                    <a:pt x="24" y="72"/>
                  </a:lnTo>
                  <a:lnTo>
                    <a:pt x="18" y="78"/>
                  </a:lnTo>
                  <a:lnTo>
                    <a:pt x="12" y="78"/>
                  </a:lnTo>
                  <a:lnTo>
                    <a:pt x="12" y="72"/>
                  </a:lnTo>
                  <a:lnTo>
                    <a:pt x="12" y="66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55" name="Freeform 110"/>
            <p:cNvSpPr>
              <a:spLocks/>
            </p:cNvSpPr>
            <p:nvPr/>
          </p:nvSpPr>
          <p:spPr bwMode="auto">
            <a:xfrm>
              <a:off x="2388" y="1482"/>
              <a:ext cx="30" cy="78"/>
            </a:xfrm>
            <a:custGeom>
              <a:avLst/>
              <a:gdLst>
                <a:gd name="T0" fmla="*/ 0 w 30"/>
                <a:gd name="T1" fmla="*/ 0 h 78"/>
                <a:gd name="T2" fmla="*/ 30 w 30"/>
                <a:gd name="T3" fmla="*/ 0 h 78"/>
                <a:gd name="T4" fmla="*/ 24 w 30"/>
                <a:gd name="T5" fmla="*/ 66 h 78"/>
                <a:gd name="T6" fmla="*/ 24 w 30"/>
                <a:gd name="T7" fmla="*/ 72 h 78"/>
                <a:gd name="T8" fmla="*/ 18 w 30"/>
                <a:gd name="T9" fmla="*/ 78 h 78"/>
                <a:gd name="T10" fmla="*/ 12 w 30"/>
                <a:gd name="T11" fmla="*/ 78 h 78"/>
                <a:gd name="T12" fmla="*/ 12 w 30"/>
                <a:gd name="T13" fmla="*/ 72 h 78"/>
                <a:gd name="T14" fmla="*/ 6 w 30"/>
                <a:gd name="T15" fmla="*/ 72 h 78"/>
                <a:gd name="T16" fmla="*/ 6 w 30"/>
                <a:gd name="T17" fmla="*/ 66 h 78"/>
                <a:gd name="T18" fmla="*/ 0 w 30"/>
                <a:gd name="T19" fmla="*/ 0 h 7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0"/>
                <a:gd name="T31" fmla="*/ 0 h 78"/>
                <a:gd name="T32" fmla="*/ 30 w 30"/>
                <a:gd name="T33" fmla="*/ 78 h 7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0" h="78">
                  <a:moveTo>
                    <a:pt x="0" y="0"/>
                  </a:moveTo>
                  <a:lnTo>
                    <a:pt x="30" y="0"/>
                  </a:lnTo>
                  <a:lnTo>
                    <a:pt x="24" y="66"/>
                  </a:lnTo>
                  <a:lnTo>
                    <a:pt x="24" y="72"/>
                  </a:lnTo>
                  <a:lnTo>
                    <a:pt x="18" y="78"/>
                  </a:lnTo>
                  <a:lnTo>
                    <a:pt x="12" y="78"/>
                  </a:lnTo>
                  <a:lnTo>
                    <a:pt x="12" y="72"/>
                  </a:lnTo>
                  <a:lnTo>
                    <a:pt x="6" y="72"/>
                  </a:lnTo>
                  <a:lnTo>
                    <a:pt x="6" y="66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56" name="Freeform 111"/>
            <p:cNvSpPr>
              <a:spLocks noEditPoints="1"/>
            </p:cNvSpPr>
            <p:nvPr/>
          </p:nvSpPr>
          <p:spPr bwMode="auto">
            <a:xfrm>
              <a:off x="2604" y="1428"/>
              <a:ext cx="108" cy="120"/>
            </a:xfrm>
            <a:custGeom>
              <a:avLst/>
              <a:gdLst>
                <a:gd name="T0" fmla="*/ 108 w 108"/>
                <a:gd name="T1" fmla="*/ 66 h 120"/>
                <a:gd name="T2" fmla="*/ 102 w 108"/>
                <a:gd name="T3" fmla="*/ 90 h 120"/>
                <a:gd name="T4" fmla="*/ 90 w 108"/>
                <a:gd name="T5" fmla="*/ 108 h 120"/>
                <a:gd name="T6" fmla="*/ 72 w 108"/>
                <a:gd name="T7" fmla="*/ 114 h 120"/>
                <a:gd name="T8" fmla="*/ 54 w 108"/>
                <a:gd name="T9" fmla="*/ 120 h 120"/>
                <a:gd name="T10" fmla="*/ 48 w 108"/>
                <a:gd name="T11" fmla="*/ 114 h 120"/>
                <a:gd name="T12" fmla="*/ 36 w 108"/>
                <a:gd name="T13" fmla="*/ 114 h 120"/>
                <a:gd name="T14" fmla="*/ 24 w 108"/>
                <a:gd name="T15" fmla="*/ 108 h 120"/>
                <a:gd name="T16" fmla="*/ 18 w 108"/>
                <a:gd name="T17" fmla="*/ 102 h 120"/>
                <a:gd name="T18" fmla="*/ 12 w 108"/>
                <a:gd name="T19" fmla="*/ 96 h 120"/>
                <a:gd name="T20" fmla="*/ 6 w 108"/>
                <a:gd name="T21" fmla="*/ 84 h 120"/>
                <a:gd name="T22" fmla="*/ 0 w 108"/>
                <a:gd name="T23" fmla="*/ 72 h 120"/>
                <a:gd name="T24" fmla="*/ 0 w 108"/>
                <a:gd name="T25" fmla="*/ 48 h 120"/>
                <a:gd name="T26" fmla="*/ 6 w 108"/>
                <a:gd name="T27" fmla="*/ 24 h 120"/>
                <a:gd name="T28" fmla="*/ 18 w 108"/>
                <a:gd name="T29" fmla="*/ 12 h 120"/>
                <a:gd name="T30" fmla="*/ 36 w 108"/>
                <a:gd name="T31" fmla="*/ 0 h 120"/>
                <a:gd name="T32" fmla="*/ 54 w 108"/>
                <a:gd name="T33" fmla="*/ 0 h 120"/>
                <a:gd name="T34" fmla="*/ 66 w 108"/>
                <a:gd name="T35" fmla="*/ 0 h 120"/>
                <a:gd name="T36" fmla="*/ 78 w 108"/>
                <a:gd name="T37" fmla="*/ 0 h 120"/>
                <a:gd name="T38" fmla="*/ 90 w 108"/>
                <a:gd name="T39" fmla="*/ 6 h 120"/>
                <a:gd name="T40" fmla="*/ 96 w 108"/>
                <a:gd name="T41" fmla="*/ 18 h 120"/>
                <a:gd name="T42" fmla="*/ 102 w 108"/>
                <a:gd name="T43" fmla="*/ 30 h 120"/>
                <a:gd name="T44" fmla="*/ 108 w 108"/>
                <a:gd name="T45" fmla="*/ 42 h 120"/>
                <a:gd name="T46" fmla="*/ 96 w 108"/>
                <a:gd name="T47" fmla="*/ 48 h 120"/>
                <a:gd name="T48" fmla="*/ 96 w 108"/>
                <a:gd name="T49" fmla="*/ 36 h 120"/>
                <a:gd name="T50" fmla="*/ 90 w 108"/>
                <a:gd name="T51" fmla="*/ 24 h 120"/>
                <a:gd name="T52" fmla="*/ 84 w 108"/>
                <a:gd name="T53" fmla="*/ 18 h 120"/>
                <a:gd name="T54" fmla="*/ 72 w 108"/>
                <a:gd name="T55" fmla="*/ 12 h 120"/>
                <a:gd name="T56" fmla="*/ 60 w 108"/>
                <a:gd name="T57" fmla="*/ 6 h 120"/>
                <a:gd name="T58" fmla="*/ 48 w 108"/>
                <a:gd name="T59" fmla="*/ 6 h 120"/>
                <a:gd name="T60" fmla="*/ 30 w 108"/>
                <a:gd name="T61" fmla="*/ 12 h 120"/>
                <a:gd name="T62" fmla="*/ 18 w 108"/>
                <a:gd name="T63" fmla="*/ 24 h 120"/>
                <a:gd name="T64" fmla="*/ 12 w 108"/>
                <a:gd name="T65" fmla="*/ 42 h 120"/>
                <a:gd name="T66" fmla="*/ 12 w 108"/>
                <a:gd name="T67" fmla="*/ 66 h 120"/>
                <a:gd name="T68" fmla="*/ 12 w 108"/>
                <a:gd name="T69" fmla="*/ 78 h 120"/>
                <a:gd name="T70" fmla="*/ 18 w 108"/>
                <a:gd name="T71" fmla="*/ 90 h 120"/>
                <a:gd name="T72" fmla="*/ 30 w 108"/>
                <a:gd name="T73" fmla="*/ 102 h 120"/>
                <a:gd name="T74" fmla="*/ 42 w 108"/>
                <a:gd name="T75" fmla="*/ 108 h 120"/>
                <a:gd name="T76" fmla="*/ 54 w 108"/>
                <a:gd name="T77" fmla="*/ 108 h 120"/>
                <a:gd name="T78" fmla="*/ 72 w 108"/>
                <a:gd name="T79" fmla="*/ 108 h 120"/>
                <a:gd name="T80" fmla="*/ 84 w 108"/>
                <a:gd name="T81" fmla="*/ 96 h 120"/>
                <a:gd name="T82" fmla="*/ 90 w 108"/>
                <a:gd name="T83" fmla="*/ 84 h 120"/>
                <a:gd name="T84" fmla="*/ 96 w 108"/>
                <a:gd name="T85" fmla="*/ 66 h 12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8"/>
                <a:gd name="T130" fmla="*/ 0 h 120"/>
                <a:gd name="T131" fmla="*/ 108 w 108"/>
                <a:gd name="T132" fmla="*/ 120 h 12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8" h="120">
                  <a:moveTo>
                    <a:pt x="108" y="48"/>
                  </a:moveTo>
                  <a:lnTo>
                    <a:pt x="108" y="66"/>
                  </a:lnTo>
                  <a:lnTo>
                    <a:pt x="108" y="78"/>
                  </a:lnTo>
                  <a:lnTo>
                    <a:pt x="102" y="90"/>
                  </a:lnTo>
                  <a:lnTo>
                    <a:pt x="96" y="96"/>
                  </a:lnTo>
                  <a:lnTo>
                    <a:pt x="90" y="108"/>
                  </a:lnTo>
                  <a:lnTo>
                    <a:pt x="84" y="108"/>
                  </a:lnTo>
                  <a:lnTo>
                    <a:pt x="72" y="114"/>
                  </a:lnTo>
                  <a:lnTo>
                    <a:pt x="66" y="114"/>
                  </a:lnTo>
                  <a:lnTo>
                    <a:pt x="54" y="120"/>
                  </a:lnTo>
                  <a:lnTo>
                    <a:pt x="48" y="120"/>
                  </a:lnTo>
                  <a:lnTo>
                    <a:pt x="48" y="114"/>
                  </a:lnTo>
                  <a:lnTo>
                    <a:pt x="42" y="114"/>
                  </a:lnTo>
                  <a:lnTo>
                    <a:pt x="36" y="114"/>
                  </a:lnTo>
                  <a:lnTo>
                    <a:pt x="30" y="114"/>
                  </a:lnTo>
                  <a:lnTo>
                    <a:pt x="24" y="108"/>
                  </a:lnTo>
                  <a:lnTo>
                    <a:pt x="18" y="108"/>
                  </a:lnTo>
                  <a:lnTo>
                    <a:pt x="18" y="102"/>
                  </a:lnTo>
                  <a:lnTo>
                    <a:pt x="12" y="102"/>
                  </a:lnTo>
                  <a:lnTo>
                    <a:pt x="12" y="96"/>
                  </a:lnTo>
                  <a:lnTo>
                    <a:pt x="6" y="90"/>
                  </a:lnTo>
                  <a:lnTo>
                    <a:pt x="6" y="84"/>
                  </a:lnTo>
                  <a:lnTo>
                    <a:pt x="6" y="78"/>
                  </a:lnTo>
                  <a:lnTo>
                    <a:pt x="0" y="72"/>
                  </a:lnTo>
                  <a:lnTo>
                    <a:pt x="0" y="66"/>
                  </a:lnTo>
                  <a:lnTo>
                    <a:pt x="0" y="48"/>
                  </a:lnTo>
                  <a:lnTo>
                    <a:pt x="6" y="36"/>
                  </a:lnTo>
                  <a:lnTo>
                    <a:pt x="6" y="24"/>
                  </a:lnTo>
                  <a:lnTo>
                    <a:pt x="12" y="18"/>
                  </a:lnTo>
                  <a:lnTo>
                    <a:pt x="18" y="12"/>
                  </a:lnTo>
                  <a:lnTo>
                    <a:pt x="30" y="6"/>
                  </a:lnTo>
                  <a:lnTo>
                    <a:pt x="36" y="0"/>
                  </a:lnTo>
                  <a:lnTo>
                    <a:pt x="42" y="0"/>
                  </a:lnTo>
                  <a:lnTo>
                    <a:pt x="54" y="0"/>
                  </a:lnTo>
                  <a:lnTo>
                    <a:pt x="60" y="0"/>
                  </a:lnTo>
                  <a:lnTo>
                    <a:pt x="66" y="0"/>
                  </a:lnTo>
                  <a:lnTo>
                    <a:pt x="72" y="0"/>
                  </a:lnTo>
                  <a:lnTo>
                    <a:pt x="78" y="0"/>
                  </a:lnTo>
                  <a:lnTo>
                    <a:pt x="84" y="6"/>
                  </a:lnTo>
                  <a:lnTo>
                    <a:pt x="90" y="6"/>
                  </a:lnTo>
                  <a:lnTo>
                    <a:pt x="90" y="12"/>
                  </a:lnTo>
                  <a:lnTo>
                    <a:pt x="96" y="18"/>
                  </a:lnTo>
                  <a:lnTo>
                    <a:pt x="102" y="24"/>
                  </a:lnTo>
                  <a:lnTo>
                    <a:pt x="102" y="30"/>
                  </a:lnTo>
                  <a:lnTo>
                    <a:pt x="108" y="36"/>
                  </a:lnTo>
                  <a:lnTo>
                    <a:pt x="108" y="42"/>
                  </a:lnTo>
                  <a:lnTo>
                    <a:pt x="108" y="48"/>
                  </a:lnTo>
                  <a:close/>
                  <a:moveTo>
                    <a:pt x="96" y="48"/>
                  </a:moveTo>
                  <a:lnTo>
                    <a:pt x="96" y="42"/>
                  </a:lnTo>
                  <a:lnTo>
                    <a:pt x="96" y="36"/>
                  </a:lnTo>
                  <a:lnTo>
                    <a:pt x="90" y="30"/>
                  </a:lnTo>
                  <a:lnTo>
                    <a:pt x="90" y="24"/>
                  </a:lnTo>
                  <a:lnTo>
                    <a:pt x="84" y="24"/>
                  </a:lnTo>
                  <a:lnTo>
                    <a:pt x="84" y="18"/>
                  </a:lnTo>
                  <a:lnTo>
                    <a:pt x="78" y="12"/>
                  </a:lnTo>
                  <a:lnTo>
                    <a:pt x="72" y="12"/>
                  </a:lnTo>
                  <a:lnTo>
                    <a:pt x="66" y="6"/>
                  </a:lnTo>
                  <a:lnTo>
                    <a:pt x="60" y="6"/>
                  </a:lnTo>
                  <a:lnTo>
                    <a:pt x="54" y="6"/>
                  </a:lnTo>
                  <a:lnTo>
                    <a:pt x="48" y="6"/>
                  </a:lnTo>
                  <a:lnTo>
                    <a:pt x="36" y="12"/>
                  </a:lnTo>
                  <a:lnTo>
                    <a:pt x="30" y="12"/>
                  </a:lnTo>
                  <a:lnTo>
                    <a:pt x="24" y="18"/>
                  </a:lnTo>
                  <a:lnTo>
                    <a:pt x="18" y="24"/>
                  </a:lnTo>
                  <a:lnTo>
                    <a:pt x="18" y="36"/>
                  </a:lnTo>
                  <a:lnTo>
                    <a:pt x="12" y="42"/>
                  </a:lnTo>
                  <a:lnTo>
                    <a:pt x="12" y="48"/>
                  </a:lnTo>
                  <a:lnTo>
                    <a:pt x="12" y="66"/>
                  </a:lnTo>
                  <a:lnTo>
                    <a:pt x="12" y="72"/>
                  </a:lnTo>
                  <a:lnTo>
                    <a:pt x="12" y="78"/>
                  </a:lnTo>
                  <a:lnTo>
                    <a:pt x="18" y="84"/>
                  </a:lnTo>
                  <a:lnTo>
                    <a:pt x="18" y="90"/>
                  </a:lnTo>
                  <a:lnTo>
                    <a:pt x="24" y="96"/>
                  </a:lnTo>
                  <a:lnTo>
                    <a:pt x="30" y="102"/>
                  </a:lnTo>
                  <a:lnTo>
                    <a:pt x="36" y="108"/>
                  </a:lnTo>
                  <a:lnTo>
                    <a:pt x="42" y="108"/>
                  </a:lnTo>
                  <a:lnTo>
                    <a:pt x="48" y="108"/>
                  </a:lnTo>
                  <a:lnTo>
                    <a:pt x="54" y="108"/>
                  </a:lnTo>
                  <a:lnTo>
                    <a:pt x="66" y="108"/>
                  </a:lnTo>
                  <a:lnTo>
                    <a:pt x="72" y="108"/>
                  </a:lnTo>
                  <a:lnTo>
                    <a:pt x="78" y="102"/>
                  </a:lnTo>
                  <a:lnTo>
                    <a:pt x="84" y="96"/>
                  </a:lnTo>
                  <a:lnTo>
                    <a:pt x="90" y="90"/>
                  </a:lnTo>
                  <a:lnTo>
                    <a:pt x="90" y="84"/>
                  </a:lnTo>
                  <a:lnTo>
                    <a:pt x="96" y="72"/>
                  </a:lnTo>
                  <a:lnTo>
                    <a:pt x="96" y="66"/>
                  </a:lnTo>
                  <a:lnTo>
                    <a:pt x="96" y="48"/>
                  </a:lnTo>
                  <a:close/>
                </a:path>
              </a:pathLst>
            </a:custGeom>
            <a:solidFill>
              <a:srgbClr val="00FFFF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57" name="Freeform 112"/>
            <p:cNvSpPr>
              <a:spLocks/>
            </p:cNvSpPr>
            <p:nvPr/>
          </p:nvSpPr>
          <p:spPr bwMode="auto">
            <a:xfrm>
              <a:off x="2604" y="1428"/>
              <a:ext cx="108" cy="120"/>
            </a:xfrm>
            <a:custGeom>
              <a:avLst/>
              <a:gdLst>
                <a:gd name="T0" fmla="*/ 108 w 108"/>
                <a:gd name="T1" fmla="*/ 48 h 120"/>
                <a:gd name="T2" fmla="*/ 108 w 108"/>
                <a:gd name="T3" fmla="*/ 66 h 120"/>
                <a:gd name="T4" fmla="*/ 108 w 108"/>
                <a:gd name="T5" fmla="*/ 78 h 120"/>
                <a:gd name="T6" fmla="*/ 102 w 108"/>
                <a:gd name="T7" fmla="*/ 90 h 120"/>
                <a:gd name="T8" fmla="*/ 96 w 108"/>
                <a:gd name="T9" fmla="*/ 96 h 120"/>
                <a:gd name="T10" fmla="*/ 90 w 108"/>
                <a:gd name="T11" fmla="*/ 108 h 120"/>
                <a:gd name="T12" fmla="*/ 84 w 108"/>
                <a:gd name="T13" fmla="*/ 108 h 120"/>
                <a:gd name="T14" fmla="*/ 72 w 108"/>
                <a:gd name="T15" fmla="*/ 114 h 120"/>
                <a:gd name="T16" fmla="*/ 66 w 108"/>
                <a:gd name="T17" fmla="*/ 114 h 120"/>
                <a:gd name="T18" fmla="*/ 54 w 108"/>
                <a:gd name="T19" fmla="*/ 120 h 120"/>
                <a:gd name="T20" fmla="*/ 48 w 108"/>
                <a:gd name="T21" fmla="*/ 120 h 120"/>
                <a:gd name="T22" fmla="*/ 48 w 108"/>
                <a:gd name="T23" fmla="*/ 114 h 120"/>
                <a:gd name="T24" fmla="*/ 42 w 108"/>
                <a:gd name="T25" fmla="*/ 114 h 120"/>
                <a:gd name="T26" fmla="*/ 36 w 108"/>
                <a:gd name="T27" fmla="*/ 114 h 120"/>
                <a:gd name="T28" fmla="*/ 30 w 108"/>
                <a:gd name="T29" fmla="*/ 114 h 120"/>
                <a:gd name="T30" fmla="*/ 24 w 108"/>
                <a:gd name="T31" fmla="*/ 108 h 120"/>
                <a:gd name="T32" fmla="*/ 18 w 108"/>
                <a:gd name="T33" fmla="*/ 108 h 120"/>
                <a:gd name="T34" fmla="*/ 18 w 108"/>
                <a:gd name="T35" fmla="*/ 102 h 120"/>
                <a:gd name="T36" fmla="*/ 12 w 108"/>
                <a:gd name="T37" fmla="*/ 102 h 120"/>
                <a:gd name="T38" fmla="*/ 12 w 108"/>
                <a:gd name="T39" fmla="*/ 96 h 120"/>
                <a:gd name="T40" fmla="*/ 6 w 108"/>
                <a:gd name="T41" fmla="*/ 90 h 120"/>
                <a:gd name="T42" fmla="*/ 6 w 108"/>
                <a:gd name="T43" fmla="*/ 84 h 120"/>
                <a:gd name="T44" fmla="*/ 6 w 108"/>
                <a:gd name="T45" fmla="*/ 78 h 120"/>
                <a:gd name="T46" fmla="*/ 0 w 108"/>
                <a:gd name="T47" fmla="*/ 72 h 120"/>
                <a:gd name="T48" fmla="*/ 0 w 108"/>
                <a:gd name="T49" fmla="*/ 66 h 120"/>
                <a:gd name="T50" fmla="*/ 0 w 108"/>
                <a:gd name="T51" fmla="*/ 48 h 120"/>
                <a:gd name="T52" fmla="*/ 6 w 108"/>
                <a:gd name="T53" fmla="*/ 36 h 120"/>
                <a:gd name="T54" fmla="*/ 6 w 108"/>
                <a:gd name="T55" fmla="*/ 24 h 120"/>
                <a:gd name="T56" fmla="*/ 12 w 108"/>
                <a:gd name="T57" fmla="*/ 18 h 120"/>
                <a:gd name="T58" fmla="*/ 18 w 108"/>
                <a:gd name="T59" fmla="*/ 12 h 120"/>
                <a:gd name="T60" fmla="*/ 30 w 108"/>
                <a:gd name="T61" fmla="*/ 6 h 120"/>
                <a:gd name="T62" fmla="*/ 36 w 108"/>
                <a:gd name="T63" fmla="*/ 0 h 120"/>
                <a:gd name="T64" fmla="*/ 42 w 108"/>
                <a:gd name="T65" fmla="*/ 0 h 120"/>
                <a:gd name="T66" fmla="*/ 54 w 108"/>
                <a:gd name="T67" fmla="*/ 0 h 120"/>
                <a:gd name="T68" fmla="*/ 60 w 108"/>
                <a:gd name="T69" fmla="*/ 0 h 120"/>
                <a:gd name="T70" fmla="*/ 66 w 108"/>
                <a:gd name="T71" fmla="*/ 0 h 120"/>
                <a:gd name="T72" fmla="*/ 72 w 108"/>
                <a:gd name="T73" fmla="*/ 0 h 120"/>
                <a:gd name="T74" fmla="*/ 78 w 108"/>
                <a:gd name="T75" fmla="*/ 0 h 120"/>
                <a:gd name="T76" fmla="*/ 84 w 108"/>
                <a:gd name="T77" fmla="*/ 6 h 120"/>
                <a:gd name="T78" fmla="*/ 90 w 108"/>
                <a:gd name="T79" fmla="*/ 6 h 120"/>
                <a:gd name="T80" fmla="*/ 90 w 108"/>
                <a:gd name="T81" fmla="*/ 12 h 120"/>
                <a:gd name="T82" fmla="*/ 96 w 108"/>
                <a:gd name="T83" fmla="*/ 18 h 120"/>
                <a:gd name="T84" fmla="*/ 102 w 108"/>
                <a:gd name="T85" fmla="*/ 24 h 120"/>
                <a:gd name="T86" fmla="*/ 102 w 108"/>
                <a:gd name="T87" fmla="*/ 30 h 120"/>
                <a:gd name="T88" fmla="*/ 108 w 108"/>
                <a:gd name="T89" fmla="*/ 36 h 120"/>
                <a:gd name="T90" fmla="*/ 108 w 108"/>
                <a:gd name="T91" fmla="*/ 42 h 120"/>
                <a:gd name="T92" fmla="*/ 108 w 108"/>
                <a:gd name="T93" fmla="*/ 48 h 12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08"/>
                <a:gd name="T142" fmla="*/ 0 h 120"/>
                <a:gd name="T143" fmla="*/ 108 w 108"/>
                <a:gd name="T144" fmla="*/ 120 h 1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08" h="120">
                  <a:moveTo>
                    <a:pt x="108" y="48"/>
                  </a:moveTo>
                  <a:lnTo>
                    <a:pt x="108" y="66"/>
                  </a:lnTo>
                  <a:lnTo>
                    <a:pt x="108" y="78"/>
                  </a:lnTo>
                  <a:lnTo>
                    <a:pt x="102" y="90"/>
                  </a:lnTo>
                  <a:lnTo>
                    <a:pt x="96" y="96"/>
                  </a:lnTo>
                  <a:lnTo>
                    <a:pt x="90" y="108"/>
                  </a:lnTo>
                  <a:lnTo>
                    <a:pt x="84" y="108"/>
                  </a:lnTo>
                  <a:lnTo>
                    <a:pt x="72" y="114"/>
                  </a:lnTo>
                  <a:lnTo>
                    <a:pt x="66" y="114"/>
                  </a:lnTo>
                  <a:lnTo>
                    <a:pt x="54" y="120"/>
                  </a:lnTo>
                  <a:lnTo>
                    <a:pt x="48" y="120"/>
                  </a:lnTo>
                  <a:lnTo>
                    <a:pt x="48" y="114"/>
                  </a:lnTo>
                  <a:lnTo>
                    <a:pt x="42" y="114"/>
                  </a:lnTo>
                  <a:lnTo>
                    <a:pt x="36" y="114"/>
                  </a:lnTo>
                  <a:lnTo>
                    <a:pt x="30" y="114"/>
                  </a:lnTo>
                  <a:lnTo>
                    <a:pt x="24" y="108"/>
                  </a:lnTo>
                  <a:lnTo>
                    <a:pt x="18" y="108"/>
                  </a:lnTo>
                  <a:lnTo>
                    <a:pt x="18" y="102"/>
                  </a:lnTo>
                  <a:lnTo>
                    <a:pt x="12" y="102"/>
                  </a:lnTo>
                  <a:lnTo>
                    <a:pt x="12" y="96"/>
                  </a:lnTo>
                  <a:lnTo>
                    <a:pt x="6" y="90"/>
                  </a:lnTo>
                  <a:lnTo>
                    <a:pt x="6" y="84"/>
                  </a:lnTo>
                  <a:lnTo>
                    <a:pt x="6" y="78"/>
                  </a:lnTo>
                  <a:lnTo>
                    <a:pt x="0" y="72"/>
                  </a:lnTo>
                  <a:lnTo>
                    <a:pt x="0" y="66"/>
                  </a:lnTo>
                  <a:lnTo>
                    <a:pt x="0" y="48"/>
                  </a:lnTo>
                  <a:lnTo>
                    <a:pt x="6" y="36"/>
                  </a:lnTo>
                  <a:lnTo>
                    <a:pt x="6" y="24"/>
                  </a:lnTo>
                  <a:lnTo>
                    <a:pt x="12" y="18"/>
                  </a:lnTo>
                  <a:lnTo>
                    <a:pt x="18" y="12"/>
                  </a:lnTo>
                  <a:lnTo>
                    <a:pt x="30" y="6"/>
                  </a:lnTo>
                  <a:lnTo>
                    <a:pt x="36" y="0"/>
                  </a:lnTo>
                  <a:lnTo>
                    <a:pt x="42" y="0"/>
                  </a:lnTo>
                  <a:lnTo>
                    <a:pt x="54" y="0"/>
                  </a:lnTo>
                  <a:lnTo>
                    <a:pt x="60" y="0"/>
                  </a:lnTo>
                  <a:lnTo>
                    <a:pt x="66" y="0"/>
                  </a:lnTo>
                  <a:lnTo>
                    <a:pt x="72" y="0"/>
                  </a:lnTo>
                  <a:lnTo>
                    <a:pt x="78" y="0"/>
                  </a:lnTo>
                  <a:lnTo>
                    <a:pt x="84" y="6"/>
                  </a:lnTo>
                  <a:lnTo>
                    <a:pt x="90" y="6"/>
                  </a:lnTo>
                  <a:lnTo>
                    <a:pt x="90" y="12"/>
                  </a:lnTo>
                  <a:lnTo>
                    <a:pt x="96" y="18"/>
                  </a:lnTo>
                  <a:lnTo>
                    <a:pt x="102" y="24"/>
                  </a:lnTo>
                  <a:lnTo>
                    <a:pt x="102" y="30"/>
                  </a:lnTo>
                  <a:lnTo>
                    <a:pt x="108" y="36"/>
                  </a:lnTo>
                  <a:lnTo>
                    <a:pt x="108" y="42"/>
                  </a:lnTo>
                  <a:lnTo>
                    <a:pt x="108" y="48"/>
                  </a:lnTo>
                </a:path>
              </a:pathLst>
            </a:custGeom>
            <a:noFill/>
            <a:ln w="1905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58" name="Freeform 113"/>
            <p:cNvSpPr>
              <a:spLocks/>
            </p:cNvSpPr>
            <p:nvPr/>
          </p:nvSpPr>
          <p:spPr bwMode="auto">
            <a:xfrm>
              <a:off x="2610" y="1428"/>
              <a:ext cx="84" cy="102"/>
            </a:xfrm>
            <a:custGeom>
              <a:avLst/>
              <a:gdLst>
                <a:gd name="T0" fmla="*/ 84 w 84"/>
                <a:gd name="T1" fmla="*/ 42 h 102"/>
                <a:gd name="T2" fmla="*/ 84 w 84"/>
                <a:gd name="T3" fmla="*/ 36 h 102"/>
                <a:gd name="T4" fmla="*/ 84 w 84"/>
                <a:gd name="T5" fmla="*/ 30 h 102"/>
                <a:gd name="T6" fmla="*/ 78 w 84"/>
                <a:gd name="T7" fmla="*/ 24 h 102"/>
                <a:gd name="T8" fmla="*/ 78 w 84"/>
                <a:gd name="T9" fmla="*/ 18 h 102"/>
                <a:gd name="T10" fmla="*/ 72 w 84"/>
                <a:gd name="T11" fmla="*/ 18 h 102"/>
                <a:gd name="T12" fmla="*/ 72 w 84"/>
                <a:gd name="T13" fmla="*/ 12 h 102"/>
                <a:gd name="T14" fmla="*/ 66 w 84"/>
                <a:gd name="T15" fmla="*/ 6 h 102"/>
                <a:gd name="T16" fmla="*/ 60 w 84"/>
                <a:gd name="T17" fmla="*/ 6 h 102"/>
                <a:gd name="T18" fmla="*/ 54 w 84"/>
                <a:gd name="T19" fmla="*/ 0 h 102"/>
                <a:gd name="T20" fmla="*/ 48 w 84"/>
                <a:gd name="T21" fmla="*/ 0 h 102"/>
                <a:gd name="T22" fmla="*/ 42 w 84"/>
                <a:gd name="T23" fmla="*/ 0 h 102"/>
                <a:gd name="T24" fmla="*/ 36 w 84"/>
                <a:gd name="T25" fmla="*/ 0 h 102"/>
                <a:gd name="T26" fmla="*/ 24 w 84"/>
                <a:gd name="T27" fmla="*/ 6 h 102"/>
                <a:gd name="T28" fmla="*/ 18 w 84"/>
                <a:gd name="T29" fmla="*/ 6 h 102"/>
                <a:gd name="T30" fmla="*/ 12 w 84"/>
                <a:gd name="T31" fmla="*/ 12 h 102"/>
                <a:gd name="T32" fmla="*/ 6 w 84"/>
                <a:gd name="T33" fmla="*/ 18 h 102"/>
                <a:gd name="T34" fmla="*/ 6 w 84"/>
                <a:gd name="T35" fmla="*/ 30 h 102"/>
                <a:gd name="T36" fmla="*/ 0 w 84"/>
                <a:gd name="T37" fmla="*/ 36 h 102"/>
                <a:gd name="T38" fmla="*/ 0 w 84"/>
                <a:gd name="T39" fmla="*/ 42 h 102"/>
                <a:gd name="T40" fmla="*/ 0 w 84"/>
                <a:gd name="T41" fmla="*/ 60 h 102"/>
                <a:gd name="T42" fmla="*/ 0 w 84"/>
                <a:gd name="T43" fmla="*/ 66 h 102"/>
                <a:gd name="T44" fmla="*/ 0 w 84"/>
                <a:gd name="T45" fmla="*/ 72 h 102"/>
                <a:gd name="T46" fmla="*/ 6 w 84"/>
                <a:gd name="T47" fmla="*/ 78 h 102"/>
                <a:gd name="T48" fmla="*/ 6 w 84"/>
                <a:gd name="T49" fmla="*/ 84 h 102"/>
                <a:gd name="T50" fmla="*/ 12 w 84"/>
                <a:gd name="T51" fmla="*/ 90 h 102"/>
                <a:gd name="T52" fmla="*/ 18 w 84"/>
                <a:gd name="T53" fmla="*/ 96 h 102"/>
                <a:gd name="T54" fmla="*/ 24 w 84"/>
                <a:gd name="T55" fmla="*/ 102 h 102"/>
                <a:gd name="T56" fmla="*/ 30 w 84"/>
                <a:gd name="T57" fmla="*/ 102 h 102"/>
                <a:gd name="T58" fmla="*/ 36 w 84"/>
                <a:gd name="T59" fmla="*/ 102 h 102"/>
                <a:gd name="T60" fmla="*/ 42 w 84"/>
                <a:gd name="T61" fmla="*/ 102 h 102"/>
                <a:gd name="T62" fmla="*/ 54 w 84"/>
                <a:gd name="T63" fmla="*/ 102 h 102"/>
                <a:gd name="T64" fmla="*/ 60 w 84"/>
                <a:gd name="T65" fmla="*/ 102 h 102"/>
                <a:gd name="T66" fmla="*/ 66 w 84"/>
                <a:gd name="T67" fmla="*/ 96 h 102"/>
                <a:gd name="T68" fmla="*/ 72 w 84"/>
                <a:gd name="T69" fmla="*/ 90 h 102"/>
                <a:gd name="T70" fmla="*/ 78 w 84"/>
                <a:gd name="T71" fmla="*/ 84 h 102"/>
                <a:gd name="T72" fmla="*/ 78 w 84"/>
                <a:gd name="T73" fmla="*/ 78 h 102"/>
                <a:gd name="T74" fmla="*/ 84 w 84"/>
                <a:gd name="T75" fmla="*/ 66 h 102"/>
                <a:gd name="T76" fmla="*/ 84 w 84"/>
                <a:gd name="T77" fmla="*/ 60 h 102"/>
                <a:gd name="T78" fmla="*/ 84 w 84"/>
                <a:gd name="T79" fmla="*/ 42 h 10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84"/>
                <a:gd name="T121" fmla="*/ 0 h 102"/>
                <a:gd name="T122" fmla="*/ 84 w 84"/>
                <a:gd name="T123" fmla="*/ 102 h 10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84" h="102">
                  <a:moveTo>
                    <a:pt x="84" y="42"/>
                  </a:moveTo>
                  <a:lnTo>
                    <a:pt x="84" y="36"/>
                  </a:lnTo>
                  <a:lnTo>
                    <a:pt x="84" y="30"/>
                  </a:lnTo>
                  <a:lnTo>
                    <a:pt x="78" y="24"/>
                  </a:lnTo>
                  <a:lnTo>
                    <a:pt x="78" y="18"/>
                  </a:lnTo>
                  <a:lnTo>
                    <a:pt x="72" y="18"/>
                  </a:lnTo>
                  <a:lnTo>
                    <a:pt x="72" y="12"/>
                  </a:lnTo>
                  <a:lnTo>
                    <a:pt x="66" y="6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12" y="12"/>
                  </a:lnTo>
                  <a:lnTo>
                    <a:pt x="6" y="18"/>
                  </a:lnTo>
                  <a:lnTo>
                    <a:pt x="6" y="30"/>
                  </a:lnTo>
                  <a:lnTo>
                    <a:pt x="0" y="36"/>
                  </a:lnTo>
                  <a:lnTo>
                    <a:pt x="0" y="42"/>
                  </a:lnTo>
                  <a:lnTo>
                    <a:pt x="0" y="60"/>
                  </a:lnTo>
                  <a:lnTo>
                    <a:pt x="0" y="66"/>
                  </a:lnTo>
                  <a:lnTo>
                    <a:pt x="0" y="72"/>
                  </a:lnTo>
                  <a:lnTo>
                    <a:pt x="6" y="78"/>
                  </a:lnTo>
                  <a:lnTo>
                    <a:pt x="6" y="84"/>
                  </a:lnTo>
                  <a:lnTo>
                    <a:pt x="12" y="90"/>
                  </a:lnTo>
                  <a:lnTo>
                    <a:pt x="18" y="96"/>
                  </a:lnTo>
                  <a:lnTo>
                    <a:pt x="24" y="102"/>
                  </a:lnTo>
                  <a:lnTo>
                    <a:pt x="30" y="102"/>
                  </a:lnTo>
                  <a:lnTo>
                    <a:pt x="36" y="102"/>
                  </a:lnTo>
                  <a:lnTo>
                    <a:pt x="42" y="102"/>
                  </a:lnTo>
                  <a:lnTo>
                    <a:pt x="54" y="102"/>
                  </a:lnTo>
                  <a:lnTo>
                    <a:pt x="60" y="102"/>
                  </a:lnTo>
                  <a:lnTo>
                    <a:pt x="66" y="96"/>
                  </a:lnTo>
                  <a:lnTo>
                    <a:pt x="72" y="90"/>
                  </a:lnTo>
                  <a:lnTo>
                    <a:pt x="78" y="84"/>
                  </a:lnTo>
                  <a:lnTo>
                    <a:pt x="78" y="78"/>
                  </a:lnTo>
                  <a:lnTo>
                    <a:pt x="84" y="66"/>
                  </a:lnTo>
                  <a:lnTo>
                    <a:pt x="84" y="60"/>
                  </a:lnTo>
                  <a:lnTo>
                    <a:pt x="84" y="42"/>
                  </a:lnTo>
                </a:path>
              </a:pathLst>
            </a:custGeom>
            <a:noFill/>
            <a:ln w="1905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259" name="Rectangle 114"/>
            <p:cNvSpPr>
              <a:spLocks noChangeArrowheads="1"/>
            </p:cNvSpPr>
            <p:nvPr/>
          </p:nvSpPr>
          <p:spPr bwMode="auto">
            <a:xfrm>
              <a:off x="2750" y="1344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sz="2400" u="none" baseline="30000">
                  <a:solidFill>
                    <a:srgbClr val="023DD0"/>
                  </a:solidFill>
                </a:rPr>
                <a:t>E</a:t>
              </a:r>
            </a:p>
          </p:txBody>
        </p:sp>
      </p:grpSp>
      <p:grpSp>
        <p:nvGrpSpPr>
          <p:cNvPr id="4" name="Group 116"/>
          <p:cNvGrpSpPr>
            <a:grpSpLocks/>
          </p:cNvGrpSpPr>
          <p:nvPr/>
        </p:nvGrpSpPr>
        <p:grpSpPr bwMode="auto">
          <a:xfrm>
            <a:off x="2596978" y="3047942"/>
            <a:ext cx="7393491" cy="1138238"/>
            <a:chOff x="2210" y="1764"/>
            <a:chExt cx="5344" cy="717"/>
          </a:xfrm>
        </p:grpSpPr>
        <p:sp>
          <p:nvSpPr>
            <p:cNvPr id="9232" name="Text Box 117"/>
            <p:cNvSpPr txBox="1">
              <a:spLocks noChangeArrowheads="1"/>
            </p:cNvSpPr>
            <p:nvPr/>
          </p:nvSpPr>
          <p:spPr bwMode="auto">
            <a:xfrm>
              <a:off x="3384" y="2039"/>
              <a:ext cx="141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sz="4000" u="none" dirty="0">
                  <a:latin typeface="Bookman Old Style" pitchFamily="18" charset="0"/>
                </a:rPr>
                <a:t>(        )  </a:t>
              </a:r>
            </a:p>
          </p:txBody>
        </p:sp>
        <p:grpSp>
          <p:nvGrpSpPr>
            <p:cNvPr id="5" name="Group 119"/>
            <p:cNvGrpSpPr>
              <a:grpSpLocks/>
            </p:cNvGrpSpPr>
            <p:nvPr/>
          </p:nvGrpSpPr>
          <p:grpSpPr bwMode="auto">
            <a:xfrm>
              <a:off x="2210" y="1764"/>
              <a:ext cx="577" cy="254"/>
              <a:chOff x="2210" y="1764"/>
              <a:chExt cx="577" cy="254"/>
            </a:xfrm>
          </p:grpSpPr>
          <p:sp>
            <p:nvSpPr>
              <p:cNvPr id="9238" name="Freeform 120"/>
              <p:cNvSpPr>
                <a:spLocks/>
              </p:cNvSpPr>
              <p:nvPr/>
            </p:nvSpPr>
            <p:spPr bwMode="auto">
              <a:xfrm>
                <a:off x="2420" y="1764"/>
                <a:ext cx="138" cy="168"/>
              </a:xfrm>
              <a:custGeom>
                <a:avLst/>
                <a:gdLst>
                  <a:gd name="T0" fmla="*/ 60 w 138"/>
                  <a:gd name="T1" fmla="*/ 0 h 168"/>
                  <a:gd name="T2" fmla="*/ 78 w 138"/>
                  <a:gd name="T3" fmla="*/ 0 h 168"/>
                  <a:gd name="T4" fmla="*/ 90 w 138"/>
                  <a:gd name="T5" fmla="*/ 0 h 168"/>
                  <a:gd name="T6" fmla="*/ 102 w 138"/>
                  <a:gd name="T7" fmla="*/ 6 h 168"/>
                  <a:gd name="T8" fmla="*/ 108 w 138"/>
                  <a:gd name="T9" fmla="*/ 12 h 168"/>
                  <a:gd name="T10" fmla="*/ 120 w 138"/>
                  <a:gd name="T11" fmla="*/ 24 h 168"/>
                  <a:gd name="T12" fmla="*/ 126 w 138"/>
                  <a:gd name="T13" fmla="*/ 36 h 168"/>
                  <a:gd name="T14" fmla="*/ 132 w 138"/>
                  <a:gd name="T15" fmla="*/ 48 h 168"/>
                  <a:gd name="T16" fmla="*/ 138 w 138"/>
                  <a:gd name="T17" fmla="*/ 66 h 168"/>
                  <a:gd name="T18" fmla="*/ 138 w 138"/>
                  <a:gd name="T19" fmla="*/ 84 h 168"/>
                  <a:gd name="T20" fmla="*/ 138 w 138"/>
                  <a:gd name="T21" fmla="*/ 102 h 168"/>
                  <a:gd name="T22" fmla="*/ 132 w 138"/>
                  <a:gd name="T23" fmla="*/ 114 h 168"/>
                  <a:gd name="T24" fmla="*/ 126 w 138"/>
                  <a:gd name="T25" fmla="*/ 132 h 168"/>
                  <a:gd name="T26" fmla="*/ 120 w 138"/>
                  <a:gd name="T27" fmla="*/ 144 h 168"/>
                  <a:gd name="T28" fmla="*/ 108 w 138"/>
                  <a:gd name="T29" fmla="*/ 156 h 168"/>
                  <a:gd name="T30" fmla="*/ 96 w 138"/>
                  <a:gd name="T31" fmla="*/ 162 h 168"/>
                  <a:gd name="T32" fmla="*/ 90 w 138"/>
                  <a:gd name="T33" fmla="*/ 168 h 168"/>
                  <a:gd name="T34" fmla="*/ 78 w 138"/>
                  <a:gd name="T35" fmla="*/ 168 h 168"/>
                  <a:gd name="T36" fmla="*/ 60 w 138"/>
                  <a:gd name="T37" fmla="*/ 168 h 168"/>
                  <a:gd name="T38" fmla="*/ 48 w 138"/>
                  <a:gd name="T39" fmla="*/ 168 h 168"/>
                  <a:gd name="T40" fmla="*/ 36 w 138"/>
                  <a:gd name="T41" fmla="*/ 162 h 168"/>
                  <a:gd name="T42" fmla="*/ 24 w 138"/>
                  <a:gd name="T43" fmla="*/ 156 h 168"/>
                  <a:gd name="T44" fmla="*/ 18 w 138"/>
                  <a:gd name="T45" fmla="*/ 144 h 168"/>
                  <a:gd name="T46" fmla="*/ 6 w 138"/>
                  <a:gd name="T47" fmla="*/ 132 h 168"/>
                  <a:gd name="T48" fmla="*/ 0 w 138"/>
                  <a:gd name="T49" fmla="*/ 114 h 168"/>
                  <a:gd name="T50" fmla="*/ 0 w 138"/>
                  <a:gd name="T51" fmla="*/ 102 h 168"/>
                  <a:gd name="T52" fmla="*/ 0 w 138"/>
                  <a:gd name="T53" fmla="*/ 84 h 168"/>
                  <a:gd name="T54" fmla="*/ 0 w 138"/>
                  <a:gd name="T55" fmla="*/ 66 h 168"/>
                  <a:gd name="T56" fmla="*/ 0 w 138"/>
                  <a:gd name="T57" fmla="*/ 48 h 168"/>
                  <a:gd name="T58" fmla="*/ 6 w 138"/>
                  <a:gd name="T59" fmla="*/ 36 h 168"/>
                  <a:gd name="T60" fmla="*/ 18 w 138"/>
                  <a:gd name="T61" fmla="*/ 24 h 168"/>
                  <a:gd name="T62" fmla="*/ 24 w 138"/>
                  <a:gd name="T63" fmla="*/ 12 h 168"/>
                  <a:gd name="T64" fmla="*/ 36 w 138"/>
                  <a:gd name="T65" fmla="*/ 6 h 168"/>
                  <a:gd name="T66" fmla="*/ 48 w 138"/>
                  <a:gd name="T67" fmla="*/ 0 h 168"/>
                  <a:gd name="T68" fmla="*/ 60 w 138"/>
                  <a:gd name="T69" fmla="*/ 0 h 16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38"/>
                  <a:gd name="T106" fmla="*/ 0 h 168"/>
                  <a:gd name="T107" fmla="*/ 138 w 138"/>
                  <a:gd name="T108" fmla="*/ 168 h 168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38" h="168">
                    <a:moveTo>
                      <a:pt x="60" y="0"/>
                    </a:moveTo>
                    <a:lnTo>
                      <a:pt x="78" y="0"/>
                    </a:lnTo>
                    <a:lnTo>
                      <a:pt x="90" y="0"/>
                    </a:lnTo>
                    <a:lnTo>
                      <a:pt x="102" y="6"/>
                    </a:lnTo>
                    <a:lnTo>
                      <a:pt x="108" y="12"/>
                    </a:lnTo>
                    <a:lnTo>
                      <a:pt x="120" y="24"/>
                    </a:lnTo>
                    <a:lnTo>
                      <a:pt x="126" y="36"/>
                    </a:lnTo>
                    <a:lnTo>
                      <a:pt x="132" y="48"/>
                    </a:lnTo>
                    <a:lnTo>
                      <a:pt x="138" y="66"/>
                    </a:lnTo>
                    <a:lnTo>
                      <a:pt x="138" y="84"/>
                    </a:lnTo>
                    <a:lnTo>
                      <a:pt x="138" y="102"/>
                    </a:lnTo>
                    <a:lnTo>
                      <a:pt x="132" y="114"/>
                    </a:lnTo>
                    <a:lnTo>
                      <a:pt x="126" y="132"/>
                    </a:lnTo>
                    <a:lnTo>
                      <a:pt x="120" y="144"/>
                    </a:lnTo>
                    <a:lnTo>
                      <a:pt x="108" y="156"/>
                    </a:lnTo>
                    <a:lnTo>
                      <a:pt x="96" y="162"/>
                    </a:lnTo>
                    <a:lnTo>
                      <a:pt x="90" y="168"/>
                    </a:lnTo>
                    <a:lnTo>
                      <a:pt x="78" y="168"/>
                    </a:lnTo>
                    <a:lnTo>
                      <a:pt x="60" y="168"/>
                    </a:lnTo>
                    <a:lnTo>
                      <a:pt x="48" y="168"/>
                    </a:lnTo>
                    <a:lnTo>
                      <a:pt x="36" y="162"/>
                    </a:lnTo>
                    <a:lnTo>
                      <a:pt x="24" y="156"/>
                    </a:lnTo>
                    <a:lnTo>
                      <a:pt x="18" y="144"/>
                    </a:lnTo>
                    <a:lnTo>
                      <a:pt x="6" y="132"/>
                    </a:lnTo>
                    <a:lnTo>
                      <a:pt x="0" y="114"/>
                    </a:lnTo>
                    <a:lnTo>
                      <a:pt x="0" y="102"/>
                    </a:lnTo>
                    <a:lnTo>
                      <a:pt x="0" y="84"/>
                    </a:lnTo>
                    <a:lnTo>
                      <a:pt x="0" y="66"/>
                    </a:lnTo>
                    <a:lnTo>
                      <a:pt x="0" y="48"/>
                    </a:lnTo>
                    <a:lnTo>
                      <a:pt x="6" y="36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6" y="6"/>
                    </a:lnTo>
                    <a:lnTo>
                      <a:pt x="48" y="0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FF33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39" name="Freeform 121"/>
              <p:cNvSpPr>
                <a:spLocks/>
              </p:cNvSpPr>
              <p:nvPr/>
            </p:nvSpPr>
            <p:spPr bwMode="auto">
              <a:xfrm>
                <a:off x="2420" y="1764"/>
                <a:ext cx="138" cy="168"/>
              </a:xfrm>
              <a:custGeom>
                <a:avLst/>
                <a:gdLst>
                  <a:gd name="T0" fmla="*/ 60 w 138"/>
                  <a:gd name="T1" fmla="*/ 0 h 168"/>
                  <a:gd name="T2" fmla="*/ 78 w 138"/>
                  <a:gd name="T3" fmla="*/ 0 h 168"/>
                  <a:gd name="T4" fmla="*/ 90 w 138"/>
                  <a:gd name="T5" fmla="*/ 0 h 168"/>
                  <a:gd name="T6" fmla="*/ 102 w 138"/>
                  <a:gd name="T7" fmla="*/ 6 h 168"/>
                  <a:gd name="T8" fmla="*/ 108 w 138"/>
                  <a:gd name="T9" fmla="*/ 12 h 168"/>
                  <a:gd name="T10" fmla="*/ 120 w 138"/>
                  <a:gd name="T11" fmla="*/ 24 h 168"/>
                  <a:gd name="T12" fmla="*/ 126 w 138"/>
                  <a:gd name="T13" fmla="*/ 36 h 168"/>
                  <a:gd name="T14" fmla="*/ 132 w 138"/>
                  <a:gd name="T15" fmla="*/ 48 h 168"/>
                  <a:gd name="T16" fmla="*/ 138 w 138"/>
                  <a:gd name="T17" fmla="*/ 66 h 168"/>
                  <a:gd name="T18" fmla="*/ 138 w 138"/>
                  <a:gd name="T19" fmla="*/ 84 h 168"/>
                  <a:gd name="T20" fmla="*/ 138 w 138"/>
                  <a:gd name="T21" fmla="*/ 102 h 168"/>
                  <a:gd name="T22" fmla="*/ 132 w 138"/>
                  <a:gd name="T23" fmla="*/ 114 h 168"/>
                  <a:gd name="T24" fmla="*/ 126 w 138"/>
                  <a:gd name="T25" fmla="*/ 132 h 168"/>
                  <a:gd name="T26" fmla="*/ 120 w 138"/>
                  <a:gd name="T27" fmla="*/ 144 h 168"/>
                  <a:gd name="T28" fmla="*/ 108 w 138"/>
                  <a:gd name="T29" fmla="*/ 156 h 168"/>
                  <a:gd name="T30" fmla="*/ 96 w 138"/>
                  <a:gd name="T31" fmla="*/ 162 h 168"/>
                  <a:gd name="T32" fmla="*/ 90 w 138"/>
                  <a:gd name="T33" fmla="*/ 168 h 168"/>
                  <a:gd name="T34" fmla="*/ 78 w 138"/>
                  <a:gd name="T35" fmla="*/ 168 h 168"/>
                  <a:gd name="T36" fmla="*/ 60 w 138"/>
                  <a:gd name="T37" fmla="*/ 168 h 168"/>
                  <a:gd name="T38" fmla="*/ 48 w 138"/>
                  <a:gd name="T39" fmla="*/ 168 h 168"/>
                  <a:gd name="T40" fmla="*/ 36 w 138"/>
                  <a:gd name="T41" fmla="*/ 162 h 168"/>
                  <a:gd name="T42" fmla="*/ 24 w 138"/>
                  <a:gd name="T43" fmla="*/ 156 h 168"/>
                  <a:gd name="T44" fmla="*/ 18 w 138"/>
                  <a:gd name="T45" fmla="*/ 144 h 168"/>
                  <a:gd name="T46" fmla="*/ 6 w 138"/>
                  <a:gd name="T47" fmla="*/ 132 h 168"/>
                  <a:gd name="T48" fmla="*/ 0 w 138"/>
                  <a:gd name="T49" fmla="*/ 114 h 168"/>
                  <a:gd name="T50" fmla="*/ 0 w 138"/>
                  <a:gd name="T51" fmla="*/ 102 h 168"/>
                  <a:gd name="T52" fmla="*/ 0 w 138"/>
                  <a:gd name="T53" fmla="*/ 84 h 168"/>
                  <a:gd name="T54" fmla="*/ 0 w 138"/>
                  <a:gd name="T55" fmla="*/ 66 h 168"/>
                  <a:gd name="T56" fmla="*/ 0 w 138"/>
                  <a:gd name="T57" fmla="*/ 48 h 168"/>
                  <a:gd name="T58" fmla="*/ 6 w 138"/>
                  <a:gd name="T59" fmla="*/ 36 h 168"/>
                  <a:gd name="T60" fmla="*/ 18 w 138"/>
                  <a:gd name="T61" fmla="*/ 24 h 168"/>
                  <a:gd name="T62" fmla="*/ 24 w 138"/>
                  <a:gd name="T63" fmla="*/ 12 h 168"/>
                  <a:gd name="T64" fmla="*/ 36 w 138"/>
                  <a:gd name="T65" fmla="*/ 6 h 168"/>
                  <a:gd name="T66" fmla="*/ 48 w 138"/>
                  <a:gd name="T67" fmla="*/ 0 h 168"/>
                  <a:gd name="T68" fmla="*/ 60 w 138"/>
                  <a:gd name="T69" fmla="*/ 0 h 16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38"/>
                  <a:gd name="T106" fmla="*/ 0 h 168"/>
                  <a:gd name="T107" fmla="*/ 138 w 138"/>
                  <a:gd name="T108" fmla="*/ 168 h 168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38" h="168">
                    <a:moveTo>
                      <a:pt x="60" y="0"/>
                    </a:moveTo>
                    <a:lnTo>
                      <a:pt x="78" y="0"/>
                    </a:lnTo>
                    <a:lnTo>
                      <a:pt x="90" y="0"/>
                    </a:lnTo>
                    <a:lnTo>
                      <a:pt x="102" y="6"/>
                    </a:lnTo>
                    <a:lnTo>
                      <a:pt x="108" y="12"/>
                    </a:lnTo>
                    <a:lnTo>
                      <a:pt x="120" y="24"/>
                    </a:lnTo>
                    <a:lnTo>
                      <a:pt x="126" y="36"/>
                    </a:lnTo>
                    <a:lnTo>
                      <a:pt x="132" y="48"/>
                    </a:lnTo>
                    <a:lnTo>
                      <a:pt x="138" y="66"/>
                    </a:lnTo>
                    <a:lnTo>
                      <a:pt x="138" y="84"/>
                    </a:lnTo>
                    <a:lnTo>
                      <a:pt x="138" y="102"/>
                    </a:lnTo>
                    <a:lnTo>
                      <a:pt x="132" y="114"/>
                    </a:lnTo>
                    <a:lnTo>
                      <a:pt x="126" y="132"/>
                    </a:lnTo>
                    <a:lnTo>
                      <a:pt x="120" y="144"/>
                    </a:lnTo>
                    <a:lnTo>
                      <a:pt x="108" y="156"/>
                    </a:lnTo>
                    <a:lnTo>
                      <a:pt x="96" y="162"/>
                    </a:lnTo>
                    <a:lnTo>
                      <a:pt x="90" y="168"/>
                    </a:lnTo>
                    <a:lnTo>
                      <a:pt x="78" y="168"/>
                    </a:lnTo>
                    <a:lnTo>
                      <a:pt x="60" y="168"/>
                    </a:lnTo>
                    <a:lnTo>
                      <a:pt x="48" y="168"/>
                    </a:lnTo>
                    <a:lnTo>
                      <a:pt x="36" y="162"/>
                    </a:lnTo>
                    <a:lnTo>
                      <a:pt x="24" y="156"/>
                    </a:lnTo>
                    <a:lnTo>
                      <a:pt x="18" y="144"/>
                    </a:lnTo>
                    <a:lnTo>
                      <a:pt x="6" y="132"/>
                    </a:lnTo>
                    <a:lnTo>
                      <a:pt x="0" y="114"/>
                    </a:lnTo>
                    <a:lnTo>
                      <a:pt x="0" y="102"/>
                    </a:lnTo>
                    <a:lnTo>
                      <a:pt x="0" y="84"/>
                    </a:lnTo>
                    <a:lnTo>
                      <a:pt x="0" y="66"/>
                    </a:lnTo>
                    <a:lnTo>
                      <a:pt x="0" y="48"/>
                    </a:lnTo>
                    <a:lnTo>
                      <a:pt x="6" y="36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6" y="6"/>
                    </a:lnTo>
                    <a:lnTo>
                      <a:pt x="48" y="0"/>
                    </a:lnTo>
                    <a:lnTo>
                      <a:pt x="60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40" name="Rectangle 122"/>
              <p:cNvSpPr>
                <a:spLocks noChangeArrowheads="1"/>
              </p:cNvSpPr>
              <p:nvPr/>
            </p:nvSpPr>
            <p:spPr bwMode="auto">
              <a:xfrm>
                <a:off x="2210" y="1818"/>
                <a:ext cx="216" cy="30"/>
              </a:xfrm>
              <a:prstGeom prst="rect">
                <a:avLst/>
              </a:prstGeom>
              <a:solidFill>
                <a:srgbClr val="FF33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41" name="Rectangle 123"/>
              <p:cNvSpPr>
                <a:spLocks noChangeArrowheads="1"/>
              </p:cNvSpPr>
              <p:nvPr/>
            </p:nvSpPr>
            <p:spPr bwMode="auto">
              <a:xfrm>
                <a:off x="2210" y="1818"/>
                <a:ext cx="216" cy="30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42" name="Freeform 124"/>
              <p:cNvSpPr>
                <a:spLocks noEditPoints="1"/>
              </p:cNvSpPr>
              <p:nvPr/>
            </p:nvSpPr>
            <p:spPr bwMode="auto">
              <a:xfrm>
                <a:off x="2210" y="1842"/>
                <a:ext cx="72" cy="72"/>
              </a:xfrm>
              <a:custGeom>
                <a:avLst/>
                <a:gdLst>
                  <a:gd name="T0" fmla="*/ 0 w 72"/>
                  <a:gd name="T1" fmla="*/ 0 h 72"/>
                  <a:gd name="T2" fmla="*/ 30 w 72"/>
                  <a:gd name="T3" fmla="*/ 0 h 72"/>
                  <a:gd name="T4" fmla="*/ 18 w 72"/>
                  <a:gd name="T5" fmla="*/ 60 h 72"/>
                  <a:gd name="T6" fmla="*/ 18 w 72"/>
                  <a:gd name="T7" fmla="*/ 66 h 72"/>
                  <a:gd name="T8" fmla="*/ 12 w 72"/>
                  <a:gd name="T9" fmla="*/ 72 h 72"/>
                  <a:gd name="T10" fmla="*/ 12 w 72"/>
                  <a:gd name="T11" fmla="*/ 66 h 72"/>
                  <a:gd name="T12" fmla="*/ 6 w 72"/>
                  <a:gd name="T13" fmla="*/ 66 h 72"/>
                  <a:gd name="T14" fmla="*/ 6 w 72"/>
                  <a:gd name="T15" fmla="*/ 60 h 72"/>
                  <a:gd name="T16" fmla="*/ 0 w 72"/>
                  <a:gd name="T17" fmla="*/ 0 h 72"/>
                  <a:gd name="T18" fmla="*/ 48 w 72"/>
                  <a:gd name="T19" fmla="*/ 0 h 72"/>
                  <a:gd name="T20" fmla="*/ 72 w 72"/>
                  <a:gd name="T21" fmla="*/ 0 h 72"/>
                  <a:gd name="T22" fmla="*/ 66 w 72"/>
                  <a:gd name="T23" fmla="*/ 60 h 72"/>
                  <a:gd name="T24" fmla="*/ 66 w 72"/>
                  <a:gd name="T25" fmla="*/ 66 h 72"/>
                  <a:gd name="T26" fmla="*/ 60 w 72"/>
                  <a:gd name="T27" fmla="*/ 66 h 72"/>
                  <a:gd name="T28" fmla="*/ 60 w 72"/>
                  <a:gd name="T29" fmla="*/ 72 h 72"/>
                  <a:gd name="T30" fmla="*/ 60 w 72"/>
                  <a:gd name="T31" fmla="*/ 66 h 72"/>
                  <a:gd name="T32" fmla="*/ 54 w 72"/>
                  <a:gd name="T33" fmla="*/ 66 h 72"/>
                  <a:gd name="T34" fmla="*/ 54 w 72"/>
                  <a:gd name="T35" fmla="*/ 60 h 72"/>
                  <a:gd name="T36" fmla="*/ 48 w 72"/>
                  <a:gd name="T37" fmla="*/ 0 h 7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2"/>
                  <a:gd name="T58" fmla="*/ 0 h 72"/>
                  <a:gd name="T59" fmla="*/ 72 w 72"/>
                  <a:gd name="T60" fmla="*/ 72 h 7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2" h="72">
                    <a:moveTo>
                      <a:pt x="0" y="0"/>
                    </a:moveTo>
                    <a:lnTo>
                      <a:pt x="30" y="0"/>
                    </a:lnTo>
                    <a:lnTo>
                      <a:pt x="18" y="60"/>
                    </a:lnTo>
                    <a:lnTo>
                      <a:pt x="18" y="66"/>
                    </a:lnTo>
                    <a:lnTo>
                      <a:pt x="12" y="72"/>
                    </a:lnTo>
                    <a:lnTo>
                      <a:pt x="12" y="66"/>
                    </a:lnTo>
                    <a:lnTo>
                      <a:pt x="6" y="66"/>
                    </a:lnTo>
                    <a:lnTo>
                      <a:pt x="6" y="60"/>
                    </a:lnTo>
                    <a:lnTo>
                      <a:pt x="0" y="0"/>
                    </a:lnTo>
                    <a:close/>
                    <a:moveTo>
                      <a:pt x="48" y="0"/>
                    </a:moveTo>
                    <a:lnTo>
                      <a:pt x="72" y="0"/>
                    </a:lnTo>
                    <a:lnTo>
                      <a:pt x="66" y="60"/>
                    </a:lnTo>
                    <a:lnTo>
                      <a:pt x="66" y="66"/>
                    </a:lnTo>
                    <a:lnTo>
                      <a:pt x="60" y="66"/>
                    </a:lnTo>
                    <a:lnTo>
                      <a:pt x="60" y="72"/>
                    </a:lnTo>
                    <a:lnTo>
                      <a:pt x="60" y="66"/>
                    </a:lnTo>
                    <a:lnTo>
                      <a:pt x="54" y="66"/>
                    </a:lnTo>
                    <a:lnTo>
                      <a:pt x="54" y="60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FF33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43" name="Freeform 125"/>
              <p:cNvSpPr>
                <a:spLocks/>
              </p:cNvSpPr>
              <p:nvPr/>
            </p:nvSpPr>
            <p:spPr bwMode="auto">
              <a:xfrm>
                <a:off x="2210" y="1842"/>
                <a:ext cx="30" cy="72"/>
              </a:xfrm>
              <a:custGeom>
                <a:avLst/>
                <a:gdLst>
                  <a:gd name="T0" fmla="*/ 0 w 30"/>
                  <a:gd name="T1" fmla="*/ 0 h 72"/>
                  <a:gd name="T2" fmla="*/ 30 w 30"/>
                  <a:gd name="T3" fmla="*/ 0 h 72"/>
                  <a:gd name="T4" fmla="*/ 18 w 30"/>
                  <a:gd name="T5" fmla="*/ 60 h 72"/>
                  <a:gd name="T6" fmla="*/ 18 w 30"/>
                  <a:gd name="T7" fmla="*/ 66 h 72"/>
                  <a:gd name="T8" fmla="*/ 12 w 30"/>
                  <a:gd name="T9" fmla="*/ 72 h 72"/>
                  <a:gd name="T10" fmla="*/ 12 w 30"/>
                  <a:gd name="T11" fmla="*/ 66 h 72"/>
                  <a:gd name="T12" fmla="*/ 6 w 30"/>
                  <a:gd name="T13" fmla="*/ 66 h 72"/>
                  <a:gd name="T14" fmla="*/ 6 w 30"/>
                  <a:gd name="T15" fmla="*/ 60 h 72"/>
                  <a:gd name="T16" fmla="*/ 0 w 30"/>
                  <a:gd name="T17" fmla="*/ 0 h 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0"/>
                  <a:gd name="T28" fmla="*/ 0 h 72"/>
                  <a:gd name="T29" fmla="*/ 30 w 30"/>
                  <a:gd name="T30" fmla="*/ 72 h 7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0" h="72">
                    <a:moveTo>
                      <a:pt x="0" y="0"/>
                    </a:moveTo>
                    <a:lnTo>
                      <a:pt x="30" y="0"/>
                    </a:lnTo>
                    <a:lnTo>
                      <a:pt x="18" y="60"/>
                    </a:lnTo>
                    <a:lnTo>
                      <a:pt x="18" y="66"/>
                    </a:lnTo>
                    <a:lnTo>
                      <a:pt x="12" y="72"/>
                    </a:lnTo>
                    <a:lnTo>
                      <a:pt x="12" y="66"/>
                    </a:lnTo>
                    <a:lnTo>
                      <a:pt x="6" y="66"/>
                    </a:lnTo>
                    <a:lnTo>
                      <a:pt x="6" y="6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44" name="Freeform 126"/>
              <p:cNvSpPr>
                <a:spLocks/>
              </p:cNvSpPr>
              <p:nvPr/>
            </p:nvSpPr>
            <p:spPr bwMode="auto">
              <a:xfrm>
                <a:off x="2258" y="1842"/>
                <a:ext cx="24" cy="72"/>
              </a:xfrm>
              <a:custGeom>
                <a:avLst/>
                <a:gdLst>
                  <a:gd name="T0" fmla="*/ 0 w 24"/>
                  <a:gd name="T1" fmla="*/ 0 h 72"/>
                  <a:gd name="T2" fmla="*/ 24 w 24"/>
                  <a:gd name="T3" fmla="*/ 0 h 72"/>
                  <a:gd name="T4" fmla="*/ 18 w 24"/>
                  <a:gd name="T5" fmla="*/ 60 h 72"/>
                  <a:gd name="T6" fmla="*/ 18 w 24"/>
                  <a:gd name="T7" fmla="*/ 66 h 72"/>
                  <a:gd name="T8" fmla="*/ 12 w 24"/>
                  <a:gd name="T9" fmla="*/ 66 h 72"/>
                  <a:gd name="T10" fmla="*/ 12 w 24"/>
                  <a:gd name="T11" fmla="*/ 72 h 72"/>
                  <a:gd name="T12" fmla="*/ 12 w 24"/>
                  <a:gd name="T13" fmla="*/ 66 h 72"/>
                  <a:gd name="T14" fmla="*/ 6 w 24"/>
                  <a:gd name="T15" fmla="*/ 66 h 72"/>
                  <a:gd name="T16" fmla="*/ 6 w 24"/>
                  <a:gd name="T17" fmla="*/ 60 h 72"/>
                  <a:gd name="T18" fmla="*/ 0 w 24"/>
                  <a:gd name="T19" fmla="*/ 0 h 7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4"/>
                  <a:gd name="T31" fmla="*/ 0 h 72"/>
                  <a:gd name="T32" fmla="*/ 24 w 24"/>
                  <a:gd name="T33" fmla="*/ 72 h 7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4" h="72">
                    <a:moveTo>
                      <a:pt x="0" y="0"/>
                    </a:moveTo>
                    <a:lnTo>
                      <a:pt x="24" y="0"/>
                    </a:lnTo>
                    <a:lnTo>
                      <a:pt x="18" y="60"/>
                    </a:lnTo>
                    <a:lnTo>
                      <a:pt x="18" y="66"/>
                    </a:lnTo>
                    <a:lnTo>
                      <a:pt x="12" y="66"/>
                    </a:lnTo>
                    <a:lnTo>
                      <a:pt x="12" y="72"/>
                    </a:lnTo>
                    <a:lnTo>
                      <a:pt x="12" y="66"/>
                    </a:lnTo>
                    <a:lnTo>
                      <a:pt x="6" y="66"/>
                    </a:lnTo>
                    <a:lnTo>
                      <a:pt x="6" y="6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45" name="Freeform 127"/>
              <p:cNvSpPr>
                <a:spLocks noEditPoints="1"/>
              </p:cNvSpPr>
              <p:nvPr/>
            </p:nvSpPr>
            <p:spPr bwMode="auto">
              <a:xfrm>
                <a:off x="2444" y="1794"/>
                <a:ext cx="90" cy="108"/>
              </a:xfrm>
              <a:custGeom>
                <a:avLst/>
                <a:gdLst>
                  <a:gd name="T0" fmla="*/ 90 w 90"/>
                  <a:gd name="T1" fmla="*/ 60 h 108"/>
                  <a:gd name="T2" fmla="*/ 90 w 90"/>
                  <a:gd name="T3" fmla="*/ 78 h 108"/>
                  <a:gd name="T4" fmla="*/ 78 w 90"/>
                  <a:gd name="T5" fmla="*/ 96 h 108"/>
                  <a:gd name="T6" fmla="*/ 66 w 90"/>
                  <a:gd name="T7" fmla="*/ 102 h 108"/>
                  <a:gd name="T8" fmla="*/ 48 w 90"/>
                  <a:gd name="T9" fmla="*/ 108 h 108"/>
                  <a:gd name="T10" fmla="*/ 36 w 90"/>
                  <a:gd name="T11" fmla="*/ 102 h 108"/>
                  <a:gd name="T12" fmla="*/ 24 w 90"/>
                  <a:gd name="T13" fmla="*/ 102 h 108"/>
                  <a:gd name="T14" fmla="*/ 12 w 90"/>
                  <a:gd name="T15" fmla="*/ 90 h 108"/>
                  <a:gd name="T16" fmla="*/ 6 w 90"/>
                  <a:gd name="T17" fmla="*/ 78 h 108"/>
                  <a:gd name="T18" fmla="*/ 0 w 90"/>
                  <a:gd name="T19" fmla="*/ 66 h 108"/>
                  <a:gd name="T20" fmla="*/ 0 w 90"/>
                  <a:gd name="T21" fmla="*/ 48 h 108"/>
                  <a:gd name="T22" fmla="*/ 6 w 90"/>
                  <a:gd name="T23" fmla="*/ 24 h 108"/>
                  <a:gd name="T24" fmla="*/ 18 w 90"/>
                  <a:gd name="T25" fmla="*/ 12 h 108"/>
                  <a:gd name="T26" fmla="*/ 30 w 90"/>
                  <a:gd name="T27" fmla="*/ 6 h 108"/>
                  <a:gd name="T28" fmla="*/ 48 w 90"/>
                  <a:gd name="T29" fmla="*/ 0 h 108"/>
                  <a:gd name="T30" fmla="*/ 60 w 90"/>
                  <a:gd name="T31" fmla="*/ 6 h 108"/>
                  <a:gd name="T32" fmla="*/ 72 w 90"/>
                  <a:gd name="T33" fmla="*/ 6 h 108"/>
                  <a:gd name="T34" fmla="*/ 78 w 90"/>
                  <a:gd name="T35" fmla="*/ 12 h 108"/>
                  <a:gd name="T36" fmla="*/ 84 w 90"/>
                  <a:gd name="T37" fmla="*/ 24 h 108"/>
                  <a:gd name="T38" fmla="*/ 90 w 90"/>
                  <a:gd name="T39" fmla="*/ 36 h 108"/>
                  <a:gd name="T40" fmla="*/ 90 w 90"/>
                  <a:gd name="T41" fmla="*/ 48 h 108"/>
                  <a:gd name="T42" fmla="*/ 84 w 90"/>
                  <a:gd name="T43" fmla="*/ 42 h 108"/>
                  <a:gd name="T44" fmla="*/ 78 w 90"/>
                  <a:gd name="T45" fmla="*/ 36 h 108"/>
                  <a:gd name="T46" fmla="*/ 78 w 90"/>
                  <a:gd name="T47" fmla="*/ 24 h 108"/>
                  <a:gd name="T48" fmla="*/ 72 w 90"/>
                  <a:gd name="T49" fmla="*/ 18 h 108"/>
                  <a:gd name="T50" fmla="*/ 60 w 90"/>
                  <a:gd name="T51" fmla="*/ 12 h 108"/>
                  <a:gd name="T52" fmla="*/ 48 w 90"/>
                  <a:gd name="T53" fmla="*/ 6 h 108"/>
                  <a:gd name="T54" fmla="*/ 30 w 90"/>
                  <a:gd name="T55" fmla="*/ 12 h 108"/>
                  <a:gd name="T56" fmla="*/ 18 w 90"/>
                  <a:gd name="T57" fmla="*/ 18 h 108"/>
                  <a:gd name="T58" fmla="*/ 12 w 90"/>
                  <a:gd name="T59" fmla="*/ 30 h 108"/>
                  <a:gd name="T60" fmla="*/ 12 w 90"/>
                  <a:gd name="T61" fmla="*/ 48 h 108"/>
                  <a:gd name="T62" fmla="*/ 12 w 90"/>
                  <a:gd name="T63" fmla="*/ 66 h 108"/>
                  <a:gd name="T64" fmla="*/ 12 w 90"/>
                  <a:gd name="T65" fmla="*/ 78 h 108"/>
                  <a:gd name="T66" fmla="*/ 24 w 90"/>
                  <a:gd name="T67" fmla="*/ 90 h 108"/>
                  <a:gd name="T68" fmla="*/ 30 w 90"/>
                  <a:gd name="T69" fmla="*/ 96 h 108"/>
                  <a:gd name="T70" fmla="*/ 42 w 90"/>
                  <a:gd name="T71" fmla="*/ 96 h 108"/>
                  <a:gd name="T72" fmla="*/ 54 w 90"/>
                  <a:gd name="T73" fmla="*/ 96 h 108"/>
                  <a:gd name="T74" fmla="*/ 66 w 90"/>
                  <a:gd name="T75" fmla="*/ 90 h 108"/>
                  <a:gd name="T76" fmla="*/ 78 w 90"/>
                  <a:gd name="T77" fmla="*/ 84 h 108"/>
                  <a:gd name="T78" fmla="*/ 84 w 90"/>
                  <a:gd name="T79" fmla="*/ 66 h 108"/>
                  <a:gd name="T80" fmla="*/ 84 w 90"/>
                  <a:gd name="T81" fmla="*/ 48 h 10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90"/>
                  <a:gd name="T124" fmla="*/ 0 h 108"/>
                  <a:gd name="T125" fmla="*/ 90 w 90"/>
                  <a:gd name="T126" fmla="*/ 108 h 10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90" h="108">
                    <a:moveTo>
                      <a:pt x="90" y="48"/>
                    </a:moveTo>
                    <a:lnTo>
                      <a:pt x="90" y="60"/>
                    </a:lnTo>
                    <a:lnTo>
                      <a:pt x="90" y="72"/>
                    </a:lnTo>
                    <a:lnTo>
                      <a:pt x="90" y="78"/>
                    </a:lnTo>
                    <a:lnTo>
                      <a:pt x="84" y="90"/>
                    </a:lnTo>
                    <a:lnTo>
                      <a:pt x="78" y="96"/>
                    </a:lnTo>
                    <a:lnTo>
                      <a:pt x="72" y="102"/>
                    </a:lnTo>
                    <a:lnTo>
                      <a:pt x="66" y="102"/>
                    </a:lnTo>
                    <a:lnTo>
                      <a:pt x="54" y="102"/>
                    </a:lnTo>
                    <a:lnTo>
                      <a:pt x="48" y="108"/>
                    </a:lnTo>
                    <a:lnTo>
                      <a:pt x="42" y="102"/>
                    </a:lnTo>
                    <a:lnTo>
                      <a:pt x="36" y="102"/>
                    </a:lnTo>
                    <a:lnTo>
                      <a:pt x="30" y="102"/>
                    </a:lnTo>
                    <a:lnTo>
                      <a:pt x="24" y="102"/>
                    </a:lnTo>
                    <a:lnTo>
                      <a:pt x="18" y="96"/>
                    </a:lnTo>
                    <a:lnTo>
                      <a:pt x="12" y="90"/>
                    </a:lnTo>
                    <a:lnTo>
                      <a:pt x="6" y="84"/>
                    </a:lnTo>
                    <a:lnTo>
                      <a:pt x="6" y="78"/>
                    </a:lnTo>
                    <a:lnTo>
                      <a:pt x="0" y="72"/>
                    </a:lnTo>
                    <a:lnTo>
                      <a:pt x="0" y="66"/>
                    </a:lnTo>
                    <a:lnTo>
                      <a:pt x="0" y="60"/>
                    </a:lnTo>
                    <a:lnTo>
                      <a:pt x="0" y="48"/>
                    </a:lnTo>
                    <a:lnTo>
                      <a:pt x="0" y="36"/>
                    </a:lnTo>
                    <a:lnTo>
                      <a:pt x="6" y="24"/>
                    </a:lnTo>
                    <a:lnTo>
                      <a:pt x="12" y="18"/>
                    </a:lnTo>
                    <a:lnTo>
                      <a:pt x="18" y="12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36" y="0"/>
                    </a:lnTo>
                    <a:lnTo>
                      <a:pt x="48" y="0"/>
                    </a:lnTo>
                    <a:lnTo>
                      <a:pt x="54" y="0"/>
                    </a:lnTo>
                    <a:lnTo>
                      <a:pt x="60" y="6"/>
                    </a:lnTo>
                    <a:lnTo>
                      <a:pt x="66" y="6"/>
                    </a:lnTo>
                    <a:lnTo>
                      <a:pt x="72" y="6"/>
                    </a:lnTo>
                    <a:lnTo>
                      <a:pt x="72" y="12"/>
                    </a:lnTo>
                    <a:lnTo>
                      <a:pt x="78" y="12"/>
                    </a:lnTo>
                    <a:lnTo>
                      <a:pt x="84" y="18"/>
                    </a:lnTo>
                    <a:lnTo>
                      <a:pt x="84" y="24"/>
                    </a:lnTo>
                    <a:lnTo>
                      <a:pt x="90" y="30"/>
                    </a:lnTo>
                    <a:lnTo>
                      <a:pt x="90" y="36"/>
                    </a:lnTo>
                    <a:lnTo>
                      <a:pt x="90" y="42"/>
                    </a:lnTo>
                    <a:lnTo>
                      <a:pt x="90" y="48"/>
                    </a:lnTo>
                    <a:close/>
                    <a:moveTo>
                      <a:pt x="84" y="48"/>
                    </a:moveTo>
                    <a:lnTo>
                      <a:pt x="84" y="42"/>
                    </a:lnTo>
                    <a:lnTo>
                      <a:pt x="84" y="36"/>
                    </a:lnTo>
                    <a:lnTo>
                      <a:pt x="78" y="36"/>
                    </a:lnTo>
                    <a:lnTo>
                      <a:pt x="78" y="30"/>
                    </a:lnTo>
                    <a:lnTo>
                      <a:pt x="78" y="24"/>
                    </a:lnTo>
                    <a:lnTo>
                      <a:pt x="72" y="24"/>
                    </a:lnTo>
                    <a:lnTo>
                      <a:pt x="72" y="18"/>
                    </a:lnTo>
                    <a:lnTo>
                      <a:pt x="66" y="12"/>
                    </a:lnTo>
                    <a:lnTo>
                      <a:pt x="60" y="12"/>
                    </a:lnTo>
                    <a:lnTo>
                      <a:pt x="54" y="12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18"/>
                    </a:lnTo>
                    <a:lnTo>
                      <a:pt x="18" y="18"/>
                    </a:lnTo>
                    <a:lnTo>
                      <a:pt x="18" y="24"/>
                    </a:lnTo>
                    <a:lnTo>
                      <a:pt x="12" y="30"/>
                    </a:lnTo>
                    <a:lnTo>
                      <a:pt x="12" y="42"/>
                    </a:lnTo>
                    <a:lnTo>
                      <a:pt x="12" y="48"/>
                    </a:lnTo>
                    <a:lnTo>
                      <a:pt x="12" y="60"/>
                    </a:lnTo>
                    <a:lnTo>
                      <a:pt x="12" y="66"/>
                    </a:lnTo>
                    <a:lnTo>
                      <a:pt x="12" y="72"/>
                    </a:lnTo>
                    <a:lnTo>
                      <a:pt x="12" y="78"/>
                    </a:lnTo>
                    <a:lnTo>
                      <a:pt x="18" y="84"/>
                    </a:lnTo>
                    <a:lnTo>
                      <a:pt x="24" y="90"/>
                    </a:lnTo>
                    <a:lnTo>
                      <a:pt x="24" y="96"/>
                    </a:lnTo>
                    <a:lnTo>
                      <a:pt x="30" y="96"/>
                    </a:lnTo>
                    <a:lnTo>
                      <a:pt x="36" y="96"/>
                    </a:lnTo>
                    <a:lnTo>
                      <a:pt x="42" y="96"/>
                    </a:lnTo>
                    <a:lnTo>
                      <a:pt x="48" y="96"/>
                    </a:lnTo>
                    <a:lnTo>
                      <a:pt x="54" y="96"/>
                    </a:lnTo>
                    <a:lnTo>
                      <a:pt x="60" y="96"/>
                    </a:lnTo>
                    <a:lnTo>
                      <a:pt x="66" y="90"/>
                    </a:lnTo>
                    <a:lnTo>
                      <a:pt x="72" y="90"/>
                    </a:lnTo>
                    <a:lnTo>
                      <a:pt x="78" y="84"/>
                    </a:lnTo>
                    <a:lnTo>
                      <a:pt x="78" y="78"/>
                    </a:lnTo>
                    <a:lnTo>
                      <a:pt x="84" y="66"/>
                    </a:lnTo>
                    <a:lnTo>
                      <a:pt x="84" y="60"/>
                    </a:lnTo>
                    <a:lnTo>
                      <a:pt x="84" y="48"/>
                    </a:lnTo>
                    <a:close/>
                  </a:path>
                </a:pathLst>
              </a:custGeom>
              <a:solidFill>
                <a:srgbClr val="FF33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46" name="Freeform 128"/>
              <p:cNvSpPr>
                <a:spLocks/>
              </p:cNvSpPr>
              <p:nvPr/>
            </p:nvSpPr>
            <p:spPr bwMode="auto">
              <a:xfrm>
                <a:off x="2444" y="1794"/>
                <a:ext cx="90" cy="108"/>
              </a:xfrm>
              <a:custGeom>
                <a:avLst/>
                <a:gdLst>
                  <a:gd name="T0" fmla="*/ 90 w 90"/>
                  <a:gd name="T1" fmla="*/ 48 h 108"/>
                  <a:gd name="T2" fmla="*/ 90 w 90"/>
                  <a:gd name="T3" fmla="*/ 60 h 108"/>
                  <a:gd name="T4" fmla="*/ 90 w 90"/>
                  <a:gd name="T5" fmla="*/ 72 h 108"/>
                  <a:gd name="T6" fmla="*/ 90 w 90"/>
                  <a:gd name="T7" fmla="*/ 78 h 108"/>
                  <a:gd name="T8" fmla="*/ 84 w 90"/>
                  <a:gd name="T9" fmla="*/ 90 h 108"/>
                  <a:gd name="T10" fmla="*/ 78 w 90"/>
                  <a:gd name="T11" fmla="*/ 96 h 108"/>
                  <a:gd name="T12" fmla="*/ 72 w 90"/>
                  <a:gd name="T13" fmla="*/ 102 h 108"/>
                  <a:gd name="T14" fmla="*/ 66 w 90"/>
                  <a:gd name="T15" fmla="*/ 102 h 108"/>
                  <a:gd name="T16" fmla="*/ 54 w 90"/>
                  <a:gd name="T17" fmla="*/ 102 h 108"/>
                  <a:gd name="T18" fmla="*/ 48 w 90"/>
                  <a:gd name="T19" fmla="*/ 108 h 108"/>
                  <a:gd name="T20" fmla="*/ 42 w 90"/>
                  <a:gd name="T21" fmla="*/ 102 h 108"/>
                  <a:gd name="T22" fmla="*/ 36 w 90"/>
                  <a:gd name="T23" fmla="*/ 102 h 108"/>
                  <a:gd name="T24" fmla="*/ 30 w 90"/>
                  <a:gd name="T25" fmla="*/ 102 h 108"/>
                  <a:gd name="T26" fmla="*/ 24 w 90"/>
                  <a:gd name="T27" fmla="*/ 102 h 108"/>
                  <a:gd name="T28" fmla="*/ 18 w 90"/>
                  <a:gd name="T29" fmla="*/ 96 h 108"/>
                  <a:gd name="T30" fmla="*/ 12 w 90"/>
                  <a:gd name="T31" fmla="*/ 90 h 108"/>
                  <a:gd name="T32" fmla="*/ 6 w 90"/>
                  <a:gd name="T33" fmla="*/ 84 h 108"/>
                  <a:gd name="T34" fmla="*/ 6 w 90"/>
                  <a:gd name="T35" fmla="*/ 78 h 108"/>
                  <a:gd name="T36" fmla="*/ 0 w 90"/>
                  <a:gd name="T37" fmla="*/ 72 h 108"/>
                  <a:gd name="T38" fmla="*/ 0 w 90"/>
                  <a:gd name="T39" fmla="*/ 66 h 108"/>
                  <a:gd name="T40" fmla="*/ 0 w 90"/>
                  <a:gd name="T41" fmla="*/ 60 h 108"/>
                  <a:gd name="T42" fmla="*/ 0 w 90"/>
                  <a:gd name="T43" fmla="*/ 48 h 108"/>
                  <a:gd name="T44" fmla="*/ 0 w 90"/>
                  <a:gd name="T45" fmla="*/ 36 h 108"/>
                  <a:gd name="T46" fmla="*/ 6 w 90"/>
                  <a:gd name="T47" fmla="*/ 24 h 108"/>
                  <a:gd name="T48" fmla="*/ 12 w 90"/>
                  <a:gd name="T49" fmla="*/ 18 h 108"/>
                  <a:gd name="T50" fmla="*/ 18 w 90"/>
                  <a:gd name="T51" fmla="*/ 12 h 108"/>
                  <a:gd name="T52" fmla="*/ 24 w 90"/>
                  <a:gd name="T53" fmla="*/ 6 h 108"/>
                  <a:gd name="T54" fmla="*/ 30 w 90"/>
                  <a:gd name="T55" fmla="*/ 6 h 108"/>
                  <a:gd name="T56" fmla="*/ 36 w 90"/>
                  <a:gd name="T57" fmla="*/ 0 h 108"/>
                  <a:gd name="T58" fmla="*/ 48 w 90"/>
                  <a:gd name="T59" fmla="*/ 0 h 108"/>
                  <a:gd name="T60" fmla="*/ 54 w 90"/>
                  <a:gd name="T61" fmla="*/ 0 h 108"/>
                  <a:gd name="T62" fmla="*/ 60 w 90"/>
                  <a:gd name="T63" fmla="*/ 6 h 108"/>
                  <a:gd name="T64" fmla="*/ 66 w 90"/>
                  <a:gd name="T65" fmla="*/ 6 h 108"/>
                  <a:gd name="T66" fmla="*/ 72 w 90"/>
                  <a:gd name="T67" fmla="*/ 6 h 108"/>
                  <a:gd name="T68" fmla="*/ 72 w 90"/>
                  <a:gd name="T69" fmla="*/ 12 h 108"/>
                  <a:gd name="T70" fmla="*/ 78 w 90"/>
                  <a:gd name="T71" fmla="*/ 12 h 108"/>
                  <a:gd name="T72" fmla="*/ 84 w 90"/>
                  <a:gd name="T73" fmla="*/ 18 h 108"/>
                  <a:gd name="T74" fmla="*/ 84 w 90"/>
                  <a:gd name="T75" fmla="*/ 24 h 108"/>
                  <a:gd name="T76" fmla="*/ 90 w 90"/>
                  <a:gd name="T77" fmla="*/ 30 h 108"/>
                  <a:gd name="T78" fmla="*/ 90 w 90"/>
                  <a:gd name="T79" fmla="*/ 36 h 108"/>
                  <a:gd name="T80" fmla="*/ 90 w 90"/>
                  <a:gd name="T81" fmla="*/ 42 h 108"/>
                  <a:gd name="T82" fmla="*/ 90 w 90"/>
                  <a:gd name="T83" fmla="*/ 48 h 10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90"/>
                  <a:gd name="T127" fmla="*/ 0 h 108"/>
                  <a:gd name="T128" fmla="*/ 90 w 90"/>
                  <a:gd name="T129" fmla="*/ 108 h 108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90" h="108">
                    <a:moveTo>
                      <a:pt x="90" y="48"/>
                    </a:moveTo>
                    <a:lnTo>
                      <a:pt x="90" y="60"/>
                    </a:lnTo>
                    <a:lnTo>
                      <a:pt x="90" y="72"/>
                    </a:lnTo>
                    <a:lnTo>
                      <a:pt x="90" y="78"/>
                    </a:lnTo>
                    <a:lnTo>
                      <a:pt x="84" y="90"/>
                    </a:lnTo>
                    <a:lnTo>
                      <a:pt x="78" y="96"/>
                    </a:lnTo>
                    <a:lnTo>
                      <a:pt x="72" y="102"/>
                    </a:lnTo>
                    <a:lnTo>
                      <a:pt x="66" y="102"/>
                    </a:lnTo>
                    <a:lnTo>
                      <a:pt x="54" y="102"/>
                    </a:lnTo>
                    <a:lnTo>
                      <a:pt x="48" y="108"/>
                    </a:lnTo>
                    <a:lnTo>
                      <a:pt x="42" y="102"/>
                    </a:lnTo>
                    <a:lnTo>
                      <a:pt x="36" y="102"/>
                    </a:lnTo>
                    <a:lnTo>
                      <a:pt x="30" y="102"/>
                    </a:lnTo>
                    <a:lnTo>
                      <a:pt x="24" y="102"/>
                    </a:lnTo>
                    <a:lnTo>
                      <a:pt x="18" y="96"/>
                    </a:lnTo>
                    <a:lnTo>
                      <a:pt x="12" y="90"/>
                    </a:lnTo>
                    <a:lnTo>
                      <a:pt x="6" y="84"/>
                    </a:lnTo>
                    <a:lnTo>
                      <a:pt x="6" y="78"/>
                    </a:lnTo>
                    <a:lnTo>
                      <a:pt x="0" y="72"/>
                    </a:lnTo>
                    <a:lnTo>
                      <a:pt x="0" y="66"/>
                    </a:lnTo>
                    <a:lnTo>
                      <a:pt x="0" y="60"/>
                    </a:lnTo>
                    <a:lnTo>
                      <a:pt x="0" y="48"/>
                    </a:lnTo>
                    <a:lnTo>
                      <a:pt x="0" y="36"/>
                    </a:lnTo>
                    <a:lnTo>
                      <a:pt x="6" y="24"/>
                    </a:lnTo>
                    <a:lnTo>
                      <a:pt x="12" y="18"/>
                    </a:lnTo>
                    <a:lnTo>
                      <a:pt x="18" y="12"/>
                    </a:lnTo>
                    <a:lnTo>
                      <a:pt x="24" y="6"/>
                    </a:lnTo>
                    <a:lnTo>
                      <a:pt x="30" y="6"/>
                    </a:lnTo>
                    <a:lnTo>
                      <a:pt x="36" y="0"/>
                    </a:lnTo>
                    <a:lnTo>
                      <a:pt x="48" y="0"/>
                    </a:lnTo>
                    <a:lnTo>
                      <a:pt x="54" y="0"/>
                    </a:lnTo>
                    <a:lnTo>
                      <a:pt x="60" y="6"/>
                    </a:lnTo>
                    <a:lnTo>
                      <a:pt x="66" y="6"/>
                    </a:lnTo>
                    <a:lnTo>
                      <a:pt x="72" y="6"/>
                    </a:lnTo>
                    <a:lnTo>
                      <a:pt x="72" y="12"/>
                    </a:lnTo>
                    <a:lnTo>
                      <a:pt x="78" y="12"/>
                    </a:lnTo>
                    <a:lnTo>
                      <a:pt x="84" y="18"/>
                    </a:lnTo>
                    <a:lnTo>
                      <a:pt x="84" y="24"/>
                    </a:lnTo>
                    <a:lnTo>
                      <a:pt x="90" y="30"/>
                    </a:lnTo>
                    <a:lnTo>
                      <a:pt x="90" y="36"/>
                    </a:lnTo>
                    <a:lnTo>
                      <a:pt x="90" y="42"/>
                    </a:lnTo>
                    <a:lnTo>
                      <a:pt x="90" y="48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47" name="Freeform 129"/>
              <p:cNvSpPr>
                <a:spLocks/>
              </p:cNvSpPr>
              <p:nvPr/>
            </p:nvSpPr>
            <p:spPr bwMode="auto">
              <a:xfrm>
                <a:off x="2456" y="1800"/>
                <a:ext cx="72" cy="90"/>
              </a:xfrm>
              <a:custGeom>
                <a:avLst/>
                <a:gdLst>
                  <a:gd name="T0" fmla="*/ 72 w 72"/>
                  <a:gd name="T1" fmla="*/ 42 h 90"/>
                  <a:gd name="T2" fmla="*/ 72 w 72"/>
                  <a:gd name="T3" fmla="*/ 36 h 90"/>
                  <a:gd name="T4" fmla="*/ 72 w 72"/>
                  <a:gd name="T5" fmla="*/ 30 h 90"/>
                  <a:gd name="T6" fmla="*/ 66 w 72"/>
                  <a:gd name="T7" fmla="*/ 30 h 90"/>
                  <a:gd name="T8" fmla="*/ 66 w 72"/>
                  <a:gd name="T9" fmla="*/ 24 h 90"/>
                  <a:gd name="T10" fmla="*/ 66 w 72"/>
                  <a:gd name="T11" fmla="*/ 18 h 90"/>
                  <a:gd name="T12" fmla="*/ 60 w 72"/>
                  <a:gd name="T13" fmla="*/ 18 h 90"/>
                  <a:gd name="T14" fmla="*/ 60 w 72"/>
                  <a:gd name="T15" fmla="*/ 12 h 90"/>
                  <a:gd name="T16" fmla="*/ 54 w 72"/>
                  <a:gd name="T17" fmla="*/ 6 h 90"/>
                  <a:gd name="T18" fmla="*/ 48 w 72"/>
                  <a:gd name="T19" fmla="*/ 6 h 90"/>
                  <a:gd name="T20" fmla="*/ 42 w 72"/>
                  <a:gd name="T21" fmla="*/ 6 h 90"/>
                  <a:gd name="T22" fmla="*/ 36 w 72"/>
                  <a:gd name="T23" fmla="*/ 0 h 90"/>
                  <a:gd name="T24" fmla="*/ 24 w 72"/>
                  <a:gd name="T25" fmla="*/ 6 h 90"/>
                  <a:gd name="T26" fmla="*/ 18 w 72"/>
                  <a:gd name="T27" fmla="*/ 6 h 90"/>
                  <a:gd name="T28" fmla="*/ 12 w 72"/>
                  <a:gd name="T29" fmla="*/ 12 h 90"/>
                  <a:gd name="T30" fmla="*/ 6 w 72"/>
                  <a:gd name="T31" fmla="*/ 12 h 90"/>
                  <a:gd name="T32" fmla="*/ 6 w 72"/>
                  <a:gd name="T33" fmla="*/ 18 h 90"/>
                  <a:gd name="T34" fmla="*/ 0 w 72"/>
                  <a:gd name="T35" fmla="*/ 24 h 90"/>
                  <a:gd name="T36" fmla="*/ 0 w 72"/>
                  <a:gd name="T37" fmla="*/ 36 h 90"/>
                  <a:gd name="T38" fmla="*/ 0 w 72"/>
                  <a:gd name="T39" fmla="*/ 42 h 90"/>
                  <a:gd name="T40" fmla="*/ 0 w 72"/>
                  <a:gd name="T41" fmla="*/ 54 h 90"/>
                  <a:gd name="T42" fmla="*/ 0 w 72"/>
                  <a:gd name="T43" fmla="*/ 60 h 90"/>
                  <a:gd name="T44" fmla="*/ 0 w 72"/>
                  <a:gd name="T45" fmla="*/ 66 h 90"/>
                  <a:gd name="T46" fmla="*/ 0 w 72"/>
                  <a:gd name="T47" fmla="*/ 72 h 90"/>
                  <a:gd name="T48" fmla="*/ 6 w 72"/>
                  <a:gd name="T49" fmla="*/ 78 h 90"/>
                  <a:gd name="T50" fmla="*/ 12 w 72"/>
                  <a:gd name="T51" fmla="*/ 84 h 90"/>
                  <a:gd name="T52" fmla="*/ 12 w 72"/>
                  <a:gd name="T53" fmla="*/ 90 h 90"/>
                  <a:gd name="T54" fmla="*/ 18 w 72"/>
                  <a:gd name="T55" fmla="*/ 90 h 90"/>
                  <a:gd name="T56" fmla="*/ 24 w 72"/>
                  <a:gd name="T57" fmla="*/ 90 h 90"/>
                  <a:gd name="T58" fmla="*/ 30 w 72"/>
                  <a:gd name="T59" fmla="*/ 90 h 90"/>
                  <a:gd name="T60" fmla="*/ 36 w 72"/>
                  <a:gd name="T61" fmla="*/ 90 h 90"/>
                  <a:gd name="T62" fmla="*/ 42 w 72"/>
                  <a:gd name="T63" fmla="*/ 90 h 90"/>
                  <a:gd name="T64" fmla="*/ 48 w 72"/>
                  <a:gd name="T65" fmla="*/ 90 h 90"/>
                  <a:gd name="T66" fmla="*/ 54 w 72"/>
                  <a:gd name="T67" fmla="*/ 84 h 90"/>
                  <a:gd name="T68" fmla="*/ 60 w 72"/>
                  <a:gd name="T69" fmla="*/ 84 h 90"/>
                  <a:gd name="T70" fmla="*/ 66 w 72"/>
                  <a:gd name="T71" fmla="*/ 78 h 90"/>
                  <a:gd name="T72" fmla="*/ 66 w 72"/>
                  <a:gd name="T73" fmla="*/ 72 h 90"/>
                  <a:gd name="T74" fmla="*/ 72 w 72"/>
                  <a:gd name="T75" fmla="*/ 60 h 90"/>
                  <a:gd name="T76" fmla="*/ 72 w 72"/>
                  <a:gd name="T77" fmla="*/ 54 h 90"/>
                  <a:gd name="T78" fmla="*/ 72 w 72"/>
                  <a:gd name="T79" fmla="*/ 42 h 9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72"/>
                  <a:gd name="T121" fmla="*/ 0 h 90"/>
                  <a:gd name="T122" fmla="*/ 72 w 72"/>
                  <a:gd name="T123" fmla="*/ 90 h 90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72" h="90">
                    <a:moveTo>
                      <a:pt x="72" y="42"/>
                    </a:moveTo>
                    <a:lnTo>
                      <a:pt x="72" y="36"/>
                    </a:lnTo>
                    <a:lnTo>
                      <a:pt x="72" y="30"/>
                    </a:lnTo>
                    <a:lnTo>
                      <a:pt x="66" y="30"/>
                    </a:lnTo>
                    <a:lnTo>
                      <a:pt x="66" y="24"/>
                    </a:lnTo>
                    <a:lnTo>
                      <a:pt x="66" y="18"/>
                    </a:lnTo>
                    <a:lnTo>
                      <a:pt x="60" y="18"/>
                    </a:lnTo>
                    <a:lnTo>
                      <a:pt x="60" y="12"/>
                    </a:lnTo>
                    <a:lnTo>
                      <a:pt x="54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36" y="0"/>
                    </a:lnTo>
                    <a:lnTo>
                      <a:pt x="24" y="6"/>
                    </a:lnTo>
                    <a:lnTo>
                      <a:pt x="18" y="6"/>
                    </a:lnTo>
                    <a:lnTo>
                      <a:pt x="12" y="12"/>
                    </a:lnTo>
                    <a:lnTo>
                      <a:pt x="6" y="12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0" y="36"/>
                    </a:lnTo>
                    <a:lnTo>
                      <a:pt x="0" y="42"/>
                    </a:lnTo>
                    <a:lnTo>
                      <a:pt x="0" y="54"/>
                    </a:lnTo>
                    <a:lnTo>
                      <a:pt x="0" y="60"/>
                    </a:lnTo>
                    <a:lnTo>
                      <a:pt x="0" y="66"/>
                    </a:lnTo>
                    <a:lnTo>
                      <a:pt x="0" y="72"/>
                    </a:lnTo>
                    <a:lnTo>
                      <a:pt x="6" y="78"/>
                    </a:lnTo>
                    <a:lnTo>
                      <a:pt x="12" y="84"/>
                    </a:lnTo>
                    <a:lnTo>
                      <a:pt x="12" y="90"/>
                    </a:lnTo>
                    <a:lnTo>
                      <a:pt x="18" y="90"/>
                    </a:lnTo>
                    <a:lnTo>
                      <a:pt x="24" y="90"/>
                    </a:lnTo>
                    <a:lnTo>
                      <a:pt x="30" y="90"/>
                    </a:lnTo>
                    <a:lnTo>
                      <a:pt x="36" y="90"/>
                    </a:lnTo>
                    <a:lnTo>
                      <a:pt x="42" y="90"/>
                    </a:lnTo>
                    <a:lnTo>
                      <a:pt x="48" y="90"/>
                    </a:lnTo>
                    <a:lnTo>
                      <a:pt x="54" y="84"/>
                    </a:lnTo>
                    <a:lnTo>
                      <a:pt x="60" y="84"/>
                    </a:lnTo>
                    <a:lnTo>
                      <a:pt x="66" y="78"/>
                    </a:lnTo>
                    <a:lnTo>
                      <a:pt x="66" y="72"/>
                    </a:lnTo>
                    <a:lnTo>
                      <a:pt x="72" y="60"/>
                    </a:lnTo>
                    <a:lnTo>
                      <a:pt x="72" y="54"/>
                    </a:lnTo>
                    <a:lnTo>
                      <a:pt x="72" y="42"/>
                    </a:lnTo>
                  </a:path>
                </a:pathLst>
              </a:custGeom>
              <a:noFill/>
              <a:ln w="190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48" name="Rectangle 130"/>
              <p:cNvSpPr>
                <a:spLocks noChangeArrowheads="1"/>
              </p:cNvSpPr>
              <p:nvPr/>
            </p:nvSpPr>
            <p:spPr bwMode="auto">
              <a:xfrm>
                <a:off x="2566" y="1805"/>
                <a:ext cx="221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defTabSz="762000"/>
                <a:r>
                  <a:rPr lang="en-US" sz="2400" u="none" baseline="30000" dirty="0">
                    <a:solidFill>
                      <a:srgbClr val="FF3399"/>
                    </a:solidFill>
                  </a:rPr>
                  <a:t>D</a:t>
                </a:r>
              </a:p>
            </p:txBody>
          </p:sp>
        </p:grpSp>
        <p:sp>
          <p:nvSpPr>
            <p:cNvPr id="9235" name="Rectangle 131"/>
            <p:cNvSpPr>
              <a:spLocks noChangeArrowheads="1"/>
            </p:cNvSpPr>
            <p:nvPr/>
          </p:nvSpPr>
          <p:spPr bwMode="auto">
            <a:xfrm>
              <a:off x="3792" y="2171"/>
              <a:ext cx="376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lvl="0" defTabSz="762000"/>
              <a:r>
                <a:rPr lang="en-US" sz="2400" b="0" u="none" dirty="0"/>
                <a:t>M </a:t>
              </a:r>
              <a:r>
                <a:rPr lang="en-US" sz="2400" u="none" baseline="30000" dirty="0">
                  <a:solidFill>
                    <a:srgbClr val="023DD0"/>
                  </a:solidFill>
                </a:rPr>
                <a:t>E</a:t>
              </a:r>
              <a:r>
                <a:rPr lang="en-US" sz="2400" u="none" baseline="30000" dirty="0">
                  <a:solidFill>
                    <a:schemeClr val="tx2"/>
                  </a:solidFill>
                </a:rPr>
                <a:t>               </a:t>
              </a:r>
              <a:r>
                <a:rPr lang="en-US" sz="2400" b="0" u="none" dirty="0"/>
                <a:t>(mod m)  = M    (</a:t>
              </a:r>
              <a:r>
                <a:rPr lang="en-US" sz="1800" u="none" dirty="0">
                  <a:solidFill>
                    <a:srgbClr val="000000"/>
                  </a:solidFill>
                </a:rPr>
                <a:t>DECRYPTION)</a:t>
              </a:r>
              <a:endParaRPr lang="en-US" sz="1200" u="none" dirty="0">
                <a:solidFill>
                  <a:srgbClr val="000000"/>
                </a:solidFill>
              </a:endParaRPr>
            </a:p>
          </p:txBody>
        </p:sp>
        <p:sp>
          <p:nvSpPr>
            <p:cNvPr id="9236" name="Rectangle 132"/>
            <p:cNvSpPr>
              <a:spLocks noChangeArrowheads="1"/>
            </p:cNvSpPr>
            <p:nvPr/>
          </p:nvSpPr>
          <p:spPr bwMode="auto">
            <a:xfrm>
              <a:off x="4471" y="2039"/>
              <a:ext cx="22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/>
              <a:r>
                <a:rPr lang="en-US" sz="2400" u="none" baseline="30000" dirty="0">
                  <a:solidFill>
                    <a:srgbClr val="FF3399"/>
                  </a:solidFill>
                </a:rPr>
                <a:t>D</a:t>
              </a:r>
            </a:p>
          </p:txBody>
        </p:sp>
      </p:grpSp>
      <p:grpSp>
        <p:nvGrpSpPr>
          <p:cNvPr id="6" name="Group 134"/>
          <p:cNvGrpSpPr>
            <a:grpSpLocks/>
          </p:cNvGrpSpPr>
          <p:nvPr/>
        </p:nvGrpSpPr>
        <p:grpSpPr bwMode="auto">
          <a:xfrm>
            <a:off x="3730064" y="2038295"/>
            <a:ext cx="1229166" cy="249676"/>
            <a:chOff x="3138" y="1584"/>
            <a:chExt cx="912" cy="240"/>
          </a:xfrm>
        </p:grpSpPr>
        <p:sp>
          <p:nvSpPr>
            <p:cNvPr id="9230" name="Line 135"/>
            <p:cNvSpPr>
              <a:spLocks noChangeShapeType="1"/>
            </p:cNvSpPr>
            <p:nvPr/>
          </p:nvSpPr>
          <p:spPr bwMode="auto">
            <a:xfrm>
              <a:off x="3138" y="1584"/>
              <a:ext cx="9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9231" name="Line 136"/>
            <p:cNvSpPr>
              <a:spLocks noChangeShapeType="1"/>
            </p:cNvSpPr>
            <p:nvPr/>
          </p:nvSpPr>
          <p:spPr bwMode="auto">
            <a:xfrm>
              <a:off x="4050" y="1584"/>
              <a:ext cx="0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42" name="Text Box 137">
            <a:extLst>
              <a:ext uri="{FF2B5EF4-FFF2-40B4-BE49-F238E27FC236}">
                <a16:creationId xmlns="" xmlns:a16="http://schemas.microsoft.com/office/drawing/2014/main" id="{11558595-4C11-42EF-86C9-DD120FD8E8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621" y="2453643"/>
            <a:ext cx="1015731" cy="34073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defTabSz="762000"/>
            <a:r>
              <a:rPr lang="en-US" sz="1600" u="none" dirty="0">
                <a:solidFill>
                  <a:srgbClr val="618FFD"/>
                </a:solidFill>
              </a:rPr>
              <a:t>Open key</a:t>
            </a:r>
          </a:p>
        </p:txBody>
      </p:sp>
      <p:sp>
        <p:nvSpPr>
          <p:cNvPr id="143" name="Text Box 137">
            <a:extLst>
              <a:ext uri="{FF2B5EF4-FFF2-40B4-BE49-F238E27FC236}">
                <a16:creationId xmlns="" xmlns:a16="http://schemas.microsoft.com/office/drawing/2014/main" id="{4492B713-854C-48A1-9B4A-DE20E2B01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6474" y="3461790"/>
            <a:ext cx="1110028" cy="34073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defTabSz="762000"/>
            <a:r>
              <a:rPr lang="en-US" sz="1600" u="none" dirty="0">
                <a:solidFill>
                  <a:srgbClr val="FF3399"/>
                </a:solidFill>
              </a:rPr>
              <a:t>Secret key</a:t>
            </a:r>
          </a:p>
        </p:txBody>
      </p:sp>
      <p:grpSp>
        <p:nvGrpSpPr>
          <p:cNvPr id="147" name="Group 134">
            <a:extLst>
              <a:ext uri="{FF2B5EF4-FFF2-40B4-BE49-F238E27FC236}">
                <a16:creationId xmlns="" xmlns:a16="http://schemas.microsoft.com/office/drawing/2014/main" id="{EE287C68-2CBD-44A8-9CFA-7E142B535E0D}"/>
              </a:ext>
            </a:extLst>
          </p:cNvPr>
          <p:cNvGrpSpPr>
            <a:grpSpLocks/>
          </p:cNvGrpSpPr>
          <p:nvPr/>
        </p:nvGrpSpPr>
        <p:grpSpPr bwMode="auto">
          <a:xfrm>
            <a:off x="3369675" y="3183869"/>
            <a:ext cx="2516954" cy="249676"/>
            <a:chOff x="3145" y="1584"/>
            <a:chExt cx="912" cy="240"/>
          </a:xfrm>
        </p:grpSpPr>
        <p:sp>
          <p:nvSpPr>
            <p:cNvPr id="148" name="Line 135">
              <a:extLst>
                <a:ext uri="{FF2B5EF4-FFF2-40B4-BE49-F238E27FC236}">
                  <a16:creationId xmlns="" xmlns:a16="http://schemas.microsoft.com/office/drawing/2014/main" id="{19FDBFC5-CF92-4DF6-86C9-ADC7CD6D83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45" y="1598"/>
              <a:ext cx="9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9" name="Line 136">
              <a:extLst>
                <a:ext uri="{FF2B5EF4-FFF2-40B4-BE49-F238E27FC236}">
                  <a16:creationId xmlns="" xmlns:a16="http://schemas.microsoft.com/office/drawing/2014/main" id="{E3345B53-EE73-4A97-A310-79FDDA8537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50" y="1584"/>
              <a:ext cx="0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50" name="Rectangle 3">
            <a:extLst>
              <a:ext uri="{FF2B5EF4-FFF2-40B4-BE49-F238E27FC236}">
                <a16:creationId xmlns="" xmlns:a16="http://schemas.microsoft.com/office/drawing/2014/main" id="{C464ACAD-AA2A-4B90-9017-FCED72EB57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561" y="1376808"/>
            <a:ext cx="145232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US" u="none" dirty="0"/>
              <a:t>Message: M</a:t>
            </a:r>
            <a:endParaRPr lang="en-US" sz="1100" u="none" dirty="0">
              <a:solidFill>
                <a:srgbClr val="000000"/>
              </a:solidFill>
            </a:endParaRPr>
          </a:p>
        </p:txBody>
      </p:sp>
      <p:cxnSp>
        <p:nvCxnSpPr>
          <p:cNvPr id="14" name="Gerade Verbindung mit Pfeil 13">
            <a:extLst>
              <a:ext uri="{FF2B5EF4-FFF2-40B4-BE49-F238E27FC236}">
                <a16:creationId xmlns="" xmlns:a16="http://schemas.microsoft.com/office/drawing/2014/main" id="{0C7749E3-9F41-4A76-AB1C-5C0E5C02F8F2}"/>
              </a:ext>
            </a:extLst>
          </p:cNvPr>
          <p:cNvCxnSpPr/>
          <p:nvPr/>
        </p:nvCxnSpPr>
        <p:spPr bwMode="auto">
          <a:xfrm>
            <a:off x="4908241" y="2829933"/>
            <a:ext cx="0" cy="777741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Rechteck 14">
            <a:extLst>
              <a:ext uri="{FF2B5EF4-FFF2-40B4-BE49-F238E27FC236}">
                <a16:creationId xmlns="" xmlns:a16="http://schemas.microsoft.com/office/drawing/2014/main" id="{B860CF87-00E3-4266-BC38-5EF1AF3296DB}"/>
              </a:ext>
            </a:extLst>
          </p:cNvPr>
          <p:cNvSpPr/>
          <p:nvPr/>
        </p:nvSpPr>
        <p:spPr>
          <a:xfrm>
            <a:off x="992832" y="4813248"/>
            <a:ext cx="65031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762000"/>
            <a:r>
              <a:rPr lang="en-US" dirty="0">
                <a:solidFill>
                  <a:srgbClr val="000000"/>
                </a:solidFill>
              </a:rPr>
              <a:t>According to Euler Theorem:</a:t>
            </a:r>
          </a:p>
          <a:p>
            <a:pPr lvl="0" defTabSz="762000"/>
            <a:r>
              <a:rPr lang="en-US" u="none" dirty="0">
                <a:solidFill>
                  <a:srgbClr val="000000"/>
                </a:solidFill>
              </a:rPr>
              <a:t>(  M </a:t>
            </a:r>
            <a:r>
              <a:rPr lang="en-US" u="none" baseline="30000" dirty="0">
                <a:solidFill>
                  <a:srgbClr val="023DD0"/>
                </a:solidFill>
              </a:rPr>
              <a:t>E</a:t>
            </a:r>
            <a:r>
              <a:rPr lang="en-US" u="none" dirty="0">
                <a:solidFill>
                  <a:srgbClr val="000000"/>
                </a:solidFill>
              </a:rPr>
              <a:t> ) </a:t>
            </a:r>
            <a:r>
              <a:rPr lang="en-US" u="none" baseline="30000" dirty="0">
                <a:solidFill>
                  <a:srgbClr val="FF3399"/>
                </a:solidFill>
              </a:rPr>
              <a:t>D mod</a:t>
            </a:r>
            <a:r>
              <a:rPr lang="en-US" u="none" baseline="30000" dirty="0">
                <a:solidFill>
                  <a:srgbClr val="FF3399"/>
                </a:solidFill>
                <a:sym typeface="Symbol" pitchFamily="18" charset="2"/>
              </a:rPr>
              <a:t> </a:t>
            </a:r>
            <a:r>
              <a:rPr lang="en-US" u="none" baseline="30000" dirty="0">
                <a:solidFill>
                  <a:srgbClr val="FF3399"/>
                </a:solidFill>
              </a:rPr>
              <a:t>(m) </a:t>
            </a:r>
            <a:r>
              <a:rPr lang="en-US" b="0" u="none" dirty="0">
                <a:solidFill>
                  <a:srgbClr val="000000"/>
                </a:solidFill>
              </a:rPr>
              <a:t>(mod m)</a:t>
            </a:r>
            <a:r>
              <a:rPr lang="en-US" u="none" dirty="0">
                <a:solidFill>
                  <a:srgbClr val="FF3399"/>
                </a:solidFill>
              </a:rPr>
              <a:t> </a:t>
            </a:r>
            <a:r>
              <a:rPr lang="en-US" u="none" dirty="0">
                <a:solidFill>
                  <a:srgbClr val="000000"/>
                </a:solidFill>
              </a:rPr>
              <a:t>= M </a:t>
            </a:r>
            <a:r>
              <a:rPr lang="en-US" u="none" baseline="30000" dirty="0">
                <a:solidFill>
                  <a:srgbClr val="023DD0"/>
                </a:solidFill>
              </a:rPr>
              <a:t>E</a:t>
            </a:r>
            <a:r>
              <a:rPr lang="en-US" u="none" baseline="30000" dirty="0">
                <a:solidFill>
                  <a:srgbClr val="000000"/>
                </a:solidFill>
              </a:rPr>
              <a:t>. </a:t>
            </a:r>
            <a:r>
              <a:rPr lang="en-US" u="none" baseline="30000" dirty="0">
                <a:solidFill>
                  <a:srgbClr val="FF3399"/>
                </a:solidFill>
              </a:rPr>
              <a:t>D mod</a:t>
            </a:r>
            <a:r>
              <a:rPr lang="en-US" u="none" baseline="30000" dirty="0">
                <a:solidFill>
                  <a:srgbClr val="FF3399"/>
                </a:solidFill>
                <a:sym typeface="Symbol" pitchFamily="18" charset="2"/>
              </a:rPr>
              <a:t> </a:t>
            </a:r>
            <a:r>
              <a:rPr lang="en-US" u="none" baseline="30000" dirty="0">
                <a:solidFill>
                  <a:srgbClr val="FF3399"/>
                </a:solidFill>
              </a:rPr>
              <a:t>(m) </a:t>
            </a:r>
            <a:r>
              <a:rPr lang="en-US" b="0" u="none" dirty="0">
                <a:solidFill>
                  <a:srgbClr val="000000"/>
                </a:solidFill>
              </a:rPr>
              <a:t>(mod m) </a:t>
            </a:r>
            <a:r>
              <a:rPr lang="en-US" u="none" dirty="0">
                <a:solidFill>
                  <a:srgbClr val="000000"/>
                </a:solidFill>
              </a:rPr>
              <a:t>=  M</a:t>
            </a:r>
          </a:p>
        </p:txBody>
      </p:sp>
      <p:grpSp>
        <p:nvGrpSpPr>
          <p:cNvPr id="19" name="Gruppieren 18">
            <a:extLst>
              <a:ext uri="{FF2B5EF4-FFF2-40B4-BE49-F238E27FC236}">
                <a16:creationId xmlns="" xmlns:a16="http://schemas.microsoft.com/office/drawing/2014/main" id="{06A15664-F41E-49F0-B0D4-296FB545D78A}"/>
              </a:ext>
            </a:extLst>
          </p:cNvPr>
          <p:cNvGrpSpPr/>
          <p:nvPr/>
        </p:nvGrpSpPr>
        <p:grpSpPr>
          <a:xfrm>
            <a:off x="4462570" y="1637201"/>
            <a:ext cx="2449918" cy="1180639"/>
            <a:chOff x="4462570" y="1637201"/>
            <a:chExt cx="2449918" cy="1180639"/>
          </a:xfrm>
        </p:grpSpPr>
        <p:sp>
          <p:nvSpPr>
            <p:cNvPr id="16" name="Ellipse 15">
              <a:extLst>
                <a:ext uri="{FF2B5EF4-FFF2-40B4-BE49-F238E27FC236}">
                  <a16:creationId xmlns="" xmlns:a16="http://schemas.microsoft.com/office/drawing/2014/main" id="{014814DF-D7C5-4A3F-8605-9C5A50BD3374}"/>
                </a:ext>
              </a:extLst>
            </p:cNvPr>
            <p:cNvSpPr/>
            <p:nvPr/>
          </p:nvSpPr>
          <p:spPr bwMode="auto">
            <a:xfrm>
              <a:off x="4462570" y="2124472"/>
              <a:ext cx="836784" cy="693368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0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5" name="Rectangle 3">
              <a:extLst>
                <a:ext uri="{FF2B5EF4-FFF2-40B4-BE49-F238E27FC236}">
                  <a16:creationId xmlns="" xmlns:a16="http://schemas.microsoft.com/office/drawing/2014/main" id="{2A428CCD-CBC1-4725-AB0B-0E6ECBD801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1845" y="1637201"/>
              <a:ext cx="141064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/>
              <a:r>
                <a:rPr lang="en-US" u="none" dirty="0"/>
                <a:t>cryptogram</a:t>
              </a:r>
              <a:endParaRPr lang="en-US" sz="1100" u="none" dirty="0">
                <a:solidFill>
                  <a:srgbClr val="000000"/>
                </a:solidFill>
              </a:endParaRPr>
            </a:p>
          </p:txBody>
        </p:sp>
        <p:cxnSp>
          <p:nvCxnSpPr>
            <p:cNvPr id="18" name="Gerade Verbindung mit Pfeil 17">
              <a:extLst>
                <a:ext uri="{FF2B5EF4-FFF2-40B4-BE49-F238E27FC236}">
                  <a16:creationId xmlns="" xmlns:a16="http://schemas.microsoft.com/office/drawing/2014/main" id="{35BA6E79-C402-4DB6-9DE5-D23D56F01393}"/>
                </a:ext>
              </a:extLst>
            </p:cNvPr>
            <p:cNvCxnSpPr/>
            <p:nvPr/>
          </p:nvCxnSpPr>
          <p:spPr bwMode="auto">
            <a:xfrm flipH="1">
              <a:off x="5268777" y="1949408"/>
              <a:ext cx="561477" cy="299657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 w="med" len="med"/>
            </a:ln>
            <a:effectLst/>
          </p:spPr>
        </p:cxnSp>
      </p:grpSp>
      <p:sp>
        <p:nvSpPr>
          <p:cNvPr id="159" name="Rectangle 3">
            <a:extLst>
              <a:ext uri="{FF2B5EF4-FFF2-40B4-BE49-F238E27FC236}">
                <a16:creationId xmlns="" xmlns:a16="http://schemas.microsoft.com/office/drawing/2014/main" id="{DB5A70B0-895A-499D-B254-5C8B9D1A8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7233" y="4345471"/>
            <a:ext cx="5871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en-US" u="none" dirty="0">
                <a:solidFill>
                  <a:srgbClr val="FF0000"/>
                </a:solidFill>
              </a:rPr>
              <a:t>D</a:t>
            </a:r>
            <a:r>
              <a:rPr lang="en-US" u="none" dirty="0"/>
              <a:t> is the multiplicative inverse of E modulo </a:t>
            </a:r>
            <a:r>
              <a:rPr lang="el-GR" u="none" dirty="0"/>
              <a:t>φ</a:t>
            </a:r>
            <a:r>
              <a:rPr lang="en-US" u="none" dirty="0"/>
              <a:t>(m) </a:t>
            </a:r>
            <a:endParaRPr lang="en-US" sz="1100" u="none" dirty="0">
              <a:solidFill>
                <a:srgbClr val="000000"/>
              </a:solidFill>
            </a:endParaRPr>
          </a:p>
        </p:txBody>
      </p:sp>
      <p:sp>
        <p:nvSpPr>
          <p:cNvPr id="160" name="Rectangle 3">
            <a:extLst>
              <a:ext uri="{FF2B5EF4-FFF2-40B4-BE49-F238E27FC236}">
                <a16:creationId xmlns="" xmlns:a16="http://schemas.microsoft.com/office/drawing/2014/main" id="{BD715BCA-A134-4F40-BBC1-7E6C6D2AD5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112" y="5700799"/>
            <a:ext cx="8965596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de-DE" sz="2400" dirty="0"/>
              <a:t>Security Claim</a:t>
            </a:r>
            <a:r>
              <a:rPr lang="de-DE" u="none" dirty="0"/>
              <a:t>: </a:t>
            </a:r>
            <a:r>
              <a:rPr lang="el-GR" u="none" dirty="0"/>
              <a:t>φ</a:t>
            </a:r>
            <a:r>
              <a:rPr lang="en-US" u="none" dirty="0"/>
              <a:t>(m) is only computable if p and q are known!</a:t>
            </a:r>
          </a:p>
          <a:p>
            <a:pPr defTabSz="762000"/>
            <a:r>
              <a:rPr lang="en-US" u="none" dirty="0"/>
              <a:t>That is attacker need to factorize m </a:t>
            </a:r>
            <a:r>
              <a:rPr lang="en-US" dirty="0">
                <a:solidFill>
                  <a:srgbClr val="FF0000"/>
                </a:solidFill>
              </a:rPr>
              <a:t>(Factorization problem is unsolvable) </a:t>
            </a:r>
            <a:endParaRPr lang="en-US" sz="1100" dirty="0">
              <a:solidFill>
                <a:srgbClr val="FF0000"/>
              </a:solidFill>
            </a:endParaRPr>
          </a:p>
        </p:txBody>
      </p:sp>
      <p:cxnSp>
        <p:nvCxnSpPr>
          <p:cNvPr id="23" name="Gerade Verbindung mit Pfeil 22">
            <a:extLst>
              <a:ext uri="{FF2B5EF4-FFF2-40B4-BE49-F238E27FC236}">
                <a16:creationId xmlns="" xmlns:a16="http://schemas.microsoft.com/office/drawing/2014/main" id="{00E4DA87-13FF-4700-8F2B-61CB044D76A5}"/>
              </a:ext>
            </a:extLst>
          </p:cNvPr>
          <p:cNvCxnSpPr>
            <a:cxnSpLocks/>
          </p:cNvCxnSpPr>
          <p:nvPr/>
        </p:nvCxnSpPr>
        <p:spPr bwMode="auto">
          <a:xfrm flipH="1">
            <a:off x="5501845" y="4140099"/>
            <a:ext cx="1325008" cy="774775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82482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4451" grpId="0"/>
      <p:bldP spid="142" grpId="0" animBg="1"/>
      <p:bldP spid="143" grpId="0" animBg="1"/>
      <p:bldP spid="15" grpId="0"/>
      <p:bldP spid="159" grpId="0"/>
      <p:bldP spid="1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8306" name="Text Box 2"/>
          <p:cNvSpPr txBox="1">
            <a:spLocks noChangeArrowheads="1"/>
          </p:cNvSpPr>
          <p:nvPr/>
        </p:nvSpPr>
        <p:spPr bwMode="auto">
          <a:xfrm>
            <a:off x="2227479" y="223282"/>
            <a:ext cx="5969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E52F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Narrow" pitchFamily="34" charset="0"/>
                <a:ea typeface="+mn-ea"/>
                <a:cs typeface="+mn-cs"/>
              </a:rPr>
              <a:t>ElGamal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E52F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Narrow" pitchFamily="34" charset="0"/>
                <a:ea typeface="+mn-ea"/>
                <a:cs typeface="+mn-cs"/>
              </a:rPr>
              <a:t> Crypto-System 1985</a:t>
            </a:r>
          </a:p>
        </p:txBody>
      </p:sp>
      <p:sp>
        <p:nvSpPr>
          <p:cNvPr id="1378307" name="Line 3"/>
          <p:cNvSpPr>
            <a:spLocks noChangeShapeType="1"/>
          </p:cNvSpPr>
          <p:nvPr/>
        </p:nvSpPr>
        <p:spPr bwMode="auto">
          <a:xfrm>
            <a:off x="7177304" y="3842009"/>
            <a:ext cx="7620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78308" name="Oval 4"/>
          <p:cNvSpPr>
            <a:spLocks noChangeArrowheads="1"/>
          </p:cNvSpPr>
          <p:nvPr/>
        </p:nvSpPr>
        <p:spPr bwMode="auto">
          <a:xfrm>
            <a:off x="6631204" y="3549909"/>
            <a:ext cx="533400" cy="533400"/>
          </a:xfrm>
          <a:prstGeom prst="ellipse">
            <a:avLst/>
          </a:prstGeom>
          <a:solidFill>
            <a:srgbClr val="99FFCC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marL="0" marR="0" lvl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</a:p>
        </p:txBody>
      </p:sp>
      <p:sp>
        <p:nvSpPr>
          <p:cNvPr id="1378309" name="Line 5"/>
          <p:cNvSpPr>
            <a:spLocks noChangeShapeType="1"/>
          </p:cNvSpPr>
          <p:nvPr/>
        </p:nvSpPr>
        <p:spPr bwMode="auto">
          <a:xfrm flipV="1">
            <a:off x="6897904" y="4083309"/>
            <a:ext cx="0" cy="611187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78310" name="Text Box 6"/>
          <p:cNvSpPr txBox="1">
            <a:spLocks noChangeArrowheads="1"/>
          </p:cNvSpPr>
          <p:nvPr/>
        </p:nvSpPr>
        <p:spPr bwMode="auto">
          <a:xfrm>
            <a:off x="6216852" y="4705778"/>
            <a:ext cx="1581180" cy="46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marL="0" marR="0" lvl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Z</a:t>
            </a:r>
            <a:r>
              <a:rPr kumimoji="0" lang="en-US" sz="24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-1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= (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Symbol" pitchFamily="18" charset="2"/>
              </a:rPr>
              <a:t></a:t>
            </a:r>
            <a:r>
              <a:rPr kumimoji="0" lang="en-US" sz="2000" b="1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Symbol" pitchFamily="18" charset="2"/>
              </a:rPr>
              <a:t>R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Symbol" pitchFamily="18" charset="2"/>
              </a:rPr>
              <a:t>)</a:t>
            </a:r>
            <a:r>
              <a:rPr kumimoji="0" lang="en-AU" sz="2000" b="0" i="0" u="none" strike="noStrike" kern="1200" cap="none" spc="0" normalizeH="0" baseline="0" noProof="0" dirty="0">
                <a:ln>
                  <a:noFill/>
                </a:ln>
                <a:solidFill>
                  <a:srgbClr val="023DD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en-AU" sz="2400" b="1" i="0" u="none" strike="noStrike" kern="1200" cap="none" spc="0" normalizeH="0" baseline="30000" noProof="0" dirty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-x</a:t>
            </a:r>
            <a:r>
              <a:rPr kumimoji="0" lang="en-AU" sz="2000" b="1" i="0" u="none" strike="noStrike" kern="1200" cap="none" spc="0" normalizeH="0" baseline="30000" noProof="0" dirty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 </a:t>
            </a:r>
            <a:endParaRPr kumimoji="0" lang="en-US" sz="2400" b="1" i="0" u="none" strike="noStrike" kern="1200" cap="none" spc="0" normalizeH="0" baseline="30000" noProof="0" dirty="0">
              <a:ln>
                <a:noFill/>
              </a:ln>
              <a:solidFill>
                <a:srgbClr val="FC0128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378311" name="Line 7"/>
          <p:cNvSpPr>
            <a:spLocks noChangeShapeType="1"/>
          </p:cNvSpPr>
          <p:nvPr/>
        </p:nvSpPr>
        <p:spPr bwMode="auto">
          <a:xfrm>
            <a:off x="5881904" y="3856296"/>
            <a:ext cx="7620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78312" name="Text Box 8"/>
          <p:cNvSpPr txBox="1">
            <a:spLocks noChangeArrowheads="1"/>
          </p:cNvSpPr>
          <p:nvPr/>
        </p:nvSpPr>
        <p:spPr bwMode="auto">
          <a:xfrm>
            <a:off x="8083766" y="3551496"/>
            <a:ext cx="468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marL="0" marR="0" lvl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</a:t>
            </a:r>
          </a:p>
        </p:txBody>
      </p:sp>
      <p:sp>
        <p:nvSpPr>
          <p:cNvPr id="1378314" name="Text Box 10"/>
          <p:cNvSpPr txBox="1">
            <a:spLocks noChangeArrowheads="1"/>
          </p:cNvSpPr>
          <p:nvPr/>
        </p:nvSpPr>
        <p:spPr bwMode="auto">
          <a:xfrm>
            <a:off x="1332656" y="907206"/>
            <a:ext cx="7237407" cy="46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marL="0" marR="0" lvl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sng" strike="noStrike" kern="1200" cap="none" spc="0" normalizeH="0" baseline="0" noProof="0" dirty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Basic idea: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Using DH System in a different way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C0128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78315" name="Text Box 11"/>
          <p:cNvSpPr txBox="1">
            <a:spLocks noChangeArrowheads="1"/>
          </p:cNvSpPr>
          <p:nvPr/>
        </p:nvSpPr>
        <p:spPr bwMode="auto">
          <a:xfrm>
            <a:off x="1065429" y="4644514"/>
            <a:ext cx="3027362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marL="0" marR="0" lvl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Z = y</a:t>
            </a:r>
            <a:r>
              <a:rPr kumimoji="0" lang="en-AU" sz="2000" b="1" i="0" u="none" strike="noStrike" kern="1200" cap="none" spc="0" normalizeH="0" baseline="30000" noProof="0" dirty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R </a:t>
            </a:r>
            <a:r>
              <a:rPr kumimoji="0" lang="en-AU" sz="2000" b="1" i="0" u="none" strike="noStrike" kern="1200" cap="none" spc="0" normalizeH="0" baseline="0" noProof="0" dirty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= 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23DD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Symbol" pitchFamily="18" charset="2"/>
              </a:rPr>
              <a:t></a:t>
            </a:r>
            <a:r>
              <a:rPr kumimoji="0" lang="en-AU" sz="2000" b="0" i="0" u="none" strike="noStrike" kern="1200" cap="none" spc="0" normalizeH="0" baseline="0" noProof="0" dirty="0">
                <a:ln>
                  <a:noFill/>
                </a:ln>
                <a:solidFill>
                  <a:srgbClr val="023DD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en-AU" sz="2400" b="1" i="0" u="none" strike="noStrike" kern="1200" cap="none" spc="0" normalizeH="0" baseline="30000" noProof="0" dirty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x</a:t>
            </a: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·</a:t>
            </a:r>
            <a:r>
              <a:rPr kumimoji="0" lang="en-AU" sz="2000" b="1" i="0" u="none" strike="noStrike" kern="1200" cap="none" spc="0" normalizeH="0" baseline="30000" noProof="0" dirty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R</a:t>
            </a:r>
          </a:p>
          <a:p>
            <a:pPr marL="0" marR="0" lvl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1" i="0" u="none" strike="noStrike" kern="1200" cap="none" spc="0" normalizeH="0" baseline="0" noProof="0" dirty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R= Random secret from sender</a:t>
            </a:r>
            <a:r>
              <a:rPr kumimoji="0" lang="en-AU" sz="2000" b="1" i="0" u="none" strike="noStrike" kern="1200" cap="none" spc="0" normalizeH="0" baseline="0" noProof="0" dirty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C0128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008279" y="3549909"/>
            <a:ext cx="2635250" cy="1144587"/>
            <a:chOff x="768" y="2533"/>
            <a:chExt cx="1660" cy="721"/>
          </a:xfrm>
        </p:grpSpPr>
        <p:sp>
          <p:nvSpPr>
            <p:cNvPr id="6173" name="Line 13"/>
            <p:cNvSpPr>
              <a:spLocks noChangeShapeType="1"/>
            </p:cNvSpPr>
            <p:nvPr/>
          </p:nvSpPr>
          <p:spPr bwMode="auto">
            <a:xfrm>
              <a:off x="1125" y="2693"/>
              <a:ext cx="480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6174" name="Line 14"/>
            <p:cNvSpPr>
              <a:spLocks noChangeShapeType="1"/>
            </p:cNvSpPr>
            <p:nvPr/>
          </p:nvSpPr>
          <p:spPr bwMode="auto">
            <a:xfrm>
              <a:off x="1949" y="2717"/>
              <a:ext cx="479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6175" name="Oval 15"/>
            <p:cNvSpPr>
              <a:spLocks noChangeArrowheads="1"/>
            </p:cNvSpPr>
            <p:nvPr/>
          </p:nvSpPr>
          <p:spPr bwMode="auto">
            <a:xfrm>
              <a:off x="1605" y="2533"/>
              <a:ext cx="336" cy="336"/>
            </a:xfrm>
            <a:prstGeom prst="ellipse">
              <a:avLst/>
            </a:prstGeom>
            <a:solidFill>
              <a:srgbClr val="99FFCC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marL="0" marR="0" lvl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X</a:t>
              </a:r>
            </a:p>
          </p:txBody>
        </p:sp>
        <p:sp>
          <p:nvSpPr>
            <p:cNvPr id="6176" name="Line 16"/>
            <p:cNvSpPr>
              <a:spLocks noChangeShapeType="1"/>
            </p:cNvSpPr>
            <p:nvPr/>
          </p:nvSpPr>
          <p:spPr bwMode="auto">
            <a:xfrm flipV="1">
              <a:off x="1773" y="2869"/>
              <a:ext cx="0" cy="385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6177" name="Text Box 17"/>
            <p:cNvSpPr txBox="1">
              <a:spLocks noChangeArrowheads="1"/>
            </p:cNvSpPr>
            <p:nvPr/>
          </p:nvSpPr>
          <p:spPr bwMode="auto">
            <a:xfrm>
              <a:off x="768" y="2533"/>
              <a:ext cx="2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marL="0" marR="0" lvl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M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3657816" y="3611821"/>
            <a:ext cx="2228850" cy="1243013"/>
            <a:chOff x="2436" y="2546"/>
            <a:chExt cx="1404" cy="783"/>
          </a:xfrm>
        </p:grpSpPr>
        <p:sp>
          <p:nvSpPr>
            <p:cNvPr id="6170" name="Text Box 19"/>
            <p:cNvSpPr txBox="1">
              <a:spLocks noChangeArrowheads="1"/>
            </p:cNvSpPr>
            <p:nvPr/>
          </p:nvSpPr>
          <p:spPr bwMode="auto">
            <a:xfrm>
              <a:off x="2436" y="2546"/>
              <a:ext cx="1344" cy="288"/>
            </a:xfrm>
            <a:prstGeom prst="rect">
              <a:avLst/>
            </a:prstGeom>
            <a:solidFill>
              <a:srgbClr val="99FFCC"/>
            </a:solidFill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pPr marL="0" marR="0" lvl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C =M . </a:t>
              </a:r>
              <a:r>
                <a:rPr kumimoji="0" lang="en-US" sz="2000" b="1" i="1" u="none" strike="noStrike" kern="1200" cap="none" spc="0" normalizeH="0" baseline="0" noProof="0">
                  <a:ln>
                    <a:noFill/>
                  </a:ln>
                  <a:solidFill>
                    <a:srgbClr val="023DD0"/>
                  </a:solidFill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  <a:sym typeface="Symbol" pitchFamily="18" charset="2"/>
                </a:rPr>
                <a:t></a:t>
              </a:r>
              <a:r>
                <a:rPr kumimoji="0" lang="en-AU" sz="2000" b="0" i="0" u="none" strike="noStrike" kern="1200" cap="none" spc="0" normalizeH="0" baseline="0" noProof="0">
                  <a:ln>
                    <a:noFill/>
                  </a:ln>
                  <a:solidFill>
                    <a:srgbClr val="023DD0"/>
                  </a:solidFill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rPr>
                <a:t> </a:t>
              </a:r>
              <a:r>
                <a:rPr kumimoji="0" lang="en-AU" sz="2000" b="1" i="0" u="none" strike="noStrike" kern="1200" cap="none" spc="0" normalizeH="0" baseline="30000" noProof="0">
                  <a:ln>
                    <a:noFill/>
                  </a:ln>
                  <a:solidFill>
                    <a:srgbClr val="FC0128"/>
                  </a:solidFill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rPr>
                <a:t>X . R</a:t>
              </a:r>
              <a:endPara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171" name="Line 20"/>
            <p:cNvSpPr>
              <a:spLocks noChangeShapeType="1"/>
            </p:cNvSpPr>
            <p:nvPr/>
          </p:nvSpPr>
          <p:spPr bwMode="auto">
            <a:xfrm>
              <a:off x="2448" y="3110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6172" name="Text Box 21"/>
            <p:cNvSpPr txBox="1">
              <a:spLocks noChangeArrowheads="1"/>
            </p:cNvSpPr>
            <p:nvPr/>
          </p:nvSpPr>
          <p:spPr bwMode="auto">
            <a:xfrm>
              <a:off x="3027" y="2887"/>
              <a:ext cx="313" cy="4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1" u="none" strike="noStrike" kern="1200" cap="none" spc="0" normalizeH="0" baseline="0" noProof="0">
                  <a:ln>
                    <a:noFill/>
                  </a:ln>
                  <a:solidFill>
                    <a:srgbClr val="023DD0"/>
                  </a:solidFill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  <a:sym typeface="Symbol" pitchFamily="18" charset="2"/>
                </a:rPr>
                <a:t></a:t>
              </a:r>
              <a:r>
                <a:rPr kumimoji="0" lang="en-AU" sz="2000" b="0" i="0" u="none" strike="noStrike" kern="1200" cap="none" spc="0" normalizeH="0" baseline="0" noProof="0">
                  <a:ln>
                    <a:noFill/>
                  </a:ln>
                  <a:solidFill>
                    <a:srgbClr val="023DD0"/>
                  </a:solidFill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rPr>
                <a:t> </a:t>
              </a:r>
              <a:r>
                <a:rPr kumimoji="0" lang="en-AU" sz="2000" b="1" i="0" u="none" strike="noStrike" kern="1200" cap="none" spc="0" normalizeH="0" baseline="30000" noProof="0">
                  <a:ln>
                    <a:noFill/>
                  </a:ln>
                  <a:solidFill>
                    <a:srgbClr val="FC0128"/>
                  </a:solidFill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rPr>
                <a:t>R</a:t>
              </a:r>
              <a:endPara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1160679" y="1706821"/>
            <a:ext cx="8458200" cy="1257300"/>
            <a:chOff x="864" y="1358"/>
            <a:chExt cx="5328" cy="792"/>
          </a:xfrm>
        </p:grpSpPr>
        <p:sp>
          <p:nvSpPr>
            <p:cNvPr id="6165" name="Text Box 23"/>
            <p:cNvSpPr txBox="1">
              <a:spLocks noChangeArrowheads="1"/>
            </p:cNvSpPr>
            <p:nvPr/>
          </p:nvSpPr>
          <p:spPr bwMode="auto">
            <a:xfrm>
              <a:off x="864" y="1776"/>
              <a:ext cx="1344" cy="288"/>
            </a:xfrm>
            <a:prstGeom prst="rect">
              <a:avLst/>
            </a:prstGeom>
            <a:solidFill>
              <a:srgbClr val="99FFCC"/>
            </a:solidFill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pPr marL="0" marR="0" lvl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y =</a:t>
              </a:r>
              <a:r>
                <a:rPr kumimoji="0" lang="en-US" sz="2000" b="1" i="1" u="none" strike="noStrike" kern="1200" cap="none" spc="0" normalizeH="0" baseline="0" noProof="0">
                  <a:ln>
                    <a:noFill/>
                  </a:ln>
                  <a:solidFill>
                    <a:srgbClr val="023DD0"/>
                  </a:solidFill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  <a:sym typeface="Symbol" pitchFamily="18" charset="2"/>
                </a:rPr>
                <a:t></a:t>
              </a:r>
              <a:r>
                <a:rPr kumimoji="0" lang="en-AU" sz="2000" b="0" i="0" u="none" strike="noStrike" kern="1200" cap="none" spc="0" normalizeH="0" baseline="0" noProof="0">
                  <a:ln>
                    <a:noFill/>
                  </a:ln>
                  <a:solidFill>
                    <a:srgbClr val="023DD0"/>
                  </a:solidFill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rPr>
                <a:t> </a:t>
              </a:r>
              <a:r>
                <a:rPr kumimoji="0" lang="en-AU" sz="2000" b="1" i="0" u="none" strike="noStrike" kern="1200" cap="none" spc="0" normalizeH="0" baseline="30000" noProof="0">
                  <a:ln>
                    <a:noFill/>
                  </a:ln>
                  <a:solidFill>
                    <a:srgbClr val="FC0128"/>
                  </a:solidFill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rPr>
                <a:t>X</a:t>
              </a:r>
              <a:endPara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166" name="Text Box 24"/>
            <p:cNvSpPr txBox="1">
              <a:spLocks noChangeArrowheads="1"/>
            </p:cNvSpPr>
            <p:nvPr/>
          </p:nvSpPr>
          <p:spPr bwMode="auto">
            <a:xfrm>
              <a:off x="4704" y="1708"/>
              <a:ext cx="1488" cy="442"/>
            </a:xfrm>
            <a:prstGeom prst="rect">
              <a:avLst/>
            </a:prstGeom>
            <a:solidFill>
              <a:srgbClr val="99FFCC"/>
            </a:solidFill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pPr marL="0" marR="0" lvl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FC0128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Secret Key = x</a:t>
              </a:r>
            </a:p>
            <a:p>
              <a:pPr marL="0" marR="0" lvl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1515F5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Open Key y=</a:t>
              </a:r>
              <a:r>
                <a:rPr kumimoji="0" lang="en-US" sz="1800" b="1" i="1" u="none" strike="noStrike" kern="1200" cap="none" spc="0" normalizeH="0" baseline="0" noProof="0">
                  <a:ln>
                    <a:noFill/>
                  </a:ln>
                  <a:solidFill>
                    <a:srgbClr val="1515F5"/>
                  </a:solidFill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  <a:sym typeface="Symbol" pitchFamily="18" charset="2"/>
                </a:rPr>
                <a:t></a:t>
              </a:r>
              <a:r>
                <a: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srgbClr val="1515F5"/>
                  </a:solidFill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rPr>
                <a:t> </a:t>
              </a:r>
              <a:r>
                <a:rPr kumimoji="0" lang="en-AU" sz="1800" b="1" i="0" u="none" strike="noStrike" kern="1200" cap="none" spc="0" normalizeH="0" baseline="30000" noProof="0">
                  <a:ln>
                    <a:noFill/>
                  </a:ln>
                  <a:solidFill>
                    <a:srgbClr val="FC0128"/>
                  </a:solidFill>
                  <a:effectLst/>
                  <a:uLnTx/>
                  <a:uFillTx/>
                  <a:latin typeface="Arial Narrow" pitchFamily="34" charset="0"/>
                  <a:ea typeface="+mn-ea"/>
                  <a:cs typeface="+mn-cs"/>
                </a:rPr>
                <a:t>X</a:t>
              </a:r>
              <a:r>
                <a:rPr kumimoji="0" 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FC0128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 </a:t>
              </a:r>
            </a:p>
          </p:txBody>
        </p:sp>
        <p:sp>
          <p:nvSpPr>
            <p:cNvPr id="6167" name="Line 25"/>
            <p:cNvSpPr>
              <a:spLocks noChangeShapeType="1"/>
            </p:cNvSpPr>
            <p:nvPr/>
          </p:nvSpPr>
          <p:spPr bwMode="auto">
            <a:xfrm flipH="1" flipV="1">
              <a:off x="2304" y="1910"/>
              <a:ext cx="24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 anchor="ctr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6168" name="Text Box 26"/>
            <p:cNvSpPr txBox="1">
              <a:spLocks noChangeArrowheads="1"/>
            </p:cNvSpPr>
            <p:nvPr/>
          </p:nvSpPr>
          <p:spPr bwMode="auto">
            <a:xfrm>
              <a:off x="951" y="1375"/>
              <a:ext cx="874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Sender</a:t>
              </a:r>
              <a:endParaRPr kumimoji="0" lang="en-GB" sz="28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6169" name="Text Box 27"/>
            <p:cNvSpPr txBox="1">
              <a:spLocks noChangeArrowheads="1"/>
            </p:cNvSpPr>
            <p:nvPr/>
          </p:nvSpPr>
          <p:spPr bwMode="auto">
            <a:xfrm>
              <a:off x="4848" y="1358"/>
              <a:ext cx="1050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marL="0" marR="0" lvl="0" indent="0" algn="l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Receiver</a:t>
              </a:r>
              <a:endParaRPr kumimoji="0" lang="en-GB" sz="28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</p:grpSp>
      <p:sp>
        <p:nvSpPr>
          <p:cNvPr id="1378332" name="Freeform 28"/>
          <p:cNvSpPr>
            <a:spLocks/>
          </p:cNvSpPr>
          <p:nvPr/>
        </p:nvSpPr>
        <p:spPr bwMode="auto">
          <a:xfrm>
            <a:off x="849529" y="2652971"/>
            <a:ext cx="1481138" cy="2830636"/>
          </a:xfrm>
          <a:custGeom>
            <a:avLst/>
            <a:gdLst>
              <a:gd name="T0" fmla="*/ 2147483647 w 928"/>
              <a:gd name="T1" fmla="*/ 0 h 1784"/>
              <a:gd name="T2" fmla="*/ 2147483647 w 928"/>
              <a:gd name="T3" fmla="*/ 2147483647 h 1784"/>
              <a:gd name="T4" fmla="*/ 2147483647 w 928"/>
              <a:gd name="T5" fmla="*/ 2147483647 h 1784"/>
              <a:gd name="T6" fmla="*/ 2147483647 w 928"/>
              <a:gd name="T7" fmla="*/ 2147483647 h 1784"/>
              <a:gd name="T8" fmla="*/ 0 60000 65536"/>
              <a:gd name="T9" fmla="*/ 0 60000 65536"/>
              <a:gd name="T10" fmla="*/ 0 60000 65536"/>
              <a:gd name="T11" fmla="*/ 0 60000 65536"/>
              <a:gd name="T12" fmla="*/ 0 w 928"/>
              <a:gd name="T13" fmla="*/ 0 h 1784"/>
              <a:gd name="T14" fmla="*/ 928 w 928"/>
              <a:gd name="T15" fmla="*/ 1784 h 17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8" h="1784">
                <a:moveTo>
                  <a:pt x="592" y="0"/>
                </a:moveTo>
                <a:cubicBezTo>
                  <a:pt x="312" y="152"/>
                  <a:pt x="32" y="304"/>
                  <a:pt x="16" y="576"/>
                </a:cubicBezTo>
                <a:cubicBezTo>
                  <a:pt x="0" y="848"/>
                  <a:pt x="344" y="1480"/>
                  <a:pt x="496" y="1632"/>
                </a:cubicBezTo>
                <a:cubicBezTo>
                  <a:pt x="648" y="1784"/>
                  <a:pt x="788" y="1636"/>
                  <a:pt x="928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78333" name="Freeform 29"/>
          <p:cNvSpPr>
            <a:spLocks/>
          </p:cNvSpPr>
          <p:nvPr/>
        </p:nvSpPr>
        <p:spPr bwMode="auto">
          <a:xfrm>
            <a:off x="7332879" y="2503111"/>
            <a:ext cx="2568575" cy="2290763"/>
          </a:xfrm>
          <a:custGeom>
            <a:avLst/>
            <a:gdLst>
              <a:gd name="T0" fmla="*/ 2147483647 w 1856"/>
              <a:gd name="T1" fmla="*/ 0 h 1536"/>
              <a:gd name="T2" fmla="*/ 2147483647 w 1856"/>
              <a:gd name="T3" fmla="*/ 2147483647 h 1536"/>
              <a:gd name="T4" fmla="*/ 2147483647 w 1856"/>
              <a:gd name="T5" fmla="*/ 2147483647 h 1536"/>
              <a:gd name="T6" fmla="*/ 2147483647 w 1856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1856"/>
              <a:gd name="T13" fmla="*/ 0 h 1536"/>
              <a:gd name="T14" fmla="*/ 1856 w 1856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56" h="1536">
                <a:moveTo>
                  <a:pt x="1504" y="0"/>
                </a:moveTo>
                <a:cubicBezTo>
                  <a:pt x="1680" y="260"/>
                  <a:pt x="1856" y="520"/>
                  <a:pt x="1648" y="720"/>
                </a:cubicBezTo>
                <a:cubicBezTo>
                  <a:pt x="1440" y="920"/>
                  <a:pt x="512" y="1064"/>
                  <a:pt x="256" y="1200"/>
                </a:cubicBezTo>
                <a:cubicBezTo>
                  <a:pt x="0" y="1336"/>
                  <a:pt x="56" y="1436"/>
                  <a:pt x="112" y="153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78334" name="Text Box 30"/>
          <p:cNvSpPr txBox="1">
            <a:spLocks noChangeArrowheads="1"/>
          </p:cNvSpPr>
          <p:nvPr/>
        </p:nvSpPr>
        <p:spPr bwMode="auto">
          <a:xfrm>
            <a:off x="3586379" y="1656021"/>
            <a:ext cx="3030537" cy="71120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>
                <a:ln>
                  <a:noFill/>
                </a:ln>
                <a:solidFill>
                  <a:srgbClr val="023DD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Narrow" pitchFamily="34" charset="0"/>
                <a:ea typeface="+mn-ea"/>
                <a:cs typeface="+mn-cs"/>
                <a:sym typeface="Symbol" pitchFamily="18" charset="2"/>
              </a:rPr>
              <a:t>Public directory:</a:t>
            </a:r>
          </a:p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23DD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Narrow" pitchFamily="34" charset="0"/>
                <a:ea typeface="+mn-ea"/>
                <a:cs typeface="+mn-cs"/>
                <a:sym typeface="Symbol" pitchFamily="18" charset="2"/>
              </a:rPr>
              <a:t>  primitive element in GF(q)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023DD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378335" name="Text Box 31"/>
          <p:cNvSpPr txBox="1">
            <a:spLocks noChangeArrowheads="1"/>
          </p:cNvSpPr>
          <p:nvPr/>
        </p:nvSpPr>
        <p:spPr bwMode="auto">
          <a:xfrm>
            <a:off x="6034304" y="4140459"/>
            <a:ext cx="781281" cy="4022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23DD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Symbol" pitchFamily="18" charset="2"/>
              </a:rPr>
              <a:t></a:t>
            </a:r>
            <a:r>
              <a:rPr kumimoji="0" lang="en-AU" sz="2000" b="0" i="0" u="none" strike="noStrike" kern="1200" cap="none" spc="0" normalizeH="0" baseline="0" noProof="0" dirty="0">
                <a:ln>
                  <a:noFill/>
                </a:ln>
                <a:solidFill>
                  <a:srgbClr val="023DD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en-AU" sz="2000" b="1" i="0" u="none" strike="noStrike" kern="1200" cap="none" spc="0" normalizeH="0" baseline="0" noProof="0" dirty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-</a:t>
            </a:r>
            <a:r>
              <a:rPr kumimoji="0" lang="en-AU" sz="2000" b="1" i="0" u="none" strike="noStrike" kern="1200" cap="none" spc="0" normalizeH="0" baseline="30000" noProof="0" dirty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X . R</a:t>
            </a:r>
            <a:endParaRPr kumimoji="0" lang="en-US" sz="20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78336" name="Oval 32"/>
          <p:cNvSpPr>
            <a:spLocks noChangeArrowheads="1"/>
          </p:cNvSpPr>
          <p:nvPr/>
        </p:nvSpPr>
        <p:spPr bwMode="auto">
          <a:xfrm>
            <a:off x="4881779" y="3538796"/>
            <a:ext cx="719137" cy="576263"/>
          </a:xfrm>
          <a:prstGeom prst="ellipse">
            <a:avLst/>
          </a:prstGeom>
          <a:noFill/>
          <a:ln w="12700">
            <a:solidFill>
              <a:schemeClr val="hlink"/>
            </a:solidFill>
            <a:prstDash val="dash"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78337" name="Oval 33"/>
          <p:cNvSpPr>
            <a:spLocks noChangeArrowheads="1"/>
          </p:cNvSpPr>
          <p:nvPr/>
        </p:nvSpPr>
        <p:spPr bwMode="auto">
          <a:xfrm>
            <a:off x="6064466" y="4056321"/>
            <a:ext cx="719138" cy="576263"/>
          </a:xfrm>
          <a:prstGeom prst="ellipse">
            <a:avLst/>
          </a:prstGeom>
          <a:noFill/>
          <a:ln w="12700">
            <a:solidFill>
              <a:schemeClr val="hlink"/>
            </a:solidFill>
            <a:prstDash val="dash"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4" name="Rectangle 3">
            <a:extLst>
              <a:ext uri="{FF2B5EF4-FFF2-40B4-BE49-F238E27FC236}">
                <a16:creationId xmlns="" xmlns:a16="http://schemas.microsoft.com/office/drawing/2014/main" id="{146845A5-9271-4920-8D4F-474B086ED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739" y="5936346"/>
            <a:ext cx="92252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de-DE" sz="2400" dirty="0"/>
              <a:t>Security Claim</a:t>
            </a:r>
            <a:r>
              <a:rPr lang="de-DE" u="none" dirty="0"/>
              <a:t>:  same </a:t>
            </a:r>
            <a:r>
              <a:rPr lang="de-DE" u="none" dirty="0" err="1"/>
              <a:t>as</a:t>
            </a:r>
            <a:r>
              <a:rPr lang="de-DE" u="none" dirty="0"/>
              <a:t> DH </a:t>
            </a:r>
            <a:r>
              <a:rPr lang="de-DE" u="none" dirty="0" err="1"/>
              <a:t>system</a:t>
            </a:r>
            <a:r>
              <a:rPr lang="de-DE" u="none" dirty="0"/>
              <a:t>,  </a:t>
            </a:r>
            <a:r>
              <a:rPr lang="de-DE" dirty="0">
                <a:solidFill>
                  <a:srgbClr val="FF0000"/>
                </a:solidFill>
              </a:rPr>
              <a:t>(</a:t>
            </a:r>
            <a:r>
              <a:rPr lang="de-DE" dirty="0" err="1">
                <a:solidFill>
                  <a:srgbClr val="FF0000"/>
                </a:solidFill>
              </a:rPr>
              <a:t>discret</a:t>
            </a:r>
            <a:r>
              <a:rPr lang="de-DE" dirty="0">
                <a:solidFill>
                  <a:srgbClr val="FF0000"/>
                </a:solidFill>
              </a:rPr>
              <a:t> log </a:t>
            </a:r>
            <a:r>
              <a:rPr lang="de-DE" dirty="0" err="1">
                <a:solidFill>
                  <a:srgbClr val="FF0000"/>
                </a:solidFill>
              </a:rPr>
              <a:t>problem</a:t>
            </a:r>
            <a:r>
              <a:rPr lang="de-DE" dirty="0">
                <a:solidFill>
                  <a:srgbClr val="FF0000"/>
                </a:solidFill>
              </a:rPr>
              <a:t> is </a:t>
            </a:r>
            <a:r>
              <a:rPr lang="de-DE" dirty="0" err="1">
                <a:solidFill>
                  <a:srgbClr val="FF0000"/>
                </a:solidFill>
              </a:rPr>
              <a:t>unsolvable</a:t>
            </a:r>
            <a:r>
              <a:rPr lang="de-DE" dirty="0">
                <a:solidFill>
                  <a:srgbClr val="FF0000"/>
                </a:solidFill>
              </a:rPr>
              <a:t>)</a:t>
            </a:r>
            <a:endParaRPr lang="en-US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65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378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378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37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37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7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37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378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378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378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37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378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378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8307" grpId="0" animBg="1"/>
      <p:bldP spid="1378308" grpId="0" animBg="1"/>
      <p:bldP spid="1378309" grpId="0" animBg="1"/>
      <p:bldP spid="1378310" grpId="0"/>
      <p:bldP spid="1378311" grpId="0" animBg="1"/>
      <p:bldP spid="1378312" grpId="0"/>
      <p:bldP spid="1378315" grpId="0"/>
      <p:bldP spid="1378332" grpId="0" animBg="1"/>
      <p:bldP spid="1378333" grpId="0" animBg="1"/>
      <p:bldP spid="1378334" grpId="0" animBg="1"/>
      <p:bldP spid="1378335" grpId="0"/>
      <p:bldP spid="1378336" grpId="0" animBg="1"/>
      <p:bldP spid="1378337" grpId="0" animBg="1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430588" y="1546622"/>
            <a:ext cx="3503612" cy="1143000"/>
          </a:xfrm>
          <a:prstGeom prst="rect">
            <a:avLst/>
          </a:prstGeom>
          <a:solidFill>
            <a:srgbClr val="99FF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90595" name="Text Box 3"/>
          <p:cNvSpPr txBox="1">
            <a:spLocks noChangeArrowheads="1"/>
          </p:cNvSpPr>
          <p:nvPr/>
        </p:nvSpPr>
        <p:spPr bwMode="auto">
          <a:xfrm>
            <a:off x="2286000" y="146447"/>
            <a:ext cx="59928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Narrow" pitchFamily="34" charset="0"/>
                <a:ea typeface="+mn-ea"/>
                <a:cs typeface="+mn-cs"/>
              </a:rPr>
              <a:t>Rabin Secrecy-System (1979)</a:t>
            </a:r>
          </a:p>
        </p:txBody>
      </p:sp>
      <p:sp>
        <p:nvSpPr>
          <p:cNvPr id="1390596" name="Line 4"/>
          <p:cNvSpPr>
            <a:spLocks noChangeShapeType="1"/>
          </p:cNvSpPr>
          <p:nvPr/>
        </p:nvSpPr>
        <p:spPr bwMode="auto">
          <a:xfrm>
            <a:off x="1676400" y="3677047"/>
            <a:ext cx="4572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90597" name="Line 5"/>
          <p:cNvSpPr>
            <a:spLocks noChangeShapeType="1"/>
          </p:cNvSpPr>
          <p:nvPr/>
        </p:nvSpPr>
        <p:spPr bwMode="auto">
          <a:xfrm>
            <a:off x="8153400" y="3727845"/>
            <a:ext cx="457200" cy="2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90598" name="Line 6"/>
          <p:cNvSpPr>
            <a:spLocks noChangeShapeType="1"/>
          </p:cNvSpPr>
          <p:nvPr/>
        </p:nvSpPr>
        <p:spPr bwMode="auto">
          <a:xfrm flipV="1">
            <a:off x="7442200" y="3918347"/>
            <a:ext cx="0" cy="838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90599" name="Text Box 7"/>
          <p:cNvSpPr txBox="1">
            <a:spLocks noChangeArrowheads="1"/>
          </p:cNvSpPr>
          <p:nvPr/>
        </p:nvSpPr>
        <p:spPr bwMode="auto">
          <a:xfrm>
            <a:off x="1295400" y="3470672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marL="0" marR="0" lvl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M</a:t>
            </a:r>
          </a:p>
        </p:txBody>
      </p:sp>
      <p:sp>
        <p:nvSpPr>
          <p:cNvPr id="1390600" name="Text Box 8"/>
          <p:cNvSpPr txBox="1">
            <a:spLocks noChangeArrowheads="1"/>
          </p:cNvSpPr>
          <p:nvPr/>
        </p:nvSpPr>
        <p:spPr bwMode="auto">
          <a:xfrm>
            <a:off x="4114800" y="3486547"/>
            <a:ext cx="1752600" cy="396875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C = M</a:t>
            </a:r>
            <a:r>
              <a:rPr kumimoji="0" lang="en-US" sz="2000" b="1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2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 </a:t>
            </a:r>
            <a:r>
              <a:rPr kumimoji="0" lang="en-US" sz="2000" b="1" i="1" u="none" strike="noStrike" kern="1200" cap="none" spc="0" normalizeH="0" baseline="0" noProof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Symbol" pitchFamily="18" charset="2"/>
              </a:rPr>
              <a:t>mod </a:t>
            </a:r>
            <a:r>
              <a:rPr kumimoji="0" lang="en-AU" sz="2000" b="1" i="0" u="none" strike="noStrike" kern="1200" cap="none" spc="0" normalizeH="0" baseline="0" noProof="0">
                <a:ln>
                  <a:noFill/>
                </a:ln>
                <a:solidFill>
                  <a:srgbClr val="023DD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m</a:t>
            </a:r>
            <a:r>
              <a:rPr kumimoji="0" lang="en-AU" sz="2000" b="1" i="0" u="none" strike="noStrike" kern="1200" cap="none" spc="0" normalizeH="0" baseline="-25000" noProof="0">
                <a:ln>
                  <a:noFill/>
                </a:ln>
                <a:solidFill>
                  <a:srgbClr val="023DD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b</a:t>
            </a:r>
            <a:r>
              <a:rPr kumimoji="0" lang="en-US" sz="2000" b="1" i="1" u="none" strike="noStrike" kern="1200" cap="none" spc="0" normalizeH="0" baseline="0" noProof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Symbol" pitchFamily="18" charset="2"/>
              </a:rPr>
              <a:t> </a:t>
            </a:r>
            <a:endParaRPr kumimoji="0" lang="en-AU" sz="2000" b="1" i="1" u="none" strike="noStrike" kern="1200" cap="none" spc="0" normalizeH="0" baseline="0" noProof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  <a:sym typeface="Symbol" pitchFamily="18" charset="2"/>
            </a:endParaRPr>
          </a:p>
        </p:txBody>
      </p:sp>
      <p:sp>
        <p:nvSpPr>
          <p:cNvPr id="1390601" name="Line 9"/>
          <p:cNvSpPr>
            <a:spLocks noChangeShapeType="1"/>
          </p:cNvSpPr>
          <p:nvPr/>
        </p:nvSpPr>
        <p:spPr bwMode="auto">
          <a:xfrm>
            <a:off x="5791200" y="3727847"/>
            <a:ext cx="898525" cy="635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90602" name="Text Box 10"/>
          <p:cNvSpPr txBox="1">
            <a:spLocks noChangeArrowheads="1"/>
          </p:cNvSpPr>
          <p:nvPr/>
        </p:nvSpPr>
        <p:spPr bwMode="auto">
          <a:xfrm>
            <a:off x="8610599" y="3499247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M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4325938" y="1213247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marL="0" marR="0" lvl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23DD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Symbol" pitchFamily="18" charset="2"/>
              </a:rPr>
              <a:t>Public directory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23DD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914400" y="2127647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1" i="0" u="none" strike="noStrike" kern="1200" cap="none" spc="0" normalizeH="0" baseline="0" noProof="0">
                <a:ln>
                  <a:noFill/>
                </a:ln>
                <a:solidFill>
                  <a:srgbClr val="1515F5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Public Key m</a:t>
            </a:r>
            <a:r>
              <a:rPr kumimoji="0" lang="en-AU" sz="1800" b="1" i="0" u="none" strike="noStrike" kern="1200" cap="none" spc="0" normalizeH="0" baseline="-25000" noProof="0">
                <a:ln>
                  <a:noFill/>
                </a:ln>
                <a:solidFill>
                  <a:srgbClr val="1515F5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a</a:t>
            </a:r>
            <a:r>
              <a:rPr kumimoji="0" lang="en-AU" sz="1800" b="1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en-AU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= </a:t>
            </a:r>
            <a:r>
              <a:rPr kumimoji="0" lang="en-AU" sz="1800" b="1" i="0" u="none" strike="noStrike" kern="1200" cap="none" spc="0" normalizeH="0" baseline="0" noProof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p</a:t>
            </a:r>
            <a:r>
              <a:rPr kumimoji="0" lang="en-AU" sz="1800" b="1" i="0" u="none" strike="noStrike" kern="1200" cap="none" spc="0" normalizeH="0" baseline="-25000" noProof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a</a:t>
            </a:r>
            <a:r>
              <a:rPr kumimoji="0" lang="en-AU" sz="1800" b="1" i="0" u="none" strike="noStrike" kern="1200" cap="none" spc="0" normalizeH="0" baseline="0" noProof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. q</a:t>
            </a:r>
            <a:r>
              <a:rPr kumimoji="0" lang="en-AU" sz="1800" b="1" i="0" u="none" strike="noStrike" kern="1200" cap="none" spc="0" normalizeH="0" baseline="-25000" noProof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a</a:t>
            </a:r>
            <a:endParaRPr kumimoji="0" lang="en-AU" sz="1800" b="1" i="0" u="none" strike="noStrike" kern="1200" cap="none" spc="0" normalizeH="0" baseline="0" noProof="0">
              <a:ln>
                <a:noFill/>
              </a:ln>
              <a:solidFill>
                <a:srgbClr val="FC0128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390605" name="Line 13"/>
          <p:cNvSpPr>
            <a:spLocks noChangeShapeType="1"/>
          </p:cNvSpPr>
          <p:nvPr/>
        </p:nvSpPr>
        <p:spPr bwMode="auto">
          <a:xfrm flipV="1">
            <a:off x="2819400" y="3880247"/>
            <a:ext cx="0" cy="609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3657600" y="4186635"/>
            <a:ext cx="68580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685800" y="1441847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User A sends M  to B     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FC0128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6932613" y="1441847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User B receives     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FC0128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3582988" y="1594247"/>
            <a:ext cx="2894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1" i="0" u="none" strike="noStrike" kern="1200" cap="none" spc="0" normalizeH="0" baseline="0" noProof="0">
                <a:ln>
                  <a:noFill/>
                </a:ln>
                <a:solidFill>
                  <a:srgbClr val="023DD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m</a:t>
            </a:r>
            <a:r>
              <a:rPr kumimoji="0" lang="en-AU" sz="2000" b="1" i="0" u="none" strike="noStrike" kern="1200" cap="none" spc="0" normalizeH="0" baseline="-25000" noProof="0">
                <a:ln>
                  <a:noFill/>
                </a:ln>
                <a:solidFill>
                  <a:srgbClr val="023DD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a</a:t>
            </a:r>
            <a:r>
              <a:rPr kumimoji="0" lang="en-AU" sz="2000" b="1" i="0" u="none" strike="noStrike" kern="1200" cap="none" spc="0" normalizeH="0" baseline="0" noProof="0">
                <a:ln>
                  <a:noFill/>
                </a:ln>
                <a:solidFill>
                  <a:srgbClr val="023DD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=</a:t>
            </a:r>
            <a:r>
              <a:rPr kumimoji="0" lang="en-AU" sz="2000" b="0" i="0" u="none" strike="noStrike" kern="1200" cap="none" spc="0" normalizeH="0" baseline="0" noProof="0">
                <a:ln>
                  <a:noFill/>
                </a:ln>
                <a:solidFill>
                  <a:srgbClr val="023DD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public key of A                </a:t>
            </a:r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 flipV="1">
            <a:off x="4038600" y="2356247"/>
            <a:ext cx="342900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 flipV="1">
            <a:off x="2209800" y="1899047"/>
            <a:ext cx="13716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90612" name="Line 20"/>
          <p:cNvSpPr>
            <a:spLocks noChangeShapeType="1"/>
          </p:cNvSpPr>
          <p:nvPr/>
        </p:nvSpPr>
        <p:spPr bwMode="auto">
          <a:xfrm>
            <a:off x="3581400" y="3715147"/>
            <a:ext cx="563563" cy="635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90613" name="Text Box 21"/>
          <p:cNvSpPr txBox="1">
            <a:spLocks noChangeArrowheads="1"/>
          </p:cNvSpPr>
          <p:nvPr/>
        </p:nvSpPr>
        <p:spPr bwMode="auto">
          <a:xfrm>
            <a:off x="6184900" y="3359547"/>
            <a:ext cx="331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C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3581400" y="1975247"/>
            <a:ext cx="289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1" i="0" u="none" strike="noStrike" kern="1200" cap="none" spc="0" normalizeH="0" baseline="0" noProof="0">
                <a:ln>
                  <a:noFill/>
                </a:ln>
                <a:solidFill>
                  <a:srgbClr val="023DD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m</a:t>
            </a:r>
            <a:r>
              <a:rPr kumimoji="0" lang="en-AU" sz="2000" b="1" i="0" u="none" strike="noStrike" kern="1200" cap="none" spc="0" normalizeH="0" baseline="-25000" noProof="0">
                <a:ln>
                  <a:noFill/>
                </a:ln>
                <a:solidFill>
                  <a:srgbClr val="023DD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b</a:t>
            </a:r>
            <a:r>
              <a:rPr kumimoji="0" lang="en-AU" sz="2000" b="1" i="0" u="none" strike="noStrike" kern="1200" cap="none" spc="0" normalizeH="0" baseline="0" noProof="0">
                <a:ln>
                  <a:noFill/>
                </a:ln>
                <a:solidFill>
                  <a:srgbClr val="023DD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=</a:t>
            </a:r>
            <a:r>
              <a:rPr kumimoji="0" lang="en-AU" sz="2000" b="0" i="0" u="none" strike="noStrike" kern="1200" cap="none" spc="0" normalizeH="0" baseline="0" noProof="0">
                <a:ln>
                  <a:noFill/>
                </a:ln>
                <a:solidFill>
                  <a:srgbClr val="023DD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public key of B                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7391400" y="2584847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1" i="0" u="none" strike="noStrike" kern="1200" cap="none" spc="0" normalizeH="0" baseline="0" noProof="0">
                <a:ln>
                  <a:noFill/>
                </a:ln>
                <a:solidFill>
                  <a:srgbClr val="1515F5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Public-Key m</a:t>
            </a:r>
            <a:r>
              <a:rPr kumimoji="0" lang="en-AU" sz="1800" b="1" i="0" u="none" strike="noStrike" kern="1200" cap="none" spc="0" normalizeH="0" baseline="-25000" noProof="0">
                <a:ln>
                  <a:noFill/>
                </a:ln>
                <a:solidFill>
                  <a:srgbClr val="1515F5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b</a:t>
            </a:r>
            <a:r>
              <a:rPr kumimoji="0" lang="en-AU" sz="1800" b="1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en-AU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= </a:t>
            </a:r>
            <a:r>
              <a:rPr kumimoji="0" lang="en-AU" sz="1800" b="1" i="0" u="none" strike="noStrike" kern="1200" cap="none" spc="0" normalizeH="0" baseline="0" noProof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p</a:t>
            </a:r>
            <a:r>
              <a:rPr kumimoji="0" lang="en-AU" sz="1800" b="1" i="0" u="none" strike="noStrike" kern="1200" cap="none" spc="0" normalizeH="0" baseline="-25000" noProof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b</a:t>
            </a:r>
            <a:r>
              <a:rPr kumimoji="0" lang="en-AU" sz="1800" b="1" i="0" u="none" strike="noStrike" kern="1200" cap="none" spc="0" normalizeH="0" baseline="0" noProof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. q</a:t>
            </a:r>
            <a:r>
              <a:rPr kumimoji="0" lang="en-AU" sz="1800" b="1" i="0" u="none" strike="noStrike" kern="1200" cap="none" spc="0" normalizeH="0" baseline="-25000" noProof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b</a:t>
            </a:r>
            <a:endParaRPr kumimoji="0" lang="en-AU" sz="1800" b="1" i="0" u="none" strike="noStrike" kern="1200" cap="none" spc="0" normalizeH="0" baseline="0" noProof="0">
              <a:ln>
                <a:noFill/>
              </a:ln>
              <a:solidFill>
                <a:srgbClr val="FC0128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390616" name="Text Box 24"/>
          <p:cNvSpPr txBox="1">
            <a:spLocks noChangeArrowheads="1"/>
          </p:cNvSpPr>
          <p:nvPr/>
        </p:nvSpPr>
        <p:spPr bwMode="auto">
          <a:xfrm>
            <a:off x="6705600" y="3499247"/>
            <a:ext cx="1447800" cy="434975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Symbol" pitchFamily="18" charset="2"/>
              </a:rPr>
              <a:t>C   mod m</a:t>
            </a:r>
            <a:r>
              <a:rPr kumimoji="0" lang="en-US" sz="2000" b="1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Symbol" pitchFamily="18" charset="2"/>
              </a:rPr>
              <a:t>b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Symbol" pitchFamily="18" charset="2"/>
              </a:rPr>
              <a:t> </a:t>
            </a:r>
            <a:endParaRPr kumimoji="0" lang="en-GB" sz="20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90617" name="Text Box 25"/>
          <p:cNvSpPr txBox="1">
            <a:spLocks noChangeArrowheads="1"/>
          </p:cNvSpPr>
          <p:nvPr/>
        </p:nvSpPr>
        <p:spPr bwMode="auto">
          <a:xfrm>
            <a:off x="7213600" y="4604147"/>
            <a:ext cx="1054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1" i="0" u="none" strike="noStrike" kern="1200" cap="none" spc="0" normalizeH="0" baseline="0" noProof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p</a:t>
            </a:r>
            <a:r>
              <a:rPr kumimoji="0" lang="en-AU" sz="2000" b="1" i="0" u="none" strike="noStrike" kern="1200" cap="none" spc="0" normalizeH="0" baseline="-25000" noProof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b</a:t>
            </a:r>
            <a:r>
              <a:rPr kumimoji="0" lang="en-AU" sz="2000" b="1" i="0" u="none" strike="noStrike" kern="1200" cap="none" spc="0" normalizeH="0" baseline="0" noProof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. q</a:t>
            </a:r>
            <a:r>
              <a:rPr kumimoji="0" lang="en-AU" sz="2000" b="1" i="0" u="none" strike="noStrike" kern="1200" cap="none" spc="0" normalizeH="0" baseline="-25000" noProof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b</a:t>
            </a:r>
            <a:endParaRPr kumimoji="0" lang="en-AU" sz="2000" b="1" i="0" u="none" strike="noStrike" kern="1200" cap="none" spc="0" normalizeH="0" baseline="0" noProof="0">
              <a:ln>
                <a:noFill/>
              </a:ln>
              <a:solidFill>
                <a:srgbClr val="FC0128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390618" name="Text Box 26"/>
          <p:cNvSpPr txBox="1">
            <a:spLocks noChangeArrowheads="1"/>
          </p:cNvSpPr>
          <p:nvPr/>
        </p:nvSpPr>
        <p:spPr bwMode="auto">
          <a:xfrm>
            <a:off x="2133600" y="3445272"/>
            <a:ext cx="1428750" cy="434975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(M)</a:t>
            </a:r>
            <a:r>
              <a:rPr kumimoji="0" lang="en-US" sz="2000" b="1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2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mod </a:t>
            </a:r>
            <a:r>
              <a:rPr kumimoji="0" lang="en-AU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m</a:t>
            </a:r>
            <a:r>
              <a:rPr kumimoji="0" lang="en-AU" sz="2000" b="1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b</a:t>
            </a:r>
            <a:endParaRPr kumimoji="0" lang="en-GB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390619" name="Text Box 27"/>
          <p:cNvSpPr txBox="1">
            <a:spLocks noChangeArrowheads="1"/>
          </p:cNvSpPr>
          <p:nvPr/>
        </p:nvSpPr>
        <p:spPr bwMode="auto">
          <a:xfrm>
            <a:off x="4495800" y="4413647"/>
            <a:ext cx="2209800" cy="652463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Use square root Algorithm </a:t>
            </a:r>
          </a:p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modulo m = p.q for known  p and q.</a:t>
            </a:r>
            <a:endParaRPr kumimoji="0" lang="en-GB" sz="1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90620" name="Line 28"/>
          <p:cNvSpPr>
            <a:spLocks noChangeShapeType="1"/>
          </p:cNvSpPr>
          <p:nvPr/>
        </p:nvSpPr>
        <p:spPr bwMode="auto">
          <a:xfrm flipV="1">
            <a:off x="6629400" y="3956447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90621" name="Line 29"/>
          <p:cNvSpPr>
            <a:spLocks noChangeShapeType="1"/>
          </p:cNvSpPr>
          <p:nvPr/>
        </p:nvSpPr>
        <p:spPr bwMode="auto">
          <a:xfrm>
            <a:off x="6934200" y="3575447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7391400" y="1899047"/>
            <a:ext cx="228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1" i="0" u="none" strike="noStrike" kern="1200" cap="none" spc="0" normalizeH="0" baseline="0" noProof="0">
                <a:ln>
                  <a:noFill/>
                </a:ln>
                <a:solidFill>
                  <a:srgbClr val="1515F5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Secret key</a:t>
            </a:r>
            <a:r>
              <a:rPr kumimoji="0" lang="en-AU" sz="2000" b="1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en-AU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: </a:t>
            </a:r>
            <a:r>
              <a:rPr kumimoji="0" lang="en-AU" sz="2000" b="1" i="0" u="none" strike="noStrike" kern="1200" cap="none" spc="0" normalizeH="0" baseline="0" noProof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p</a:t>
            </a:r>
            <a:r>
              <a:rPr kumimoji="0" lang="en-AU" sz="2000" b="1" i="0" u="none" strike="noStrike" kern="1200" cap="none" spc="0" normalizeH="0" baseline="-25000" noProof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b</a:t>
            </a:r>
            <a:r>
              <a:rPr kumimoji="0" lang="en-AU" sz="2000" b="1" i="0" u="none" strike="noStrike" kern="1200" cap="none" spc="0" normalizeH="0" baseline="0" noProof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. q</a:t>
            </a:r>
            <a:r>
              <a:rPr kumimoji="0" lang="en-AU" sz="2000" b="1" i="0" u="none" strike="noStrike" kern="1200" cap="none" spc="0" normalizeH="0" baseline="-25000" noProof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b</a:t>
            </a:r>
            <a:endParaRPr kumimoji="0" lang="en-AU" sz="2000" b="1" i="0" u="none" strike="noStrike" kern="1200" cap="none" spc="0" normalizeH="0" baseline="0" noProof="0">
              <a:ln>
                <a:noFill/>
              </a:ln>
              <a:solidFill>
                <a:srgbClr val="FC0128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914400" y="1746647"/>
            <a:ext cx="228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1" i="0" u="none" strike="noStrike" kern="1200" cap="none" spc="0" normalizeH="0" baseline="0" noProof="0">
                <a:ln>
                  <a:noFill/>
                </a:ln>
                <a:solidFill>
                  <a:srgbClr val="1515F5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Secret key</a:t>
            </a:r>
            <a:r>
              <a:rPr kumimoji="0" lang="en-AU" sz="2000" b="1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en-AU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: </a:t>
            </a:r>
            <a:r>
              <a:rPr kumimoji="0" lang="en-AU" sz="2000" b="1" i="0" u="none" strike="noStrike" kern="1200" cap="none" spc="0" normalizeH="0" baseline="0" noProof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p</a:t>
            </a:r>
            <a:r>
              <a:rPr kumimoji="0" lang="en-AU" sz="2000" b="1" i="0" u="none" strike="noStrike" kern="1200" cap="none" spc="0" normalizeH="0" baseline="-25000" noProof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a</a:t>
            </a:r>
            <a:r>
              <a:rPr kumimoji="0" lang="en-AU" sz="2000" b="1" i="0" u="none" strike="noStrike" kern="1200" cap="none" spc="0" normalizeH="0" baseline="0" noProof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. q</a:t>
            </a:r>
            <a:r>
              <a:rPr kumimoji="0" lang="en-AU" sz="2000" b="1" i="0" u="none" strike="noStrike" kern="1200" cap="none" spc="0" normalizeH="0" baseline="-25000" noProof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a</a:t>
            </a:r>
            <a:endParaRPr kumimoji="0" lang="en-AU" sz="2000" b="1" i="0" u="none" strike="noStrike" kern="1200" cap="none" spc="0" normalizeH="0" baseline="0" noProof="0">
              <a:ln>
                <a:noFill/>
              </a:ln>
              <a:solidFill>
                <a:srgbClr val="FC0128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390624" name="Text Box 32"/>
          <p:cNvSpPr txBox="1">
            <a:spLocks noChangeArrowheads="1"/>
          </p:cNvSpPr>
          <p:nvPr/>
        </p:nvSpPr>
        <p:spPr bwMode="auto">
          <a:xfrm>
            <a:off x="2133600" y="3042047"/>
            <a:ext cx="110648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Encryption</a:t>
            </a:r>
            <a:endParaRPr kumimoji="0" lang="en-GB" sz="14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90625" name="Text Box 33"/>
          <p:cNvSpPr txBox="1">
            <a:spLocks noChangeArrowheads="1"/>
          </p:cNvSpPr>
          <p:nvPr/>
        </p:nvSpPr>
        <p:spPr bwMode="auto">
          <a:xfrm>
            <a:off x="6858000" y="3118247"/>
            <a:ext cx="110648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Decryption</a:t>
            </a:r>
            <a:endParaRPr kumimoji="0" lang="en-GB" sz="14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90626" name="Freeform 34"/>
          <p:cNvSpPr>
            <a:spLocks/>
          </p:cNvSpPr>
          <p:nvPr/>
        </p:nvSpPr>
        <p:spPr bwMode="auto">
          <a:xfrm>
            <a:off x="8077200" y="2280047"/>
            <a:ext cx="1625600" cy="2641600"/>
          </a:xfrm>
          <a:custGeom>
            <a:avLst/>
            <a:gdLst>
              <a:gd name="T0" fmla="*/ 2147483647 w 1024"/>
              <a:gd name="T1" fmla="*/ 0 h 1616"/>
              <a:gd name="T2" fmla="*/ 2147483647 w 1024"/>
              <a:gd name="T3" fmla="*/ 2147483647 h 1616"/>
              <a:gd name="T4" fmla="*/ 2147483647 w 1024"/>
              <a:gd name="T5" fmla="*/ 2147483647 h 1616"/>
              <a:gd name="T6" fmla="*/ 0 w 1024"/>
              <a:gd name="T7" fmla="*/ 2147483647 h 1616"/>
              <a:gd name="T8" fmla="*/ 0 60000 65536"/>
              <a:gd name="T9" fmla="*/ 0 60000 65536"/>
              <a:gd name="T10" fmla="*/ 0 60000 65536"/>
              <a:gd name="T11" fmla="*/ 0 60000 65536"/>
              <a:gd name="T12" fmla="*/ 0 w 1024"/>
              <a:gd name="T13" fmla="*/ 0 h 1616"/>
              <a:gd name="T14" fmla="*/ 1024 w 1024"/>
              <a:gd name="T15" fmla="*/ 1616 h 16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24" h="1616">
                <a:moveTo>
                  <a:pt x="624" y="0"/>
                </a:moveTo>
                <a:cubicBezTo>
                  <a:pt x="824" y="4"/>
                  <a:pt x="1024" y="8"/>
                  <a:pt x="1008" y="240"/>
                </a:cubicBezTo>
                <a:cubicBezTo>
                  <a:pt x="992" y="472"/>
                  <a:pt x="696" y="1168"/>
                  <a:pt x="528" y="1392"/>
                </a:cubicBezTo>
                <a:cubicBezTo>
                  <a:pt x="360" y="1616"/>
                  <a:pt x="180" y="1600"/>
                  <a:pt x="0" y="158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90000" tIns="46800" rIns="90000" bIns="46800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90627" name="Text Box 35"/>
          <p:cNvSpPr txBox="1">
            <a:spLocks noChangeArrowheads="1"/>
          </p:cNvSpPr>
          <p:nvPr/>
        </p:nvSpPr>
        <p:spPr bwMode="auto">
          <a:xfrm>
            <a:off x="2637415" y="4427502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marL="0" marR="0" lvl="0" indent="0" algn="l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1515F5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m</a:t>
            </a:r>
            <a:r>
              <a:rPr kumimoji="0" lang="en-AU" sz="2000" b="1" i="0" u="none" strike="noStrike" kern="1200" cap="none" spc="0" normalizeH="0" baseline="-25000" noProof="0" dirty="0" err="1">
                <a:ln>
                  <a:noFill/>
                </a:ln>
                <a:solidFill>
                  <a:srgbClr val="1515F5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b</a:t>
            </a:r>
            <a:endParaRPr kumimoji="0" lang="en-AU" sz="2000" b="1" i="0" u="none" strike="noStrike" kern="1200" cap="none" spc="0" normalizeH="0" baseline="0" noProof="0" dirty="0">
              <a:ln>
                <a:noFill/>
              </a:ln>
              <a:solidFill>
                <a:srgbClr val="FC0128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390628" name="Line 36"/>
          <p:cNvSpPr>
            <a:spLocks noChangeShapeType="1"/>
          </p:cNvSpPr>
          <p:nvPr/>
        </p:nvSpPr>
        <p:spPr bwMode="auto">
          <a:xfrm flipV="1">
            <a:off x="7696200" y="3931047"/>
            <a:ext cx="0" cy="838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90629" name="Freeform 37"/>
          <p:cNvSpPr>
            <a:spLocks/>
          </p:cNvSpPr>
          <p:nvPr/>
        </p:nvSpPr>
        <p:spPr bwMode="auto">
          <a:xfrm>
            <a:off x="939800" y="2356247"/>
            <a:ext cx="2641600" cy="2286000"/>
          </a:xfrm>
          <a:custGeom>
            <a:avLst/>
            <a:gdLst>
              <a:gd name="T0" fmla="*/ 2147483647 w 1664"/>
              <a:gd name="T1" fmla="*/ 0 h 1440"/>
              <a:gd name="T2" fmla="*/ 2147483647 w 1664"/>
              <a:gd name="T3" fmla="*/ 2147483647 h 1440"/>
              <a:gd name="T4" fmla="*/ 2147483647 w 1664"/>
              <a:gd name="T5" fmla="*/ 2147483647 h 1440"/>
              <a:gd name="T6" fmla="*/ 2147483647 w 1664"/>
              <a:gd name="T7" fmla="*/ 2147483647 h 1440"/>
              <a:gd name="T8" fmla="*/ 2147483647 w 1664"/>
              <a:gd name="T9" fmla="*/ 2147483647 h 1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4"/>
              <a:gd name="T16" fmla="*/ 0 h 1440"/>
              <a:gd name="T17" fmla="*/ 1664 w 1664"/>
              <a:gd name="T18" fmla="*/ 1440 h 1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4" h="1440">
                <a:moveTo>
                  <a:pt x="1664" y="0"/>
                </a:moveTo>
                <a:cubicBezTo>
                  <a:pt x="1432" y="120"/>
                  <a:pt x="1200" y="240"/>
                  <a:pt x="944" y="336"/>
                </a:cubicBezTo>
                <a:cubicBezTo>
                  <a:pt x="688" y="432"/>
                  <a:pt x="256" y="424"/>
                  <a:pt x="128" y="576"/>
                </a:cubicBezTo>
                <a:cubicBezTo>
                  <a:pt x="0" y="728"/>
                  <a:pt x="24" y="1104"/>
                  <a:pt x="176" y="1248"/>
                </a:cubicBezTo>
                <a:cubicBezTo>
                  <a:pt x="328" y="1392"/>
                  <a:pt x="904" y="1408"/>
                  <a:pt x="1040" y="144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lIns="90000" tIns="46800" rIns="90000" bIns="46800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0" name="Rectangle 3">
            <a:extLst>
              <a:ext uri="{FF2B5EF4-FFF2-40B4-BE49-F238E27FC236}">
                <a16:creationId xmlns="" xmlns:a16="http://schemas.microsoft.com/office/drawing/2014/main" id="{35A1AB7F-8CA2-4F1E-A848-44736879D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711" y="5645547"/>
            <a:ext cx="9709389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/>
            <a:r>
              <a:rPr lang="de-DE" sz="2400" dirty="0"/>
              <a:t>Security Claim</a:t>
            </a:r>
            <a:r>
              <a:rPr lang="de-DE" u="none" dirty="0"/>
              <a:t>: Computing </a:t>
            </a:r>
            <a:r>
              <a:rPr lang="de-DE" u="none" dirty="0" err="1"/>
              <a:t>the</a:t>
            </a:r>
            <a:r>
              <a:rPr lang="de-DE" u="none" dirty="0"/>
              <a:t> </a:t>
            </a:r>
            <a:r>
              <a:rPr lang="de-DE" u="none" dirty="0" err="1"/>
              <a:t>square</a:t>
            </a:r>
            <a:r>
              <a:rPr lang="de-DE" u="none" dirty="0"/>
              <a:t> root in a ring </a:t>
            </a:r>
            <a:r>
              <a:rPr lang="de-DE" u="none" dirty="0" err="1"/>
              <a:t>Z</a:t>
            </a:r>
            <a:r>
              <a:rPr lang="de-DE" u="none" baseline="-25000" dirty="0" err="1"/>
              <a:t>m</a:t>
            </a:r>
            <a:r>
              <a:rPr lang="de-DE" u="none" dirty="0"/>
              <a:t> </a:t>
            </a:r>
            <a:r>
              <a:rPr lang="de-DE" u="none" dirty="0" err="1"/>
              <a:t>is</a:t>
            </a:r>
            <a:r>
              <a:rPr lang="de-DE" u="none" dirty="0"/>
              <a:t> </a:t>
            </a:r>
            <a:r>
              <a:rPr lang="de-DE" u="none" dirty="0" err="1"/>
              <a:t>only</a:t>
            </a:r>
            <a:r>
              <a:rPr lang="de-DE" u="none" dirty="0"/>
              <a:t> possible </a:t>
            </a:r>
            <a:r>
              <a:rPr lang="de-DE" u="none" dirty="0" err="1"/>
              <a:t>if</a:t>
            </a:r>
            <a:r>
              <a:rPr lang="de-DE" u="none" dirty="0"/>
              <a:t> </a:t>
            </a:r>
            <a:r>
              <a:rPr lang="de-DE" u="none" dirty="0" err="1"/>
              <a:t>the</a:t>
            </a:r>
            <a:endParaRPr lang="de-DE" u="none" dirty="0"/>
          </a:p>
          <a:p>
            <a:pPr defTabSz="762000"/>
            <a:r>
              <a:rPr lang="de-DE" u="none" dirty="0"/>
              <a:t> ring </a:t>
            </a:r>
            <a:r>
              <a:rPr lang="de-DE" u="none" dirty="0" err="1"/>
              <a:t>modulus</a:t>
            </a:r>
            <a:r>
              <a:rPr lang="de-DE" u="none" dirty="0"/>
              <a:t> </a:t>
            </a:r>
            <a:r>
              <a:rPr lang="en-US" u="none" dirty="0"/>
              <a:t>m is factored  </a:t>
            </a:r>
            <a:r>
              <a:rPr lang="en-US" dirty="0">
                <a:solidFill>
                  <a:srgbClr val="FF0000"/>
                </a:solidFill>
              </a:rPr>
              <a:t>(Factorization problem is unsolvable) </a:t>
            </a:r>
            <a:endParaRPr lang="en-US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584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90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39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390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390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390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390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390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390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39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390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39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39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90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390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390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390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390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390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390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390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390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390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0596" grpId="0" animBg="1"/>
      <p:bldP spid="1390597" grpId="0" animBg="1"/>
      <p:bldP spid="1390598" grpId="0" animBg="1"/>
      <p:bldP spid="1390599" grpId="0"/>
      <p:bldP spid="1390600" grpId="0" animBg="1"/>
      <p:bldP spid="1390601" grpId="0" animBg="1"/>
      <p:bldP spid="1390602" grpId="0"/>
      <p:bldP spid="1390605" grpId="0" animBg="1"/>
      <p:bldP spid="1390612" grpId="0" animBg="1"/>
      <p:bldP spid="1390613" grpId="0"/>
      <p:bldP spid="1390616" grpId="0" animBg="1"/>
      <p:bldP spid="1390617" grpId="0"/>
      <p:bldP spid="1390618" grpId="0" animBg="1"/>
      <p:bldP spid="1390619" grpId="0" animBg="1"/>
      <p:bldP spid="1390620" grpId="0" animBg="1"/>
      <p:bldP spid="1390621" grpId="0" animBg="1"/>
      <p:bldP spid="1390624" grpId="0"/>
      <p:bldP spid="1390625" grpId="0"/>
      <p:bldP spid="1390626" grpId="0" animBg="1"/>
      <p:bldP spid="1390627" grpId="0"/>
      <p:bldP spid="1390628" grpId="0" animBg="1"/>
      <p:bldP spid="1390629" grpId="0" animBg="1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52"/>
          <p:cNvSpPr txBox="1">
            <a:spLocks noChangeArrowheads="1"/>
          </p:cNvSpPr>
          <p:nvPr/>
        </p:nvSpPr>
        <p:spPr bwMode="auto">
          <a:xfrm>
            <a:off x="2877873" y="650503"/>
            <a:ext cx="5021224" cy="20335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marL="0" marR="0" lvl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Narrow" pitchFamily="34" charset="0"/>
                <a:ea typeface="+mn-ea"/>
                <a:cs typeface="+mn-cs"/>
              </a:rPr>
              <a:t>Elliptic Curve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Narrow" pitchFamily="34" charset="0"/>
                <a:ea typeface="+mn-ea"/>
                <a:cs typeface="+mn-cs"/>
              </a:rPr>
              <a:t>Additive </a:t>
            </a: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Narrow" pitchFamily="34" charset="0"/>
                <a:ea typeface="+mn-ea"/>
                <a:cs typeface="+mn-cs"/>
              </a:rPr>
              <a:t>Groupe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4" name="Text Box 152">
            <a:extLst>
              <a:ext uri="{FF2B5EF4-FFF2-40B4-BE49-F238E27FC236}">
                <a16:creationId xmlns="" xmlns:a16="http://schemas.microsoft.com/office/drawing/2014/main" id="{500E5488-C16C-4346-938F-5C339DA64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6512" y="3242791"/>
            <a:ext cx="5918906" cy="14487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marL="742950" marR="0" lvl="0" indent="-742950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Narrow" pitchFamily="34" charset="0"/>
                <a:ea typeface="+mn-ea"/>
                <a:cs typeface="+mn-cs"/>
              </a:rPr>
              <a:t>For DH  Key-Exchange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742950" marR="0" lvl="0" indent="-742950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4400" u="none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For </a:t>
            </a:r>
            <a:r>
              <a:rPr lang="en-US" sz="4400" u="none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ElGamal</a:t>
            </a:r>
            <a:r>
              <a:rPr lang="en-US" sz="4400" u="none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Crypto</a:t>
            </a:r>
          </a:p>
        </p:txBody>
      </p:sp>
    </p:spTree>
    <p:extLst>
      <p:ext uri="{BB962C8B-B14F-4D97-AF65-F5344CB8AC3E}">
        <p14:creationId xmlns:p14="http://schemas.microsoft.com/office/powerpoint/2010/main" val="286376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83" name="Text Box 3"/>
          <p:cNvSpPr txBox="1">
            <a:spLocks noChangeArrowheads="1"/>
          </p:cNvSpPr>
          <p:nvPr/>
        </p:nvSpPr>
        <p:spPr bwMode="auto">
          <a:xfrm>
            <a:off x="566737" y="132140"/>
            <a:ext cx="92265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762000">
              <a:defRPr/>
            </a:pPr>
            <a:r>
              <a:rPr lang="en-US" sz="2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Conventional </a:t>
            </a:r>
            <a:r>
              <a:rPr lang="en-US" sz="2800" u="none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Diffie</a:t>
            </a:r>
            <a:r>
              <a:rPr lang="en-US" sz="2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-Hellman </a:t>
            </a:r>
            <a:r>
              <a:rPr lang="en-US" sz="28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Public </a:t>
            </a:r>
            <a:r>
              <a:rPr lang="en-US" sz="2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Key </a:t>
            </a:r>
            <a:r>
              <a:rPr lang="en-US" sz="28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Secret-Sharing </a:t>
            </a:r>
            <a:r>
              <a:rPr lang="en-US" sz="2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System Using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Additive Groups over Elliptic Curves 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6552926" y="4280521"/>
            <a:ext cx="662262" cy="393079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5013245" y="3168002"/>
            <a:ext cx="911623" cy="650854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V="1">
            <a:off x="2365759" y="4270344"/>
            <a:ext cx="609398" cy="37785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V="1">
            <a:off x="3744615" y="3190290"/>
            <a:ext cx="855363" cy="685154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450" name="Rectangle 42"/>
          <p:cNvSpPr>
            <a:spLocks noChangeArrowheads="1"/>
          </p:cNvSpPr>
          <p:nvPr/>
        </p:nvSpPr>
        <p:spPr bwMode="auto">
          <a:xfrm>
            <a:off x="2975157" y="3870235"/>
            <a:ext cx="4411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AU" u="none" dirty="0">
                <a:solidFill>
                  <a:schemeClr val="tx2"/>
                </a:solidFill>
              </a:rPr>
              <a:t>B,</a:t>
            </a:r>
            <a:endParaRPr lang="en-US" sz="1600" u="none" dirty="0"/>
          </a:p>
        </p:txBody>
      </p:sp>
      <p:grpSp>
        <p:nvGrpSpPr>
          <p:cNvPr id="13" name="Gruppieren 12"/>
          <p:cNvGrpSpPr/>
          <p:nvPr/>
        </p:nvGrpSpPr>
        <p:grpSpPr>
          <a:xfrm>
            <a:off x="3744614" y="5616166"/>
            <a:ext cx="3654253" cy="571529"/>
            <a:chOff x="3344330" y="5879916"/>
            <a:chExt cx="4054538" cy="307778"/>
          </a:xfrm>
        </p:grpSpPr>
        <p:sp>
          <p:nvSpPr>
            <p:cNvPr id="2" name="Freihandform 1"/>
            <p:cNvSpPr/>
            <p:nvPr/>
          </p:nvSpPr>
          <p:spPr bwMode="auto">
            <a:xfrm>
              <a:off x="3344330" y="6037947"/>
              <a:ext cx="4054538" cy="149747"/>
            </a:xfrm>
            <a:custGeom>
              <a:avLst/>
              <a:gdLst>
                <a:gd name="connsiteX0" fmla="*/ 0 w 5361709"/>
                <a:gd name="connsiteY0" fmla="*/ 180109 h 598474"/>
                <a:gd name="connsiteX1" fmla="*/ 3311236 w 5361709"/>
                <a:gd name="connsiteY1" fmla="*/ 595746 h 598474"/>
                <a:gd name="connsiteX2" fmla="*/ 5361709 w 5361709"/>
                <a:gd name="connsiteY2" fmla="*/ 0 h 598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61709" h="598474">
                  <a:moveTo>
                    <a:pt x="0" y="180109"/>
                  </a:moveTo>
                  <a:cubicBezTo>
                    <a:pt x="1208809" y="402936"/>
                    <a:pt x="2417618" y="625764"/>
                    <a:pt x="3311236" y="595746"/>
                  </a:cubicBezTo>
                  <a:cubicBezTo>
                    <a:pt x="4204854" y="565728"/>
                    <a:pt x="4783281" y="282864"/>
                    <a:pt x="5361709" y="0"/>
                  </a:cubicBez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dash"/>
              <a:round/>
              <a:headEnd type="arrow" w="med" len="med"/>
              <a:tailEnd type="arrow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Text Box 7"/>
            <p:cNvSpPr txBox="1">
              <a:spLocks noChangeArrowheads="1"/>
            </p:cNvSpPr>
            <p:nvPr/>
          </p:nvSpPr>
          <p:spPr bwMode="auto">
            <a:xfrm>
              <a:off x="4202715" y="5879916"/>
              <a:ext cx="2791709" cy="215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762000"/>
              <a:r>
                <a:rPr lang="en-US" u="none" dirty="0"/>
                <a:t>Shared Secret: Z</a:t>
              </a:r>
              <a:r>
                <a:rPr lang="en-US" u="none" baseline="-25000" dirty="0"/>
                <a:t>AB</a:t>
              </a:r>
            </a:p>
          </p:txBody>
        </p:sp>
      </p:grpSp>
      <p:sp>
        <p:nvSpPr>
          <p:cNvPr id="4" name="Rechteck 3"/>
          <p:cNvSpPr/>
          <p:nvPr/>
        </p:nvSpPr>
        <p:spPr>
          <a:xfrm>
            <a:off x="6217451" y="3746847"/>
            <a:ext cx="4074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b="0" u="none" dirty="0" err="1">
                <a:solidFill>
                  <a:srgbClr val="023DD0"/>
                </a:solidFill>
              </a:rPr>
              <a:t>y</a:t>
            </a:r>
            <a:r>
              <a:rPr lang="en-AU" u="none" baseline="-25000" dirty="0" err="1">
                <a:solidFill>
                  <a:srgbClr val="023DD0"/>
                </a:solidFill>
              </a:rPr>
              <a:t>a</a:t>
            </a:r>
            <a:endParaRPr lang="en-US" dirty="0"/>
          </a:p>
        </p:txBody>
      </p:sp>
      <p:sp>
        <p:nvSpPr>
          <p:cNvPr id="54" name="Rechteck 53"/>
          <p:cNvSpPr/>
          <p:nvPr/>
        </p:nvSpPr>
        <p:spPr>
          <a:xfrm>
            <a:off x="3396708" y="3812283"/>
            <a:ext cx="4074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b="0" u="none" dirty="0" err="1">
                <a:solidFill>
                  <a:srgbClr val="023DD0"/>
                </a:solidFill>
              </a:rPr>
              <a:t>y</a:t>
            </a:r>
            <a:r>
              <a:rPr lang="en-AU" b="0" u="none" baseline="-25000" dirty="0" err="1">
                <a:solidFill>
                  <a:srgbClr val="023DD0"/>
                </a:solidFill>
              </a:rPr>
              <a:t>b</a:t>
            </a:r>
            <a:endParaRPr lang="en-US" baseline="-25000" dirty="0"/>
          </a:p>
        </p:txBody>
      </p:sp>
      <p:sp>
        <p:nvSpPr>
          <p:cNvPr id="58" name="Rectangle 42"/>
          <p:cNvSpPr>
            <a:spLocks noChangeArrowheads="1"/>
          </p:cNvSpPr>
          <p:nvPr/>
        </p:nvSpPr>
        <p:spPr bwMode="auto">
          <a:xfrm>
            <a:off x="5776304" y="3808403"/>
            <a:ext cx="4411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AU" u="none" dirty="0">
                <a:solidFill>
                  <a:schemeClr val="tx2"/>
                </a:solidFill>
              </a:rPr>
              <a:t>A,</a:t>
            </a:r>
            <a:endParaRPr lang="en-US" sz="1600" u="none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6634778" y="2724845"/>
            <a:ext cx="2709811" cy="3206659"/>
            <a:chOff x="6634778" y="2724845"/>
            <a:chExt cx="2709811" cy="3206659"/>
          </a:xfrm>
        </p:grpSpPr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6923406" y="4682951"/>
              <a:ext cx="1588850" cy="36933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422" name="Text Box 14"/>
            <p:cNvSpPr txBox="1">
              <a:spLocks noChangeArrowheads="1"/>
            </p:cNvSpPr>
            <p:nvPr/>
          </p:nvSpPr>
          <p:spPr bwMode="auto">
            <a:xfrm>
              <a:off x="6634778" y="4676679"/>
              <a:ext cx="194572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762000"/>
              <a:r>
                <a:rPr lang="en-AU" sz="1800" b="0" u="none" dirty="0">
                  <a:solidFill>
                    <a:srgbClr val="023DD0"/>
                  </a:solidFill>
                </a:rPr>
                <a:t>[</a:t>
              </a:r>
              <a:r>
                <a:rPr lang="en-US" sz="1800" i="1" u="none" dirty="0">
                  <a:solidFill>
                    <a:srgbClr val="023DD0"/>
                  </a:solidFill>
                  <a:latin typeface="Arial Narrow" pitchFamily="34" charset="0"/>
                  <a:sym typeface="Symbol" pitchFamily="18" charset="2"/>
                </a:rPr>
                <a:t></a:t>
              </a:r>
              <a:r>
                <a:rPr lang="en-US" sz="1800" u="none" dirty="0">
                  <a:latin typeface="Arial Narrow" pitchFamily="34" charset="0"/>
                </a:rPr>
                <a:t> </a:t>
              </a:r>
              <a:r>
                <a:rPr lang="en-US" sz="1800" u="none" dirty="0">
                  <a:latin typeface="Arial Narrow" pitchFamily="34" charset="0"/>
                  <a:sym typeface="Symbol" pitchFamily="18" charset="2"/>
                </a:rPr>
                <a:t></a:t>
              </a:r>
              <a:r>
                <a:rPr lang="en-US" sz="1800" u="none" dirty="0">
                  <a:latin typeface="Arial Narrow" pitchFamily="34" charset="0"/>
                </a:rPr>
                <a:t> </a:t>
              </a:r>
              <a:r>
                <a:rPr lang="en-AU" sz="1800" u="none" dirty="0" err="1">
                  <a:solidFill>
                    <a:schemeClr val="hlink"/>
                  </a:solidFill>
                  <a:latin typeface="Arial Narrow" pitchFamily="34" charset="0"/>
                </a:rPr>
                <a:t>X</a:t>
              </a:r>
              <a:r>
                <a:rPr lang="en-AU" sz="1800" u="none" baseline="-25000" dirty="0" err="1">
                  <a:solidFill>
                    <a:schemeClr val="hlink"/>
                  </a:solidFill>
                  <a:latin typeface="Arial Narrow" pitchFamily="34" charset="0"/>
                </a:rPr>
                <a:t>a</a:t>
              </a:r>
              <a:r>
                <a:rPr lang="en-US" sz="1800" u="none" dirty="0">
                  <a:latin typeface="Arial Narrow" pitchFamily="34" charset="0"/>
                </a:rPr>
                <a:t> </a:t>
              </a:r>
              <a:r>
                <a:rPr lang="en-US" sz="1800" u="none" dirty="0">
                  <a:solidFill>
                    <a:srgbClr val="023DD0"/>
                  </a:solidFill>
                  <a:latin typeface="Times New Roman" pitchFamily="18" charset="0"/>
                  <a:sym typeface="Symbol" pitchFamily="18" charset="2"/>
                </a:rPr>
                <a:t>]</a:t>
              </a:r>
              <a:r>
                <a:rPr lang="en-US" sz="1800" u="none" dirty="0">
                  <a:latin typeface="Arial Narrow" pitchFamily="34" charset="0"/>
                  <a:sym typeface="Symbol" pitchFamily="18" charset="2"/>
                </a:rPr>
                <a:t> </a:t>
              </a:r>
              <a:r>
                <a:rPr lang="en-US" sz="1800" u="none" dirty="0">
                  <a:solidFill>
                    <a:srgbClr val="023DD0"/>
                  </a:solidFill>
                  <a:latin typeface="Times New Roman" pitchFamily="18" charset="0"/>
                  <a:sym typeface="Symbol" pitchFamily="18" charset="2"/>
                </a:rPr>
                <a:t> </a:t>
              </a:r>
              <a:r>
                <a:rPr lang="en-US" sz="1800" u="none" dirty="0" err="1">
                  <a:solidFill>
                    <a:srgbClr val="FF0000"/>
                  </a:solidFill>
                  <a:latin typeface="Times New Roman" pitchFamily="18" charset="0"/>
                  <a:sym typeface="Symbol" pitchFamily="18" charset="2"/>
                </a:rPr>
                <a:t>X</a:t>
              </a:r>
              <a:r>
                <a:rPr lang="en-US" sz="1800" u="none" baseline="-25000" dirty="0" err="1">
                  <a:solidFill>
                    <a:srgbClr val="FF0000"/>
                  </a:solidFill>
                  <a:latin typeface="Times New Roman" pitchFamily="18" charset="0"/>
                  <a:sym typeface="Symbol" pitchFamily="18" charset="2"/>
                </a:rPr>
                <a:t>b</a:t>
              </a:r>
              <a:endParaRPr lang="en-US" sz="1800" i="1" u="none" baseline="-25000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endParaRPr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7614965" y="5194300"/>
              <a:ext cx="0" cy="3048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cxnSp>
          <p:nvCxnSpPr>
            <p:cNvPr id="63" name="Gerade Verbindung mit Pfeil 62"/>
            <p:cNvCxnSpPr/>
            <p:nvPr/>
          </p:nvCxnSpPr>
          <p:spPr bwMode="auto">
            <a:xfrm>
              <a:off x="7777063" y="2724845"/>
              <a:ext cx="216024" cy="1951834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  <p:sp>
          <p:nvSpPr>
            <p:cNvPr id="67" name="Rechteck 66"/>
            <p:cNvSpPr/>
            <p:nvPr/>
          </p:nvSpPr>
          <p:spPr>
            <a:xfrm>
              <a:off x="7435381" y="5562172"/>
              <a:ext cx="190920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u="none" dirty="0">
                  <a:solidFill>
                    <a:srgbClr val="000000"/>
                  </a:solidFill>
                </a:rPr>
                <a:t>Z</a:t>
              </a:r>
              <a:r>
                <a:rPr lang="en-US" sz="1800" u="none" baseline="-25000" dirty="0">
                  <a:solidFill>
                    <a:srgbClr val="000000"/>
                  </a:solidFill>
                </a:rPr>
                <a:t>AB</a:t>
              </a:r>
              <a:r>
                <a:rPr lang="en-US" sz="1800" u="none" dirty="0">
                  <a:solidFill>
                    <a:srgbClr val="000000"/>
                  </a:solidFill>
                </a:rPr>
                <a:t>=  </a:t>
              </a:r>
              <a:r>
                <a:rPr lang="en-US" sz="1800" i="1" u="none" dirty="0">
                  <a:solidFill>
                    <a:srgbClr val="023DD0"/>
                  </a:solidFill>
                  <a:latin typeface="Arial Narrow" pitchFamily="34" charset="0"/>
                  <a:sym typeface="Symbol" pitchFamily="18" charset="2"/>
                </a:rPr>
                <a:t></a:t>
              </a:r>
              <a:r>
                <a:rPr lang="en-US" sz="1800" u="none" dirty="0">
                  <a:latin typeface="Arial Narrow" pitchFamily="34" charset="0"/>
                </a:rPr>
                <a:t> </a:t>
              </a:r>
              <a:r>
                <a:rPr lang="en-US" sz="1800" u="none" dirty="0">
                  <a:latin typeface="Arial Narrow" pitchFamily="34" charset="0"/>
                  <a:sym typeface="Symbol" pitchFamily="18" charset="2"/>
                </a:rPr>
                <a:t></a:t>
              </a:r>
              <a:r>
                <a:rPr lang="en-US" sz="1800" u="none" dirty="0">
                  <a:latin typeface="Arial Narrow" pitchFamily="34" charset="0"/>
                </a:rPr>
                <a:t> </a:t>
              </a:r>
              <a:r>
                <a:rPr lang="en-AU" sz="1800" u="none" dirty="0" err="1">
                  <a:solidFill>
                    <a:schemeClr val="hlink"/>
                  </a:solidFill>
                  <a:latin typeface="Arial Narrow" pitchFamily="34" charset="0"/>
                </a:rPr>
                <a:t>X</a:t>
              </a:r>
              <a:r>
                <a:rPr lang="en-AU" sz="1800" u="none" baseline="-25000" dirty="0" err="1">
                  <a:solidFill>
                    <a:schemeClr val="hlink"/>
                  </a:solidFill>
                  <a:latin typeface="Arial Narrow" pitchFamily="34" charset="0"/>
                </a:rPr>
                <a:t>a</a:t>
              </a:r>
              <a:r>
                <a:rPr lang="en-US" sz="1800" u="none" dirty="0">
                  <a:latin typeface="Arial Narrow" pitchFamily="34" charset="0"/>
                </a:rPr>
                <a:t> </a:t>
              </a:r>
              <a:r>
                <a:rPr lang="en-US" sz="1800" u="none" dirty="0" err="1">
                  <a:solidFill>
                    <a:srgbClr val="FF0000"/>
                  </a:solidFill>
                  <a:latin typeface="Times New Roman" pitchFamily="18" charset="0"/>
                  <a:sym typeface="Symbol" pitchFamily="18" charset="2"/>
                </a:rPr>
                <a:t>X</a:t>
              </a:r>
              <a:r>
                <a:rPr lang="en-US" sz="1800" u="none" baseline="-25000" dirty="0" err="1">
                  <a:solidFill>
                    <a:srgbClr val="FF0000"/>
                  </a:solidFill>
                  <a:latin typeface="Times New Roman" pitchFamily="18" charset="0"/>
                  <a:sym typeface="Symbol" pitchFamily="18" charset="2"/>
                </a:rPr>
                <a:t>b</a:t>
              </a:r>
              <a:endParaRPr lang="en-US" sz="1800" i="1" u="none" baseline="-25000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endParaRPr>
            </a:p>
          </p:txBody>
        </p:sp>
      </p:grpSp>
      <p:sp>
        <p:nvSpPr>
          <p:cNvPr id="43" name="Rectangle 2"/>
          <p:cNvSpPr>
            <a:spLocks noChangeArrowheads="1"/>
          </p:cNvSpPr>
          <p:nvPr/>
        </p:nvSpPr>
        <p:spPr bwMode="auto">
          <a:xfrm>
            <a:off x="2790279" y="1888699"/>
            <a:ext cx="4577192" cy="1145708"/>
          </a:xfrm>
          <a:prstGeom prst="rect">
            <a:avLst/>
          </a:prstGeom>
          <a:solidFill>
            <a:srgbClr val="99FF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44" name="Text Box 18"/>
          <p:cNvSpPr txBox="1">
            <a:spLocks noChangeArrowheads="1"/>
          </p:cNvSpPr>
          <p:nvPr/>
        </p:nvSpPr>
        <p:spPr bwMode="auto">
          <a:xfrm>
            <a:off x="2790279" y="1888699"/>
            <a:ext cx="4577192" cy="402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sym typeface="Symbol" pitchFamily="18" charset="2"/>
              </a:rPr>
              <a:t></a:t>
            </a:r>
            <a:r>
              <a:rPr lang="en-US" b="0" u="none" dirty="0">
                <a:latin typeface="Arial Narrow" pitchFamily="34" charset="0"/>
                <a:sym typeface="Symbol" pitchFamily="18" charset="2"/>
              </a:rPr>
              <a:t> primitive element/ </a:t>
            </a:r>
            <a:r>
              <a:rPr lang="en-US" b="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sym typeface="Symbol" pitchFamily="18" charset="2"/>
              </a:rPr>
              <a:t>point </a:t>
            </a:r>
            <a:r>
              <a:rPr lang="en-US" u="none" dirty="0">
                <a:latin typeface="Arial Narrow" pitchFamily="34" charset="0"/>
                <a:sym typeface="Symbol" pitchFamily="18" charset="2"/>
              </a:rPr>
              <a:t></a:t>
            </a:r>
            <a:r>
              <a:rPr lang="en-US" b="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sym typeface="Symbol" pitchFamily="18" charset="2"/>
              </a:rPr>
              <a:t> on EC with order e</a:t>
            </a:r>
            <a:endParaRPr lang="en-US" b="0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6" name="Text Box 19"/>
          <p:cNvSpPr txBox="1">
            <a:spLocks noChangeArrowheads="1"/>
          </p:cNvSpPr>
          <p:nvPr/>
        </p:nvSpPr>
        <p:spPr bwMode="auto">
          <a:xfrm>
            <a:off x="642938" y="2169811"/>
            <a:ext cx="2286000" cy="586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sz="1600" u="none" dirty="0" err="1">
                <a:solidFill>
                  <a:schemeClr val="hlink"/>
                </a:solidFill>
                <a:latin typeface="Arial Narrow" pitchFamily="34" charset="0"/>
              </a:rPr>
              <a:t>X</a:t>
            </a:r>
            <a:r>
              <a:rPr lang="en-AU" sz="1600" u="none" baseline="-25000" dirty="0" err="1">
                <a:solidFill>
                  <a:schemeClr val="hlink"/>
                </a:solidFill>
                <a:latin typeface="Arial Narrow" pitchFamily="34" charset="0"/>
              </a:rPr>
              <a:t>a</a:t>
            </a:r>
            <a:r>
              <a:rPr lang="en-AU" sz="1600" u="none" dirty="0">
                <a:latin typeface="Arial Narrow" pitchFamily="34" charset="0"/>
              </a:rPr>
              <a:t> = secret key of A</a:t>
            </a:r>
          </a:p>
          <a:p>
            <a:pPr defTabSz="762000"/>
            <a:r>
              <a:rPr lang="en-AU" sz="1600" u="none" dirty="0" err="1">
                <a:solidFill>
                  <a:schemeClr val="hlink"/>
                </a:solidFill>
                <a:latin typeface="Arial Narrow" pitchFamily="34" charset="0"/>
              </a:rPr>
              <a:t>X</a:t>
            </a:r>
            <a:r>
              <a:rPr lang="en-AU" sz="1600" u="none" baseline="-25000" dirty="0" err="1">
                <a:solidFill>
                  <a:schemeClr val="hlink"/>
                </a:solidFill>
                <a:latin typeface="Arial Narrow" pitchFamily="34" charset="0"/>
              </a:rPr>
              <a:t>a</a:t>
            </a:r>
            <a:r>
              <a:rPr lang="en-US" sz="1600" u="none" dirty="0">
                <a:latin typeface="Arial Narrow" pitchFamily="34" charset="0"/>
                <a:sym typeface="Symbol" pitchFamily="18" charset="2"/>
              </a:rPr>
              <a:t> </a:t>
            </a:r>
            <a:r>
              <a:rPr lang="de-DE" sz="1600" i="1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N (</a:t>
            </a:r>
            <a:r>
              <a:rPr lang="de-DE" sz="1600" i="1" u="none" dirty="0" err="1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from</a:t>
            </a:r>
            <a:r>
              <a:rPr lang="de-DE" sz="1600" i="1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 0 …  e-1)</a:t>
            </a:r>
            <a:endParaRPr lang="en-AU" sz="1600" u="none" baseline="30000" dirty="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51" name="Text Box 32"/>
          <p:cNvSpPr txBox="1">
            <a:spLocks noChangeArrowheads="1"/>
          </p:cNvSpPr>
          <p:nvPr/>
        </p:nvSpPr>
        <p:spPr bwMode="auto">
          <a:xfrm>
            <a:off x="0" y="1586606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/>
            <a:r>
              <a:rPr lang="en-US" dirty="0">
                <a:solidFill>
                  <a:schemeClr val="hlink"/>
                </a:solidFill>
                <a:latin typeface="Arial Narrow" pitchFamily="34" charset="0"/>
              </a:rPr>
              <a:t>User A sends to B     </a:t>
            </a:r>
            <a:endParaRPr lang="en-US" u="none" dirty="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52" name="Text Box 33"/>
          <p:cNvSpPr txBox="1">
            <a:spLocks noChangeArrowheads="1"/>
          </p:cNvSpPr>
          <p:nvPr/>
        </p:nvSpPr>
        <p:spPr bwMode="auto">
          <a:xfrm>
            <a:off x="6932613" y="1586607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/>
            <a:r>
              <a:rPr lang="en-US">
                <a:solidFill>
                  <a:schemeClr val="hlink"/>
                </a:solidFill>
                <a:latin typeface="Arial Narrow" pitchFamily="34" charset="0"/>
              </a:rPr>
              <a:t>User B receives     </a:t>
            </a:r>
            <a:endParaRPr lang="en-US" u="none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53" name="Text Box 34"/>
          <p:cNvSpPr txBox="1">
            <a:spLocks noChangeArrowheads="1"/>
          </p:cNvSpPr>
          <p:nvPr/>
        </p:nvSpPr>
        <p:spPr bwMode="auto">
          <a:xfrm>
            <a:off x="3429000" y="2220020"/>
            <a:ext cx="3046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sz="1600" u="none" dirty="0" err="1">
                <a:solidFill>
                  <a:srgbClr val="023DD0"/>
                </a:solidFill>
                <a:latin typeface="Arial Narrow" pitchFamily="34" charset="0"/>
              </a:rPr>
              <a:t>y</a:t>
            </a:r>
            <a:r>
              <a:rPr lang="en-AU" sz="1600" u="none" baseline="-25000" dirty="0" err="1">
                <a:solidFill>
                  <a:srgbClr val="023DD0"/>
                </a:solidFill>
                <a:latin typeface="Arial Narrow" pitchFamily="34" charset="0"/>
              </a:rPr>
              <a:t>a</a:t>
            </a:r>
            <a:r>
              <a:rPr lang="en-AU" sz="1600" u="none" dirty="0">
                <a:solidFill>
                  <a:srgbClr val="023DD0"/>
                </a:solidFill>
                <a:latin typeface="Arial Narrow" pitchFamily="34" charset="0"/>
              </a:rPr>
              <a:t> = </a:t>
            </a:r>
            <a:r>
              <a:rPr lang="en-US" sz="1600" i="1" u="none" dirty="0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</a:t>
            </a:r>
            <a:r>
              <a:rPr lang="en-US" sz="1600" u="none" dirty="0">
                <a:latin typeface="Arial Narrow" pitchFamily="34" charset="0"/>
              </a:rPr>
              <a:t> </a:t>
            </a:r>
            <a:r>
              <a:rPr lang="en-US" sz="1600" u="none" dirty="0">
                <a:latin typeface="Arial Narrow" pitchFamily="34" charset="0"/>
                <a:sym typeface="Symbol" pitchFamily="18" charset="2"/>
              </a:rPr>
              <a:t></a:t>
            </a:r>
            <a:r>
              <a:rPr lang="en-US" sz="1600" u="none" dirty="0">
                <a:latin typeface="Arial Narrow" pitchFamily="34" charset="0"/>
              </a:rPr>
              <a:t> </a:t>
            </a:r>
            <a:r>
              <a:rPr lang="en-AU" sz="1600" u="none" dirty="0" err="1">
                <a:solidFill>
                  <a:schemeClr val="hlink"/>
                </a:solidFill>
                <a:latin typeface="Arial Narrow" pitchFamily="34" charset="0"/>
              </a:rPr>
              <a:t>X</a:t>
            </a:r>
            <a:r>
              <a:rPr lang="en-AU" sz="1600" u="none" baseline="-25000" dirty="0" err="1">
                <a:solidFill>
                  <a:schemeClr val="hlink"/>
                </a:solidFill>
                <a:latin typeface="Arial Narrow" pitchFamily="34" charset="0"/>
              </a:rPr>
              <a:t>a</a:t>
            </a:r>
            <a:r>
              <a:rPr lang="en-US" sz="1600" u="none" dirty="0">
                <a:latin typeface="Arial Narrow" pitchFamily="34" charset="0"/>
              </a:rPr>
              <a:t> public key of A                </a:t>
            </a:r>
          </a:p>
        </p:txBody>
      </p:sp>
      <p:sp>
        <p:nvSpPr>
          <p:cNvPr id="59" name="Line 38"/>
          <p:cNvSpPr>
            <a:spLocks noChangeShapeType="1"/>
          </p:cNvSpPr>
          <p:nvPr/>
        </p:nvSpPr>
        <p:spPr bwMode="auto">
          <a:xfrm flipH="1">
            <a:off x="5834063" y="2597050"/>
            <a:ext cx="1689100" cy="12779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60" name="Line 39"/>
          <p:cNvSpPr>
            <a:spLocks noChangeShapeType="1"/>
          </p:cNvSpPr>
          <p:nvPr/>
        </p:nvSpPr>
        <p:spPr bwMode="auto">
          <a:xfrm flipV="1">
            <a:off x="2547938" y="2501006"/>
            <a:ext cx="881062" cy="96044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61" name="Text Box 44"/>
          <p:cNvSpPr txBox="1">
            <a:spLocks noChangeArrowheads="1"/>
          </p:cNvSpPr>
          <p:nvPr/>
        </p:nvSpPr>
        <p:spPr bwMode="auto">
          <a:xfrm>
            <a:off x="7523163" y="2106138"/>
            <a:ext cx="2286000" cy="586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sz="1600" u="none" dirty="0" err="1">
                <a:solidFill>
                  <a:schemeClr val="hlink"/>
                </a:solidFill>
                <a:latin typeface="Arial Narrow" pitchFamily="34" charset="0"/>
              </a:rPr>
              <a:t>X</a:t>
            </a:r>
            <a:r>
              <a:rPr lang="en-AU" sz="1600" u="none" baseline="-25000" dirty="0" err="1">
                <a:solidFill>
                  <a:schemeClr val="hlink"/>
                </a:solidFill>
                <a:latin typeface="Arial Narrow" pitchFamily="34" charset="0"/>
              </a:rPr>
              <a:t>b</a:t>
            </a:r>
            <a:r>
              <a:rPr lang="en-AU" sz="1600" u="none" dirty="0">
                <a:latin typeface="Arial Narrow" pitchFamily="34" charset="0"/>
              </a:rPr>
              <a:t> = secret key of A</a:t>
            </a:r>
          </a:p>
          <a:p>
            <a:pPr defTabSz="762000"/>
            <a:r>
              <a:rPr lang="en-AU" sz="1600" u="none" dirty="0" err="1">
                <a:solidFill>
                  <a:schemeClr val="hlink"/>
                </a:solidFill>
                <a:latin typeface="Arial Narrow" pitchFamily="34" charset="0"/>
              </a:rPr>
              <a:t>X</a:t>
            </a:r>
            <a:r>
              <a:rPr lang="en-AU" sz="1600" u="none" baseline="-25000" dirty="0" err="1">
                <a:solidFill>
                  <a:schemeClr val="hlink"/>
                </a:solidFill>
                <a:latin typeface="Arial Narrow" pitchFamily="34" charset="0"/>
              </a:rPr>
              <a:t>b</a:t>
            </a:r>
            <a:r>
              <a:rPr lang="en-US" sz="1600" u="none" dirty="0">
                <a:latin typeface="Arial Narrow" pitchFamily="34" charset="0"/>
                <a:sym typeface="Symbol" pitchFamily="18" charset="2"/>
              </a:rPr>
              <a:t> </a:t>
            </a:r>
            <a:r>
              <a:rPr lang="de-DE" sz="1600" i="1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N  (</a:t>
            </a:r>
            <a:r>
              <a:rPr lang="de-DE" sz="1600" i="1" u="none" dirty="0" err="1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from</a:t>
            </a:r>
            <a:r>
              <a:rPr lang="de-DE" sz="1600" i="1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 0 .. e-1)</a:t>
            </a:r>
            <a:endParaRPr lang="en-AU" sz="1600" u="none" baseline="30000" dirty="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62" name="Text Box 45"/>
          <p:cNvSpPr txBox="1">
            <a:spLocks noChangeArrowheads="1"/>
          </p:cNvSpPr>
          <p:nvPr/>
        </p:nvSpPr>
        <p:spPr bwMode="auto">
          <a:xfrm>
            <a:off x="3429000" y="2524820"/>
            <a:ext cx="3046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sz="1600" u="none" dirty="0" err="1">
                <a:solidFill>
                  <a:srgbClr val="023DD0"/>
                </a:solidFill>
                <a:latin typeface="Arial Narrow" pitchFamily="34" charset="0"/>
              </a:rPr>
              <a:t>y</a:t>
            </a:r>
            <a:r>
              <a:rPr lang="en-AU" sz="1600" u="none" baseline="-25000" dirty="0" err="1">
                <a:solidFill>
                  <a:srgbClr val="023DD0"/>
                </a:solidFill>
                <a:latin typeface="Arial Narrow" pitchFamily="34" charset="0"/>
              </a:rPr>
              <a:t>b</a:t>
            </a:r>
            <a:r>
              <a:rPr lang="en-AU" sz="1600" u="none" dirty="0">
                <a:solidFill>
                  <a:srgbClr val="023DD0"/>
                </a:solidFill>
                <a:latin typeface="Arial Narrow" pitchFamily="34" charset="0"/>
              </a:rPr>
              <a:t> = </a:t>
            </a:r>
            <a:r>
              <a:rPr lang="en-US" sz="1600" i="1" u="none" dirty="0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</a:t>
            </a:r>
            <a:r>
              <a:rPr lang="en-US" sz="1600" u="none" dirty="0">
                <a:latin typeface="Arial Narrow" pitchFamily="34" charset="0"/>
              </a:rPr>
              <a:t> </a:t>
            </a:r>
            <a:r>
              <a:rPr lang="en-US" sz="1600" u="none" dirty="0">
                <a:latin typeface="Arial Narrow" pitchFamily="34" charset="0"/>
                <a:sym typeface="Symbol" pitchFamily="18" charset="2"/>
              </a:rPr>
              <a:t></a:t>
            </a:r>
            <a:r>
              <a:rPr lang="en-US" sz="1600" u="none" dirty="0">
                <a:latin typeface="Arial Narrow" pitchFamily="34" charset="0"/>
              </a:rPr>
              <a:t> </a:t>
            </a:r>
            <a:r>
              <a:rPr lang="en-AU" sz="1600" u="none" dirty="0" err="1">
                <a:solidFill>
                  <a:schemeClr val="hlink"/>
                </a:solidFill>
                <a:latin typeface="Arial Narrow" pitchFamily="34" charset="0"/>
              </a:rPr>
              <a:t>X</a:t>
            </a:r>
            <a:r>
              <a:rPr lang="en-AU" sz="1600" u="none" baseline="-25000" dirty="0" err="1">
                <a:solidFill>
                  <a:schemeClr val="hlink"/>
                </a:solidFill>
                <a:latin typeface="Arial Narrow" pitchFamily="34" charset="0"/>
              </a:rPr>
              <a:t>b</a:t>
            </a:r>
            <a:r>
              <a:rPr lang="en-US" sz="1600" u="none" dirty="0">
                <a:latin typeface="Arial Narrow" pitchFamily="34" charset="0"/>
              </a:rPr>
              <a:t> public key of B                </a:t>
            </a:r>
          </a:p>
        </p:txBody>
      </p:sp>
      <p:grpSp>
        <p:nvGrpSpPr>
          <p:cNvPr id="68" name="Gruppieren 67"/>
          <p:cNvGrpSpPr/>
          <p:nvPr/>
        </p:nvGrpSpPr>
        <p:grpSpPr>
          <a:xfrm>
            <a:off x="1008311" y="2844444"/>
            <a:ext cx="2966756" cy="3116533"/>
            <a:chOff x="6176237" y="2724845"/>
            <a:chExt cx="2966756" cy="3116533"/>
          </a:xfrm>
        </p:grpSpPr>
        <p:sp>
          <p:nvSpPr>
            <p:cNvPr id="69" name="Rectangle 12"/>
            <p:cNvSpPr>
              <a:spLocks noChangeArrowheads="1"/>
            </p:cNvSpPr>
            <p:nvPr/>
          </p:nvSpPr>
          <p:spPr bwMode="auto">
            <a:xfrm>
              <a:off x="6923406" y="4682951"/>
              <a:ext cx="1588850" cy="36933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0" name="Text Box 14"/>
            <p:cNvSpPr txBox="1">
              <a:spLocks noChangeArrowheads="1"/>
            </p:cNvSpPr>
            <p:nvPr/>
          </p:nvSpPr>
          <p:spPr bwMode="auto">
            <a:xfrm>
              <a:off x="6634778" y="4676679"/>
              <a:ext cx="194572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762000"/>
              <a:r>
                <a:rPr lang="en-AU" sz="1800" b="0" u="none" dirty="0">
                  <a:solidFill>
                    <a:srgbClr val="023DD0"/>
                  </a:solidFill>
                </a:rPr>
                <a:t>[</a:t>
              </a:r>
              <a:r>
                <a:rPr lang="en-US" sz="1800" i="1" u="none" dirty="0">
                  <a:solidFill>
                    <a:srgbClr val="023DD0"/>
                  </a:solidFill>
                  <a:latin typeface="Arial Narrow" pitchFamily="34" charset="0"/>
                  <a:sym typeface="Symbol" pitchFamily="18" charset="2"/>
                </a:rPr>
                <a:t></a:t>
              </a:r>
              <a:r>
                <a:rPr lang="en-US" sz="1800" u="none" dirty="0">
                  <a:latin typeface="Arial Narrow" pitchFamily="34" charset="0"/>
                </a:rPr>
                <a:t> </a:t>
              </a:r>
              <a:r>
                <a:rPr lang="en-US" sz="1800" u="none" dirty="0">
                  <a:latin typeface="Arial Narrow" pitchFamily="34" charset="0"/>
                  <a:sym typeface="Symbol" pitchFamily="18" charset="2"/>
                </a:rPr>
                <a:t></a:t>
              </a:r>
              <a:r>
                <a:rPr lang="en-US" sz="1800" u="none" dirty="0">
                  <a:latin typeface="Arial Narrow" pitchFamily="34" charset="0"/>
                </a:rPr>
                <a:t> </a:t>
              </a:r>
              <a:r>
                <a:rPr lang="en-AU" sz="1800" u="none" dirty="0" err="1">
                  <a:solidFill>
                    <a:schemeClr val="hlink"/>
                  </a:solidFill>
                  <a:latin typeface="Arial Narrow" pitchFamily="34" charset="0"/>
                </a:rPr>
                <a:t>X</a:t>
              </a:r>
              <a:r>
                <a:rPr lang="en-AU" sz="1800" u="none" baseline="-25000" dirty="0" err="1">
                  <a:solidFill>
                    <a:schemeClr val="hlink"/>
                  </a:solidFill>
                  <a:latin typeface="Arial Narrow" pitchFamily="34" charset="0"/>
                </a:rPr>
                <a:t>b</a:t>
              </a:r>
              <a:r>
                <a:rPr lang="en-US" sz="1800" u="none" dirty="0">
                  <a:latin typeface="Arial Narrow" pitchFamily="34" charset="0"/>
                </a:rPr>
                <a:t> </a:t>
              </a:r>
              <a:r>
                <a:rPr lang="en-US" sz="1800" u="none" dirty="0">
                  <a:solidFill>
                    <a:srgbClr val="023DD0"/>
                  </a:solidFill>
                  <a:latin typeface="Times New Roman" pitchFamily="18" charset="0"/>
                  <a:sym typeface="Symbol" pitchFamily="18" charset="2"/>
                </a:rPr>
                <a:t>]</a:t>
              </a:r>
              <a:r>
                <a:rPr lang="en-US" sz="1800" u="none" dirty="0">
                  <a:latin typeface="Arial Narrow" pitchFamily="34" charset="0"/>
                  <a:sym typeface="Symbol" pitchFamily="18" charset="2"/>
                </a:rPr>
                <a:t> </a:t>
              </a:r>
              <a:r>
                <a:rPr lang="en-US" sz="1800" u="none" dirty="0">
                  <a:solidFill>
                    <a:srgbClr val="023DD0"/>
                  </a:solidFill>
                  <a:latin typeface="Times New Roman" pitchFamily="18" charset="0"/>
                  <a:sym typeface="Symbol" pitchFamily="18" charset="2"/>
                </a:rPr>
                <a:t> </a:t>
              </a:r>
              <a:r>
                <a:rPr lang="en-US" sz="1800" u="none" dirty="0" err="1">
                  <a:solidFill>
                    <a:srgbClr val="FF0000"/>
                  </a:solidFill>
                  <a:latin typeface="Times New Roman" pitchFamily="18" charset="0"/>
                  <a:sym typeface="Symbol" pitchFamily="18" charset="2"/>
                </a:rPr>
                <a:t>X</a:t>
              </a:r>
              <a:r>
                <a:rPr lang="en-US" sz="1800" u="none" baseline="-25000" dirty="0" err="1">
                  <a:solidFill>
                    <a:srgbClr val="FF0000"/>
                  </a:solidFill>
                  <a:latin typeface="Times New Roman" pitchFamily="18" charset="0"/>
                  <a:sym typeface="Symbol" pitchFamily="18" charset="2"/>
                </a:rPr>
                <a:t>a</a:t>
              </a:r>
              <a:endParaRPr lang="en-US" sz="1800" i="1" u="none" baseline="-25000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endParaRPr>
            </a:p>
          </p:txBody>
        </p:sp>
        <p:sp>
          <p:nvSpPr>
            <p:cNvPr id="71" name="Line 38"/>
            <p:cNvSpPr>
              <a:spLocks noChangeShapeType="1"/>
            </p:cNvSpPr>
            <p:nvPr/>
          </p:nvSpPr>
          <p:spPr bwMode="auto">
            <a:xfrm>
              <a:off x="7614965" y="5194300"/>
              <a:ext cx="0" cy="3048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cxnSp>
          <p:nvCxnSpPr>
            <p:cNvPr id="72" name="Gerade Verbindung mit Pfeil 71"/>
            <p:cNvCxnSpPr/>
            <p:nvPr/>
          </p:nvCxnSpPr>
          <p:spPr bwMode="auto">
            <a:xfrm>
              <a:off x="6176237" y="2724845"/>
              <a:ext cx="1816850" cy="1951834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  <p:sp>
          <p:nvSpPr>
            <p:cNvPr id="73" name="Rechteck 72"/>
            <p:cNvSpPr/>
            <p:nvPr/>
          </p:nvSpPr>
          <p:spPr>
            <a:xfrm>
              <a:off x="7233785" y="5472046"/>
              <a:ext cx="190920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u="none" dirty="0">
                  <a:solidFill>
                    <a:srgbClr val="000000"/>
                  </a:solidFill>
                </a:rPr>
                <a:t>Z</a:t>
              </a:r>
              <a:r>
                <a:rPr lang="en-US" sz="1800" u="none" baseline="-25000" dirty="0">
                  <a:solidFill>
                    <a:srgbClr val="000000"/>
                  </a:solidFill>
                </a:rPr>
                <a:t>AB</a:t>
              </a:r>
              <a:r>
                <a:rPr lang="en-US" sz="1800" u="none" dirty="0">
                  <a:solidFill>
                    <a:srgbClr val="000000"/>
                  </a:solidFill>
                </a:rPr>
                <a:t>=  </a:t>
              </a:r>
              <a:r>
                <a:rPr lang="en-US" sz="1800" i="1" u="none" dirty="0">
                  <a:solidFill>
                    <a:srgbClr val="023DD0"/>
                  </a:solidFill>
                  <a:latin typeface="Arial Narrow" pitchFamily="34" charset="0"/>
                  <a:sym typeface="Symbol" pitchFamily="18" charset="2"/>
                </a:rPr>
                <a:t></a:t>
              </a:r>
              <a:r>
                <a:rPr lang="en-US" sz="1800" u="none" dirty="0">
                  <a:latin typeface="Arial Narrow" pitchFamily="34" charset="0"/>
                </a:rPr>
                <a:t> </a:t>
              </a:r>
              <a:r>
                <a:rPr lang="en-US" sz="1800" u="none" dirty="0">
                  <a:latin typeface="Arial Narrow" pitchFamily="34" charset="0"/>
                  <a:sym typeface="Symbol" pitchFamily="18" charset="2"/>
                </a:rPr>
                <a:t></a:t>
              </a:r>
              <a:r>
                <a:rPr lang="en-US" sz="1800" u="none" dirty="0">
                  <a:latin typeface="Arial Narrow" pitchFamily="34" charset="0"/>
                </a:rPr>
                <a:t> </a:t>
              </a:r>
              <a:r>
                <a:rPr lang="en-AU" sz="1800" u="none" dirty="0" err="1">
                  <a:solidFill>
                    <a:schemeClr val="hlink"/>
                  </a:solidFill>
                  <a:latin typeface="Arial Narrow" pitchFamily="34" charset="0"/>
                </a:rPr>
                <a:t>X</a:t>
              </a:r>
              <a:r>
                <a:rPr lang="en-AU" sz="1800" u="none" baseline="-25000" dirty="0" err="1">
                  <a:solidFill>
                    <a:schemeClr val="hlink"/>
                  </a:solidFill>
                  <a:latin typeface="Arial Narrow" pitchFamily="34" charset="0"/>
                </a:rPr>
                <a:t>a</a:t>
              </a:r>
              <a:r>
                <a:rPr lang="en-US" sz="1800" u="none" dirty="0">
                  <a:latin typeface="Arial Narrow" pitchFamily="34" charset="0"/>
                </a:rPr>
                <a:t> </a:t>
              </a:r>
              <a:r>
                <a:rPr lang="en-US" sz="1800" u="none" dirty="0" err="1">
                  <a:solidFill>
                    <a:srgbClr val="FF0000"/>
                  </a:solidFill>
                  <a:latin typeface="Times New Roman" pitchFamily="18" charset="0"/>
                  <a:sym typeface="Symbol" pitchFamily="18" charset="2"/>
                </a:rPr>
                <a:t>X</a:t>
              </a:r>
              <a:r>
                <a:rPr lang="en-US" sz="1800" u="none" baseline="-25000" dirty="0" err="1">
                  <a:solidFill>
                    <a:srgbClr val="FF0000"/>
                  </a:solidFill>
                  <a:latin typeface="Times New Roman" pitchFamily="18" charset="0"/>
                  <a:sym typeface="Symbol" pitchFamily="18" charset="2"/>
                </a:rPr>
                <a:t>b</a:t>
              </a:r>
              <a:endParaRPr lang="en-US" sz="1800" i="1" u="none" baseline="-25000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735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  <p:bldP spid="17418" grpId="0" animBg="1"/>
      <p:bldP spid="17419" grpId="0" animBg="1"/>
      <p:bldP spid="17424" grpId="0" animBg="1"/>
      <p:bldP spid="17450" grpId="0"/>
      <p:bldP spid="4" grpId="0"/>
      <p:bldP spid="54" grpId="0"/>
      <p:bldP spid="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790279" y="2159123"/>
            <a:ext cx="4555949" cy="1143000"/>
          </a:xfrm>
          <a:prstGeom prst="rect">
            <a:avLst/>
          </a:prstGeom>
          <a:solidFill>
            <a:srgbClr val="99FF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900238" y="4295898"/>
            <a:ext cx="990600" cy="762000"/>
          </a:xfrm>
          <a:prstGeom prst="rect">
            <a:avLst/>
          </a:prstGeom>
          <a:solidFill>
            <a:srgbClr val="99FFCC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246813" y="4903911"/>
            <a:ext cx="1516062" cy="762000"/>
          </a:xfrm>
          <a:prstGeom prst="rect">
            <a:avLst/>
          </a:prstGeom>
          <a:solidFill>
            <a:srgbClr val="99FFCC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930400" y="5589711"/>
            <a:ext cx="838200" cy="533400"/>
          </a:xfrm>
          <a:prstGeom prst="rect">
            <a:avLst/>
          </a:prstGeom>
          <a:solidFill>
            <a:srgbClr val="99FF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390598" name="Text Box 6"/>
          <p:cNvSpPr txBox="1">
            <a:spLocks noChangeArrowheads="1"/>
          </p:cNvSpPr>
          <p:nvPr/>
        </p:nvSpPr>
        <p:spPr bwMode="auto">
          <a:xfrm>
            <a:off x="2336428" y="197068"/>
            <a:ext cx="56657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>
              <a:defRPr/>
            </a:pPr>
            <a:r>
              <a:rPr lang="en-US" sz="2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El-</a:t>
            </a:r>
            <a:r>
              <a:rPr lang="en-US" sz="2800" u="none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Gamal</a:t>
            </a:r>
            <a:r>
              <a:rPr lang="en-US" sz="2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Crypto-System </a:t>
            </a:r>
          </a:p>
          <a:p>
            <a:pPr algn="ctr" defTabSz="762000">
              <a:defRPr/>
            </a:pPr>
            <a:r>
              <a:rPr lang="en-US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Using Elliptic Curve (EC) Algebra Over </a:t>
            </a:r>
            <a:r>
              <a:rPr lang="en-US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GF</a:t>
            </a:r>
            <a:r>
              <a:rPr lang="en-US" i="1" u="none" dirty="0" smtClean="0">
                <a:latin typeface="Arial Narrow" pitchFamily="34" charset="0"/>
                <a:sym typeface="Symbol" pitchFamily="18" charset="2"/>
              </a:rPr>
              <a:t>(2</a:t>
            </a:r>
            <a:r>
              <a:rPr lang="en-US" u="none" baseline="30000" dirty="0" smtClean="0">
                <a:latin typeface="Arial Narrow" pitchFamily="34" charset="0"/>
              </a:rPr>
              <a:t>n</a:t>
            </a:r>
            <a:r>
              <a:rPr lang="en-US" i="1" u="none" dirty="0">
                <a:latin typeface="Arial Narrow" pitchFamily="34" charset="0"/>
                <a:sym typeface="Symbol" pitchFamily="18" charset="2"/>
              </a:rPr>
              <a:t>) or GF(p)</a:t>
            </a:r>
            <a:endParaRPr lang="en-US" sz="1600" u="none" baseline="30000" dirty="0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2166938" y="3786311"/>
            <a:ext cx="7620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2928938" y="3530723"/>
            <a:ext cx="533400" cy="534988"/>
          </a:xfrm>
          <a:prstGeom prst="ellipse">
            <a:avLst/>
          </a:prstGeom>
          <a:solidFill>
            <a:srgbClr val="99FFCC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762000"/>
            <a:r>
              <a:rPr lang="en-US" u="none" dirty="0">
                <a:latin typeface="Arial Narrow" pitchFamily="34" charset="0"/>
              </a:rPr>
              <a:t>+</a:t>
            </a: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7535863" y="3824411"/>
            <a:ext cx="7620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2298" name="Oval 10"/>
          <p:cNvSpPr>
            <a:spLocks noChangeArrowheads="1"/>
          </p:cNvSpPr>
          <p:nvPr/>
        </p:nvSpPr>
        <p:spPr bwMode="auto">
          <a:xfrm>
            <a:off x="6989763" y="3530723"/>
            <a:ext cx="533400" cy="534988"/>
          </a:xfrm>
          <a:prstGeom prst="ellipse">
            <a:avLst/>
          </a:prstGeom>
          <a:solidFill>
            <a:srgbClr val="99FFCC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762000"/>
            <a:r>
              <a:rPr lang="en-US" u="none" dirty="0">
                <a:latin typeface="Arial Narrow" pitchFamily="34" charset="0"/>
              </a:rPr>
              <a:t>+</a:t>
            </a:r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V="1">
            <a:off x="7277100" y="4065711"/>
            <a:ext cx="0" cy="8382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905000" y="4454648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AU" sz="1600" u="none">
                <a:solidFill>
                  <a:srgbClr val="0000FF"/>
                </a:solidFill>
                <a:latin typeface="Arial Narrow" pitchFamily="34" charset="0"/>
              </a:rPr>
              <a:t>y</a:t>
            </a:r>
            <a:r>
              <a:rPr lang="en-AU" sz="1600" u="none" baseline="-25000">
                <a:solidFill>
                  <a:srgbClr val="0000FF"/>
                </a:solidFill>
                <a:latin typeface="Arial Narrow" pitchFamily="34" charset="0"/>
              </a:rPr>
              <a:t>b </a:t>
            </a:r>
            <a:r>
              <a:rPr lang="en-US" sz="1600" u="none">
                <a:latin typeface="Arial Narrow" pitchFamily="34" charset="0"/>
                <a:sym typeface="Symbol" pitchFamily="18" charset="2"/>
              </a:rPr>
              <a:t></a:t>
            </a:r>
            <a:r>
              <a:rPr lang="en-AU" sz="1600" u="none" baseline="-2500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US" sz="1600" u="none">
                <a:solidFill>
                  <a:schemeClr val="hlink"/>
                </a:solidFill>
                <a:latin typeface="Arial Narrow" pitchFamily="34" charset="0"/>
              </a:rPr>
              <a:t>R</a:t>
            </a:r>
            <a:endParaRPr lang="en-US" sz="1600" u="none" baseline="300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7999413" y="4944112"/>
            <a:ext cx="990600" cy="340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ctr" defTabSz="762000"/>
            <a:r>
              <a:rPr lang="en-AU" sz="1600" u="none" dirty="0">
                <a:solidFill>
                  <a:schemeClr val="hlink"/>
                </a:solidFill>
                <a:latin typeface="Arial Narrow" pitchFamily="34" charset="0"/>
              </a:rPr>
              <a:t>-</a:t>
            </a:r>
            <a:r>
              <a:rPr lang="en-AU" sz="1600" u="none" dirty="0" err="1">
                <a:solidFill>
                  <a:schemeClr val="hlink"/>
                </a:solidFill>
                <a:latin typeface="Arial Narrow" pitchFamily="34" charset="0"/>
              </a:rPr>
              <a:t>X</a:t>
            </a:r>
            <a:r>
              <a:rPr lang="en-AU" sz="1600" u="none" baseline="-25000" dirty="0" err="1">
                <a:solidFill>
                  <a:schemeClr val="hlink"/>
                </a:solidFill>
                <a:latin typeface="Arial Narrow" pitchFamily="34" charset="0"/>
              </a:rPr>
              <a:t>b</a:t>
            </a:r>
            <a:r>
              <a:rPr lang="en-AU" sz="1600" u="none" baseline="-25000" dirty="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n-AU" sz="1600" u="none" dirty="0">
                <a:solidFill>
                  <a:schemeClr val="hlink"/>
                </a:solidFill>
                <a:latin typeface="Arial Narrow" pitchFamily="34" charset="0"/>
              </a:rPr>
              <a:t> mod e</a:t>
            </a:r>
            <a:endParaRPr lang="en-US" sz="1600" u="none" baseline="-25000" dirty="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1673225" y="3591048"/>
            <a:ext cx="319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1600" u="none">
                <a:latin typeface="Arial Narrow" pitchFamily="34" charset="0"/>
              </a:rPr>
              <a:t>M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4419600" y="3628644"/>
            <a:ext cx="1709420" cy="340735"/>
          </a:xfrm>
          <a:prstGeom prst="rect">
            <a:avLst/>
          </a:prstGeom>
          <a:solidFill>
            <a:srgbClr val="F7F9A3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defTabSz="762000"/>
            <a:r>
              <a:rPr lang="en-US" sz="1600" u="none" dirty="0">
                <a:latin typeface="Arial Narrow" pitchFamily="34" charset="0"/>
              </a:rPr>
              <a:t>M   </a:t>
            </a:r>
            <a:r>
              <a:rPr lang="en-US" sz="1600" u="none" dirty="0">
                <a:latin typeface="Arial Narrow" pitchFamily="34" charset="0"/>
                <a:sym typeface="Symbol" pitchFamily="18" charset="2"/>
              </a:rPr>
              <a:t>  </a:t>
            </a:r>
            <a:r>
              <a:rPr lang="en-US" sz="1600" u="none" dirty="0">
                <a:latin typeface="Arial Narrow" pitchFamily="34" charset="0"/>
              </a:rPr>
              <a:t>(</a:t>
            </a:r>
            <a:r>
              <a:rPr lang="en-US" sz="1600" i="1" u="none" dirty="0">
                <a:solidFill>
                  <a:srgbClr val="0033CC"/>
                </a:solidFill>
                <a:latin typeface="Arial Narrow" pitchFamily="34" charset="0"/>
                <a:sym typeface="Symbol" pitchFamily="18" charset="2"/>
              </a:rPr>
              <a:t> </a:t>
            </a:r>
            <a:r>
              <a:rPr lang="en-US" sz="1600" u="none" dirty="0" smtClean="0">
                <a:latin typeface="Arial Narrow" pitchFamily="34" charset="0"/>
                <a:sym typeface="Symbol" pitchFamily="18" charset="2"/>
              </a:rPr>
              <a:t> </a:t>
            </a:r>
            <a:r>
              <a:rPr lang="en-AU" sz="1600" u="none" dirty="0" err="1" smtClean="0">
                <a:solidFill>
                  <a:schemeClr val="hlink"/>
                </a:solidFill>
                <a:latin typeface="Arial Narrow" pitchFamily="34" charset="0"/>
              </a:rPr>
              <a:t>X</a:t>
            </a:r>
            <a:r>
              <a:rPr lang="en-AU" sz="1600" u="none" baseline="-25000" dirty="0" err="1" smtClean="0">
                <a:solidFill>
                  <a:schemeClr val="hlink"/>
                </a:solidFill>
                <a:latin typeface="Arial Narrow" pitchFamily="34" charset="0"/>
              </a:rPr>
              <a:t>b</a:t>
            </a:r>
            <a:r>
              <a:rPr lang="en-US" sz="1600" u="none" dirty="0">
                <a:latin typeface="Arial Narrow" pitchFamily="34" charset="0"/>
                <a:sym typeface="Symbol" pitchFamily="18" charset="2"/>
              </a:rPr>
              <a:t> </a:t>
            </a:r>
            <a:r>
              <a:rPr lang="en-US" sz="1600" u="none" dirty="0">
                <a:solidFill>
                  <a:schemeClr val="hlink"/>
                </a:solidFill>
                <a:latin typeface="Arial Narrow" pitchFamily="34" charset="0"/>
              </a:rPr>
              <a:t>R</a:t>
            </a:r>
            <a:r>
              <a:rPr lang="en-US" sz="1600" u="none" dirty="0">
                <a:latin typeface="Arial Narrow" pitchFamily="34" charset="0"/>
                <a:sym typeface="Symbol" pitchFamily="18" charset="2"/>
              </a:rPr>
              <a:t>)</a:t>
            </a:r>
            <a:endParaRPr lang="en-AU" sz="1600" u="none" dirty="0">
              <a:latin typeface="Arial Narrow" pitchFamily="34" charset="0"/>
              <a:sym typeface="Symbol" pitchFamily="18" charset="2"/>
            </a:endParaRPr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6240463" y="3838698"/>
            <a:ext cx="7620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8416925" y="3667248"/>
            <a:ext cx="319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1600" u="none">
                <a:latin typeface="Arial Narrow" pitchFamily="34" charset="0"/>
              </a:rPr>
              <a:t>M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2790279" y="2156415"/>
            <a:ext cx="4577192" cy="402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sym typeface="Symbol" pitchFamily="18" charset="2"/>
              </a:rPr>
              <a:t></a:t>
            </a:r>
            <a:r>
              <a:rPr lang="en-US" b="0" u="none" dirty="0">
                <a:latin typeface="Arial Narrow" pitchFamily="34" charset="0"/>
                <a:sym typeface="Symbol" pitchFamily="18" charset="2"/>
              </a:rPr>
              <a:t> primitive element/ </a:t>
            </a:r>
            <a:r>
              <a:rPr lang="en-US" b="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sym typeface="Symbol" pitchFamily="18" charset="2"/>
              </a:rPr>
              <a:t>point </a:t>
            </a:r>
            <a:r>
              <a:rPr lang="en-US" u="none" dirty="0">
                <a:latin typeface="Arial Narrow" pitchFamily="34" charset="0"/>
                <a:sym typeface="Symbol" pitchFamily="18" charset="2"/>
              </a:rPr>
              <a:t></a:t>
            </a:r>
            <a:r>
              <a:rPr lang="en-US" b="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sym typeface="Symbol" pitchFamily="18" charset="2"/>
              </a:rPr>
              <a:t> on EC with order e</a:t>
            </a:r>
            <a:endParaRPr lang="en-US" b="0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642938" y="2437527"/>
            <a:ext cx="2286000" cy="586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sz="1600" u="none" dirty="0" err="1">
                <a:solidFill>
                  <a:schemeClr val="hlink"/>
                </a:solidFill>
                <a:latin typeface="Arial Narrow" pitchFamily="34" charset="0"/>
              </a:rPr>
              <a:t>X</a:t>
            </a:r>
            <a:r>
              <a:rPr lang="en-AU" sz="1600" u="none" baseline="-25000" dirty="0" err="1">
                <a:solidFill>
                  <a:schemeClr val="hlink"/>
                </a:solidFill>
                <a:latin typeface="Arial Narrow" pitchFamily="34" charset="0"/>
              </a:rPr>
              <a:t>a</a:t>
            </a:r>
            <a:r>
              <a:rPr lang="en-AU" sz="1600" u="none" dirty="0">
                <a:latin typeface="Arial Narrow" pitchFamily="34" charset="0"/>
              </a:rPr>
              <a:t> = secret key of A</a:t>
            </a:r>
          </a:p>
          <a:p>
            <a:pPr defTabSz="762000"/>
            <a:r>
              <a:rPr lang="en-AU" sz="1600" u="none" dirty="0" err="1">
                <a:solidFill>
                  <a:schemeClr val="hlink"/>
                </a:solidFill>
                <a:latin typeface="Arial Narrow" pitchFamily="34" charset="0"/>
              </a:rPr>
              <a:t>X</a:t>
            </a:r>
            <a:r>
              <a:rPr lang="en-AU" sz="1600" u="none" baseline="-25000" dirty="0" err="1">
                <a:solidFill>
                  <a:schemeClr val="hlink"/>
                </a:solidFill>
                <a:latin typeface="Arial Narrow" pitchFamily="34" charset="0"/>
              </a:rPr>
              <a:t>a</a:t>
            </a:r>
            <a:r>
              <a:rPr lang="en-US" sz="1600" u="none" dirty="0">
                <a:latin typeface="Arial Narrow" pitchFamily="34" charset="0"/>
                <a:sym typeface="Symbol" pitchFamily="18" charset="2"/>
              </a:rPr>
              <a:t> </a:t>
            </a:r>
            <a:r>
              <a:rPr lang="de-DE" sz="1600" i="1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N (</a:t>
            </a:r>
            <a:r>
              <a:rPr lang="de-DE" sz="1600" i="1" u="none" dirty="0" err="1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from</a:t>
            </a:r>
            <a:r>
              <a:rPr lang="de-DE" sz="1600" i="1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 0 …  e-1)</a:t>
            </a:r>
            <a:endParaRPr lang="en-AU" sz="1600" u="none" baseline="30000" dirty="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4648200" y="4918198"/>
            <a:ext cx="631825" cy="336550"/>
          </a:xfrm>
          <a:prstGeom prst="rect">
            <a:avLst/>
          </a:prstGeom>
          <a:solidFill>
            <a:srgbClr val="F7F9A3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defTabSz="762000"/>
            <a:r>
              <a:rPr lang="en-US" sz="1600" i="1" u="none">
                <a:solidFill>
                  <a:srgbClr val="0033CC"/>
                </a:solidFill>
                <a:latin typeface="Arial Narrow" pitchFamily="34" charset="0"/>
                <a:sym typeface="Symbol" pitchFamily="18" charset="2"/>
              </a:rPr>
              <a:t> </a:t>
            </a:r>
            <a:r>
              <a:rPr lang="en-US" sz="1600" u="none">
                <a:latin typeface="Arial Narrow" pitchFamily="34" charset="0"/>
                <a:sym typeface="Symbol" pitchFamily="18" charset="2"/>
              </a:rPr>
              <a:t></a:t>
            </a:r>
            <a:r>
              <a:rPr lang="en-US" sz="1600" u="none">
                <a:solidFill>
                  <a:schemeClr val="hlink"/>
                </a:solidFill>
                <a:latin typeface="Arial Narrow" pitchFamily="34" charset="0"/>
              </a:rPr>
              <a:t>R</a:t>
            </a:r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>
            <a:off x="2890838" y="4676898"/>
            <a:ext cx="304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 flipV="1">
            <a:off x="3195638" y="4067298"/>
            <a:ext cx="0" cy="609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>
            <a:off x="1447800" y="4599111"/>
            <a:ext cx="457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 flipV="1">
            <a:off x="2362200" y="5056311"/>
            <a:ext cx="0" cy="533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2181225" y="5696073"/>
            <a:ext cx="333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US" sz="1600" u="none">
                <a:solidFill>
                  <a:schemeClr val="hlink"/>
                </a:solidFill>
                <a:latin typeface="Arial Narrow" pitchFamily="34" charset="0"/>
              </a:rPr>
              <a:t>R</a:t>
            </a:r>
            <a:endParaRPr lang="en-US" sz="1600" u="none">
              <a:latin typeface="Arial Narrow" pitchFamily="34" charset="0"/>
            </a:endParaRP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914400" y="4308598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AU" sz="1600" u="none">
                <a:solidFill>
                  <a:srgbClr val="023DD0"/>
                </a:solidFill>
                <a:latin typeface="Arial Narrow" pitchFamily="34" charset="0"/>
              </a:rPr>
              <a:t>y</a:t>
            </a:r>
            <a:r>
              <a:rPr lang="en-AU" sz="1600" u="none" baseline="-25000">
                <a:solidFill>
                  <a:srgbClr val="023DD0"/>
                </a:solidFill>
                <a:latin typeface="Arial Narrow" pitchFamily="34" charset="0"/>
              </a:rPr>
              <a:t>b</a:t>
            </a:r>
            <a:endParaRPr lang="en-US" sz="1600" u="none" baseline="-25000">
              <a:solidFill>
                <a:srgbClr val="023DD0"/>
              </a:solidFill>
              <a:latin typeface="Arial Narrow" pitchFamily="34" charset="0"/>
            </a:endParaRPr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>
            <a:off x="3886200" y="5361111"/>
            <a:ext cx="2360613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6208713" y="5089648"/>
            <a:ext cx="152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AU" sz="1600" u="none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1600" u="none">
                <a:latin typeface="Arial Narrow" pitchFamily="34" charset="0"/>
              </a:rPr>
              <a:t>(</a:t>
            </a:r>
            <a:r>
              <a:rPr lang="en-US" sz="1600" i="1" u="none">
                <a:solidFill>
                  <a:srgbClr val="0033CC"/>
                </a:solidFill>
                <a:latin typeface="Arial Narrow" pitchFamily="34" charset="0"/>
                <a:sym typeface="Symbol" pitchFamily="18" charset="2"/>
              </a:rPr>
              <a:t> </a:t>
            </a:r>
            <a:r>
              <a:rPr lang="en-US" sz="1600" u="none">
                <a:latin typeface="Arial Narrow" pitchFamily="34" charset="0"/>
                <a:sym typeface="Symbol" pitchFamily="18" charset="2"/>
              </a:rPr>
              <a:t> </a:t>
            </a:r>
            <a:r>
              <a:rPr lang="en-US" sz="1600" u="none">
                <a:solidFill>
                  <a:schemeClr val="hlink"/>
                </a:solidFill>
                <a:latin typeface="Arial Narrow" pitchFamily="34" charset="0"/>
              </a:rPr>
              <a:t>R</a:t>
            </a:r>
            <a:r>
              <a:rPr lang="en-AU" sz="1600" u="none" baseline="-2500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n-US" sz="1600" u="none">
                <a:latin typeface="Arial Narrow" pitchFamily="34" charset="0"/>
                <a:sym typeface="Symbol" pitchFamily="18" charset="2"/>
              </a:rPr>
              <a:t></a:t>
            </a:r>
            <a:r>
              <a:rPr lang="en-US" sz="1600" u="none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-</a:t>
            </a:r>
            <a:r>
              <a:rPr lang="en-AU" sz="1600" u="none">
                <a:solidFill>
                  <a:schemeClr val="hlink"/>
                </a:solidFill>
                <a:latin typeface="Arial Narrow" pitchFamily="34" charset="0"/>
              </a:rPr>
              <a:t>X</a:t>
            </a:r>
            <a:r>
              <a:rPr lang="en-AU" sz="1600" u="none" baseline="-25000">
                <a:solidFill>
                  <a:schemeClr val="hlink"/>
                </a:solidFill>
                <a:latin typeface="Arial Narrow" pitchFamily="34" charset="0"/>
              </a:rPr>
              <a:t>b</a:t>
            </a:r>
            <a:r>
              <a:rPr lang="en-US" sz="1600" u="none">
                <a:latin typeface="Arial Narrow" pitchFamily="34" charset="0"/>
                <a:sym typeface="Symbol" pitchFamily="18" charset="2"/>
              </a:rPr>
              <a:t>)</a:t>
            </a:r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>
            <a:off x="8087519" y="2960810"/>
            <a:ext cx="1131094" cy="2324101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 flipH="1">
            <a:off x="7770813" y="5284911"/>
            <a:ext cx="1447800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937418" y="6136100"/>
            <a:ext cx="8685213" cy="340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US" sz="1600" u="none" dirty="0">
                <a:latin typeface="Arial Narrow" pitchFamily="34" charset="0"/>
              </a:rPr>
              <a:t>Random Generator creates  </a:t>
            </a:r>
            <a:r>
              <a:rPr lang="en-US" sz="1600" u="none" dirty="0">
                <a:solidFill>
                  <a:schemeClr val="hlink"/>
                </a:solidFill>
                <a:latin typeface="Arial Narrow" pitchFamily="34" charset="0"/>
              </a:rPr>
              <a:t>R </a:t>
            </a:r>
            <a:r>
              <a:rPr lang="en-US" sz="1600" u="none" dirty="0">
                <a:latin typeface="Arial Narrow" pitchFamily="34" charset="0"/>
              </a:rPr>
              <a:t>= 0 ... </a:t>
            </a:r>
            <a:r>
              <a:rPr lang="en-US" sz="1600" i="1" u="none" dirty="0">
                <a:latin typeface="Arial Narrow" pitchFamily="34" charset="0"/>
                <a:sym typeface="Symbol" pitchFamily="18" charset="2"/>
              </a:rPr>
              <a:t>e</a:t>
            </a:r>
            <a:r>
              <a:rPr lang="en-US" sz="1600" u="none" dirty="0">
                <a:latin typeface="Arial Narrow" pitchFamily="34" charset="0"/>
              </a:rPr>
              <a:t>-1, a new R is needed for every message (p is </a:t>
            </a:r>
            <a:r>
              <a:rPr lang="en-US" sz="1600" i="1" u="none" dirty="0">
                <a:sym typeface="Symbol" pitchFamily="18" charset="2"/>
              </a:rPr>
              <a:t></a:t>
            </a:r>
            <a:r>
              <a:rPr lang="en-US" sz="1600" u="none" dirty="0"/>
              <a:t> ‘s order</a:t>
            </a:r>
            <a:r>
              <a:rPr lang="en-US" sz="1600" dirty="0"/>
              <a:t>)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153699" y="1854323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/>
            <a:r>
              <a:rPr lang="en-US" dirty="0">
                <a:latin typeface="Arial Narrow" pitchFamily="34" charset="0"/>
              </a:rPr>
              <a:t>User A sends to B     </a:t>
            </a:r>
            <a:endParaRPr lang="en-US" u="none" dirty="0">
              <a:latin typeface="Arial Narrow" pitchFamily="34" charset="0"/>
            </a:endParaRP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7052541" y="1854323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/>
            <a:r>
              <a:rPr lang="en-US" dirty="0">
                <a:latin typeface="Arial Narrow" pitchFamily="34" charset="0"/>
              </a:rPr>
              <a:t>User B receives     </a:t>
            </a:r>
            <a:endParaRPr lang="en-US" u="none" dirty="0">
              <a:latin typeface="Arial Narrow" pitchFamily="34" charset="0"/>
            </a:endParaRPr>
          </a:p>
        </p:txBody>
      </p:sp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3429000" y="2487736"/>
            <a:ext cx="3046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sz="1600" u="none">
                <a:solidFill>
                  <a:srgbClr val="023DD0"/>
                </a:solidFill>
                <a:latin typeface="Arial Narrow" pitchFamily="34" charset="0"/>
              </a:rPr>
              <a:t>y</a:t>
            </a:r>
            <a:r>
              <a:rPr lang="en-AU" sz="1600" u="none" baseline="-25000">
                <a:solidFill>
                  <a:srgbClr val="023DD0"/>
                </a:solidFill>
                <a:latin typeface="Arial Narrow" pitchFamily="34" charset="0"/>
              </a:rPr>
              <a:t>a</a:t>
            </a:r>
            <a:r>
              <a:rPr lang="en-AU" sz="1600" u="none">
                <a:solidFill>
                  <a:srgbClr val="023DD0"/>
                </a:solidFill>
                <a:latin typeface="Arial Narrow" pitchFamily="34" charset="0"/>
              </a:rPr>
              <a:t> = </a:t>
            </a:r>
            <a:r>
              <a:rPr lang="en-US" sz="1600" i="1" u="none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</a:t>
            </a:r>
            <a:r>
              <a:rPr lang="en-US" sz="1600" u="none">
                <a:latin typeface="Arial Narrow" pitchFamily="34" charset="0"/>
              </a:rPr>
              <a:t> </a:t>
            </a:r>
            <a:r>
              <a:rPr lang="en-US" sz="1600" u="none">
                <a:latin typeface="Arial Narrow" pitchFamily="34" charset="0"/>
                <a:sym typeface="Symbol" pitchFamily="18" charset="2"/>
              </a:rPr>
              <a:t></a:t>
            </a:r>
            <a:r>
              <a:rPr lang="en-US" sz="1600" u="none">
                <a:latin typeface="Arial Narrow" pitchFamily="34" charset="0"/>
              </a:rPr>
              <a:t> </a:t>
            </a:r>
            <a:r>
              <a:rPr lang="en-AU" sz="1600" u="none">
                <a:solidFill>
                  <a:schemeClr val="hlink"/>
                </a:solidFill>
                <a:latin typeface="Arial Narrow" pitchFamily="34" charset="0"/>
              </a:rPr>
              <a:t>X</a:t>
            </a:r>
            <a:r>
              <a:rPr lang="en-AU" sz="1600" u="none" baseline="-25000">
                <a:solidFill>
                  <a:schemeClr val="hlink"/>
                </a:solidFill>
                <a:latin typeface="Arial Narrow" pitchFamily="34" charset="0"/>
              </a:rPr>
              <a:t>a</a:t>
            </a:r>
            <a:r>
              <a:rPr lang="en-US" sz="1600" u="none">
                <a:latin typeface="Arial Narrow" pitchFamily="34" charset="0"/>
              </a:rPr>
              <a:t> public key of A                </a:t>
            </a:r>
          </a:p>
        </p:txBody>
      </p:sp>
      <p:sp>
        <p:nvSpPr>
          <p:cNvPr id="12323" name="Rectangle 35"/>
          <p:cNvSpPr>
            <a:spLocks noChangeArrowheads="1"/>
          </p:cNvSpPr>
          <p:nvPr/>
        </p:nvSpPr>
        <p:spPr bwMode="auto">
          <a:xfrm>
            <a:off x="3048000" y="4980111"/>
            <a:ext cx="838200" cy="762000"/>
          </a:xfrm>
          <a:prstGeom prst="rect">
            <a:avLst/>
          </a:prstGeom>
          <a:solidFill>
            <a:srgbClr val="99FFCC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2971800" y="5192836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AU" sz="1600" u="none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US" sz="1600" i="1" u="none">
                <a:solidFill>
                  <a:srgbClr val="0033CC"/>
                </a:solidFill>
                <a:latin typeface="Arial Narrow" pitchFamily="34" charset="0"/>
                <a:sym typeface="Symbol" pitchFamily="18" charset="2"/>
              </a:rPr>
              <a:t> </a:t>
            </a:r>
            <a:r>
              <a:rPr lang="en-US" sz="1600" u="none">
                <a:latin typeface="Arial Narrow" pitchFamily="34" charset="0"/>
                <a:sym typeface="Symbol" pitchFamily="18" charset="2"/>
              </a:rPr>
              <a:t></a:t>
            </a:r>
            <a:r>
              <a:rPr lang="en-US" sz="1600" u="none">
                <a:solidFill>
                  <a:schemeClr val="hlink"/>
                </a:solidFill>
                <a:latin typeface="Arial Narrow" pitchFamily="34" charset="0"/>
              </a:rPr>
              <a:t>R</a:t>
            </a:r>
          </a:p>
        </p:txBody>
      </p:sp>
      <p:sp>
        <p:nvSpPr>
          <p:cNvPr id="12325" name="Line 37"/>
          <p:cNvSpPr>
            <a:spLocks noChangeShapeType="1"/>
          </p:cNvSpPr>
          <p:nvPr/>
        </p:nvSpPr>
        <p:spPr bwMode="auto">
          <a:xfrm>
            <a:off x="2362200" y="5361111"/>
            <a:ext cx="685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2326" name="Line 38"/>
          <p:cNvSpPr>
            <a:spLocks noChangeShapeType="1"/>
          </p:cNvSpPr>
          <p:nvPr/>
        </p:nvSpPr>
        <p:spPr bwMode="auto">
          <a:xfrm flipH="1">
            <a:off x="5834063" y="2864766"/>
            <a:ext cx="1689100" cy="12779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2327" name="Line 39"/>
          <p:cNvSpPr>
            <a:spLocks noChangeShapeType="1"/>
          </p:cNvSpPr>
          <p:nvPr/>
        </p:nvSpPr>
        <p:spPr bwMode="auto">
          <a:xfrm flipV="1">
            <a:off x="2547938" y="2768722"/>
            <a:ext cx="881062" cy="96044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2328" name="Text Box 40"/>
          <p:cNvSpPr txBox="1">
            <a:spLocks noChangeArrowheads="1"/>
          </p:cNvSpPr>
          <p:nvPr/>
        </p:nvSpPr>
        <p:spPr bwMode="auto">
          <a:xfrm>
            <a:off x="7389813" y="4241923"/>
            <a:ext cx="1395412" cy="336550"/>
          </a:xfrm>
          <a:prstGeom prst="rect">
            <a:avLst/>
          </a:prstGeom>
          <a:solidFill>
            <a:srgbClr val="A9C7FD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US" sz="1600" i="1" u="none">
                <a:solidFill>
                  <a:srgbClr val="0033CC"/>
                </a:solidFill>
                <a:latin typeface="Arial Narrow" pitchFamily="34" charset="0"/>
                <a:sym typeface="Symbol" pitchFamily="18" charset="2"/>
              </a:rPr>
              <a:t>- </a:t>
            </a:r>
            <a:r>
              <a:rPr lang="en-US" sz="1600" i="1" u="none">
                <a:latin typeface="Arial Narrow" pitchFamily="34" charset="0"/>
                <a:sym typeface="Symbol" pitchFamily="18" charset="2"/>
              </a:rPr>
              <a:t>(</a:t>
            </a:r>
            <a:r>
              <a:rPr lang="en-US" sz="1600" i="1" u="none">
                <a:solidFill>
                  <a:srgbClr val="0033CC"/>
                </a:solidFill>
                <a:latin typeface="Arial Narrow" pitchFamily="34" charset="0"/>
                <a:sym typeface="Symbol" pitchFamily="18" charset="2"/>
              </a:rPr>
              <a:t>  </a:t>
            </a:r>
            <a:r>
              <a:rPr lang="en-US" sz="1600" u="none">
                <a:latin typeface="Arial Narrow" pitchFamily="34" charset="0"/>
                <a:sym typeface="Symbol" pitchFamily="18" charset="2"/>
              </a:rPr>
              <a:t></a:t>
            </a:r>
            <a:r>
              <a:rPr lang="en-AU" sz="1600" u="none">
                <a:solidFill>
                  <a:schemeClr val="hlink"/>
                </a:solidFill>
                <a:latin typeface="Arial Narrow" pitchFamily="34" charset="0"/>
              </a:rPr>
              <a:t>X</a:t>
            </a:r>
            <a:r>
              <a:rPr lang="en-AU" sz="1600" u="none" baseline="-25000">
                <a:solidFill>
                  <a:schemeClr val="hlink"/>
                </a:solidFill>
                <a:latin typeface="Arial Narrow" pitchFamily="34" charset="0"/>
              </a:rPr>
              <a:t>b</a:t>
            </a:r>
            <a:r>
              <a:rPr lang="en-US" sz="1600" u="none">
                <a:latin typeface="Arial Narrow" pitchFamily="34" charset="0"/>
                <a:sym typeface="Symbol" pitchFamily="18" charset="2"/>
              </a:rPr>
              <a:t> </a:t>
            </a:r>
            <a:r>
              <a:rPr lang="en-US" sz="1600" u="none">
                <a:solidFill>
                  <a:schemeClr val="hlink"/>
                </a:solidFill>
                <a:latin typeface="Arial Narrow" pitchFamily="34" charset="0"/>
              </a:rPr>
              <a:t>R</a:t>
            </a:r>
            <a:r>
              <a:rPr lang="en-US" sz="1600" u="none">
                <a:latin typeface="Arial Narrow" pitchFamily="34" charset="0"/>
              </a:rPr>
              <a:t>)</a:t>
            </a:r>
          </a:p>
        </p:txBody>
      </p:sp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3276600" y="4241923"/>
            <a:ext cx="1295400" cy="336550"/>
          </a:xfrm>
          <a:prstGeom prst="rect">
            <a:avLst/>
          </a:prstGeom>
          <a:solidFill>
            <a:srgbClr val="A9C7FD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/>
            <a:r>
              <a:rPr lang="en-US" sz="1600" i="1" u="none">
                <a:solidFill>
                  <a:srgbClr val="0033CC"/>
                </a:solidFill>
                <a:latin typeface="Arial Narrow" pitchFamily="34" charset="0"/>
                <a:sym typeface="Symbol" pitchFamily="18" charset="2"/>
              </a:rPr>
              <a:t> </a:t>
            </a:r>
            <a:r>
              <a:rPr lang="en-US" sz="1600" u="none">
                <a:latin typeface="Arial Narrow" pitchFamily="34" charset="0"/>
                <a:sym typeface="Symbol" pitchFamily="18" charset="2"/>
              </a:rPr>
              <a:t></a:t>
            </a:r>
            <a:r>
              <a:rPr lang="en-AU" sz="1600" u="none">
                <a:solidFill>
                  <a:schemeClr val="hlink"/>
                </a:solidFill>
                <a:latin typeface="Arial Narrow" pitchFamily="34" charset="0"/>
              </a:rPr>
              <a:t>X</a:t>
            </a:r>
            <a:r>
              <a:rPr lang="en-AU" sz="1600" u="none" baseline="-25000">
                <a:solidFill>
                  <a:schemeClr val="hlink"/>
                </a:solidFill>
                <a:latin typeface="Arial Narrow" pitchFamily="34" charset="0"/>
              </a:rPr>
              <a:t>b</a:t>
            </a:r>
            <a:r>
              <a:rPr lang="en-US" sz="1600" u="none">
                <a:latin typeface="Arial Narrow" pitchFamily="34" charset="0"/>
                <a:sym typeface="Symbol" pitchFamily="18" charset="2"/>
              </a:rPr>
              <a:t> </a:t>
            </a:r>
            <a:r>
              <a:rPr lang="en-US" sz="1600" u="none">
                <a:solidFill>
                  <a:schemeClr val="hlink"/>
                </a:solidFill>
                <a:latin typeface="Arial Narrow" pitchFamily="34" charset="0"/>
              </a:rPr>
              <a:t>R</a:t>
            </a:r>
          </a:p>
        </p:txBody>
      </p:sp>
      <p:sp>
        <p:nvSpPr>
          <p:cNvPr id="12330" name="Text Box 42"/>
          <p:cNvSpPr txBox="1">
            <a:spLocks noChangeArrowheads="1"/>
          </p:cNvSpPr>
          <p:nvPr/>
        </p:nvSpPr>
        <p:spPr bwMode="auto">
          <a:xfrm>
            <a:off x="6276975" y="3679948"/>
            <a:ext cx="3286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1600" u="none">
                <a:latin typeface="Arial Narrow" pitchFamily="34" charset="0"/>
              </a:rPr>
              <a:t>/</a:t>
            </a:r>
          </a:p>
          <a:p>
            <a:pPr algn="ctr" defTabSz="762000"/>
            <a:r>
              <a:rPr lang="en-US" sz="1600" u="none">
                <a:latin typeface="Arial Narrow" pitchFamily="34" charset="0"/>
              </a:rPr>
              <a:t>m</a:t>
            </a:r>
          </a:p>
        </p:txBody>
      </p:sp>
      <p:sp>
        <p:nvSpPr>
          <p:cNvPr id="12331" name="Text Box 43"/>
          <p:cNvSpPr txBox="1">
            <a:spLocks noChangeArrowheads="1"/>
          </p:cNvSpPr>
          <p:nvPr/>
        </p:nvSpPr>
        <p:spPr bwMode="auto">
          <a:xfrm>
            <a:off x="5505450" y="5186486"/>
            <a:ext cx="3286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1600" u="none">
                <a:latin typeface="Arial Narrow" pitchFamily="34" charset="0"/>
              </a:rPr>
              <a:t>/</a:t>
            </a:r>
          </a:p>
          <a:p>
            <a:pPr algn="ctr" defTabSz="762000"/>
            <a:r>
              <a:rPr lang="en-US" sz="1600" u="none">
                <a:latin typeface="Arial Narrow" pitchFamily="34" charset="0"/>
              </a:rPr>
              <a:t>m</a:t>
            </a:r>
          </a:p>
        </p:txBody>
      </p:sp>
      <p:sp>
        <p:nvSpPr>
          <p:cNvPr id="12332" name="Text Box 44"/>
          <p:cNvSpPr txBox="1">
            <a:spLocks noChangeArrowheads="1"/>
          </p:cNvSpPr>
          <p:nvPr/>
        </p:nvSpPr>
        <p:spPr bwMode="auto">
          <a:xfrm>
            <a:off x="7523163" y="2373854"/>
            <a:ext cx="2286000" cy="586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sz="1600" u="none" dirty="0" err="1">
                <a:solidFill>
                  <a:schemeClr val="hlink"/>
                </a:solidFill>
                <a:latin typeface="Arial Narrow" pitchFamily="34" charset="0"/>
              </a:rPr>
              <a:t>X</a:t>
            </a:r>
            <a:r>
              <a:rPr lang="en-AU" sz="1600" u="none" baseline="-25000" dirty="0" err="1">
                <a:solidFill>
                  <a:schemeClr val="hlink"/>
                </a:solidFill>
                <a:latin typeface="Arial Narrow" pitchFamily="34" charset="0"/>
              </a:rPr>
              <a:t>b</a:t>
            </a:r>
            <a:r>
              <a:rPr lang="en-AU" sz="1600" u="none" dirty="0">
                <a:latin typeface="Arial Narrow" pitchFamily="34" charset="0"/>
              </a:rPr>
              <a:t> = secret key of A</a:t>
            </a:r>
          </a:p>
          <a:p>
            <a:pPr defTabSz="762000"/>
            <a:r>
              <a:rPr lang="en-AU" sz="1600" u="none" dirty="0" err="1">
                <a:solidFill>
                  <a:schemeClr val="hlink"/>
                </a:solidFill>
                <a:latin typeface="Arial Narrow" pitchFamily="34" charset="0"/>
              </a:rPr>
              <a:t>X</a:t>
            </a:r>
            <a:r>
              <a:rPr lang="en-AU" sz="1600" u="none" baseline="-25000" dirty="0" err="1">
                <a:solidFill>
                  <a:schemeClr val="hlink"/>
                </a:solidFill>
                <a:latin typeface="Arial Narrow" pitchFamily="34" charset="0"/>
              </a:rPr>
              <a:t>b</a:t>
            </a:r>
            <a:r>
              <a:rPr lang="en-US" sz="1600" u="none" dirty="0">
                <a:latin typeface="Arial Narrow" pitchFamily="34" charset="0"/>
                <a:sym typeface="Symbol" pitchFamily="18" charset="2"/>
              </a:rPr>
              <a:t> </a:t>
            </a:r>
            <a:r>
              <a:rPr lang="de-DE" sz="1600" i="1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N  (</a:t>
            </a:r>
            <a:r>
              <a:rPr lang="de-DE" sz="1600" i="1" u="none" dirty="0" err="1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from</a:t>
            </a:r>
            <a:r>
              <a:rPr lang="de-DE" sz="1600" i="1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 0 .. e-1)</a:t>
            </a:r>
            <a:endParaRPr lang="en-AU" sz="1600" u="none" baseline="30000" dirty="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12333" name="Text Box 45"/>
          <p:cNvSpPr txBox="1">
            <a:spLocks noChangeArrowheads="1"/>
          </p:cNvSpPr>
          <p:nvPr/>
        </p:nvSpPr>
        <p:spPr bwMode="auto">
          <a:xfrm>
            <a:off x="3429000" y="2792536"/>
            <a:ext cx="3046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sz="1600" u="none" dirty="0" err="1">
                <a:solidFill>
                  <a:srgbClr val="023DD0"/>
                </a:solidFill>
                <a:latin typeface="Arial Narrow" pitchFamily="34" charset="0"/>
              </a:rPr>
              <a:t>y</a:t>
            </a:r>
            <a:r>
              <a:rPr lang="en-AU" sz="1600" u="none" baseline="-25000" dirty="0" err="1">
                <a:solidFill>
                  <a:srgbClr val="023DD0"/>
                </a:solidFill>
                <a:latin typeface="Arial Narrow" pitchFamily="34" charset="0"/>
              </a:rPr>
              <a:t>b</a:t>
            </a:r>
            <a:r>
              <a:rPr lang="en-AU" sz="1600" u="none" dirty="0">
                <a:solidFill>
                  <a:srgbClr val="023DD0"/>
                </a:solidFill>
                <a:latin typeface="Arial Narrow" pitchFamily="34" charset="0"/>
              </a:rPr>
              <a:t> = </a:t>
            </a:r>
            <a:r>
              <a:rPr lang="en-US" sz="1600" i="1" u="none" dirty="0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</a:t>
            </a:r>
            <a:r>
              <a:rPr lang="en-US" sz="1600" u="none" dirty="0">
                <a:latin typeface="Arial Narrow" pitchFamily="34" charset="0"/>
              </a:rPr>
              <a:t> </a:t>
            </a:r>
            <a:r>
              <a:rPr lang="en-US" sz="1600" u="none" dirty="0">
                <a:latin typeface="Arial Narrow" pitchFamily="34" charset="0"/>
                <a:sym typeface="Symbol" pitchFamily="18" charset="2"/>
              </a:rPr>
              <a:t></a:t>
            </a:r>
            <a:r>
              <a:rPr lang="en-US" sz="1600" u="none" dirty="0">
                <a:latin typeface="Arial Narrow" pitchFamily="34" charset="0"/>
              </a:rPr>
              <a:t> </a:t>
            </a:r>
            <a:r>
              <a:rPr lang="en-AU" sz="1600" u="none" dirty="0" err="1">
                <a:solidFill>
                  <a:schemeClr val="hlink"/>
                </a:solidFill>
                <a:latin typeface="Arial Narrow" pitchFamily="34" charset="0"/>
              </a:rPr>
              <a:t>X</a:t>
            </a:r>
            <a:r>
              <a:rPr lang="en-AU" sz="1600" u="none" baseline="-25000" dirty="0" err="1">
                <a:solidFill>
                  <a:schemeClr val="hlink"/>
                </a:solidFill>
                <a:latin typeface="Arial Narrow" pitchFamily="34" charset="0"/>
              </a:rPr>
              <a:t>b</a:t>
            </a:r>
            <a:r>
              <a:rPr lang="en-US" sz="1600" u="none" dirty="0">
                <a:latin typeface="Arial Narrow" pitchFamily="34" charset="0"/>
              </a:rPr>
              <a:t> public key of B                </a:t>
            </a:r>
          </a:p>
        </p:txBody>
      </p:sp>
      <p:sp>
        <p:nvSpPr>
          <p:cNvPr id="12334" name="Line 46"/>
          <p:cNvSpPr>
            <a:spLocks noChangeShapeType="1"/>
          </p:cNvSpPr>
          <p:nvPr/>
        </p:nvSpPr>
        <p:spPr bwMode="auto">
          <a:xfrm>
            <a:off x="3505200" y="3784723"/>
            <a:ext cx="7620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2335" name="Text Box 47"/>
          <p:cNvSpPr txBox="1">
            <a:spLocks noChangeArrowheads="1"/>
          </p:cNvSpPr>
          <p:nvPr/>
        </p:nvSpPr>
        <p:spPr bwMode="auto">
          <a:xfrm>
            <a:off x="305278" y="1233567"/>
            <a:ext cx="9522456" cy="5561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600" dirty="0"/>
              <a:t>System mapping:</a:t>
            </a:r>
            <a:r>
              <a:rPr lang="en-US" sz="1600" u="none" dirty="0"/>
              <a:t> </a:t>
            </a:r>
            <a:r>
              <a:rPr lang="en-US" sz="1400" u="none" dirty="0"/>
              <a:t>Substitute </a:t>
            </a:r>
            <a:r>
              <a:rPr lang="en-US" sz="1400" dirty="0"/>
              <a:t>addition </a:t>
            </a:r>
            <a:r>
              <a:rPr lang="en-US" sz="1400" u="none" dirty="0"/>
              <a:t>instead of </a:t>
            </a:r>
            <a:r>
              <a:rPr lang="en-US" sz="1400" dirty="0"/>
              <a:t>multiplication</a:t>
            </a:r>
            <a:r>
              <a:rPr lang="en-US" sz="1400" u="none" dirty="0"/>
              <a:t> and </a:t>
            </a:r>
            <a:r>
              <a:rPr lang="en-US" sz="1400" dirty="0"/>
              <a:t>multiplication </a:t>
            </a:r>
            <a:r>
              <a:rPr lang="en-US" sz="1400" u="none" dirty="0"/>
              <a:t>instead of </a:t>
            </a:r>
            <a:r>
              <a:rPr lang="en-US" sz="1400" dirty="0"/>
              <a:t>exponentiation</a:t>
            </a:r>
            <a:r>
              <a:rPr lang="en-US" sz="1400" u="none" dirty="0"/>
              <a:t>!</a:t>
            </a:r>
          </a:p>
          <a:p>
            <a:r>
              <a:rPr lang="en-US" sz="1400" u="none" dirty="0"/>
              <a:t>                                    Same can be done for any discrete log based cryptosystem like </a:t>
            </a:r>
            <a:r>
              <a:rPr lang="en-US" sz="1400" u="none" dirty="0" err="1"/>
              <a:t>Diffie-Helman</a:t>
            </a:r>
            <a:r>
              <a:rPr lang="en-US" sz="1400" u="none" dirty="0"/>
              <a:t> tec. ..</a:t>
            </a:r>
          </a:p>
        </p:txBody>
      </p:sp>
      <p:sp>
        <p:nvSpPr>
          <p:cNvPr id="12336" name="Oval 48"/>
          <p:cNvSpPr>
            <a:spLocks noChangeArrowheads="1"/>
          </p:cNvSpPr>
          <p:nvPr/>
        </p:nvSpPr>
        <p:spPr bwMode="auto">
          <a:xfrm>
            <a:off x="3069070" y="3692648"/>
            <a:ext cx="215900" cy="2159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2337" name="Oval 49"/>
          <p:cNvSpPr>
            <a:spLocks noChangeArrowheads="1"/>
          </p:cNvSpPr>
          <p:nvPr/>
        </p:nvSpPr>
        <p:spPr bwMode="auto">
          <a:xfrm>
            <a:off x="7130328" y="3678793"/>
            <a:ext cx="215900" cy="2159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2338" name="Text Box 50"/>
          <p:cNvSpPr txBox="1">
            <a:spLocks noChangeArrowheads="1"/>
          </p:cNvSpPr>
          <p:nvPr/>
        </p:nvSpPr>
        <p:spPr bwMode="auto">
          <a:xfrm>
            <a:off x="3365499" y="1028064"/>
            <a:ext cx="3402013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200" dirty="0"/>
              <a:t>Neal </a:t>
            </a:r>
            <a:r>
              <a:rPr lang="en-US" sz="1200" dirty="0" err="1"/>
              <a:t>Koblitz</a:t>
            </a:r>
            <a:r>
              <a:rPr lang="en-US" sz="1200" dirty="0"/>
              <a:t>[1] and Victor S. Miller[2] in 1985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415023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sch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os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osch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sch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1</Pages>
  <Words>878</Words>
  <Application>Microsoft Office PowerPoint</Application>
  <PresentationFormat>Benutzerdefiniert</PresentationFormat>
  <Paragraphs>181</Paragraphs>
  <Slides>9</Slides>
  <Notes>9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bosch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</dc:title>
  <dc:creator>sander</dc:creator>
  <cp:lastModifiedBy>Wael Adi</cp:lastModifiedBy>
  <cp:revision>814</cp:revision>
  <cp:lastPrinted>2015-11-05T16:59:30Z</cp:lastPrinted>
  <dcterms:created xsi:type="dcterms:W3CDTF">1996-03-01T13:14:56Z</dcterms:created>
  <dcterms:modified xsi:type="dcterms:W3CDTF">2023-05-17T21:50:10Z</dcterms:modified>
</cp:coreProperties>
</file>