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4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1" r:id="rId17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EA6D"/>
    <a:srgbClr val="FFEBEB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69" d="100"/>
          <a:sy n="69" d="100"/>
        </p:scale>
        <p:origin x="-750" y="300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951A19-B7A4-4EAA-9D3A-7135C8C3B0F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05FE07-0129-4C15-85C6-A8E73D24FBEC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E3840-AC97-4DC2-B3FF-510FFDC7F8F7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306805-A0A9-4006-BD26-1BD861DA1CBF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2DCA9-CD33-44B5-9B40-A2E1BF9832B7}" type="slidenum">
              <a:rPr lang="en-GB" smtClean="0">
                <a:latin typeface="Arial" pitchFamily="34" charset="0"/>
              </a:rPr>
              <a:pPr/>
              <a:t>14</a:t>
            </a:fld>
            <a:endParaRPr lang="en-GB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F12606-D829-44C7-9658-E0C5E26E696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32D961-0AFF-4F8E-B721-716F20938A59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7908A-1D8E-4412-9476-6F8D2C81C871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568325"/>
            <a:ext cx="5834062" cy="4054475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BEBAE-21B5-4A83-864A-AB5DDD801C17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568325"/>
            <a:ext cx="5834062" cy="40544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670E8-8C52-4D75-B842-1736527219A3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568325"/>
            <a:ext cx="5834062" cy="40544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447B5-286A-4093-9CEC-A92600E92662}" type="slidenum">
              <a:rPr lang="en-GB" smtClean="0">
                <a:solidFill>
                  <a:prstClr val="black"/>
                </a:solidFill>
                <a:latin typeface="Arial" pitchFamily="34" charset="0"/>
              </a:rPr>
              <a:pPr/>
              <a:t>6</a:t>
            </a:fld>
            <a:endParaRPr lang="en-GB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568325"/>
            <a:ext cx="5834062" cy="405447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E4C800-EED0-4F7A-8733-30E7C775C27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E10C5-7D31-4265-8F25-2CE66EFB54F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423AE-2AA7-4FA6-88E6-3C14BAA4B88C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25862" y="362471"/>
            <a:ext cx="891782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17.05.2023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v48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Text Box 152"/>
          <p:cNvSpPr txBox="1">
            <a:spLocks noChangeArrowheads="1"/>
          </p:cNvSpPr>
          <p:nvPr/>
        </p:nvSpPr>
        <p:spPr bwMode="auto">
          <a:xfrm>
            <a:off x="1500896" y="3170783"/>
            <a:ext cx="7340769" cy="13871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en-GB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Lecture-</a:t>
            </a:r>
            <a:r>
              <a:rPr lang="de-DE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13</a:t>
            </a:r>
          </a:p>
          <a:p>
            <a:pPr algn="ctr" defTabSz="762000">
              <a:defRPr/>
            </a:pPr>
            <a:r>
              <a:rPr lang="de-DE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Public-Key </a:t>
            </a:r>
            <a:r>
              <a:rPr lang="de-DE" sz="28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Cryptography</a:t>
            </a:r>
            <a:endParaRPr lang="en-GB" sz="28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Knapsack one-way function, Elliptic-Curve System</a:t>
            </a:r>
            <a:endParaRPr lang="de-DE" sz="28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he image “file:///G:/G-platte-main-data/Etisalat/Comm-security/Elliptic-Curve/ec2_1_3.gif” cannot be displayed, because it contains errors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263" y="1082675"/>
            <a:ext cx="4103687" cy="4325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94691" name="Text Box 3"/>
          <p:cNvSpPr txBox="1">
            <a:spLocks noChangeArrowheads="1"/>
          </p:cNvSpPr>
          <p:nvPr/>
        </p:nvSpPr>
        <p:spPr bwMode="auto">
          <a:xfrm>
            <a:off x="288231" y="217046"/>
            <a:ext cx="50465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EC- Examples in real fields 2/2</a:t>
            </a:r>
            <a:endParaRPr lang="en-US" sz="1800" u="none" baseline="30000" dirty="0">
              <a:solidFill>
                <a:srgbClr val="1515F5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149167" y="4468804"/>
            <a:ext cx="4824536" cy="187961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762000"/>
            <a:r>
              <a:rPr lang="en-US" u="none" dirty="0"/>
              <a:t>Adding the points P and -P</a:t>
            </a:r>
          </a:p>
          <a:p>
            <a:pPr defTabSz="762000"/>
            <a:r>
              <a:rPr lang="en-US" sz="1200" u="none" dirty="0"/>
              <a:t>The line through P and -P is a vertical line which does not intersect the elliptic curve at a third point; thus the points P and -P cannot be added as previously to get the “neutral point” 0. Therefore, the elliptic curve group includes the neutral element point at infinity 0. By definition, P + (-P) = 0. As a result of this equation, P + 0 = P is in the elliptic curve group. 0 is called the additive identity of the elliptic curve group; all elliptic curves have an additive identity. </a:t>
            </a:r>
            <a:endParaRPr lang="en-US" sz="2400" b="0" u="none" dirty="0"/>
          </a:p>
        </p:txBody>
      </p:sp>
      <p:pic>
        <p:nvPicPr>
          <p:cNvPr id="14341" name="Picture 5" descr="ec2_1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32475" y="361950"/>
            <a:ext cx="3635375" cy="400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1800398" y="2809875"/>
            <a:ext cx="1223789" cy="8649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5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498" name="AutoShape 2"/>
          <p:cNvSpPr>
            <a:spLocks noChangeArrowheads="1"/>
          </p:cNvSpPr>
          <p:nvPr/>
        </p:nvSpPr>
        <p:spPr bwMode="auto">
          <a:xfrm>
            <a:off x="6437313" y="1365250"/>
            <a:ext cx="1133475" cy="331788"/>
          </a:xfrm>
          <a:prstGeom prst="roundRect">
            <a:avLst>
              <a:gd name="adj" fmla="val 16667"/>
            </a:avLst>
          </a:prstGeom>
          <a:solidFill>
            <a:srgbClr val="F7F9A3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57238" dir="2021404" algn="ctr" rotWithShape="0">
              <a:srgbClr val="000000"/>
            </a:outerShdw>
          </a:effectLst>
        </p:spPr>
        <p:txBody>
          <a:bodyPr/>
          <a:lstStyle/>
          <a:p>
            <a:pPr algn="ctr" defTabSz="762000">
              <a:defRPr/>
            </a:pPr>
            <a:r>
              <a:rPr lang="en-US" sz="1200" u="none">
                <a:latin typeface="Arial Narrow" pitchFamily="34" charset="0"/>
              </a:rPr>
              <a:t>P = Q ?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5789613" y="2114550"/>
            <a:ext cx="1052512" cy="266700"/>
          </a:xfrm>
          <a:prstGeom prst="rect">
            <a:avLst/>
          </a:prstGeom>
          <a:solidFill>
            <a:srgbClr val="66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spcBef>
                <a:spcPts val="600"/>
              </a:spcBef>
            </a:pPr>
            <a:r>
              <a:rPr lang="de-DE" sz="1200" u="none" dirty="0">
                <a:latin typeface="Arial Narrow" pitchFamily="34" charset="0"/>
              </a:rPr>
              <a:t>B   </a:t>
            </a:r>
            <a:r>
              <a:rPr lang="de-DE" sz="1200" u="none" dirty="0">
                <a:latin typeface="Arial Narrow" pitchFamily="34" charset="0"/>
                <a:sym typeface="Symbol" pitchFamily="18" charset="2"/>
              </a:rPr>
              <a:t> </a:t>
            </a:r>
            <a:r>
              <a:rPr lang="de-DE" sz="1200" u="none" dirty="0">
                <a:solidFill>
                  <a:schemeClr val="tx2"/>
                </a:solidFill>
                <a:latin typeface="Arial Narrow" pitchFamily="34" charset="0"/>
              </a:rPr>
              <a:t>x</a:t>
            </a:r>
            <a:r>
              <a:rPr lang="de-DE" sz="1200" u="none" baseline="-25000" dirty="0">
                <a:solidFill>
                  <a:schemeClr val="tx2"/>
                </a:solidFill>
                <a:latin typeface="Arial Narrow" pitchFamily="34" charset="0"/>
              </a:rPr>
              <a:t>1</a:t>
            </a:r>
            <a:r>
              <a:rPr lang="en-AU" sz="1200" u="none" baseline="30000" dirty="0">
                <a:solidFill>
                  <a:schemeClr val="tx2"/>
                </a:solidFill>
                <a:latin typeface="Arial Narrow" pitchFamily="34" charset="0"/>
              </a:rPr>
              <a:t>-1</a:t>
            </a:r>
            <a:r>
              <a:rPr lang="de-DE" sz="120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5062538" y="2871788"/>
            <a:ext cx="1293812" cy="276225"/>
          </a:xfrm>
          <a:prstGeom prst="rect">
            <a:avLst/>
          </a:prstGeom>
          <a:solidFill>
            <a:srgbClr val="66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spcBef>
                <a:spcPts val="600"/>
              </a:spcBef>
            </a:pPr>
            <a:r>
              <a:rPr lang="de-DE" sz="1200" u="none">
                <a:latin typeface="Arial Narrow" pitchFamily="34" charset="0"/>
              </a:rPr>
              <a:t> </a:t>
            </a:r>
            <a:r>
              <a:rPr lang="de-DE" sz="1200" i="1" u="none">
                <a:latin typeface="Arial Narrow" pitchFamily="34" charset="0"/>
                <a:sym typeface="Symbol" pitchFamily="18" charset="2"/>
              </a:rPr>
              <a:t></a:t>
            </a:r>
            <a:r>
              <a:rPr lang="de-DE" sz="1200" i="1" u="none">
                <a:latin typeface="Arial Narrow" pitchFamily="34" charset="0"/>
              </a:rPr>
              <a:t> </a:t>
            </a:r>
            <a:r>
              <a:rPr lang="de-DE" sz="1200" u="none">
                <a:latin typeface="Arial Narrow" pitchFamily="34" charset="0"/>
              </a:rPr>
              <a:t> =  x</a:t>
            </a:r>
            <a:r>
              <a:rPr lang="de-DE" sz="1200" u="none" baseline="-25000">
                <a:latin typeface="Arial Narrow" pitchFamily="34" charset="0"/>
              </a:rPr>
              <a:t>1 </a:t>
            </a:r>
            <a:r>
              <a:rPr lang="de-DE" sz="1200" u="none">
                <a:latin typeface="Arial Narrow" pitchFamily="34" charset="0"/>
              </a:rPr>
              <a:t>+ A </a:t>
            </a:r>
            <a:r>
              <a:rPr lang="de-DE" sz="1200" u="none">
                <a:latin typeface="Arial Narrow" pitchFamily="34" charset="0"/>
                <a:sym typeface="Symbol" pitchFamily="18" charset="2"/>
              </a:rPr>
              <a:t></a:t>
            </a:r>
            <a:r>
              <a:rPr lang="de-DE" sz="1200" u="none">
                <a:latin typeface="Arial Narrow" pitchFamily="34" charset="0"/>
              </a:rPr>
              <a:t> B</a:t>
            </a: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5143500" y="3492500"/>
            <a:ext cx="969963" cy="277813"/>
          </a:xfrm>
          <a:prstGeom prst="rect">
            <a:avLst/>
          </a:prstGeom>
          <a:solidFill>
            <a:srgbClr val="66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spcBef>
                <a:spcPts val="600"/>
              </a:spcBef>
            </a:pPr>
            <a:r>
              <a:rPr lang="de-DE" sz="1200" u="none">
                <a:latin typeface="Arial Narrow" pitchFamily="34" charset="0"/>
              </a:rPr>
              <a:t>C  </a:t>
            </a:r>
            <a:r>
              <a:rPr lang="de-DE" sz="1200" u="none">
                <a:latin typeface="Arial Narrow" pitchFamily="34" charset="0"/>
                <a:sym typeface="Symbol" pitchFamily="18" charset="2"/>
              </a:rPr>
              <a:t></a:t>
            </a:r>
            <a:r>
              <a:rPr lang="de-DE" sz="1200" u="none">
                <a:latin typeface="Arial Narrow" pitchFamily="34" charset="0"/>
              </a:rPr>
              <a:t> </a:t>
            </a:r>
            <a:r>
              <a:rPr lang="de-DE" sz="1200" i="1" u="none">
                <a:latin typeface="Arial Narrow" pitchFamily="34" charset="0"/>
                <a:sym typeface="Symbol" pitchFamily="18" charset="2"/>
              </a:rPr>
              <a:t> </a:t>
            </a:r>
            <a:r>
              <a:rPr lang="en-AU" sz="1200" u="none" baseline="30000">
                <a:solidFill>
                  <a:schemeClr val="tx2"/>
                </a:solidFill>
                <a:latin typeface="Arial Narrow" pitchFamily="34" charset="0"/>
              </a:rPr>
              <a:t>2</a:t>
            </a:r>
            <a:endParaRPr lang="de-DE" sz="1200" u="none" baseline="300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7651750" y="4097338"/>
            <a:ext cx="2024063" cy="346075"/>
          </a:xfrm>
          <a:prstGeom prst="rect">
            <a:avLst/>
          </a:prstGeom>
          <a:solidFill>
            <a:schemeClr val="folHlink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de-DE" sz="1200" u="none">
                <a:latin typeface="Arial Narrow" pitchFamily="34" charset="0"/>
              </a:rPr>
              <a:t>X</a:t>
            </a:r>
            <a:r>
              <a:rPr lang="de-DE" sz="1200" u="none" baseline="-25000">
                <a:latin typeface="Arial Narrow" pitchFamily="34" charset="0"/>
              </a:rPr>
              <a:t>3</a:t>
            </a:r>
            <a:r>
              <a:rPr lang="de-DE" sz="1200" u="none">
                <a:latin typeface="Arial Narrow" pitchFamily="34" charset="0"/>
              </a:rPr>
              <a:t>  </a:t>
            </a:r>
            <a:r>
              <a:rPr lang="de-DE" sz="1200" u="none">
                <a:latin typeface="Arial Narrow" pitchFamily="34" charset="0"/>
                <a:sym typeface="Symbol" pitchFamily="18" charset="2"/>
              </a:rPr>
              <a:t></a:t>
            </a:r>
            <a:r>
              <a:rPr lang="de-DE" sz="1200" u="none">
                <a:latin typeface="Arial Narrow" pitchFamily="34" charset="0"/>
              </a:rPr>
              <a:t>   C + </a:t>
            </a:r>
            <a:r>
              <a:rPr lang="de-DE" sz="1200" i="1" u="none">
                <a:latin typeface="Arial Narrow" pitchFamily="34" charset="0"/>
                <a:sym typeface="Symbol" pitchFamily="18" charset="2"/>
              </a:rPr>
              <a:t></a:t>
            </a:r>
            <a:r>
              <a:rPr lang="de-DE" sz="1200" i="1" u="none">
                <a:latin typeface="Arial Narrow" pitchFamily="34" charset="0"/>
              </a:rPr>
              <a:t> </a:t>
            </a:r>
            <a:r>
              <a:rPr lang="de-DE" sz="1200" u="none">
                <a:latin typeface="Arial Narrow" pitchFamily="34" charset="0"/>
              </a:rPr>
              <a:t>+ </a:t>
            </a:r>
            <a:r>
              <a:rPr lang="de-DE" sz="1200" u="none">
                <a:solidFill>
                  <a:schemeClr val="tx2"/>
                </a:solidFill>
                <a:latin typeface="Arial Narrow" pitchFamily="34" charset="0"/>
              </a:rPr>
              <a:t>( x</a:t>
            </a:r>
            <a:r>
              <a:rPr lang="de-DE" sz="1200" u="none" baseline="-25000">
                <a:solidFill>
                  <a:schemeClr val="tx2"/>
                </a:solidFill>
                <a:latin typeface="Arial Narrow" pitchFamily="34" charset="0"/>
              </a:rPr>
              <a:t>2</a:t>
            </a:r>
            <a:r>
              <a:rPr lang="de-DE" sz="1200" u="none">
                <a:solidFill>
                  <a:schemeClr val="tx2"/>
                </a:solidFill>
                <a:latin typeface="Arial Narrow" pitchFamily="34" charset="0"/>
              </a:rPr>
              <a:t> + x</a:t>
            </a:r>
            <a:r>
              <a:rPr lang="de-DE" sz="1200" u="none" baseline="-25000">
                <a:solidFill>
                  <a:schemeClr val="tx2"/>
                </a:solidFill>
                <a:latin typeface="Arial Narrow" pitchFamily="34" charset="0"/>
              </a:rPr>
              <a:t>1</a:t>
            </a:r>
            <a:r>
              <a:rPr lang="de-DE" sz="1200" u="none">
                <a:solidFill>
                  <a:schemeClr val="tx2"/>
                </a:solidFill>
                <a:latin typeface="Arial Narrow" pitchFamily="34" charset="0"/>
              </a:rPr>
              <a:t> )</a:t>
            </a:r>
            <a:r>
              <a:rPr lang="de-DE" sz="1200" u="none">
                <a:latin typeface="Arial Narrow" pitchFamily="34" charset="0"/>
              </a:rPr>
              <a:t>+ a</a:t>
            </a:r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7165975" y="2114550"/>
            <a:ext cx="1062038" cy="241300"/>
          </a:xfrm>
          <a:prstGeom prst="rect">
            <a:avLst/>
          </a:prstGeom>
          <a:solidFill>
            <a:schemeClr val="folHlink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spcBef>
                <a:spcPts val="600"/>
              </a:spcBef>
            </a:pPr>
            <a:r>
              <a:rPr lang="de-DE" sz="1200" u="none">
                <a:latin typeface="Arial Narrow" pitchFamily="34" charset="0"/>
              </a:rPr>
              <a:t> A </a:t>
            </a:r>
            <a:r>
              <a:rPr lang="de-DE" sz="1200" u="none">
                <a:latin typeface="Arial Narrow" pitchFamily="34" charset="0"/>
                <a:sym typeface="Symbol" pitchFamily="18" charset="2"/>
              </a:rPr>
              <a:t></a:t>
            </a:r>
            <a:r>
              <a:rPr lang="de-DE" sz="1200" u="none">
                <a:latin typeface="Arial Narrow" pitchFamily="34" charset="0"/>
              </a:rPr>
              <a:t> ( y</a:t>
            </a:r>
            <a:r>
              <a:rPr lang="de-DE" sz="1200" u="none" baseline="-25000">
                <a:latin typeface="Arial Narrow" pitchFamily="34" charset="0"/>
              </a:rPr>
              <a:t>2</a:t>
            </a:r>
            <a:r>
              <a:rPr lang="de-DE" sz="1200" u="none">
                <a:latin typeface="Arial Narrow" pitchFamily="34" charset="0"/>
              </a:rPr>
              <a:t> + y</a:t>
            </a:r>
            <a:r>
              <a:rPr lang="de-DE" sz="1200" u="none" baseline="-25000">
                <a:latin typeface="Arial Narrow" pitchFamily="34" charset="0"/>
              </a:rPr>
              <a:t>1 </a:t>
            </a:r>
            <a:r>
              <a:rPr lang="de-DE" sz="1200" u="none">
                <a:latin typeface="Arial Narrow" pitchFamily="34" charset="0"/>
              </a:rPr>
              <a:t>)</a:t>
            </a:r>
          </a:p>
        </p:txBody>
      </p:sp>
      <p:sp>
        <p:nvSpPr>
          <p:cNvPr id="2059" name="Rectangle 8"/>
          <p:cNvSpPr>
            <a:spLocks noChangeArrowheads="1"/>
          </p:cNvSpPr>
          <p:nvPr/>
        </p:nvSpPr>
        <p:spPr bwMode="auto">
          <a:xfrm>
            <a:off x="8456613" y="2127250"/>
            <a:ext cx="12954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spcBef>
                <a:spcPts val="600"/>
              </a:spcBef>
            </a:pPr>
            <a:r>
              <a:rPr lang="de-DE" sz="1200" u="none">
                <a:solidFill>
                  <a:schemeClr val="tx2"/>
                </a:solidFill>
                <a:latin typeface="Arial Narrow" pitchFamily="34" charset="0"/>
              </a:rPr>
              <a:t> B </a:t>
            </a:r>
            <a:r>
              <a:rPr lang="de-DE" sz="1200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 </a:t>
            </a:r>
            <a:r>
              <a:rPr lang="de-DE" sz="1200" u="none">
                <a:solidFill>
                  <a:schemeClr val="tx2"/>
                </a:solidFill>
                <a:latin typeface="Arial Narrow" pitchFamily="34" charset="0"/>
              </a:rPr>
              <a:t>( x</a:t>
            </a:r>
            <a:r>
              <a:rPr lang="de-DE" sz="1200" u="none" baseline="-25000">
                <a:solidFill>
                  <a:schemeClr val="tx2"/>
                </a:solidFill>
                <a:latin typeface="Arial Narrow" pitchFamily="34" charset="0"/>
              </a:rPr>
              <a:t>2</a:t>
            </a:r>
            <a:r>
              <a:rPr lang="de-DE" sz="1200" u="none">
                <a:solidFill>
                  <a:schemeClr val="tx2"/>
                </a:solidFill>
                <a:latin typeface="Arial Narrow" pitchFamily="34" charset="0"/>
              </a:rPr>
              <a:t> + x</a:t>
            </a:r>
            <a:r>
              <a:rPr lang="de-DE" sz="1200" u="none" baseline="-25000">
                <a:solidFill>
                  <a:schemeClr val="tx2"/>
                </a:solidFill>
                <a:latin typeface="Arial Narrow" pitchFamily="34" charset="0"/>
              </a:rPr>
              <a:t>1</a:t>
            </a:r>
            <a:r>
              <a:rPr lang="de-DE" sz="1200" u="none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1200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)</a:t>
            </a:r>
            <a:r>
              <a:rPr lang="en-AU" sz="1200" u="none" baseline="30000">
                <a:solidFill>
                  <a:schemeClr val="tx2"/>
                </a:solidFill>
                <a:latin typeface="Arial Narrow" pitchFamily="34" charset="0"/>
              </a:rPr>
              <a:t>-1</a:t>
            </a:r>
            <a:r>
              <a:rPr lang="de-DE" sz="1200" u="none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2060" name="Rectangle 9"/>
          <p:cNvSpPr>
            <a:spLocks noChangeArrowheads="1"/>
          </p:cNvSpPr>
          <p:nvPr/>
        </p:nvSpPr>
        <p:spPr bwMode="auto">
          <a:xfrm>
            <a:off x="7894638" y="2871788"/>
            <a:ext cx="1295400" cy="265112"/>
          </a:xfrm>
          <a:prstGeom prst="rect">
            <a:avLst/>
          </a:prstGeom>
          <a:solidFill>
            <a:schemeClr val="folHlink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spcBef>
                <a:spcPts val="600"/>
              </a:spcBef>
            </a:pPr>
            <a:r>
              <a:rPr lang="de-DE" sz="1200" i="1" u="none">
                <a:latin typeface="Arial Narrow" pitchFamily="34" charset="0"/>
                <a:sym typeface="Symbol" pitchFamily="18" charset="2"/>
              </a:rPr>
              <a:t></a:t>
            </a:r>
            <a:r>
              <a:rPr lang="de-DE" sz="1200" i="1" u="none">
                <a:latin typeface="Arial Narrow" pitchFamily="34" charset="0"/>
              </a:rPr>
              <a:t> </a:t>
            </a:r>
            <a:r>
              <a:rPr lang="de-DE" sz="1200" u="none">
                <a:latin typeface="Arial Narrow" pitchFamily="34" charset="0"/>
              </a:rPr>
              <a:t> =  A </a:t>
            </a:r>
            <a:r>
              <a:rPr lang="de-DE" sz="1200" u="none">
                <a:latin typeface="Arial Narrow" pitchFamily="34" charset="0"/>
                <a:sym typeface="Symbol" pitchFamily="18" charset="2"/>
              </a:rPr>
              <a:t></a:t>
            </a:r>
            <a:r>
              <a:rPr lang="de-DE" sz="1200" u="none">
                <a:latin typeface="Arial Narrow" pitchFamily="34" charset="0"/>
              </a:rPr>
              <a:t> B</a:t>
            </a:r>
          </a:p>
        </p:txBody>
      </p:sp>
      <p:sp>
        <p:nvSpPr>
          <p:cNvPr id="2061" name="Rectangle 10"/>
          <p:cNvSpPr>
            <a:spLocks noChangeArrowheads="1"/>
          </p:cNvSpPr>
          <p:nvPr/>
        </p:nvSpPr>
        <p:spPr bwMode="auto">
          <a:xfrm>
            <a:off x="6599238" y="5049838"/>
            <a:ext cx="1133475" cy="276225"/>
          </a:xfrm>
          <a:prstGeom prst="rect">
            <a:avLst/>
          </a:prstGeom>
          <a:solidFill>
            <a:srgbClr val="FFCC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spcBef>
                <a:spcPts val="600"/>
              </a:spcBef>
            </a:pPr>
            <a:r>
              <a:rPr lang="de-DE" sz="1200" u="none">
                <a:latin typeface="Arial Narrow" pitchFamily="34" charset="0"/>
              </a:rPr>
              <a:t>E </a:t>
            </a:r>
            <a:r>
              <a:rPr lang="de-DE" sz="1200" u="none">
                <a:latin typeface="Arial Narrow" pitchFamily="34" charset="0"/>
                <a:sym typeface="Symbol" pitchFamily="18" charset="2"/>
              </a:rPr>
              <a:t> </a:t>
            </a:r>
            <a:r>
              <a:rPr lang="de-DE" sz="1200" i="1" u="none">
                <a:latin typeface="Arial Narrow" pitchFamily="34" charset="0"/>
                <a:sym typeface="Symbol" pitchFamily="18" charset="2"/>
              </a:rPr>
              <a:t></a:t>
            </a:r>
            <a:r>
              <a:rPr lang="de-DE" sz="1200" u="none">
                <a:latin typeface="Arial Narrow" pitchFamily="34" charset="0"/>
                <a:sym typeface="Symbol" pitchFamily="18" charset="2"/>
              </a:rPr>
              <a:t> </a:t>
            </a:r>
            <a:r>
              <a:rPr lang="de-DE" sz="1200" u="none">
                <a:solidFill>
                  <a:schemeClr val="tx2"/>
                </a:solidFill>
                <a:latin typeface="Arial Narrow" pitchFamily="34" charset="0"/>
              </a:rPr>
              <a:t>( x</a:t>
            </a:r>
            <a:r>
              <a:rPr lang="de-DE" sz="1200" u="none" baseline="-25000">
                <a:solidFill>
                  <a:schemeClr val="tx2"/>
                </a:solidFill>
                <a:latin typeface="Arial Narrow" pitchFamily="34" charset="0"/>
              </a:rPr>
              <a:t>1</a:t>
            </a:r>
            <a:r>
              <a:rPr lang="de-DE" sz="1200" u="none">
                <a:solidFill>
                  <a:schemeClr val="tx2"/>
                </a:solidFill>
                <a:latin typeface="Arial Narrow" pitchFamily="34" charset="0"/>
              </a:rPr>
              <a:t> + x</a:t>
            </a:r>
            <a:r>
              <a:rPr lang="de-DE" sz="1200" u="none" baseline="-25000">
                <a:solidFill>
                  <a:schemeClr val="tx2"/>
                </a:solidFill>
                <a:latin typeface="Arial Narrow" pitchFamily="34" charset="0"/>
              </a:rPr>
              <a:t>3</a:t>
            </a:r>
            <a:r>
              <a:rPr lang="de-DE" sz="1200" u="none">
                <a:solidFill>
                  <a:schemeClr val="tx2"/>
                </a:solidFill>
                <a:latin typeface="Arial Narrow" pitchFamily="34" charset="0"/>
              </a:rPr>
              <a:t> )</a:t>
            </a:r>
            <a:r>
              <a:rPr lang="de-DE" sz="1200" u="none">
                <a:latin typeface="Arial Narrow" pitchFamily="34" charset="0"/>
              </a:rPr>
              <a:t> </a:t>
            </a:r>
          </a:p>
        </p:txBody>
      </p:sp>
      <p:sp>
        <p:nvSpPr>
          <p:cNvPr id="2062" name="Rectangle 11"/>
          <p:cNvSpPr>
            <a:spLocks noChangeArrowheads="1"/>
          </p:cNvSpPr>
          <p:nvPr/>
        </p:nvSpPr>
        <p:spPr bwMode="auto">
          <a:xfrm>
            <a:off x="8542338" y="5062538"/>
            <a:ext cx="1052512" cy="277812"/>
          </a:xfrm>
          <a:prstGeom prst="rect">
            <a:avLst/>
          </a:prstGeom>
          <a:solidFill>
            <a:srgbClr val="FFCC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spcBef>
                <a:spcPts val="600"/>
              </a:spcBef>
            </a:pPr>
            <a:r>
              <a:rPr lang="de-DE" sz="1200" u="none">
                <a:latin typeface="Arial Narrow" pitchFamily="34" charset="0"/>
              </a:rPr>
              <a:t>F </a:t>
            </a:r>
            <a:r>
              <a:rPr lang="de-DE" sz="1200" u="none">
                <a:latin typeface="Arial Narrow" pitchFamily="34" charset="0"/>
                <a:sym typeface="Symbol" pitchFamily="18" charset="2"/>
              </a:rPr>
              <a:t></a:t>
            </a:r>
            <a:r>
              <a:rPr lang="de-DE" sz="1200" u="none">
                <a:latin typeface="Arial Narrow" pitchFamily="34" charset="0"/>
              </a:rPr>
              <a:t> y</a:t>
            </a:r>
            <a:r>
              <a:rPr lang="de-DE" sz="1200" u="none" baseline="-25000">
                <a:latin typeface="Arial Narrow" pitchFamily="34" charset="0"/>
              </a:rPr>
              <a:t>1 </a:t>
            </a:r>
            <a:r>
              <a:rPr lang="de-DE" sz="1200" u="none">
                <a:latin typeface="Arial Narrow" pitchFamily="34" charset="0"/>
              </a:rPr>
              <a:t>+ </a:t>
            </a:r>
            <a:r>
              <a:rPr lang="de-DE" sz="1200" u="none">
                <a:solidFill>
                  <a:schemeClr val="tx2"/>
                </a:solidFill>
                <a:latin typeface="Arial Narrow" pitchFamily="34" charset="0"/>
              </a:rPr>
              <a:t>x</a:t>
            </a:r>
            <a:r>
              <a:rPr lang="de-DE" sz="1200" u="none" baseline="-25000">
                <a:solidFill>
                  <a:schemeClr val="tx2"/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2063" name="Rectangle 12"/>
          <p:cNvSpPr>
            <a:spLocks noChangeArrowheads="1"/>
          </p:cNvSpPr>
          <p:nvPr/>
        </p:nvSpPr>
        <p:spPr bwMode="auto">
          <a:xfrm>
            <a:off x="7449343" y="6000967"/>
            <a:ext cx="1376363" cy="282576"/>
          </a:xfrm>
          <a:prstGeom prst="rect">
            <a:avLst/>
          </a:prstGeom>
          <a:solidFill>
            <a:srgbClr val="89FF8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de-DE" sz="1200" u="none">
                <a:latin typeface="Arial Narrow" pitchFamily="34" charset="0"/>
              </a:rPr>
              <a:t>Y</a:t>
            </a:r>
            <a:r>
              <a:rPr lang="de-DE" sz="1200" u="none" baseline="-25000">
                <a:latin typeface="Arial Narrow" pitchFamily="34" charset="0"/>
              </a:rPr>
              <a:t>3</a:t>
            </a:r>
            <a:r>
              <a:rPr lang="de-DE" sz="1200" u="none">
                <a:latin typeface="Arial Narrow" pitchFamily="34" charset="0"/>
              </a:rPr>
              <a:t>   </a:t>
            </a:r>
            <a:r>
              <a:rPr lang="de-DE" sz="1200" u="none">
                <a:latin typeface="Arial Narrow" pitchFamily="34" charset="0"/>
                <a:sym typeface="Symbol" pitchFamily="18" charset="2"/>
              </a:rPr>
              <a:t></a:t>
            </a:r>
            <a:r>
              <a:rPr lang="de-DE" sz="1200" u="none">
                <a:latin typeface="Arial Narrow" pitchFamily="34" charset="0"/>
              </a:rPr>
              <a:t>   E + F</a:t>
            </a:r>
          </a:p>
        </p:txBody>
      </p:sp>
      <p:sp>
        <p:nvSpPr>
          <p:cNvPr id="2064" name="Line 13"/>
          <p:cNvSpPr>
            <a:spLocks noChangeShapeType="1"/>
          </p:cNvSpPr>
          <p:nvPr/>
        </p:nvSpPr>
        <p:spPr bwMode="auto">
          <a:xfrm>
            <a:off x="8137525" y="5684838"/>
            <a:ext cx="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065" name="Line 14"/>
          <p:cNvSpPr>
            <a:spLocks noChangeShapeType="1"/>
          </p:cNvSpPr>
          <p:nvPr/>
        </p:nvSpPr>
        <p:spPr bwMode="auto">
          <a:xfrm flipH="1">
            <a:off x="5713413" y="4615079"/>
            <a:ext cx="283368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66" name="Line 15"/>
          <p:cNvSpPr>
            <a:spLocks noChangeShapeType="1"/>
          </p:cNvSpPr>
          <p:nvPr/>
        </p:nvSpPr>
        <p:spPr bwMode="auto">
          <a:xfrm>
            <a:off x="9028113" y="1838325"/>
            <a:ext cx="0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067" name="Line 16"/>
          <p:cNvSpPr>
            <a:spLocks noChangeShapeType="1"/>
          </p:cNvSpPr>
          <p:nvPr/>
        </p:nvSpPr>
        <p:spPr bwMode="auto">
          <a:xfrm>
            <a:off x="8299450" y="1560513"/>
            <a:ext cx="0" cy="277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68" name="Line 17"/>
          <p:cNvSpPr>
            <a:spLocks noChangeShapeType="1"/>
          </p:cNvSpPr>
          <p:nvPr/>
        </p:nvSpPr>
        <p:spPr bwMode="auto">
          <a:xfrm>
            <a:off x="7651750" y="1838325"/>
            <a:ext cx="13763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69" name="Line 18"/>
          <p:cNvSpPr>
            <a:spLocks noChangeShapeType="1"/>
          </p:cNvSpPr>
          <p:nvPr/>
        </p:nvSpPr>
        <p:spPr bwMode="auto">
          <a:xfrm>
            <a:off x="4900613" y="1838325"/>
            <a:ext cx="0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070" name="Line 19"/>
          <p:cNvSpPr>
            <a:spLocks noChangeShapeType="1"/>
          </p:cNvSpPr>
          <p:nvPr/>
        </p:nvSpPr>
        <p:spPr bwMode="auto">
          <a:xfrm>
            <a:off x="5384800" y="1560513"/>
            <a:ext cx="10525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71" name="Line 20"/>
          <p:cNvSpPr>
            <a:spLocks noChangeShapeType="1"/>
          </p:cNvSpPr>
          <p:nvPr/>
        </p:nvSpPr>
        <p:spPr bwMode="auto">
          <a:xfrm>
            <a:off x="4900613" y="1838325"/>
            <a:ext cx="13747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72" name="Line 21"/>
          <p:cNvSpPr>
            <a:spLocks noChangeShapeType="1"/>
          </p:cNvSpPr>
          <p:nvPr/>
        </p:nvSpPr>
        <p:spPr bwMode="auto">
          <a:xfrm>
            <a:off x="8461375" y="2663825"/>
            <a:ext cx="0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073" name="Line 22"/>
          <p:cNvSpPr>
            <a:spLocks noChangeShapeType="1"/>
          </p:cNvSpPr>
          <p:nvPr/>
        </p:nvSpPr>
        <p:spPr bwMode="auto">
          <a:xfrm>
            <a:off x="7732713" y="2390775"/>
            <a:ext cx="0" cy="276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74" name="Line 23"/>
          <p:cNvSpPr>
            <a:spLocks noChangeShapeType="1"/>
          </p:cNvSpPr>
          <p:nvPr/>
        </p:nvSpPr>
        <p:spPr bwMode="auto">
          <a:xfrm>
            <a:off x="9109075" y="2390775"/>
            <a:ext cx="0" cy="276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75" name="Line 24"/>
          <p:cNvSpPr>
            <a:spLocks noChangeShapeType="1"/>
          </p:cNvSpPr>
          <p:nvPr/>
        </p:nvSpPr>
        <p:spPr bwMode="auto">
          <a:xfrm flipH="1">
            <a:off x="7732713" y="2663825"/>
            <a:ext cx="137636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76" name="Line 25"/>
          <p:cNvSpPr>
            <a:spLocks noChangeShapeType="1"/>
          </p:cNvSpPr>
          <p:nvPr/>
        </p:nvSpPr>
        <p:spPr bwMode="auto">
          <a:xfrm>
            <a:off x="5627688" y="2663825"/>
            <a:ext cx="0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077" name="Line 26"/>
          <p:cNvSpPr>
            <a:spLocks noChangeShapeType="1"/>
          </p:cNvSpPr>
          <p:nvPr/>
        </p:nvSpPr>
        <p:spPr bwMode="auto">
          <a:xfrm>
            <a:off x="4900613" y="2390775"/>
            <a:ext cx="0" cy="276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78" name="Line 27"/>
          <p:cNvSpPr>
            <a:spLocks noChangeShapeType="1"/>
          </p:cNvSpPr>
          <p:nvPr/>
        </p:nvSpPr>
        <p:spPr bwMode="auto">
          <a:xfrm>
            <a:off x="6275388" y="2390775"/>
            <a:ext cx="0" cy="276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79" name="Line 28"/>
          <p:cNvSpPr>
            <a:spLocks noChangeShapeType="1"/>
          </p:cNvSpPr>
          <p:nvPr/>
        </p:nvSpPr>
        <p:spPr bwMode="auto">
          <a:xfrm>
            <a:off x="5627688" y="3770313"/>
            <a:ext cx="0" cy="277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080" name="Line 29"/>
          <p:cNvSpPr>
            <a:spLocks noChangeShapeType="1"/>
          </p:cNvSpPr>
          <p:nvPr/>
        </p:nvSpPr>
        <p:spPr bwMode="auto">
          <a:xfrm>
            <a:off x="8461375" y="3228975"/>
            <a:ext cx="0" cy="207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81" name="Line 30"/>
          <p:cNvSpPr>
            <a:spLocks noChangeShapeType="1"/>
          </p:cNvSpPr>
          <p:nvPr/>
        </p:nvSpPr>
        <p:spPr bwMode="auto">
          <a:xfrm>
            <a:off x="5708650" y="4392613"/>
            <a:ext cx="0" cy="554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82" name="Line 31"/>
          <p:cNvSpPr>
            <a:spLocks noChangeShapeType="1"/>
          </p:cNvSpPr>
          <p:nvPr/>
        </p:nvSpPr>
        <p:spPr bwMode="auto">
          <a:xfrm>
            <a:off x="7085013" y="5338763"/>
            <a:ext cx="0" cy="346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83" name="Line 32"/>
          <p:cNvSpPr>
            <a:spLocks noChangeShapeType="1"/>
          </p:cNvSpPr>
          <p:nvPr/>
        </p:nvSpPr>
        <p:spPr bwMode="auto">
          <a:xfrm>
            <a:off x="9028113" y="5338763"/>
            <a:ext cx="0" cy="346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84" name="Line 33"/>
          <p:cNvSpPr>
            <a:spLocks noChangeShapeType="1"/>
          </p:cNvSpPr>
          <p:nvPr/>
        </p:nvSpPr>
        <p:spPr bwMode="auto">
          <a:xfrm>
            <a:off x="7085013" y="5684838"/>
            <a:ext cx="1943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85" name="Line 34"/>
          <p:cNvSpPr>
            <a:spLocks noChangeShapeType="1"/>
          </p:cNvSpPr>
          <p:nvPr/>
        </p:nvSpPr>
        <p:spPr bwMode="auto">
          <a:xfrm>
            <a:off x="5384800" y="1560513"/>
            <a:ext cx="0" cy="277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86" name="Line 35"/>
          <p:cNvSpPr>
            <a:spLocks noChangeShapeType="1"/>
          </p:cNvSpPr>
          <p:nvPr/>
        </p:nvSpPr>
        <p:spPr bwMode="auto">
          <a:xfrm>
            <a:off x="4900613" y="2663825"/>
            <a:ext cx="13747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87" name="Rectangle 36"/>
          <p:cNvSpPr>
            <a:spLocks noChangeArrowheads="1"/>
          </p:cNvSpPr>
          <p:nvPr/>
        </p:nvSpPr>
        <p:spPr bwMode="auto">
          <a:xfrm>
            <a:off x="7975600" y="3494088"/>
            <a:ext cx="971550" cy="273050"/>
          </a:xfrm>
          <a:prstGeom prst="rect">
            <a:avLst/>
          </a:prstGeom>
          <a:solidFill>
            <a:schemeClr val="folHlink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spcBef>
                <a:spcPts val="600"/>
              </a:spcBef>
            </a:pPr>
            <a:r>
              <a:rPr lang="de-DE" sz="1200" u="none">
                <a:latin typeface="Arial Narrow" pitchFamily="34" charset="0"/>
              </a:rPr>
              <a:t>C  </a:t>
            </a:r>
            <a:r>
              <a:rPr lang="de-DE" sz="1200" u="none">
                <a:latin typeface="Arial Narrow" pitchFamily="34" charset="0"/>
                <a:sym typeface="Symbol" pitchFamily="18" charset="2"/>
              </a:rPr>
              <a:t> </a:t>
            </a:r>
            <a:r>
              <a:rPr lang="de-DE" sz="1200" i="1" u="none">
                <a:latin typeface="Arial Narrow" pitchFamily="34" charset="0"/>
                <a:sym typeface="Symbol" pitchFamily="18" charset="2"/>
              </a:rPr>
              <a:t> </a:t>
            </a:r>
            <a:r>
              <a:rPr lang="en-AU" sz="1200" u="none" baseline="30000">
                <a:solidFill>
                  <a:schemeClr val="tx2"/>
                </a:solidFill>
                <a:latin typeface="Arial Narrow" pitchFamily="34" charset="0"/>
              </a:rPr>
              <a:t>2</a:t>
            </a:r>
            <a:endParaRPr lang="de-DE" sz="1200" u="none" baseline="300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088" name="Line 37"/>
          <p:cNvSpPr>
            <a:spLocks noChangeShapeType="1"/>
          </p:cNvSpPr>
          <p:nvPr/>
        </p:nvSpPr>
        <p:spPr bwMode="auto">
          <a:xfrm>
            <a:off x="5627688" y="3148013"/>
            <a:ext cx="0" cy="346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089" name="Line 38"/>
          <p:cNvSpPr>
            <a:spLocks noChangeShapeType="1"/>
          </p:cNvSpPr>
          <p:nvPr/>
        </p:nvSpPr>
        <p:spPr bwMode="auto">
          <a:xfrm>
            <a:off x="8461375" y="3148013"/>
            <a:ext cx="0" cy="346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090" name="Rectangle 39"/>
          <p:cNvSpPr>
            <a:spLocks noChangeArrowheads="1"/>
          </p:cNvSpPr>
          <p:nvPr/>
        </p:nvSpPr>
        <p:spPr bwMode="auto">
          <a:xfrm>
            <a:off x="4953000" y="4048125"/>
            <a:ext cx="1412875" cy="346075"/>
          </a:xfrm>
          <a:prstGeom prst="rect">
            <a:avLst/>
          </a:prstGeom>
          <a:solidFill>
            <a:srgbClr val="66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de-DE" sz="1200" u="none">
                <a:latin typeface="Arial Narrow" pitchFamily="34" charset="0"/>
              </a:rPr>
              <a:t>X</a:t>
            </a:r>
            <a:r>
              <a:rPr lang="de-DE" sz="1200" u="none" baseline="-25000">
                <a:latin typeface="Arial Narrow" pitchFamily="34" charset="0"/>
              </a:rPr>
              <a:t>3</a:t>
            </a:r>
            <a:r>
              <a:rPr lang="de-DE" sz="1200" u="none">
                <a:latin typeface="Arial Narrow" pitchFamily="34" charset="0"/>
              </a:rPr>
              <a:t> </a:t>
            </a:r>
            <a:r>
              <a:rPr lang="de-DE" sz="1200" u="none">
                <a:latin typeface="Arial Narrow" pitchFamily="34" charset="0"/>
                <a:sym typeface="Symbol" pitchFamily="18" charset="2"/>
              </a:rPr>
              <a:t></a:t>
            </a:r>
            <a:r>
              <a:rPr lang="de-DE" sz="1200" u="none">
                <a:latin typeface="Arial Narrow" pitchFamily="34" charset="0"/>
              </a:rPr>
              <a:t>   C + </a:t>
            </a:r>
            <a:r>
              <a:rPr lang="de-DE" sz="1200" i="1" u="none">
                <a:latin typeface="Arial Narrow" pitchFamily="34" charset="0"/>
                <a:sym typeface="Symbol" pitchFamily="18" charset="2"/>
              </a:rPr>
              <a:t></a:t>
            </a:r>
            <a:r>
              <a:rPr lang="de-DE" sz="1200" i="1" u="none">
                <a:latin typeface="Arial Narrow" pitchFamily="34" charset="0"/>
              </a:rPr>
              <a:t> </a:t>
            </a:r>
            <a:r>
              <a:rPr lang="de-DE" sz="1200" u="none">
                <a:latin typeface="Arial Narrow" pitchFamily="34" charset="0"/>
              </a:rPr>
              <a:t>+ a</a:t>
            </a:r>
          </a:p>
        </p:txBody>
      </p:sp>
      <p:sp>
        <p:nvSpPr>
          <p:cNvPr id="2091" name="Line 40"/>
          <p:cNvSpPr>
            <a:spLocks noChangeShapeType="1"/>
          </p:cNvSpPr>
          <p:nvPr/>
        </p:nvSpPr>
        <p:spPr bwMode="auto">
          <a:xfrm>
            <a:off x="8461375" y="3770313"/>
            <a:ext cx="0" cy="3476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092" name="Line 41"/>
          <p:cNvSpPr>
            <a:spLocks noChangeShapeType="1"/>
          </p:cNvSpPr>
          <p:nvPr/>
        </p:nvSpPr>
        <p:spPr bwMode="auto">
          <a:xfrm>
            <a:off x="8542338" y="4391025"/>
            <a:ext cx="4762" cy="238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93" name="Line 42"/>
          <p:cNvSpPr>
            <a:spLocks noChangeShapeType="1"/>
          </p:cNvSpPr>
          <p:nvPr/>
        </p:nvSpPr>
        <p:spPr bwMode="auto">
          <a:xfrm>
            <a:off x="7570788" y="1560513"/>
            <a:ext cx="72866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2094" name="Line 43"/>
          <p:cNvSpPr>
            <a:spLocks noChangeShapeType="1"/>
          </p:cNvSpPr>
          <p:nvPr/>
        </p:nvSpPr>
        <p:spPr bwMode="auto">
          <a:xfrm>
            <a:off x="6275388" y="1838325"/>
            <a:ext cx="0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095" name="Line 44"/>
          <p:cNvSpPr>
            <a:spLocks noChangeShapeType="1"/>
          </p:cNvSpPr>
          <p:nvPr/>
        </p:nvSpPr>
        <p:spPr bwMode="auto">
          <a:xfrm>
            <a:off x="7651750" y="1838325"/>
            <a:ext cx="0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096" name="Line 45"/>
          <p:cNvSpPr>
            <a:spLocks noChangeShapeType="1"/>
          </p:cNvSpPr>
          <p:nvPr/>
        </p:nvSpPr>
        <p:spPr bwMode="auto">
          <a:xfrm>
            <a:off x="7085013" y="4640263"/>
            <a:ext cx="0" cy="414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097" name="Rectangle 46"/>
          <p:cNvSpPr>
            <a:spLocks noChangeArrowheads="1"/>
          </p:cNvSpPr>
          <p:nvPr/>
        </p:nvSpPr>
        <p:spPr bwMode="auto">
          <a:xfrm>
            <a:off x="4495800" y="2114550"/>
            <a:ext cx="1050925" cy="268288"/>
          </a:xfrm>
          <a:prstGeom prst="rect">
            <a:avLst/>
          </a:prstGeom>
          <a:solidFill>
            <a:srgbClr val="66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spcBef>
                <a:spcPts val="600"/>
              </a:spcBef>
            </a:pPr>
            <a:r>
              <a:rPr lang="de-DE" sz="1200" u="none">
                <a:latin typeface="Arial Narrow" pitchFamily="34" charset="0"/>
              </a:rPr>
              <a:t>A </a:t>
            </a:r>
            <a:r>
              <a:rPr lang="de-DE" sz="1200" u="none">
                <a:latin typeface="Arial Narrow" pitchFamily="34" charset="0"/>
                <a:sym typeface="Symbol" pitchFamily="18" charset="2"/>
              </a:rPr>
              <a:t></a:t>
            </a:r>
            <a:r>
              <a:rPr lang="de-DE" sz="1200" u="none">
                <a:latin typeface="Arial Narrow" pitchFamily="34" charset="0"/>
              </a:rPr>
              <a:t> y</a:t>
            </a:r>
            <a:r>
              <a:rPr lang="de-DE" sz="1200" u="none" baseline="-25000">
                <a:latin typeface="Arial Narrow" pitchFamily="34" charset="0"/>
              </a:rPr>
              <a:t>1</a:t>
            </a:r>
            <a:endParaRPr lang="de-DE" sz="1200" u="none">
              <a:latin typeface="Arial Narrow" pitchFamily="34" charset="0"/>
            </a:endParaRPr>
          </a:p>
        </p:txBody>
      </p:sp>
      <p:sp>
        <p:nvSpPr>
          <p:cNvPr id="1386543" name="Text Box 47"/>
          <p:cNvSpPr txBox="1">
            <a:spLocks noChangeArrowheads="1"/>
          </p:cNvSpPr>
          <p:nvPr/>
        </p:nvSpPr>
        <p:spPr bwMode="auto">
          <a:xfrm>
            <a:off x="504825" y="1956308"/>
            <a:ext cx="3960813" cy="151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defTabSz="762000">
              <a:defRPr/>
            </a:pPr>
            <a:r>
              <a:rPr lang="en-US" u="none" dirty="0"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Addition in Elliptic Curve  </a:t>
            </a:r>
            <a:r>
              <a:rPr lang="en-US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over GF </a:t>
            </a:r>
            <a:r>
              <a:rPr lang="en-US" i="1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(2</a:t>
            </a:r>
            <a:r>
              <a:rPr lang="en-AU" u="none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</a:t>
            </a:r>
            <a:r>
              <a:rPr lang="en-US" i="1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)</a:t>
            </a:r>
          </a:p>
          <a:p>
            <a:pPr defTabSz="762000">
              <a:defRPr/>
            </a:pPr>
            <a:r>
              <a:rPr lang="en-US" sz="1800" i="1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(n should be prime for higher security)</a:t>
            </a:r>
          </a:p>
          <a:p>
            <a:pPr defTabSz="762000">
              <a:defRPr/>
            </a:pPr>
            <a:r>
              <a:rPr lang="en-US" sz="1800" i="1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x, y  are elements in </a:t>
            </a:r>
            <a:r>
              <a:rPr lang="en-US" sz="1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GF</a:t>
            </a:r>
            <a:r>
              <a:rPr lang="en-US" sz="1800" i="1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(2</a:t>
            </a:r>
            <a:r>
              <a:rPr lang="en-AU" sz="1800" u="none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</a:t>
            </a:r>
            <a:r>
              <a:rPr lang="en-US" sz="1800" i="1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)</a:t>
            </a:r>
            <a:endParaRPr lang="en-US" sz="1600" i="1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sym typeface="Symbol" pitchFamily="18" charset="2"/>
            </a:endParaRPr>
          </a:p>
          <a:p>
            <a:pPr defTabSz="762000">
              <a:defRPr/>
            </a:pPr>
            <a:endParaRPr lang="en-US" sz="1600" i="1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sym typeface="Symbol" pitchFamily="18" charset="2"/>
            </a:endParaRPr>
          </a:p>
          <a:p>
            <a:pPr defTabSz="762000">
              <a:defRPr/>
            </a:pPr>
            <a:r>
              <a:rPr lang="en-US" i="1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Adding two point:  P + Q</a:t>
            </a:r>
          </a:p>
        </p:txBody>
      </p:sp>
      <p:sp>
        <p:nvSpPr>
          <p:cNvPr id="2099" name="Text Box 48"/>
          <p:cNvSpPr txBox="1">
            <a:spLocks noChangeArrowheads="1"/>
          </p:cNvSpPr>
          <p:nvPr/>
        </p:nvSpPr>
        <p:spPr bwMode="auto">
          <a:xfrm>
            <a:off x="552394" y="3475340"/>
            <a:ext cx="4322763" cy="1971951"/>
          </a:xfrm>
          <a:prstGeom prst="rect">
            <a:avLst/>
          </a:prstGeom>
          <a:solidFill>
            <a:srgbClr val="FFFFE5"/>
          </a:solidFill>
          <a:ln w="9525">
            <a:solidFill>
              <a:srgbClr val="1515F5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>
              <a:spcBef>
                <a:spcPts val="600"/>
              </a:spcBef>
            </a:pPr>
            <a:r>
              <a:rPr lang="en-US" sz="1400" u="none" dirty="0">
                <a:latin typeface="Arial Narrow" pitchFamily="34" charset="0"/>
              </a:rPr>
              <a:t>E  is an Elliptic Curve (</a:t>
            </a:r>
            <a:r>
              <a:rPr lang="en-US" sz="1400" u="none" dirty="0" err="1">
                <a:latin typeface="Arial Narrow" pitchFamily="34" charset="0"/>
              </a:rPr>
              <a:t>Koblitz</a:t>
            </a:r>
            <a:r>
              <a:rPr lang="en-US" sz="1400" u="none" dirty="0">
                <a:latin typeface="Arial Narrow" pitchFamily="34" charset="0"/>
              </a:rPr>
              <a:t>) : </a:t>
            </a:r>
          </a:p>
          <a:p>
            <a:pPr defTabSz="762000">
              <a:spcBef>
                <a:spcPts val="600"/>
              </a:spcBef>
            </a:pPr>
            <a:r>
              <a:rPr lang="en-US" sz="1400" u="none" dirty="0">
                <a:latin typeface="Arial Narrow" pitchFamily="34" charset="0"/>
              </a:rPr>
              <a:t> with                    (IEEE 1363/D8, 10.1999)</a:t>
            </a:r>
          </a:p>
          <a:p>
            <a:pPr defTabSz="762000">
              <a:spcBef>
                <a:spcPts val="600"/>
              </a:spcBef>
            </a:pPr>
            <a:endParaRPr lang="en-US" sz="1400" u="none" dirty="0">
              <a:latin typeface="Arial Narrow" pitchFamily="34" charset="0"/>
            </a:endParaRPr>
          </a:p>
          <a:p>
            <a:pPr defTabSz="762000"/>
            <a:r>
              <a:rPr lang="en-US" sz="1400" u="none" dirty="0">
                <a:solidFill>
                  <a:schemeClr val="hlink"/>
                </a:solidFill>
                <a:latin typeface="Arial Narrow" pitchFamily="34" charset="0"/>
              </a:rPr>
              <a:t>P = (x</a:t>
            </a:r>
            <a:r>
              <a:rPr lang="en-US" sz="1400" u="none" baseline="-25000" dirty="0">
                <a:solidFill>
                  <a:schemeClr val="hlink"/>
                </a:solidFill>
                <a:latin typeface="Arial Narrow" pitchFamily="34" charset="0"/>
              </a:rPr>
              <a:t>1</a:t>
            </a:r>
            <a:r>
              <a:rPr lang="en-US" sz="1400" u="none" dirty="0">
                <a:solidFill>
                  <a:schemeClr val="hlink"/>
                </a:solidFill>
                <a:latin typeface="Arial Narrow" pitchFamily="34" charset="0"/>
              </a:rPr>
              <a:t>,y</a:t>
            </a:r>
            <a:r>
              <a:rPr lang="en-US" sz="1400" u="none" baseline="-25000" dirty="0">
                <a:solidFill>
                  <a:schemeClr val="hlink"/>
                </a:solidFill>
                <a:latin typeface="Arial Narrow" pitchFamily="34" charset="0"/>
              </a:rPr>
              <a:t>1</a:t>
            </a:r>
            <a:r>
              <a:rPr lang="en-US" sz="1400" u="none" dirty="0">
                <a:solidFill>
                  <a:schemeClr val="hlink"/>
                </a:solidFill>
                <a:latin typeface="Arial Narrow" pitchFamily="34" charset="0"/>
              </a:rPr>
              <a:t>)</a:t>
            </a:r>
            <a:r>
              <a:rPr lang="en-US" sz="1400" u="none" dirty="0">
                <a:latin typeface="Arial Narrow" pitchFamily="34" charset="0"/>
              </a:rPr>
              <a:t>  and </a:t>
            </a:r>
            <a:r>
              <a:rPr lang="en-US" sz="1400" u="none" dirty="0">
                <a:solidFill>
                  <a:schemeClr val="hlink"/>
                </a:solidFill>
                <a:latin typeface="Arial Narrow" pitchFamily="34" charset="0"/>
              </a:rPr>
              <a:t>Q = (x</a:t>
            </a:r>
            <a:r>
              <a:rPr lang="en-US" sz="1400" u="none" baseline="-25000" dirty="0">
                <a:solidFill>
                  <a:schemeClr val="hlink"/>
                </a:solidFill>
                <a:latin typeface="Arial Narrow" pitchFamily="34" charset="0"/>
              </a:rPr>
              <a:t>2</a:t>
            </a:r>
            <a:r>
              <a:rPr lang="en-US" sz="1400" u="none" dirty="0">
                <a:solidFill>
                  <a:schemeClr val="hlink"/>
                </a:solidFill>
                <a:latin typeface="Arial Narrow" pitchFamily="34" charset="0"/>
              </a:rPr>
              <a:t>,y</a:t>
            </a:r>
            <a:r>
              <a:rPr lang="en-US" sz="1400" u="none" baseline="-25000" dirty="0">
                <a:solidFill>
                  <a:schemeClr val="hlink"/>
                </a:solidFill>
                <a:latin typeface="Arial Narrow" pitchFamily="34" charset="0"/>
              </a:rPr>
              <a:t>2</a:t>
            </a:r>
            <a:r>
              <a:rPr lang="en-US" sz="1400" u="none" dirty="0">
                <a:solidFill>
                  <a:schemeClr val="hlink"/>
                </a:solidFill>
                <a:latin typeface="Arial Narrow" pitchFamily="34" charset="0"/>
              </a:rPr>
              <a:t>)</a:t>
            </a:r>
            <a:r>
              <a:rPr lang="en-US" sz="1400" u="none" dirty="0">
                <a:latin typeface="Arial Narrow" pitchFamily="34" charset="0"/>
              </a:rPr>
              <a:t>  are two points on the curve.</a:t>
            </a:r>
          </a:p>
          <a:p>
            <a:pPr defTabSz="762000"/>
            <a:endParaRPr lang="en-US" sz="1400" u="none" dirty="0">
              <a:latin typeface="Arial Narrow" pitchFamily="34" charset="0"/>
            </a:endParaRPr>
          </a:p>
          <a:p>
            <a:pPr defTabSz="762000"/>
            <a:r>
              <a:rPr lang="en-US" sz="1400" u="none" dirty="0">
                <a:latin typeface="Arial Narrow" pitchFamily="34" charset="0"/>
              </a:rPr>
              <a:t>The sum is R= P </a:t>
            </a:r>
            <a:r>
              <a:rPr lang="en-US" sz="140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</a:t>
            </a:r>
            <a:r>
              <a:rPr lang="en-US" sz="1400" u="none" dirty="0">
                <a:latin typeface="Arial Narrow" pitchFamily="34" charset="0"/>
              </a:rPr>
              <a:t> Q , where  R= (x</a:t>
            </a:r>
            <a:r>
              <a:rPr lang="en-US" sz="1400" u="none" baseline="-25000" dirty="0">
                <a:latin typeface="Arial Narrow" pitchFamily="34" charset="0"/>
              </a:rPr>
              <a:t>3</a:t>
            </a:r>
            <a:r>
              <a:rPr lang="en-US" sz="1400" u="none" dirty="0">
                <a:latin typeface="Arial Narrow" pitchFamily="34" charset="0"/>
              </a:rPr>
              <a:t>,y</a:t>
            </a:r>
            <a:r>
              <a:rPr lang="en-US" sz="1400" u="none" baseline="-25000" dirty="0">
                <a:latin typeface="Arial Narrow" pitchFamily="34" charset="0"/>
              </a:rPr>
              <a:t>3</a:t>
            </a:r>
            <a:r>
              <a:rPr lang="en-US" sz="1400" u="none" dirty="0">
                <a:latin typeface="Arial Narrow" pitchFamily="34" charset="0"/>
              </a:rPr>
              <a:t>) is computed according to the right  flow chart </a:t>
            </a:r>
            <a:endParaRPr lang="en-US" sz="1400" b="0" u="none" dirty="0">
              <a:latin typeface="Arial Narrow" pitchFamily="34" charset="0"/>
            </a:endParaRPr>
          </a:p>
          <a:p>
            <a:pPr defTabSz="762000"/>
            <a:endParaRPr lang="en-US" sz="1400" u="none" dirty="0">
              <a:latin typeface="Arial Narrow" pitchFamily="34" charset="0"/>
            </a:endParaRPr>
          </a:p>
        </p:txBody>
      </p:sp>
      <p:graphicFrame>
        <p:nvGraphicFramePr>
          <p:cNvPr id="20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980405"/>
              </p:ext>
            </p:extLst>
          </p:nvPr>
        </p:nvGraphicFramePr>
        <p:xfrm>
          <a:off x="2917255" y="3494088"/>
          <a:ext cx="1909763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Formel" r:id="rId4" imgW="1473120" imgH="228600" progId="Equation.3">
                  <p:embed/>
                </p:oleObj>
              </mc:Choice>
              <mc:Fallback>
                <p:oleObj name="Formel" r:id="rId4" imgW="1473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255" y="3494088"/>
                        <a:ext cx="1909763" cy="3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51040"/>
              </p:ext>
            </p:extLst>
          </p:nvPr>
        </p:nvGraphicFramePr>
        <p:xfrm>
          <a:off x="1097980" y="3814763"/>
          <a:ext cx="519113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Formel" r:id="rId6" imgW="533160" imgH="228600" progId="Equation.3">
                  <p:embed/>
                </p:oleObj>
              </mc:Choice>
              <mc:Fallback>
                <p:oleObj name="Formel" r:id="rId6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980" y="3814763"/>
                        <a:ext cx="519113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7697788" y="1289050"/>
            <a:ext cx="333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200" u="none">
                <a:latin typeface="Arial Narrow" pitchFamily="34" charset="0"/>
              </a:rPr>
              <a:t>no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5918200" y="1289050"/>
            <a:ext cx="390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200" u="none">
                <a:latin typeface="Arial Narrow" pitchFamily="34" charset="0"/>
              </a:rPr>
              <a:t>yes</a:t>
            </a:r>
          </a:p>
        </p:txBody>
      </p:sp>
      <p:sp>
        <p:nvSpPr>
          <p:cNvPr id="2102" name="Line 53"/>
          <p:cNvSpPr>
            <a:spLocks noChangeShapeType="1"/>
          </p:cNvSpPr>
          <p:nvPr/>
        </p:nvSpPr>
        <p:spPr bwMode="auto">
          <a:xfrm>
            <a:off x="5696788" y="4637087"/>
            <a:ext cx="0" cy="1330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arrow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2103" name="Rectangle 54"/>
          <p:cNvSpPr>
            <a:spLocks noChangeArrowheads="1"/>
          </p:cNvSpPr>
          <p:nvPr/>
        </p:nvSpPr>
        <p:spPr bwMode="auto">
          <a:xfrm>
            <a:off x="5332413" y="5992813"/>
            <a:ext cx="838200" cy="289141"/>
          </a:xfrm>
          <a:prstGeom prst="rect">
            <a:avLst/>
          </a:prstGeom>
          <a:solidFill>
            <a:srgbClr val="66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de-DE" sz="1200" u="none">
                <a:latin typeface="Arial Narrow" pitchFamily="34" charset="0"/>
              </a:rPr>
              <a:t>X</a:t>
            </a:r>
            <a:r>
              <a:rPr lang="de-DE" sz="1200" u="none" baseline="-25000">
                <a:latin typeface="Arial Narrow" pitchFamily="34" charset="0"/>
              </a:rPr>
              <a:t>3</a:t>
            </a:r>
            <a:endParaRPr lang="de-DE" sz="1200" u="none">
              <a:latin typeface="Arial Narrow" pitchFamily="34" charset="0"/>
            </a:endParaRPr>
          </a:p>
        </p:txBody>
      </p:sp>
      <p:sp>
        <p:nvSpPr>
          <p:cNvPr id="2104" name="Text Box 55"/>
          <p:cNvSpPr txBox="1">
            <a:spLocks noChangeArrowheads="1"/>
          </p:cNvSpPr>
          <p:nvPr/>
        </p:nvSpPr>
        <p:spPr bwMode="auto">
          <a:xfrm>
            <a:off x="570825" y="5571749"/>
            <a:ext cx="1385934" cy="586957"/>
          </a:xfrm>
          <a:prstGeom prst="rect">
            <a:avLst/>
          </a:prstGeom>
          <a:solidFill>
            <a:srgbClr val="F7F9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1600" u="none" dirty="0">
                <a:latin typeface="Arial Narrow" pitchFamily="34" charset="0"/>
              </a:rPr>
              <a:t>If P = (x, y)</a:t>
            </a:r>
          </a:p>
          <a:p>
            <a:pPr defTabSz="762000"/>
            <a:r>
              <a:rPr lang="en-US" sz="1600" u="none" dirty="0">
                <a:latin typeface="Arial Narrow" pitchFamily="34" charset="0"/>
              </a:rPr>
              <a:t>then -P = (x, -y)</a:t>
            </a:r>
          </a:p>
        </p:txBody>
      </p:sp>
      <p:sp>
        <p:nvSpPr>
          <p:cNvPr id="2105" name="Text Box 56"/>
          <p:cNvSpPr txBox="1">
            <a:spLocks noChangeArrowheads="1"/>
          </p:cNvSpPr>
          <p:nvPr/>
        </p:nvSpPr>
        <p:spPr bwMode="auto">
          <a:xfrm>
            <a:off x="6440260" y="2556024"/>
            <a:ext cx="875859" cy="2791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200" u="none" dirty="0">
                <a:solidFill>
                  <a:schemeClr val="hlink"/>
                </a:solidFill>
              </a:rPr>
              <a:t>Ext. </a:t>
            </a:r>
            <a:r>
              <a:rPr lang="en-US" sz="1200" u="none" dirty="0" err="1">
                <a:solidFill>
                  <a:schemeClr val="hlink"/>
                </a:solidFill>
              </a:rPr>
              <a:t>gcd</a:t>
            </a:r>
            <a:r>
              <a:rPr lang="en-US" sz="1200" u="none" dirty="0">
                <a:solidFill>
                  <a:schemeClr val="hlink"/>
                </a:solidFill>
              </a:rPr>
              <a:t> !</a:t>
            </a:r>
            <a:endParaRPr lang="en-GB" sz="1200" u="none" dirty="0">
              <a:solidFill>
                <a:schemeClr val="hlink"/>
              </a:solidFill>
            </a:endParaRPr>
          </a:p>
        </p:txBody>
      </p:sp>
      <p:sp>
        <p:nvSpPr>
          <p:cNvPr id="2106" name="Line 57"/>
          <p:cNvSpPr>
            <a:spLocks noChangeShapeType="1"/>
          </p:cNvSpPr>
          <p:nvPr/>
        </p:nvSpPr>
        <p:spPr bwMode="auto">
          <a:xfrm flipH="1" flipV="1">
            <a:off x="6590664" y="2267595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86554" name="Text Box 58"/>
          <p:cNvSpPr txBox="1">
            <a:spLocks noChangeArrowheads="1"/>
          </p:cNvSpPr>
          <p:nvPr/>
        </p:nvSpPr>
        <p:spPr bwMode="auto">
          <a:xfrm>
            <a:off x="546935" y="215931"/>
            <a:ext cx="8412089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>
              <a:defRPr/>
            </a:pPr>
            <a:r>
              <a:rPr lang="en-US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Standardized Elliptic Curve Algebra over GF (IEEE 1363/D8)</a:t>
            </a:r>
          </a:p>
        </p:txBody>
      </p:sp>
      <p:graphicFrame>
        <p:nvGraphicFramePr>
          <p:cNvPr id="2052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899639"/>
              </p:ext>
            </p:extLst>
          </p:nvPr>
        </p:nvGraphicFramePr>
        <p:xfrm>
          <a:off x="666753" y="1398107"/>
          <a:ext cx="2844797" cy="468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Formel" r:id="rId8" imgW="1473120" imgH="228600" progId="Equation.3">
                  <p:embed/>
                </p:oleObj>
              </mc:Choice>
              <mc:Fallback>
                <p:oleObj name="Formel" r:id="rId8" imgW="1473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3" y="1398107"/>
                        <a:ext cx="2844797" cy="46890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dash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6556" name="Text Box 60"/>
          <p:cNvSpPr txBox="1">
            <a:spLocks noChangeArrowheads="1"/>
          </p:cNvSpPr>
          <p:nvPr/>
        </p:nvSpPr>
        <p:spPr bwMode="auto">
          <a:xfrm>
            <a:off x="5112767" y="866527"/>
            <a:ext cx="3960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defTabSz="762000">
              <a:defRPr/>
            </a:pPr>
            <a:r>
              <a:rPr lang="en-US" i="1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Adding two point:  P + Q = R</a:t>
            </a:r>
            <a:endParaRPr lang="en-US" u="none" baseline="300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386557" name="Text Box 61"/>
          <p:cNvSpPr txBox="1">
            <a:spLocks noChangeArrowheads="1"/>
          </p:cNvSpPr>
          <p:nvPr/>
        </p:nvSpPr>
        <p:spPr bwMode="auto">
          <a:xfrm>
            <a:off x="4827018" y="5880463"/>
            <a:ext cx="3960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defTabSz="762000">
              <a:defRPr/>
            </a:pPr>
            <a:r>
              <a:rPr lang="en-US" i="1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R</a:t>
            </a:r>
            <a:endParaRPr lang="en-US" u="none" baseline="300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 flipV="1">
            <a:off x="6985000" y="6122988"/>
            <a:ext cx="431800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 flipH="1" flipV="1">
            <a:off x="6192838" y="6122988"/>
            <a:ext cx="5048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86560" name="Text Box 64"/>
          <p:cNvSpPr txBox="1">
            <a:spLocks noChangeArrowheads="1"/>
          </p:cNvSpPr>
          <p:nvPr/>
        </p:nvSpPr>
        <p:spPr bwMode="auto">
          <a:xfrm>
            <a:off x="524633" y="861111"/>
            <a:ext cx="4756151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defTabSz="762000">
              <a:defRPr/>
            </a:pPr>
            <a:r>
              <a:rPr lang="en-US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Used </a:t>
            </a:r>
            <a:r>
              <a:rPr lang="en-US" i="1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Koblitz</a:t>
            </a:r>
            <a:r>
              <a:rPr lang="en-US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 Elliptic Curve equation </a:t>
            </a:r>
            <a:r>
              <a:rPr lang="en-US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(curves</a:t>
            </a:r>
            <a:r>
              <a:rPr lang="en-US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):</a:t>
            </a:r>
            <a:endParaRPr lang="en-US" u="none" baseline="300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3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983413" y="1814389"/>
            <a:ext cx="925512" cy="366712"/>
          </a:xfrm>
          <a:prstGeom prst="rect">
            <a:avLst/>
          </a:prstGeom>
          <a:solidFill>
            <a:srgbClr val="66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spcBef>
                <a:spcPts val="600"/>
              </a:spcBef>
            </a:pPr>
            <a:r>
              <a:rPr lang="de-DE" sz="1400" u="none">
                <a:latin typeface="Times New Roman" pitchFamily="18" charset="0"/>
              </a:rPr>
              <a:t>i := r </a:t>
            </a:r>
            <a:r>
              <a:rPr lang="de-DE" sz="1400" u="none">
                <a:latin typeface="Times New Roman" pitchFamily="18" charset="0"/>
                <a:sym typeface="Symbol" pitchFamily="18" charset="2"/>
              </a:rPr>
              <a:t></a:t>
            </a:r>
            <a:r>
              <a:rPr lang="de-DE" sz="1400" u="none">
                <a:latin typeface="Times New Roman" pitchFamily="18" charset="0"/>
              </a:rPr>
              <a:t> 1 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99275" y="2579564"/>
            <a:ext cx="1138238" cy="366712"/>
          </a:xfrm>
          <a:prstGeom prst="rect">
            <a:avLst/>
          </a:prstGeom>
          <a:solidFill>
            <a:srgbClr val="66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spcBef>
                <a:spcPts val="600"/>
              </a:spcBef>
            </a:pPr>
            <a:r>
              <a:rPr lang="de-DE" sz="1400" u="none">
                <a:latin typeface="Times New Roman" pitchFamily="18" charset="0"/>
              </a:rPr>
              <a:t>i = i -1</a:t>
            </a:r>
          </a:p>
          <a:p>
            <a:pPr algn="ctr">
              <a:spcBef>
                <a:spcPts val="600"/>
              </a:spcBef>
            </a:pPr>
            <a:endParaRPr lang="de-DE" sz="1400" u="none"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de-DE" sz="1400" u="none"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de-DE" sz="1400" u="none"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de-DE" sz="1400" u="none"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de-DE" sz="1400" u="none"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de-DE" sz="1400" u="none"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de-DE" sz="1400" u="none"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de-DE" sz="1400" u="none"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de-DE" sz="1400" u="none"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de-DE" sz="1400" u="none"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de-DE" sz="1400" u="none"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de-DE" sz="1400" u="none"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de-DE" sz="1400" u="none"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de-DE" sz="1400" u="none">
              <a:latin typeface="Times New Roman" pitchFamily="18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721475" y="1082551"/>
            <a:ext cx="1425575" cy="382588"/>
          </a:xfrm>
          <a:prstGeom prst="rect">
            <a:avLst/>
          </a:prstGeom>
          <a:solidFill>
            <a:srgbClr val="FFCC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spcBef>
                <a:spcPts val="600"/>
              </a:spcBef>
            </a:pPr>
            <a:r>
              <a:rPr lang="de-DE" sz="1400" u="none">
                <a:latin typeface="Times New Roman" pitchFamily="18" charset="0"/>
              </a:rPr>
              <a:t>Set  Q             P</a:t>
            </a:r>
            <a:endParaRPr lang="de-DE" sz="1000" u="none">
              <a:latin typeface="Times New Roman" pitchFamily="18" charset="0"/>
            </a:endParaRPr>
          </a:p>
          <a:p>
            <a:endParaRPr lang="de-DE" sz="1000" u="none">
              <a:latin typeface="Times New Roman" pitchFamily="18" charset="0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7416800" y="1449264"/>
            <a:ext cx="0" cy="366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7416800" y="2181101"/>
            <a:ext cx="0" cy="406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7397750" y="2968501"/>
            <a:ext cx="0" cy="306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7937500" y="3520951"/>
            <a:ext cx="428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8285163" y="3520951"/>
            <a:ext cx="434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6200775" y="3552701"/>
            <a:ext cx="3476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7847013" y="4559176"/>
            <a:ext cx="1655762" cy="382588"/>
          </a:xfrm>
          <a:prstGeom prst="rect">
            <a:avLst/>
          </a:prstGeom>
          <a:solidFill>
            <a:srgbClr val="66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spcBef>
                <a:spcPts val="600"/>
              </a:spcBef>
            </a:pPr>
            <a:r>
              <a:rPr lang="de-DE" sz="1400" u="none">
                <a:latin typeface="Times New Roman" pitchFamily="18" charset="0"/>
              </a:rPr>
              <a:t>Set  Q           Q + P</a:t>
            </a:r>
            <a:endParaRPr lang="de-DE" sz="1000" u="none">
              <a:latin typeface="Times New Roman" pitchFamily="18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592763" y="4559176"/>
            <a:ext cx="1797050" cy="382588"/>
          </a:xfrm>
          <a:prstGeom prst="rect">
            <a:avLst/>
          </a:prstGeom>
          <a:solidFill>
            <a:srgbClr val="66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spcBef>
                <a:spcPts val="600"/>
              </a:spcBef>
            </a:pPr>
            <a:r>
              <a:rPr lang="de-DE" sz="1400" u="none">
                <a:latin typeface="Times New Roman" pitchFamily="18" charset="0"/>
              </a:rPr>
              <a:t>Set  Q             Q + Q</a:t>
            </a:r>
            <a:endParaRPr lang="de-DE" sz="1000" u="none">
              <a:latin typeface="Times New Roman" pitchFamily="18" charset="0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8532813" y="4703639"/>
            <a:ext cx="2857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6323013" y="4703639"/>
            <a:ext cx="2857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6861175" y="5425951"/>
            <a:ext cx="1139825" cy="365125"/>
          </a:xfrm>
          <a:prstGeom prst="rect">
            <a:avLst/>
          </a:prstGeom>
          <a:solidFill>
            <a:srgbClr val="89FF8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spcBef>
                <a:spcPts val="600"/>
              </a:spcBef>
            </a:pPr>
            <a:r>
              <a:rPr lang="de-DE" sz="1400" u="none">
                <a:latin typeface="Times New Roman" pitchFamily="18" charset="0"/>
              </a:rPr>
              <a:t>Output  Q</a:t>
            </a: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5332413" y="2373982"/>
            <a:ext cx="0" cy="2379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9675813" y="2384301"/>
            <a:ext cx="0" cy="2359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7397750" y="2384301"/>
            <a:ext cx="2278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lg"/>
            <a:tailEnd type="triangl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332413" y="2384301"/>
            <a:ext cx="20653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lg"/>
            <a:tailEnd type="triangl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V="1">
            <a:off x="7467600" y="3825751"/>
            <a:ext cx="0" cy="155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6553199" y="3216151"/>
            <a:ext cx="1979613" cy="658813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pPr>
              <a:spcBef>
                <a:spcPts val="600"/>
              </a:spcBef>
            </a:pPr>
            <a:r>
              <a:rPr lang="de-DE" sz="1400" u="none">
                <a:latin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de-DE" sz="1400" u="none">
                <a:latin typeface="Times New Roman" pitchFamily="18" charset="0"/>
              </a:rPr>
              <a:t> yes                              no</a:t>
            </a: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5330826" y="4751767"/>
            <a:ext cx="261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6200775" y="3554289"/>
            <a:ext cx="1588" cy="1006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8720138" y="3522539"/>
            <a:ext cx="0" cy="1038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9501188" y="4741739"/>
            <a:ext cx="1746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7389813" y="1234951"/>
            <a:ext cx="3476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lg"/>
            <a:tailEnd type="none" w="sm" len="lg"/>
          </a:ln>
        </p:spPr>
        <p:txBody>
          <a:bodyPr/>
          <a:lstStyle/>
          <a:p>
            <a:endParaRPr lang="de-DE"/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526852" y="2378075"/>
            <a:ext cx="4441825" cy="2376488"/>
          </a:xfrm>
          <a:prstGeom prst="rect">
            <a:avLst/>
          </a:prstGeom>
          <a:solidFill>
            <a:srgbClr val="F7F9A3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677664" y="2436813"/>
            <a:ext cx="233363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1.</a:t>
            </a:r>
            <a:endParaRPr lang="en-GB"/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1122164" y="2436813"/>
            <a:ext cx="2619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Convert K into the binary form:</a:t>
            </a:r>
            <a:endParaRPr lang="en-GB"/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1150739" y="2662238"/>
            <a:ext cx="635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K  = ( k </a:t>
            </a:r>
            <a:endParaRPr lang="en-GB"/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1777802" y="2795588"/>
            <a:ext cx="44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900" u="none">
                <a:solidFill>
                  <a:srgbClr val="000000"/>
                </a:solidFill>
              </a:rPr>
              <a:t>r</a:t>
            </a:r>
            <a:endParaRPr lang="en-GB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1849239" y="2667000"/>
            <a:ext cx="147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k </a:t>
            </a:r>
            <a:endParaRPr lang="en-GB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1968302" y="2795588"/>
            <a:ext cx="1460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900" u="none">
                <a:solidFill>
                  <a:srgbClr val="000000"/>
                </a:solidFill>
              </a:rPr>
              <a:t>r-1</a:t>
            </a:r>
            <a:endParaRPr lang="en-GB"/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2112764" y="2667000"/>
            <a:ext cx="4921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...... k </a:t>
            </a:r>
            <a:endParaRPr lang="en-GB"/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2550914" y="2795588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90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2641402" y="2662238"/>
            <a:ext cx="1476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k </a:t>
            </a:r>
            <a:endParaRPr lang="en-GB"/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2758877" y="2795588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900" u="none">
                <a:solidFill>
                  <a:srgbClr val="000000"/>
                </a:solidFill>
              </a:rPr>
              <a:t>0</a:t>
            </a:r>
            <a:endParaRPr lang="en-GB"/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2822377" y="2662238"/>
            <a:ext cx="806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 )  with  k </a:t>
            </a:r>
            <a:endParaRPr lang="en-GB"/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3597077" y="2808288"/>
            <a:ext cx="44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900" u="none">
                <a:solidFill>
                  <a:srgbClr val="000000"/>
                </a:solidFill>
              </a:rPr>
              <a:t>r</a:t>
            </a:r>
            <a:endParaRPr lang="en-GB"/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3666927" y="2662238"/>
            <a:ext cx="6111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 ( MSB)</a:t>
            </a:r>
            <a:endParaRPr lang="en-GB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4344789" y="2662238"/>
            <a:ext cx="3587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 = 1;</a:t>
            </a:r>
            <a:endParaRPr lang="en-GB"/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677664" y="3092450"/>
            <a:ext cx="233363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2.</a:t>
            </a:r>
            <a:endParaRPr lang="en-GB"/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1033264" y="3092450"/>
            <a:ext cx="110490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Set     :     Q </a:t>
            </a:r>
            <a:endParaRPr lang="en-GB"/>
          </a:p>
        </p:txBody>
      </p:sp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2614414" y="3098800"/>
            <a:ext cx="119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P</a:t>
            </a:r>
            <a:endParaRPr lang="en-GB"/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677664" y="3519488"/>
            <a:ext cx="282575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3. </a:t>
            </a:r>
            <a:endParaRPr lang="en-GB"/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1122164" y="3519488"/>
            <a:ext cx="4699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 for  </a:t>
            </a:r>
            <a:endParaRPr lang="en-GB"/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1499989" y="3519488"/>
            <a:ext cx="1333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i="1" u="none">
                <a:solidFill>
                  <a:srgbClr val="000000"/>
                </a:solidFill>
              </a:rPr>
              <a:t>i</a:t>
            </a:r>
            <a:endParaRPr lang="en-GB"/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1550789" y="3519488"/>
            <a:ext cx="676275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  from  </a:t>
            </a:r>
            <a:endParaRPr lang="en-GB"/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2134989" y="3519488"/>
            <a:ext cx="203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i="1" u="none">
                <a:solidFill>
                  <a:srgbClr val="000000"/>
                </a:solidFill>
              </a:rPr>
              <a:t>r </a:t>
            </a:r>
            <a:endParaRPr lang="en-GB"/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2255639" y="3530600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US" sz="1400" i="1" u="none">
                <a:solidFill>
                  <a:srgbClr val="000000"/>
                </a:solidFill>
                <a:latin typeface="Symbol" pitchFamily="18" charset="2"/>
              </a:rPr>
              <a:t>-</a:t>
            </a:r>
            <a:endParaRPr lang="en-GB"/>
          </a:p>
        </p:txBody>
      </p:sp>
      <p:sp>
        <p:nvSpPr>
          <p:cNvPr id="11315" name="Rectangle 51"/>
          <p:cNvSpPr>
            <a:spLocks noChangeArrowheads="1"/>
          </p:cNvSpPr>
          <p:nvPr/>
        </p:nvSpPr>
        <p:spPr bwMode="auto">
          <a:xfrm>
            <a:off x="2349302" y="3519488"/>
            <a:ext cx="233362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i="1" u="none">
                <a:solidFill>
                  <a:srgbClr val="000000"/>
                </a:solidFill>
              </a:rPr>
              <a:t> 1</a:t>
            </a:r>
            <a:endParaRPr lang="en-GB"/>
          </a:p>
        </p:txBody>
      </p:sp>
      <p:sp>
        <p:nvSpPr>
          <p:cNvPr id="11316" name="Rectangle 52"/>
          <p:cNvSpPr>
            <a:spLocks noChangeArrowheads="1"/>
          </p:cNvSpPr>
          <p:nvPr/>
        </p:nvSpPr>
        <p:spPr bwMode="auto">
          <a:xfrm>
            <a:off x="2495352" y="3519488"/>
            <a:ext cx="965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   down to </a:t>
            </a:r>
            <a:endParaRPr lang="en-GB"/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3360539" y="3519488"/>
            <a:ext cx="128588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b="0" i="1" u="none">
                <a:solidFill>
                  <a:srgbClr val="000000"/>
                </a:solidFill>
              </a:rPr>
              <a:t> </a:t>
            </a:r>
            <a:endParaRPr lang="en-GB"/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3409752" y="3519488"/>
            <a:ext cx="500062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0  do</a:t>
            </a:r>
            <a:endParaRPr lang="en-GB"/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1122164" y="3744913"/>
            <a:ext cx="2428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a)</a:t>
            </a:r>
            <a:endParaRPr lang="en-GB"/>
          </a:p>
        </p:txBody>
      </p:sp>
      <p:sp>
        <p:nvSpPr>
          <p:cNvPr id="11320" name="Rectangle 56"/>
          <p:cNvSpPr>
            <a:spLocks noChangeArrowheads="1"/>
          </p:cNvSpPr>
          <p:nvPr/>
        </p:nvSpPr>
        <p:spPr bwMode="auto">
          <a:xfrm>
            <a:off x="1565077" y="3744913"/>
            <a:ext cx="957262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Set:       Q </a:t>
            </a:r>
            <a:endParaRPr lang="en-GB"/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2896989" y="3744913"/>
            <a:ext cx="563563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Q + Q</a:t>
            </a:r>
            <a:endParaRPr lang="en-GB"/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1122164" y="3970338"/>
            <a:ext cx="250825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b)</a:t>
            </a:r>
            <a:endParaRPr lang="en-GB"/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1463477" y="3962400"/>
            <a:ext cx="354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If  k </a:t>
            </a:r>
            <a:endParaRPr lang="en-GB"/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1825427" y="4106863"/>
            <a:ext cx="698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762000"/>
            <a:r>
              <a:rPr lang="en-GB" sz="900" u="none">
                <a:solidFill>
                  <a:srgbClr val="000000"/>
                </a:solidFill>
              </a:rPr>
              <a:t>i</a:t>
            </a:r>
            <a:endParaRPr lang="en-GB"/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1946077" y="4041775"/>
            <a:ext cx="8572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900" u="none">
                <a:solidFill>
                  <a:srgbClr val="000000"/>
                </a:solidFill>
              </a:rPr>
              <a:t> </a:t>
            </a:r>
            <a:endParaRPr lang="en-GB"/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1977827" y="3970338"/>
            <a:ext cx="168275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= 1,  then  Set:    Q </a:t>
            </a:r>
            <a:endParaRPr lang="en-GB"/>
          </a:p>
        </p:txBody>
      </p:sp>
      <p:sp>
        <p:nvSpPr>
          <p:cNvPr id="11327" name="Rectangle 63"/>
          <p:cNvSpPr>
            <a:spLocks noChangeArrowheads="1"/>
          </p:cNvSpPr>
          <p:nvPr/>
        </p:nvSpPr>
        <p:spPr bwMode="auto">
          <a:xfrm>
            <a:off x="4127302" y="3962400"/>
            <a:ext cx="45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Q + P</a:t>
            </a:r>
            <a:endParaRPr lang="en-GB"/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677664" y="4398963"/>
            <a:ext cx="233363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4.</a:t>
            </a:r>
            <a:endParaRPr lang="en-GB"/>
          </a:p>
        </p:txBody>
      </p:sp>
      <p:sp>
        <p:nvSpPr>
          <p:cNvPr id="11329" name="Rectangle 65"/>
          <p:cNvSpPr>
            <a:spLocks noChangeArrowheads="1"/>
          </p:cNvSpPr>
          <p:nvPr/>
        </p:nvSpPr>
        <p:spPr bwMode="auto">
          <a:xfrm>
            <a:off x="1122164" y="4398963"/>
            <a:ext cx="9525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400" u="none">
                <a:solidFill>
                  <a:srgbClr val="000000"/>
                </a:solidFill>
              </a:rPr>
              <a:t>Output  Q.</a:t>
            </a:r>
            <a:endParaRPr lang="en-GB"/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2111177" y="3160713"/>
            <a:ext cx="360362" cy="65087"/>
            <a:chOff x="1412" y="1975"/>
            <a:chExt cx="227" cy="41"/>
          </a:xfrm>
        </p:grpSpPr>
        <p:sp>
          <p:nvSpPr>
            <p:cNvPr id="11340" name="Line 67"/>
            <p:cNvSpPr>
              <a:spLocks noChangeShapeType="1"/>
            </p:cNvSpPr>
            <p:nvPr/>
          </p:nvSpPr>
          <p:spPr bwMode="auto">
            <a:xfrm>
              <a:off x="1499" y="1996"/>
              <a:ext cx="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41" name="Freeform 68"/>
            <p:cNvSpPr>
              <a:spLocks/>
            </p:cNvSpPr>
            <p:nvPr/>
          </p:nvSpPr>
          <p:spPr bwMode="auto">
            <a:xfrm>
              <a:off x="1412" y="1975"/>
              <a:ext cx="89" cy="41"/>
            </a:xfrm>
            <a:custGeom>
              <a:avLst/>
              <a:gdLst>
                <a:gd name="T0" fmla="*/ 22 w 178"/>
                <a:gd name="T1" fmla="*/ 0 h 82"/>
                <a:gd name="T2" fmla="*/ 0 w 178"/>
                <a:gd name="T3" fmla="*/ 5 h 82"/>
                <a:gd name="T4" fmla="*/ 22 w 178"/>
                <a:gd name="T5" fmla="*/ 10 h 82"/>
                <a:gd name="T6" fmla="*/ 22 w 178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8"/>
                <a:gd name="T13" fmla="*/ 0 h 82"/>
                <a:gd name="T14" fmla="*/ 178 w 178"/>
                <a:gd name="T15" fmla="*/ 82 h 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8" h="82">
                  <a:moveTo>
                    <a:pt x="178" y="0"/>
                  </a:moveTo>
                  <a:lnTo>
                    <a:pt x="0" y="42"/>
                  </a:lnTo>
                  <a:lnTo>
                    <a:pt x="178" y="82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2471539" y="3827463"/>
            <a:ext cx="361950" cy="65087"/>
            <a:chOff x="1468" y="2403"/>
            <a:chExt cx="228" cy="41"/>
          </a:xfrm>
        </p:grpSpPr>
        <p:sp>
          <p:nvSpPr>
            <p:cNvPr id="11338" name="Line 70"/>
            <p:cNvSpPr>
              <a:spLocks noChangeShapeType="1"/>
            </p:cNvSpPr>
            <p:nvPr/>
          </p:nvSpPr>
          <p:spPr bwMode="auto">
            <a:xfrm>
              <a:off x="1556" y="2424"/>
              <a:ext cx="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39" name="Freeform 71"/>
            <p:cNvSpPr>
              <a:spLocks/>
            </p:cNvSpPr>
            <p:nvPr/>
          </p:nvSpPr>
          <p:spPr bwMode="auto">
            <a:xfrm>
              <a:off x="1468" y="2403"/>
              <a:ext cx="90" cy="41"/>
            </a:xfrm>
            <a:custGeom>
              <a:avLst/>
              <a:gdLst>
                <a:gd name="T0" fmla="*/ 23 w 178"/>
                <a:gd name="T1" fmla="*/ 0 h 81"/>
                <a:gd name="T2" fmla="*/ 0 w 178"/>
                <a:gd name="T3" fmla="*/ 6 h 81"/>
                <a:gd name="T4" fmla="*/ 23 w 178"/>
                <a:gd name="T5" fmla="*/ 11 h 81"/>
                <a:gd name="T6" fmla="*/ 23 w 178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8"/>
                <a:gd name="T13" fmla="*/ 0 h 81"/>
                <a:gd name="T14" fmla="*/ 178 w 178"/>
                <a:gd name="T15" fmla="*/ 81 h 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8" h="81">
                  <a:moveTo>
                    <a:pt x="178" y="0"/>
                  </a:moveTo>
                  <a:lnTo>
                    <a:pt x="0" y="41"/>
                  </a:lnTo>
                  <a:lnTo>
                    <a:pt x="178" y="81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3695502" y="4035425"/>
            <a:ext cx="360362" cy="63500"/>
            <a:chOff x="2208" y="2517"/>
            <a:chExt cx="227" cy="40"/>
          </a:xfrm>
        </p:grpSpPr>
        <p:sp>
          <p:nvSpPr>
            <p:cNvPr id="11336" name="Line 73"/>
            <p:cNvSpPr>
              <a:spLocks noChangeShapeType="1"/>
            </p:cNvSpPr>
            <p:nvPr/>
          </p:nvSpPr>
          <p:spPr bwMode="auto">
            <a:xfrm>
              <a:off x="2295" y="2537"/>
              <a:ext cx="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37" name="Freeform 74"/>
            <p:cNvSpPr>
              <a:spLocks/>
            </p:cNvSpPr>
            <p:nvPr/>
          </p:nvSpPr>
          <p:spPr bwMode="auto">
            <a:xfrm>
              <a:off x="2208" y="2517"/>
              <a:ext cx="89" cy="40"/>
            </a:xfrm>
            <a:custGeom>
              <a:avLst/>
              <a:gdLst>
                <a:gd name="T0" fmla="*/ 22 w 178"/>
                <a:gd name="T1" fmla="*/ 0 h 82"/>
                <a:gd name="T2" fmla="*/ 0 w 178"/>
                <a:gd name="T3" fmla="*/ 5 h 82"/>
                <a:gd name="T4" fmla="*/ 22 w 178"/>
                <a:gd name="T5" fmla="*/ 10 h 82"/>
                <a:gd name="T6" fmla="*/ 22 w 178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8"/>
                <a:gd name="T13" fmla="*/ 0 h 82"/>
                <a:gd name="T14" fmla="*/ 178 w 178"/>
                <a:gd name="T15" fmla="*/ 82 h 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8" h="82">
                  <a:moveTo>
                    <a:pt x="178" y="0"/>
                  </a:moveTo>
                  <a:lnTo>
                    <a:pt x="0" y="42"/>
                  </a:lnTo>
                  <a:lnTo>
                    <a:pt x="178" y="82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388619" name="Text Box 75"/>
          <p:cNvSpPr txBox="1">
            <a:spLocks noChangeArrowheads="1"/>
          </p:cNvSpPr>
          <p:nvPr/>
        </p:nvSpPr>
        <p:spPr bwMode="auto">
          <a:xfrm>
            <a:off x="431800" y="382588"/>
            <a:ext cx="6480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defTabSz="762000">
              <a:defRPr/>
            </a:pP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Multiplication in Elliptic Curve  over GF </a:t>
            </a:r>
            <a:r>
              <a:rPr lang="en-US" sz="2400" i="1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(2</a:t>
            </a:r>
            <a:r>
              <a:rPr lang="en-AU" sz="2400" u="none" baseline="300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</a:t>
            </a:r>
            <a:r>
              <a:rPr lang="en-US" sz="2400" i="1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)</a:t>
            </a:r>
          </a:p>
          <a:p>
            <a:pPr defTabSz="762000">
              <a:defRPr/>
            </a:pPr>
            <a:r>
              <a:rPr lang="en-US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How to multiply a point P by  the scalar K.</a:t>
            </a:r>
            <a:r>
              <a:rPr lang="en-US" sz="2400" i="1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 Computing Q = K . P</a:t>
            </a:r>
            <a:endParaRPr lang="en-US" sz="2400" u="none" baseline="300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1334" name="Text Box 76"/>
          <p:cNvSpPr txBox="1">
            <a:spLocks noChangeArrowheads="1"/>
          </p:cNvSpPr>
          <p:nvPr/>
        </p:nvSpPr>
        <p:spPr bwMode="auto">
          <a:xfrm>
            <a:off x="526852" y="1946275"/>
            <a:ext cx="2898775" cy="366713"/>
          </a:xfrm>
          <a:prstGeom prst="rect">
            <a:avLst/>
          </a:prstGeom>
          <a:solidFill>
            <a:srgbClr val="FFFFE5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u="none" dirty="0">
                <a:solidFill>
                  <a:schemeClr val="hlink"/>
                </a:solidFill>
              </a:rPr>
              <a:t>Double &amp;  Add technique</a:t>
            </a:r>
          </a:p>
        </p:txBody>
      </p:sp>
      <p:sp>
        <p:nvSpPr>
          <p:cNvPr id="11335" name="Text Box 77"/>
          <p:cNvSpPr txBox="1">
            <a:spLocks noChangeArrowheads="1"/>
          </p:cNvSpPr>
          <p:nvPr/>
        </p:nvSpPr>
        <p:spPr bwMode="auto">
          <a:xfrm>
            <a:off x="7142162" y="3226593"/>
            <a:ext cx="682625" cy="639763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200" u="none" dirty="0">
                <a:latin typeface="Times New Roman" pitchFamily="18" charset="0"/>
              </a:rPr>
              <a:t>K</a:t>
            </a:r>
            <a:r>
              <a:rPr lang="en-US" sz="1200" u="none" baseline="-25000" dirty="0">
                <a:latin typeface="Times New Roman" pitchFamily="18" charset="0"/>
              </a:rPr>
              <a:t>i</a:t>
            </a:r>
            <a:r>
              <a:rPr lang="en-US" sz="1200" u="none" dirty="0">
                <a:latin typeface="Times New Roman" pitchFamily="18" charset="0"/>
              </a:rPr>
              <a:t> = 0 ?</a:t>
            </a:r>
          </a:p>
          <a:p>
            <a:pPr algn="ctr" defTabSz="762000"/>
            <a:endParaRPr lang="en-US" sz="1200" u="none" dirty="0">
              <a:latin typeface="Times New Roman" pitchFamily="18" charset="0"/>
            </a:endParaRPr>
          </a:p>
          <a:p>
            <a:pPr algn="ctr" defTabSz="762000"/>
            <a:r>
              <a:rPr lang="en-US" sz="1200" u="none" dirty="0">
                <a:latin typeface="Times New Roman" pitchFamily="18" charset="0"/>
              </a:rPr>
              <a:t>If  </a:t>
            </a:r>
            <a:r>
              <a:rPr lang="en-US" sz="1200" u="none" dirty="0" err="1">
                <a:latin typeface="Times New Roman" pitchFamily="18" charset="0"/>
              </a:rPr>
              <a:t>i</a:t>
            </a:r>
            <a:r>
              <a:rPr lang="en-US" sz="1200" u="none" dirty="0">
                <a:latin typeface="Times New Roman" pitchFamily="18" charset="0"/>
              </a:rPr>
              <a:t>=-1</a:t>
            </a:r>
          </a:p>
        </p:txBody>
      </p:sp>
      <p:sp>
        <p:nvSpPr>
          <p:cNvPr id="78" name="Text Box 76">
            <a:extLst>
              <a:ext uri="{FF2B5EF4-FFF2-40B4-BE49-F238E27FC236}">
                <a16:creationId xmlns="" xmlns:a16="http://schemas.microsoft.com/office/drawing/2014/main" id="{0A79B8A1-99A4-4832-9829-3E4BAE704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289" y="5978401"/>
            <a:ext cx="4460621" cy="371513"/>
          </a:xfrm>
          <a:prstGeom prst="rect">
            <a:avLst/>
          </a:prstGeom>
          <a:solidFill>
            <a:srgbClr val="FFFFE5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u="none" dirty="0">
                <a:solidFill>
                  <a:schemeClr val="hlink"/>
                </a:solidFill>
              </a:rPr>
              <a:t>Double &amp;  Add Multiplication Algorithm</a:t>
            </a:r>
          </a:p>
        </p:txBody>
      </p:sp>
    </p:spTree>
    <p:extLst>
      <p:ext uri="{BB962C8B-B14F-4D97-AF65-F5344CB8AC3E}">
        <p14:creationId xmlns:p14="http://schemas.microsoft.com/office/powerpoint/2010/main" val="27735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352550" y="434479"/>
            <a:ext cx="76168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3600" u="none" dirty="0">
                <a:solidFill>
                  <a:srgbClr val="0E52FC"/>
                </a:solidFill>
                <a:latin typeface="Arial Narrow" pitchFamily="34" charset="0"/>
              </a:rPr>
              <a:t>Why Elliptic Curve Cryptosystems  ECC ?</a:t>
            </a:r>
          </a:p>
          <a:p>
            <a:pPr algn="ctr" defTabSz="762000"/>
            <a:endParaRPr lang="en-US" sz="3600" u="none" dirty="0">
              <a:solidFill>
                <a:srgbClr val="0E52FC"/>
              </a:solidFill>
              <a:latin typeface="Arial Narrow" pitchFamily="34" charset="0"/>
            </a:endParaRPr>
          </a:p>
          <a:p>
            <a:pPr algn="ctr" defTabSz="762000"/>
            <a:r>
              <a:rPr lang="en-US" sz="3600" u="none" dirty="0">
                <a:solidFill>
                  <a:srgbClr val="0E52FC"/>
                </a:solidFill>
                <a:latin typeface="Arial Narrow" pitchFamily="34" charset="0"/>
              </a:rPr>
              <a:t> </a:t>
            </a:r>
            <a:r>
              <a:rPr lang="en-US" sz="3600" u="none" dirty="0">
                <a:solidFill>
                  <a:schemeClr val="hlink"/>
                </a:solidFill>
                <a:latin typeface="Arial Narrow" pitchFamily="34" charset="0"/>
              </a:rPr>
              <a:t>Key length and security motivations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97348" y="2450317"/>
            <a:ext cx="8182795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u="none" dirty="0">
                <a:latin typeface="Arial Narrow" pitchFamily="34" charset="0"/>
              </a:rPr>
              <a:t>Claimed key length for RSA, DSA and ECC for </a:t>
            </a:r>
            <a:r>
              <a:rPr lang="en-US" sz="2400" dirty="0">
                <a:latin typeface="Arial Narrow" pitchFamily="34" charset="0"/>
              </a:rPr>
              <a:t>similar security level</a:t>
            </a:r>
          </a:p>
        </p:txBody>
      </p:sp>
      <p:sp>
        <p:nvSpPr>
          <p:cNvPr id="10244" name="AutoShape 4"/>
          <p:cNvSpPr>
            <a:spLocks noChangeAspect="1" noChangeArrowheads="1" noTextEdit="1"/>
          </p:cNvSpPr>
          <p:nvPr/>
        </p:nvSpPr>
        <p:spPr bwMode="auto">
          <a:xfrm>
            <a:off x="2305050" y="3243263"/>
            <a:ext cx="5445125" cy="28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9" name="Text Box 3"/>
          <p:cNvSpPr txBox="1">
            <a:spLocks noChangeArrowheads="1"/>
          </p:cNvSpPr>
          <p:nvPr/>
        </p:nvSpPr>
        <p:spPr bwMode="auto">
          <a:xfrm>
            <a:off x="983683" y="5759611"/>
            <a:ext cx="8454856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 dirty="0">
                <a:latin typeface="Arial Narrow" pitchFamily="34" charset="0"/>
              </a:rPr>
              <a:t>ECC system is still claimed to exhibit higher security level for the same key length!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527" y="3084056"/>
            <a:ext cx="3888431" cy="251634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84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83" name="Text Box 3"/>
          <p:cNvSpPr txBox="1">
            <a:spLocks noChangeArrowheads="1"/>
          </p:cNvSpPr>
          <p:nvPr/>
        </p:nvSpPr>
        <p:spPr bwMode="auto">
          <a:xfrm>
            <a:off x="566737" y="132140"/>
            <a:ext cx="92265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Conventional </a:t>
            </a:r>
            <a:r>
              <a:rPr lang="en-US" sz="28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Diffie</a:t>
            </a: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-Hellman </a:t>
            </a:r>
          </a:p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Public Key Distribution System </a:t>
            </a:r>
            <a:r>
              <a:rPr lang="en-US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/>
            </a:r>
            <a:br>
              <a:rPr lang="en-US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en-US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Using </a:t>
            </a: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Additive Groups over Elliptic Curves </a:t>
            </a: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6552926" y="4280521"/>
            <a:ext cx="662262" cy="39307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013245" y="3168002"/>
            <a:ext cx="911623" cy="65085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V="1">
            <a:off x="2365759" y="4270344"/>
            <a:ext cx="609398" cy="37785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3744615" y="3190290"/>
            <a:ext cx="855363" cy="68515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2975157" y="3870235"/>
            <a:ext cx="4411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u="none" dirty="0">
                <a:solidFill>
                  <a:schemeClr val="tx2"/>
                </a:solidFill>
              </a:rPr>
              <a:t>B,</a:t>
            </a:r>
            <a:endParaRPr lang="en-US" sz="1600" u="none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3744614" y="5616166"/>
            <a:ext cx="3654253" cy="571529"/>
            <a:chOff x="3344330" y="5879916"/>
            <a:chExt cx="4054538" cy="307778"/>
          </a:xfrm>
        </p:grpSpPr>
        <p:sp>
          <p:nvSpPr>
            <p:cNvPr id="2" name="Freihandform 1"/>
            <p:cNvSpPr/>
            <p:nvPr/>
          </p:nvSpPr>
          <p:spPr bwMode="auto">
            <a:xfrm>
              <a:off x="3344330" y="6037947"/>
              <a:ext cx="4054538" cy="149747"/>
            </a:xfrm>
            <a:custGeom>
              <a:avLst/>
              <a:gdLst>
                <a:gd name="connsiteX0" fmla="*/ 0 w 5361709"/>
                <a:gd name="connsiteY0" fmla="*/ 180109 h 598474"/>
                <a:gd name="connsiteX1" fmla="*/ 3311236 w 5361709"/>
                <a:gd name="connsiteY1" fmla="*/ 595746 h 598474"/>
                <a:gd name="connsiteX2" fmla="*/ 5361709 w 5361709"/>
                <a:gd name="connsiteY2" fmla="*/ 0 h 598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61709" h="598474">
                  <a:moveTo>
                    <a:pt x="0" y="180109"/>
                  </a:moveTo>
                  <a:cubicBezTo>
                    <a:pt x="1208809" y="402936"/>
                    <a:pt x="2417618" y="625764"/>
                    <a:pt x="3311236" y="595746"/>
                  </a:cubicBezTo>
                  <a:cubicBezTo>
                    <a:pt x="4204854" y="565728"/>
                    <a:pt x="4783281" y="282864"/>
                    <a:pt x="5361709" y="0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 Box 7"/>
            <p:cNvSpPr txBox="1">
              <a:spLocks noChangeArrowheads="1"/>
            </p:cNvSpPr>
            <p:nvPr/>
          </p:nvSpPr>
          <p:spPr bwMode="auto">
            <a:xfrm>
              <a:off x="4202715" y="5879916"/>
              <a:ext cx="2791709" cy="215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762000"/>
              <a:r>
                <a:rPr lang="en-US" u="none" dirty="0"/>
                <a:t>Shared Secret: Z</a:t>
              </a:r>
              <a:r>
                <a:rPr lang="en-US" u="none" baseline="-25000" dirty="0"/>
                <a:t>AB</a:t>
              </a:r>
            </a:p>
          </p:txBody>
        </p:sp>
      </p:grpSp>
      <p:sp>
        <p:nvSpPr>
          <p:cNvPr id="4" name="Rechteck 3"/>
          <p:cNvSpPr/>
          <p:nvPr/>
        </p:nvSpPr>
        <p:spPr>
          <a:xfrm>
            <a:off x="6217451" y="3746847"/>
            <a:ext cx="407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0" u="none" dirty="0" err="1">
                <a:solidFill>
                  <a:srgbClr val="023DD0"/>
                </a:solidFill>
              </a:rPr>
              <a:t>y</a:t>
            </a:r>
            <a:r>
              <a:rPr lang="en-AU" u="none" baseline="-25000" dirty="0" err="1">
                <a:solidFill>
                  <a:srgbClr val="023DD0"/>
                </a:solidFill>
              </a:rPr>
              <a:t>a</a:t>
            </a:r>
            <a:endParaRPr lang="en-US" dirty="0"/>
          </a:p>
        </p:txBody>
      </p:sp>
      <p:sp>
        <p:nvSpPr>
          <p:cNvPr id="54" name="Rechteck 53"/>
          <p:cNvSpPr/>
          <p:nvPr/>
        </p:nvSpPr>
        <p:spPr>
          <a:xfrm>
            <a:off x="3396708" y="3812283"/>
            <a:ext cx="407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0" u="none" dirty="0" err="1">
                <a:solidFill>
                  <a:srgbClr val="023DD0"/>
                </a:solidFill>
              </a:rPr>
              <a:t>y</a:t>
            </a:r>
            <a:r>
              <a:rPr lang="en-AU" b="0" u="none" baseline="-25000" dirty="0" err="1">
                <a:solidFill>
                  <a:srgbClr val="023DD0"/>
                </a:solidFill>
              </a:rPr>
              <a:t>b</a:t>
            </a:r>
            <a:endParaRPr lang="en-US" baseline="-25000" dirty="0"/>
          </a:p>
        </p:txBody>
      </p:sp>
      <p:sp>
        <p:nvSpPr>
          <p:cNvPr id="58" name="Rectangle 42"/>
          <p:cNvSpPr>
            <a:spLocks noChangeArrowheads="1"/>
          </p:cNvSpPr>
          <p:nvPr/>
        </p:nvSpPr>
        <p:spPr bwMode="auto">
          <a:xfrm>
            <a:off x="5776304" y="3808403"/>
            <a:ext cx="4411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u="none" dirty="0">
                <a:solidFill>
                  <a:schemeClr val="tx2"/>
                </a:solidFill>
              </a:rPr>
              <a:t>A,</a:t>
            </a:r>
            <a:endParaRPr lang="en-US" sz="1600" u="non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6634778" y="2724845"/>
            <a:ext cx="2709811" cy="3206659"/>
            <a:chOff x="6634778" y="2724845"/>
            <a:chExt cx="2709811" cy="3206659"/>
          </a:xfrm>
        </p:grpSpPr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6923406" y="4682951"/>
              <a:ext cx="1588850" cy="36933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6634778" y="4676679"/>
              <a:ext cx="19457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762000"/>
              <a:r>
                <a:rPr lang="en-AU" sz="1800" b="0" u="none" dirty="0">
                  <a:solidFill>
                    <a:srgbClr val="023DD0"/>
                  </a:solidFill>
                </a:rPr>
                <a:t>[</a:t>
              </a:r>
              <a:r>
                <a:rPr lang="en-US" sz="1800" i="1" u="none" dirty="0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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US" sz="1800" u="none" dirty="0">
                  <a:latin typeface="Arial Narrow" pitchFamily="34" charset="0"/>
                  <a:sym typeface="Symbol" pitchFamily="18" charset="2"/>
                </a:rPr>
                <a:t>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AU" sz="1800" u="none" dirty="0" err="1">
                  <a:solidFill>
                    <a:schemeClr val="hlink"/>
                  </a:solidFill>
                  <a:latin typeface="Arial Narrow" pitchFamily="34" charset="0"/>
                </a:rPr>
                <a:t>X</a:t>
              </a:r>
              <a:r>
                <a:rPr lang="en-AU" sz="1800" u="none" baseline="-25000" dirty="0" err="1">
                  <a:solidFill>
                    <a:schemeClr val="hlink"/>
                  </a:solidFill>
                  <a:latin typeface="Arial Narrow" pitchFamily="34" charset="0"/>
                </a:rPr>
                <a:t>a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US" sz="1800" u="none" dirty="0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]</a:t>
              </a:r>
              <a:r>
                <a:rPr lang="en-US" sz="1800" u="none" dirty="0">
                  <a:latin typeface="Arial Narrow" pitchFamily="34" charset="0"/>
                  <a:sym typeface="Symbol" pitchFamily="18" charset="2"/>
                </a:rPr>
                <a:t> </a:t>
              </a:r>
              <a:r>
                <a:rPr lang="en-US" sz="1800" u="none" dirty="0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1800" u="none" dirty="0" err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r>
                <a:rPr lang="en-US" sz="1800" u="none" baseline="-25000" dirty="0" err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b</a:t>
              </a:r>
              <a:endParaRPr lang="en-US" sz="1800" i="1" u="none" baseline="-25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7614965" y="5194300"/>
              <a:ext cx="0" cy="304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cxnSp>
          <p:nvCxnSpPr>
            <p:cNvPr id="63" name="Gerade Verbindung mit Pfeil 62"/>
            <p:cNvCxnSpPr/>
            <p:nvPr/>
          </p:nvCxnSpPr>
          <p:spPr bwMode="auto">
            <a:xfrm>
              <a:off x="7777063" y="2724845"/>
              <a:ext cx="216024" cy="1951834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67" name="Rechteck 66"/>
            <p:cNvSpPr/>
            <p:nvPr/>
          </p:nvSpPr>
          <p:spPr>
            <a:xfrm>
              <a:off x="7435381" y="5562172"/>
              <a:ext cx="1909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u="none" dirty="0">
                  <a:solidFill>
                    <a:srgbClr val="000000"/>
                  </a:solidFill>
                </a:rPr>
                <a:t>Z</a:t>
              </a:r>
              <a:r>
                <a:rPr lang="en-US" sz="1800" u="none" baseline="-25000" dirty="0">
                  <a:solidFill>
                    <a:srgbClr val="000000"/>
                  </a:solidFill>
                </a:rPr>
                <a:t>AB</a:t>
              </a:r>
              <a:r>
                <a:rPr lang="en-US" sz="1800" u="none" dirty="0">
                  <a:solidFill>
                    <a:srgbClr val="000000"/>
                  </a:solidFill>
                </a:rPr>
                <a:t>=  </a:t>
              </a:r>
              <a:r>
                <a:rPr lang="en-US" sz="1800" i="1" u="none" dirty="0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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US" sz="1800" u="none" dirty="0">
                  <a:latin typeface="Arial Narrow" pitchFamily="34" charset="0"/>
                  <a:sym typeface="Symbol" pitchFamily="18" charset="2"/>
                </a:rPr>
                <a:t>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AU" sz="1800" u="none" dirty="0" err="1">
                  <a:solidFill>
                    <a:schemeClr val="hlink"/>
                  </a:solidFill>
                  <a:latin typeface="Arial Narrow" pitchFamily="34" charset="0"/>
                </a:rPr>
                <a:t>X</a:t>
              </a:r>
              <a:r>
                <a:rPr lang="en-AU" sz="1800" u="none" baseline="-25000" dirty="0" err="1">
                  <a:solidFill>
                    <a:schemeClr val="hlink"/>
                  </a:solidFill>
                  <a:latin typeface="Arial Narrow" pitchFamily="34" charset="0"/>
                </a:rPr>
                <a:t>a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US" sz="1800" u="none" dirty="0" err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r>
                <a:rPr lang="en-US" sz="1800" u="none" baseline="-25000" dirty="0" err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b</a:t>
              </a:r>
              <a:endParaRPr lang="en-US" sz="1800" i="1" u="none" baseline="-25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2790279" y="1888699"/>
            <a:ext cx="4577192" cy="1145708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2790279" y="1888699"/>
            <a:ext cx="4577192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 primitive element/ </a:t>
            </a:r>
            <a:r>
              <a:rPr lang="en-US" b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sym typeface="Symbol" pitchFamily="18" charset="2"/>
              </a:rPr>
              <a:t>point 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sym typeface="Symbol" pitchFamily="18" charset="2"/>
              </a:rPr>
              <a:t> on EC with order e</a:t>
            </a:r>
            <a:endParaRPr lang="en-US" b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642938" y="2169811"/>
            <a:ext cx="2286000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AU" sz="1600" u="none" dirty="0">
                <a:latin typeface="Arial Narrow" pitchFamily="34" charset="0"/>
              </a:rPr>
              <a:t> = secret key of A</a:t>
            </a:r>
          </a:p>
          <a:p>
            <a:pPr defTabSz="762000"/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 </a:t>
            </a:r>
            <a:r>
              <a:rPr lang="de-DE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N (</a:t>
            </a:r>
            <a:r>
              <a:rPr lang="de-DE" sz="1600" i="1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from</a:t>
            </a:r>
            <a:r>
              <a:rPr lang="de-DE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0 …  e-1)</a:t>
            </a:r>
            <a:endParaRPr lang="en-AU" sz="1600" u="none" baseline="30000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0" y="1586606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dirty="0">
                <a:solidFill>
                  <a:schemeClr val="hlink"/>
                </a:solidFill>
                <a:latin typeface="Arial Narrow" pitchFamily="34" charset="0"/>
              </a:rPr>
              <a:t>User A sends to B     </a:t>
            </a:r>
            <a:endParaRPr lang="en-US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52" name="Text Box 33"/>
          <p:cNvSpPr txBox="1">
            <a:spLocks noChangeArrowheads="1"/>
          </p:cNvSpPr>
          <p:nvPr/>
        </p:nvSpPr>
        <p:spPr bwMode="auto">
          <a:xfrm>
            <a:off x="6932613" y="1586607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>
                <a:solidFill>
                  <a:schemeClr val="hlink"/>
                </a:solidFill>
                <a:latin typeface="Arial Narrow" pitchFamily="34" charset="0"/>
              </a:rPr>
              <a:t>User B receives     </a:t>
            </a:r>
            <a:endParaRPr lang="en-US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3429000" y="2220020"/>
            <a:ext cx="3046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 dirty="0" err="1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sz="1600" u="none" baseline="-25000" dirty="0" err="1">
                <a:solidFill>
                  <a:srgbClr val="023DD0"/>
                </a:solidFill>
                <a:latin typeface="Arial Narrow" pitchFamily="34" charset="0"/>
              </a:rPr>
              <a:t>a</a:t>
            </a:r>
            <a:r>
              <a:rPr lang="en-AU" sz="1600" u="none" dirty="0">
                <a:solidFill>
                  <a:srgbClr val="023DD0"/>
                </a:solidFill>
                <a:latin typeface="Arial Narrow" pitchFamily="34" charset="0"/>
              </a:rPr>
              <a:t> = </a:t>
            </a:r>
            <a:r>
              <a:rPr lang="en-US" sz="1600" i="1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600" u="none" dirty="0">
                <a:latin typeface="Arial Narrow" pitchFamily="34" charset="0"/>
              </a:rPr>
              <a:t> 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</a:t>
            </a:r>
            <a:r>
              <a:rPr lang="en-US" sz="1600" u="none" dirty="0">
                <a:latin typeface="Arial Narrow" pitchFamily="34" charset="0"/>
              </a:rPr>
              <a:t> </a:t>
            </a:r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US" sz="1600" u="none" dirty="0">
                <a:latin typeface="Arial Narrow" pitchFamily="34" charset="0"/>
              </a:rPr>
              <a:t> public key of A                </a:t>
            </a:r>
          </a:p>
        </p:txBody>
      </p:sp>
      <p:sp>
        <p:nvSpPr>
          <p:cNvPr id="59" name="Line 38"/>
          <p:cNvSpPr>
            <a:spLocks noChangeShapeType="1"/>
          </p:cNvSpPr>
          <p:nvPr/>
        </p:nvSpPr>
        <p:spPr bwMode="auto">
          <a:xfrm flipH="1">
            <a:off x="5834063" y="2597050"/>
            <a:ext cx="1689100" cy="12779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60" name="Line 39"/>
          <p:cNvSpPr>
            <a:spLocks noChangeShapeType="1"/>
          </p:cNvSpPr>
          <p:nvPr/>
        </p:nvSpPr>
        <p:spPr bwMode="auto">
          <a:xfrm flipV="1">
            <a:off x="2547938" y="2501006"/>
            <a:ext cx="881062" cy="9604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61" name="Text Box 44"/>
          <p:cNvSpPr txBox="1">
            <a:spLocks noChangeArrowheads="1"/>
          </p:cNvSpPr>
          <p:nvPr/>
        </p:nvSpPr>
        <p:spPr bwMode="auto">
          <a:xfrm>
            <a:off x="7523163" y="2106138"/>
            <a:ext cx="2286000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AU" sz="1600" u="none" dirty="0">
                <a:latin typeface="Arial Narrow" pitchFamily="34" charset="0"/>
              </a:rPr>
              <a:t> = secret key of A</a:t>
            </a:r>
          </a:p>
          <a:p>
            <a:pPr defTabSz="762000"/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 </a:t>
            </a:r>
            <a:r>
              <a:rPr lang="de-DE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N  (</a:t>
            </a:r>
            <a:r>
              <a:rPr lang="de-DE" sz="1600" i="1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from</a:t>
            </a:r>
            <a:r>
              <a:rPr lang="de-DE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0 .. e-1)</a:t>
            </a:r>
            <a:endParaRPr lang="en-AU" sz="1600" u="none" baseline="30000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62" name="Text Box 45"/>
          <p:cNvSpPr txBox="1">
            <a:spLocks noChangeArrowheads="1"/>
          </p:cNvSpPr>
          <p:nvPr/>
        </p:nvSpPr>
        <p:spPr bwMode="auto">
          <a:xfrm>
            <a:off x="3429000" y="2524820"/>
            <a:ext cx="3046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 dirty="0" err="1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sz="1600" u="none" baseline="-25000" dirty="0" err="1">
                <a:solidFill>
                  <a:srgbClr val="023DD0"/>
                </a:solidFill>
                <a:latin typeface="Arial Narrow" pitchFamily="34" charset="0"/>
              </a:rPr>
              <a:t>b</a:t>
            </a:r>
            <a:r>
              <a:rPr lang="en-AU" sz="1600" u="none" dirty="0">
                <a:solidFill>
                  <a:srgbClr val="023DD0"/>
                </a:solidFill>
                <a:latin typeface="Arial Narrow" pitchFamily="34" charset="0"/>
              </a:rPr>
              <a:t> = </a:t>
            </a:r>
            <a:r>
              <a:rPr lang="en-US" sz="1600" i="1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600" u="none" dirty="0">
                <a:latin typeface="Arial Narrow" pitchFamily="34" charset="0"/>
              </a:rPr>
              <a:t> 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</a:t>
            </a:r>
            <a:r>
              <a:rPr lang="en-US" sz="1600" u="none" dirty="0">
                <a:latin typeface="Arial Narrow" pitchFamily="34" charset="0"/>
              </a:rPr>
              <a:t> </a:t>
            </a:r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US" sz="1600" u="none" dirty="0">
                <a:latin typeface="Arial Narrow" pitchFamily="34" charset="0"/>
              </a:rPr>
              <a:t> public key of B                </a:t>
            </a:r>
          </a:p>
        </p:txBody>
      </p:sp>
      <p:grpSp>
        <p:nvGrpSpPr>
          <p:cNvPr id="68" name="Gruppieren 67"/>
          <p:cNvGrpSpPr/>
          <p:nvPr/>
        </p:nvGrpSpPr>
        <p:grpSpPr>
          <a:xfrm>
            <a:off x="1008311" y="2844444"/>
            <a:ext cx="2966756" cy="3116533"/>
            <a:chOff x="6176237" y="2724845"/>
            <a:chExt cx="2966756" cy="3116533"/>
          </a:xfrm>
        </p:grpSpPr>
        <p:sp>
          <p:nvSpPr>
            <p:cNvPr id="69" name="Rectangle 12"/>
            <p:cNvSpPr>
              <a:spLocks noChangeArrowheads="1"/>
            </p:cNvSpPr>
            <p:nvPr/>
          </p:nvSpPr>
          <p:spPr bwMode="auto">
            <a:xfrm>
              <a:off x="6923406" y="4682951"/>
              <a:ext cx="1588850" cy="36933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" name="Text Box 14"/>
            <p:cNvSpPr txBox="1">
              <a:spLocks noChangeArrowheads="1"/>
            </p:cNvSpPr>
            <p:nvPr/>
          </p:nvSpPr>
          <p:spPr bwMode="auto">
            <a:xfrm>
              <a:off x="6634778" y="4676679"/>
              <a:ext cx="19457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762000"/>
              <a:r>
                <a:rPr lang="en-AU" sz="1800" b="0" u="none" dirty="0">
                  <a:solidFill>
                    <a:srgbClr val="023DD0"/>
                  </a:solidFill>
                </a:rPr>
                <a:t>[</a:t>
              </a:r>
              <a:r>
                <a:rPr lang="en-US" sz="1800" i="1" u="none" dirty="0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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US" sz="1800" u="none" dirty="0">
                  <a:latin typeface="Arial Narrow" pitchFamily="34" charset="0"/>
                  <a:sym typeface="Symbol" pitchFamily="18" charset="2"/>
                </a:rPr>
                <a:t>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AU" sz="1800" u="none" dirty="0" err="1">
                  <a:solidFill>
                    <a:schemeClr val="hlink"/>
                  </a:solidFill>
                  <a:latin typeface="Arial Narrow" pitchFamily="34" charset="0"/>
                </a:rPr>
                <a:t>X</a:t>
              </a:r>
              <a:r>
                <a:rPr lang="en-AU" sz="1800" u="none" baseline="-25000" dirty="0" err="1">
                  <a:solidFill>
                    <a:schemeClr val="hlink"/>
                  </a:solidFill>
                  <a:latin typeface="Arial Narrow" pitchFamily="34" charset="0"/>
                </a:rPr>
                <a:t>b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US" sz="1800" u="none" dirty="0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]</a:t>
              </a:r>
              <a:r>
                <a:rPr lang="en-US" sz="1800" u="none" dirty="0">
                  <a:latin typeface="Arial Narrow" pitchFamily="34" charset="0"/>
                  <a:sym typeface="Symbol" pitchFamily="18" charset="2"/>
                </a:rPr>
                <a:t> </a:t>
              </a:r>
              <a:r>
                <a:rPr lang="en-US" sz="1800" u="none" dirty="0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1800" u="none" dirty="0" err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r>
                <a:rPr lang="en-US" sz="1800" u="none" baseline="-25000" dirty="0" err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a</a:t>
              </a:r>
              <a:endParaRPr lang="en-US" sz="1800" i="1" u="none" baseline="-25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71" name="Line 38"/>
            <p:cNvSpPr>
              <a:spLocks noChangeShapeType="1"/>
            </p:cNvSpPr>
            <p:nvPr/>
          </p:nvSpPr>
          <p:spPr bwMode="auto">
            <a:xfrm>
              <a:off x="7614965" y="5194300"/>
              <a:ext cx="0" cy="304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cxnSp>
          <p:nvCxnSpPr>
            <p:cNvPr id="72" name="Gerade Verbindung mit Pfeil 71"/>
            <p:cNvCxnSpPr/>
            <p:nvPr/>
          </p:nvCxnSpPr>
          <p:spPr bwMode="auto">
            <a:xfrm>
              <a:off x="6176237" y="2724845"/>
              <a:ext cx="1816850" cy="1951834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73" name="Rechteck 72"/>
            <p:cNvSpPr/>
            <p:nvPr/>
          </p:nvSpPr>
          <p:spPr>
            <a:xfrm>
              <a:off x="7233785" y="5472046"/>
              <a:ext cx="1909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u="none" dirty="0">
                  <a:solidFill>
                    <a:srgbClr val="000000"/>
                  </a:solidFill>
                </a:rPr>
                <a:t>Z</a:t>
              </a:r>
              <a:r>
                <a:rPr lang="en-US" sz="1800" u="none" baseline="-25000" dirty="0">
                  <a:solidFill>
                    <a:srgbClr val="000000"/>
                  </a:solidFill>
                </a:rPr>
                <a:t>AB</a:t>
              </a:r>
              <a:r>
                <a:rPr lang="en-US" sz="1800" u="none" dirty="0">
                  <a:solidFill>
                    <a:srgbClr val="000000"/>
                  </a:solidFill>
                </a:rPr>
                <a:t>=  </a:t>
              </a:r>
              <a:r>
                <a:rPr lang="en-US" sz="1800" i="1" u="none" dirty="0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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US" sz="1800" u="none" dirty="0">
                  <a:latin typeface="Arial Narrow" pitchFamily="34" charset="0"/>
                  <a:sym typeface="Symbol" pitchFamily="18" charset="2"/>
                </a:rPr>
                <a:t>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AU" sz="1800" u="none" dirty="0" err="1">
                  <a:solidFill>
                    <a:schemeClr val="hlink"/>
                  </a:solidFill>
                  <a:latin typeface="Arial Narrow" pitchFamily="34" charset="0"/>
                </a:rPr>
                <a:t>X</a:t>
              </a:r>
              <a:r>
                <a:rPr lang="en-AU" sz="1800" u="none" baseline="-25000" dirty="0" err="1">
                  <a:solidFill>
                    <a:schemeClr val="hlink"/>
                  </a:solidFill>
                  <a:latin typeface="Arial Narrow" pitchFamily="34" charset="0"/>
                </a:rPr>
                <a:t>a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US" sz="1800" u="none" dirty="0" err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r>
                <a:rPr lang="en-US" sz="1800" u="none" baseline="-25000" dirty="0" err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b</a:t>
              </a:r>
              <a:endParaRPr lang="en-US" sz="1800" i="1" u="none" baseline="-25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005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8" grpId="0" animBg="1"/>
      <p:bldP spid="17419" grpId="0" animBg="1"/>
      <p:bldP spid="17424" grpId="0" animBg="1"/>
      <p:bldP spid="17450" grpId="0"/>
      <p:bldP spid="4" grpId="0"/>
      <p:bldP spid="54" grpId="0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890838" y="2159123"/>
            <a:ext cx="4347440" cy="1143000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900238" y="4295898"/>
            <a:ext cx="990600" cy="762000"/>
          </a:xfrm>
          <a:prstGeom prst="rect">
            <a:avLst/>
          </a:prstGeom>
          <a:solidFill>
            <a:srgbClr val="99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246813" y="4903911"/>
            <a:ext cx="1516062" cy="762000"/>
          </a:xfrm>
          <a:prstGeom prst="rect">
            <a:avLst/>
          </a:prstGeom>
          <a:solidFill>
            <a:srgbClr val="99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930400" y="5589711"/>
            <a:ext cx="838200" cy="533400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0598" name="Text Box 6"/>
          <p:cNvSpPr txBox="1">
            <a:spLocks noChangeArrowheads="1"/>
          </p:cNvSpPr>
          <p:nvPr/>
        </p:nvSpPr>
        <p:spPr bwMode="auto">
          <a:xfrm>
            <a:off x="1195178" y="155502"/>
            <a:ext cx="79680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El-</a:t>
            </a:r>
            <a:r>
              <a:rPr lang="en-US" sz="28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Gamal</a:t>
            </a: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Crypto-System </a:t>
            </a:r>
          </a:p>
          <a:p>
            <a:pPr algn="ctr" defTabSz="762000">
              <a:defRPr/>
            </a:pP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Using </a:t>
            </a:r>
            <a:r>
              <a:rPr lang="en-US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Additive Groups over Elliptic Curves </a:t>
            </a: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(EC) Algebra Over GF </a:t>
            </a:r>
            <a:r>
              <a:rPr lang="en-US" i="1" u="none" dirty="0">
                <a:latin typeface="Arial Narrow" pitchFamily="34" charset="0"/>
                <a:sym typeface="Symbol" pitchFamily="18" charset="2"/>
              </a:rPr>
              <a:t>(2</a:t>
            </a:r>
            <a:r>
              <a:rPr lang="en-US" u="none" baseline="30000" dirty="0">
                <a:latin typeface="Arial Narrow" pitchFamily="34" charset="0"/>
              </a:rPr>
              <a:t>n</a:t>
            </a:r>
            <a:r>
              <a:rPr lang="en-US" i="1" u="none" dirty="0">
                <a:latin typeface="Arial Narrow" pitchFamily="34" charset="0"/>
                <a:sym typeface="Symbol" pitchFamily="18" charset="2"/>
              </a:rPr>
              <a:t>) or GF(p)</a:t>
            </a:r>
            <a:endParaRPr lang="en-US" sz="1600" u="none" baseline="30000" dirty="0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166938" y="3786311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2928938" y="3530723"/>
            <a:ext cx="533400" cy="534988"/>
          </a:xfrm>
          <a:prstGeom prst="ellipse">
            <a:avLst/>
          </a:prstGeom>
          <a:solidFill>
            <a:srgbClr val="99FFCC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u="none" dirty="0">
                <a:latin typeface="Arial Narrow" pitchFamily="34" charset="0"/>
              </a:rPr>
              <a:t>+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7535863" y="3824411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6989763" y="3530723"/>
            <a:ext cx="533400" cy="534988"/>
          </a:xfrm>
          <a:prstGeom prst="ellipse">
            <a:avLst/>
          </a:prstGeom>
          <a:solidFill>
            <a:srgbClr val="99FFCC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u="none" dirty="0">
                <a:latin typeface="Arial Narrow" pitchFamily="34" charset="0"/>
              </a:rPr>
              <a:t>+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7277100" y="4065711"/>
            <a:ext cx="0" cy="838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905000" y="4454648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600" u="none">
                <a:solidFill>
                  <a:srgbClr val="0000FF"/>
                </a:solidFill>
                <a:latin typeface="Arial Narrow" pitchFamily="34" charset="0"/>
              </a:rPr>
              <a:t>y</a:t>
            </a:r>
            <a:r>
              <a:rPr lang="en-AU" sz="1600" u="none" baseline="-25000">
                <a:solidFill>
                  <a:srgbClr val="0000FF"/>
                </a:solidFill>
                <a:latin typeface="Arial Narrow" pitchFamily="34" charset="0"/>
              </a:rPr>
              <a:t>b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</a:t>
            </a:r>
            <a:r>
              <a:rPr lang="en-AU" sz="1600" u="none" baseline="-2500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1600" u="none">
                <a:solidFill>
                  <a:schemeClr val="hlink"/>
                </a:solidFill>
                <a:latin typeface="Arial Narrow" pitchFamily="34" charset="0"/>
              </a:rPr>
              <a:t>R</a:t>
            </a:r>
            <a:endParaRPr lang="en-US" sz="1600" u="none" baseline="300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999413" y="4944112"/>
            <a:ext cx="990600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defTabSz="762000"/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-</a:t>
            </a:r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AU" sz="1600" u="none" baseline="-25000" dirty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 mod e</a:t>
            </a:r>
            <a:endParaRPr lang="en-US" sz="1600" u="none" baseline="-25000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673225" y="3591048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600" u="none">
                <a:latin typeface="Arial Narrow" pitchFamily="34" charset="0"/>
              </a:rPr>
              <a:t>M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419600" y="3630736"/>
            <a:ext cx="1649413" cy="336550"/>
          </a:xfrm>
          <a:prstGeom prst="rect">
            <a:avLst/>
          </a:prstGeom>
          <a:solidFill>
            <a:srgbClr val="F7F9A3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1600" u="none">
                <a:latin typeface="Arial Narrow" pitchFamily="34" charset="0"/>
              </a:rPr>
              <a:t>M  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  </a:t>
            </a:r>
            <a:r>
              <a:rPr lang="en-US" sz="1600" u="none">
                <a:latin typeface="Arial Narrow" pitchFamily="34" charset="0"/>
              </a:rPr>
              <a:t>(</a:t>
            </a:r>
            <a:r>
              <a:rPr lang="en-US" sz="1600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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</a:t>
            </a:r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 </a:t>
            </a:r>
            <a:r>
              <a:rPr lang="en-US" sz="1600" u="none" dirty="0">
                <a:solidFill>
                  <a:schemeClr val="hlink"/>
                </a:solidFill>
                <a:latin typeface="Arial Narrow" pitchFamily="34" charset="0"/>
              </a:rPr>
              <a:t>R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)</a:t>
            </a:r>
            <a:endParaRPr lang="en-AU" sz="1600" u="none" dirty="0"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6240463" y="3838698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8416925" y="3667248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600" u="none">
                <a:latin typeface="Arial Narrow" pitchFamily="34" charset="0"/>
              </a:rPr>
              <a:t>M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790279" y="2156415"/>
            <a:ext cx="4577192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 primitive element/ </a:t>
            </a:r>
            <a:r>
              <a:rPr lang="en-US" b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sym typeface="Symbol" pitchFamily="18" charset="2"/>
              </a:rPr>
              <a:t>point 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sym typeface="Symbol" pitchFamily="18" charset="2"/>
              </a:rPr>
              <a:t> on EC with order e</a:t>
            </a:r>
            <a:endParaRPr lang="en-US" b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42938" y="2437527"/>
            <a:ext cx="2286000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AU" sz="1600" u="none" dirty="0">
                <a:latin typeface="Arial Narrow" pitchFamily="34" charset="0"/>
              </a:rPr>
              <a:t> = secret key of A</a:t>
            </a:r>
          </a:p>
          <a:p>
            <a:pPr defTabSz="762000"/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 </a:t>
            </a:r>
            <a:r>
              <a:rPr lang="de-DE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N (</a:t>
            </a:r>
            <a:r>
              <a:rPr lang="de-DE" sz="1600" i="1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from</a:t>
            </a:r>
            <a:r>
              <a:rPr lang="de-DE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0 …  e-1)</a:t>
            </a:r>
            <a:endParaRPr lang="en-AU" sz="1600" u="none" baseline="30000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648200" y="4918198"/>
            <a:ext cx="631825" cy="336550"/>
          </a:xfrm>
          <a:prstGeom prst="rect">
            <a:avLst/>
          </a:prstGeom>
          <a:solidFill>
            <a:srgbClr val="F7F9A3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1600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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</a:t>
            </a:r>
            <a:r>
              <a:rPr lang="en-US" sz="1600" u="none">
                <a:solidFill>
                  <a:schemeClr val="hlink"/>
                </a:solidFill>
                <a:latin typeface="Arial Narrow" pitchFamily="34" charset="0"/>
              </a:rPr>
              <a:t>R</a:t>
            </a: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2890838" y="4676898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3195638" y="4067298"/>
            <a:ext cx="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1447800" y="4599111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2362200" y="5056311"/>
            <a:ext cx="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2181225" y="5696073"/>
            <a:ext cx="333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600" u="none">
                <a:solidFill>
                  <a:schemeClr val="hlink"/>
                </a:solidFill>
                <a:latin typeface="Arial Narrow" pitchFamily="34" charset="0"/>
              </a:rPr>
              <a:t>R</a:t>
            </a:r>
            <a:endParaRPr lang="en-US" sz="1600" u="none">
              <a:latin typeface="Arial Narrow" pitchFamily="34" charset="0"/>
            </a:endParaRP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914400" y="4308598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600" u="none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sz="1600" u="none" baseline="-25000">
                <a:solidFill>
                  <a:srgbClr val="023DD0"/>
                </a:solidFill>
                <a:latin typeface="Arial Narrow" pitchFamily="34" charset="0"/>
              </a:rPr>
              <a:t>b</a:t>
            </a:r>
            <a:endParaRPr lang="en-US" sz="1600" u="none" baseline="-25000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3886200" y="5361111"/>
            <a:ext cx="23606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6208713" y="5089648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600" u="none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1600" u="none">
                <a:latin typeface="Arial Narrow" pitchFamily="34" charset="0"/>
              </a:rPr>
              <a:t>(</a:t>
            </a:r>
            <a:r>
              <a:rPr lang="en-US" sz="1600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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 </a:t>
            </a:r>
            <a:r>
              <a:rPr lang="en-US" sz="1600" u="none">
                <a:solidFill>
                  <a:schemeClr val="hlink"/>
                </a:solidFill>
                <a:latin typeface="Arial Narrow" pitchFamily="34" charset="0"/>
              </a:rPr>
              <a:t>R</a:t>
            </a:r>
            <a:r>
              <a:rPr lang="en-AU" sz="1600" u="none" baseline="-250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</a:t>
            </a:r>
            <a:r>
              <a:rPr lang="en-US" sz="1600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-</a:t>
            </a:r>
            <a:r>
              <a:rPr lang="en-AU" sz="1600" u="none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)</a:t>
            </a: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8087519" y="2960810"/>
            <a:ext cx="1131094" cy="2324101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7770813" y="5284911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937418" y="6136100"/>
            <a:ext cx="8685213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sz="1600" u="none" dirty="0">
                <a:latin typeface="Arial Narrow" pitchFamily="34" charset="0"/>
              </a:rPr>
              <a:t>Random Generator creates  </a:t>
            </a:r>
            <a:r>
              <a:rPr lang="en-US" sz="1600" u="none" dirty="0">
                <a:solidFill>
                  <a:schemeClr val="hlink"/>
                </a:solidFill>
                <a:latin typeface="Arial Narrow" pitchFamily="34" charset="0"/>
              </a:rPr>
              <a:t>R </a:t>
            </a:r>
            <a:r>
              <a:rPr lang="en-US" sz="1600" u="none" dirty="0">
                <a:latin typeface="Arial Narrow" pitchFamily="34" charset="0"/>
              </a:rPr>
              <a:t>= 0 ... </a:t>
            </a:r>
            <a:r>
              <a:rPr lang="en-US" sz="1600" i="1" u="none" dirty="0">
                <a:latin typeface="Arial Narrow" pitchFamily="34" charset="0"/>
                <a:sym typeface="Symbol" pitchFamily="18" charset="2"/>
              </a:rPr>
              <a:t>e</a:t>
            </a:r>
            <a:r>
              <a:rPr lang="en-US" sz="1600" u="none" dirty="0">
                <a:latin typeface="Arial Narrow" pitchFamily="34" charset="0"/>
              </a:rPr>
              <a:t>-1, a new R is needed for every message (p is </a:t>
            </a:r>
            <a:r>
              <a:rPr lang="en-US" sz="1600" i="1" u="none" dirty="0">
                <a:sym typeface="Symbol" pitchFamily="18" charset="2"/>
              </a:rPr>
              <a:t></a:t>
            </a:r>
            <a:r>
              <a:rPr lang="en-US" sz="1600" u="none" dirty="0"/>
              <a:t> ‘s order</a:t>
            </a:r>
            <a:r>
              <a:rPr lang="en-US" sz="1600" dirty="0"/>
              <a:t>)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457200" y="1854323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>
                <a:solidFill>
                  <a:schemeClr val="hlink"/>
                </a:solidFill>
                <a:latin typeface="Arial Narrow" pitchFamily="34" charset="0"/>
              </a:rPr>
              <a:t>User A sends to B     </a:t>
            </a:r>
            <a:endParaRPr lang="en-US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6932613" y="1854323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>
                <a:solidFill>
                  <a:schemeClr val="hlink"/>
                </a:solidFill>
                <a:latin typeface="Arial Narrow" pitchFamily="34" charset="0"/>
              </a:rPr>
              <a:t>User B receives     </a:t>
            </a:r>
            <a:endParaRPr lang="en-US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3429000" y="2487736"/>
            <a:ext cx="3046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sz="1600" u="none" baseline="-25000">
                <a:solidFill>
                  <a:srgbClr val="023DD0"/>
                </a:solidFill>
                <a:latin typeface="Arial Narrow" pitchFamily="34" charset="0"/>
              </a:rPr>
              <a:t>a</a:t>
            </a:r>
            <a:r>
              <a:rPr lang="en-AU" sz="1600" u="none">
                <a:solidFill>
                  <a:srgbClr val="023DD0"/>
                </a:solidFill>
                <a:latin typeface="Arial Narrow" pitchFamily="34" charset="0"/>
              </a:rPr>
              <a:t> = </a:t>
            </a:r>
            <a:r>
              <a:rPr lang="en-US" sz="1600" i="1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600" u="none">
                <a:latin typeface="Arial Narrow" pitchFamily="34" charset="0"/>
              </a:rPr>
              <a:t>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</a:t>
            </a:r>
            <a:r>
              <a:rPr lang="en-US" sz="1600" u="none">
                <a:latin typeface="Arial Narrow" pitchFamily="34" charset="0"/>
              </a:rPr>
              <a:t> </a:t>
            </a:r>
            <a:r>
              <a:rPr lang="en-AU" sz="1600" u="none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US" sz="1600" u="none">
                <a:latin typeface="Arial Narrow" pitchFamily="34" charset="0"/>
              </a:rPr>
              <a:t> public key of A                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3048000" y="4980111"/>
            <a:ext cx="838200" cy="762000"/>
          </a:xfrm>
          <a:prstGeom prst="rect">
            <a:avLst/>
          </a:prstGeom>
          <a:solidFill>
            <a:srgbClr val="99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2971800" y="5192836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600" u="none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1600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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</a:t>
            </a:r>
            <a:r>
              <a:rPr lang="en-US" sz="1600" u="none">
                <a:solidFill>
                  <a:schemeClr val="hlink"/>
                </a:solidFill>
                <a:latin typeface="Arial Narrow" pitchFamily="34" charset="0"/>
              </a:rPr>
              <a:t>R</a:t>
            </a:r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2362200" y="5361111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 flipH="1">
            <a:off x="5834063" y="2864766"/>
            <a:ext cx="1689100" cy="12779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 flipV="1">
            <a:off x="2547938" y="2768722"/>
            <a:ext cx="881062" cy="9604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7389813" y="4241923"/>
            <a:ext cx="1395412" cy="336550"/>
          </a:xfrm>
          <a:prstGeom prst="rect">
            <a:avLst/>
          </a:prstGeom>
          <a:solidFill>
            <a:srgbClr val="A9C7FD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600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- </a:t>
            </a:r>
            <a:r>
              <a:rPr lang="en-US" sz="1600" i="1" u="none">
                <a:latin typeface="Arial Narrow" pitchFamily="34" charset="0"/>
                <a:sym typeface="Symbol" pitchFamily="18" charset="2"/>
              </a:rPr>
              <a:t>(</a:t>
            </a:r>
            <a:r>
              <a:rPr lang="en-US" sz="1600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 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</a:t>
            </a:r>
            <a:r>
              <a:rPr lang="en-AU" sz="1600" u="none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 </a:t>
            </a:r>
            <a:r>
              <a:rPr lang="en-US" sz="1600" u="none">
                <a:solidFill>
                  <a:schemeClr val="hlink"/>
                </a:solidFill>
                <a:latin typeface="Arial Narrow" pitchFamily="34" charset="0"/>
              </a:rPr>
              <a:t>R</a:t>
            </a:r>
            <a:r>
              <a:rPr lang="en-US" sz="1600" u="none">
                <a:latin typeface="Arial Narrow" pitchFamily="34" charset="0"/>
              </a:rPr>
              <a:t>)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3276600" y="4241923"/>
            <a:ext cx="1295400" cy="336550"/>
          </a:xfrm>
          <a:prstGeom prst="rect">
            <a:avLst/>
          </a:prstGeom>
          <a:solidFill>
            <a:srgbClr val="A9C7FD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600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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</a:t>
            </a:r>
            <a:r>
              <a:rPr lang="en-AU" sz="1600" u="none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 </a:t>
            </a:r>
            <a:r>
              <a:rPr lang="en-US" sz="1600" u="none">
                <a:solidFill>
                  <a:schemeClr val="hlink"/>
                </a:solidFill>
                <a:latin typeface="Arial Narrow" pitchFamily="34" charset="0"/>
              </a:rPr>
              <a:t>R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6276975" y="3679948"/>
            <a:ext cx="3286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600" u="none">
                <a:latin typeface="Arial Narrow" pitchFamily="34" charset="0"/>
              </a:rPr>
              <a:t>/</a:t>
            </a:r>
          </a:p>
          <a:p>
            <a:pPr algn="ctr" defTabSz="762000"/>
            <a:r>
              <a:rPr lang="en-US" sz="1600" u="none">
                <a:latin typeface="Arial Narrow" pitchFamily="34" charset="0"/>
              </a:rPr>
              <a:t>m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5505450" y="5186486"/>
            <a:ext cx="3286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600" u="none">
                <a:latin typeface="Arial Narrow" pitchFamily="34" charset="0"/>
              </a:rPr>
              <a:t>/</a:t>
            </a:r>
          </a:p>
          <a:p>
            <a:pPr algn="ctr" defTabSz="762000"/>
            <a:r>
              <a:rPr lang="en-US" sz="1600" u="none">
                <a:latin typeface="Arial Narrow" pitchFamily="34" charset="0"/>
              </a:rPr>
              <a:t>m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7523163" y="2373854"/>
            <a:ext cx="2286000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AU" sz="1600" u="none" dirty="0">
                <a:latin typeface="Arial Narrow" pitchFamily="34" charset="0"/>
              </a:rPr>
              <a:t> = secret key of A</a:t>
            </a:r>
          </a:p>
          <a:p>
            <a:pPr defTabSz="762000"/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 </a:t>
            </a:r>
            <a:r>
              <a:rPr lang="de-DE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N  (</a:t>
            </a:r>
            <a:r>
              <a:rPr lang="de-DE" sz="1600" i="1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from</a:t>
            </a:r>
            <a:r>
              <a:rPr lang="de-DE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0 .. e-1)</a:t>
            </a:r>
            <a:endParaRPr lang="en-AU" sz="1600" u="none" baseline="30000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3429000" y="2792536"/>
            <a:ext cx="3046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 dirty="0" err="1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sz="1600" u="none" baseline="-25000" dirty="0" err="1">
                <a:solidFill>
                  <a:srgbClr val="023DD0"/>
                </a:solidFill>
                <a:latin typeface="Arial Narrow" pitchFamily="34" charset="0"/>
              </a:rPr>
              <a:t>b</a:t>
            </a:r>
            <a:r>
              <a:rPr lang="en-AU" sz="1600" u="none" dirty="0">
                <a:solidFill>
                  <a:srgbClr val="023DD0"/>
                </a:solidFill>
                <a:latin typeface="Arial Narrow" pitchFamily="34" charset="0"/>
              </a:rPr>
              <a:t> = </a:t>
            </a:r>
            <a:r>
              <a:rPr lang="en-US" sz="1600" i="1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600" u="none" dirty="0">
                <a:latin typeface="Arial Narrow" pitchFamily="34" charset="0"/>
              </a:rPr>
              <a:t> 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</a:t>
            </a:r>
            <a:r>
              <a:rPr lang="en-US" sz="1600" u="none" dirty="0">
                <a:latin typeface="Arial Narrow" pitchFamily="34" charset="0"/>
              </a:rPr>
              <a:t> </a:t>
            </a:r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US" sz="1600" u="none" dirty="0">
                <a:latin typeface="Arial Narrow" pitchFamily="34" charset="0"/>
              </a:rPr>
              <a:t> public key of B                </a:t>
            </a:r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3505200" y="3784723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305278" y="1233567"/>
            <a:ext cx="9522456" cy="5561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/>
              <a:t>System mapping:</a:t>
            </a:r>
            <a:r>
              <a:rPr lang="en-US" sz="1600" u="none" dirty="0"/>
              <a:t> </a:t>
            </a:r>
            <a:r>
              <a:rPr lang="en-US" sz="1400" u="none" dirty="0"/>
              <a:t>Substitute </a:t>
            </a:r>
            <a:r>
              <a:rPr lang="en-US" sz="1400" dirty="0"/>
              <a:t>addition </a:t>
            </a:r>
            <a:r>
              <a:rPr lang="en-US" sz="1400" u="none" dirty="0"/>
              <a:t>instead of </a:t>
            </a:r>
            <a:r>
              <a:rPr lang="en-US" sz="1400" dirty="0"/>
              <a:t>multiplication</a:t>
            </a:r>
            <a:r>
              <a:rPr lang="en-US" sz="1400" u="none" dirty="0"/>
              <a:t> and </a:t>
            </a:r>
            <a:r>
              <a:rPr lang="en-US" sz="1400" dirty="0"/>
              <a:t>multiplication </a:t>
            </a:r>
            <a:r>
              <a:rPr lang="en-US" sz="1400" u="none" dirty="0"/>
              <a:t>instead of </a:t>
            </a:r>
            <a:r>
              <a:rPr lang="en-US" sz="1400" dirty="0"/>
              <a:t>exponentiation</a:t>
            </a:r>
            <a:r>
              <a:rPr lang="en-US" sz="1400" u="none" dirty="0"/>
              <a:t>!</a:t>
            </a:r>
          </a:p>
          <a:p>
            <a:r>
              <a:rPr lang="en-US" sz="1400" u="none" dirty="0"/>
              <a:t>                                    Same can be done for any discrete log based cryptosystem like </a:t>
            </a:r>
            <a:r>
              <a:rPr lang="en-US" sz="1400" u="none" dirty="0" err="1"/>
              <a:t>Diffie-Helman</a:t>
            </a:r>
            <a:r>
              <a:rPr lang="en-US" sz="1400" u="none" dirty="0"/>
              <a:t> tec. ..</a:t>
            </a:r>
          </a:p>
        </p:txBody>
      </p:sp>
      <p:sp>
        <p:nvSpPr>
          <p:cNvPr id="12336" name="Oval 48"/>
          <p:cNvSpPr>
            <a:spLocks noChangeArrowheads="1"/>
          </p:cNvSpPr>
          <p:nvPr/>
        </p:nvSpPr>
        <p:spPr bwMode="auto">
          <a:xfrm>
            <a:off x="3069070" y="3692648"/>
            <a:ext cx="215900" cy="215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>
            <a:off x="7130328" y="3678793"/>
            <a:ext cx="215900" cy="215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3365499" y="1028064"/>
            <a:ext cx="3402013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dirty="0"/>
              <a:t>Neal </a:t>
            </a:r>
            <a:r>
              <a:rPr lang="en-US" sz="1200" dirty="0" err="1"/>
              <a:t>Koblitz</a:t>
            </a:r>
            <a:r>
              <a:rPr lang="en-US" sz="1200" dirty="0"/>
              <a:t>[1] and Victor S. Miller[2] in 1985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92236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="" xmlns:a16="http://schemas.microsoft.com/office/drawing/2014/main" id="{F9484A49-1F10-40E4-AC31-2B95EA410B79}"/>
              </a:ext>
            </a:extLst>
          </p:cNvPr>
          <p:cNvSpPr txBox="1"/>
          <p:nvPr/>
        </p:nvSpPr>
        <p:spPr>
          <a:xfrm>
            <a:off x="864296" y="1367902"/>
            <a:ext cx="3600400" cy="50475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Arial Narrow" panose="020B0606020202030204" pitchFamily="34" charset="0"/>
              </a:rPr>
              <a:t>Over GF(p) special primes p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latin typeface="Arial Narrow" panose="020B0606020202030204" pitchFamily="34" charset="0"/>
              </a:rPr>
              <a:t>Curve name </a:t>
            </a:r>
            <a:r>
              <a:rPr lang="en-US" sz="1600" b="0" u="none" dirty="0">
                <a:latin typeface="Arial Narrow" panose="020B0606020202030204" pitchFamily="34" charset="0"/>
              </a:rPr>
              <a:t>	</a:t>
            </a:r>
            <a:r>
              <a:rPr lang="en-US" sz="1600" dirty="0">
                <a:latin typeface="Arial Narrow" panose="020B0606020202030204" pitchFamily="34" charset="0"/>
              </a:rPr>
              <a:t>Bits in p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ANSSI FRP256v1   	256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BN(2, 254) 		254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brainpoolP256t1   	256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Curve1174 		251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Curve25519 	255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Curve383187 	383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E-222 		222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E-382 		382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E-521 		521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Ed448 		448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M-211 		221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M-383 		383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M-511 		511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NIST P-224 		224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NIST P-256 		256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NIST P-384 		384</a:t>
            </a:r>
          </a:p>
          <a:p>
            <a:r>
              <a:rPr lang="en-US" sz="1600" b="0" u="none" dirty="0">
                <a:latin typeface="Arial Narrow" panose="020B0606020202030204" pitchFamily="34" charset="0"/>
              </a:rPr>
              <a:t>secp256k1 		256</a:t>
            </a:r>
            <a:endParaRPr lang="de-DE" sz="1600" b="0" u="none" dirty="0">
              <a:latin typeface="Arial Narrow" panose="020B060602020203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="" xmlns:a16="http://schemas.microsoft.com/office/drawing/2014/main" id="{7312A9FA-5723-4184-A028-4637E3C2E002}"/>
              </a:ext>
            </a:extLst>
          </p:cNvPr>
          <p:cNvSpPr txBox="1"/>
          <p:nvPr/>
        </p:nvSpPr>
        <p:spPr>
          <a:xfrm>
            <a:off x="4752727" y="1399005"/>
            <a:ext cx="4212469" cy="46935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Arial Narrow" panose="020B0606020202030204" pitchFamily="34" charset="0"/>
              </a:rPr>
              <a:t>Over GF(2</a:t>
            </a:r>
            <a:r>
              <a:rPr lang="en-US" sz="2400" baseline="30000" dirty="0">
                <a:latin typeface="Arial Narrow" panose="020B0606020202030204" pitchFamily="34" charset="0"/>
              </a:rPr>
              <a:t>n</a:t>
            </a:r>
            <a:r>
              <a:rPr lang="en-US" sz="2400" dirty="0">
                <a:latin typeface="Arial Narrow" panose="020B0606020202030204" pitchFamily="34" charset="0"/>
              </a:rPr>
              <a:t>) 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n is selected as a prime integer!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dirty="0">
                <a:latin typeface="Arial Narrow" panose="020B0606020202030204" pitchFamily="34" charset="0"/>
              </a:rPr>
              <a:t>Irreducible Polynomial</a:t>
            </a:r>
            <a:r>
              <a:rPr lang="en-US" sz="1600" b="0" u="none" dirty="0">
                <a:latin typeface="Arial Narrow" panose="020B0606020202030204" pitchFamily="34" charset="0"/>
              </a:rPr>
              <a:t>	                                 	 </a:t>
            </a:r>
            <a:r>
              <a:rPr lang="en-US" sz="1600" dirty="0">
                <a:latin typeface="Arial Narrow" panose="020B0606020202030204" pitchFamily="34" charset="0"/>
              </a:rPr>
              <a:t>Bits</a:t>
            </a:r>
          </a:p>
          <a:p>
            <a:r>
              <a:rPr lang="en-US" i="1" u="none" dirty="0">
                <a:latin typeface="Arial Narrow" panose="020B0606020202030204" pitchFamily="34" charset="0"/>
              </a:rPr>
              <a:t/>
            </a:r>
            <a:br>
              <a:rPr lang="en-US" i="1" u="none" dirty="0">
                <a:latin typeface="Arial Narrow" panose="020B0606020202030204" pitchFamily="34" charset="0"/>
              </a:rPr>
            </a:br>
            <a:r>
              <a:rPr lang="en-US" i="1" u="none" dirty="0">
                <a:latin typeface="Arial Narrow" panose="020B0606020202030204" pitchFamily="34" charset="0"/>
              </a:rPr>
              <a:t>p(t) =  t</a:t>
            </a:r>
            <a:r>
              <a:rPr lang="en-US" i="1" u="none" baseline="30000" dirty="0">
                <a:latin typeface="Arial Narrow" panose="020B0606020202030204" pitchFamily="34" charset="0"/>
              </a:rPr>
              <a:t>163</a:t>
            </a:r>
            <a:r>
              <a:rPr lang="en-US" i="1" u="none" dirty="0">
                <a:latin typeface="Arial Narrow" panose="020B0606020202030204" pitchFamily="34" charset="0"/>
              </a:rPr>
              <a:t> + t</a:t>
            </a:r>
            <a:r>
              <a:rPr lang="en-US" i="1" u="none" baseline="30000" dirty="0">
                <a:latin typeface="Arial Narrow" panose="020B0606020202030204" pitchFamily="34" charset="0"/>
              </a:rPr>
              <a:t>7</a:t>
            </a:r>
            <a:r>
              <a:rPr lang="en-US" i="1" u="none" dirty="0">
                <a:latin typeface="Arial Narrow" panose="020B0606020202030204" pitchFamily="34" charset="0"/>
              </a:rPr>
              <a:t> + t  + t</a:t>
            </a:r>
            <a:r>
              <a:rPr lang="en-US" i="1" u="none" baseline="30000" dirty="0">
                <a:latin typeface="Arial Narrow" panose="020B0606020202030204" pitchFamily="34" charset="0"/>
              </a:rPr>
              <a:t>3</a:t>
            </a:r>
            <a:r>
              <a:rPr lang="en-US" i="1" u="none" dirty="0">
                <a:latin typeface="Arial Narrow" panose="020B0606020202030204" pitchFamily="34" charset="0"/>
              </a:rPr>
              <a:t> + 1    </a:t>
            </a:r>
            <a:r>
              <a:rPr lang="en-US" u="none" dirty="0">
                <a:latin typeface="Arial Narrow" panose="020B0606020202030204" pitchFamily="34" charset="0"/>
              </a:rPr>
              <a:t>         </a:t>
            </a:r>
            <a:r>
              <a:rPr lang="en-US" sz="1800" b="0" u="none" dirty="0">
                <a:latin typeface="Arial Narrow" panose="020B0606020202030204" pitchFamily="34" charset="0"/>
              </a:rPr>
              <a:t>	</a:t>
            </a:r>
            <a:r>
              <a:rPr lang="en-US" sz="1800" u="none" dirty="0">
                <a:latin typeface="Arial Narrow" panose="020B0606020202030204" pitchFamily="34" charset="0"/>
              </a:rPr>
              <a:t>163</a:t>
            </a:r>
          </a:p>
          <a:p>
            <a:endParaRPr lang="en-US" sz="1800" u="none" dirty="0">
              <a:latin typeface="Arial Narrow" panose="020B0606020202030204" pitchFamily="34" charset="0"/>
            </a:endParaRPr>
          </a:p>
          <a:p>
            <a:r>
              <a:rPr lang="en-US" i="1" u="none" dirty="0">
                <a:latin typeface="Arial Narrow" panose="020B0606020202030204" pitchFamily="34" charset="0"/>
              </a:rPr>
              <a:t>p(t) =    t</a:t>
            </a:r>
            <a:r>
              <a:rPr lang="en-US" i="1" u="none" baseline="30000" dirty="0">
                <a:latin typeface="Arial Narrow" panose="020B0606020202030204" pitchFamily="34" charset="0"/>
              </a:rPr>
              <a:t>233</a:t>
            </a:r>
            <a:r>
              <a:rPr lang="en-US" i="1" u="none" dirty="0">
                <a:latin typeface="Arial Narrow" panose="020B0606020202030204" pitchFamily="34" charset="0"/>
              </a:rPr>
              <a:t> + t</a:t>
            </a:r>
            <a:r>
              <a:rPr lang="en-US" i="1" u="none" baseline="30000" dirty="0">
                <a:latin typeface="Arial Narrow" panose="020B0606020202030204" pitchFamily="34" charset="0"/>
              </a:rPr>
              <a:t>74</a:t>
            </a:r>
            <a:r>
              <a:rPr lang="en-US" i="1" u="none" dirty="0">
                <a:latin typeface="Arial Narrow" panose="020B0606020202030204" pitchFamily="34" charset="0"/>
              </a:rPr>
              <a:t> + 1 </a:t>
            </a:r>
            <a:r>
              <a:rPr lang="en-US" u="none" dirty="0">
                <a:latin typeface="Arial Narrow" panose="020B0606020202030204" pitchFamily="34" charset="0"/>
              </a:rPr>
              <a:t>                         </a:t>
            </a:r>
            <a:r>
              <a:rPr lang="en-US" sz="1800" u="none" dirty="0">
                <a:latin typeface="Arial Narrow" panose="020B0606020202030204" pitchFamily="34" charset="0"/>
              </a:rPr>
              <a:t>	233</a:t>
            </a:r>
            <a:br>
              <a:rPr lang="en-US" sz="1800" u="none" dirty="0">
                <a:latin typeface="Arial Narrow" panose="020B0606020202030204" pitchFamily="34" charset="0"/>
              </a:rPr>
            </a:br>
            <a:r>
              <a:rPr lang="en-US" sz="1800" u="none" dirty="0">
                <a:latin typeface="Arial Narrow" panose="020B0606020202030204" pitchFamily="34" charset="0"/>
              </a:rPr>
              <a:t>(Trinomial)</a:t>
            </a:r>
          </a:p>
          <a:p>
            <a:endParaRPr lang="en-US" sz="1800" u="none" dirty="0">
              <a:latin typeface="Arial Narrow" panose="020B0606020202030204" pitchFamily="34" charset="0"/>
            </a:endParaRPr>
          </a:p>
          <a:p>
            <a:r>
              <a:rPr lang="en-US" i="1" u="none" dirty="0">
                <a:latin typeface="Arial Narrow" panose="020B0606020202030204" pitchFamily="34" charset="0"/>
              </a:rPr>
              <a:t>p(t) = t</a:t>
            </a:r>
            <a:r>
              <a:rPr lang="en-US" i="1" u="none" baseline="30000" dirty="0">
                <a:latin typeface="Arial Narrow" panose="020B0606020202030204" pitchFamily="34" charset="0"/>
              </a:rPr>
              <a:t>283</a:t>
            </a:r>
            <a:r>
              <a:rPr lang="en-US" i="1" u="none" dirty="0">
                <a:latin typeface="Arial Narrow" panose="020B0606020202030204" pitchFamily="34" charset="0"/>
              </a:rPr>
              <a:t> + t</a:t>
            </a:r>
            <a:r>
              <a:rPr lang="en-US" i="1" u="none" baseline="30000" dirty="0">
                <a:latin typeface="Arial Narrow" panose="020B0606020202030204" pitchFamily="34" charset="0"/>
              </a:rPr>
              <a:t>12</a:t>
            </a:r>
            <a:r>
              <a:rPr lang="en-US" i="1" u="none" dirty="0">
                <a:latin typeface="Arial Narrow" panose="020B0606020202030204" pitchFamily="34" charset="0"/>
              </a:rPr>
              <a:t> + t</a:t>
            </a:r>
            <a:r>
              <a:rPr lang="en-US" i="1" u="none" baseline="30000" dirty="0">
                <a:latin typeface="Arial Narrow" panose="020B0606020202030204" pitchFamily="34" charset="0"/>
              </a:rPr>
              <a:t>7</a:t>
            </a:r>
            <a:r>
              <a:rPr lang="en-US" i="1" u="none" dirty="0">
                <a:latin typeface="Arial Narrow" panose="020B0606020202030204" pitchFamily="34" charset="0"/>
              </a:rPr>
              <a:t>+ t</a:t>
            </a:r>
            <a:r>
              <a:rPr lang="en-US" i="1" u="none" baseline="30000" dirty="0">
                <a:latin typeface="Arial Narrow" panose="020B0606020202030204" pitchFamily="34" charset="0"/>
              </a:rPr>
              <a:t>5 </a:t>
            </a:r>
            <a:r>
              <a:rPr lang="en-US" i="1" u="none" dirty="0">
                <a:latin typeface="Arial Narrow" panose="020B0606020202030204" pitchFamily="34" charset="0"/>
              </a:rPr>
              <a:t>+ 1</a:t>
            </a:r>
            <a:r>
              <a:rPr lang="en-US" sz="1800" u="none" dirty="0">
                <a:latin typeface="Arial Narrow" panose="020B0606020202030204" pitchFamily="34" charset="0"/>
              </a:rPr>
              <a:t>	       	283</a:t>
            </a:r>
          </a:p>
          <a:p>
            <a:endParaRPr lang="de-DE" sz="1600" u="none" dirty="0">
              <a:latin typeface="Arial Narrow" panose="020B0606020202030204" pitchFamily="34" charset="0"/>
            </a:endParaRPr>
          </a:p>
          <a:p>
            <a:r>
              <a:rPr lang="de-DE" i="1" u="none" dirty="0">
                <a:latin typeface="Arial Narrow" panose="020B0606020202030204" pitchFamily="34" charset="0"/>
              </a:rPr>
              <a:t>p(t) =   t</a:t>
            </a:r>
            <a:r>
              <a:rPr lang="de-DE" i="1" u="none" baseline="30000" dirty="0">
                <a:latin typeface="Arial Narrow" panose="020B0606020202030204" pitchFamily="34" charset="0"/>
              </a:rPr>
              <a:t>409 </a:t>
            </a:r>
            <a:r>
              <a:rPr lang="de-DE" i="1" u="none" dirty="0">
                <a:latin typeface="Arial Narrow" panose="020B0606020202030204" pitchFamily="34" charset="0"/>
              </a:rPr>
              <a:t>+ t</a:t>
            </a:r>
            <a:r>
              <a:rPr lang="de-DE" i="1" u="none" baseline="30000" dirty="0">
                <a:latin typeface="Arial Narrow" panose="020B0606020202030204" pitchFamily="34" charset="0"/>
              </a:rPr>
              <a:t>87</a:t>
            </a:r>
            <a:r>
              <a:rPr lang="de-DE" i="1" u="none" dirty="0">
                <a:latin typeface="Arial Narrow" panose="020B0606020202030204" pitchFamily="34" charset="0"/>
              </a:rPr>
              <a:t> + 1                                </a:t>
            </a:r>
            <a:r>
              <a:rPr lang="de-DE" sz="1600" u="none" dirty="0">
                <a:latin typeface="Arial Narrow" panose="020B0606020202030204" pitchFamily="34" charset="0"/>
              </a:rPr>
              <a:t>	409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(Trinomial)</a:t>
            </a:r>
          </a:p>
          <a:p>
            <a:endParaRPr lang="de-DE" sz="1600" b="0" u="none" dirty="0">
              <a:latin typeface="Arial Narrow" panose="020B0606020202030204" pitchFamily="34" charset="0"/>
            </a:endParaRPr>
          </a:p>
        </p:txBody>
      </p:sp>
      <p:sp>
        <p:nvSpPr>
          <p:cNvPr id="4" name="Text Box 8">
            <a:extLst>
              <a:ext uri="{FF2B5EF4-FFF2-40B4-BE49-F238E27FC236}">
                <a16:creationId xmlns="" xmlns:a16="http://schemas.microsoft.com/office/drawing/2014/main" id="{DEC01E6D-7B2E-4939-A5AE-FCD8AECB9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255" y="125123"/>
            <a:ext cx="900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762000">
              <a:defRPr/>
            </a:pPr>
            <a:r>
              <a:rPr lang="en-US" altLang="ar-SA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Sample ECC NIST Standards</a:t>
            </a:r>
            <a:endParaRPr lang="en-US" altLang="ar-SA" sz="32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93C8ADA2-5A61-45C7-A299-3B119F175C86}"/>
              </a:ext>
            </a:extLst>
          </p:cNvPr>
          <p:cNvSpPr txBox="1"/>
          <p:nvPr/>
        </p:nvSpPr>
        <p:spPr>
          <a:xfrm>
            <a:off x="864296" y="794519"/>
            <a:ext cx="8496944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s-ES" u="none" dirty="0">
                <a:effectLst/>
                <a:latin typeface="Arial Narrow" panose="020B0606020202030204" pitchFamily="34" charset="0"/>
              </a:rPr>
              <a:t>ECC </a:t>
            </a:r>
            <a:r>
              <a:rPr lang="es-ES" u="none" dirty="0" err="1">
                <a:effectLst/>
                <a:latin typeface="Arial Narrow" panose="020B0606020202030204" pitchFamily="34" charset="0"/>
              </a:rPr>
              <a:t>Koblitz</a:t>
            </a:r>
            <a:r>
              <a:rPr lang="es-ES" u="none" dirty="0">
                <a:effectLst/>
                <a:latin typeface="Arial Narrow" panose="020B0606020202030204" pitchFamily="34" charset="0"/>
              </a:rPr>
              <a:t> Curve:   </a:t>
            </a:r>
            <a:r>
              <a:rPr lang="es-ES" sz="2400" i="1" u="none" dirty="0">
                <a:effectLst/>
                <a:latin typeface="Arial Narrow" panose="020B0606020202030204" pitchFamily="34" charset="0"/>
              </a:rPr>
              <a:t>E: y</a:t>
            </a:r>
            <a:r>
              <a:rPr lang="es-ES" sz="2400" i="1" u="none" baseline="30000" dirty="0">
                <a:effectLst/>
                <a:latin typeface="Arial Narrow" panose="020B0606020202030204" pitchFamily="34" charset="0"/>
              </a:rPr>
              <a:t>2</a:t>
            </a:r>
            <a:r>
              <a:rPr lang="es-ES" sz="2400" i="1" u="none" dirty="0">
                <a:effectLst/>
                <a:latin typeface="Arial Narrow" panose="020B0606020202030204" pitchFamily="34" charset="0"/>
              </a:rPr>
              <a:t> + x y = x</a:t>
            </a:r>
            <a:r>
              <a:rPr lang="es-ES" sz="2400" i="1" u="none" baseline="30000" dirty="0">
                <a:effectLst/>
                <a:latin typeface="Arial Narrow" panose="020B0606020202030204" pitchFamily="34" charset="0"/>
              </a:rPr>
              <a:t>3</a:t>
            </a:r>
            <a:r>
              <a:rPr lang="es-ES" sz="2400" i="1" u="none" dirty="0">
                <a:effectLst/>
                <a:latin typeface="Arial Narrow" panose="020B0606020202030204" pitchFamily="34" charset="0"/>
              </a:rPr>
              <a:t> + x</a:t>
            </a:r>
            <a:r>
              <a:rPr lang="es-ES" sz="2400" i="1" u="none" baseline="30000" dirty="0">
                <a:effectLst/>
                <a:latin typeface="Arial Narrow" panose="020B0606020202030204" pitchFamily="34" charset="0"/>
              </a:rPr>
              <a:t>2 </a:t>
            </a:r>
            <a:r>
              <a:rPr lang="es-ES" sz="2400" i="1" u="none" dirty="0">
                <a:effectLst/>
                <a:latin typeface="Arial Narrow" panose="020B0606020202030204" pitchFamily="34" charset="0"/>
              </a:rPr>
              <a:t>+ b,       </a:t>
            </a:r>
            <a:r>
              <a:rPr lang="es-ES" sz="2400" i="1" u="none" dirty="0" err="1">
                <a:effectLst/>
                <a:latin typeface="Arial Narrow" panose="020B0606020202030204" pitchFamily="34" charset="0"/>
              </a:rPr>
              <a:t>E</a:t>
            </a:r>
            <a:r>
              <a:rPr lang="es-ES" sz="2400" i="1" u="none" baseline="-25000" dirty="0" err="1">
                <a:effectLst/>
                <a:latin typeface="Arial Narrow" panose="020B0606020202030204" pitchFamily="34" charset="0"/>
              </a:rPr>
              <a:t>a</a:t>
            </a:r>
            <a:r>
              <a:rPr lang="es-ES" sz="2400" i="1" u="none" dirty="0">
                <a:effectLst/>
                <a:latin typeface="Arial Narrow" panose="020B0606020202030204" pitchFamily="34" charset="0"/>
              </a:rPr>
              <a:t>: y</a:t>
            </a:r>
            <a:r>
              <a:rPr lang="es-ES" sz="2400" i="1" u="none" baseline="30000" dirty="0">
                <a:effectLst/>
                <a:latin typeface="Arial Narrow" panose="020B0606020202030204" pitchFamily="34" charset="0"/>
              </a:rPr>
              <a:t>2</a:t>
            </a:r>
            <a:r>
              <a:rPr lang="es-ES" sz="2400" i="1" u="none" dirty="0">
                <a:effectLst/>
                <a:latin typeface="Arial Narrow" panose="020B0606020202030204" pitchFamily="34" charset="0"/>
              </a:rPr>
              <a:t> + x y = x</a:t>
            </a:r>
            <a:r>
              <a:rPr lang="es-ES" sz="2400" i="1" u="none" baseline="30000" dirty="0">
                <a:effectLst/>
                <a:latin typeface="Arial Narrow" panose="020B0606020202030204" pitchFamily="34" charset="0"/>
              </a:rPr>
              <a:t>3 </a:t>
            </a:r>
            <a:r>
              <a:rPr lang="es-ES" sz="2400" i="1" u="none" dirty="0">
                <a:effectLst/>
                <a:latin typeface="Arial Narrow" panose="020B0606020202030204" pitchFamily="34" charset="0"/>
              </a:rPr>
              <a:t>+ a x</a:t>
            </a:r>
            <a:r>
              <a:rPr lang="es-ES" sz="2400" i="1" u="none" baseline="30000" dirty="0">
                <a:effectLst/>
                <a:latin typeface="Arial Narrow" panose="020B0606020202030204" pitchFamily="34" charset="0"/>
              </a:rPr>
              <a:t>2</a:t>
            </a:r>
            <a:r>
              <a:rPr lang="es-ES" sz="2400" i="1" u="none" dirty="0">
                <a:effectLst/>
                <a:latin typeface="Arial Narrow" panose="020B0606020202030204" pitchFamily="34" charset="0"/>
              </a:rPr>
              <a:t> + 1  </a:t>
            </a:r>
            <a:endParaRPr lang="de-DE" i="1" u="none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98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Text Box 2"/>
          <p:cNvSpPr txBox="1">
            <a:spLocks noChangeArrowheads="1"/>
          </p:cNvSpPr>
          <p:nvPr/>
        </p:nvSpPr>
        <p:spPr bwMode="auto">
          <a:xfrm>
            <a:off x="1371600" y="2438400"/>
            <a:ext cx="77724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buFontTx/>
              <a:buChar char="•"/>
              <a:defRPr/>
            </a:pPr>
            <a:r>
              <a:rPr lang="en-US" altLang="de-DE" sz="3200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Historical Overview !</a:t>
            </a:r>
          </a:p>
          <a:p>
            <a:pPr defTabSz="762000">
              <a:buFontTx/>
              <a:buChar char="•"/>
              <a:defRPr/>
            </a:pPr>
            <a:r>
              <a:rPr lang="en-US" altLang="ar-SA" sz="3200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Knapsack One Way Function (OWF)</a:t>
            </a:r>
          </a:p>
          <a:p>
            <a:pPr defTabSz="762000">
              <a:buFontTx/>
              <a:buChar char="•"/>
              <a:defRPr/>
            </a:pPr>
            <a:r>
              <a:rPr lang="en-US" altLang="ar-SA" sz="3200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Elliptic Curve Cryptography</a:t>
            </a:r>
          </a:p>
          <a:p>
            <a:pPr defTabSz="762000">
              <a:buFontTx/>
              <a:buChar char="•"/>
              <a:defRPr/>
            </a:pPr>
            <a:r>
              <a:rPr lang="en-US" altLang="ar-SA" sz="3200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 Summary of OWF‘s</a:t>
            </a:r>
          </a:p>
          <a:p>
            <a:pPr defTabSz="762000">
              <a:buFontTx/>
              <a:buChar char="•"/>
              <a:defRPr/>
            </a:pPr>
            <a:endParaRPr lang="en-US" altLang="ar-SA" sz="3200" u="none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 (Arabic)" charset="-78"/>
            </a:endParaRPr>
          </a:p>
        </p:txBody>
      </p:sp>
      <p:sp>
        <p:nvSpPr>
          <p:cNvPr id="1372163" name="Text Box 3"/>
          <p:cNvSpPr txBox="1">
            <a:spLocks noChangeArrowheads="1"/>
          </p:cNvSpPr>
          <p:nvPr/>
        </p:nvSpPr>
        <p:spPr bwMode="auto">
          <a:xfrm>
            <a:off x="1512888" y="1658938"/>
            <a:ext cx="640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US" altLang="ar-SA" sz="400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Outlines</a:t>
            </a:r>
            <a:endParaRPr lang="en-US" altLang="ar-SA" sz="4000" u="none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 (Arabic)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53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Text Box 2"/>
          <p:cNvSpPr txBox="1">
            <a:spLocks noChangeArrowheads="1"/>
          </p:cNvSpPr>
          <p:nvPr/>
        </p:nvSpPr>
        <p:spPr bwMode="auto">
          <a:xfrm>
            <a:off x="2973992" y="935722"/>
            <a:ext cx="4459835" cy="193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0" tIns="45710" rIns="91420" bIns="45710">
            <a:spAutoFit/>
          </a:bodyPr>
          <a:lstStyle/>
          <a:p>
            <a:pPr algn="ctr" defTabSz="761836">
              <a:defRPr/>
            </a:pPr>
            <a:r>
              <a:rPr lang="en-US" sz="4000" u="none" dirty="0"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Knapsack Public-Key</a:t>
            </a:r>
          </a:p>
          <a:p>
            <a:pPr algn="ctr" defTabSz="761836">
              <a:defRPr/>
            </a:pPr>
            <a:r>
              <a:rPr lang="en-US" sz="4000" u="none" dirty="0"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Crypto-System</a:t>
            </a:r>
          </a:p>
          <a:p>
            <a:pPr algn="ctr" defTabSz="761836">
              <a:defRPr/>
            </a:pPr>
            <a:r>
              <a:rPr lang="en-US" sz="4000" u="none" dirty="0"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1978</a:t>
            </a:r>
          </a:p>
        </p:txBody>
      </p:sp>
      <p:sp>
        <p:nvSpPr>
          <p:cNvPr id="1376275" name="Text Box 19"/>
          <p:cNvSpPr txBox="1">
            <a:spLocks noChangeArrowheads="1"/>
          </p:cNvSpPr>
          <p:nvPr/>
        </p:nvSpPr>
        <p:spPr bwMode="auto">
          <a:xfrm>
            <a:off x="554373" y="5577824"/>
            <a:ext cx="9299086" cy="52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80" tIns="46790" rIns="89980" bIns="46790" anchor="ctr">
            <a:spAutoFit/>
          </a:bodyPr>
          <a:lstStyle/>
          <a:p>
            <a:pPr algn="ctr" defTabSz="761836"/>
            <a:r>
              <a:rPr lang="en-US" sz="2800" i="1" dirty="0">
                <a:solidFill>
                  <a:srgbClr val="FC0128"/>
                </a:solidFill>
              </a:rPr>
              <a:t>Based on:</a:t>
            </a:r>
            <a:r>
              <a:rPr lang="en-US" sz="2800" i="1" u="none" dirty="0">
                <a:solidFill>
                  <a:srgbClr val="FC0128"/>
                </a:solidFill>
              </a:rPr>
              <a:t> </a:t>
            </a:r>
            <a:r>
              <a:rPr lang="en-US" sz="2800" u="none" dirty="0">
                <a:solidFill>
                  <a:srgbClr val="FC0128"/>
                </a:solidFill>
              </a:rPr>
              <a:t>Knapsack problem as a One-Way Function</a:t>
            </a:r>
          </a:p>
        </p:txBody>
      </p:sp>
      <p:pic>
        <p:nvPicPr>
          <p:cNvPr id="4098" name="Picture 2" descr="Ralph Merk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84" y="970980"/>
            <a:ext cx="2065420" cy="255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504255" y="3602831"/>
            <a:ext cx="741622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none" dirty="0"/>
              <a:t>Ralph </a:t>
            </a:r>
            <a:r>
              <a:rPr lang="en-US" u="none" dirty="0" err="1"/>
              <a:t>Merkle</a:t>
            </a:r>
            <a:endParaRPr lang="en-US" u="none" dirty="0"/>
          </a:p>
          <a:p>
            <a:r>
              <a:rPr lang="en-US" sz="1600" u="none" dirty="0"/>
              <a:t>Berkeley → Stanford University</a:t>
            </a:r>
          </a:p>
          <a:p>
            <a:pPr>
              <a:spcBef>
                <a:spcPts val="600"/>
              </a:spcBef>
            </a:pPr>
            <a:r>
              <a:rPr lang="en-US" sz="1600" u="none" dirty="0"/>
              <a:t>Published similar concept to Diffie-Hellmann system as a student at Berkeley University</a:t>
            </a:r>
          </a:p>
          <a:p>
            <a:r>
              <a:rPr lang="en-US" sz="1600" u="none" dirty="0"/>
              <a:t>“Secure communications over insecure channels” </a:t>
            </a:r>
          </a:p>
          <a:p>
            <a:r>
              <a:rPr lang="en-US" sz="1600" u="none" dirty="0" err="1"/>
              <a:t>Commun</a:t>
            </a:r>
            <a:r>
              <a:rPr lang="en-US" sz="1600" u="none" dirty="0"/>
              <a:t> ACM, </a:t>
            </a:r>
            <a:r>
              <a:rPr lang="en-US" sz="1600" u="none" dirty="0">
                <a:solidFill>
                  <a:srgbClr val="FF0000"/>
                </a:solidFill>
              </a:rPr>
              <a:t>April 1978 </a:t>
            </a:r>
            <a:r>
              <a:rPr lang="en-US" sz="1600" u="none" dirty="0"/>
              <a:t>(Berkeley Univ.),</a:t>
            </a:r>
            <a:r>
              <a:rPr lang="de-DE" sz="1600" u="none" dirty="0"/>
              <a:t> </a:t>
            </a:r>
            <a:r>
              <a:rPr lang="en-US" sz="1600" u="none" dirty="0"/>
              <a:t>submitted Aug. 1975</a:t>
            </a:r>
          </a:p>
        </p:txBody>
      </p:sp>
      <p:pic>
        <p:nvPicPr>
          <p:cNvPr id="4100" name="Picture 4" descr="http://www.cryptography.com/public/images/advisors/martin-hellma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475" y="1082551"/>
            <a:ext cx="1872812" cy="244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7920475" y="3625403"/>
            <a:ext cx="20778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none" dirty="0"/>
              <a:t>Martin Hellman</a:t>
            </a:r>
          </a:p>
          <a:p>
            <a:r>
              <a:rPr lang="de-DE" sz="1600" u="none" dirty="0"/>
              <a:t>Stanford University</a:t>
            </a:r>
            <a:endParaRPr lang="en-US" sz="1600" u="none" dirty="0"/>
          </a:p>
        </p:txBody>
      </p:sp>
    </p:spTree>
    <p:extLst>
      <p:ext uri="{BB962C8B-B14F-4D97-AF65-F5344CB8AC3E}">
        <p14:creationId xmlns:p14="http://schemas.microsoft.com/office/powerpoint/2010/main" val="354275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629" name="Text Box 421"/>
          <p:cNvSpPr txBox="1">
            <a:spLocks noChangeArrowheads="1"/>
          </p:cNvSpPr>
          <p:nvPr/>
        </p:nvSpPr>
        <p:spPr bwMode="auto">
          <a:xfrm>
            <a:off x="665687" y="3361159"/>
            <a:ext cx="8392589" cy="21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9980" tIns="46790" rIns="89980" bIns="46790" anchor="ctr">
            <a:spAutoFit/>
          </a:bodyPr>
          <a:lstStyle/>
          <a:p>
            <a:pPr defTabSz="761836">
              <a:spcBef>
                <a:spcPts val="1200"/>
              </a:spcBef>
              <a:defRPr/>
            </a:pPr>
            <a:r>
              <a:rPr lang="en-US" dirty="0" smtClean="0">
                <a:latin typeface="Arial Narrow" pitchFamily="34" charset="0"/>
              </a:rPr>
              <a:t>Problem:</a:t>
            </a:r>
            <a:r>
              <a:rPr lang="en-US" b="0" u="none" dirty="0" smtClean="0">
                <a:latin typeface="Arial Narrow" pitchFamily="34" charset="0"/>
              </a:rPr>
              <a:t>   </a:t>
            </a:r>
            <a:r>
              <a:rPr lang="en-US" b="0" u="none" dirty="0" smtClean="0">
                <a:solidFill>
                  <a:srgbClr val="000000"/>
                </a:solidFill>
                <a:latin typeface="Arial Narrow" pitchFamily="34" charset="0"/>
              </a:rPr>
              <a:t>Given the total weight of the knapsack =</a:t>
            </a:r>
          </a:p>
          <a:p>
            <a:pPr defTabSz="761836">
              <a:spcBef>
                <a:spcPts val="1600"/>
              </a:spcBef>
              <a:defRPr/>
            </a:pPr>
            <a:r>
              <a:rPr lang="en-US" b="0" u="none" dirty="0" smtClean="0">
                <a:solidFill>
                  <a:srgbClr val="000000"/>
                </a:solidFill>
                <a:latin typeface="Arial Narrow" pitchFamily="34" charset="0"/>
              </a:rPr>
              <a:t>Find  the binary vector X = [x</a:t>
            </a:r>
            <a:r>
              <a:rPr lang="en-US" b="0" u="none" baseline="-25000" dirty="0" smtClean="0">
                <a:solidFill>
                  <a:srgbClr val="000000"/>
                </a:solidFill>
                <a:latin typeface="Arial Narrow" pitchFamily="34" charset="0"/>
              </a:rPr>
              <a:t>1</a:t>
            </a:r>
            <a:r>
              <a:rPr lang="en-US" b="0" u="none" dirty="0" smtClean="0">
                <a:solidFill>
                  <a:srgbClr val="000000"/>
                </a:solidFill>
                <a:latin typeface="Arial Narrow" pitchFamily="34" charset="0"/>
              </a:rPr>
              <a:t>, x</a:t>
            </a:r>
            <a:r>
              <a:rPr lang="en-US" b="0" u="none" baseline="-25000" dirty="0" smtClean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b="0" u="none" dirty="0" smtClean="0">
                <a:solidFill>
                  <a:srgbClr val="000000"/>
                </a:solidFill>
                <a:latin typeface="Arial Narrow" pitchFamily="34" charset="0"/>
              </a:rPr>
              <a:t> ......],  where x</a:t>
            </a:r>
            <a:r>
              <a:rPr lang="en-US" b="0" u="none" baseline="-25000" dirty="0" smtClean="0">
                <a:solidFill>
                  <a:srgbClr val="000000"/>
                </a:solidFill>
                <a:latin typeface="Arial Narrow" pitchFamily="34" charset="0"/>
              </a:rPr>
              <a:t>i</a:t>
            </a:r>
            <a:r>
              <a:rPr lang="en-US" b="0" u="none" dirty="0" smtClean="0">
                <a:solidFill>
                  <a:srgbClr val="000000"/>
                </a:solidFill>
                <a:latin typeface="Arial Narrow" pitchFamily="34" charset="0"/>
              </a:rPr>
              <a:t> = {0,1}</a:t>
            </a:r>
          </a:p>
          <a:p>
            <a:pPr defTabSz="761836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Arial Narrow" pitchFamily="34" charset="0"/>
              </a:rPr>
              <a:t>Solution  </a:t>
            </a:r>
            <a:r>
              <a:rPr lang="en-US" sz="1800" u="none" dirty="0" smtClean="0">
                <a:solidFill>
                  <a:srgbClr val="000000"/>
                </a:solidFill>
                <a:latin typeface="Arial Narrow" pitchFamily="34" charset="0"/>
              </a:rPr>
              <a:t>:    </a:t>
            </a:r>
            <a:r>
              <a:rPr lang="en-US" b="0" u="none" dirty="0" smtClean="0">
                <a:solidFill>
                  <a:srgbClr val="000000"/>
                </a:solidFill>
                <a:latin typeface="Arial Narrow" pitchFamily="34" charset="0"/>
              </a:rPr>
              <a:t>X = [ 1 0 1 0 1 0 ] </a:t>
            </a:r>
          </a:p>
          <a:p>
            <a:pPr defTabSz="761836">
              <a:spcBef>
                <a:spcPts val="600"/>
              </a:spcBef>
              <a:defRPr/>
            </a:pPr>
            <a:r>
              <a:rPr lang="en-US" u="none" dirty="0" smtClean="0">
                <a:solidFill>
                  <a:srgbClr val="FF0000"/>
                </a:solidFill>
                <a:latin typeface="Arial Narrow" pitchFamily="34" charset="0"/>
              </a:rPr>
              <a:t>- There is </a:t>
            </a:r>
            <a:r>
              <a:rPr lang="en-US" u="none" dirty="0">
                <a:solidFill>
                  <a:srgbClr val="FF0000"/>
                </a:solidFill>
                <a:latin typeface="Arial Narrow" pitchFamily="34" charset="0"/>
              </a:rPr>
              <a:t>no </a:t>
            </a:r>
            <a:r>
              <a:rPr lang="en-US" u="none" dirty="0" smtClean="0">
                <a:solidFill>
                  <a:srgbClr val="FF0000"/>
                </a:solidFill>
                <a:latin typeface="Arial Narrow" pitchFamily="34" charset="0"/>
              </a:rPr>
              <a:t>algorithm known </a:t>
            </a:r>
            <a:r>
              <a:rPr lang="en-US" u="none" dirty="0">
                <a:solidFill>
                  <a:srgbClr val="FF0000"/>
                </a:solidFill>
                <a:latin typeface="Arial Narrow" pitchFamily="34" charset="0"/>
              </a:rPr>
              <a:t>for finding X  !!! (in the public </a:t>
            </a:r>
            <a:r>
              <a:rPr lang="en-US" u="none" dirty="0" smtClean="0">
                <a:solidFill>
                  <a:srgbClr val="FF0000"/>
                </a:solidFill>
                <a:latin typeface="Arial Narrow" pitchFamily="34" charset="0"/>
              </a:rPr>
              <a:t>literature</a:t>
            </a:r>
          </a:p>
          <a:p>
            <a:pPr defTabSz="761836">
              <a:defRPr/>
            </a:pPr>
            <a:r>
              <a:rPr lang="en-US" b="0" u="none" dirty="0" smtClean="0">
                <a:solidFill>
                  <a:srgbClr val="000000"/>
                </a:solidFill>
                <a:latin typeface="Arial Narrow" pitchFamily="34" charset="0"/>
              </a:rPr>
              <a:t>- The solution is easy if the knapsack is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superincreasing</a:t>
            </a:r>
            <a:r>
              <a:rPr lang="en-US" b="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US" b="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  <p:graphicFrame>
        <p:nvGraphicFramePr>
          <p:cNvPr id="1026" name="Object 4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832744"/>
              </p:ext>
            </p:extLst>
          </p:nvPr>
        </p:nvGraphicFramePr>
        <p:xfrm>
          <a:off x="8764770" y="3818855"/>
          <a:ext cx="981346" cy="709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Formel" r:id="rId4" imgW="596880" imgH="431640" progId="Equation.3">
                  <p:embed/>
                </p:oleObj>
              </mc:Choice>
              <mc:Fallback>
                <p:oleObj name="Formel" r:id="rId4" imgW="596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4770" y="3818855"/>
                        <a:ext cx="981346" cy="7097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5" name="Text Box 423"/>
          <p:cNvSpPr txBox="1">
            <a:spLocks noChangeArrowheads="1"/>
          </p:cNvSpPr>
          <p:nvPr/>
        </p:nvSpPr>
        <p:spPr bwMode="auto">
          <a:xfrm>
            <a:off x="7705055" y="4000532"/>
            <a:ext cx="1059715" cy="556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80" tIns="46790" rIns="89980" bIns="46790" anchor="ctr">
            <a:spAutoFit/>
          </a:bodyPr>
          <a:lstStyle/>
          <a:p>
            <a:pPr algn="ctr" defTabSz="761836"/>
            <a:r>
              <a:rPr lang="en-US" u="none" dirty="0" smtClean="0">
                <a:solidFill>
                  <a:srgbClr val="000000"/>
                </a:solidFill>
                <a:latin typeface="Arial Narrow" pitchFamily="34" charset="0"/>
              </a:rPr>
              <a:t>Weight =</a:t>
            </a:r>
          </a:p>
          <a:p>
            <a:pPr algn="ctr" defTabSz="761836"/>
            <a:r>
              <a:rPr lang="en-US" sz="1000" u="none" dirty="0" smtClean="0">
                <a:solidFill>
                  <a:srgbClr val="000000"/>
                </a:solidFill>
                <a:latin typeface="Arial Narrow" pitchFamily="34" charset="0"/>
              </a:rPr>
              <a:t>              </a:t>
            </a:r>
            <a:endParaRPr lang="en-US" sz="100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74632" name="Text Box 424"/>
          <p:cNvSpPr txBox="1">
            <a:spLocks noChangeArrowheads="1"/>
          </p:cNvSpPr>
          <p:nvPr/>
        </p:nvSpPr>
        <p:spPr bwMode="auto">
          <a:xfrm>
            <a:off x="1521843" y="146447"/>
            <a:ext cx="7147045" cy="58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0" tIns="45710" rIns="91420" bIns="45710">
            <a:spAutoFit/>
          </a:bodyPr>
          <a:lstStyle/>
          <a:p>
            <a:pPr algn="ctr" defTabSz="761836">
              <a:defRPr/>
            </a:pPr>
            <a:r>
              <a:rPr lang="en-US" sz="3200" u="none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Knapsack Problem as a </a:t>
            </a:r>
            <a:r>
              <a:rPr lang="en-US" sz="32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One-Way Function*</a:t>
            </a:r>
          </a:p>
        </p:txBody>
      </p:sp>
      <p:sp>
        <p:nvSpPr>
          <p:cNvPr id="1374635" name="Text Box 427"/>
          <p:cNvSpPr txBox="1">
            <a:spLocks noChangeArrowheads="1"/>
          </p:cNvSpPr>
          <p:nvPr/>
        </p:nvSpPr>
        <p:spPr bwMode="auto">
          <a:xfrm>
            <a:off x="481375" y="5481849"/>
            <a:ext cx="9866835" cy="101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9980" tIns="46790" rIns="89980" bIns="46790" anchor="ctr">
            <a:spAutoFit/>
          </a:bodyPr>
          <a:lstStyle/>
          <a:p>
            <a:pPr defTabSz="761836">
              <a:defRPr/>
            </a:pPr>
            <a:r>
              <a:rPr lang="en-US" dirty="0" smtClean="0">
                <a:solidFill>
                  <a:srgbClr val="FC0128"/>
                </a:solidFill>
                <a:latin typeface="Arial Narrow" pitchFamily="34" charset="0"/>
              </a:rPr>
              <a:t>A Knapsack </a:t>
            </a:r>
            <a:r>
              <a:rPr lang="en-US" dirty="0">
                <a:solidFill>
                  <a:srgbClr val="FC0128"/>
                </a:solidFill>
                <a:latin typeface="Arial Narrow" pitchFamily="34" charset="0"/>
              </a:rPr>
              <a:t>is </a:t>
            </a:r>
            <a:r>
              <a:rPr lang="en-US" dirty="0" smtClean="0">
                <a:solidFill>
                  <a:srgbClr val="FC0128"/>
                </a:solidFill>
                <a:latin typeface="Arial Narrow" pitchFamily="34" charset="0"/>
              </a:rPr>
              <a:t>a </a:t>
            </a:r>
            <a:r>
              <a:rPr lang="en-US" dirty="0" err="1" smtClean="0">
                <a:solidFill>
                  <a:srgbClr val="FC0128"/>
                </a:solidFill>
                <a:latin typeface="Arial Narrow" pitchFamily="34" charset="0"/>
              </a:rPr>
              <a:t>superincreasing</a:t>
            </a:r>
            <a:r>
              <a:rPr lang="en-US" dirty="0" smtClean="0">
                <a:solidFill>
                  <a:srgbClr val="FC0128"/>
                </a:solidFill>
                <a:latin typeface="Arial Narrow" pitchFamily="34" charset="0"/>
              </a:rPr>
              <a:t> one </a:t>
            </a:r>
            <a:r>
              <a:rPr lang="en-US" dirty="0">
                <a:solidFill>
                  <a:srgbClr val="FC0128"/>
                </a:solidFill>
                <a:latin typeface="Arial Narrow" pitchFamily="34" charset="0"/>
              </a:rPr>
              <a:t>:</a:t>
            </a:r>
            <a:r>
              <a:rPr lang="en-US" b="0" u="none" dirty="0">
                <a:solidFill>
                  <a:srgbClr val="FC0128"/>
                </a:solidFill>
                <a:latin typeface="Arial Narrow" pitchFamily="34" charset="0"/>
              </a:rPr>
              <a:t> 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</a:rPr>
              <a:t> if any </a:t>
            </a:r>
            <a:r>
              <a:rPr lang="en-US" u="none" dirty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</a:t>
            </a:r>
            <a:r>
              <a:rPr lang="en-US" u="none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 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</a:rPr>
              <a:t>  is greater than the sum of all other smaller weights.</a:t>
            </a:r>
          </a:p>
          <a:p>
            <a:pPr defTabSz="761836">
              <a:defRPr/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Example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</a:rPr>
              <a:t>: the binary weight system 2</a:t>
            </a:r>
            <a:r>
              <a:rPr lang="en-US" b="0" u="none" baseline="30000" dirty="0">
                <a:solidFill>
                  <a:srgbClr val="000000"/>
                </a:solidFill>
                <a:latin typeface="Arial Narrow" pitchFamily="34" charset="0"/>
              </a:rPr>
              <a:t>0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</a:rPr>
              <a:t>, 2</a:t>
            </a:r>
            <a:r>
              <a:rPr lang="en-US" b="0" u="none" baseline="30000" dirty="0">
                <a:solidFill>
                  <a:srgbClr val="000000"/>
                </a:solidFill>
                <a:latin typeface="Arial Narrow" pitchFamily="34" charset="0"/>
              </a:rPr>
              <a:t>1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</a:rPr>
              <a:t>, 2</a:t>
            </a:r>
            <a:r>
              <a:rPr lang="en-US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</a:rPr>
              <a:t> … 2</a:t>
            </a:r>
            <a:r>
              <a:rPr lang="en-US" b="0" u="none" baseline="30000" dirty="0">
                <a:solidFill>
                  <a:srgbClr val="000000"/>
                </a:solidFill>
                <a:latin typeface="Arial Narrow" pitchFamily="34" charset="0"/>
              </a:rPr>
              <a:t>n-1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</a:rPr>
              <a:t>  </a:t>
            </a:r>
            <a:r>
              <a:rPr lang="en-US" b="0" u="none" dirty="0" smtClean="0">
                <a:solidFill>
                  <a:srgbClr val="000000"/>
                </a:solidFill>
                <a:latin typeface="Arial Narrow" pitchFamily="34" charset="0"/>
              </a:rPr>
              <a:t>= 1, 2, 4, 8, 16 …</a:t>
            </a:r>
            <a:br>
              <a:rPr lang="en-US" b="0" u="none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b="0" u="none" dirty="0" smtClean="0">
                <a:solidFill>
                  <a:srgbClr val="000000"/>
                </a:solidFill>
                <a:latin typeface="Arial Narrow" pitchFamily="34" charset="0"/>
              </a:rPr>
              <a:t>                 are used 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</a:rPr>
              <a:t>to represent an integer of n-bits</a:t>
            </a:r>
          </a:p>
        </p:txBody>
      </p:sp>
      <p:sp>
        <p:nvSpPr>
          <p:cNvPr id="1300" name="Line 428"/>
          <p:cNvSpPr>
            <a:spLocks noChangeShapeType="1"/>
          </p:cNvSpPr>
          <p:nvPr/>
        </p:nvSpPr>
        <p:spPr bwMode="auto">
          <a:xfrm flipV="1">
            <a:off x="8447882" y="3473681"/>
            <a:ext cx="0" cy="52685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med" len="med"/>
          </a:ln>
        </p:spPr>
        <p:txBody>
          <a:bodyPr wrap="none" lIns="89980" tIns="46790" rIns="89980" bIns="46790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01" name="Text Box 429"/>
          <p:cNvSpPr txBox="1">
            <a:spLocks noChangeArrowheads="1"/>
          </p:cNvSpPr>
          <p:nvPr/>
        </p:nvSpPr>
        <p:spPr bwMode="auto">
          <a:xfrm>
            <a:off x="8362952" y="6412828"/>
            <a:ext cx="1390650" cy="27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0" tIns="46790" rIns="89980" bIns="46790" anchor="ctr">
            <a:spAutoFit/>
          </a:bodyPr>
          <a:lstStyle/>
          <a:p>
            <a:pPr defTabSz="761836"/>
            <a:r>
              <a:rPr lang="en-US" sz="1200" b="0" u="none" dirty="0" smtClean="0">
                <a:solidFill>
                  <a:srgbClr val="000000"/>
                </a:solidFill>
                <a:latin typeface="Arial Narrow" pitchFamily="34" charset="0"/>
              </a:rPr>
              <a:t>* Ref.  J. Massey</a:t>
            </a:r>
            <a:endParaRPr lang="en-US" sz="1200" b="0" u="none" baseline="-25000" dirty="0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1303" name="Text Box 431"/>
          <p:cNvSpPr txBox="1">
            <a:spLocks noChangeArrowheads="1"/>
          </p:cNvSpPr>
          <p:nvPr/>
        </p:nvSpPr>
        <p:spPr bwMode="auto">
          <a:xfrm>
            <a:off x="718175" y="2498286"/>
            <a:ext cx="5849936" cy="6484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9980" tIns="46790" rIns="89980" bIns="46790">
            <a:spAutoFit/>
          </a:bodyPr>
          <a:lstStyle/>
          <a:p>
            <a:pPr defTabSz="761836"/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Example</a:t>
            </a:r>
            <a:r>
              <a:rPr lang="en-US" sz="1800" u="none" dirty="0" smtClean="0">
                <a:solidFill>
                  <a:srgbClr val="000000"/>
                </a:solidFill>
                <a:latin typeface="Arial Narrow" pitchFamily="34" charset="0"/>
              </a:rPr>
              <a:t>: Few items with a total weight  of 449 g are in the bag.</a:t>
            </a:r>
          </a:p>
          <a:p>
            <a:pPr defTabSz="761836"/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Question: </a:t>
            </a:r>
            <a:r>
              <a:rPr lang="en-US" sz="1800" u="none" dirty="0" smtClean="0">
                <a:solidFill>
                  <a:srgbClr val="000000"/>
                </a:solidFill>
                <a:latin typeface="Arial Narrow" pitchFamily="34" charset="0"/>
              </a:rPr>
              <a:t>Find which items are in the sack without opening it!</a:t>
            </a:r>
            <a:endParaRPr lang="en-US" sz="180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901875" y="722511"/>
            <a:ext cx="6596935" cy="1787175"/>
            <a:chOff x="901875" y="908976"/>
            <a:chExt cx="6596935" cy="1787175"/>
          </a:xfrm>
        </p:grpSpPr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5065545" y="1734911"/>
              <a:ext cx="501650" cy="503237"/>
              <a:chOff x="3944" y="1167"/>
              <a:chExt cx="316" cy="317"/>
            </a:xfrm>
            <a:solidFill>
              <a:srgbClr val="89FF89"/>
            </a:solidFill>
          </p:grpSpPr>
          <p:sp>
            <p:nvSpPr>
              <p:cNvPr id="1454" name="Freeform 3"/>
              <p:cNvSpPr>
                <a:spLocks/>
              </p:cNvSpPr>
              <p:nvPr/>
            </p:nvSpPr>
            <p:spPr bwMode="auto">
              <a:xfrm>
                <a:off x="3944" y="1167"/>
                <a:ext cx="316" cy="317"/>
              </a:xfrm>
              <a:custGeom>
                <a:avLst/>
                <a:gdLst>
                  <a:gd name="T0" fmla="*/ 28 w 316"/>
                  <a:gd name="T1" fmla="*/ 292 h 317"/>
                  <a:gd name="T2" fmla="*/ 0 w 316"/>
                  <a:gd name="T3" fmla="*/ 241 h 317"/>
                  <a:gd name="T4" fmla="*/ 0 w 316"/>
                  <a:gd name="T5" fmla="*/ 169 h 317"/>
                  <a:gd name="T6" fmla="*/ 55 w 316"/>
                  <a:gd name="T7" fmla="*/ 97 h 317"/>
                  <a:gd name="T8" fmla="*/ 105 w 316"/>
                  <a:gd name="T9" fmla="*/ 72 h 317"/>
                  <a:gd name="T10" fmla="*/ 133 w 316"/>
                  <a:gd name="T11" fmla="*/ 47 h 317"/>
                  <a:gd name="T12" fmla="*/ 133 w 316"/>
                  <a:gd name="T13" fmla="*/ 25 h 317"/>
                  <a:gd name="T14" fmla="*/ 105 w 316"/>
                  <a:gd name="T15" fmla="*/ 25 h 317"/>
                  <a:gd name="T16" fmla="*/ 78 w 316"/>
                  <a:gd name="T17" fmla="*/ 25 h 317"/>
                  <a:gd name="T18" fmla="*/ 55 w 316"/>
                  <a:gd name="T19" fmla="*/ 0 h 317"/>
                  <a:gd name="T20" fmla="*/ 78 w 316"/>
                  <a:gd name="T21" fmla="*/ 0 h 317"/>
                  <a:gd name="T22" fmla="*/ 105 w 316"/>
                  <a:gd name="T23" fmla="*/ 25 h 317"/>
                  <a:gd name="T24" fmla="*/ 105 w 316"/>
                  <a:gd name="T25" fmla="*/ 0 h 317"/>
                  <a:gd name="T26" fmla="*/ 133 w 316"/>
                  <a:gd name="T27" fmla="*/ 0 h 317"/>
                  <a:gd name="T28" fmla="*/ 160 w 316"/>
                  <a:gd name="T29" fmla="*/ 25 h 317"/>
                  <a:gd name="T30" fmla="*/ 188 w 316"/>
                  <a:gd name="T31" fmla="*/ 0 h 317"/>
                  <a:gd name="T32" fmla="*/ 211 w 316"/>
                  <a:gd name="T33" fmla="*/ 25 h 317"/>
                  <a:gd name="T34" fmla="*/ 160 w 316"/>
                  <a:gd name="T35" fmla="*/ 25 h 317"/>
                  <a:gd name="T36" fmla="*/ 160 w 316"/>
                  <a:gd name="T37" fmla="*/ 47 h 317"/>
                  <a:gd name="T38" fmla="*/ 211 w 316"/>
                  <a:gd name="T39" fmla="*/ 72 h 317"/>
                  <a:gd name="T40" fmla="*/ 220 w 316"/>
                  <a:gd name="T41" fmla="*/ 72 h 317"/>
                  <a:gd name="T42" fmla="*/ 224 w 316"/>
                  <a:gd name="T43" fmla="*/ 72 h 317"/>
                  <a:gd name="T44" fmla="*/ 233 w 316"/>
                  <a:gd name="T45" fmla="*/ 72 h 317"/>
                  <a:gd name="T46" fmla="*/ 238 w 316"/>
                  <a:gd name="T47" fmla="*/ 72 h 317"/>
                  <a:gd name="T48" fmla="*/ 243 w 316"/>
                  <a:gd name="T49" fmla="*/ 76 h 317"/>
                  <a:gd name="T50" fmla="*/ 252 w 316"/>
                  <a:gd name="T51" fmla="*/ 80 h 317"/>
                  <a:gd name="T52" fmla="*/ 256 w 316"/>
                  <a:gd name="T53" fmla="*/ 80 h 317"/>
                  <a:gd name="T54" fmla="*/ 261 w 316"/>
                  <a:gd name="T55" fmla="*/ 89 h 317"/>
                  <a:gd name="T56" fmla="*/ 261 w 316"/>
                  <a:gd name="T57" fmla="*/ 93 h 317"/>
                  <a:gd name="T58" fmla="*/ 265 w 316"/>
                  <a:gd name="T59" fmla="*/ 97 h 317"/>
                  <a:gd name="T60" fmla="*/ 265 w 316"/>
                  <a:gd name="T61" fmla="*/ 106 h 317"/>
                  <a:gd name="T62" fmla="*/ 265 w 316"/>
                  <a:gd name="T63" fmla="*/ 114 h 317"/>
                  <a:gd name="T64" fmla="*/ 265 w 316"/>
                  <a:gd name="T65" fmla="*/ 123 h 317"/>
                  <a:gd name="T66" fmla="*/ 316 w 316"/>
                  <a:gd name="T67" fmla="*/ 169 h 317"/>
                  <a:gd name="T68" fmla="*/ 316 w 316"/>
                  <a:gd name="T69" fmla="*/ 266 h 317"/>
                  <a:gd name="T70" fmla="*/ 293 w 316"/>
                  <a:gd name="T71" fmla="*/ 292 h 317"/>
                  <a:gd name="T72" fmla="*/ 238 w 316"/>
                  <a:gd name="T73" fmla="*/ 317 h 317"/>
                  <a:gd name="T74" fmla="*/ 160 w 316"/>
                  <a:gd name="T75" fmla="*/ 317 h 317"/>
                  <a:gd name="T76" fmla="*/ 105 w 316"/>
                  <a:gd name="T77" fmla="*/ 317 h 317"/>
                  <a:gd name="T78" fmla="*/ 28 w 316"/>
                  <a:gd name="T79" fmla="*/ 292 h 31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16"/>
                  <a:gd name="T121" fmla="*/ 0 h 317"/>
                  <a:gd name="T122" fmla="*/ 316 w 316"/>
                  <a:gd name="T123" fmla="*/ 317 h 31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16" h="317">
                    <a:moveTo>
                      <a:pt x="28" y="292"/>
                    </a:moveTo>
                    <a:lnTo>
                      <a:pt x="0" y="241"/>
                    </a:lnTo>
                    <a:lnTo>
                      <a:pt x="0" y="169"/>
                    </a:lnTo>
                    <a:lnTo>
                      <a:pt x="55" y="97"/>
                    </a:lnTo>
                    <a:lnTo>
                      <a:pt x="105" y="72"/>
                    </a:lnTo>
                    <a:lnTo>
                      <a:pt x="133" y="47"/>
                    </a:lnTo>
                    <a:lnTo>
                      <a:pt x="133" y="25"/>
                    </a:lnTo>
                    <a:lnTo>
                      <a:pt x="105" y="25"/>
                    </a:lnTo>
                    <a:lnTo>
                      <a:pt x="78" y="25"/>
                    </a:lnTo>
                    <a:lnTo>
                      <a:pt x="55" y="0"/>
                    </a:lnTo>
                    <a:lnTo>
                      <a:pt x="78" y="0"/>
                    </a:lnTo>
                    <a:lnTo>
                      <a:pt x="105" y="25"/>
                    </a:lnTo>
                    <a:lnTo>
                      <a:pt x="105" y="0"/>
                    </a:lnTo>
                    <a:lnTo>
                      <a:pt x="133" y="0"/>
                    </a:lnTo>
                    <a:lnTo>
                      <a:pt x="160" y="25"/>
                    </a:lnTo>
                    <a:lnTo>
                      <a:pt x="188" y="0"/>
                    </a:lnTo>
                    <a:lnTo>
                      <a:pt x="211" y="25"/>
                    </a:lnTo>
                    <a:lnTo>
                      <a:pt x="160" y="25"/>
                    </a:lnTo>
                    <a:lnTo>
                      <a:pt x="160" y="47"/>
                    </a:lnTo>
                    <a:lnTo>
                      <a:pt x="211" y="72"/>
                    </a:lnTo>
                    <a:lnTo>
                      <a:pt x="220" y="72"/>
                    </a:lnTo>
                    <a:lnTo>
                      <a:pt x="224" y="72"/>
                    </a:lnTo>
                    <a:lnTo>
                      <a:pt x="233" y="72"/>
                    </a:lnTo>
                    <a:lnTo>
                      <a:pt x="238" y="72"/>
                    </a:lnTo>
                    <a:lnTo>
                      <a:pt x="243" y="76"/>
                    </a:lnTo>
                    <a:lnTo>
                      <a:pt x="252" y="80"/>
                    </a:lnTo>
                    <a:lnTo>
                      <a:pt x="256" y="80"/>
                    </a:lnTo>
                    <a:lnTo>
                      <a:pt x="261" y="89"/>
                    </a:lnTo>
                    <a:lnTo>
                      <a:pt x="261" y="93"/>
                    </a:lnTo>
                    <a:lnTo>
                      <a:pt x="265" y="97"/>
                    </a:lnTo>
                    <a:lnTo>
                      <a:pt x="265" y="106"/>
                    </a:lnTo>
                    <a:lnTo>
                      <a:pt x="265" y="114"/>
                    </a:lnTo>
                    <a:lnTo>
                      <a:pt x="265" y="123"/>
                    </a:lnTo>
                    <a:lnTo>
                      <a:pt x="316" y="169"/>
                    </a:lnTo>
                    <a:lnTo>
                      <a:pt x="316" y="266"/>
                    </a:lnTo>
                    <a:lnTo>
                      <a:pt x="293" y="292"/>
                    </a:lnTo>
                    <a:lnTo>
                      <a:pt x="238" y="317"/>
                    </a:lnTo>
                    <a:lnTo>
                      <a:pt x="160" y="317"/>
                    </a:lnTo>
                    <a:lnTo>
                      <a:pt x="105" y="317"/>
                    </a:lnTo>
                    <a:lnTo>
                      <a:pt x="28" y="29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55" name="Freeform 4"/>
              <p:cNvSpPr>
                <a:spLocks/>
              </p:cNvSpPr>
              <p:nvPr/>
            </p:nvSpPr>
            <p:spPr bwMode="auto">
              <a:xfrm>
                <a:off x="3944" y="1167"/>
                <a:ext cx="316" cy="317"/>
              </a:xfrm>
              <a:custGeom>
                <a:avLst/>
                <a:gdLst>
                  <a:gd name="T0" fmla="*/ 28 w 316"/>
                  <a:gd name="T1" fmla="*/ 292 h 317"/>
                  <a:gd name="T2" fmla="*/ 0 w 316"/>
                  <a:gd name="T3" fmla="*/ 241 h 317"/>
                  <a:gd name="T4" fmla="*/ 0 w 316"/>
                  <a:gd name="T5" fmla="*/ 169 h 317"/>
                  <a:gd name="T6" fmla="*/ 55 w 316"/>
                  <a:gd name="T7" fmla="*/ 97 h 317"/>
                  <a:gd name="T8" fmla="*/ 105 w 316"/>
                  <a:gd name="T9" fmla="*/ 72 h 317"/>
                  <a:gd name="T10" fmla="*/ 133 w 316"/>
                  <a:gd name="T11" fmla="*/ 47 h 317"/>
                  <a:gd name="T12" fmla="*/ 133 w 316"/>
                  <a:gd name="T13" fmla="*/ 25 h 317"/>
                  <a:gd name="T14" fmla="*/ 105 w 316"/>
                  <a:gd name="T15" fmla="*/ 25 h 317"/>
                  <a:gd name="T16" fmla="*/ 78 w 316"/>
                  <a:gd name="T17" fmla="*/ 25 h 317"/>
                  <a:gd name="T18" fmla="*/ 55 w 316"/>
                  <a:gd name="T19" fmla="*/ 0 h 317"/>
                  <a:gd name="T20" fmla="*/ 78 w 316"/>
                  <a:gd name="T21" fmla="*/ 0 h 317"/>
                  <a:gd name="T22" fmla="*/ 105 w 316"/>
                  <a:gd name="T23" fmla="*/ 25 h 317"/>
                  <a:gd name="T24" fmla="*/ 105 w 316"/>
                  <a:gd name="T25" fmla="*/ 0 h 317"/>
                  <a:gd name="T26" fmla="*/ 133 w 316"/>
                  <a:gd name="T27" fmla="*/ 0 h 317"/>
                  <a:gd name="T28" fmla="*/ 160 w 316"/>
                  <a:gd name="T29" fmla="*/ 25 h 317"/>
                  <a:gd name="T30" fmla="*/ 188 w 316"/>
                  <a:gd name="T31" fmla="*/ 0 h 317"/>
                  <a:gd name="T32" fmla="*/ 211 w 316"/>
                  <a:gd name="T33" fmla="*/ 25 h 317"/>
                  <a:gd name="T34" fmla="*/ 160 w 316"/>
                  <a:gd name="T35" fmla="*/ 25 h 317"/>
                  <a:gd name="T36" fmla="*/ 160 w 316"/>
                  <a:gd name="T37" fmla="*/ 47 h 317"/>
                  <a:gd name="T38" fmla="*/ 211 w 316"/>
                  <a:gd name="T39" fmla="*/ 72 h 317"/>
                  <a:gd name="T40" fmla="*/ 220 w 316"/>
                  <a:gd name="T41" fmla="*/ 72 h 317"/>
                  <a:gd name="T42" fmla="*/ 224 w 316"/>
                  <a:gd name="T43" fmla="*/ 72 h 317"/>
                  <a:gd name="T44" fmla="*/ 233 w 316"/>
                  <a:gd name="T45" fmla="*/ 72 h 317"/>
                  <a:gd name="T46" fmla="*/ 238 w 316"/>
                  <a:gd name="T47" fmla="*/ 72 h 317"/>
                  <a:gd name="T48" fmla="*/ 243 w 316"/>
                  <a:gd name="T49" fmla="*/ 76 h 317"/>
                  <a:gd name="T50" fmla="*/ 252 w 316"/>
                  <a:gd name="T51" fmla="*/ 80 h 317"/>
                  <a:gd name="T52" fmla="*/ 256 w 316"/>
                  <a:gd name="T53" fmla="*/ 80 h 317"/>
                  <a:gd name="T54" fmla="*/ 261 w 316"/>
                  <a:gd name="T55" fmla="*/ 89 h 317"/>
                  <a:gd name="T56" fmla="*/ 261 w 316"/>
                  <a:gd name="T57" fmla="*/ 93 h 317"/>
                  <a:gd name="T58" fmla="*/ 265 w 316"/>
                  <a:gd name="T59" fmla="*/ 97 h 317"/>
                  <a:gd name="T60" fmla="*/ 265 w 316"/>
                  <a:gd name="T61" fmla="*/ 106 h 317"/>
                  <a:gd name="T62" fmla="*/ 265 w 316"/>
                  <a:gd name="T63" fmla="*/ 114 h 317"/>
                  <a:gd name="T64" fmla="*/ 265 w 316"/>
                  <a:gd name="T65" fmla="*/ 123 h 317"/>
                  <a:gd name="T66" fmla="*/ 316 w 316"/>
                  <a:gd name="T67" fmla="*/ 169 h 317"/>
                  <a:gd name="T68" fmla="*/ 316 w 316"/>
                  <a:gd name="T69" fmla="*/ 266 h 317"/>
                  <a:gd name="T70" fmla="*/ 293 w 316"/>
                  <a:gd name="T71" fmla="*/ 292 h 317"/>
                  <a:gd name="T72" fmla="*/ 238 w 316"/>
                  <a:gd name="T73" fmla="*/ 317 h 317"/>
                  <a:gd name="T74" fmla="*/ 160 w 316"/>
                  <a:gd name="T75" fmla="*/ 317 h 317"/>
                  <a:gd name="T76" fmla="*/ 105 w 316"/>
                  <a:gd name="T77" fmla="*/ 317 h 317"/>
                  <a:gd name="T78" fmla="*/ 28 w 316"/>
                  <a:gd name="T79" fmla="*/ 292 h 31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16"/>
                  <a:gd name="T121" fmla="*/ 0 h 317"/>
                  <a:gd name="T122" fmla="*/ 316 w 316"/>
                  <a:gd name="T123" fmla="*/ 317 h 31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16" h="317">
                    <a:moveTo>
                      <a:pt x="28" y="292"/>
                    </a:moveTo>
                    <a:lnTo>
                      <a:pt x="0" y="241"/>
                    </a:lnTo>
                    <a:lnTo>
                      <a:pt x="0" y="169"/>
                    </a:lnTo>
                    <a:lnTo>
                      <a:pt x="55" y="97"/>
                    </a:lnTo>
                    <a:lnTo>
                      <a:pt x="105" y="72"/>
                    </a:lnTo>
                    <a:lnTo>
                      <a:pt x="133" y="47"/>
                    </a:lnTo>
                    <a:lnTo>
                      <a:pt x="133" y="25"/>
                    </a:lnTo>
                    <a:lnTo>
                      <a:pt x="105" y="25"/>
                    </a:lnTo>
                    <a:lnTo>
                      <a:pt x="78" y="25"/>
                    </a:lnTo>
                    <a:lnTo>
                      <a:pt x="55" y="0"/>
                    </a:lnTo>
                    <a:lnTo>
                      <a:pt x="78" y="0"/>
                    </a:lnTo>
                    <a:lnTo>
                      <a:pt x="105" y="25"/>
                    </a:lnTo>
                    <a:lnTo>
                      <a:pt x="105" y="0"/>
                    </a:lnTo>
                    <a:lnTo>
                      <a:pt x="133" y="0"/>
                    </a:lnTo>
                    <a:lnTo>
                      <a:pt x="160" y="25"/>
                    </a:lnTo>
                    <a:lnTo>
                      <a:pt x="188" y="0"/>
                    </a:lnTo>
                    <a:lnTo>
                      <a:pt x="211" y="25"/>
                    </a:lnTo>
                    <a:lnTo>
                      <a:pt x="160" y="25"/>
                    </a:lnTo>
                    <a:lnTo>
                      <a:pt x="160" y="47"/>
                    </a:lnTo>
                    <a:lnTo>
                      <a:pt x="211" y="72"/>
                    </a:lnTo>
                    <a:lnTo>
                      <a:pt x="220" y="72"/>
                    </a:lnTo>
                    <a:lnTo>
                      <a:pt x="224" y="72"/>
                    </a:lnTo>
                    <a:lnTo>
                      <a:pt x="233" y="72"/>
                    </a:lnTo>
                    <a:lnTo>
                      <a:pt x="238" y="72"/>
                    </a:lnTo>
                    <a:lnTo>
                      <a:pt x="243" y="76"/>
                    </a:lnTo>
                    <a:lnTo>
                      <a:pt x="252" y="80"/>
                    </a:lnTo>
                    <a:lnTo>
                      <a:pt x="256" y="80"/>
                    </a:lnTo>
                    <a:lnTo>
                      <a:pt x="261" y="89"/>
                    </a:lnTo>
                    <a:lnTo>
                      <a:pt x="261" y="93"/>
                    </a:lnTo>
                    <a:lnTo>
                      <a:pt x="265" y="97"/>
                    </a:lnTo>
                    <a:lnTo>
                      <a:pt x="265" y="106"/>
                    </a:lnTo>
                    <a:lnTo>
                      <a:pt x="265" y="114"/>
                    </a:lnTo>
                    <a:lnTo>
                      <a:pt x="265" y="123"/>
                    </a:lnTo>
                    <a:lnTo>
                      <a:pt x="316" y="169"/>
                    </a:lnTo>
                    <a:lnTo>
                      <a:pt x="316" y="266"/>
                    </a:lnTo>
                    <a:lnTo>
                      <a:pt x="293" y="292"/>
                    </a:lnTo>
                    <a:lnTo>
                      <a:pt x="238" y="317"/>
                    </a:lnTo>
                    <a:lnTo>
                      <a:pt x="160" y="317"/>
                    </a:lnTo>
                    <a:lnTo>
                      <a:pt x="105" y="317"/>
                    </a:lnTo>
                    <a:lnTo>
                      <a:pt x="28" y="292"/>
                    </a:lnTo>
                  </a:path>
                </a:pathLst>
              </a:custGeom>
              <a:grp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11484" y="1815874"/>
              <a:ext cx="587375" cy="496887"/>
              <a:chOff x="3469" y="1218"/>
              <a:chExt cx="370" cy="313"/>
            </a:xfrm>
            <a:solidFill>
              <a:srgbClr val="FFB3FF"/>
            </a:solidFill>
          </p:grpSpPr>
          <p:sp>
            <p:nvSpPr>
              <p:cNvPr id="1452" name="Freeform 6"/>
              <p:cNvSpPr>
                <a:spLocks/>
              </p:cNvSpPr>
              <p:nvPr/>
            </p:nvSpPr>
            <p:spPr bwMode="auto">
              <a:xfrm>
                <a:off x="3469" y="1218"/>
                <a:ext cx="370" cy="313"/>
              </a:xfrm>
              <a:custGeom>
                <a:avLst/>
                <a:gdLst>
                  <a:gd name="T0" fmla="*/ 45 w 370"/>
                  <a:gd name="T1" fmla="*/ 59 h 313"/>
                  <a:gd name="T2" fmla="*/ 27 w 370"/>
                  <a:gd name="T3" fmla="*/ 80 h 313"/>
                  <a:gd name="T4" fmla="*/ 13 w 370"/>
                  <a:gd name="T5" fmla="*/ 110 h 313"/>
                  <a:gd name="T6" fmla="*/ 4 w 370"/>
                  <a:gd name="T7" fmla="*/ 139 h 313"/>
                  <a:gd name="T8" fmla="*/ 0 w 370"/>
                  <a:gd name="T9" fmla="*/ 169 h 313"/>
                  <a:gd name="T10" fmla="*/ 9 w 370"/>
                  <a:gd name="T11" fmla="*/ 198 h 313"/>
                  <a:gd name="T12" fmla="*/ 22 w 370"/>
                  <a:gd name="T13" fmla="*/ 224 h 313"/>
                  <a:gd name="T14" fmla="*/ 41 w 370"/>
                  <a:gd name="T15" fmla="*/ 249 h 313"/>
                  <a:gd name="T16" fmla="*/ 64 w 370"/>
                  <a:gd name="T17" fmla="*/ 270 h 313"/>
                  <a:gd name="T18" fmla="*/ 86 w 370"/>
                  <a:gd name="T19" fmla="*/ 287 h 313"/>
                  <a:gd name="T20" fmla="*/ 118 w 370"/>
                  <a:gd name="T21" fmla="*/ 300 h 313"/>
                  <a:gd name="T22" fmla="*/ 150 w 370"/>
                  <a:gd name="T23" fmla="*/ 308 h 313"/>
                  <a:gd name="T24" fmla="*/ 182 w 370"/>
                  <a:gd name="T25" fmla="*/ 313 h 313"/>
                  <a:gd name="T26" fmla="*/ 214 w 370"/>
                  <a:gd name="T27" fmla="*/ 313 h 313"/>
                  <a:gd name="T28" fmla="*/ 247 w 370"/>
                  <a:gd name="T29" fmla="*/ 304 h 313"/>
                  <a:gd name="T30" fmla="*/ 274 w 370"/>
                  <a:gd name="T31" fmla="*/ 291 h 313"/>
                  <a:gd name="T32" fmla="*/ 301 w 370"/>
                  <a:gd name="T33" fmla="*/ 274 h 313"/>
                  <a:gd name="T34" fmla="*/ 324 w 370"/>
                  <a:gd name="T35" fmla="*/ 253 h 313"/>
                  <a:gd name="T36" fmla="*/ 343 w 370"/>
                  <a:gd name="T37" fmla="*/ 228 h 313"/>
                  <a:gd name="T38" fmla="*/ 361 w 370"/>
                  <a:gd name="T39" fmla="*/ 203 h 313"/>
                  <a:gd name="T40" fmla="*/ 365 w 370"/>
                  <a:gd name="T41" fmla="*/ 173 h 313"/>
                  <a:gd name="T42" fmla="*/ 370 w 370"/>
                  <a:gd name="T43" fmla="*/ 143 h 313"/>
                  <a:gd name="T44" fmla="*/ 361 w 370"/>
                  <a:gd name="T45" fmla="*/ 114 h 313"/>
                  <a:gd name="T46" fmla="*/ 352 w 370"/>
                  <a:gd name="T47" fmla="*/ 89 h 313"/>
                  <a:gd name="T48" fmla="*/ 333 w 370"/>
                  <a:gd name="T49" fmla="*/ 63 h 313"/>
                  <a:gd name="T50" fmla="*/ 311 w 370"/>
                  <a:gd name="T51" fmla="*/ 42 h 313"/>
                  <a:gd name="T52" fmla="*/ 283 w 370"/>
                  <a:gd name="T53" fmla="*/ 21 h 313"/>
                  <a:gd name="T54" fmla="*/ 256 w 370"/>
                  <a:gd name="T55" fmla="*/ 8 h 313"/>
                  <a:gd name="T56" fmla="*/ 224 w 370"/>
                  <a:gd name="T57" fmla="*/ 0 h 313"/>
                  <a:gd name="T58" fmla="*/ 192 w 370"/>
                  <a:gd name="T59" fmla="*/ 0 h 313"/>
                  <a:gd name="T60" fmla="*/ 160 w 370"/>
                  <a:gd name="T61" fmla="*/ 0 h 313"/>
                  <a:gd name="T62" fmla="*/ 128 w 370"/>
                  <a:gd name="T63" fmla="*/ 8 h 313"/>
                  <a:gd name="T64" fmla="*/ 96 w 370"/>
                  <a:gd name="T65" fmla="*/ 21 h 313"/>
                  <a:gd name="T66" fmla="*/ 68 w 370"/>
                  <a:gd name="T67" fmla="*/ 38 h 31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70"/>
                  <a:gd name="T103" fmla="*/ 0 h 313"/>
                  <a:gd name="T104" fmla="*/ 370 w 370"/>
                  <a:gd name="T105" fmla="*/ 313 h 31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70" h="313">
                    <a:moveTo>
                      <a:pt x="59" y="46"/>
                    </a:moveTo>
                    <a:lnTo>
                      <a:pt x="45" y="59"/>
                    </a:lnTo>
                    <a:lnTo>
                      <a:pt x="36" y="67"/>
                    </a:lnTo>
                    <a:lnTo>
                      <a:pt x="27" y="80"/>
                    </a:lnTo>
                    <a:lnTo>
                      <a:pt x="18" y="97"/>
                    </a:lnTo>
                    <a:lnTo>
                      <a:pt x="13" y="110"/>
                    </a:lnTo>
                    <a:lnTo>
                      <a:pt x="9" y="122"/>
                    </a:lnTo>
                    <a:lnTo>
                      <a:pt x="4" y="139"/>
                    </a:lnTo>
                    <a:lnTo>
                      <a:pt x="4" y="152"/>
                    </a:lnTo>
                    <a:lnTo>
                      <a:pt x="0" y="169"/>
                    </a:lnTo>
                    <a:lnTo>
                      <a:pt x="4" y="182"/>
                    </a:lnTo>
                    <a:lnTo>
                      <a:pt x="9" y="198"/>
                    </a:lnTo>
                    <a:lnTo>
                      <a:pt x="13" y="211"/>
                    </a:lnTo>
                    <a:lnTo>
                      <a:pt x="22" y="224"/>
                    </a:lnTo>
                    <a:lnTo>
                      <a:pt x="32" y="236"/>
                    </a:lnTo>
                    <a:lnTo>
                      <a:pt x="41" y="249"/>
                    </a:lnTo>
                    <a:lnTo>
                      <a:pt x="50" y="262"/>
                    </a:lnTo>
                    <a:lnTo>
                      <a:pt x="64" y="270"/>
                    </a:lnTo>
                    <a:lnTo>
                      <a:pt x="77" y="279"/>
                    </a:lnTo>
                    <a:lnTo>
                      <a:pt x="86" y="287"/>
                    </a:lnTo>
                    <a:lnTo>
                      <a:pt x="105" y="296"/>
                    </a:lnTo>
                    <a:lnTo>
                      <a:pt x="118" y="300"/>
                    </a:lnTo>
                    <a:lnTo>
                      <a:pt x="132" y="304"/>
                    </a:lnTo>
                    <a:lnTo>
                      <a:pt x="150" y="308"/>
                    </a:lnTo>
                    <a:lnTo>
                      <a:pt x="164" y="313"/>
                    </a:lnTo>
                    <a:lnTo>
                      <a:pt x="182" y="313"/>
                    </a:lnTo>
                    <a:lnTo>
                      <a:pt x="196" y="313"/>
                    </a:lnTo>
                    <a:lnTo>
                      <a:pt x="214" y="313"/>
                    </a:lnTo>
                    <a:lnTo>
                      <a:pt x="228" y="308"/>
                    </a:lnTo>
                    <a:lnTo>
                      <a:pt x="247" y="304"/>
                    </a:lnTo>
                    <a:lnTo>
                      <a:pt x="260" y="296"/>
                    </a:lnTo>
                    <a:lnTo>
                      <a:pt x="274" y="291"/>
                    </a:lnTo>
                    <a:lnTo>
                      <a:pt x="288" y="283"/>
                    </a:lnTo>
                    <a:lnTo>
                      <a:pt x="301" y="274"/>
                    </a:lnTo>
                    <a:lnTo>
                      <a:pt x="315" y="266"/>
                    </a:lnTo>
                    <a:lnTo>
                      <a:pt x="324" y="253"/>
                    </a:lnTo>
                    <a:lnTo>
                      <a:pt x="338" y="241"/>
                    </a:lnTo>
                    <a:lnTo>
                      <a:pt x="343" y="228"/>
                    </a:lnTo>
                    <a:lnTo>
                      <a:pt x="352" y="215"/>
                    </a:lnTo>
                    <a:lnTo>
                      <a:pt x="361" y="203"/>
                    </a:lnTo>
                    <a:lnTo>
                      <a:pt x="365" y="186"/>
                    </a:lnTo>
                    <a:lnTo>
                      <a:pt x="365" y="173"/>
                    </a:lnTo>
                    <a:lnTo>
                      <a:pt x="370" y="156"/>
                    </a:lnTo>
                    <a:lnTo>
                      <a:pt x="370" y="143"/>
                    </a:lnTo>
                    <a:lnTo>
                      <a:pt x="365" y="127"/>
                    </a:lnTo>
                    <a:lnTo>
                      <a:pt x="361" y="114"/>
                    </a:lnTo>
                    <a:lnTo>
                      <a:pt x="356" y="101"/>
                    </a:lnTo>
                    <a:lnTo>
                      <a:pt x="352" y="89"/>
                    </a:lnTo>
                    <a:lnTo>
                      <a:pt x="343" y="72"/>
                    </a:lnTo>
                    <a:lnTo>
                      <a:pt x="333" y="63"/>
                    </a:lnTo>
                    <a:lnTo>
                      <a:pt x="320" y="51"/>
                    </a:lnTo>
                    <a:lnTo>
                      <a:pt x="311" y="42"/>
                    </a:lnTo>
                    <a:lnTo>
                      <a:pt x="297" y="29"/>
                    </a:lnTo>
                    <a:lnTo>
                      <a:pt x="283" y="21"/>
                    </a:lnTo>
                    <a:lnTo>
                      <a:pt x="269" y="17"/>
                    </a:lnTo>
                    <a:lnTo>
                      <a:pt x="256" y="8"/>
                    </a:lnTo>
                    <a:lnTo>
                      <a:pt x="237" y="4"/>
                    </a:lnTo>
                    <a:lnTo>
                      <a:pt x="224" y="0"/>
                    </a:lnTo>
                    <a:lnTo>
                      <a:pt x="205" y="0"/>
                    </a:lnTo>
                    <a:lnTo>
                      <a:pt x="192" y="0"/>
                    </a:lnTo>
                    <a:lnTo>
                      <a:pt x="173" y="0"/>
                    </a:lnTo>
                    <a:lnTo>
                      <a:pt x="160" y="0"/>
                    </a:lnTo>
                    <a:lnTo>
                      <a:pt x="141" y="4"/>
                    </a:lnTo>
                    <a:lnTo>
                      <a:pt x="128" y="8"/>
                    </a:lnTo>
                    <a:lnTo>
                      <a:pt x="109" y="12"/>
                    </a:lnTo>
                    <a:lnTo>
                      <a:pt x="96" y="21"/>
                    </a:lnTo>
                    <a:lnTo>
                      <a:pt x="82" y="29"/>
                    </a:lnTo>
                    <a:lnTo>
                      <a:pt x="68" y="38"/>
                    </a:lnTo>
                    <a:lnTo>
                      <a:pt x="59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53" name="Freeform 7"/>
              <p:cNvSpPr>
                <a:spLocks/>
              </p:cNvSpPr>
              <p:nvPr/>
            </p:nvSpPr>
            <p:spPr bwMode="auto">
              <a:xfrm>
                <a:off x="3469" y="1218"/>
                <a:ext cx="370" cy="313"/>
              </a:xfrm>
              <a:custGeom>
                <a:avLst/>
                <a:gdLst>
                  <a:gd name="T0" fmla="*/ 45 w 370"/>
                  <a:gd name="T1" fmla="*/ 59 h 313"/>
                  <a:gd name="T2" fmla="*/ 27 w 370"/>
                  <a:gd name="T3" fmla="*/ 80 h 313"/>
                  <a:gd name="T4" fmla="*/ 13 w 370"/>
                  <a:gd name="T5" fmla="*/ 110 h 313"/>
                  <a:gd name="T6" fmla="*/ 4 w 370"/>
                  <a:gd name="T7" fmla="*/ 139 h 313"/>
                  <a:gd name="T8" fmla="*/ 0 w 370"/>
                  <a:gd name="T9" fmla="*/ 169 h 313"/>
                  <a:gd name="T10" fmla="*/ 9 w 370"/>
                  <a:gd name="T11" fmla="*/ 198 h 313"/>
                  <a:gd name="T12" fmla="*/ 22 w 370"/>
                  <a:gd name="T13" fmla="*/ 224 h 313"/>
                  <a:gd name="T14" fmla="*/ 41 w 370"/>
                  <a:gd name="T15" fmla="*/ 249 h 313"/>
                  <a:gd name="T16" fmla="*/ 64 w 370"/>
                  <a:gd name="T17" fmla="*/ 270 h 313"/>
                  <a:gd name="T18" fmla="*/ 86 w 370"/>
                  <a:gd name="T19" fmla="*/ 287 h 313"/>
                  <a:gd name="T20" fmla="*/ 118 w 370"/>
                  <a:gd name="T21" fmla="*/ 300 h 313"/>
                  <a:gd name="T22" fmla="*/ 150 w 370"/>
                  <a:gd name="T23" fmla="*/ 308 h 313"/>
                  <a:gd name="T24" fmla="*/ 182 w 370"/>
                  <a:gd name="T25" fmla="*/ 313 h 313"/>
                  <a:gd name="T26" fmla="*/ 214 w 370"/>
                  <a:gd name="T27" fmla="*/ 313 h 313"/>
                  <a:gd name="T28" fmla="*/ 247 w 370"/>
                  <a:gd name="T29" fmla="*/ 304 h 313"/>
                  <a:gd name="T30" fmla="*/ 274 w 370"/>
                  <a:gd name="T31" fmla="*/ 291 h 313"/>
                  <a:gd name="T32" fmla="*/ 301 w 370"/>
                  <a:gd name="T33" fmla="*/ 274 h 313"/>
                  <a:gd name="T34" fmla="*/ 324 w 370"/>
                  <a:gd name="T35" fmla="*/ 253 h 313"/>
                  <a:gd name="T36" fmla="*/ 343 w 370"/>
                  <a:gd name="T37" fmla="*/ 228 h 313"/>
                  <a:gd name="T38" fmla="*/ 361 w 370"/>
                  <a:gd name="T39" fmla="*/ 203 h 313"/>
                  <a:gd name="T40" fmla="*/ 365 w 370"/>
                  <a:gd name="T41" fmla="*/ 173 h 313"/>
                  <a:gd name="T42" fmla="*/ 370 w 370"/>
                  <a:gd name="T43" fmla="*/ 143 h 313"/>
                  <a:gd name="T44" fmla="*/ 361 w 370"/>
                  <a:gd name="T45" fmla="*/ 114 h 313"/>
                  <a:gd name="T46" fmla="*/ 352 w 370"/>
                  <a:gd name="T47" fmla="*/ 89 h 313"/>
                  <a:gd name="T48" fmla="*/ 333 w 370"/>
                  <a:gd name="T49" fmla="*/ 63 h 313"/>
                  <a:gd name="T50" fmla="*/ 311 w 370"/>
                  <a:gd name="T51" fmla="*/ 42 h 313"/>
                  <a:gd name="T52" fmla="*/ 283 w 370"/>
                  <a:gd name="T53" fmla="*/ 21 h 313"/>
                  <a:gd name="T54" fmla="*/ 256 w 370"/>
                  <a:gd name="T55" fmla="*/ 8 h 313"/>
                  <a:gd name="T56" fmla="*/ 224 w 370"/>
                  <a:gd name="T57" fmla="*/ 0 h 313"/>
                  <a:gd name="T58" fmla="*/ 192 w 370"/>
                  <a:gd name="T59" fmla="*/ 0 h 313"/>
                  <a:gd name="T60" fmla="*/ 160 w 370"/>
                  <a:gd name="T61" fmla="*/ 0 h 313"/>
                  <a:gd name="T62" fmla="*/ 128 w 370"/>
                  <a:gd name="T63" fmla="*/ 8 h 313"/>
                  <a:gd name="T64" fmla="*/ 96 w 370"/>
                  <a:gd name="T65" fmla="*/ 21 h 313"/>
                  <a:gd name="T66" fmla="*/ 68 w 370"/>
                  <a:gd name="T67" fmla="*/ 38 h 31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70"/>
                  <a:gd name="T103" fmla="*/ 0 h 313"/>
                  <a:gd name="T104" fmla="*/ 370 w 370"/>
                  <a:gd name="T105" fmla="*/ 313 h 31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70" h="313">
                    <a:moveTo>
                      <a:pt x="59" y="46"/>
                    </a:moveTo>
                    <a:lnTo>
                      <a:pt x="45" y="59"/>
                    </a:lnTo>
                    <a:lnTo>
                      <a:pt x="36" y="67"/>
                    </a:lnTo>
                    <a:lnTo>
                      <a:pt x="27" y="80"/>
                    </a:lnTo>
                    <a:lnTo>
                      <a:pt x="18" y="97"/>
                    </a:lnTo>
                    <a:lnTo>
                      <a:pt x="13" y="110"/>
                    </a:lnTo>
                    <a:lnTo>
                      <a:pt x="9" y="122"/>
                    </a:lnTo>
                    <a:lnTo>
                      <a:pt x="4" y="139"/>
                    </a:lnTo>
                    <a:lnTo>
                      <a:pt x="4" y="152"/>
                    </a:lnTo>
                    <a:lnTo>
                      <a:pt x="0" y="169"/>
                    </a:lnTo>
                    <a:lnTo>
                      <a:pt x="4" y="182"/>
                    </a:lnTo>
                    <a:lnTo>
                      <a:pt x="9" y="198"/>
                    </a:lnTo>
                    <a:lnTo>
                      <a:pt x="13" y="211"/>
                    </a:lnTo>
                    <a:lnTo>
                      <a:pt x="22" y="224"/>
                    </a:lnTo>
                    <a:lnTo>
                      <a:pt x="32" y="236"/>
                    </a:lnTo>
                    <a:lnTo>
                      <a:pt x="41" y="249"/>
                    </a:lnTo>
                    <a:lnTo>
                      <a:pt x="50" y="262"/>
                    </a:lnTo>
                    <a:lnTo>
                      <a:pt x="64" y="270"/>
                    </a:lnTo>
                    <a:lnTo>
                      <a:pt x="77" y="279"/>
                    </a:lnTo>
                    <a:lnTo>
                      <a:pt x="86" y="287"/>
                    </a:lnTo>
                    <a:lnTo>
                      <a:pt x="105" y="296"/>
                    </a:lnTo>
                    <a:lnTo>
                      <a:pt x="118" y="300"/>
                    </a:lnTo>
                    <a:lnTo>
                      <a:pt x="132" y="304"/>
                    </a:lnTo>
                    <a:lnTo>
                      <a:pt x="150" y="308"/>
                    </a:lnTo>
                    <a:lnTo>
                      <a:pt x="164" y="313"/>
                    </a:lnTo>
                    <a:lnTo>
                      <a:pt x="182" y="313"/>
                    </a:lnTo>
                    <a:lnTo>
                      <a:pt x="196" y="313"/>
                    </a:lnTo>
                    <a:lnTo>
                      <a:pt x="214" y="313"/>
                    </a:lnTo>
                    <a:lnTo>
                      <a:pt x="228" y="308"/>
                    </a:lnTo>
                    <a:lnTo>
                      <a:pt x="247" y="304"/>
                    </a:lnTo>
                    <a:lnTo>
                      <a:pt x="260" y="296"/>
                    </a:lnTo>
                    <a:lnTo>
                      <a:pt x="274" y="291"/>
                    </a:lnTo>
                    <a:lnTo>
                      <a:pt x="288" y="283"/>
                    </a:lnTo>
                    <a:lnTo>
                      <a:pt x="301" y="274"/>
                    </a:lnTo>
                    <a:lnTo>
                      <a:pt x="315" y="266"/>
                    </a:lnTo>
                    <a:lnTo>
                      <a:pt x="324" y="253"/>
                    </a:lnTo>
                    <a:lnTo>
                      <a:pt x="338" y="241"/>
                    </a:lnTo>
                    <a:lnTo>
                      <a:pt x="343" y="228"/>
                    </a:lnTo>
                    <a:lnTo>
                      <a:pt x="352" y="215"/>
                    </a:lnTo>
                    <a:lnTo>
                      <a:pt x="361" y="203"/>
                    </a:lnTo>
                    <a:lnTo>
                      <a:pt x="365" y="186"/>
                    </a:lnTo>
                    <a:lnTo>
                      <a:pt x="365" y="173"/>
                    </a:lnTo>
                    <a:lnTo>
                      <a:pt x="370" y="156"/>
                    </a:lnTo>
                    <a:lnTo>
                      <a:pt x="370" y="143"/>
                    </a:lnTo>
                    <a:lnTo>
                      <a:pt x="365" y="127"/>
                    </a:lnTo>
                    <a:lnTo>
                      <a:pt x="361" y="114"/>
                    </a:lnTo>
                    <a:lnTo>
                      <a:pt x="356" y="101"/>
                    </a:lnTo>
                    <a:lnTo>
                      <a:pt x="352" y="89"/>
                    </a:lnTo>
                    <a:lnTo>
                      <a:pt x="343" y="72"/>
                    </a:lnTo>
                    <a:lnTo>
                      <a:pt x="333" y="63"/>
                    </a:lnTo>
                    <a:lnTo>
                      <a:pt x="320" y="51"/>
                    </a:lnTo>
                    <a:lnTo>
                      <a:pt x="311" y="42"/>
                    </a:lnTo>
                    <a:lnTo>
                      <a:pt x="297" y="29"/>
                    </a:lnTo>
                    <a:lnTo>
                      <a:pt x="283" y="21"/>
                    </a:lnTo>
                    <a:lnTo>
                      <a:pt x="269" y="17"/>
                    </a:lnTo>
                    <a:lnTo>
                      <a:pt x="256" y="8"/>
                    </a:lnTo>
                    <a:lnTo>
                      <a:pt x="237" y="4"/>
                    </a:lnTo>
                    <a:lnTo>
                      <a:pt x="224" y="0"/>
                    </a:lnTo>
                    <a:lnTo>
                      <a:pt x="205" y="0"/>
                    </a:lnTo>
                    <a:lnTo>
                      <a:pt x="192" y="0"/>
                    </a:lnTo>
                    <a:lnTo>
                      <a:pt x="173" y="0"/>
                    </a:lnTo>
                    <a:lnTo>
                      <a:pt x="160" y="0"/>
                    </a:lnTo>
                    <a:lnTo>
                      <a:pt x="141" y="4"/>
                    </a:lnTo>
                    <a:lnTo>
                      <a:pt x="128" y="8"/>
                    </a:lnTo>
                    <a:lnTo>
                      <a:pt x="109" y="12"/>
                    </a:lnTo>
                    <a:lnTo>
                      <a:pt x="96" y="21"/>
                    </a:lnTo>
                    <a:lnTo>
                      <a:pt x="82" y="29"/>
                    </a:lnTo>
                    <a:lnTo>
                      <a:pt x="68" y="38"/>
                    </a:lnTo>
                    <a:lnTo>
                      <a:pt x="59" y="46"/>
                    </a:lnTo>
                  </a:path>
                </a:pathLst>
              </a:custGeom>
              <a:grp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3635208" y="1768249"/>
              <a:ext cx="552450" cy="523875"/>
              <a:chOff x="3043" y="1188"/>
              <a:chExt cx="348" cy="330"/>
            </a:xfrm>
            <a:solidFill>
              <a:srgbClr val="92D050"/>
            </a:solidFill>
          </p:grpSpPr>
          <p:sp>
            <p:nvSpPr>
              <p:cNvPr id="1450" name="Freeform 9"/>
              <p:cNvSpPr>
                <a:spLocks/>
              </p:cNvSpPr>
              <p:nvPr/>
            </p:nvSpPr>
            <p:spPr bwMode="auto">
              <a:xfrm>
                <a:off x="3043" y="1188"/>
                <a:ext cx="348" cy="330"/>
              </a:xfrm>
              <a:custGeom>
                <a:avLst/>
                <a:gdLst>
                  <a:gd name="T0" fmla="*/ 0 w 348"/>
                  <a:gd name="T1" fmla="*/ 81 h 330"/>
                  <a:gd name="T2" fmla="*/ 0 w 348"/>
                  <a:gd name="T3" fmla="*/ 89 h 330"/>
                  <a:gd name="T4" fmla="*/ 0 w 348"/>
                  <a:gd name="T5" fmla="*/ 102 h 330"/>
                  <a:gd name="T6" fmla="*/ 5 w 348"/>
                  <a:gd name="T7" fmla="*/ 123 h 330"/>
                  <a:gd name="T8" fmla="*/ 14 w 348"/>
                  <a:gd name="T9" fmla="*/ 144 h 330"/>
                  <a:gd name="T10" fmla="*/ 32 w 348"/>
                  <a:gd name="T11" fmla="*/ 173 h 330"/>
                  <a:gd name="T12" fmla="*/ 55 w 348"/>
                  <a:gd name="T13" fmla="*/ 228 h 330"/>
                  <a:gd name="T14" fmla="*/ 60 w 348"/>
                  <a:gd name="T15" fmla="*/ 245 h 330"/>
                  <a:gd name="T16" fmla="*/ 55 w 348"/>
                  <a:gd name="T17" fmla="*/ 262 h 330"/>
                  <a:gd name="T18" fmla="*/ 41 w 348"/>
                  <a:gd name="T19" fmla="*/ 283 h 330"/>
                  <a:gd name="T20" fmla="*/ 23 w 348"/>
                  <a:gd name="T21" fmla="*/ 300 h 330"/>
                  <a:gd name="T22" fmla="*/ 9 w 348"/>
                  <a:gd name="T23" fmla="*/ 313 h 330"/>
                  <a:gd name="T24" fmla="*/ 5 w 348"/>
                  <a:gd name="T25" fmla="*/ 321 h 330"/>
                  <a:gd name="T26" fmla="*/ 5 w 348"/>
                  <a:gd name="T27" fmla="*/ 326 h 330"/>
                  <a:gd name="T28" fmla="*/ 14 w 348"/>
                  <a:gd name="T29" fmla="*/ 330 h 330"/>
                  <a:gd name="T30" fmla="*/ 37 w 348"/>
                  <a:gd name="T31" fmla="*/ 326 h 330"/>
                  <a:gd name="T32" fmla="*/ 60 w 348"/>
                  <a:gd name="T33" fmla="*/ 317 h 330"/>
                  <a:gd name="T34" fmla="*/ 69 w 348"/>
                  <a:gd name="T35" fmla="*/ 313 h 330"/>
                  <a:gd name="T36" fmla="*/ 73 w 348"/>
                  <a:gd name="T37" fmla="*/ 300 h 330"/>
                  <a:gd name="T38" fmla="*/ 83 w 348"/>
                  <a:gd name="T39" fmla="*/ 296 h 330"/>
                  <a:gd name="T40" fmla="*/ 105 w 348"/>
                  <a:gd name="T41" fmla="*/ 288 h 330"/>
                  <a:gd name="T42" fmla="*/ 142 w 348"/>
                  <a:gd name="T43" fmla="*/ 279 h 330"/>
                  <a:gd name="T44" fmla="*/ 188 w 348"/>
                  <a:gd name="T45" fmla="*/ 271 h 330"/>
                  <a:gd name="T46" fmla="*/ 220 w 348"/>
                  <a:gd name="T47" fmla="*/ 271 h 330"/>
                  <a:gd name="T48" fmla="*/ 247 w 348"/>
                  <a:gd name="T49" fmla="*/ 275 h 330"/>
                  <a:gd name="T50" fmla="*/ 256 w 348"/>
                  <a:gd name="T51" fmla="*/ 275 h 330"/>
                  <a:gd name="T52" fmla="*/ 265 w 348"/>
                  <a:gd name="T53" fmla="*/ 275 h 330"/>
                  <a:gd name="T54" fmla="*/ 320 w 348"/>
                  <a:gd name="T55" fmla="*/ 220 h 330"/>
                  <a:gd name="T56" fmla="*/ 339 w 348"/>
                  <a:gd name="T57" fmla="*/ 195 h 330"/>
                  <a:gd name="T58" fmla="*/ 325 w 348"/>
                  <a:gd name="T59" fmla="*/ 186 h 330"/>
                  <a:gd name="T60" fmla="*/ 320 w 348"/>
                  <a:gd name="T61" fmla="*/ 178 h 330"/>
                  <a:gd name="T62" fmla="*/ 320 w 348"/>
                  <a:gd name="T63" fmla="*/ 148 h 330"/>
                  <a:gd name="T64" fmla="*/ 320 w 348"/>
                  <a:gd name="T65" fmla="*/ 72 h 330"/>
                  <a:gd name="T66" fmla="*/ 316 w 348"/>
                  <a:gd name="T67" fmla="*/ 68 h 330"/>
                  <a:gd name="T68" fmla="*/ 302 w 348"/>
                  <a:gd name="T69" fmla="*/ 59 h 330"/>
                  <a:gd name="T70" fmla="*/ 270 w 348"/>
                  <a:gd name="T71" fmla="*/ 51 h 330"/>
                  <a:gd name="T72" fmla="*/ 252 w 348"/>
                  <a:gd name="T73" fmla="*/ 51 h 330"/>
                  <a:gd name="T74" fmla="*/ 233 w 348"/>
                  <a:gd name="T75" fmla="*/ 55 h 330"/>
                  <a:gd name="T76" fmla="*/ 224 w 348"/>
                  <a:gd name="T77" fmla="*/ 55 h 330"/>
                  <a:gd name="T78" fmla="*/ 220 w 348"/>
                  <a:gd name="T79" fmla="*/ 55 h 330"/>
                  <a:gd name="T80" fmla="*/ 188 w 348"/>
                  <a:gd name="T81" fmla="*/ 30 h 330"/>
                  <a:gd name="T82" fmla="*/ 160 w 348"/>
                  <a:gd name="T83" fmla="*/ 0 h 330"/>
                  <a:gd name="T84" fmla="*/ 156 w 348"/>
                  <a:gd name="T85" fmla="*/ 0 h 330"/>
                  <a:gd name="T86" fmla="*/ 147 w 348"/>
                  <a:gd name="T87" fmla="*/ 9 h 330"/>
                  <a:gd name="T88" fmla="*/ 137 w 348"/>
                  <a:gd name="T89" fmla="*/ 30 h 330"/>
                  <a:gd name="T90" fmla="*/ 137 w 348"/>
                  <a:gd name="T91" fmla="*/ 38 h 330"/>
                  <a:gd name="T92" fmla="*/ 137 w 348"/>
                  <a:gd name="T93" fmla="*/ 47 h 330"/>
                  <a:gd name="T94" fmla="*/ 137 w 348"/>
                  <a:gd name="T95" fmla="*/ 51 h 330"/>
                  <a:gd name="T96" fmla="*/ 133 w 348"/>
                  <a:gd name="T97" fmla="*/ 59 h 330"/>
                  <a:gd name="T98" fmla="*/ 110 w 348"/>
                  <a:gd name="T99" fmla="*/ 76 h 330"/>
                  <a:gd name="T100" fmla="*/ 87 w 348"/>
                  <a:gd name="T101" fmla="*/ 89 h 330"/>
                  <a:gd name="T102" fmla="*/ 60 w 348"/>
                  <a:gd name="T103" fmla="*/ 102 h 330"/>
                  <a:gd name="T104" fmla="*/ 46 w 348"/>
                  <a:gd name="T105" fmla="*/ 102 h 330"/>
                  <a:gd name="T106" fmla="*/ 32 w 348"/>
                  <a:gd name="T107" fmla="*/ 102 h 330"/>
                  <a:gd name="T108" fmla="*/ 23 w 348"/>
                  <a:gd name="T109" fmla="*/ 97 h 330"/>
                  <a:gd name="T110" fmla="*/ 19 w 348"/>
                  <a:gd name="T111" fmla="*/ 89 h 330"/>
                  <a:gd name="T112" fmla="*/ 19 w 348"/>
                  <a:gd name="T113" fmla="*/ 81 h 330"/>
                  <a:gd name="T114" fmla="*/ 14 w 348"/>
                  <a:gd name="T115" fmla="*/ 76 h 330"/>
                  <a:gd name="T116" fmla="*/ 9 w 348"/>
                  <a:gd name="T117" fmla="*/ 76 h 33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48"/>
                  <a:gd name="T178" fmla="*/ 0 h 330"/>
                  <a:gd name="T179" fmla="*/ 348 w 348"/>
                  <a:gd name="T180" fmla="*/ 330 h 330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48" h="330">
                    <a:moveTo>
                      <a:pt x="5" y="76"/>
                    </a:moveTo>
                    <a:lnTo>
                      <a:pt x="0" y="81"/>
                    </a:lnTo>
                    <a:lnTo>
                      <a:pt x="0" y="85"/>
                    </a:lnTo>
                    <a:lnTo>
                      <a:pt x="0" y="89"/>
                    </a:lnTo>
                    <a:lnTo>
                      <a:pt x="0" y="93"/>
                    </a:lnTo>
                    <a:lnTo>
                      <a:pt x="0" y="102"/>
                    </a:lnTo>
                    <a:lnTo>
                      <a:pt x="0" y="114"/>
                    </a:lnTo>
                    <a:lnTo>
                      <a:pt x="5" y="123"/>
                    </a:lnTo>
                    <a:lnTo>
                      <a:pt x="9" y="135"/>
                    </a:lnTo>
                    <a:lnTo>
                      <a:pt x="14" y="144"/>
                    </a:lnTo>
                    <a:lnTo>
                      <a:pt x="23" y="161"/>
                    </a:lnTo>
                    <a:lnTo>
                      <a:pt x="32" y="173"/>
                    </a:lnTo>
                    <a:lnTo>
                      <a:pt x="41" y="199"/>
                    </a:lnTo>
                    <a:lnTo>
                      <a:pt x="55" y="228"/>
                    </a:lnTo>
                    <a:lnTo>
                      <a:pt x="55" y="237"/>
                    </a:lnTo>
                    <a:lnTo>
                      <a:pt x="60" y="245"/>
                    </a:lnTo>
                    <a:lnTo>
                      <a:pt x="55" y="254"/>
                    </a:lnTo>
                    <a:lnTo>
                      <a:pt x="55" y="262"/>
                    </a:lnTo>
                    <a:lnTo>
                      <a:pt x="46" y="271"/>
                    </a:lnTo>
                    <a:lnTo>
                      <a:pt x="41" y="283"/>
                    </a:lnTo>
                    <a:lnTo>
                      <a:pt x="32" y="296"/>
                    </a:lnTo>
                    <a:lnTo>
                      <a:pt x="23" y="300"/>
                    </a:lnTo>
                    <a:lnTo>
                      <a:pt x="14" y="309"/>
                    </a:lnTo>
                    <a:lnTo>
                      <a:pt x="9" y="313"/>
                    </a:lnTo>
                    <a:lnTo>
                      <a:pt x="5" y="317"/>
                    </a:lnTo>
                    <a:lnTo>
                      <a:pt x="5" y="321"/>
                    </a:lnTo>
                    <a:lnTo>
                      <a:pt x="5" y="326"/>
                    </a:lnTo>
                    <a:lnTo>
                      <a:pt x="9" y="330"/>
                    </a:lnTo>
                    <a:lnTo>
                      <a:pt x="14" y="330"/>
                    </a:lnTo>
                    <a:lnTo>
                      <a:pt x="23" y="330"/>
                    </a:lnTo>
                    <a:lnTo>
                      <a:pt x="37" y="326"/>
                    </a:lnTo>
                    <a:lnTo>
                      <a:pt x="46" y="321"/>
                    </a:lnTo>
                    <a:lnTo>
                      <a:pt x="60" y="317"/>
                    </a:lnTo>
                    <a:lnTo>
                      <a:pt x="64" y="313"/>
                    </a:lnTo>
                    <a:lnTo>
                      <a:pt x="69" y="313"/>
                    </a:lnTo>
                    <a:lnTo>
                      <a:pt x="69" y="304"/>
                    </a:lnTo>
                    <a:lnTo>
                      <a:pt x="73" y="300"/>
                    </a:lnTo>
                    <a:lnTo>
                      <a:pt x="78" y="296"/>
                    </a:lnTo>
                    <a:lnTo>
                      <a:pt x="83" y="296"/>
                    </a:lnTo>
                    <a:lnTo>
                      <a:pt x="96" y="288"/>
                    </a:lnTo>
                    <a:lnTo>
                      <a:pt x="105" y="288"/>
                    </a:lnTo>
                    <a:lnTo>
                      <a:pt x="115" y="283"/>
                    </a:lnTo>
                    <a:lnTo>
                      <a:pt x="142" y="279"/>
                    </a:lnTo>
                    <a:lnTo>
                      <a:pt x="165" y="275"/>
                    </a:lnTo>
                    <a:lnTo>
                      <a:pt x="188" y="271"/>
                    </a:lnTo>
                    <a:lnTo>
                      <a:pt x="206" y="271"/>
                    </a:lnTo>
                    <a:lnTo>
                      <a:pt x="220" y="271"/>
                    </a:lnTo>
                    <a:lnTo>
                      <a:pt x="233" y="271"/>
                    </a:lnTo>
                    <a:lnTo>
                      <a:pt x="247" y="275"/>
                    </a:lnTo>
                    <a:lnTo>
                      <a:pt x="252" y="275"/>
                    </a:lnTo>
                    <a:lnTo>
                      <a:pt x="256" y="275"/>
                    </a:lnTo>
                    <a:lnTo>
                      <a:pt x="261" y="275"/>
                    </a:lnTo>
                    <a:lnTo>
                      <a:pt x="265" y="275"/>
                    </a:lnTo>
                    <a:lnTo>
                      <a:pt x="270" y="271"/>
                    </a:lnTo>
                    <a:lnTo>
                      <a:pt x="320" y="220"/>
                    </a:lnTo>
                    <a:lnTo>
                      <a:pt x="348" y="199"/>
                    </a:lnTo>
                    <a:lnTo>
                      <a:pt x="339" y="195"/>
                    </a:lnTo>
                    <a:lnTo>
                      <a:pt x="334" y="190"/>
                    </a:lnTo>
                    <a:lnTo>
                      <a:pt x="325" y="186"/>
                    </a:lnTo>
                    <a:lnTo>
                      <a:pt x="325" y="182"/>
                    </a:lnTo>
                    <a:lnTo>
                      <a:pt x="320" y="178"/>
                    </a:lnTo>
                    <a:lnTo>
                      <a:pt x="320" y="173"/>
                    </a:lnTo>
                    <a:lnTo>
                      <a:pt x="320" y="148"/>
                    </a:lnTo>
                    <a:lnTo>
                      <a:pt x="320" y="76"/>
                    </a:lnTo>
                    <a:lnTo>
                      <a:pt x="320" y="72"/>
                    </a:lnTo>
                    <a:lnTo>
                      <a:pt x="316" y="68"/>
                    </a:lnTo>
                    <a:lnTo>
                      <a:pt x="302" y="59"/>
                    </a:lnTo>
                    <a:lnTo>
                      <a:pt x="284" y="55"/>
                    </a:lnTo>
                    <a:lnTo>
                      <a:pt x="270" y="51"/>
                    </a:lnTo>
                    <a:lnTo>
                      <a:pt x="261" y="51"/>
                    </a:lnTo>
                    <a:lnTo>
                      <a:pt x="252" y="51"/>
                    </a:lnTo>
                    <a:lnTo>
                      <a:pt x="243" y="51"/>
                    </a:lnTo>
                    <a:lnTo>
                      <a:pt x="233" y="55"/>
                    </a:lnTo>
                    <a:lnTo>
                      <a:pt x="229" y="55"/>
                    </a:lnTo>
                    <a:lnTo>
                      <a:pt x="224" y="55"/>
                    </a:lnTo>
                    <a:lnTo>
                      <a:pt x="220" y="55"/>
                    </a:lnTo>
                    <a:lnTo>
                      <a:pt x="215" y="51"/>
                    </a:lnTo>
                    <a:lnTo>
                      <a:pt x="188" y="30"/>
                    </a:lnTo>
                    <a:lnTo>
                      <a:pt x="165" y="4"/>
                    </a:lnTo>
                    <a:lnTo>
                      <a:pt x="160" y="0"/>
                    </a:lnTo>
                    <a:lnTo>
                      <a:pt x="156" y="0"/>
                    </a:lnTo>
                    <a:lnTo>
                      <a:pt x="151" y="4"/>
                    </a:lnTo>
                    <a:lnTo>
                      <a:pt x="147" y="9"/>
                    </a:lnTo>
                    <a:lnTo>
                      <a:pt x="142" y="17"/>
                    </a:lnTo>
                    <a:lnTo>
                      <a:pt x="137" y="30"/>
                    </a:lnTo>
                    <a:lnTo>
                      <a:pt x="137" y="34"/>
                    </a:lnTo>
                    <a:lnTo>
                      <a:pt x="137" y="38"/>
                    </a:lnTo>
                    <a:lnTo>
                      <a:pt x="137" y="42"/>
                    </a:lnTo>
                    <a:lnTo>
                      <a:pt x="137" y="47"/>
                    </a:lnTo>
                    <a:lnTo>
                      <a:pt x="137" y="51"/>
                    </a:lnTo>
                    <a:lnTo>
                      <a:pt x="133" y="55"/>
                    </a:lnTo>
                    <a:lnTo>
                      <a:pt x="133" y="59"/>
                    </a:lnTo>
                    <a:lnTo>
                      <a:pt x="119" y="68"/>
                    </a:lnTo>
                    <a:lnTo>
                      <a:pt x="110" y="76"/>
                    </a:lnTo>
                    <a:lnTo>
                      <a:pt x="101" y="85"/>
                    </a:lnTo>
                    <a:lnTo>
                      <a:pt x="87" y="89"/>
                    </a:lnTo>
                    <a:lnTo>
                      <a:pt x="73" y="97"/>
                    </a:lnTo>
                    <a:lnTo>
                      <a:pt x="60" y="102"/>
                    </a:lnTo>
                    <a:lnTo>
                      <a:pt x="55" y="102"/>
                    </a:lnTo>
                    <a:lnTo>
                      <a:pt x="46" y="102"/>
                    </a:lnTo>
                    <a:lnTo>
                      <a:pt x="37" y="102"/>
                    </a:lnTo>
                    <a:lnTo>
                      <a:pt x="32" y="102"/>
                    </a:lnTo>
                    <a:lnTo>
                      <a:pt x="28" y="97"/>
                    </a:lnTo>
                    <a:lnTo>
                      <a:pt x="23" y="97"/>
                    </a:lnTo>
                    <a:lnTo>
                      <a:pt x="19" y="93"/>
                    </a:lnTo>
                    <a:lnTo>
                      <a:pt x="19" y="89"/>
                    </a:lnTo>
                    <a:lnTo>
                      <a:pt x="19" y="81"/>
                    </a:lnTo>
                    <a:lnTo>
                      <a:pt x="19" y="76"/>
                    </a:lnTo>
                    <a:lnTo>
                      <a:pt x="14" y="76"/>
                    </a:lnTo>
                    <a:lnTo>
                      <a:pt x="9" y="72"/>
                    </a:lnTo>
                    <a:lnTo>
                      <a:pt x="9" y="76"/>
                    </a:lnTo>
                    <a:lnTo>
                      <a:pt x="5" y="7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51" name="Freeform 10"/>
              <p:cNvSpPr>
                <a:spLocks/>
              </p:cNvSpPr>
              <p:nvPr/>
            </p:nvSpPr>
            <p:spPr bwMode="auto">
              <a:xfrm>
                <a:off x="3043" y="1188"/>
                <a:ext cx="348" cy="330"/>
              </a:xfrm>
              <a:custGeom>
                <a:avLst/>
                <a:gdLst>
                  <a:gd name="T0" fmla="*/ 0 w 348"/>
                  <a:gd name="T1" fmla="*/ 81 h 330"/>
                  <a:gd name="T2" fmla="*/ 0 w 348"/>
                  <a:gd name="T3" fmla="*/ 89 h 330"/>
                  <a:gd name="T4" fmla="*/ 0 w 348"/>
                  <a:gd name="T5" fmla="*/ 102 h 330"/>
                  <a:gd name="T6" fmla="*/ 5 w 348"/>
                  <a:gd name="T7" fmla="*/ 123 h 330"/>
                  <a:gd name="T8" fmla="*/ 14 w 348"/>
                  <a:gd name="T9" fmla="*/ 144 h 330"/>
                  <a:gd name="T10" fmla="*/ 32 w 348"/>
                  <a:gd name="T11" fmla="*/ 173 h 330"/>
                  <a:gd name="T12" fmla="*/ 55 w 348"/>
                  <a:gd name="T13" fmla="*/ 228 h 330"/>
                  <a:gd name="T14" fmla="*/ 60 w 348"/>
                  <a:gd name="T15" fmla="*/ 245 h 330"/>
                  <a:gd name="T16" fmla="*/ 55 w 348"/>
                  <a:gd name="T17" fmla="*/ 262 h 330"/>
                  <a:gd name="T18" fmla="*/ 41 w 348"/>
                  <a:gd name="T19" fmla="*/ 283 h 330"/>
                  <a:gd name="T20" fmla="*/ 23 w 348"/>
                  <a:gd name="T21" fmla="*/ 300 h 330"/>
                  <a:gd name="T22" fmla="*/ 9 w 348"/>
                  <a:gd name="T23" fmla="*/ 313 h 330"/>
                  <a:gd name="T24" fmla="*/ 5 w 348"/>
                  <a:gd name="T25" fmla="*/ 321 h 330"/>
                  <a:gd name="T26" fmla="*/ 5 w 348"/>
                  <a:gd name="T27" fmla="*/ 326 h 330"/>
                  <a:gd name="T28" fmla="*/ 14 w 348"/>
                  <a:gd name="T29" fmla="*/ 330 h 330"/>
                  <a:gd name="T30" fmla="*/ 37 w 348"/>
                  <a:gd name="T31" fmla="*/ 326 h 330"/>
                  <a:gd name="T32" fmla="*/ 60 w 348"/>
                  <a:gd name="T33" fmla="*/ 317 h 330"/>
                  <a:gd name="T34" fmla="*/ 69 w 348"/>
                  <a:gd name="T35" fmla="*/ 313 h 330"/>
                  <a:gd name="T36" fmla="*/ 73 w 348"/>
                  <a:gd name="T37" fmla="*/ 300 h 330"/>
                  <a:gd name="T38" fmla="*/ 83 w 348"/>
                  <a:gd name="T39" fmla="*/ 296 h 330"/>
                  <a:gd name="T40" fmla="*/ 105 w 348"/>
                  <a:gd name="T41" fmla="*/ 288 h 330"/>
                  <a:gd name="T42" fmla="*/ 142 w 348"/>
                  <a:gd name="T43" fmla="*/ 279 h 330"/>
                  <a:gd name="T44" fmla="*/ 188 w 348"/>
                  <a:gd name="T45" fmla="*/ 271 h 330"/>
                  <a:gd name="T46" fmla="*/ 220 w 348"/>
                  <a:gd name="T47" fmla="*/ 271 h 330"/>
                  <a:gd name="T48" fmla="*/ 247 w 348"/>
                  <a:gd name="T49" fmla="*/ 275 h 330"/>
                  <a:gd name="T50" fmla="*/ 256 w 348"/>
                  <a:gd name="T51" fmla="*/ 275 h 330"/>
                  <a:gd name="T52" fmla="*/ 265 w 348"/>
                  <a:gd name="T53" fmla="*/ 275 h 330"/>
                  <a:gd name="T54" fmla="*/ 320 w 348"/>
                  <a:gd name="T55" fmla="*/ 220 h 330"/>
                  <a:gd name="T56" fmla="*/ 339 w 348"/>
                  <a:gd name="T57" fmla="*/ 195 h 330"/>
                  <a:gd name="T58" fmla="*/ 325 w 348"/>
                  <a:gd name="T59" fmla="*/ 186 h 330"/>
                  <a:gd name="T60" fmla="*/ 320 w 348"/>
                  <a:gd name="T61" fmla="*/ 178 h 330"/>
                  <a:gd name="T62" fmla="*/ 320 w 348"/>
                  <a:gd name="T63" fmla="*/ 148 h 330"/>
                  <a:gd name="T64" fmla="*/ 320 w 348"/>
                  <a:gd name="T65" fmla="*/ 72 h 330"/>
                  <a:gd name="T66" fmla="*/ 316 w 348"/>
                  <a:gd name="T67" fmla="*/ 68 h 330"/>
                  <a:gd name="T68" fmla="*/ 302 w 348"/>
                  <a:gd name="T69" fmla="*/ 59 h 330"/>
                  <a:gd name="T70" fmla="*/ 270 w 348"/>
                  <a:gd name="T71" fmla="*/ 51 h 330"/>
                  <a:gd name="T72" fmla="*/ 252 w 348"/>
                  <a:gd name="T73" fmla="*/ 51 h 330"/>
                  <a:gd name="T74" fmla="*/ 233 w 348"/>
                  <a:gd name="T75" fmla="*/ 55 h 330"/>
                  <a:gd name="T76" fmla="*/ 224 w 348"/>
                  <a:gd name="T77" fmla="*/ 55 h 330"/>
                  <a:gd name="T78" fmla="*/ 220 w 348"/>
                  <a:gd name="T79" fmla="*/ 55 h 330"/>
                  <a:gd name="T80" fmla="*/ 188 w 348"/>
                  <a:gd name="T81" fmla="*/ 30 h 330"/>
                  <a:gd name="T82" fmla="*/ 160 w 348"/>
                  <a:gd name="T83" fmla="*/ 0 h 330"/>
                  <a:gd name="T84" fmla="*/ 156 w 348"/>
                  <a:gd name="T85" fmla="*/ 0 h 330"/>
                  <a:gd name="T86" fmla="*/ 147 w 348"/>
                  <a:gd name="T87" fmla="*/ 9 h 330"/>
                  <a:gd name="T88" fmla="*/ 137 w 348"/>
                  <a:gd name="T89" fmla="*/ 30 h 330"/>
                  <a:gd name="T90" fmla="*/ 137 w 348"/>
                  <a:gd name="T91" fmla="*/ 38 h 330"/>
                  <a:gd name="T92" fmla="*/ 137 w 348"/>
                  <a:gd name="T93" fmla="*/ 47 h 330"/>
                  <a:gd name="T94" fmla="*/ 137 w 348"/>
                  <a:gd name="T95" fmla="*/ 51 h 330"/>
                  <a:gd name="T96" fmla="*/ 133 w 348"/>
                  <a:gd name="T97" fmla="*/ 59 h 330"/>
                  <a:gd name="T98" fmla="*/ 110 w 348"/>
                  <a:gd name="T99" fmla="*/ 76 h 330"/>
                  <a:gd name="T100" fmla="*/ 87 w 348"/>
                  <a:gd name="T101" fmla="*/ 89 h 330"/>
                  <a:gd name="T102" fmla="*/ 60 w 348"/>
                  <a:gd name="T103" fmla="*/ 102 h 330"/>
                  <a:gd name="T104" fmla="*/ 46 w 348"/>
                  <a:gd name="T105" fmla="*/ 102 h 330"/>
                  <a:gd name="T106" fmla="*/ 32 w 348"/>
                  <a:gd name="T107" fmla="*/ 102 h 330"/>
                  <a:gd name="T108" fmla="*/ 23 w 348"/>
                  <a:gd name="T109" fmla="*/ 97 h 330"/>
                  <a:gd name="T110" fmla="*/ 19 w 348"/>
                  <a:gd name="T111" fmla="*/ 89 h 330"/>
                  <a:gd name="T112" fmla="*/ 19 w 348"/>
                  <a:gd name="T113" fmla="*/ 81 h 330"/>
                  <a:gd name="T114" fmla="*/ 14 w 348"/>
                  <a:gd name="T115" fmla="*/ 76 h 330"/>
                  <a:gd name="T116" fmla="*/ 9 w 348"/>
                  <a:gd name="T117" fmla="*/ 76 h 33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48"/>
                  <a:gd name="T178" fmla="*/ 0 h 330"/>
                  <a:gd name="T179" fmla="*/ 348 w 348"/>
                  <a:gd name="T180" fmla="*/ 330 h 330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48" h="330">
                    <a:moveTo>
                      <a:pt x="5" y="76"/>
                    </a:moveTo>
                    <a:lnTo>
                      <a:pt x="0" y="81"/>
                    </a:lnTo>
                    <a:lnTo>
                      <a:pt x="0" y="85"/>
                    </a:lnTo>
                    <a:lnTo>
                      <a:pt x="0" y="89"/>
                    </a:lnTo>
                    <a:lnTo>
                      <a:pt x="0" y="93"/>
                    </a:lnTo>
                    <a:lnTo>
                      <a:pt x="0" y="102"/>
                    </a:lnTo>
                    <a:lnTo>
                      <a:pt x="0" y="114"/>
                    </a:lnTo>
                    <a:lnTo>
                      <a:pt x="5" y="123"/>
                    </a:lnTo>
                    <a:lnTo>
                      <a:pt x="9" y="135"/>
                    </a:lnTo>
                    <a:lnTo>
                      <a:pt x="14" y="144"/>
                    </a:lnTo>
                    <a:lnTo>
                      <a:pt x="23" y="161"/>
                    </a:lnTo>
                    <a:lnTo>
                      <a:pt x="32" y="173"/>
                    </a:lnTo>
                    <a:lnTo>
                      <a:pt x="41" y="199"/>
                    </a:lnTo>
                    <a:lnTo>
                      <a:pt x="55" y="228"/>
                    </a:lnTo>
                    <a:lnTo>
                      <a:pt x="55" y="237"/>
                    </a:lnTo>
                    <a:lnTo>
                      <a:pt x="60" y="245"/>
                    </a:lnTo>
                    <a:lnTo>
                      <a:pt x="55" y="254"/>
                    </a:lnTo>
                    <a:lnTo>
                      <a:pt x="55" y="262"/>
                    </a:lnTo>
                    <a:lnTo>
                      <a:pt x="46" y="271"/>
                    </a:lnTo>
                    <a:lnTo>
                      <a:pt x="41" y="283"/>
                    </a:lnTo>
                    <a:lnTo>
                      <a:pt x="32" y="296"/>
                    </a:lnTo>
                    <a:lnTo>
                      <a:pt x="23" y="300"/>
                    </a:lnTo>
                    <a:lnTo>
                      <a:pt x="14" y="309"/>
                    </a:lnTo>
                    <a:lnTo>
                      <a:pt x="9" y="313"/>
                    </a:lnTo>
                    <a:lnTo>
                      <a:pt x="5" y="317"/>
                    </a:lnTo>
                    <a:lnTo>
                      <a:pt x="5" y="321"/>
                    </a:lnTo>
                    <a:lnTo>
                      <a:pt x="5" y="326"/>
                    </a:lnTo>
                    <a:lnTo>
                      <a:pt x="9" y="330"/>
                    </a:lnTo>
                    <a:lnTo>
                      <a:pt x="14" y="330"/>
                    </a:lnTo>
                    <a:lnTo>
                      <a:pt x="23" y="330"/>
                    </a:lnTo>
                    <a:lnTo>
                      <a:pt x="37" y="326"/>
                    </a:lnTo>
                    <a:lnTo>
                      <a:pt x="46" y="321"/>
                    </a:lnTo>
                    <a:lnTo>
                      <a:pt x="60" y="317"/>
                    </a:lnTo>
                    <a:lnTo>
                      <a:pt x="64" y="313"/>
                    </a:lnTo>
                    <a:lnTo>
                      <a:pt x="69" y="313"/>
                    </a:lnTo>
                    <a:lnTo>
                      <a:pt x="69" y="304"/>
                    </a:lnTo>
                    <a:lnTo>
                      <a:pt x="73" y="300"/>
                    </a:lnTo>
                    <a:lnTo>
                      <a:pt x="78" y="296"/>
                    </a:lnTo>
                    <a:lnTo>
                      <a:pt x="83" y="296"/>
                    </a:lnTo>
                    <a:lnTo>
                      <a:pt x="96" y="288"/>
                    </a:lnTo>
                    <a:lnTo>
                      <a:pt x="105" y="288"/>
                    </a:lnTo>
                    <a:lnTo>
                      <a:pt x="115" y="283"/>
                    </a:lnTo>
                    <a:lnTo>
                      <a:pt x="142" y="279"/>
                    </a:lnTo>
                    <a:lnTo>
                      <a:pt x="165" y="275"/>
                    </a:lnTo>
                    <a:lnTo>
                      <a:pt x="188" y="271"/>
                    </a:lnTo>
                    <a:lnTo>
                      <a:pt x="206" y="271"/>
                    </a:lnTo>
                    <a:lnTo>
                      <a:pt x="220" y="271"/>
                    </a:lnTo>
                    <a:lnTo>
                      <a:pt x="233" y="271"/>
                    </a:lnTo>
                    <a:lnTo>
                      <a:pt x="247" y="275"/>
                    </a:lnTo>
                    <a:lnTo>
                      <a:pt x="252" y="275"/>
                    </a:lnTo>
                    <a:lnTo>
                      <a:pt x="256" y="275"/>
                    </a:lnTo>
                    <a:lnTo>
                      <a:pt x="261" y="275"/>
                    </a:lnTo>
                    <a:lnTo>
                      <a:pt x="265" y="275"/>
                    </a:lnTo>
                    <a:lnTo>
                      <a:pt x="270" y="271"/>
                    </a:lnTo>
                    <a:lnTo>
                      <a:pt x="320" y="220"/>
                    </a:lnTo>
                    <a:lnTo>
                      <a:pt x="348" y="199"/>
                    </a:lnTo>
                    <a:lnTo>
                      <a:pt x="339" y="195"/>
                    </a:lnTo>
                    <a:lnTo>
                      <a:pt x="334" y="190"/>
                    </a:lnTo>
                    <a:lnTo>
                      <a:pt x="325" y="186"/>
                    </a:lnTo>
                    <a:lnTo>
                      <a:pt x="325" y="182"/>
                    </a:lnTo>
                    <a:lnTo>
                      <a:pt x="320" y="178"/>
                    </a:lnTo>
                    <a:lnTo>
                      <a:pt x="320" y="173"/>
                    </a:lnTo>
                    <a:lnTo>
                      <a:pt x="320" y="148"/>
                    </a:lnTo>
                    <a:lnTo>
                      <a:pt x="320" y="76"/>
                    </a:lnTo>
                    <a:lnTo>
                      <a:pt x="320" y="72"/>
                    </a:lnTo>
                    <a:lnTo>
                      <a:pt x="316" y="68"/>
                    </a:lnTo>
                    <a:lnTo>
                      <a:pt x="302" y="59"/>
                    </a:lnTo>
                    <a:lnTo>
                      <a:pt x="284" y="55"/>
                    </a:lnTo>
                    <a:lnTo>
                      <a:pt x="270" y="51"/>
                    </a:lnTo>
                    <a:lnTo>
                      <a:pt x="261" y="51"/>
                    </a:lnTo>
                    <a:lnTo>
                      <a:pt x="252" y="51"/>
                    </a:lnTo>
                    <a:lnTo>
                      <a:pt x="243" y="51"/>
                    </a:lnTo>
                    <a:lnTo>
                      <a:pt x="233" y="55"/>
                    </a:lnTo>
                    <a:lnTo>
                      <a:pt x="229" y="55"/>
                    </a:lnTo>
                    <a:lnTo>
                      <a:pt x="224" y="55"/>
                    </a:lnTo>
                    <a:lnTo>
                      <a:pt x="220" y="55"/>
                    </a:lnTo>
                    <a:lnTo>
                      <a:pt x="215" y="51"/>
                    </a:lnTo>
                    <a:lnTo>
                      <a:pt x="188" y="30"/>
                    </a:lnTo>
                    <a:lnTo>
                      <a:pt x="165" y="4"/>
                    </a:lnTo>
                    <a:lnTo>
                      <a:pt x="160" y="0"/>
                    </a:lnTo>
                    <a:lnTo>
                      <a:pt x="156" y="0"/>
                    </a:lnTo>
                    <a:lnTo>
                      <a:pt x="151" y="4"/>
                    </a:lnTo>
                    <a:lnTo>
                      <a:pt x="147" y="9"/>
                    </a:lnTo>
                    <a:lnTo>
                      <a:pt x="142" y="17"/>
                    </a:lnTo>
                    <a:lnTo>
                      <a:pt x="137" y="30"/>
                    </a:lnTo>
                    <a:lnTo>
                      <a:pt x="137" y="34"/>
                    </a:lnTo>
                    <a:lnTo>
                      <a:pt x="137" y="38"/>
                    </a:lnTo>
                    <a:lnTo>
                      <a:pt x="137" y="42"/>
                    </a:lnTo>
                    <a:lnTo>
                      <a:pt x="137" y="47"/>
                    </a:lnTo>
                    <a:lnTo>
                      <a:pt x="137" y="51"/>
                    </a:lnTo>
                    <a:lnTo>
                      <a:pt x="133" y="55"/>
                    </a:lnTo>
                    <a:lnTo>
                      <a:pt x="133" y="59"/>
                    </a:lnTo>
                    <a:lnTo>
                      <a:pt x="119" y="68"/>
                    </a:lnTo>
                    <a:lnTo>
                      <a:pt x="110" y="76"/>
                    </a:lnTo>
                    <a:lnTo>
                      <a:pt x="101" y="85"/>
                    </a:lnTo>
                    <a:lnTo>
                      <a:pt x="87" y="89"/>
                    </a:lnTo>
                    <a:lnTo>
                      <a:pt x="73" y="97"/>
                    </a:lnTo>
                    <a:lnTo>
                      <a:pt x="60" y="102"/>
                    </a:lnTo>
                    <a:lnTo>
                      <a:pt x="55" y="102"/>
                    </a:lnTo>
                    <a:lnTo>
                      <a:pt x="46" y="102"/>
                    </a:lnTo>
                    <a:lnTo>
                      <a:pt x="37" y="102"/>
                    </a:lnTo>
                    <a:lnTo>
                      <a:pt x="32" y="102"/>
                    </a:lnTo>
                    <a:lnTo>
                      <a:pt x="28" y="97"/>
                    </a:lnTo>
                    <a:lnTo>
                      <a:pt x="23" y="97"/>
                    </a:lnTo>
                    <a:lnTo>
                      <a:pt x="19" y="93"/>
                    </a:lnTo>
                    <a:lnTo>
                      <a:pt x="19" y="89"/>
                    </a:lnTo>
                    <a:lnTo>
                      <a:pt x="19" y="81"/>
                    </a:lnTo>
                    <a:lnTo>
                      <a:pt x="19" y="76"/>
                    </a:lnTo>
                    <a:lnTo>
                      <a:pt x="14" y="76"/>
                    </a:lnTo>
                    <a:lnTo>
                      <a:pt x="9" y="72"/>
                    </a:lnTo>
                    <a:lnTo>
                      <a:pt x="9" y="76"/>
                    </a:lnTo>
                    <a:lnTo>
                      <a:pt x="5" y="76"/>
                    </a:lnTo>
                  </a:path>
                </a:pathLst>
              </a:custGeom>
              <a:grp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77945" y="1426936"/>
              <a:ext cx="544513" cy="885825"/>
              <a:chOff x="2440" y="973"/>
              <a:chExt cx="343" cy="558"/>
            </a:xfrm>
            <a:solidFill>
              <a:srgbClr val="FFFF00"/>
            </a:solidFill>
          </p:grpSpPr>
          <p:sp>
            <p:nvSpPr>
              <p:cNvPr id="1448" name="Freeform 12"/>
              <p:cNvSpPr>
                <a:spLocks/>
              </p:cNvSpPr>
              <p:nvPr/>
            </p:nvSpPr>
            <p:spPr bwMode="auto">
              <a:xfrm>
                <a:off x="2440" y="973"/>
                <a:ext cx="343" cy="558"/>
              </a:xfrm>
              <a:custGeom>
                <a:avLst/>
                <a:gdLst>
                  <a:gd name="T0" fmla="*/ 320 w 343"/>
                  <a:gd name="T1" fmla="*/ 558 h 558"/>
                  <a:gd name="T2" fmla="*/ 320 w 343"/>
                  <a:gd name="T3" fmla="*/ 169 h 558"/>
                  <a:gd name="T4" fmla="*/ 292 w 343"/>
                  <a:gd name="T5" fmla="*/ 148 h 558"/>
                  <a:gd name="T6" fmla="*/ 265 w 343"/>
                  <a:gd name="T7" fmla="*/ 148 h 558"/>
                  <a:gd name="T8" fmla="*/ 237 w 343"/>
                  <a:gd name="T9" fmla="*/ 122 h 558"/>
                  <a:gd name="T10" fmla="*/ 215 w 343"/>
                  <a:gd name="T11" fmla="*/ 97 h 558"/>
                  <a:gd name="T12" fmla="*/ 215 w 343"/>
                  <a:gd name="T13" fmla="*/ 72 h 558"/>
                  <a:gd name="T14" fmla="*/ 215 w 343"/>
                  <a:gd name="T15" fmla="*/ 50 h 558"/>
                  <a:gd name="T16" fmla="*/ 215 w 343"/>
                  <a:gd name="T17" fmla="*/ 25 h 558"/>
                  <a:gd name="T18" fmla="*/ 105 w 343"/>
                  <a:gd name="T19" fmla="*/ 25 h 558"/>
                  <a:gd name="T20" fmla="*/ 105 w 343"/>
                  <a:gd name="T21" fmla="*/ 97 h 558"/>
                  <a:gd name="T22" fmla="*/ 54 w 343"/>
                  <a:gd name="T23" fmla="*/ 148 h 558"/>
                  <a:gd name="T24" fmla="*/ 27 w 343"/>
                  <a:gd name="T25" fmla="*/ 148 h 558"/>
                  <a:gd name="T26" fmla="*/ 0 w 343"/>
                  <a:gd name="T27" fmla="*/ 169 h 558"/>
                  <a:gd name="T28" fmla="*/ 0 w 343"/>
                  <a:gd name="T29" fmla="*/ 558 h 558"/>
                  <a:gd name="T30" fmla="*/ 320 w 343"/>
                  <a:gd name="T31" fmla="*/ 558 h 558"/>
                  <a:gd name="T32" fmla="*/ 343 w 343"/>
                  <a:gd name="T33" fmla="*/ 532 h 558"/>
                  <a:gd name="T34" fmla="*/ 343 w 343"/>
                  <a:gd name="T35" fmla="*/ 148 h 558"/>
                  <a:gd name="T36" fmla="*/ 320 w 343"/>
                  <a:gd name="T37" fmla="*/ 169 h 558"/>
                  <a:gd name="T38" fmla="*/ 343 w 343"/>
                  <a:gd name="T39" fmla="*/ 148 h 558"/>
                  <a:gd name="T40" fmla="*/ 320 w 343"/>
                  <a:gd name="T41" fmla="*/ 122 h 558"/>
                  <a:gd name="T42" fmla="*/ 292 w 343"/>
                  <a:gd name="T43" fmla="*/ 122 h 558"/>
                  <a:gd name="T44" fmla="*/ 237 w 343"/>
                  <a:gd name="T45" fmla="*/ 72 h 558"/>
                  <a:gd name="T46" fmla="*/ 215 w 343"/>
                  <a:gd name="T47" fmla="*/ 97 h 558"/>
                  <a:gd name="T48" fmla="*/ 237 w 343"/>
                  <a:gd name="T49" fmla="*/ 72 h 558"/>
                  <a:gd name="T50" fmla="*/ 237 w 343"/>
                  <a:gd name="T51" fmla="*/ 0 h 558"/>
                  <a:gd name="T52" fmla="*/ 215 w 343"/>
                  <a:gd name="T53" fmla="*/ 25 h 558"/>
                  <a:gd name="T54" fmla="*/ 237 w 343"/>
                  <a:gd name="T55" fmla="*/ 0 h 558"/>
                  <a:gd name="T56" fmla="*/ 132 w 343"/>
                  <a:gd name="T57" fmla="*/ 0 h 558"/>
                  <a:gd name="T58" fmla="*/ 105 w 343"/>
                  <a:gd name="T59" fmla="*/ 25 h 558"/>
                  <a:gd name="T60" fmla="*/ 320 w 343"/>
                  <a:gd name="T61" fmla="*/ 558 h 55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43"/>
                  <a:gd name="T94" fmla="*/ 0 h 558"/>
                  <a:gd name="T95" fmla="*/ 343 w 343"/>
                  <a:gd name="T96" fmla="*/ 558 h 55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43" h="558">
                    <a:moveTo>
                      <a:pt x="320" y="558"/>
                    </a:moveTo>
                    <a:lnTo>
                      <a:pt x="320" y="169"/>
                    </a:lnTo>
                    <a:lnTo>
                      <a:pt x="292" y="148"/>
                    </a:lnTo>
                    <a:lnTo>
                      <a:pt x="265" y="148"/>
                    </a:lnTo>
                    <a:lnTo>
                      <a:pt x="237" y="122"/>
                    </a:lnTo>
                    <a:lnTo>
                      <a:pt x="215" y="97"/>
                    </a:lnTo>
                    <a:lnTo>
                      <a:pt x="215" y="72"/>
                    </a:lnTo>
                    <a:lnTo>
                      <a:pt x="215" y="50"/>
                    </a:lnTo>
                    <a:lnTo>
                      <a:pt x="215" y="25"/>
                    </a:lnTo>
                    <a:lnTo>
                      <a:pt x="105" y="25"/>
                    </a:lnTo>
                    <a:lnTo>
                      <a:pt x="105" y="97"/>
                    </a:lnTo>
                    <a:lnTo>
                      <a:pt x="54" y="148"/>
                    </a:lnTo>
                    <a:lnTo>
                      <a:pt x="27" y="148"/>
                    </a:lnTo>
                    <a:lnTo>
                      <a:pt x="0" y="169"/>
                    </a:lnTo>
                    <a:lnTo>
                      <a:pt x="0" y="558"/>
                    </a:lnTo>
                    <a:lnTo>
                      <a:pt x="320" y="558"/>
                    </a:lnTo>
                    <a:lnTo>
                      <a:pt x="343" y="532"/>
                    </a:lnTo>
                    <a:lnTo>
                      <a:pt x="343" y="148"/>
                    </a:lnTo>
                    <a:lnTo>
                      <a:pt x="320" y="169"/>
                    </a:lnTo>
                    <a:lnTo>
                      <a:pt x="343" y="148"/>
                    </a:lnTo>
                    <a:lnTo>
                      <a:pt x="320" y="122"/>
                    </a:lnTo>
                    <a:lnTo>
                      <a:pt x="292" y="122"/>
                    </a:lnTo>
                    <a:lnTo>
                      <a:pt x="237" y="72"/>
                    </a:lnTo>
                    <a:lnTo>
                      <a:pt x="215" y="97"/>
                    </a:lnTo>
                    <a:lnTo>
                      <a:pt x="237" y="72"/>
                    </a:lnTo>
                    <a:lnTo>
                      <a:pt x="237" y="0"/>
                    </a:lnTo>
                    <a:lnTo>
                      <a:pt x="215" y="25"/>
                    </a:lnTo>
                    <a:lnTo>
                      <a:pt x="237" y="0"/>
                    </a:lnTo>
                    <a:lnTo>
                      <a:pt x="132" y="0"/>
                    </a:lnTo>
                    <a:lnTo>
                      <a:pt x="105" y="25"/>
                    </a:lnTo>
                    <a:lnTo>
                      <a:pt x="320" y="5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9" name="Freeform 13"/>
              <p:cNvSpPr>
                <a:spLocks/>
              </p:cNvSpPr>
              <p:nvPr/>
            </p:nvSpPr>
            <p:spPr bwMode="auto">
              <a:xfrm>
                <a:off x="2440" y="973"/>
                <a:ext cx="343" cy="558"/>
              </a:xfrm>
              <a:custGeom>
                <a:avLst/>
                <a:gdLst>
                  <a:gd name="T0" fmla="*/ 320 w 343"/>
                  <a:gd name="T1" fmla="*/ 558 h 558"/>
                  <a:gd name="T2" fmla="*/ 320 w 343"/>
                  <a:gd name="T3" fmla="*/ 169 h 558"/>
                  <a:gd name="T4" fmla="*/ 292 w 343"/>
                  <a:gd name="T5" fmla="*/ 148 h 558"/>
                  <a:gd name="T6" fmla="*/ 265 w 343"/>
                  <a:gd name="T7" fmla="*/ 148 h 558"/>
                  <a:gd name="T8" fmla="*/ 237 w 343"/>
                  <a:gd name="T9" fmla="*/ 122 h 558"/>
                  <a:gd name="T10" fmla="*/ 215 w 343"/>
                  <a:gd name="T11" fmla="*/ 97 h 558"/>
                  <a:gd name="T12" fmla="*/ 215 w 343"/>
                  <a:gd name="T13" fmla="*/ 72 h 558"/>
                  <a:gd name="T14" fmla="*/ 215 w 343"/>
                  <a:gd name="T15" fmla="*/ 50 h 558"/>
                  <a:gd name="T16" fmla="*/ 215 w 343"/>
                  <a:gd name="T17" fmla="*/ 25 h 558"/>
                  <a:gd name="T18" fmla="*/ 105 w 343"/>
                  <a:gd name="T19" fmla="*/ 25 h 558"/>
                  <a:gd name="T20" fmla="*/ 105 w 343"/>
                  <a:gd name="T21" fmla="*/ 97 h 558"/>
                  <a:gd name="T22" fmla="*/ 54 w 343"/>
                  <a:gd name="T23" fmla="*/ 148 h 558"/>
                  <a:gd name="T24" fmla="*/ 27 w 343"/>
                  <a:gd name="T25" fmla="*/ 148 h 558"/>
                  <a:gd name="T26" fmla="*/ 0 w 343"/>
                  <a:gd name="T27" fmla="*/ 169 h 558"/>
                  <a:gd name="T28" fmla="*/ 0 w 343"/>
                  <a:gd name="T29" fmla="*/ 558 h 558"/>
                  <a:gd name="T30" fmla="*/ 320 w 343"/>
                  <a:gd name="T31" fmla="*/ 558 h 558"/>
                  <a:gd name="T32" fmla="*/ 343 w 343"/>
                  <a:gd name="T33" fmla="*/ 532 h 558"/>
                  <a:gd name="T34" fmla="*/ 343 w 343"/>
                  <a:gd name="T35" fmla="*/ 148 h 558"/>
                  <a:gd name="T36" fmla="*/ 320 w 343"/>
                  <a:gd name="T37" fmla="*/ 169 h 558"/>
                  <a:gd name="T38" fmla="*/ 343 w 343"/>
                  <a:gd name="T39" fmla="*/ 148 h 558"/>
                  <a:gd name="T40" fmla="*/ 320 w 343"/>
                  <a:gd name="T41" fmla="*/ 122 h 558"/>
                  <a:gd name="T42" fmla="*/ 292 w 343"/>
                  <a:gd name="T43" fmla="*/ 122 h 558"/>
                  <a:gd name="T44" fmla="*/ 237 w 343"/>
                  <a:gd name="T45" fmla="*/ 72 h 558"/>
                  <a:gd name="T46" fmla="*/ 215 w 343"/>
                  <a:gd name="T47" fmla="*/ 97 h 558"/>
                  <a:gd name="T48" fmla="*/ 237 w 343"/>
                  <a:gd name="T49" fmla="*/ 72 h 558"/>
                  <a:gd name="T50" fmla="*/ 237 w 343"/>
                  <a:gd name="T51" fmla="*/ 0 h 558"/>
                  <a:gd name="T52" fmla="*/ 215 w 343"/>
                  <a:gd name="T53" fmla="*/ 25 h 558"/>
                  <a:gd name="T54" fmla="*/ 237 w 343"/>
                  <a:gd name="T55" fmla="*/ 0 h 558"/>
                  <a:gd name="T56" fmla="*/ 132 w 343"/>
                  <a:gd name="T57" fmla="*/ 0 h 558"/>
                  <a:gd name="T58" fmla="*/ 105 w 343"/>
                  <a:gd name="T59" fmla="*/ 25 h 55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343"/>
                  <a:gd name="T91" fmla="*/ 0 h 558"/>
                  <a:gd name="T92" fmla="*/ 343 w 343"/>
                  <a:gd name="T93" fmla="*/ 558 h 55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343" h="558">
                    <a:moveTo>
                      <a:pt x="320" y="558"/>
                    </a:moveTo>
                    <a:lnTo>
                      <a:pt x="320" y="169"/>
                    </a:lnTo>
                    <a:lnTo>
                      <a:pt x="292" y="148"/>
                    </a:lnTo>
                    <a:lnTo>
                      <a:pt x="265" y="148"/>
                    </a:lnTo>
                    <a:lnTo>
                      <a:pt x="237" y="122"/>
                    </a:lnTo>
                    <a:lnTo>
                      <a:pt x="215" y="97"/>
                    </a:lnTo>
                    <a:lnTo>
                      <a:pt x="215" y="72"/>
                    </a:lnTo>
                    <a:lnTo>
                      <a:pt x="215" y="50"/>
                    </a:lnTo>
                    <a:lnTo>
                      <a:pt x="215" y="25"/>
                    </a:lnTo>
                    <a:lnTo>
                      <a:pt x="105" y="25"/>
                    </a:lnTo>
                    <a:lnTo>
                      <a:pt x="105" y="97"/>
                    </a:lnTo>
                    <a:lnTo>
                      <a:pt x="54" y="148"/>
                    </a:lnTo>
                    <a:lnTo>
                      <a:pt x="27" y="148"/>
                    </a:lnTo>
                    <a:lnTo>
                      <a:pt x="0" y="169"/>
                    </a:lnTo>
                    <a:lnTo>
                      <a:pt x="0" y="558"/>
                    </a:lnTo>
                    <a:lnTo>
                      <a:pt x="320" y="558"/>
                    </a:lnTo>
                    <a:lnTo>
                      <a:pt x="343" y="532"/>
                    </a:lnTo>
                    <a:lnTo>
                      <a:pt x="343" y="148"/>
                    </a:lnTo>
                    <a:lnTo>
                      <a:pt x="320" y="169"/>
                    </a:lnTo>
                    <a:lnTo>
                      <a:pt x="343" y="148"/>
                    </a:lnTo>
                    <a:lnTo>
                      <a:pt x="320" y="122"/>
                    </a:lnTo>
                    <a:lnTo>
                      <a:pt x="292" y="122"/>
                    </a:lnTo>
                    <a:lnTo>
                      <a:pt x="237" y="72"/>
                    </a:lnTo>
                    <a:lnTo>
                      <a:pt x="215" y="97"/>
                    </a:lnTo>
                    <a:lnTo>
                      <a:pt x="237" y="72"/>
                    </a:lnTo>
                    <a:lnTo>
                      <a:pt x="237" y="0"/>
                    </a:lnTo>
                    <a:lnTo>
                      <a:pt x="215" y="25"/>
                    </a:lnTo>
                    <a:lnTo>
                      <a:pt x="237" y="0"/>
                    </a:lnTo>
                    <a:lnTo>
                      <a:pt x="132" y="0"/>
                    </a:lnTo>
                    <a:lnTo>
                      <a:pt x="105" y="25"/>
                    </a:lnTo>
                  </a:path>
                </a:pathLst>
              </a:custGeom>
              <a:solidFill>
                <a:srgbClr val="FFFF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1131720" y="1466622"/>
              <a:ext cx="500063" cy="846137"/>
              <a:chOff x="1466" y="998"/>
              <a:chExt cx="315" cy="533"/>
            </a:xfrm>
          </p:grpSpPr>
          <p:sp>
            <p:nvSpPr>
              <p:cNvPr id="1446" name="Freeform 15"/>
              <p:cNvSpPr>
                <a:spLocks/>
              </p:cNvSpPr>
              <p:nvPr/>
            </p:nvSpPr>
            <p:spPr bwMode="auto">
              <a:xfrm>
                <a:off x="1466" y="998"/>
                <a:ext cx="315" cy="533"/>
              </a:xfrm>
              <a:custGeom>
                <a:avLst/>
                <a:gdLst>
                  <a:gd name="T0" fmla="*/ 315 w 315"/>
                  <a:gd name="T1" fmla="*/ 533 h 533"/>
                  <a:gd name="T2" fmla="*/ 155 w 315"/>
                  <a:gd name="T3" fmla="*/ 533 h 533"/>
                  <a:gd name="T4" fmla="*/ 0 w 315"/>
                  <a:gd name="T5" fmla="*/ 533 h 533"/>
                  <a:gd name="T6" fmla="*/ 0 w 315"/>
                  <a:gd name="T7" fmla="*/ 144 h 533"/>
                  <a:gd name="T8" fmla="*/ 0 w 315"/>
                  <a:gd name="T9" fmla="*/ 131 h 533"/>
                  <a:gd name="T10" fmla="*/ 0 w 315"/>
                  <a:gd name="T11" fmla="*/ 118 h 533"/>
                  <a:gd name="T12" fmla="*/ 4 w 315"/>
                  <a:gd name="T13" fmla="*/ 106 h 533"/>
                  <a:gd name="T14" fmla="*/ 9 w 315"/>
                  <a:gd name="T15" fmla="*/ 93 h 533"/>
                  <a:gd name="T16" fmla="*/ 13 w 315"/>
                  <a:gd name="T17" fmla="*/ 80 h 533"/>
                  <a:gd name="T18" fmla="*/ 22 w 315"/>
                  <a:gd name="T19" fmla="*/ 68 h 533"/>
                  <a:gd name="T20" fmla="*/ 32 w 315"/>
                  <a:gd name="T21" fmla="*/ 59 h 533"/>
                  <a:gd name="T22" fmla="*/ 41 w 315"/>
                  <a:gd name="T23" fmla="*/ 47 h 533"/>
                  <a:gd name="T24" fmla="*/ 50 w 315"/>
                  <a:gd name="T25" fmla="*/ 38 h 533"/>
                  <a:gd name="T26" fmla="*/ 64 w 315"/>
                  <a:gd name="T27" fmla="*/ 30 h 533"/>
                  <a:gd name="T28" fmla="*/ 73 w 315"/>
                  <a:gd name="T29" fmla="*/ 21 h 533"/>
                  <a:gd name="T30" fmla="*/ 86 w 315"/>
                  <a:gd name="T31" fmla="*/ 13 h 533"/>
                  <a:gd name="T32" fmla="*/ 100 w 315"/>
                  <a:gd name="T33" fmla="*/ 8 h 533"/>
                  <a:gd name="T34" fmla="*/ 114 w 315"/>
                  <a:gd name="T35" fmla="*/ 4 h 533"/>
                  <a:gd name="T36" fmla="*/ 128 w 315"/>
                  <a:gd name="T37" fmla="*/ 0 h 533"/>
                  <a:gd name="T38" fmla="*/ 141 w 315"/>
                  <a:gd name="T39" fmla="*/ 0 h 533"/>
                  <a:gd name="T40" fmla="*/ 155 w 315"/>
                  <a:gd name="T41" fmla="*/ 0 h 533"/>
                  <a:gd name="T42" fmla="*/ 173 w 315"/>
                  <a:gd name="T43" fmla="*/ 0 h 533"/>
                  <a:gd name="T44" fmla="*/ 187 w 315"/>
                  <a:gd name="T45" fmla="*/ 0 h 533"/>
                  <a:gd name="T46" fmla="*/ 201 w 315"/>
                  <a:gd name="T47" fmla="*/ 4 h 533"/>
                  <a:gd name="T48" fmla="*/ 214 w 315"/>
                  <a:gd name="T49" fmla="*/ 8 h 533"/>
                  <a:gd name="T50" fmla="*/ 228 w 315"/>
                  <a:gd name="T51" fmla="*/ 13 h 533"/>
                  <a:gd name="T52" fmla="*/ 242 w 315"/>
                  <a:gd name="T53" fmla="*/ 21 h 533"/>
                  <a:gd name="T54" fmla="*/ 251 w 315"/>
                  <a:gd name="T55" fmla="*/ 30 h 533"/>
                  <a:gd name="T56" fmla="*/ 265 w 315"/>
                  <a:gd name="T57" fmla="*/ 38 h 533"/>
                  <a:gd name="T58" fmla="*/ 274 w 315"/>
                  <a:gd name="T59" fmla="*/ 47 h 533"/>
                  <a:gd name="T60" fmla="*/ 283 w 315"/>
                  <a:gd name="T61" fmla="*/ 59 h 533"/>
                  <a:gd name="T62" fmla="*/ 292 w 315"/>
                  <a:gd name="T63" fmla="*/ 68 h 533"/>
                  <a:gd name="T64" fmla="*/ 297 w 315"/>
                  <a:gd name="T65" fmla="*/ 80 h 533"/>
                  <a:gd name="T66" fmla="*/ 306 w 315"/>
                  <a:gd name="T67" fmla="*/ 93 h 533"/>
                  <a:gd name="T68" fmla="*/ 310 w 315"/>
                  <a:gd name="T69" fmla="*/ 106 h 533"/>
                  <a:gd name="T70" fmla="*/ 310 w 315"/>
                  <a:gd name="T71" fmla="*/ 118 h 533"/>
                  <a:gd name="T72" fmla="*/ 315 w 315"/>
                  <a:gd name="T73" fmla="*/ 131 h 533"/>
                  <a:gd name="T74" fmla="*/ 315 w 315"/>
                  <a:gd name="T75" fmla="*/ 144 h 533"/>
                  <a:gd name="T76" fmla="*/ 315 w 315"/>
                  <a:gd name="T77" fmla="*/ 533 h 53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15"/>
                  <a:gd name="T118" fmla="*/ 0 h 533"/>
                  <a:gd name="T119" fmla="*/ 315 w 315"/>
                  <a:gd name="T120" fmla="*/ 533 h 53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15" h="533">
                    <a:moveTo>
                      <a:pt x="315" y="533"/>
                    </a:moveTo>
                    <a:lnTo>
                      <a:pt x="155" y="533"/>
                    </a:lnTo>
                    <a:lnTo>
                      <a:pt x="0" y="533"/>
                    </a:lnTo>
                    <a:lnTo>
                      <a:pt x="0" y="144"/>
                    </a:lnTo>
                    <a:lnTo>
                      <a:pt x="0" y="131"/>
                    </a:lnTo>
                    <a:lnTo>
                      <a:pt x="0" y="118"/>
                    </a:lnTo>
                    <a:lnTo>
                      <a:pt x="4" y="106"/>
                    </a:lnTo>
                    <a:lnTo>
                      <a:pt x="9" y="93"/>
                    </a:lnTo>
                    <a:lnTo>
                      <a:pt x="13" y="80"/>
                    </a:lnTo>
                    <a:lnTo>
                      <a:pt x="22" y="68"/>
                    </a:lnTo>
                    <a:lnTo>
                      <a:pt x="32" y="59"/>
                    </a:lnTo>
                    <a:lnTo>
                      <a:pt x="41" y="47"/>
                    </a:lnTo>
                    <a:lnTo>
                      <a:pt x="50" y="38"/>
                    </a:lnTo>
                    <a:lnTo>
                      <a:pt x="64" y="30"/>
                    </a:lnTo>
                    <a:lnTo>
                      <a:pt x="73" y="21"/>
                    </a:lnTo>
                    <a:lnTo>
                      <a:pt x="86" y="13"/>
                    </a:lnTo>
                    <a:lnTo>
                      <a:pt x="100" y="8"/>
                    </a:lnTo>
                    <a:lnTo>
                      <a:pt x="114" y="4"/>
                    </a:lnTo>
                    <a:lnTo>
                      <a:pt x="128" y="0"/>
                    </a:lnTo>
                    <a:lnTo>
                      <a:pt x="141" y="0"/>
                    </a:lnTo>
                    <a:lnTo>
                      <a:pt x="155" y="0"/>
                    </a:lnTo>
                    <a:lnTo>
                      <a:pt x="173" y="0"/>
                    </a:lnTo>
                    <a:lnTo>
                      <a:pt x="187" y="0"/>
                    </a:lnTo>
                    <a:lnTo>
                      <a:pt x="201" y="4"/>
                    </a:lnTo>
                    <a:lnTo>
                      <a:pt x="214" y="8"/>
                    </a:lnTo>
                    <a:lnTo>
                      <a:pt x="228" y="13"/>
                    </a:lnTo>
                    <a:lnTo>
                      <a:pt x="242" y="21"/>
                    </a:lnTo>
                    <a:lnTo>
                      <a:pt x="251" y="30"/>
                    </a:lnTo>
                    <a:lnTo>
                      <a:pt x="265" y="38"/>
                    </a:lnTo>
                    <a:lnTo>
                      <a:pt x="274" y="47"/>
                    </a:lnTo>
                    <a:lnTo>
                      <a:pt x="283" y="59"/>
                    </a:lnTo>
                    <a:lnTo>
                      <a:pt x="292" y="68"/>
                    </a:lnTo>
                    <a:lnTo>
                      <a:pt x="297" y="80"/>
                    </a:lnTo>
                    <a:lnTo>
                      <a:pt x="306" y="93"/>
                    </a:lnTo>
                    <a:lnTo>
                      <a:pt x="310" y="106"/>
                    </a:lnTo>
                    <a:lnTo>
                      <a:pt x="310" y="118"/>
                    </a:lnTo>
                    <a:lnTo>
                      <a:pt x="315" y="131"/>
                    </a:lnTo>
                    <a:lnTo>
                      <a:pt x="315" y="144"/>
                    </a:lnTo>
                    <a:lnTo>
                      <a:pt x="315" y="533"/>
                    </a:lnTo>
                    <a:close/>
                  </a:path>
                </a:pathLst>
              </a:custGeom>
              <a:solidFill>
                <a:srgbClr val="99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7" name="Freeform 16"/>
              <p:cNvSpPr>
                <a:spLocks/>
              </p:cNvSpPr>
              <p:nvPr/>
            </p:nvSpPr>
            <p:spPr bwMode="auto">
              <a:xfrm>
                <a:off x="1466" y="998"/>
                <a:ext cx="315" cy="533"/>
              </a:xfrm>
              <a:custGeom>
                <a:avLst/>
                <a:gdLst>
                  <a:gd name="T0" fmla="*/ 315 w 315"/>
                  <a:gd name="T1" fmla="*/ 533 h 533"/>
                  <a:gd name="T2" fmla="*/ 155 w 315"/>
                  <a:gd name="T3" fmla="*/ 533 h 533"/>
                  <a:gd name="T4" fmla="*/ 0 w 315"/>
                  <a:gd name="T5" fmla="*/ 533 h 533"/>
                  <a:gd name="T6" fmla="*/ 0 w 315"/>
                  <a:gd name="T7" fmla="*/ 144 h 533"/>
                  <a:gd name="T8" fmla="*/ 0 w 315"/>
                  <a:gd name="T9" fmla="*/ 131 h 533"/>
                  <a:gd name="T10" fmla="*/ 0 w 315"/>
                  <a:gd name="T11" fmla="*/ 118 h 533"/>
                  <a:gd name="T12" fmla="*/ 4 w 315"/>
                  <a:gd name="T13" fmla="*/ 106 h 533"/>
                  <a:gd name="T14" fmla="*/ 9 w 315"/>
                  <a:gd name="T15" fmla="*/ 93 h 533"/>
                  <a:gd name="T16" fmla="*/ 13 w 315"/>
                  <a:gd name="T17" fmla="*/ 80 h 533"/>
                  <a:gd name="T18" fmla="*/ 22 w 315"/>
                  <a:gd name="T19" fmla="*/ 68 h 533"/>
                  <a:gd name="T20" fmla="*/ 32 w 315"/>
                  <a:gd name="T21" fmla="*/ 59 h 533"/>
                  <a:gd name="T22" fmla="*/ 41 w 315"/>
                  <a:gd name="T23" fmla="*/ 47 h 533"/>
                  <a:gd name="T24" fmla="*/ 50 w 315"/>
                  <a:gd name="T25" fmla="*/ 38 h 533"/>
                  <a:gd name="T26" fmla="*/ 64 w 315"/>
                  <a:gd name="T27" fmla="*/ 30 h 533"/>
                  <a:gd name="T28" fmla="*/ 73 w 315"/>
                  <a:gd name="T29" fmla="*/ 21 h 533"/>
                  <a:gd name="T30" fmla="*/ 86 w 315"/>
                  <a:gd name="T31" fmla="*/ 13 h 533"/>
                  <a:gd name="T32" fmla="*/ 100 w 315"/>
                  <a:gd name="T33" fmla="*/ 8 h 533"/>
                  <a:gd name="T34" fmla="*/ 114 w 315"/>
                  <a:gd name="T35" fmla="*/ 4 h 533"/>
                  <a:gd name="T36" fmla="*/ 128 w 315"/>
                  <a:gd name="T37" fmla="*/ 0 h 533"/>
                  <a:gd name="T38" fmla="*/ 141 w 315"/>
                  <a:gd name="T39" fmla="*/ 0 h 533"/>
                  <a:gd name="T40" fmla="*/ 155 w 315"/>
                  <a:gd name="T41" fmla="*/ 0 h 533"/>
                  <a:gd name="T42" fmla="*/ 173 w 315"/>
                  <a:gd name="T43" fmla="*/ 0 h 533"/>
                  <a:gd name="T44" fmla="*/ 187 w 315"/>
                  <a:gd name="T45" fmla="*/ 0 h 533"/>
                  <a:gd name="T46" fmla="*/ 201 w 315"/>
                  <a:gd name="T47" fmla="*/ 4 h 533"/>
                  <a:gd name="T48" fmla="*/ 214 w 315"/>
                  <a:gd name="T49" fmla="*/ 8 h 533"/>
                  <a:gd name="T50" fmla="*/ 228 w 315"/>
                  <a:gd name="T51" fmla="*/ 13 h 533"/>
                  <a:gd name="T52" fmla="*/ 242 w 315"/>
                  <a:gd name="T53" fmla="*/ 21 h 533"/>
                  <a:gd name="T54" fmla="*/ 251 w 315"/>
                  <a:gd name="T55" fmla="*/ 30 h 533"/>
                  <a:gd name="T56" fmla="*/ 265 w 315"/>
                  <a:gd name="T57" fmla="*/ 38 h 533"/>
                  <a:gd name="T58" fmla="*/ 274 w 315"/>
                  <a:gd name="T59" fmla="*/ 47 h 533"/>
                  <a:gd name="T60" fmla="*/ 283 w 315"/>
                  <a:gd name="T61" fmla="*/ 59 h 533"/>
                  <a:gd name="T62" fmla="*/ 292 w 315"/>
                  <a:gd name="T63" fmla="*/ 68 h 533"/>
                  <a:gd name="T64" fmla="*/ 297 w 315"/>
                  <a:gd name="T65" fmla="*/ 80 h 533"/>
                  <a:gd name="T66" fmla="*/ 306 w 315"/>
                  <a:gd name="T67" fmla="*/ 93 h 533"/>
                  <a:gd name="T68" fmla="*/ 310 w 315"/>
                  <a:gd name="T69" fmla="*/ 106 h 533"/>
                  <a:gd name="T70" fmla="*/ 310 w 315"/>
                  <a:gd name="T71" fmla="*/ 118 h 533"/>
                  <a:gd name="T72" fmla="*/ 315 w 315"/>
                  <a:gd name="T73" fmla="*/ 131 h 533"/>
                  <a:gd name="T74" fmla="*/ 315 w 315"/>
                  <a:gd name="T75" fmla="*/ 144 h 533"/>
                  <a:gd name="T76" fmla="*/ 315 w 315"/>
                  <a:gd name="T77" fmla="*/ 533 h 53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15"/>
                  <a:gd name="T118" fmla="*/ 0 h 533"/>
                  <a:gd name="T119" fmla="*/ 315 w 315"/>
                  <a:gd name="T120" fmla="*/ 533 h 53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15" h="533">
                    <a:moveTo>
                      <a:pt x="315" y="533"/>
                    </a:moveTo>
                    <a:lnTo>
                      <a:pt x="155" y="533"/>
                    </a:lnTo>
                    <a:lnTo>
                      <a:pt x="0" y="533"/>
                    </a:lnTo>
                    <a:lnTo>
                      <a:pt x="0" y="144"/>
                    </a:lnTo>
                    <a:lnTo>
                      <a:pt x="0" y="131"/>
                    </a:lnTo>
                    <a:lnTo>
                      <a:pt x="0" y="118"/>
                    </a:lnTo>
                    <a:lnTo>
                      <a:pt x="4" y="106"/>
                    </a:lnTo>
                    <a:lnTo>
                      <a:pt x="9" y="93"/>
                    </a:lnTo>
                    <a:lnTo>
                      <a:pt x="13" y="80"/>
                    </a:lnTo>
                    <a:lnTo>
                      <a:pt x="22" y="68"/>
                    </a:lnTo>
                    <a:lnTo>
                      <a:pt x="32" y="59"/>
                    </a:lnTo>
                    <a:lnTo>
                      <a:pt x="41" y="47"/>
                    </a:lnTo>
                    <a:lnTo>
                      <a:pt x="50" y="38"/>
                    </a:lnTo>
                    <a:lnTo>
                      <a:pt x="64" y="30"/>
                    </a:lnTo>
                    <a:lnTo>
                      <a:pt x="73" y="21"/>
                    </a:lnTo>
                    <a:lnTo>
                      <a:pt x="86" y="13"/>
                    </a:lnTo>
                    <a:lnTo>
                      <a:pt x="100" y="8"/>
                    </a:lnTo>
                    <a:lnTo>
                      <a:pt x="114" y="4"/>
                    </a:lnTo>
                    <a:lnTo>
                      <a:pt x="128" y="0"/>
                    </a:lnTo>
                    <a:lnTo>
                      <a:pt x="141" y="0"/>
                    </a:lnTo>
                    <a:lnTo>
                      <a:pt x="155" y="0"/>
                    </a:lnTo>
                    <a:lnTo>
                      <a:pt x="173" y="0"/>
                    </a:lnTo>
                    <a:lnTo>
                      <a:pt x="187" y="0"/>
                    </a:lnTo>
                    <a:lnTo>
                      <a:pt x="201" y="4"/>
                    </a:lnTo>
                    <a:lnTo>
                      <a:pt x="214" y="8"/>
                    </a:lnTo>
                    <a:lnTo>
                      <a:pt x="228" y="13"/>
                    </a:lnTo>
                    <a:lnTo>
                      <a:pt x="242" y="21"/>
                    </a:lnTo>
                    <a:lnTo>
                      <a:pt x="251" y="30"/>
                    </a:lnTo>
                    <a:lnTo>
                      <a:pt x="265" y="38"/>
                    </a:lnTo>
                    <a:lnTo>
                      <a:pt x="274" y="47"/>
                    </a:lnTo>
                    <a:lnTo>
                      <a:pt x="283" y="59"/>
                    </a:lnTo>
                    <a:lnTo>
                      <a:pt x="292" y="68"/>
                    </a:lnTo>
                    <a:lnTo>
                      <a:pt x="297" y="80"/>
                    </a:lnTo>
                    <a:lnTo>
                      <a:pt x="306" y="93"/>
                    </a:lnTo>
                    <a:lnTo>
                      <a:pt x="310" y="106"/>
                    </a:lnTo>
                    <a:lnTo>
                      <a:pt x="310" y="118"/>
                    </a:lnTo>
                    <a:lnTo>
                      <a:pt x="315" y="131"/>
                    </a:lnTo>
                    <a:lnTo>
                      <a:pt x="315" y="144"/>
                    </a:lnTo>
                    <a:lnTo>
                      <a:pt x="315" y="53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32" name="Line 357"/>
            <p:cNvSpPr>
              <a:spLocks noChangeShapeType="1"/>
            </p:cNvSpPr>
            <p:nvPr/>
          </p:nvSpPr>
          <p:spPr bwMode="auto">
            <a:xfrm>
              <a:off x="2887493" y="2161949"/>
              <a:ext cx="1588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33" name="Freeform 358"/>
            <p:cNvSpPr>
              <a:spLocks/>
            </p:cNvSpPr>
            <p:nvPr/>
          </p:nvSpPr>
          <p:spPr bwMode="auto">
            <a:xfrm>
              <a:off x="2830343" y="2068286"/>
              <a:ext cx="101600" cy="93663"/>
            </a:xfrm>
            <a:custGeom>
              <a:avLst/>
              <a:gdLst>
                <a:gd name="T0" fmla="*/ 2147483647 w 64"/>
                <a:gd name="T1" fmla="*/ 2147483647 h 59"/>
                <a:gd name="T2" fmla="*/ 2147483647 w 64"/>
                <a:gd name="T3" fmla="*/ 2147483647 h 59"/>
                <a:gd name="T4" fmla="*/ 2147483647 w 64"/>
                <a:gd name="T5" fmla="*/ 2147483647 h 59"/>
                <a:gd name="T6" fmla="*/ 2147483647 w 64"/>
                <a:gd name="T7" fmla="*/ 2147483647 h 59"/>
                <a:gd name="T8" fmla="*/ 2147483647 w 64"/>
                <a:gd name="T9" fmla="*/ 2147483647 h 59"/>
                <a:gd name="T10" fmla="*/ 2147483647 w 64"/>
                <a:gd name="T11" fmla="*/ 2147483647 h 59"/>
                <a:gd name="T12" fmla="*/ 2147483647 w 64"/>
                <a:gd name="T13" fmla="*/ 2147483647 h 59"/>
                <a:gd name="T14" fmla="*/ 2147483647 w 64"/>
                <a:gd name="T15" fmla="*/ 0 h 59"/>
                <a:gd name="T16" fmla="*/ 2147483647 w 64"/>
                <a:gd name="T17" fmla="*/ 0 h 59"/>
                <a:gd name="T18" fmla="*/ 2147483647 w 64"/>
                <a:gd name="T19" fmla="*/ 2147483647 h 59"/>
                <a:gd name="T20" fmla="*/ 2147483647 w 64"/>
                <a:gd name="T21" fmla="*/ 2147483647 h 59"/>
                <a:gd name="T22" fmla="*/ 0 w 64"/>
                <a:gd name="T23" fmla="*/ 2147483647 h 59"/>
                <a:gd name="T24" fmla="*/ 2147483647 w 64"/>
                <a:gd name="T25" fmla="*/ 2147483647 h 59"/>
                <a:gd name="T26" fmla="*/ 2147483647 w 64"/>
                <a:gd name="T27" fmla="*/ 2147483647 h 59"/>
                <a:gd name="T28" fmla="*/ 2147483647 w 64"/>
                <a:gd name="T29" fmla="*/ 2147483647 h 59"/>
                <a:gd name="T30" fmla="*/ 2147483647 w 64"/>
                <a:gd name="T31" fmla="*/ 2147483647 h 5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4"/>
                <a:gd name="T49" fmla="*/ 0 h 59"/>
                <a:gd name="T50" fmla="*/ 64 w 64"/>
                <a:gd name="T51" fmla="*/ 59 h 5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4" h="59">
                  <a:moveTo>
                    <a:pt x="36" y="59"/>
                  </a:moveTo>
                  <a:lnTo>
                    <a:pt x="50" y="55"/>
                  </a:lnTo>
                  <a:lnTo>
                    <a:pt x="59" y="47"/>
                  </a:lnTo>
                  <a:lnTo>
                    <a:pt x="64" y="34"/>
                  </a:lnTo>
                  <a:lnTo>
                    <a:pt x="64" y="26"/>
                  </a:lnTo>
                  <a:lnTo>
                    <a:pt x="59" y="13"/>
                  </a:lnTo>
                  <a:lnTo>
                    <a:pt x="50" y="4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13" y="4"/>
                  </a:lnTo>
                  <a:lnTo>
                    <a:pt x="4" y="13"/>
                  </a:lnTo>
                  <a:lnTo>
                    <a:pt x="0" y="26"/>
                  </a:lnTo>
                  <a:lnTo>
                    <a:pt x="4" y="47"/>
                  </a:lnTo>
                  <a:lnTo>
                    <a:pt x="13" y="55"/>
                  </a:lnTo>
                  <a:lnTo>
                    <a:pt x="32" y="59"/>
                  </a:lnTo>
                  <a:lnTo>
                    <a:pt x="36" y="5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34" name="Line 359"/>
            <p:cNvSpPr>
              <a:spLocks noChangeShapeType="1"/>
            </p:cNvSpPr>
            <p:nvPr/>
          </p:nvSpPr>
          <p:spPr bwMode="auto">
            <a:xfrm>
              <a:off x="2830343" y="2115910"/>
              <a:ext cx="1588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35" name="Freeform 360"/>
            <p:cNvSpPr>
              <a:spLocks/>
            </p:cNvSpPr>
            <p:nvPr/>
          </p:nvSpPr>
          <p:spPr bwMode="auto">
            <a:xfrm>
              <a:off x="2830345" y="2007959"/>
              <a:ext cx="93663" cy="101600"/>
            </a:xfrm>
            <a:custGeom>
              <a:avLst/>
              <a:gdLst>
                <a:gd name="T0" fmla="*/ 0 w 59"/>
                <a:gd name="T1" fmla="*/ 2147483647 h 64"/>
                <a:gd name="T2" fmla="*/ 0 w 59"/>
                <a:gd name="T3" fmla="*/ 2147483647 h 64"/>
                <a:gd name="T4" fmla="*/ 2147483647 w 59"/>
                <a:gd name="T5" fmla="*/ 2147483647 h 64"/>
                <a:gd name="T6" fmla="*/ 2147483647 w 59"/>
                <a:gd name="T7" fmla="*/ 2147483647 h 64"/>
                <a:gd name="T8" fmla="*/ 2147483647 w 59"/>
                <a:gd name="T9" fmla="*/ 0 h 64"/>
                <a:gd name="T10" fmla="*/ 2147483647 w 59"/>
                <a:gd name="T11" fmla="*/ 0 h 64"/>
                <a:gd name="T12" fmla="*/ 2147483647 w 59"/>
                <a:gd name="T13" fmla="*/ 2147483647 h 64"/>
                <a:gd name="T14" fmla="*/ 2147483647 w 59"/>
                <a:gd name="T15" fmla="*/ 2147483647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"/>
                <a:gd name="T25" fmla="*/ 0 h 64"/>
                <a:gd name="T26" fmla="*/ 59 w 59"/>
                <a:gd name="T27" fmla="*/ 64 h 6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" h="64">
                  <a:moveTo>
                    <a:pt x="0" y="64"/>
                  </a:moveTo>
                  <a:lnTo>
                    <a:pt x="0" y="42"/>
                  </a:lnTo>
                  <a:lnTo>
                    <a:pt x="4" y="17"/>
                  </a:lnTo>
                  <a:lnTo>
                    <a:pt x="13" y="4"/>
                  </a:lnTo>
                  <a:lnTo>
                    <a:pt x="32" y="0"/>
                  </a:lnTo>
                  <a:lnTo>
                    <a:pt x="41" y="0"/>
                  </a:lnTo>
                  <a:lnTo>
                    <a:pt x="55" y="4"/>
                  </a:lnTo>
                  <a:lnTo>
                    <a:pt x="59" y="1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36" name="Line 361"/>
            <p:cNvSpPr>
              <a:spLocks noChangeShapeType="1"/>
            </p:cNvSpPr>
            <p:nvPr/>
          </p:nvSpPr>
          <p:spPr bwMode="auto">
            <a:xfrm>
              <a:off x="2989093" y="2007961"/>
              <a:ext cx="1588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37" name="Freeform 362"/>
            <p:cNvSpPr>
              <a:spLocks/>
            </p:cNvSpPr>
            <p:nvPr/>
          </p:nvSpPr>
          <p:spPr bwMode="auto">
            <a:xfrm>
              <a:off x="2989094" y="2007959"/>
              <a:ext cx="115889" cy="153988"/>
            </a:xfrm>
            <a:custGeom>
              <a:avLst/>
              <a:gdLst>
                <a:gd name="T0" fmla="*/ 0 w 73"/>
                <a:gd name="T1" fmla="*/ 0 h 97"/>
                <a:gd name="T2" fmla="*/ 2147483647 w 73"/>
                <a:gd name="T3" fmla="*/ 0 h 97"/>
                <a:gd name="T4" fmla="*/ 2147483647 w 73"/>
                <a:gd name="T5" fmla="*/ 2147483647 h 97"/>
                <a:gd name="T6" fmla="*/ 0 60000 65536"/>
                <a:gd name="T7" fmla="*/ 0 60000 65536"/>
                <a:gd name="T8" fmla="*/ 0 60000 65536"/>
                <a:gd name="T9" fmla="*/ 0 w 73"/>
                <a:gd name="T10" fmla="*/ 0 h 97"/>
                <a:gd name="T11" fmla="*/ 73 w 73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" h="97">
                  <a:moveTo>
                    <a:pt x="0" y="0"/>
                  </a:moveTo>
                  <a:lnTo>
                    <a:pt x="73" y="0"/>
                  </a:lnTo>
                  <a:lnTo>
                    <a:pt x="23" y="97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38" name="Line 363"/>
            <p:cNvSpPr>
              <a:spLocks noChangeShapeType="1"/>
            </p:cNvSpPr>
            <p:nvPr/>
          </p:nvSpPr>
          <p:spPr bwMode="auto">
            <a:xfrm>
              <a:off x="2743033" y="2161949"/>
              <a:ext cx="1587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39" name="Freeform 364"/>
            <p:cNvSpPr>
              <a:spLocks/>
            </p:cNvSpPr>
            <p:nvPr/>
          </p:nvSpPr>
          <p:spPr bwMode="auto">
            <a:xfrm>
              <a:off x="2706518" y="2007959"/>
              <a:ext cx="36513" cy="153988"/>
            </a:xfrm>
            <a:custGeom>
              <a:avLst/>
              <a:gdLst>
                <a:gd name="T0" fmla="*/ 2147483647 w 23"/>
                <a:gd name="T1" fmla="*/ 2147483647 h 97"/>
                <a:gd name="T2" fmla="*/ 2147483647 w 23"/>
                <a:gd name="T3" fmla="*/ 0 h 97"/>
                <a:gd name="T4" fmla="*/ 2147483647 w 23"/>
                <a:gd name="T5" fmla="*/ 2147483647 h 97"/>
                <a:gd name="T6" fmla="*/ 0 w 23"/>
                <a:gd name="T7" fmla="*/ 2147483647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97"/>
                <a:gd name="T14" fmla="*/ 23 w 23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97">
                  <a:moveTo>
                    <a:pt x="23" y="97"/>
                  </a:moveTo>
                  <a:lnTo>
                    <a:pt x="23" y="0"/>
                  </a:lnTo>
                  <a:lnTo>
                    <a:pt x="9" y="13"/>
                  </a:lnTo>
                  <a:lnTo>
                    <a:pt x="0" y="17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40" name="Line 365"/>
            <p:cNvSpPr>
              <a:spLocks noChangeShapeType="1"/>
            </p:cNvSpPr>
            <p:nvPr/>
          </p:nvSpPr>
          <p:spPr bwMode="auto">
            <a:xfrm>
              <a:off x="2342983" y="2041299"/>
              <a:ext cx="1587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41" name="Freeform 366"/>
            <p:cNvSpPr>
              <a:spLocks/>
            </p:cNvSpPr>
            <p:nvPr/>
          </p:nvSpPr>
          <p:spPr bwMode="auto">
            <a:xfrm>
              <a:off x="2241384" y="2041297"/>
              <a:ext cx="109537" cy="120650"/>
            </a:xfrm>
            <a:custGeom>
              <a:avLst/>
              <a:gdLst>
                <a:gd name="T0" fmla="*/ 2147483647 w 69"/>
                <a:gd name="T1" fmla="*/ 0 h 76"/>
                <a:gd name="T2" fmla="*/ 2147483647 w 69"/>
                <a:gd name="T3" fmla="*/ 2147483647 h 76"/>
                <a:gd name="T4" fmla="*/ 2147483647 w 69"/>
                <a:gd name="T5" fmla="*/ 2147483647 h 76"/>
                <a:gd name="T6" fmla="*/ 2147483647 w 69"/>
                <a:gd name="T7" fmla="*/ 2147483647 h 76"/>
                <a:gd name="T8" fmla="*/ 0 w 69"/>
                <a:gd name="T9" fmla="*/ 2147483647 h 76"/>
                <a:gd name="T10" fmla="*/ 2147483647 w 69"/>
                <a:gd name="T11" fmla="*/ 2147483647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76"/>
                <a:gd name="T20" fmla="*/ 69 w 69"/>
                <a:gd name="T21" fmla="*/ 76 h 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76">
                  <a:moveTo>
                    <a:pt x="64" y="0"/>
                  </a:moveTo>
                  <a:lnTo>
                    <a:pt x="64" y="9"/>
                  </a:lnTo>
                  <a:lnTo>
                    <a:pt x="60" y="17"/>
                  </a:lnTo>
                  <a:lnTo>
                    <a:pt x="51" y="30"/>
                  </a:lnTo>
                  <a:lnTo>
                    <a:pt x="0" y="76"/>
                  </a:lnTo>
                  <a:lnTo>
                    <a:pt x="69" y="7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42" name="Line 367"/>
            <p:cNvSpPr>
              <a:spLocks noChangeShapeType="1"/>
            </p:cNvSpPr>
            <p:nvPr/>
          </p:nvSpPr>
          <p:spPr bwMode="auto">
            <a:xfrm>
              <a:off x="2342983" y="2041299"/>
              <a:ext cx="1587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43" name="Freeform 368"/>
            <p:cNvSpPr>
              <a:spLocks/>
            </p:cNvSpPr>
            <p:nvPr/>
          </p:nvSpPr>
          <p:spPr bwMode="auto">
            <a:xfrm>
              <a:off x="2249321" y="2007961"/>
              <a:ext cx="93663" cy="39688"/>
            </a:xfrm>
            <a:custGeom>
              <a:avLst/>
              <a:gdLst>
                <a:gd name="T0" fmla="*/ 2147483647 w 59"/>
                <a:gd name="T1" fmla="*/ 2147483647 h 25"/>
                <a:gd name="T2" fmla="*/ 2147483647 w 59"/>
                <a:gd name="T3" fmla="*/ 2147483647 h 25"/>
                <a:gd name="T4" fmla="*/ 2147483647 w 59"/>
                <a:gd name="T5" fmla="*/ 2147483647 h 25"/>
                <a:gd name="T6" fmla="*/ 2147483647 w 59"/>
                <a:gd name="T7" fmla="*/ 0 h 25"/>
                <a:gd name="T8" fmla="*/ 2147483647 w 59"/>
                <a:gd name="T9" fmla="*/ 0 h 25"/>
                <a:gd name="T10" fmla="*/ 2147483647 w 59"/>
                <a:gd name="T11" fmla="*/ 2147483647 h 25"/>
                <a:gd name="T12" fmla="*/ 2147483647 w 59"/>
                <a:gd name="T13" fmla="*/ 2147483647 h 25"/>
                <a:gd name="T14" fmla="*/ 0 w 59"/>
                <a:gd name="T15" fmla="*/ 2147483647 h 25"/>
                <a:gd name="T16" fmla="*/ 0 w 59"/>
                <a:gd name="T17" fmla="*/ 2147483647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"/>
                <a:gd name="T28" fmla="*/ 0 h 25"/>
                <a:gd name="T29" fmla="*/ 59 w 59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" h="25">
                  <a:moveTo>
                    <a:pt x="59" y="17"/>
                  </a:moveTo>
                  <a:lnTo>
                    <a:pt x="55" y="9"/>
                  </a:lnTo>
                  <a:lnTo>
                    <a:pt x="50" y="4"/>
                  </a:lnTo>
                  <a:lnTo>
                    <a:pt x="41" y="0"/>
                  </a:lnTo>
                  <a:lnTo>
                    <a:pt x="18" y="0"/>
                  </a:lnTo>
                  <a:lnTo>
                    <a:pt x="9" y="4"/>
                  </a:lnTo>
                  <a:lnTo>
                    <a:pt x="4" y="9"/>
                  </a:lnTo>
                  <a:lnTo>
                    <a:pt x="0" y="17"/>
                  </a:lnTo>
                  <a:lnTo>
                    <a:pt x="0" y="25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44" name="Line 369"/>
            <p:cNvSpPr>
              <a:spLocks noChangeShapeType="1"/>
            </p:cNvSpPr>
            <p:nvPr/>
          </p:nvSpPr>
          <p:spPr bwMode="auto">
            <a:xfrm>
              <a:off x="2190584" y="2007961"/>
              <a:ext cx="1587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45" name="Line 370"/>
            <p:cNvSpPr>
              <a:spLocks noChangeShapeType="1"/>
            </p:cNvSpPr>
            <p:nvPr/>
          </p:nvSpPr>
          <p:spPr bwMode="auto">
            <a:xfrm flipH="1">
              <a:off x="2111207" y="2007959"/>
              <a:ext cx="79375" cy="1539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46" name="Line 371"/>
            <p:cNvSpPr>
              <a:spLocks noChangeShapeType="1"/>
            </p:cNvSpPr>
            <p:nvPr/>
          </p:nvSpPr>
          <p:spPr bwMode="auto">
            <a:xfrm>
              <a:off x="2082633" y="2007961"/>
              <a:ext cx="1587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47" name="Line 372"/>
            <p:cNvSpPr>
              <a:spLocks noChangeShapeType="1"/>
            </p:cNvSpPr>
            <p:nvPr/>
          </p:nvSpPr>
          <p:spPr bwMode="auto">
            <a:xfrm>
              <a:off x="2082631" y="2007961"/>
              <a:ext cx="107950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48" name="Line 373"/>
            <p:cNvSpPr>
              <a:spLocks noChangeShapeType="1"/>
            </p:cNvSpPr>
            <p:nvPr/>
          </p:nvSpPr>
          <p:spPr bwMode="auto">
            <a:xfrm>
              <a:off x="1544468" y="2007961"/>
              <a:ext cx="1588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49" name="Freeform 374"/>
            <p:cNvSpPr>
              <a:spLocks/>
            </p:cNvSpPr>
            <p:nvPr/>
          </p:nvSpPr>
          <p:spPr bwMode="auto">
            <a:xfrm>
              <a:off x="1465094" y="2007959"/>
              <a:ext cx="123824" cy="101600"/>
            </a:xfrm>
            <a:custGeom>
              <a:avLst/>
              <a:gdLst>
                <a:gd name="T0" fmla="*/ 2147483647 w 78"/>
                <a:gd name="T1" fmla="*/ 0 h 64"/>
                <a:gd name="T2" fmla="*/ 0 w 78"/>
                <a:gd name="T3" fmla="*/ 2147483647 h 64"/>
                <a:gd name="T4" fmla="*/ 2147483647 w 78"/>
                <a:gd name="T5" fmla="*/ 2147483647 h 64"/>
                <a:gd name="T6" fmla="*/ 0 60000 65536"/>
                <a:gd name="T7" fmla="*/ 0 60000 65536"/>
                <a:gd name="T8" fmla="*/ 0 60000 65536"/>
                <a:gd name="T9" fmla="*/ 0 w 78"/>
                <a:gd name="T10" fmla="*/ 0 h 64"/>
                <a:gd name="T11" fmla="*/ 78 w 78"/>
                <a:gd name="T12" fmla="*/ 64 h 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8" h="64">
                  <a:moveTo>
                    <a:pt x="50" y="0"/>
                  </a:moveTo>
                  <a:lnTo>
                    <a:pt x="0" y="64"/>
                  </a:lnTo>
                  <a:lnTo>
                    <a:pt x="78" y="6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50" name="Line 375"/>
            <p:cNvSpPr>
              <a:spLocks noChangeShapeType="1"/>
            </p:cNvSpPr>
            <p:nvPr/>
          </p:nvSpPr>
          <p:spPr bwMode="auto">
            <a:xfrm>
              <a:off x="1544468" y="2161949"/>
              <a:ext cx="1588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51" name="Line 376"/>
            <p:cNvSpPr>
              <a:spLocks noChangeShapeType="1"/>
            </p:cNvSpPr>
            <p:nvPr/>
          </p:nvSpPr>
          <p:spPr bwMode="auto">
            <a:xfrm flipV="1">
              <a:off x="1544468" y="2007959"/>
              <a:ext cx="1588" cy="1539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52" name="Line 377"/>
            <p:cNvSpPr>
              <a:spLocks noChangeShapeType="1"/>
            </p:cNvSpPr>
            <p:nvPr/>
          </p:nvSpPr>
          <p:spPr bwMode="auto">
            <a:xfrm>
              <a:off x="1420643" y="2007961"/>
              <a:ext cx="1588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53" name="Line 378"/>
            <p:cNvSpPr>
              <a:spLocks noChangeShapeType="1"/>
            </p:cNvSpPr>
            <p:nvPr/>
          </p:nvSpPr>
          <p:spPr bwMode="auto">
            <a:xfrm flipH="1">
              <a:off x="1341269" y="2007959"/>
              <a:ext cx="79375" cy="1539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54" name="Line 379"/>
            <p:cNvSpPr>
              <a:spLocks noChangeShapeType="1"/>
            </p:cNvSpPr>
            <p:nvPr/>
          </p:nvSpPr>
          <p:spPr bwMode="auto">
            <a:xfrm>
              <a:off x="1217443" y="2161949"/>
              <a:ext cx="1588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55" name="Freeform 380"/>
            <p:cNvSpPr>
              <a:spLocks/>
            </p:cNvSpPr>
            <p:nvPr/>
          </p:nvSpPr>
          <p:spPr bwMode="auto">
            <a:xfrm>
              <a:off x="1182520" y="2007959"/>
              <a:ext cx="34925" cy="153988"/>
            </a:xfrm>
            <a:custGeom>
              <a:avLst/>
              <a:gdLst>
                <a:gd name="T0" fmla="*/ 2147483647 w 22"/>
                <a:gd name="T1" fmla="*/ 2147483647 h 97"/>
                <a:gd name="T2" fmla="*/ 2147483647 w 22"/>
                <a:gd name="T3" fmla="*/ 0 h 97"/>
                <a:gd name="T4" fmla="*/ 2147483647 w 22"/>
                <a:gd name="T5" fmla="*/ 2147483647 h 97"/>
                <a:gd name="T6" fmla="*/ 0 w 22"/>
                <a:gd name="T7" fmla="*/ 2147483647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97"/>
                <a:gd name="T14" fmla="*/ 22 w 22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97">
                  <a:moveTo>
                    <a:pt x="22" y="97"/>
                  </a:moveTo>
                  <a:lnTo>
                    <a:pt x="22" y="0"/>
                  </a:lnTo>
                  <a:lnTo>
                    <a:pt x="9" y="13"/>
                  </a:lnTo>
                  <a:lnTo>
                    <a:pt x="0" y="17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56" name="Line 381"/>
            <p:cNvSpPr>
              <a:spLocks noChangeShapeType="1"/>
            </p:cNvSpPr>
            <p:nvPr/>
          </p:nvSpPr>
          <p:spPr bwMode="auto">
            <a:xfrm>
              <a:off x="1304758" y="2007961"/>
              <a:ext cx="1587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57" name="Line 382"/>
            <p:cNvSpPr>
              <a:spLocks noChangeShapeType="1"/>
            </p:cNvSpPr>
            <p:nvPr/>
          </p:nvSpPr>
          <p:spPr bwMode="auto">
            <a:xfrm>
              <a:off x="1304759" y="2007961"/>
              <a:ext cx="115887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58" name="Line 383"/>
            <p:cNvSpPr>
              <a:spLocks noChangeShapeType="1"/>
            </p:cNvSpPr>
            <p:nvPr/>
          </p:nvSpPr>
          <p:spPr bwMode="auto">
            <a:xfrm>
              <a:off x="3766968" y="2142899"/>
              <a:ext cx="1588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59" name="Freeform 384"/>
            <p:cNvSpPr>
              <a:spLocks/>
            </p:cNvSpPr>
            <p:nvPr/>
          </p:nvSpPr>
          <p:spPr bwMode="auto">
            <a:xfrm>
              <a:off x="3759031" y="2068286"/>
              <a:ext cx="101600" cy="93663"/>
            </a:xfrm>
            <a:custGeom>
              <a:avLst/>
              <a:gdLst>
                <a:gd name="T0" fmla="*/ 2147483647 w 64"/>
                <a:gd name="T1" fmla="*/ 2147483647 h 59"/>
                <a:gd name="T2" fmla="*/ 2147483647 w 64"/>
                <a:gd name="T3" fmla="*/ 2147483647 h 59"/>
                <a:gd name="T4" fmla="*/ 2147483647 w 64"/>
                <a:gd name="T5" fmla="*/ 2147483647 h 59"/>
                <a:gd name="T6" fmla="*/ 2147483647 w 64"/>
                <a:gd name="T7" fmla="*/ 2147483647 h 59"/>
                <a:gd name="T8" fmla="*/ 2147483647 w 64"/>
                <a:gd name="T9" fmla="*/ 2147483647 h 59"/>
                <a:gd name="T10" fmla="*/ 2147483647 w 64"/>
                <a:gd name="T11" fmla="*/ 2147483647 h 59"/>
                <a:gd name="T12" fmla="*/ 2147483647 w 64"/>
                <a:gd name="T13" fmla="*/ 2147483647 h 59"/>
                <a:gd name="T14" fmla="*/ 2147483647 w 64"/>
                <a:gd name="T15" fmla="*/ 2147483647 h 59"/>
                <a:gd name="T16" fmla="*/ 2147483647 w 64"/>
                <a:gd name="T17" fmla="*/ 2147483647 h 59"/>
                <a:gd name="T18" fmla="*/ 2147483647 w 64"/>
                <a:gd name="T19" fmla="*/ 2147483647 h 59"/>
                <a:gd name="T20" fmla="*/ 2147483647 w 64"/>
                <a:gd name="T21" fmla="*/ 0 h 59"/>
                <a:gd name="T22" fmla="*/ 2147483647 w 64"/>
                <a:gd name="T23" fmla="*/ 0 h 59"/>
                <a:gd name="T24" fmla="*/ 2147483647 w 64"/>
                <a:gd name="T25" fmla="*/ 2147483647 h 59"/>
                <a:gd name="T26" fmla="*/ 2147483647 w 64"/>
                <a:gd name="T27" fmla="*/ 2147483647 h 59"/>
                <a:gd name="T28" fmla="*/ 0 w 64"/>
                <a:gd name="T29" fmla="*/ 2147483647 h 59"/>
                <a:gd name="T30" fmla="*/ 2147483647 w 64"/>
                <a:gd name="T31" fmla="*/ 2147483647 h 5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4"/>
                <a:gd name="T49" fmla="*/ 0 h 59"/>
                <a:gd name="T50" fmla="*/ 64 w 64"/>
                <a:gd name="T51" fmla="*/ 59 h 5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4" h="59">
                  <a:moveTo>
                    <a:pt x="5" y="47"/>
                  </a:moveTo>
                  <a:lnTo>
                    <a:pt x="14" y="55"/>
                  </a:lnTo>
                  <a:lnTo>
                    <a:pt x="27" y="59"/>
                  </a:lnTo>
                  <a:lnTo>
                    <a:pt x="32" y="59"/>
                  </a:lnTo>
                  <a:lnTo>
                    <a:pt x="50" y="55"/>
                  </a:lnTo>
                  <a:lnTo>
                    <a:pt x="59" y="47"/>
                  </a:lnTo>
                  <a:lnTo>
                    <a:pt x="64" y="34"/>
                  </a:lnTo>
                  <a:lnTo>
                    <a:pt x="64" y="26"/>
                  </a:lnTo>
                  <a:lnTo>
                    <a:pt x="59" y="13"/>
                  </a:lnTo>
                  <a:lnTo>
                    <a:pt x="50" y="4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14" y="4"/>
                  </a:lnTo>
                  <a:lnTo>
                    <a:pt x="5" y="13"/>
                  </a:lnTo>
                  <a:lnTo>
                    <a:pt x="0" y="26"/>
                  </a:lnTo>
                  <a:lnTo>
                    <a:pt x="5" y="47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60" name="Line 385"/>
            <p:cNvSpPr>
              <a:spLocks noChangeShapeType="1"/>
            </p:cNvSpPr>
            <p:nvPr/>
          </p:nvSpPr>
          <p:spPr bwMode="auto">
            <a:xfrm>
              <a:off x="3759034" y="2115910"/>
              <a:ext cx="1587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61" name="Freeform 386"/>
            <p:cNvSpPr>
              <a:spLocks/>
            </p:cNvSpPr>
            <p:nvPr/>
          </p:nvSpPr>
          <p:spPr bwMode="auto">
            <a:xfrm>
              <a:off x="3759031" y="2007959"/>
              <a:ext cx="93662" cy="101600"/>
            </a:xfrm>
            <a:custGeom>
              <a:avLst/>
              <a:gdLst>
                <a:gd name="T0" fmla="*/ 0 w 59"/>
                <a:gd name="T1" fmla="*/ 2147483647 h 64"/>
                <a:gd name="T2" fmla="*/ 0 w 59"/>
                <a:gd name="T3" fmla="*/ 2147483647 h 64"/>
                <a:gd name="T4" fmla="*/ 2147483647 w 59"/>
                <a:gd name="T5" fmla="*/ 2147483647 h 64"/>
                <a:gd name="T6" fmla="*/ 2147483647 w 59"/>
                <a:gd name="T7" fmla="*/ 2147483647 h 64"/>
                <a:gd name="T8" fmla="*/ 2147483647 w 59"/>
                <a:gd name="T9" fmla="*/ 0 h 64"/>
                <a:gd name="T10" fmla="*/ 2147483647 w 59"/>
                <a:gd name="T11" fmla="*/ 0 h 64"/>
                <a:gd name="T12" fmla="*/ 2147483647 w 59"/>
                <a:gd name="T13" fmla="*/ 2147483647 h 64"/>
                <a:gd name="T14" fmla="*/ 2147483647 w 59"/>
                <a:gd name="T15" fmla="*/ 2147483647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"/>
                <a:gd name="T25" fmla="*/ 0 h 64"/>
                <a:gd name="T26" fmla="*/ 59 w 59"/>
                <a:gd name="T27" fmla="*/ 64 h 6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" h="64">
                  <a:moveTo>
                    <a:pt x="0" y="64"/>
                  </a:moveTo>
                  <a:lnTo>
                    <a:pt x="0" y="42"/>
                  </a:lnTo>
                  <a:lnTo>
                    <a:pt x="5" y="17"/>
                  </a:lnTo>
                  <a:lnTo>
                    <a:pt x="14" y="4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55" y="4"/>
                  </a:lnTo>
                  <a:lnTo>
                    <a:pt x="59" y="1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62" name="Line 387"/>
            <p:cNvSpPr>
              <a:spLocks noChangeShapeType="1"/>
            </p:cNvSpPr>
            <p:nvPr/>
          </p:nvSpPr>
          <p:spPr bwMode="auto">
            <a:xfrm>
              <a:off x="3933658" y="2007961"/>
              <a:ext cx="1587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63" name="Freeform 388"/>
            <p:cNvSpPr>
              <a:spLocks/>
            </p:cNvSpPr>
            <p:nvPr/>
          </p:nvSpPr>
          <p:spPr bwMode="auto">
            <a:xfrm>
              <a:off x="3919368" y="2007959"/>
              <a:ext cx="107950" cy="153988"/>
            </a:xfrm>
            <a:custGeom>
              <a:avLst/>
              <a:gdLst>
                <a:gd name="T0" fmla="*/ 2147483647 w 68"/>
                <a:gd name="T1" fmla="*/ 0 h 97"/>
                <a:gd name="T2" fmla="*/ 2147483647 w 68"/>
                <a:gd name="T3" fmla="*/ 0 h 97"/>
                <a:gd name="T4" fmla="*/ 2147483647 w 68"/>
                <a:gd name="T5" fmla="*/ 2147483647 h 97"/>
                <a:gd name="T6" fmla="*/ 2147483647 w 68"/>
                <a:gd name="T7" fmla="*/ 2147483647 h 97"/>
                <a:gd name="T8" fmla="*/ 2147483647 w 68"/>
                <a:gd name="T9" fmla="*/ 2147483647 h 97"/>
                <a:gd name="T10" fmla="*/ 2147483647 w 68"/>
                <a:gd name="T11" fmla="*/ 2147483647 h 97"/>
                <a:gd name="T12" fmla="*/ 2147483647 w 68"/>
                <a:gd name="T13" fmla="*/ 2147483647 h 97"/>
                <a:gd name="T14" fmla="*/ 2147483647 w 68"/>
                <a:gd name="T15" fmla="*/ 2147483647 h 97"/>
                <a:gd name="T16" fmla="*/ 2147483647 w 68"/>
                <a:gd name="T17" fmla="*/ 2147483647 h 97"/>
                <a:gd name="T18" fmla="*/ 2147483647 w 68"/>
                <a:gd name="T19" fmla="*/ 2147483647 h 97"/>
                <a:gd name="T20" fmla="*/ 2147483647 w 68"/>
                <a:gd name="T21" fmla="*/ 2147483647 h 97"/>
                <a:gd name="T22" fmla="*/ 2147483647 w 68"/>
                <a:gd name="T23" fmla="*/ 2147483647 h 97"/>
                <a:gd name="T24" fmla="*/ 2147483647 w 68"/>
                <a:gd name="T25" fmla="*/ 2147483647 h 97"/>
                <a:gd name="T26" fmla="*/ 2147483647 w 68"/>
                <a:gd name="T27" fmla="*/ 2147483647 h 97"/>
                <a:gd name="T28" fmla="*/ 0 w 68"/>
                <a:gd name="T29" fmla="*/ 2147483647 h 9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"/>
                <a:gd name="T46" fmla="*/ 0 h 97"/>
                <a:gd name="T47" fmla="*/ 68 w 68"/>
                <a:gd name="T48" fmla="*/ 97 h 9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" h="97">
                  <a:moveTo>
                    <a:pt x="9" y="0"/>
                  </a:moveTo>
                  <a:lnTo>
                    <a:pt x="64" y="0"/>
                  </a:lnTo>
                  <a:lnTo>
                    <a:pt x="32" y="38"/>
                  </a:lnTo>
                  <a:lnTo>
                    <a:pt x="50" y="38"/>
                  </a:lnTo>
                  <a:lnTo>
                    <a:pt x="59" y="42"/>
                  </a:lnTo>
                  <a:lnTo>
                    <a:pt x="64" y="47"/>
                  </a:lnTo>
                  <a:lnTo>
                    <a:pt x="68" y="59"/>
                  </a:lnTo>
                  <a:lnTo>
                    <a:pt x="68" y="72"/>
                  </a:lnTo>
                  <a:lnTo>
                    <a:pt x="64" y="85"/>
                  </a:lnTo>
                  <a:lnTo>
                    <a:pt x="54" y="93"/>
                  </a:lnTo>
                  <a:lnTo>
                    <a:pt x="36" y="97"/>
                  </a:lnTo>
                  <a:lnTo>
                    <a:pt x="22" y="97"/>
                  </a:lnTo>
                  <a:lnTo>
                    <a:pt x="9" y="93"/>
                  </a:lnTo>
                  <a:lnTo>
                    <a:pt x="4" y="89"/>
                  </a:lnTo>
                  <a:lnTo>
                    <a:pt x="0" y="8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64" name="Line 389"/>
            <p:cNvSpPr>
              <a:spLocks noChangeShapeType="1"/>
            </p:cNvSpPr>
            <p:nvPr/>
          </p:nvSpPr>
          <p:spPr bwMode="auto">
            <a:xfrm>
              <a:off x="4419433" y="2161949"/>
              <a:ext cx="1587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65" name="Freeform 390"/>
            <p:cNvSpPr>
              <a:spLocks/>
            </p:cNvSpPr>
            <p:nvPr/>
          </p:nvSpPr>
          <p:spPr bwMode="auto">
            <a:xfrm>
              <a:off x="4376570" y="2007959"/>
              <a:ext cx="42863" cy="153988"/>
            </a:xfrm>
            <a:custGeom>
              <a:avLst/>
              <a:gdLst>
                <a:gd name="T0" fmla="*/ 2147483647 w 27"/>
                <a:gd name="T1" fmla="*/ 2147483647 h 97"/>
                <a:gd name="T2" fmla="*/ 2147483647 w 27"/>
                <a:gd name="T3" fmla="*/ 0 h 97"/>
                <a:gd name="T4" fmla="*/ 2147483647 w 27"/>
                <a:gd name="T5" fmla="*/ 2147483647 h 97"/>
                <a:gd name="T6" fmla="*/ 0 w 27"/>
                <a:gd name="T7" fmla="*/ 2147483647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"/>
                <a:gd name="T13" fmla="*/ 0 h 97"/>
                <a:gd name="T14" fmla="*/ 27 w 27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" h="97">
                  <a:moveTo>
                    <a:pt x="27" y="97"/>
                  </a:moveTo>
                  <a:lnTo>
                    <a:pt x="27" y="0"/>
                  </a:lnTo>
                  <a:lnTo>
                    <a:pt x="13" y="13"/>
                  </a:lnTo>
                  <a:lnTo>
                    <a:pt x="0" y="17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66" name="Line 391"/>
            <p:cNvSpPr>
              <a:spLocks noChangeShapeType="1"/>
            </p:cNvSpPr>
            <p:nvPr/>
          </p:nvSpPr>
          <p:spPr bwMode="auto">
            <a:xfrm>
              <a:off x="4514683" y="2041299"/>
              <a:ext cx="1587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67" name="Freeform 392"/>
            <p:cNvSpPr>
              <a:spLocks/>
            </p:cNvSpPr>
            <p:nvPr/>
          </p:nvSpPr>
          <p:spPr bwMode="auto">
            <a:xfrm>
              <a:off x="4506743" y="2007959"/>
              <a:ext cx="109538" cy="153988"/>
            </a:xfrm>
            <a:custGeom>
              <a:avLst/>
              <a:gdLst>
                <a:gd name="T0" fmla="*/ 2147483647 w 69"/>
                <a:gd name="T1" fmla="*/ 2147483647 h 97"/>
                <a:gd name="T2" fmla="*/ 0 w 69"/>
                <a:gd name="T3" fmla="*/ 2147483647 h 97"/>
                <a:gd name="T4" fmla="*/ 0 w 69"/>
                <a:gd name="T5" fmla="*/ 2147483647 h 97"/>
                <a:gd name="T6" fmla="*/ 2147483647 w 69"/>
                <a:gd name="T7" fmla="*/ 2147483647 h 97"/>
                <a:gd name="T8" fmla="*/ 2147483647 w 69"/>
                <a:gd name="T9" fmla="*/ 2147483647 h 97"/>
                <a:gd name="T10" fmla="*/ 2147483647 w 69"/>
                <a:gd name="T11" fmla="*/ 2147483647 h 97"/>
                <a:gd name="T12" fmla="*/ 2147483647 w 69"/>
                <a:gd name="T13" fmla="*/ 2147483647 h 97"/>
                <a:gd name="T14" fmla="*/ 2147483647 w 69"/>
                <a:gd name="T15" fmla="*/ 2147483647 h 97"/>
                <a:gd name="T16" fmla="*/ 2147483647 w 69"/>
                <a:gd name="T17" fmla="*/ 2147483647 h 97"/>
                <a:gd name="T18" fmla="*/ 2147483647 w 69"/>
                <a:gd name="T19" fmla="*/ 2147483647 h 97"/>
                <a:gd name="T20" fmla="*/ 2147483647 w 69"/>
                <a:gd name="T21" fmla="*/ 2147483647 h 97"/>
                <a:gd name="T22" fmla="*/ 2147483647 w 69"/>
                <a:gd name="T23" fmla="*/ 2147483647 h 97"/>
                <a:gd name="T24" fmla="*/ 2147483647 w 69"/>
                <a:gd name="T25" fmla="*/ 2147483647 h 97"/>
                <a:gd name="T26" fmla="*/ 2147483647 w 69"/>
                <a:gd name="T27" fmla="*/ 0 h 97"/>
                <a:gd name="T28" fmla="*/ 2147483647 w 69"/>
                <a:gd name="T29" fmla="*/ 0 h 97"/>
                <a:gd name="T30" fmla="*/ 2147483647 w 69"/>
                <a:gd name="T31" fmla="*/ 2147483647 h 97"/>
                <a:gd name="T32" fmla="*/ 2147483647 w 69"/>
                <a:gd name="T33" fmla="*/ 2147483647 h 9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9"/>
                <a:gd name="T52" fmla="*/ 0 h 97"/>
                <a:gd name="T53" fmla="*/ 69 w 69"/>
                <a:gd name="T54" fmla="*/ 97 h 9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9" h="97">
                  <a:moveTo>
                    <a:pt x="5" y="17"/>
                  </a:moveTo>
                  <a:lnTo>
                    <a:pt x="0" y="42"/>
                  </a:lnTo>
                  <a:lnTo>
                    <a:pt x="0" y="55"/>
                  </a:lnTo>
                  <a:lnTo>
                    <a:pt x="5" y="80"/>
                  </a:lnTo>
                  <a:lnTo>
                    <a:pt x="14" y="93"/>
                  </a:lnTo>
                  <a:lnTo>
                    <a:pt x="32" y="97"/>
                  </a:lnTo>
                  <a:lnTo>
                    <a:pt x="41" y="97"/>
                  </a:lnTo>
                  <a:lnTo>
                    <a:pt x="55" y="93"/>
                  </a:lnTo>
                  <a:lnTo>
                    <a:pt x="64" y="80"/>
                  </a:lnTo>
                  <a:lnTo>
                    <a:pt x="69" y="55"/>
                  </a:lnTo>
                  <a:lnTo>
                    <a:pt x="69" y="42"/>
                  </a:lnTo>
                  <a:lnTo>
                    <a:pt x="64" y="17"/>
                  </a:lnTo>
                  <a:lnTo>
                    <a:pt x="55" y="4"/>
                  </a:lnTo>
                  <a:lnTo>
                    <a:pt x="41" y="0"/>
                  </a:lnTo>
                  <a:lnTo>
                    <a:pt x="32" y="0"/>
                  </a:lnTo>
                  <a:lnTo>
                    <a:pt x="14" y="4"/>
                  </a:lnTo>
                  <a:lnTo>
                    <a:pt x="5" y="17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68" name="Line 393"/>
            <p:cNvSpPr>
              <a:spLocks noChangeShapeType="1"/>
            </p:cNvSpPr>
            <p:nvPr/>
          </p:nvSpPr>
          <p:spPr bwMode="auto">
            <a:xfrm>
              <a:off x="4673433" y="2034947"/>
              <a:ext cx="1587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69" name="Freeform 394"/>
            <p:cNvSpPr>
              <a:spLocks/>
            </p:cNvSpPr>
            <p:nvPr/>
          </p:nvSpPr>
          <p:spPr bwMode="auto">
            <a:xfrm>
              <a:off x="4667081" y="2007959"/>
              <a:ext cx="107950" cy="153988"/>
            </a:xfrm>
            <a:custGeom>
              <a:avLst/>
              <a:gdLst>
                <a:gd name="T0" fmla="*/ 2147483647 w 68"/>
                <a:gd name="T1" fmla="*/ 2147483647 h 97"/>
                <a:gd name="T2" fmla="*/ 2147483647 w 68"/>
                <a:gd name="T3" fmla="*/ 2147483647 h 97"/>
                <a:gd name="T4" fmla="*/ 2147483647 w 68"/>
                <a:gd name="T5" fmla="*/ 2147483647 h 97"/>
                <a:gd name="T6" fmla="*/ 2147483647 w 68"/>
                <a:gd name="T7" fmla="*/ 2147483647 h 97"/>
                <a:gd name="T8" fmla="*/ 2147483647 w 68"/>
                <a:gd name="T9" fmla="*/ 2147483647 h 97"/>
                <a:gd name="T10" fmla="*/ 2147483647 w 68"/>
                <a:gd name="T11" fmla="*/ 2147483647 h 97"/>
                <a:gd name="T12" fmla="*/ 2147483647 w 68"/>
                <a:gd name="T13" fmla="*/ 2147483647 h 97"/>
                <a:gd name="T14" fmla="*/ 2147483647 w 68"/>
                <a:gd name="T15" fmla="*/ 2147483647 h 97"/>
                <a:gd name="T16" fmla="*/ 2147483647 w 68"/>
                <a:gd name="T17" fmla="*/ 2147483647 h 97"/>
                <a:gd name="T18" fmla="*/ 2147483647 w 68"/>
                <a:gd name="T19" fmla="*/ 2147483647 h 97"/>
                <a:gd name="T20" fmla="*/ 2147483647 w 68"/>
                <a:gd name="T21" fmla="*/ 2147483647 h 97"/>
                <a:gd name="T22" fmla="*/ 2147483647 w 68"/>
                <a:gd name="T23" fmla="*/ 2147483647 h 97"/>
                <a:gd name="T24" fmla="*/ 2147483647 w 68"/>
                <a:gd name="T25" fmla="*/ 2147483647 h 97"/>
                <a:gd name="T26" fmla="*/ 2147483647 w 68"/>
                <a:gd name="T27" fmla="*/ 2147483647 h 97"/>
                <a:gd name="T28" fmla="*/ 2147483647 w 68"/>
                <a:gd name="T29" fmla="*/ 2147483647 h 97"/>
                <a:gd name="T30" fmla="*/ 0 w 68"/>
                <a:gd name="T31" fmla="*/ 2147483647 h 97"/>
                <a:gd name="T32" fmla="*/ 0 w 68"/>
                <a:gd name="T33" fmla="*/ 2147483647 h 97"/>
                <a:gd name="T34" fmla="*/ 2147483647 w 68"/>
                <a:gd name="T35" fmla="*/ 2147483647 h 97"/>
                <a:gd name="T36" fmla="*/ 2147483647 w 68"/>
                <a:gd name="T37" fmla="*/ 2147483647 h 97"/>
                <a:gd name="T38" fmla="*/ 2147483647 w 68"/>
                <a:gd name="T39" fmla="*/ 2147483647 h 97"/>
                <a:gd name="T40" fmla="*/ 2147483647 w 68"/>
                <a:gd name="T41" fmla="*/ 2147483647 h 97"/>
                <a:gd name="T42" fmla="*/ 2147483647 w 68"/>
                <a:gd name="T43" fmla="*/ 2147483647 h 97"/>
                <a:gd name="T44" fmla="*/ 2147483647 w 68"/>
                <a:gd name="T45" fmla="*/ 2147483647 h 97"/>
                <a:gd name="T46" fmla="*/ 2147483647 w 68"/>
                <a:gd name="T47" fmla="*/ 2147483647 h 97"/>
                <a:gd name="T48" fmla="*/ 2147483647 w 68"/>
                <a:gd name="T49" fmla="*/ 2147483647 h 97"/>
                <a:gd name="T50" fmla="*/ 2147483647 w 68"/>
                <a:gd name="T51" fmla="*/ 0 h 97"/>
                <a:gd name="T52" fmla="*/ 2147483647 w 68"/>
                <a:gd name="T53" fmla="*/ 0 h 97"/>
                <a:gd name="T54" fmla="*/ 2147483647 w 68"/>
                <a:gd name="T55" fmla="*/ 2147483647 h 9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8"/>
                <a:gd name="T85" fmla="*/ 0 h 97"/>
                <a:gd name="T86" fmla="*/ 68 w 68"/>
                <a:gd name="T87" fmla="*/ 97 h 9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8" h="97">
                  <a:moveTo>
                    <a:pt x="4" y="13"/>
                  </a:moveTo>
                  <a:lnTo>
                    <a:pt x="4" y="25"/>
                  </a:lnTo>
                  <a:lnTo>
                    <a:pt x="9" y="34"/>
                  </a:lnTo>
                  <a:lnTo>
                    <a:pt x="18" y="38"/>
                  </a:lnTo>
                  <a:lnTo>
                    <a:pt x="41" y="42"/>
                  </a:lnTo>
                  <a:lnTo>
                    <a:pt x="55" y="47"/>
                  </a:lnTo>
                  <a:lnTo>
                    <a:pt x="64" y="55"/>
                  </a:lnTo>
                  <a:lnTo>
                    <a:pt x="68" y="64"/>
                  </a:lnTo>
                  <a:lnTo>
                    <a:pt x="68" y="80"/>
                  </a:lnTo>
                  <a:lnTo>
                    <a:pt x="64" y="89"/>
                  </a:lnTo>
                  <a:lnTo>
                    <a:pt x="59" y="93"/>
                  </a:lnTo>
                  <a:lnTo>
                    <a:pt x="45" y="97"/>
                  </a:lnTo>
                  <a:lnTo>
                    <a:pt x="23" y="97"/>
                  </a:lnTo>
                  <a:lnTo>
                    <a:pt x="9" y="93"/>
                  </a:lnTo>
                  <a:lnTo>
                    <a:pt x="4" y="89"/>
                  </a:lnTo>
                  <a:lnTo>
                    <a:pt x="0" y="80"/>
                  </a:lnTo>
                  <a:lnTo>
                    <a:pt x="0" y="64"/>
                  </a:lnTo>
                  <a:lnTo>
                    <a:pt x="4" y="55"/>
                  </a:lnTo>
                  <a:lnTo>
                    <a:pt x="13" y="47"/>
                  </a:lnTo>
                  <a:lnTo>
                    <a:pt x="27" y="42"/>
                  </a:lnTo>
                  <a:lnTo>
                    <a:pt x="50" y="38"/>
                  </a:lnTo>
                  <a:lnTo>
                    <a:pt x="59" y="34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9" y="4"/>
                  </a:lnTo>
                  <a:lnTo>
                    <a:pt x="45" y="0"/>
                  </a:lnTo>
                  <a:lnTo>
                    <a:pt x="23" y="0"/>
                  </a:lnTo>
                  <a:lnTo>
                    <a:pt x="9" y="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70" name="Line 395"/>
            <p:cNvSpPr>
              <a:spLocks noChangeShapeType="1"/>
            </p:cNvSpPr>
            <p:nvPr/>
          </p:nvSpPr>
          <p:spPr bwMode="auto">
            <a:xfrm>
              <a:off x="4681368" y="2014311"/>
              <a:ext cx="1588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71" name="Line 396"/>
            <p:cNvSpPr>
              <a:spLocks noChangeShapeType="1"/>
            </p:cNvSpPr>
            <p:nvPr/>
          </p:nvSpPr>
          <p:spPr bwMode="auto">
            <a:xfrm flipH="1">
              <a:off x="4673433" y="2014309"/>
              <a:ext cx="7937" cy="142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72" name="Line 397"/>
            <p:cNvSpPr>
              <a:spLocks noChangeShapeType="1"/>
            </p:cNvSpPr>
            <p:nvPr/>
          </p:nvSpPr>
          <p:spPr bwMode="auto">
            <a:xfrm>
              <a:off x="5130633" y="2041299"/>
              <a:ext cx="1587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73" name="Freeform 398"/>
            <p:cNvSpPr>
              <a:spLocks/>
            </p:cNvSpPr>
            <p:nvPr/>
          </p:nvSpPr>
          <p:spPr bwMode="auto">
            <a:xfrm>
              <a:off x="5130631" y="2007959"/>
              <a:ext cx="36512" cy="153988"/>
            </a:xfrm>
            <a:custGeom>
              <a:avLst/>
              <a:gdLst>
                <a:gd name="T0" fmla="*/ 0 w 23"/>
                <a:gd name="T1" fmla="*/ 2147483647 h 97"/>
                <a:gd name="T2" fmla="*/ 2147483647 w 23"/>
                <a:gd name="T3" fmla="*/ 2147483647 h 97"/>
                <a:gd name="T4" fmla="*/ 2147483647 w 23"/>
                <a:gd name="T5" fmla="*/ 0 h 97"/>
                <a:gd name="T6" fmla="*/ 2147483647 w 23"/>
                <a:gd name="T7" fmla="*/ 2147483647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97"/>
                <a:gd name="T14" fmla="*/ 23 w 23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97">
                  <a:moveTo>
                    <a:pt x="0" y="17"/>
                  </a:moveTo>
                  <a:lnTo>
                    <a:pt x="9" y="13"/>
                  </a:lnTo>
                  <a:lnTo>
                    <a:pt x="23" y="0"/>
                  </a:lnTo>
                  <a:lnTo>
                    <a:pt x="23" y="97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74" name="Line 399"/>
            <p:cNvSpPr>
              <a:spLocks noChangeShapeType="1"/>
            </p:cNvSpPr>
            <p:nvPr/>
          </p:nvSpPr>
          <p:spPr bwMode="auto">
            <a:xfrm>
              <a:off x="5262393" y="2149247"/>
              <a:ext cx="1588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75" name="Line 400"/>
            <p:cNvSpPr>
              <a:spLocks noChangeShapeType="1"/>
            </p:cNvSpPr>
            <p:nvPr/>
          </p:nvSpPr>
          <p:spPr bwMode="auto">
            <a:xfrm flipH="1" flipV="1">
              <a:off x="5254458" y="2134961"/>
              <a:ext cx="7937" cy="142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76" name="Line 401"/>
            <p:cNvSpPr>
              <a:spLocks noChangeShapeType="1"/>
            </p:cNvSpPr>
            <p:nvPr/>
          </p:nvSpPr>
          <p:spPr bwMode="auto">
            <a:xfrm>
              <a:off x="5262393" y="2149247"/>
              <a:ext cx="1588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77" name="Freeform 402"/>
            <p:cNvSpPr>
              <a:spLocks/>
            </p:cNvSpPr>
            <p:nvPr/>
          </p:nvSpPr>
          <p:spPr bwMode="auto">
            <a:xfrm>
              <a:off x="5262392" y="2007959"/>
              <a:ext cx="107950" cy="153988"/>
            </a:xfrm>
            <a:custGeom>
              <a:avLst/>
              <a:gdLst>
                <a:gd name="T0" fmla="*/ 0 w 68"/>
                <a:gd name="T1" fmla="*/ 2147483647 h 97"/>
                <a:gd name="T2" fmla="*/ 2147483647 w 68"/>
                <a:gd name="T3" fmla="*/ 2147483647 h 97"/>
                <a:gd name="T4" fmla="*/ 2147483647 w 68"/>
                <a:gd name="T5" fmla="*/ 2147483647 h 97"/>
                <a:gd name="T6" fmla="*/ 2147483647 w 68"/>
                <a:gd name="T7" fmla="*/ 2147483647 h 97"/>
                <a:gd name="T8" fmla="*/ 2147483647 w 68"/>
                <a:gd name="T9" fmla="*/ 2147483647 h 97"/>
                <a:gd name="T10" fmla="*/ 2147483647 w 68"/>
                <a:gd name="T11" fmla="*/ 2147483647 h 97"/>
                <a:gd name="T12" fmla="*/ 2147483647 w 68"/>
                <a:gd name="T13" fmla="*/ 2147483647 h 97"/>
                <a:gd name="T14" fmla="*/ 2147483647 w 68"/>
                <a:gd name="T15" fmla="*/ 2147483647 h 97"/>
                <a:gd name="T16" fmla="*/ 2147483647 w 68"/>
                <a:gd name="T17" fmla="*/ 2147483647 h 97"/>
                <a:gd name="T18" fmla="*/ 2147483647 w 68"/>
                <a:gd name="T19" fmla="*/ 2147483647 h 97"/>
                <a:gd name="T20" fmla="*/ 2147483647 w 68"/>
                <a:gd name="T21" fmla="*/ 2147483647 h 97"/>
                <a:gd name="T22" fmla="*/ 2147483647 w 68"/>
                <a:gd name="T23" fmla="*/ 2147483647 h 97"/>
                <a:gd name="T24" fmla="*/ 2147483647 w 68"/>
                <a:gd name="T25" fmla="*/ 0 h 97"/>
                <a:gd name="T26" fmla="*/ 2147483647 w 68"/>
                <a:gd name="T27" fmla="*/ 0 h 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97"/>
                <a:gd name="T44" fmla="*/ 68 w 68"/>
                <a:gd name="T45" fmla="*/ 97 h 9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97">
                  <a:moveTo>
                    <a:pt x="0" y="89"/>
                  </a:moveTo>
                  <a:lnTo>
                    <a:pt x="9" y="93"/>
                  </a:lnTo>
                  <a:lnTo>
                    <a:pt x="23" y="97"/>
                  </a:lnTo>
                  <a:lnTo>
                    <a:pt x="36" y="97"/>
                  </a:lnTo>
                  <a:lnTo>
                    <a:pt x="50" y="93"/>
                  </a:lnTo>
                  <a:lnTo>
                    <a:pt x="59" y="85"/>
                  </a:lnTo>
                  <a:lnTo>
                    <a:pt x="68" y="72"/>
                  </a:lnTo>
                  <a:lnTo>
                    <a:pt x="68" y="59"/>
                  </a:lnTo>
                  <a:lnTo>
                    <a:pt x="59" y="47"/>
                  </a:lnTo>
                  <a:lnTo>
                    <a:pt x="55" y="42"/>
                  </a:lnTo>
                  <a:lnTo>
                    <a:pt x="45" y="38"/>
                  </a:lnTo>
                  <a:lnTo>
                    <a:pt x="32" y="38"/>
                  </a:lnTo>
                  <a:lnTo>
                    <a:pt x="59" y="0"/>
                  </a:lnTo>
                  <a:lnTo>
                    <a:pt x="9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78" name="Line 403"/>
            <p:cNvSpPr>
              <a:spLocks noChangeShapeType="1"/>
            </p:cNvSpPr>
            <p:nvPr/>
          </p:nvSpPr>
          <p:spPr bwMode="auto">
            <a:xfrm>
              <a:off x="5443368" y="2014311"/>
              <a:ext cx="1588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79" name="Freeform 404"/>
            <p:cNvSpPr>
              <a:spLocks/>
            </p:cNvSpPr>
            <p:nvPr/>
          </p:nvSpPr>
          <p:spPr bwMode="auto">
            <a:xfrm>
              <a:off x="5414793" y="2007959"/>
              <a:ext cx="115889" cy="153988"/>
            </a:xfrm>
            <a:custGeom>
              <a:avLst/>
              <a:gdLst>
                <a:gd name="T0" fmla="*/ 2147483647 w 73"/>
                <a:gd name="T1" fmla="*/ 2147483647 h 97"/>
                <a:gd name="T2" fmla="*/ 2147483647 w 73"/>
                <a:gd name="T3" fmla="*/ 2147483647 h 97"/>
                <a:gd name="T4" fmla="*/ 0 w 73"/>
                <a:gd name="T5" fmla="*/ 2147483647 h 97"/>
                <a:gd name="T6" fmla="*/ 0 w 73"/>
                <a:gd name="T7" fmla="*/ 2147483647 h 97"/>
                <a:gd name="T8" fmla="*/ 2147483647 w 73"/>
                <a:gd name="T9" fmla="*/ 2147483647 h 97"/>
                <a:gd name="T10" fmla="*/ 2147483647 w 73"/>
                <a:gd name="T11" fmla="*/ 2147483647 h 97"/>
                <a:gd name="T12" fmla="*/ 2147483647 w 73"/>
                <a:gd name="T13" fmla="*/ 2147483647 h 97"/>
                <a:gd name="T14" fmla="*/ 2147483647 w 73"/>
                <a:gd name="T15" fmla="*/ 2147483647 h 97"/>
                <a:gd name="T16" fmla="*/ 2147483647 w 73"/>
                <a:gd name="T17" fmla="*/ 2147483647 h 97"/>
                <a:gd name="T18" fmla="*/ 2147483647 w 73"/>
                <a:gd name="T19" fmla="*/ 2147483647 h 97"/>
                <a:gd name="T20" fmla="*/ 2147483647 w 73"/>
                <a:gd name="T21" fmla="*/ 2147483647 h 97"/>
                <a:gd name="T22" fmla="*/ 2147483647 w 73"/>
                <a:gd name="T23" fmla="*/ 2147483647 h 97"/>
                <a:gd name="T24" fmla="*/ 2147483647 w 73"/>
                <a:gd name="T25" fmla="*/ 2147483647 h 97"/>
                <a:gd name="T26" fmla="*/ 2147483647 w 73"/>
                <a:gd name="T27" fmla="*/ 2147483647 h 97"/>
                <a:gd name="T28" fmla="*/ 2147483647 w 73"/>
                <a:gd name="T29" fmla="*/ 0 h 97"/>
                <a:gd name="T30" fmla="*/ 2147483647 w 73"/>
                <a:gd name="T31" fmla="*/ 0 h 97"/>
                <a:gd name="T32" fmla="*/ 2147483647 w 73"/>
                <a:gd name="T33" fmla="*/ 2147483647 h 9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3"/>
                <a:gd name="T52" fmla="*/ 0 h 97"/>
                <a:gd name="T53" fmla="*/ 73 w 73"/>
                <a:gd name="T54" fmla="*/ 97 h 9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3" h="97">
                  <a:moveTo>
                    <a:pt x="13" y="4"/>
                  </a:moveTo>
                  <a:lnTo>
                    <a:pt x="4" y="17"/>
                  </a:lnTo>
                  <a:lnTo>
                    <a:pt x="0" y="42"/>
                  </a:lnTo>
                  <a:lnTo>
                    <a:pt x="0" y="55"/>
                  </a:lnTo>
                  <a:lnTo>
                    <a:pt x="4" y="80"/>
                  </a:lnTo>
                  <a:lnTo>
                    <a:pt x="13" y="93"/>
                  </a:lnTo>
                  <a:lnTo>
                    <a:pt x="32" y="97"/>
                  </a:lnTo>
                  <a:lnTo>
                    <a:pt x="41" y="97"/>
                  </a:lnTo>
                  <a:lnTo>
                    <a:pt x="55" y="93"/>
                  </a:lnTo>
                  <a:lnTo>
                    <a:pt x="68" y="80"/>
                  </a:lnTo>
                  <a:lnTo>
                    <a:pt x="73" y="55"/>
                  </a:lnTo>
                  <a:lnTo>
                    <a:pt x="73" y="42"/>
                  </a:lnTo>
                  <a:lnTo>
                    <a:pt x="68" y="17"/>
                  </a:lnTo>
                  <a:lnTo>
                    <a:pt x="55" y="4"/>
                  </a:lnTo>
                  <a:lnTo>
                    <a:pt x="41" y="0"/>
                  </a:lnTo>
                  <a:lnTo>
                    <a:pt x="32" y="0"/>
                  </a:lnTo>
                  <a:lnTo>
                    <a:pt x="13" y="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80" name="Line 405"/>
            <p:cNvSpPr>
              <a:spLocks noChangeShapeType="1"/>
            </p:cNvSpPr>
            <p:nvPr/>
          </p:nvSpPr>
          <p:spPr bwMode="auto">
            <a:xfrm>
              <a:off x="3185943" y="2317522"/>
              <a:ext cx="1588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81" name="Line 406"/>
            <p:cNvSpPr>
              <a:spLocks noChangeShapeType="1"/>
            </p:cNvSpPr>
            <p:nvPr/>
          </p:nvSpPr>
          <p:spPr bwMode="auto">
            <a:xfrm>
              <a:off x="2554118" y="1820634"/>
              <a:ext cx="1588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1149" name="Group 407"/>
            <p:cNvGrpSpPr>
              <a:grpSpLocks/>
            </p:cNvGrpSpPr>
            <p:nvPr/>
          </p:nvGrpSpPr>
          <p:grpSpPr bwMode="auto">
            <a:xfrm>
              <a:off x="2052468" y="1820634"/>
              <a:ext cx="501650" cy="496888"/>
              <a:chOff x="2046" y="1218"/>
              <a:chExt cx="316" cy="313"/>
            </a:xfrm>
            <a:solidFill>
              <a:srgbClr val="FFEBEB"/>
            </a:solidFill>
          </p:grpSpPr>
          <p:sp>
            <p:nvSpPr>
              <p:cNvPr id="1304" name="Freeform 408"/>
              <p:cNvSpPr>
                <a:spLocks/>
              </p:cNvSpPr>
              <p:nvPr/>
            </p:nvSpPr>
            <p:spPr bwMode="auto">
              <a:xfrm>
                <a:off x="2046" y="1218"/>
                <a:ext cx="316" cy="313"/>
              </a:xfrm>
              <a:custGeom>
                <a:avLst/>
                <a:gdLst>
                  <a:gd name="T0" fmla="*/ 316 w 316"/>
                  <a:gd name="T1" fmla="*/ 0 h 313"/>
                  <a:gd name="T2" fmla="*/ 261 w 316"/>
                  <a:gd name="T3" fmla="*/ 46 h 313"/>
                  <a:gd name="T4" fmla="*/ 316 w 316"/>
                  <a:gd name="T5" fmla="*/ 0 h 313"/>
                  <a:gd name="T6" fmla="*/ 316 w 316"/>
                  <a:gd name="T7" fmla="*/ 266 h 313"/>
                  <a:gd name="T8" fmla="*/ 261 w 316"/>
                  <a:gd name="T9" fmla="*/ 313 h 313"/>
                  <a:gd name="T10" fmla="*/ 261 w 316"/>
                  <a:gd name="T11" fmla="*/ 46 h 313"/>
                  <a:gd name="T12" fmla="*/ 0 w 316"/>
                  <a:gd name="T13" fmla="*/ 46 h 313"/>
                  <a:gd name="T14" fmla="*/ 0 w 316"/>
                  <a:gd name="T15" fmla="*/ 313 h 313"/>
                  <a:gd name="T16" fmla="*/ 0 w 316"/>
                  <a:gd name="T17" fmla="*/ 46 h 313"/>
                  <a:gd name="T18" fmla="*/ 51 w 316"/>
                  <a:gd name="T19" fmla="*/ 0 h 313"/>
                  <a:gd name="T20" fmla="*/ 316 w 316"/>
                  <a:gd name="T21" fmla="*/ 0 h 3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6"/>
                  <a:gd name="T34" fmla="*/ 0 h 313"/>
                  <a:gd name="T35" fmla="*/ 316 w 316"/>
                  <a:gd name="T36" fmla="*/ 313 h 31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6" h="313">
                    <a:moveTo>
                      <a:pt x="316" y="0"/>
                    </a:moveTo>
                    <a:lnTo>
                      <a:pt x="261" y="46"/>
                    </a:lnTo>
                    <a:lnTo>
                      <a:pt x="316" y="0"/>
                    </a:lnTo>
                    <a:lnTo>
                      <a:pt x="316" y="266"/>
                    </a:lnTo>
                    <a:lnTo>
                      <a:pt x="261" y="313"/>
                    </a:lnTo>
                    <a:lnTo>
                      <a:pt x="261" y="46"/>
                    </a:lnTo>
                    <a:lnTo>
                      <a:pt x="0" y="46"/>
                    </a:lnTo>
                    <a:lnTo>
                      <a:pt x="0" y="313"/>
                    </a:lnTo>
                    <a:lnTo>
                      <a:pt x="0" y="46"/>
                    </a:lnTo>
                    <a:lnTo>
                      <a:pt x="51" y="0"/>
                    </a:lnTo>
                    <a:lnTo>
                      <a:pt x="31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05" name="Freeform 409"/>
              <p:cNvSpPr>
                <a:spLocks/>
              </p:cNvSpPr>
              <p:nvPr/>
            </p:nvSpPr>
            <p:spPr bwMode="auto">
              <a:xfrm>
                <a:off x="2046" y="1218"/>
                <a:ext cx="316" cy="313"/>
              </a:xfrm>
              <a:custGeom>
                <a:avLst/>
                <a:gdLst>
                  <a:gd name="T0" fmla="*/ 316 w 316"/>
                  <a:gd name="T1" fmla="*/ 0 h 313"/>
                  <a:gd name="T2" fmla="*/ 261 w 316"/>
                  <a:gd name="T3" fmla="*/ 46 h 313"/>
                  <a:gd name="T4" fmla="*/ 316 w 316"/>
                  <a:gd name="T5" fmla="*/ 0 h 313"/>
                  <a:gd name="T6" fmla="*/ 316 w 316"/>
                  <a:gd name="T7" fmla="*/ 266 h 313"/>
                  <a:gd name="T8" fmla="*/ 261 w 316"/>
                  <a:gd name="T9" fmla="*/ 313 h 313"/>
                  <a:gd name="T10" fmla="*/ 261 w 316"/>
                  <a:gd name="T11" fmla="*/ 46 h 313"/>
                  <a:gd name="T12" fmla="*/ 0 w 316"/>
                  <a:gd name="T13" fmla="*/ 46 h 313"/>
                  <a:gd name="T14" fmla="*/ 0 w 316"/>
                  <a:gd name="T15" fmla="*/ 313 h 313"/>
                  <a:gd name="T16" fmla="*/ 0 w 316"/>
                  <a:gd name="T17" fmla="*/ 46 h 313"/>
                  <a:gd name="T18" fmla="*/ 51 w 316"/>
                  <a:gd name="T19" fmla="*/ 0 h 313"/>
                  <a:gd name="T20" fmla="*/ 316 w 316"/>
                  <a:gd name="T21" fmla="*/ 0 h 3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6"/>
                  <a:gd name="T34" fmla="*/ 0 h 313"/>
                  <a:gd name="T35" fmla="*/ 316 w 316"/>
                  <a:gd name="T36" fmla="*/ 313 h 31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6" h="313">
                    <a:moveTo>
                      <a:pt x="316" y="0"/>
                    </a:moveTo>
                    <a:lnTo>
                      <a:pt x="261" y="46"/>
                    </a:lnTo>
                    <a:lnTo>
                      <a:pt x="316" y="0"/>
                    </a:lnTo>
                    <a:lnTo>
                      <a:pt x="316" y="266"/>
                    </a:lnTo>
                    <a:lnTo>
                      <a:pt x="261" y="313"/>
                    </a:lnTo>
                    <a:lnTo>
                      <a:pt x="261" y="46"/>
                    </a:lnTo>
                    <a:lnTo>
                      <a:pt x="0" y="46"/>
                    </a:lnTo>
                    <a:lnTo>
                      <a:pt x="0" y="313"/>
                    </a:lnTo>
                    <a:lnTo>
                      <a:pt x="0" y="46"/>
                    </a:lnTo>
                    <a:lnTo>
                      <a:pt x="51" y="0"/>
                    </a:lnTo>
                    <a:lnTo>
                      <a:pt x="316" y="0"/>
                    </a:lnTo>
                  </a:path>
                </a:pathLst>
              </a:custGeom>
              <a:grp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83" name="Line 410"/>
            <p:cNvSpPr>
              <a:spLocks noChangeShapeType="1"/>
            </p:cNvSpPr>
            <p:nvPr/>
          </p:nvSpPr>
          <p:spPr bwMode="auto">
            <a:xfrm>
              <a:off x="2474743" y="2317522"/>
              <a:ext cx="1588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84" name="Line 411"/>
            <p:cNvSpPr>
              <a:spLocks noChangeShapeType="1"/>
            </p:cNvSpPr>
            <p:nvPr/>
          </p:nvSpPr>
          <p:spPr bwMode="auto">
            <a:xfrm flipH="1">
              <a:off x="2052469" y="2317522"/>
              <a:ext cx="414337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85" name="Line 412"/>
            <p:cNvSpPr>
              <a:spLocks noChangeShapeType="1"/>
            </p:cNvSpPr>
            <p:nvPr/>
          </p:nvSpPr>
          <p:spPr bwMode="auto">
            <a:xfrm>
              <a:off x="1631783" y="2317522"/>
              <a:ext cx="1587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86" name="Line 413"/>
            <p:cNvSpPr>
              <a:spLocks noChangeShapeType="1"/>
            </p:cNvSpPr>
            <p:nvPr/>
          </p:nvSpPr>
          <p:spPr bwMode="auto">
            <a:xfrm>
              <a:off x="1631783" y="1699984"/>
              <a:ext cx="1587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87" name="Freeform 414"/>
            <p:cNvSpPr>
              <a:spLocks/>
            </p:cNvSpPr>
            <p:nvPr/>
          </p:nvSpPr>
          <p:spPr bwMode="auto">
            <a:xfrm>
              <a:off x="1298406" y="1450749"/>
              <a:ext cx="333375" cy="249237"/>
            </a:xfrm>
            <a:custGeom>
              <a:avLst/>
              <a:gdLst>
                <a:gd name="T0" fmla="*/ 2147483647 w 210"/>
                <a:gd name="T1" fmla="*/ 2147483647 h 157"/>
                <a:gd name="T2" fmla="*/ 2147483647 w 210"/>
                <a:gd name="T3" fmla="*/ 2147483647 h 157"/>
                <a:gd name="T4" fmla="*/ 2147483647 w 210"/>
                <a:gd name="T5" fmla="*/ 2147483647 h 157"/>
                <a:gd name="T6" fmla="*/ 2147483647 w 210"/>
                <a:gd name="T7" fmla="*/ 2147483647 h 157"/>
                <a:gd name="T8" fmla="*/ 2147483647 w 210"/>
                <a:gd name="T9" fmla="*/ 2147483647 h 157"/>
                <a:gd name="T10" fmla="*/ 2147483647 w 210"/>
                <a:gd name="T11" fmla="*/ 2147483647 h 157"/>
                <a:gd name="T12" fmla="*/ 2147483647 w 210"/>
                <a:gd name="T13" fmla="*/ 2147483647 h 157"/>
                <a:gd name="T14" fmla="*/ 2147483647 w 210"/>
                <a:gd name="T15" fmla="*/ 2147483647 h 157"/>
                <a:gd name="T16" fmla="*/ 2147483647 w 210"/>
                <a:gd name="T17" fmla="*/ 2147483647 h 157"/>
                <a:gd name="T18" fmla="*/ 2147483647 w 210"/>
                <a:gd name="T19" fmla="*/ 2147483647 h 157"/>
                <a:gd name="T20" fmla="*/ 2147483647 w 210"/>
                <a:gd name="T21" fmla="*/ 2147483647 h 157"/>
                <a:gd name="T22" fmla="*/ 2147483647 w 210"/>
                <a:gd name="T23" fmla="*/ 2147483647 h 157"/>
                <a:gd name="T24" fmla="*/ 2147483647 w 210"/>
                <a:gd name="T25" fmla="*/ 2147483647 h 157"/>
                <a:gd name="T26" fmla="*/ 2147483647 w 210"/>
                <a:gd name="T27" fmla="*/ 2147483647 h 157"/>
                <a:gd name="T28" fmla="*/ 2147483647 w 210"/>
                <a:gd name="T29" fmla="*/ 2147483647 h 157"/>
                <a:gd name="T30" fmla="*/ 2147483647 w 210"/>
                <a:gd name="T31" fmla="*/ 2147483647 h 157"/>
                <a:gd name="T32" fmla="*/ 2147483647 w 210"/>
                <a:gd name="T33" fmla="*/ 2147483647 h 157"/>
                <a:gd name="T34" fmla="*/ 2147483647 w 210"/>
                <a:gd name="T35" fmla="*/ 2147483647 h 157"/>
                <a:gd name="T36" fmla="*/ 2147483647 w 210"/>
                <a:gd name="T37" fmla="*/ 0 h 157"/>
                <a:gd name="T38" fmla="*/ 2147483647 w 210"/>
                <a:gd name="T39" fmla="*/ 2147483647 h 157"/>
                <a:gd name="T40" fmla="*/ 2147483647 w 210"/>
                <a:gd name="T41" fmla="*/ 2147483647 h 157"/>
                <a:gd name="T42" fmla="*/ 2147483647 w 210"/>
                <a:gd name="T43" fmla="*/ 2147483647 h 157"/>
                <a:gd name="T44" fmla="*/ 0 w 210"/>
                <a:gd name="T45" fmla="*/ 2147483647 h 15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0"/>
                <a:gd name="T70" fmla="*/ 0 h 157"/>
                <a:gd name="T71" fmla="*/ 210 w 210"/>
                <a:gd name="T72" fmla="*/ 157 h 15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0" h="157">
                  <a:moveTo>
                    <a:pt x="210" y="157"/>
                  </a:moveTo>
                  <a:lnTo>
                    <a:pt x="210" y="144"/>
                  </a:lnTo>
                  <a:lnTo>
                    <a:pt x="210" y="131"/>
                  </a:lnTo>
                  <a:lnTo>
                    <a:pt x="210" y="119"/>
                  </a:lnTo>
                  <a:lnTo>
                    <a:pt x="205" y="106"/>
                  </a:lnTo>
                  <a:lnTo>
                    <a:pt x="201" y="93"/>
                  </a:lnTo>
                  <a:lnTo>
                    <a:pt x="196" y="81"/>
                  </a:lnTo>
                  <a:lnTo>
                    <a:pt x="187" y="68"/>
                  </a:lnTo>
                  <a:lnTo>
                    <a:pt x="178" y="60"/>
                  </a:lnTo>
                  <a:lnTo>
                    <a:pt x="169" y="47"/>
                  </a:lnTo>
                  <a:lnTo>
                    <a:pt x="160" y="38"/>
                  </a:lnTo>
                  <a:lnTo>
                    <a:pt x="151" y="30"/>
                  </a:lnTo>
                  <a:lnTo>
                    <a:pt x="137" y="21"/>
                  </a:lnTo>
                  <a:lnTo>
                    <a:pt x="123" y="17"/>
                  </a:lnTo>
                  <a:lnTo>
                    <a:pt x="114" y="13"/>
                  </a:lnTo>
                  <a:lnTo>
                    <a:pt x="96" y="9"/>
                  </a:lnTo>
                  <a:lnTo>
                    <a:pt x="82" y="5"/>
                  </a:lnTo>
                  <a:lnTo>
                    <a:pt x="68" y="5"/>
                  </a:lnTo>
                  <a:lnTo>
                    <a:pt x="55" y="0"/>
                  </a:lnTo>
                  <a:lnTo>
                    <a:pt x="41" y="5"/>
                  </a:lnTo>
                  <a:lnTo>
                    <a:pt x="27" y="5"/>
                  </a:lnTo>
                  <a:lnTo>
                    <a:pt x="13" y="9"/>
                  </a:lnTo>
                  <a:lnTo>
                    <a:pt x="0" y="1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88" name="Line 415"/>
            <p:cNvSpPr>
              <a:spLocks noChangeShapeType="1"/>
            </p:cNvSpPr>
            <p:nvPr/>
          </p:nvSpPr>
          <p:spPr bwMode="auto">
            <a:xfrm>
              <a:off x="3643143" y="1893661"/>
              <a:ext cx="1588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89" name="Line 416"/>
            <p:cNvSpPr>
              <a:spLocks noChangeShapeType="1"/>
            </p:cNvSpPr>
            <p:nvPr/>
          </p:nvSpPr>
          <p:spPr bwMode="auto">
            <a:xfrm>
              <a:off x="4405143" y="1893661"/>
              <a:ext cx="1588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90" name="Line 417"/>
            <p:cNvSpPr>
              <a:spLocks noChangeShapeType="1"/>
            </p:cNvSpPr>
            <p:nvPr/>
          </p:nvSpPr>
          <p:spPr bwMode="auto">
            <a:xfrm>
              <a:off x="4608343" y="1820634"/>
              <a:ext cx="1588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91" name="Freeform 418"/>
            <p:cNvSpPr>
              <a:spLocks/>
            </p:cNvSpPr>
            <p:nvPr/>
          </p:nvSpPr>
          <p:spPr bwMode="auto">
            <a:xfrm>
              <a:off x="4608345" y="1806349"/>
              <a:ext cx="377825" cy="523875"/>
            </a:xfrm>
            <a:custGeom>
              <a:avLst/>
              <a:gdLst>
                <a:gd name="T0" fmla="*/ 0 w 238"/>
                <a:gd name="T1" fmla="*/ 2147483647 h 330"/>
                <a:gd name="T2" fmla="*/ 2147483647 w 238"/>
                <a:gd name="T3" fmla="*/ 2147483647 h 330"/>
                <a:gd name="T4" fmla="*/ 2147483647 w 238"/>
                <a:gd name="T5" fmla="*/ 0 h 330"/>
                <a:gd name="T6" fmla="*/ 2147483647 w 238"/>
                <a:gd name="T7" fmla="*/ 0 h 330"/>
                <a:gd name="T8" fmla="*/ 2147483647 w 238"/>
                <a:gd name="T9" fmla="*/ 0 h 330"/>
                <a:gd name="T10" fmla="*/ 2147483647 w 238"/>
                <a:gd name="T11" fmla="*/ 0 h 330"/>
                <a:gd name="T12" fmla="*/ 2147483647 w 238"/>
                <a:gd name="T13" fmla="*/ 2147483647 h 330"/>
                <a:gd name="T14" fmla="*/ 2147483647 w 238"/>
                <a:gd name="T15" fmla="*/ 2147483647 h 330"/>
                <a:gd name="T16" fmla="*/ 2147483647 w 238"/>
                <a:gd name="T17" fmla="*/ 2147483647 h 330"/>
                <a:gd name="T18" fmla="*/ 2147483647 w 238"/>
                <a:gd name="T19" fmla="*/ 2147483647 h 330"/>
                <a:gd name="T20" fmla="*/ 2147483647 w 238"/>
                <a:gd name="T21" fmla="*/ 2147483647 h 330"/>
                <a:gd name="T22" fmla="*/ 2147483647 w 238"/>
                <a:gd name="T23" fmla="*/ 2147483647 h 330"/>
                <a:gd name="T24" fmla="*/ 2147483647 w 238"/>
                <a:gd name="T25" fmla="*/ 2147483647 h 330"/>
                <a:gd name="T26" fmla="*/ 2147483647 w 238"/>
                <a:gd name="T27" fmla="*/ 2147483647 h 330"/>
                <a:gd name="T28" fmla="*/ 2147483647 w 238"/>
                <a:gd name="T29" fmla="*/ 2147483647 h 330"/>
                <a:gd name="T30" fmla="*/ 2147483647 w 238"/>
                <a:gd name="T31" fmla="*/ 2147483647 h 330"/>
                <a:gd name="T32" fmla="*/ 2147483647 w 238"/>
                <a:gd name="T33" fmla="*/ 2147483647 h 330"/>
                <a:gd name="T34" fmla="*/ 2147483647 w 238"/>
                <a:gd name="T35" fmla="*/ 2147483647 h 330"/>
                <a:gd name="T36" fmla="*/ 2147483647 w 238"/>
                <a:gd name="T37" fmla="*/ 2147483647 h 330"/>
                <a:gd name="T38" fmla="*/ 2147483647 w 238"/>
                <a:gd name="T39" fmla="*/ 2147483647 h 330"/>
                <a:gd name="T40" fmla="*/ 2147483647 w 238"/>
                <a:gd name="T41" fmla="*/ 2147483647 h 330"/>
                <a:gd name="T42" fmla="*/ 2147483647 w 238"/>
                <a:gd name="T43" fmla="*/ 2147483647 h 330"/>
                <a:gd name="T44" fmla="*/ 2147483647 w 238"/>
                <a:gd name="T45" fmla="*/ 2147483647 h 330"/>
                <a:gd name="T46" fmla="*/ 2147483647 w 238"/>
                <a:gd name="T47" fmla="*/ 2147483647 h 330"/>
                <a:gd name="T48" fmla="*/ 2147483647 w 238"/>
                <a:gd name="T49" fmla="*/ 2147483647 h 330"/>
                <a:gd name="T50" fmla="*/ 2147483647 w 238"/>
                <a:gd name="T51" fmla="*/ 2147483647 h 330"/>
                <a:gd name="T52" fmla="*/ 2147483647 w 238"/>
                <a:gd name="T53" fmla="*/ 2147483647 h 330"/>
                <a:gd name="T54" fmla="*/ 2147483647 w 238"/>
                <a:gd name="T55" fmla="*/ 2147483647 h 330"/>
                <a:gd name="T56" fmla="*/ 2147483647 w 238"/>
                <a:gd name="T57" fmla="*/ 2147483647 h 330"/>
                <a:gd name="T58" fmla="*/ 2147483647 w 238"/>
                <a:gd name="T59" fmla="*/ 2147483647 h 330"/>
                <a:gd name="T60" fmla="*/ 2147483647 w 238"/>
                <a:gd name="T61" fmla="*/ 2147483647 h 330"/>
                <a:gd name="T62" fmla="*/ 2147483647 w 238"/>
                <a:gd name="T63" fmla="*/ 2147483647 h 330"/>
                <a:gd name="T64" fmla="*/ 2147483647 w 238"/>
                <a:gd name="T65" fmla="*/ 2147483647 h 330"/>
                <a:gd name="T66" fmla="*/ 2147483647 w 238"/>
                <a:gd name="T67" fmla="*/ 2147483647 h 330"/>
                <a:gd name="T68" fmla="*/ 2147483647 w 238"/>
                <a:gd name="T69" fmla="*/ 2147483647 h 330"/>
                <a:gd name="T70" fmla="*/ 2147483647 w 238"/>
                <a:gd name="T71" fmla="*/ 2147483647 h 330"/>
                <a:gd name="T72" fmla="*/ 2147483647 w 238"/>
                <a:gd name="T73" fmla="*/ 2147483647 h 330"/>
                <a:gd name="T74" fmla="*/ 2147483647 w 238"/>
                <a:gd name="T75" fmla="*/ 2147483647 h 330"/>
                <a:gd name="T76" fmla="*/ 2147483647 w 238"/>
                <a:gd name="T77" fmla="*/ 2147483647 h 330"/>
                <a:gd name="T78" fmla="*/ 2147483647 w 238"/>
                <a:gd name="T79" fmla="*/ 2147483647 h 330"/>
                <a:gd name="T80" fmla="*/ 2147483647 w 238"/>
                <a:gd name="T81" fmla="*/ 2147483647 h 330"/>
                <a:gd name="T82" fmla="*/ 2147483647 w 238"/>
                <a:gd name="T83" fmla="*/ 2147483647 h 330"/>
                <a:gd name="T84" fmla="*/ 0 w 238"/>
                <a:gd name="T85" fmla="*/ 2147483647 h 33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8"/>
                <a:gd name="T130" fmla="*/ 0 h 330"/>
                <a:gd name="T131" fmla="*/ 238 w 238"/>
                <a:gd name="T132" fmla="*/ 330 h 33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8" h="330">
                  <a:moveTo>
                    <a:pt x="0" y="9"/>
                  </a:moveTo>
                  <a:lnTo>
                    <a:pt x="14" y="5"/>
                  </a:lnTo>
                  <a:lnTo>
                    <a:pt x="32" y="0"/>
                  </a:lnTo>
                  <a:lnTo>
                    <a:pt x="46" y="0"/>
                  </a:lnTo>
                  <a:lnTo>
                    <a:pt x="64" y="0"/>
                  </a:lnTo>
                  <a:lnTo>
                    <a:pt x="78" y="0"/>
                  </a:lnTo>
                  <a:lnTo>
                    <a:pt x="96" y="5"/>
                  </a:lnTo>
                  <a:lnTo>
                    <a:pt x="110" y="9"/>
                  </a:lnTo>
                  <a:lnTo>
                    <a:pt x="124" y="13"/>
                  </a:lnTo>
                  <a:lnTo>
                    <a:pt x="142" y="21"/>
                  </a:lnTo>
                  <a:lnTo>
                    <a:pt x="156" y="30"/>
                  </a:lnTo>
                  <a:lnTo>
                    <a:pt x="169" y="38"/>
                  </a:lnTo>
                  <a:lnTo>
                    <a:pt x="178" y="47"/>
                  </a:lnTo>
                  <a:lnTo>
                    <a:pt x="192" y="60"/>
                  </a:lnTo>
                  <a:lnTo>
                    <a:pt x="201" y="72"/>
                  </a:lnTo>
                  <a:lnTo>
                    <a:pt x="210" y="81"/>
                  </a:lnTo>
                  <a:lnTo>
                    <a:pt x="220" y="93"/>
                  </a:lnTo>
                  <a:lnTo>
                    <a:pt x="224" y="110"/>
                  </a:lnTo>
                  <a:lnTo>
                    <a:pt x="229" y="123"/>
                  </a:lnTo>
                  <a:lnTo>
                    <a:pt x="233" y="136"/>
                  </a:lnTo>
                  <a:lnTo>
                    <a:pt x="238" y="152"/>
                  </a:lnTo>
                  <a:lnTo>
                    <a:pt x="238" y="165"/>
                  </a:lnTo>
                  <a:lnTo>
                    <a:pt x="233" y="182"/>
                  </a:lnTo>
                  <a:lnTo>
                    <a:pt x="233" y="195"/>
                  </a:lnTo>
                  <a:lnTo>
                    <a:pt x="229" y="212"/>
                  </a:lnTo>
                  <a:lnTo>
                    <a:pt x="220" y="224"/>
                  </a:lnTo>
                  <a:lnTo>
                    <a:pt x="215" y="237"/>
                  </a:lnTo>
                  <a:lnTo>
                    <a:pt x="206" y="250"/>
                  </a:lnTo>
                  <a:lnTo>
                    <a:pt x="197" y="262"/>
                  </a:lnTo>
                  <a:lnTo>
                    <a:pt x="188" y="271"/>
                  </a:lnTo>
                  <a:lnTo>
                    <a:pt x="178" y="283"/>
                  </a:lnTo>
                  <a:lnTo>
                    <a:pt x="165" y="292"/>
                  </a:lnTo>
                  <a:lnTo>
                    <a:pt x="151" y="300"/>
                  </a:lnTo>
                  <a:lnTo>
                    <a:pt x="137" y="309"/>
                  </a:lnTo>
                  <a:lnTo>
                    <a:pt x="124" y="313"/>
                  </a:lnTo>
                  <a:lnTo>
                    <a:pt x="110" y="322"/>
                  </a:lnTo>
                  <a:lnTo>
                    <a:pt x="92" y="326"/>
                  </a:lnTo>
                  <a:lnTo>
                    <a:pt x="78" y="326"/>
                  </a:lnTo>
                  <a:lnTo>
                    <a:pt x="60" y="330"/>
                  </a:lnTo>
                  <a:lnTo>
                    <a:pt x="46" y="330"/>
                  </a:lnTo>
                  <a:lnTo>
                    <a:pt x="27" y="326"/>
                  </a:lnTo>
                  <a:lnTo>
                    <a:pt x="14" y="326"/>
                  </a:lnTo>
                  <a:lnTo>
                    <a:pt x="0" y="32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92" name="Line 419"/>
            <p:cNvSpPr>
              <a:spLocks noChangeShapeType="1"/>
            </p:cNvSpPr>
            <p:nvPr/>
          </p:nvSpPr>
          <p:spPr bwMode="auto">
            <a:xfrm>
              <a:off x="5109994" y="2203222"/>
              <a:ext cx="1588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lIns="91420" tIns="45710" rIns="91420" bIns="45710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97" name="Text Box 425"/>
            <p:cNvSpPr txBox="1">
              <a:spLocks noChangeArrowheads="1"/>
            </p:cNvSpPr>
            <p:nvPr/>
          </p:nvSpPr>
          <p:spPr bwMode="auto">
            <a:xfrm>
              <a:off x="1090443" y="2324658"/>
              <a:ext cx="5181600" cy="371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9980" tIns="46790" rIns="89980" bIns="46790" anchor="ctr">
              <a:spAutoFit/>
            </a:bodyPr>
            <a:lstStyle/>
            <a:p>
              <a:pPr defTabSz="761836"/>
              <a:r>
                <a:rPr lang="en-US" sz="1800" u="none" dirty="0" smtClean="0">
                  <a:solidFill>
                    <a:srgbClr val="000000"/>
                  </a:solidFill>
                  <a:latin typeface="Arial Narrow" pitchFamily="34" charset="0"/>
                </a:rPr>
                <a:t> W</a:t>
              </a:r>
              <a:r>
                <a:rPr lang="en-US" sz="1800" u="none" baseline="-25000" dirty="0" smtClean="0">
                  <a:solidFill>
                    <a:srgbClr val="000000"/>
                  </a:solidFill>
                  <a:latin typeface="Arial Narrow" pitchFamily="34" charset="0"/>
                </a:rPr>
                <a:t>1                  </a:t>
              </a:r>
              <a:r>
                <a:rPr lang="en-US" sz="1800" u="none" dirty="0" smtClean="0">
                  <a:solidFill>
                    <a:srgbClr val="000000"/>
                  </a:solidFill>
                  <a:latin typeface="Arial Narrow" pitchFamily="34" charset="0"/>
                </a:rPr>
                <a:t>W</a:t>
              </a:r>
              <a:r>
                <a:rPr lang="en-US" sz="1800" u="none" baseline="-25000" dirty="0" smtClean="0">
                  <a:solidFill>
                    <a:srgbClr val="000000"/>
                  </a:solidFill>
                  <a:latin typeface="Arial Narrow" pitchFamily="34" charset="0"/>
                </a:rPr>
                <a:t>2             </a:t>
              </a:r>
              <a:r>
                <a:rPr lang="en-US" sz="1800" u="none" dirty="0" smtClean="0">
                  <a:solidFill>
                    <a:srgbClr val="000000"/>
                  </a:solidFill>
                  <a:latin typeface="Arial Narrow" pitchFamily="34" charset="0"/>
                </a:rPr>
                <a:t>W</a:t>
              </a:r>
              <a:r>
                <a:rPr lang="en-US" sz="1800" u="none" baseline="-25000" dirty="0" smtClean="0">
                  <a:solidFill>
                    <a:srgbClr val="000000"/>
                  </a:solidFill>
                  <a:latin typeface="Arial Narrow" pitchFamily="34" charset="0"/>
                </a:rPr>
                <a:t>3                     </a:t>
              </a:r>
              <a:r>
                <a:rPr lang="en-US" sz="1800" u="none" dirty="0" smtClean="0">
                  <a:solidFill>
                    <a:srgbClr val="000000"/>
                  </a:solidFill>
                  <a:latin typeface="Arial Narrow" pitchFamily="34" charset="0"/>
                </a:rPr>
                <a:t>W</a:t>
              </a:r>
              <a:r>
                <a:rPr lang="en-US" sz="1800" u="none" baseline="-25000" dirty="0" smtClean="0">
                  <a:solidFill>
                    <a:srgbClr val="000000"/>
                  </a:solidFill>
                  <a:latin typeface="Arial Narrow" pitchFamily="34" charset="0"/>
                </a:rPr>
                <a:t>4             </a:t>
              </a:r>
              <a:r>
                <a:rPr lang="en-US" sz="1800" u="none" dirty="0" smtClean="0">
                  <a:solidFill>
                    <a:srgbClr val="000000"/>
                  </a:solidFill>
                  <a:latin typeface="Arial Narrow" pitchFamily="34" charset="0"/>
                </a:rPr>
                <a:t>W</a:t>
              </a:r>
              <a:r>
                <a:rPr lang="en-US" sz="1800" u="none" baseline="-25000" dirty="0" smtClean="0">
                  <a:solidFill>
                    <a:srgbClr val="000000"/>
                  </a:solidFill>
                  <a:latin typeface="Arial Narrow" pitchFamily="34" charset="0"/>
                </a:rPr>
                <a:t>5             </a:t>
              </a:r>
              <a:r>
                <a:rPr lang="en-US" sz="1800" u="none" dirty="0" smtClean="0">
                  <a:solidFill>
                    <a:srgbClr val="000000"/>
                  </a:solidFill>
                  <a:latin typeface="Arial Narrow" pitchFamily="34" charset="0"/>
                </a:rPr>
                <a:t>W</a:t>
              </a:r>
              <a:r>
                <a:rPr lang="en-US" sz="1800" u="none" baseline="-25000" dirty="0" smtClean="0">
                  <a:solidFill>
                    <a:srgbClr val="000000"/>
                  </a:solidFill>
                  <a:latin typeface="Arial Narrow" pitchFamily="34" charset="0"/>
                </a:rPr>
                <a:t>6</a:t>
              </a:r>
              <a:r>
                <a:rPr lang="en-US" sz="1800" u="none" dirty="0" smtClean="0">
                  <a:solidFill>
                    <a:srgbClr val="000000"/>
                  </a:solidFill>
                  <a:latin typeface="Arial Narrow" pitchFamily="34" charset="0"/>
                </a:rPr>
                <a:t>              </a:t>
              </a:r>
              <a:endParaRPr lang="en-US" sz="1800" u="none" dirty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1302" name="Text Box 430"/>
            <p:cNvSpPr txBox="1">
              <a:spLocks noChangeArrowheads="1"/>
            </p:cNvSpPr>
            <p:nvPr/>
          </p:nvSpPr>
          <p:spPr bwMode="auto">
            <a:xfrm>
              <a:off x="901875" y="908976"/>
              <a:ext cx="6596935" cy="402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9980" tIns="46790" rIns="89980" bIns="46790">
              <a:spAutoFit/>
            </a:bodyPr>
            <a:lstStyle/>
            <a:p>
              <a:pPr defTabSz="761836"/>
              <a:r>
                <a:rPr lang="en-US" dirty="0" smtClean="0">
                  <a:solidFill>
                    <a:srgbClr val="000000"/>
                  </a:solidFill>
                  <a:latin typeface="Arial Narrow" pitchFamily="34" charset="0"/>
                </a:rPr>
                <a:t>Example</a:t>
              </a:r>
              <a:r>
                <a:rPr lang="en-US" u="none" dirty="0" smtClean="0">
                  <a:solidFill>
                    <a:srgbClr val="000000"/>
                  </a:solidFill>
                  <a:latin typeface="Arial Narrow" pitchFamily="34" charset="0"/>
                </a:rPr>
                <a:t>: Given the following 6 items, each with its own weight:</a:t>
              </a:r>
              <a:endParaRPr lang="en-US" u="none" dirty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6048871" y="1150421"/>
            <a:ext cx="3909171" cy="2245186"/>
            <a:chOff x="5668092" y="1150421"/>
            <a:chExt cx="3909171" cy="2245186"/>
          </a:xfrm>
        </p:grpSpPr>
        <p:pic>
          <p:nvPicPr>
            <p:cNvPr id="6159" name="Picture 1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5706" y="1150421"/>
              <a:ext cx="2561557" cy="22451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98" name="Text Box 426"/>
            <p:cNvSpPr txBox="1">
              <a:spLocks noChangeArrowheads="1"/>
            </p:cNvSpPr>
            <p:nvPr/>
          </p:nvSpPr>
          <p:spPr bwMode="auto">
            <a:xfrm>
              <a:off x="7282412" y="2702303"/>
              <a:ext cx="1905000" cy="463846"/>
            </a:xfrm>
            <a:prstGeom prst="rect">
              <a:avLst/>
            </a:prstGeom>
            <a:solidFill>
              <a:srgbClr val="FFEBEB"/>
            </a:solidFill>
            <a:ln w="9525">
              <a:noFill/>
              <a:miter lim="800000"/>
              <a:headEnd/>
              <a:tailEnd/>
            </a:ln>
          </p:spPr>
          <p:txBody>
            <a:bodyPr lIns="89980" tIns="46790" rIns="89980" bIns="46790" anchor="ctr">
              <a:spAutoFit/>
            </a:bodyPr>
            <a:lstStyle/>
            <a:p>
              <a:pPr algn="ctr" defTabSz="761836"/>
              <a:r>
                <a:rPr lang="en-US" sz="2400" b="0" u="none" dirty="0" smtClean="0">
                  <a:solidFill>
                    <a:srgbClr val="000000"/>
                  </a:solidFill>
                  <a:latin typeface="Arial Narrow" pitchFamily="34" charset="0"/>
                </a:rPr>
                <a:t>Weight= </a:t>
              </a:r>
              <a:r>
                <a:rPr lang="en-US" sz="2400" u="none" dirty="0" smtClean="0">
                  <a:solidFill>
                    <a:srgbClr val="000000"/>
                  </a:solidFill>
                  <a:latin typeface="Arial Narrow" pitchFamily="34" charset="0"/>
                </a:rPr>
                <a:t>449 g</a:t>
              </a:r>
              <a:endParaRPr lang="en-US" sz="2400" u="none" dirty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cxnSp>
          <p:nvCxnSpPr>
            <p:cNvPr id="1165" name="Gerade Verbindung mit Pfeil 1164"/>
            <p:cNvCxnSpPr/>
            <p:nvPr/>
          </p:nvCxnSpPr>
          <p:spPr bwMode="auto">
            <a:xfrm>
              <a:off x="5668092" y="2163536"/>
              <a:ext cx="1118746" cy="166688"/>
            </a:xfrm>
            <a:prstGeom prst="straightConnector1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aphicFrame>
        <p:nvGraphicFramePr>
          <p:cNvPr id="93" name="Object 422">
            <a:extLst>
              <a:ext uri="{FF2B5EF4-FFF2-40B4-BE49-F238E27FC236}">
                <a16:creationId xmlns="" xmlns:a16="http://schemas.microsoft.com/office/drawing/2014/main" id="{6AB384C9-4770-4345-95C3-B49C5CE9D3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804401"/>
              </p:ext>
            </p:extLst>
          </p:nvPr>
        </p:nvGraphicFramePr>
        <p:xfrm>
          <a:off x="5487612" y="3188705"/>
          <a:ext cx="1050774" cy="759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Formel" r:id="rId7" imgW="596880" imgH="431640" progId="Equation.3">
                  <p:embed/>
                </p:oleObj>
              </mc:Choice>
              <mc:Fallback>
                <p:oleObj name="Formel" r:id="rId7" imgW="596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612" y="3188705"/>
                        <a:ext cx="1050774" cy="7599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419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5" grpId="0"/>
      <p:bldP spid="1374635" grpId="0"/>
      <p:bldP spid="1300" grpId="0" animBg="1"/>
      <p:bldP spid="13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Text Box 2"/>
          <p:cNvSpPr txBox="1">
            <a:spLocks noChangeArrowheads="1"/>
          </p:cNvSpPr>
          <p:nvPr/>
        </p:nvSpPr>
        <p:spPr bwMode="auto">
          <a:xfrm>
            <a:off x="1368351" y="284332"/>
            <a:ext cx="7335622" cy="106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0" tIns="45710" rIns="91420" bIns="45710">
            <a:spAutoFit/>
          </a:bodyPr>
          <a:lstStyle/>
          <a:p>
            <a:pPr algn="ctr" defTabSz="761836">
              <a:defRPr/>
            </a:pPr>
            <a:r>
              <a:rPr lang="en-US" sz="36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Merkle</a:t>
            </a:r>
            <a:r>
              <a:rPr lang="en-US" sz="36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-Hellmann Crypto System (1978)*</a:t>
            </a:r>
          </a:p>
          <a:p>
            <a:pPr algn="ctr" defTabSz="761836">
              <a:defRPr/>
            </a:pPr>
            <a:r>
              <a:rPr lang="en-US" sz="27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(Broken by Shamir 1984)</a:t>
            </a:r>
            <a:endParaRPr lang="en-US" sz="3600" u="none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376259" name="Text Box 3"/>
          <p:cNvSpPr txBox="1">
            <a:spLocks noChangeArrowheads="1"/>
          </p:cNvSpPr>
          <p:nvPr/>
        </p:nvSpPr>
        <p:spPr bwMode="auto">
          <a:xfrm>
            <a:off x="3263566" y="1582600"/>
            <a:ext cx="6784487" cy="46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80" tIns="46790" rIns="89980" bIns="46790" anchor="ctr">
            <a:spAutoFit/>
          </a:bodyPr>
          <a:lstStyle/>
          <a:p>
            <a:pPr algn="ctr" defTabSz="761836"/>
            <a:r>
              <a:rPr lang="en-US" sz="2400" u="none" dirty="0" smtClean="0">
                <a:latin typeface="Arial Narrow" pitchFamily="34" charset="0"/>
              </a:rPr>
              <a:t>2      5       8      17       35      71         </a:t>
            </a:r>
            <a:r>
              <a:rPr lang="en-US" u="none" dirty="0" smtClean="0">
                <a:latin typeface="Arial Narrow" pitchFamily="34" charset="0"/>
              </a:rPr>
              <a:t>select an easy knapsack</a:t>
            </a:r>
            <a:endParaRPr lang="en-US" sz="2400" u="none" dirty="0">
              <a:latin typeface="Arial Narrow" pitchFamily="34" charset="0"/>
            </a:endParaRPr>
          </a:p>
        </p:txBody>
      </p:sp>
      <p:sp>
        <p:nvSpPr>
          <p:cNvPr id="6177" name="Text Box 5"/>
          <p:cNvSpPr txBox="1">
            <a:spLocks noChangeArrowheads="1"/>
          </p:cNvSpPr>
          <p:nvPr/>
        </p:nvSpPr>
        <p:spPr bwMode="auto">
          <a:xfrm>
            <a:off x="1882777" y="3557271"/>
            <a:ext cx="5638339" cy="40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80" tIns="46790" rIns="89980" bIns="46790" anchor="ctr">
            <a:spAutoFit/>
          </a:bodyPr>
          <a:lstStyle/>
          <a:p>
            <a:pPr defTabSz="761836"/>
            <a:r>
              <a:rPr lang="en-US" b="0" dirty="0" smtClean="0">
                <a:solidFill>
                  <a:srgbClr val="0033CC"/>
                </a:solidFill>
                <a:latin typeface="Arial Narrow" pitchFamily="34" charset="0"/>
              </a:rPr>
              <a:t>Encrypt:</a:t>
            </a:r>
            <a:r>
              <a:rPr lang="en-US" b="0" u="none" dirty="0" smtClean="0">
                <a:solidFill>
                  <a:srgbClr val="000000"/>
                </a:solidFill>
                <a:latin typeface="Arial Narrow" pitchFamily="34" charset="0"/>
              </a:rPr>
              <a:t>       </a:t>
            </a:r>
            <a:r>
              <a:rPr lang="en-US" u="none" dirty="0" smtClean="0">
                <a:solidFill>
                  <a:srgbClr val="000000"/>
                </a:solidFill>
                <a:latin typeface="Arial Narrow" pitchFamily="34" charset="0"/>
              </a:rPr>
              <a:t>X = [ 1  0   1  0  1  0 ]</a:t>
            </a:r>
            <a:r>
              <a:rPr lang="en-US" b="0" u="none" dirty="0" smtClean="0">
                <a:solidFill>
                  <a:srgbClr val="000000"/>
                </a:solidFill>
                <a:latin typeface="Arial Narrow" pitchFamily="34" charset="0"/>
              </a:rPr>
              <a:t>                        Plaintext  </a:t>
            </a:r>
            <a:endParaRPr lang="en-US" b="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78" name="Text Box 6"/>
          <p:cNvSpPr txBox="1">
            <a:spLocks noChangeArrowheads="1"/>
          </p:cNvSpPr>
          <p:nvPr/>
        </p:nvSpPr>
        <p:spPr bwMode="auto">
          <a:xfrm>
            <a:off x="2949266" y="3920497"/>
            <a:ext cx="4698082" cy="40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80" tIns="46790" rIns="89980" bIns="46790" anchor="ctr">
            <a:spAutoFit/>
          </a:bodyPr>
          <a:lstStyle/>
          <a:p>
            <a:pPr defTabSz="761836"/>
            <a:r>
              <a:rPr lang="en-US" b="0" u="none" dirty="0" smtClean="0">
                <a:solidFill>
                  <a:srgbClr val="000000"/>
                </a:solidFill>
                <a:latin typeface="Arial Narrow" pitchFamily="34" charset="0"/>
              </a:rPr>
              <a:t> Y = 174 + 167 + 108      =</a:t>
            </a:r>
            <a:r>
              <a:rPr lang="en-US" u="none" dirty="0" smtClean="0">
                <a:solidFill>
                  <a:srgbClr val="000000"/>
                </a:solidFill>
                <a:latin typeface="Arial Narrow" pitchFamily="34" charset="0"/>
              </a:rPr>
              <a:t> 449          </a:t>
            </a:r>
            <a:r>
              <a:rPr lang="en-US" b="0" u="none" dirty="0" smtClean="0">
                <a:solidFill>
                  <a:srgbClr val="000000"/>
                </a:solidFill>
                <a:latin typeface="Arial Narrow" pitchFamily="34" charset="0"/>
              </a:rPr>
              <a:t>Cryptogram</a:t>
            </a:r>
            <a:endParaRPr lang="en-US" b="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00091" y="1069804"/>
            <a:ext cx="9839148" cy="5235751"/>
            <a:chOff x="399" y="982"/>
            <a:chExt cx="6199" cy="3297"/>
          </a:xfrm>
        </p:grpSpPr>
        <p:sp>
          <p:nvSpPr>
            <p:cNvPr id="6171" name="Line 12"/>
            <p:cNvSpPr>
              <a:spLocks noChangeShapeType="1"/>
            </p:cNvSpPr>
            <p:nvPr/>
          </p:nvSpPr>
          <p:spPr bwMode="auto">
            <a:xfrm>
              <a:off x="1270" y="1469"/>
              <a:ext cx="933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en-US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99" y="982"/>
              <a:ext cx="6199" cy="3297"/>
              <a:chOff x="399" y="982"/>
              <a:chExt cx="6199" cy="3297"/>
            </a:xfrm>
          </p:grpSpPr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399" y="982"/>
                <a:ext cx="6199" cy="877"/>
                <a:chOff x="399" y="982"/>
                <a:chExt cx="6199" cy="877"/>
              </a:xfrm>
            </p:grpSpPr>
            <p:sp>
              <p:nvSpPr>
                <p:cNvPr id="617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99" y="982"/>
                  <a:ext cx="1610" cy="5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0000" tIns="46800" rIns="90000" bIns="46800" anchor="ctr">
                  <a:spAutoFit/>
                </a:bodyPr>
                <a:lstStyle/>
                <a:p>
                  <a:pPr defTabSz="761836"/>
                  <a:r>
                    <a:rPr lang="en-US" sz="1800" u="none" dirty="0" smtClean="0">
                      <a:solidFill>
                        <a:srgbClr val="FF0000"/>
                      </a:solidFill>
                      <a:latin typeface="Arial Narrow" pitchFamily="34" charset="0"/>
                    </a:rPr>
                    <a:t>1. Multiply each weight</a:t>
                  </a:r>
                  <a:br>
                    <a:rPr lang="en-US" sz="1800" u="none" dirty="0" smtClean="0">
                      <a:solidFill>
                        <a:srgbClr val="FF0000"/>
                      </a:solidFill>
                      <a:latin typeface="Arial Narrow" pitchFamily="34" charset="0"/>
                    </a:rPr>
                  </a:br>
                  <a:r>
                    <a:rPr lang="en-US" sz="1800" u="none" dirty="0" smtClean="0">
                      <a:solidFill>
                        <a:srgbClr val="FF0000"/>
                      </a:solidFill>
                      <a:latin typeface="Arial Narrow" pitchFamily="34" charset="0"/>
                    </a:rPr>
                    <a:t>    by</a:t>
                  </a:r>
                  <a:r>
                    <a:rPr lang="en-US" u="none" dirty="0" smtClean="0">
                      <a:solidFill>
                        <a:srgbClr val="FF0000"/>
                      </a:solidFill>
                      <a:latin typeface="Arial Narrow" pitchFamily="34" charset="0"/>
                    </a:rPr>
                    <a:t>   </a:t>
                  </a:r>
                  <a:r>
                    <a:rPr lang="en-US" sz="2800" u="none" dirty="0" smtClean="0">
                      <a:solidFill>
                        <a:srgbClr val="FF0000"/>
                      </a:solidFill>
                      <a:latin typeface="Arial Narrow" pitchFamily="34" charset="0"/>
                    </a:rPr>
                    <a:t>u=</a:t>
                  </a:r>
                  <a:r>
                    <a:rPr lang="en-US" sz="2400" b="0" u="none" dirty="0" smtClean="0">
                      <a:solidFill>
                        <a:srgbClr val="FF0000"/>
                      </a:solidFill>
                      <a:latin typeface="Arial Narrow" pitchFamily="34" charset="0"/>
                    </a:rPr>
                    <a:t> 113 in Z</a:t>
                  </a:r>
                  <a:r>
                    <a:rPr lang="en-US" sz="2400" u="none" baseline="-25000" dirty="0" smtClean="0">
                      <a:solidFill>
                        <a:srgbClr val="FF0000"/>
                      </a:solidFill>
                      <a:latin typeface="Arial Narrow" pitchFamily="34" charset="0"/>
                    </a:rPr>
                    <a:t>199</a:t>
                  </a:r>
                  <a:endParaRPr lang="en-US" sz="2400" u="none" baseline="-25000" dirty="0">
                    <a:solidFill>
                      <a:srgbClr val="FF0000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617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18" y="1567"/>
                  <a:ext cx="4480" cy="2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pPr defTabSz="761836"/>
                  <a:r>
                    <a:rPr lang="en-US" sz="2400" u="none" dirty="0" smtClean="0">
                      <a:latin typeface="Arial Narrow" pitchFamily="34" charset="0"/>
                    </a:rPr>
                    <a:t>27   167   108    130    174     63         </a:t>
                  </a:r>
                  <a:r>
                    <a:rPr lang="en-US" u="none" dirty="0" smtClean="0">
                      <a:latin typeface="Arial Narrow" pitchFamily="34" charset="0"/>
                    </a:rPr>
                    <a:t>Convert to hard knapsack  </a:t>
                  </a:r>
                  <a:endParaRPr lang="en-US" sz="2400" u="none" dirty="0">
                    <a:latin typeface="Arial Narrow" pitchFamily="34" charset="0"/>
                  </a:endParaRPr>
                </a:p>
              </p:txBody>
            </p:sp>
          </p:grpSp>
          <p:sp>
            <p:nvSpPr>
              <p:cNvPr id="6174" name="Text Box 17"/>
              <p:cNvSpPr txBox="1">
                <a:spLocks noChangeArrowheads="1"/>
              </p:cNvSpPr>
              <p:nvPr/>
            </p:nvSpPr>
            <p:spPr bwMode="auto">
              <a:xfrm>
                <a:off x="499" y="3696"/>
                <a:ext cx="3648" cy="5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defTabSz="761836"/>
                <a:endParaRPr lang="en-US" sz="1800" dirty="0" smtClean="0">
                  <a:solidFill>
                    <a:srgbClr val="000000"/>
                  </a:solidFill>
                  <a:latin typeface="Arial Narrow" pitchFamily="34" charset="0"/>
                </a:endParaRPr>
              </a:p>
              <a:p>
                <a:pPr defTabSz="761836"/>
                <a:endParaRPr lang="en-US" sz="1800" dirty="0" smtClean="0">
                  <a:solidFill>
                    <a:srgbClr val="000000"/>
                  </a:solidFill>
                  <a:latin typeface="Arial Narrow" pitchFamily="34" charset="0"/>
                </a:endParaRPr>
              </a:p>
              <a:p>
                <a:pPr defTabSz="761836"/>
                <a:r>
                  <a:rPr lang="en-US" sz="1800" dirty="0" smtClean="0">
                    <a:solidFill>
                      <a:srgbClr val="000000"/>
                    </a:solidFill>
                    <a:latin typeface="Arial Narrow" pitchFamily="34" charset="0"/>
                  </a:rPr>
                  <a:t>Conditions :</a:t>
                </a:r>
                <a:r>
                  <a:rPr lang="en-US" sz="1800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 </a:t>
                </a:r>
                <a:r>
                  <a:rPr lang="en-US" sz="1800" u="none" dirty="0" err="1" smtClean="0">
                    <a:solidFill>
                      <a:srgbClr val="000000"/>
                    </a:solidFill>
                    <a:latin typeface="Arial Narrow" pitchFamily="34" charset="0"/>
                  </a:rPr>
                  <a:t>gcd</a:t>
                </a:r>
                <a:r>
                  <a:rPr lang="en-US" sz="1800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 ( u , m) = 1 and  m </a:t>
                </a:r>
                <a:r>
                  <a:rPr lang="en-US" sz="1800" u="none" dirty="0" smtClean="0">
                    <a:solidFill>
                      <a:srgbClr val="000000"/>
                    </a:solidFill>
                    <a:latin typeface="Arial Narrow" pitchFamily="34" charset="0"/>
                    <a:sym typeface="Symbol" pitchFamily="18" charset="2"/>
                  </a:rPr>
                  <a:t>  </a:t>
                </a:r>
                <a:r>
                  <a:rPr lang="en-US" sz="1800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 </a:t>
                </a:r>
                <a:r>
                  <a:rPr lang="en-US" sz="1800" u="none" dirty="0" smtClean="0">
                    <a:solidFill>
                      <a:srgbClr val="023DD0"/>
                    </a:solidFill>
                    <a:latin typeface="Arial Narrow" pitchFamily="34" charset="0"/>
                  </a:rPr>
                  <a:t>W</a:t>
                </a:r>
                <a:r>
                  <a:rPr lang="en-US" sz="1800" u="none" baseline="-25000" dirty="0" smtClean="0">
                    <a:solidFill>
                      <a:srgbClr val="023DD0"/>
                    </a:solidFill>
                    <a:latin typeface="Arial Narrow" pitchFamily="34" charset="0"/>
                  </a:rPr>
                  <a:t>i</a:t>
                </a:r>
                <a:endParaRPr lang="en-US" sz="1800" u="none" baseline="-25000" dirty="0">
                  <a:solidFill>
                    <a:srgbClr val="023DD0"/>
                  </a:solidFill>
                  <a:latin typeface="Arial Narrow" pitchFamily="34" charset="0"/>
                </a:endParaRPr>
              </a:p>
            </p:txBody>
          </p:sp>
        </p:grpSp>
      </p:grpSp>
      <p:sp>
        <p:nvSpPr>
          <p:cNvPr id="1376285" name="Text Box 29"/>
          <p:cNvSpPr txBox="1">
            <a:spLocks noChangeArrowheads="1"/>
          </p:cNvSpPr>
          <p:nvPr/>
        </p:nvSpPr>
        <p:spPr bwMode="auto">
          <a:xfrm>
            <a:off x="394372" y="2071485"/>
            <a:ext cx="2584296" cy="525381"/>
          </a:xfrm>
          <a:prstGeom prst="rect">
            <a:avLst/>
          </a:prstGeom>
          <a:solidFill>
            <a:srgbClr val="FFEBEB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lIns="89980" tIns="46790" rIns="89980" bIns="46790" anchor="ctr">
            <a:spAutoFit/>
          </a:bodyPr>
          <a:lstStyle/>
          <a:p>
            <a:pPr defTabSz="761836"/>
            <a:r>
              <a:rPr lang="en-US" sz="1400" u="none" dirty="0" smtClean="0">
                <a:solidFill>
                  <a:srgbClr val="FC0128"/>
                </a:solidFill>
                <a:latin typeface="Arial Narrow" pitchFamily="34" charset="0"/>
              </a:rPr>
              <a:t>secret key is u = (m, u) = (199,113)</a:t>
            </a:r>
          </a:p>
          <a:p>
            <a:pPr defTabSz="761836"/>
            <a:r>
              <a:rPr lang="en-US" sz="1400" u="none" dirty="0" smtClean="0">
                <a:latin typeface="Arial Narrow" pitchFamily="34" charset="0"/>
              </a:rPr>
              <a:t>Where  </a:t>
            </a:r>
            <a:r>
              <a:rPr lang="en-US" sz="1400" u="none" dirty="0" err="1" smtClean="0">
                <a:latin typeface="Arial Narrow" pitchFamily="34" charset="0"/>
              </a:rPr>
              <a:t>gcd</a:t>
            </a:r>
            <a:r>
              <a:rPr lang="en-US" sz="1400" u="none" dirty="0" smtClean="0">
                <a:latin typeface="Arial Narrow" pitchFamily="34" charset="0"/>
              </a:rPr>
              <a:t> (199,113)=1</a:t>
            </a:r>
            <a:endParaRPr lang="en-US" sz="1400" b="0" u="none" dirty="0">
              <a:latin typeface="Arial Narrow" pitchFamily="34" charset="0"/>
            </a:endParaRPr>
          </a:p>
        </p:txBody>
      </p:sp>
      <p:sp>
        <p:nvSpPr>
          <p:cNvPr id="6152" name="Text Box 30"/>
          <p:cNvSpPr txBox="1">
            <a:spLocks noChangeArrowheads="1"/>
          </p:cNvSpPr>
          <p:nvPr/>
        </p:nvSpPr>
        <p:spPr bwMode="auto">
          <a:xfrm>
            <a:off x="8147050" y="6191851"/>
            <a:ext cx="1727200" cy="309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0" tIns="46790" rIns="89980" bIns="46790" anchor="ctr">
            <a:spAutoFit/>
          </a:bodyPr>
          <a:lstStyle/>
          <a:p>
            <a:pPr defTabSz="761836"/>
            <a:r>
              <a:rPr lang="en-US" sz="1400" b="0" u="none" dirty="0" smtClean="0">
                <a:solidFill>
                  <a:srgbClr val="000000"/>
                </a:solidFill>
                <a:latin typeface="Arial Narrow" pitchFamily="34" charset="0"/>
              </a:rPr>
              <a:t>* source.  J. Massey</a:t>
            </a:r>
            <a:endParaRPr lang="en-US" sz="1400" b="0" u="none" baseline="-25000" dirty="0">
              <a:solidFill>
                <a:srgbClr val="023DD0"/>
              </a:solidFill>
              <a:latin typeface="Arial Narrow" pitchFamily="34" charset="0"/>
            </a:endParaRPr>
          </a:p>
        </p:txBody>
      </p:sp>
      <p:grpSp>
        <p:nvGrpSpPr>
          <p:cNvPr id="8" name="Gruppieren 33"/>
          <p:cNvGrpSpPr>
            <a:grpSpLocks/>
          </p:cNvGrpSpPr>
          <p:nvPr/>
        </p:nvGrpSpPr>
        <p:grpSpPr bwMode="auto">
          <a:xfrm>
            <a:off x="1811088" y="4324103"/>
            <a:ext cx="7204085" cy="1470016"/>
            <a:chOff x="1882775" y="4322768"/>
            <a:chExt cx="7204087" cy="1470018"/>
          </a:xfrm>
        </p:grpSpPr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1882775" y="4684711"/>
              <a:ext cx="7204087" cy="1108075"/>
              <a:chOff x="1315" y="3108"/>
              <a:chExt cx="4539" cy="698"/>
            </a:xfrm>
          </p:grpSpPr>
          <p:sp>
            <p:nvSpPr>
              <p:cNvPr id="6158" name="Text Box 8"/>
              <p:cNvSpPr txBox="1">
                <a:spLocks noChangeArrowheads="1"/>
              </p:cNvSpPr>
              <p:nvPr/>
            </p:nvSpPr>
            <p:spPr bwMode="auto">
              <a:xfrm>
                <a:off x="1315" y="3108"/>
                <a:ext cx="3712" cy="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defTabSz="761836"/>
                <a:r>
                  <a:rPr lang="en-US" b="0" dirty="0" smtClean="0">
                    <a:solidFill>
                      <a:srgbClr val="0033CC"/>
                    </a:solidFill>
                    <a:latin typeface="Arial Narrow" pitchFamily="34" charset="0"/>
                  </a:rPr>
                  <a:t>Decrypt :</a:t>
                </a:r>
                <a:r>
                  <a:rPr lang="en-US" b="0" u="none" dirty="0" smtClean="0">
                    <a:solidFill>
                      <a:srgbClr val="0033CC"/>
                    </a:solidFill>
                    <a:latin typeface="Arial Narrow" pitchFamily="34" charset="0"/>
                  </a:rPr>
                  <a:t>      </a:t>
                </a:r>
                <a:r>
                  <a:rPr lang="en-US" b="0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Y´ = </a:t>
                </a:r>
                <a:r>
                  <a:rPr lang="en-US" u="none" dirty="0" smtClean="0">
                    <a:solidFill>
                      <a:srgbClr val="FC0128"/>
                    </a:solidFill>
                    <a:latin typeface="Arial Narrow" pitchFamily="34" charset="0"/>
                  </a:rPr>
                  <a:t>u</a:t>
                </a:r>
                <a:r>
                  <a:rPr lang="en-US" u="none" baseline="30000" dirty="0" smtClean="0">
                    <a:solidFill>
                      <a:srgbClr val="FC0128"/>
                    </a:solidFill>
                    <a:latin typeface="Arial Narrow" pitchFamily="34" charset="0"/>
                  </a:rPr>
                  <a:t>-1</a:t>
                </a:r>
                <a:r>
                  <a:rPr lang="en-US" b="0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 . Y = </a:t>
                </a:r>
                <a:r>
                  <a:rPr lang="en-US" b="0" u="none" dirty="0" smtClean="0">
                    <a:solidFill>
                      <a:srgbClr val="FF0000"/>
                    </a:solidFill>
                    <a:latin typeface="Arial Narrow" pitchFamily="34" charset="0"/>
                  </a:rPr>
                  <a:t>118 </a:t>
                </a:r>
                <a:r>
                  <a:rPr lang="en-US" b="0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. </a:t>
                </a:r>
                <a:r>
                  <a:rPr lang="en-US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449</a:t>
                </a:r>
                <a:r>
                  <a:rPr lang="en-US" b="0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  mod 199 = </a:t>
                </a:r>
                <a:r>
                  <a:rPr lang="en-US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48 </a:t>
                </a:r>
                <a:r>
                  <a:rPr lang="en-US" b="0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    in   </a:t>
                </a:r>
                <a:r>
                  <a:rPr lang="en-US" sz="1800" b="0" u="none" dirty="0" smtClean="0">
                    <a:solidFill>
                      <a:srgbClr val="FC0128"/>
                    </a:solidFill>
                    <a:latin typeface="Arial Narrow" pitchFamily="34" charset="0"/>
                  </a:rPr>
                  <a:t>Z</a:t>
                </a:r>
                <a:r>
                  <a:rPr lang="en-US" sz="1800" u="none" baseline="-25000" dirty="0" smtClean="0">
                    <a:solidFill>
                      <a:srgbClr val="FC0128"/>
                    </a:solidFill>
                    <a:latin typeface="Arial Narrow" pitchFamily="34" charset="0"/>
                  </a:rPr>
                  <a:t>199</a:t>
                </a:r>
                <a:r>
                  <a:rPr lang="en-US" b="0" u="none" dirty="0" smtClean="0">
                    <a:solidFill>
                      <a:srgbClr val="FC0128"/>
                    </a:solidFill>
                    <a:latin typeface="Arial Narrow" pitchFamily="34" charset="0"/>
                  </a:rPr>
                  <a:t> </a:t>
                </a:r>
                <a:endParaRPr lang="en-US" b="0" u="none" dirty="0">
                  <a:solidFill>
                    <a:srgbClr val="FC0128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6159" name="Text Box 9"/>
              <p:cNvSpPr txBox="1">
                <a:spLocks noChangeArrowheads="1"/>
              </p:cNvSpPr>
              <p:nvPr/>
            </p:nvSpPr>
            <p:spPr bwMode="auto">
              <a:xfrm>
                <a:off x="2076" y="3300"/>
                <a:ext cx="3475" cy="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defTabSz="761836"/>
                <a:r>
                  <a:rPr lang="en-US" b="0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from </a:t>
                </a:r>
                <a:r>
                  <a:rPr lang="en-US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Y´ =48 </a:t>
                </a:r>
                <a:r>
                  <a:rPr lang="en-US" b="0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find   x´ = [0 1 1 0 1 0]  in the easy knapsack</a:t>
                </a:r>
                <a:endParaRPr lang="en-US" b="0" u="none" dirty="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6160" name="Text Box 10"/>
              <p:cNvSpPr txBox="1">
                <a:spLocks noChangeArrowheads="1"/>
              </p:cNvSpPr>
              <p:nvPr/>
            </p:nvSpPr>
            <p:spPr bwMode="auto">
              <a:xfrm>
                <a:off x="2131" y="3553"/>
                <a:ext cx="3723" cy="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defTabSz="761836"/>
                <a:r>
                  <a:rPr lang="en-US" b="0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permute to get the original message       </a:t>
                </a:r>
                <a:r>
                  <a:rPr lang="en-US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X = [ 1  0   1  0  1  0 ]</a:t>
                </a:r>
                <a:endParaRPr lang="en-US" u="none" dirty="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</p:grpSp>
        <p:grpSp>
          <p:nvGrpSpPr>
            <p:cNvPr id="10" name="Group 31"/>
            <p:cNvGrpSpPr>
              <a:grpSpLocks/>
            </p:cNvGrpSpPr>
            <p:nvPr/>
          </p:nvGrpSpPr>
          <p:grpSpPr bwMode="auto">
            <a:xfrm>
              <a:off x="2736849" y="4322768"/>
              <a:ext cx="1779585" cy="422276"/>
              <a:chOff x="1762" y="2723"/>
              <a:chExt cx="1121" cy="266"/>
            </a:xfrm>
          </p:grpSpPr>
          <p:sp>
            <p:nvSpPr>
              <p:cNvPr id="6156" name="Text Box 32"/>
              <p:cNvSpPr txBox="1">
                <a:spLocks noChangeArrowheads="1"/>
              </p:cNvSpPr>
              <p:nvPr/>
            </p:nvSpPr>
            <p:spPr bwMode="auto">
              <a:xfrm>
                <a:off x="1762" y="2723"/>
                <a:ext cx="861" cy="19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400" u="none" dirty="0" smtClean="0">
                    <a:solidFill>
                      <a:srgbClr val="000000"/>
                    </a:solidFill>
                    <a:latin typeface="Arial Narrow" pitchFamily="34" charset="0"/>
                  </a:rPr>
                  <a:t> </a:t>
                </a:r>
                <a:r>
                  <a:rPr lang="en-US" sz="1400" u="none" dirty="0" smtClean="0">
                    <a:solidFill>
                      <a:srgbClr val="FF0000"/>
                    </a:solidFill>
                    <a:latin typeface="Arial Narrow" pitchFamily="34" charset="0"/>
                  </a:rPr>
                  <a:t>118 =</a:t>
                </a:r>
                <a:r>
                  <a:rPr lang="en-US" sz="1400" u="none" dirty="0" smtClean="0">
                    <a:solidFill>
                      <a:srgbClr val="FC0128"/>
                    </a:solidFill>
                    <a:latin typeface="Arial Narrow" pitchFamily="34" charset="0"/>
                  </a:rPr>
                  <a:t>113</a:t>
                </a:r>
                <a:r>
                  <a:rPr lang="en-US" sz="1400" u="none" baseline="30000" dirty="0" smtClean="0">
                    <a:solidFill>
                      <a:srgbClr val="FC0128"/>
                    </a:solidFill>
                    <a:latin typeface="Arial Narrow" pitchFamily="34" charset="0"/>
                  </a:rPr>
                  <a:t>-1 </a:t>
                </a:r>
                <a:r>
                  <a:rPr lang="en-US" sz="1400" u="none" dirty="0" smtClean="0">
                    <a:solidFill>
                      <a:srgbClr val="FC0128"/>
                    </a:solidFill>
                    <a:latin typeface="Arial Narrow" pitchFamily="34" charset="0"/>
                  </a:rPr>
                  <a:t>in Z</a:t>
                </a:r>
                <a:r>
                  <a:rPr lang="en-US" sz="1400" u="none" baseline="-25000" dirty="0" smtClean="0">
                    <a:solidFill>
                      <a:srgbClr val="FC0128"/>
                    </a:solidFill>
                    <a:latin typeface="Arial Narrow" pitchFamily="34" charset="0"/>
                  </a:rPr>
                  <a:t>199</a:t>
                </a:r>
                <a:endParaRPr lang="en-US" sz="1400" u="none" baseline="-25000" dirty="0">
                  <a:solidFill>
                    <a:srgbClr val="FC0128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6157" name="Line 33"/>
              <p:cNvSpPr>
                <a:spLocks noChangeShapeType="1"/>
              </p:cNvSpPr>
              <p:nvPr/>
            </p:nvSpPr>
            <p:spPr bwMode="auto">
              <a:xfrm>
                <a:off x="2595" y="2853"/>
                <a:ext cx="288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 lIns="90000" tIns="46800" rIns="90000" bIns="46800" anchor="ctr">
                <a:spAutoFit/>
              </a:bodyPr>
              <a:lstStyle/>
              <a:p>
                <a:endParaRPr lang="en-US" sz="1800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  <p:cxnSp>
        <p:nvCxnSpPr>
          <p:cNvPr id="12" name="Gerade Verbindung mit Pfeil 11"/>
          <p:cNvCxnSpPr/>
          <p:nvPr/>
        </p:nvCxnSpPr>
        <p:spPr bwMode="auto">
          <a:xfrm>
            <a:off x="3698380" y="3314799"/>
            <a:ext cx="0" cy="2427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4276166" y="3314801"/>
            <a:ext cx="336459" cy="315907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Gerade Verbindung mit Pfeil 15"/>
          <p:cNvCxnSpPr/>
          <p:nvPr/>
        </p:nvCxnSpPr>
        <p:spPr bwMode="auto">
          <a:xfrm flipH="1">
            <a:off x="4693501" y="3247566"/>
            <a:ext cx="1355882" cy="37714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" name="Gruppieren 1">
            <a:extLst>
              <a:ext uri="{FF2B5EF4-FFF2-40B4-BE49-F238E27FC236}">
                <a16:creationId xmlns="" xmlns:a16="http://schemas.microsoft.com/office/drawing/2014/main" id="{A6503F39-661D-40E4-BAD2-AA467EE9A095}"/>
              </a:ext>
            </a:extLst>
          </p:cNvPr>
          <p:cNvGrpSpPr/>
          <p:nvPr/>
        </p:nvGrpSpPr>
        <p:grpSpPr>
          <a:xfrm>
            <a:off x="803275" y="2522535"/>
            <a:ext cx="9340841" cy="1198890"/>
            <a:chOff x="803275" y="2522535"/>
            <a:chExt cx="9340841" cy="1198890"/>
          </a:xfrm>
        </p:grpSpPr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803275" y="2522535"/>
              <a:ext cx="9340841" cy="984261"/>
              <a:chOff x="547" y="1776"/>
              <a:chExt cx="5885" cy="619"/>
            </a:xfrm>
          </p:grpSpPr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547" y="1948"/>
                <a:ext cx="5885" cy="447"/>
                <a:chOff x="547" y="1948"/>
                <a:chExt cx="5885" cy="447"/>
              </a:xfrm>
            </p:grpSpPr>
            <p:sp>
              <p:nvSpPr>
                <p:cNvPr id="616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47" y="1948"/>
                  <a:ext cx="1440" cy="4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0000" tIns="46800" rIns="90000" bIns="46800" anchor="ctr">
                  <a:spAutoFit/>
                </a:bodyPr>
                <a:lstStyle/>
                <a:p>
                  <a:pPr defTabSz="761836"/>
                  <a:r>
                    <a:rPr lang="en-US" u="none" dirty="0" smtClean="0">
                      <a:solidFill>
                        <a:srgbClr val="007200"/>
                      </a:solidFill>
                      <a:latin typeface="Arial Narrow" pitchFamily="34" charset="0"/>
                    </a:rPr>
                    <a:t>2. Permute locations</a:t>
                  </a:r>
                </a:p>
                <a:p>
                  <a:pPr defTabSz="761836"/>
                  <a:r>
                    <a:rPr lang="en-US" u="none" dirty="0" smtClean="0">
                      <a:solidFill>
                        <a:srgbClr val="007200"/>
                      </a:solidFill>
                      <a:latin typeface="Arial Narrow" pitchFamily="34" charset="0"/>
                    </a:rPr>
                    <a:t>   and publish</a:t>
                  </a:r>
                  <a:endParaRPr lang="en-US" u="none" dirty="0">
                    <a:solidFill>
                      <a:srgbClr val="007200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6169" name="Line 21"/>
                <p:cNvSpPr>
                  <a:spLocks noChangeShapeType="1"/>
                </p:cNvSpPr>
                <p:nvPr/>
              </p:nvSpPr>
              <p:spPr bwMode="auto">
                <a:xfrm>
                  <a:off x="1939" y="2112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</p:spPr>
              <p:txBody>
                <a:bodyPr wrap="none" lIns="90000" tIns="46800" rIns="90000" bIns="46800" anchor="ctr"/>
                <a:lstStyle/>
                <a:p>
                  <a:endParaRPr lang="en-US" dirty="0">
                    <a:solidFill>
                      <a:srgbClr val="000000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617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160" y="2033"/>
                  <a:ext cx="4272" cy="2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pPr defTabSz="761836"/>
                  <a:r>
                    <a:rPr lang="en-US" sz="2400" u="none" dirty="0" smtClean="0">
                      <a:solidFill>
                        <a:srgbClr val="007200"/>
                      </a:solidFill>
                      <a:latin typeface="Arial Narrow" pitchFamily="34" charset="0"/>
                    </a:rPr>
                    <a:t>174   27    167     63     108    130       </a:t>
                  </a:r>
                  <a:r>
                    <a:rPr lang="en-US" sz="2400" b="0" u="none" dirty="0" smtClean="0">
                      <a:solidFill>
                        <a:srgbClr val="007200"/>
                      </a:solidFill>
                      <a:latin typeface="Arial Narrow" pitchFamily="34" charset="0"/>
                    </a:rPr>
                    <a:t>published knapsack  </a:t>
                  </a:r>
                  <a:endParaRPr lang="en-US" sz="2400" b="0" u="none" dirty="0">
                    <a:solidFill>
                      <a:srgbClr val="007200"/>
                    </a:solidFill>
                    <a:latin typeface="Arial Narrow" pitchFamily="34" charset="0"/>
                  </a:endParaRPr>
                </a:p>
              </p:txBody>
            </p:sp>
          </p:grpSp>
          <p:sp>
            <p:nvSpPr>
              <p:cNvPr id="6162" name="Line 23"/>
              <p:cNvSpPr>
                <a:spLocks noChangeShapeType="1"/>
              </p:cNvSpPr>
              <p:nvPr/>
            </p:nvSpPr>
            <p:spPr bwMode="auto">
              <a:xfrm>
                <a:off x="2371" y="1824"/>
                <a:ext cx="288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6163" name="Line 24"/>
              <p:cNvSpPr>
                <a:spLocks noChangeShapeType="1"/>
              </p:cNvSpPr>
              <p:nvPr/>
            </p:nvSpPr>
            <p:spPr bwMode="auto">
              <a:xfrm>
                <a:off x="2659" y="1824"/>
                <a:ext cx="288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6164" name="Line 25"/>
              <p:cNvSpPr>
                <a:spLocks noChangeShapeType="1"/>
              </p:cNvSpPr>
              <p:nvPr/>
            </p:nvSpPr>
            <p:spPr bwMode="auto">
              <a:xfrm flipH="1">
                <a:off x="2371" y="1776"/>
                <a:ext cx="1296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6165" name="Line 26"/>
              <p:cNvSpPr>
                <a:spLocks noChangeShapeType="1"/>
              </p:cNvSpPr>
              <p:nvPr/>
            </p:nvSpPr>
            <p:spPr bwMode="auto">
              <a:xfrm>
                <a:off x="3379" y="1776"/>
                <a:ext cx="768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6166" name="Line 27"/>
              <p:cNvSpPr>
                <a:spLocks noChangeShapeType="1"/>
              </p:cNvSpPr>
              <p:nvPr/>
            </p:nvSpPr>
            <p:spPr bwMode="auto">
              <a:xfrm flipH="1">
                <a:off x="3475" y="1824"/>
                <a:ext cx="624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6167" name="Line 28"/>
              <p:cNvSpPr>
                <a:spLocks noChangeShapeType="1"/>
              </p:cNvSpPr>
              <p:nvPr/>
            </p:nvSpPr>
            <p:spPr bwMode="auto">
              <a:xfrm>
                <a:off x="3043" y="1824"/>
                <a:ext cx="768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37" name="Text Box 29">
              <a:extLst>
                <a:ext uri="{FF2B5EF4-FFF2-40B4-BE49-F238E27FC236}">
                  <a16:creationId xmlns="" xmlns:a16="http://schemas.microsoft.com/office/drawing/2014/main" id="{44926964-465D-4656-936D-D6CFD1E01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3161" y="3380710"/>
              <a:ext cx="1020812" cy="340715"/>
            </a:xfrm>
            <a:prstGeom prst="rect">
              <a:avLst/>
            </a:prstGeom>
            <a:solidFill>
              <a:srgbClr val="FFEB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89980" tIns="46790" rIns="89980" bIns="46790" anchor="ctr">
              <a:spAutoFit/>
            </a:bodyPr>
            <a:lstStyle/>
            <a:p>
              <a:pPr defTabSz="761836"/>
              <a:r>
                <a:rPr lang="en-US" sz="1600" u="none" dirty="0" smtClean="0">
                  <a:latin typeface="Arial Narrow" pitchFamily="34" charset="0"/>
                </a:rPr>
                <a:t>Public key</a:t>
              </a:r>
              <a:endParaRPr lang="en-US" sz="1600" b="0" u="none" dirty="0"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980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7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76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76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59" grpId="0" autoUpdateAnimBg="0"/>
      <p:bldP spid="6177" grpId="0"/>
      <p:bldP spid="6178" grpId="0"/>
      <p:bldP spid="137628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594" name="Text Box 2"/>
          <p:cNvSpPr txBox="1">
            <a:spLocks noChangeArrowheads="1"/>
          </p:cNvSpPr>
          <p:nvPr/>
        </p:nvSpPr>
        <p:spPr bwMode="auto">
          <a:xfrm>
            <a:off x="472537" y="848004"/>
            <a:ext cx="9305712" cy="40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0" tIns="45710" rIns="91420" bIns="45710">
            <a:spAutoFit/>
          </a:bodyPr>
          <a:lstStyle/>
          <a:p>
            <a:pPr defTabSz="761836"/>
            <a:r>
              <a:rPr lang="en-US" dirty="0" smtClean="0">
                <a:solidFill>
                  <a:srgbClr val="000000"/>
                </a:solidFill>
              </a:rPr>
              <a:t>Summary</a:t>
            </a:r>
            <a:r>
              <a:rPr lang="en-US" u="none" dirty="0" smtClean="0">
                <a:solidFill>
                  <a:srgbClr val="000000"/>
                </a:solidFill>
              </a:rPr>
              <a:t> </a:t>
            </a:r>
            <a:r>
              <a:rPr lang="en-US" u="none" dirty="0">
                <a:solidFill>
                  <a:srgbClr val="000000"/>
                </a:solidFill>
              </a:rPr>
              <a:t>of “still claimed” </a:t>
            </a:r>
            <a:r>
              <a:rPr lang="en-US" i="1" u="none" dirty="0">
                <a:solidFill>
                  <a:srgbClr val="FC0128"/>
                </a:solidFill>
              </a:rPr>
              <a:t>One-way Functions (OWF</a:t>
            </a:r>
            <a:r>
              <a:rPr lang="en-US" i="1" u="none" dirty="0" smtClean="0">
                <a:solidFill>
                  <a:srgbClr val="FC0128"/>
                </a:solidFill>
              </a:rPr>
              <a:t>) we introduced so far</a:t>
            </a:r>
            <a:endParaRPr lang="en-US" sz="1800" i="1" u="none" dirty="0">
              <a:solidFill>
                <a:srgbClr val="FC0128"/>
              </a:solidFill>
            </a:endParaRPr>
          </a:p>
        </p:txBody>
      </p:sp>
      <p:sp>
        <p:nvSpPr>
          <p:cNvPr id="1390604" name="Text Box 12"/>
          <p:cNvSpPr txBox="1">
            <a:spLocks noChangeArrowheads="1"/>
          </p:cNvSpPr>
          <p:nvPr/>
        </p:nvSpPr>
        <p:spPr bwMode="auto">
          <a:xfrm>
            <a:off x="470508" y="199547"/>
            <a:ext cx="9640997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0" tIns="45710" rIns="91420" bIns="45710">
            <a:spAutoFit/>
          </a:bodyPr>
          <a:lstStyle/>
          <a:p>
            <a:pPr defTabSz="761836">
              <a:defRPr/>
            </a:pPr>
            <a:r>
              <a:rPr lang="en-US" altLang="ar-SA" sz="2400" dirty="0" smtClean="0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Summary</a:t>
            </a:r>
            <a:r>
              <a:rPr lang="en-US" altLang="ar-SA" sz="2400" u="none" dirty="0" smtClean="0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: </a:t>
            </a:r>
            <a:r>
              <a:rPr lang="en-US" altLang="ar-SA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Widely </a:t>
            </a:r>
            <a:r>
              <a:rPr lang="en-US" altLang="ar-SA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Used </a:t>
            </a:r>
            <a:r>
              <a:rPr lang="en-US" altLang="ar-SA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Claimed One-Way </a:t>
            </a:r>
            <a:r>
              <a:rPr lang="en-US" altLang="ar-SA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Functions (OWF) /(Locks) </a:t>
            </a:r>
            <a:r>
              <a:rPr lang="en-US" altLang="ar-SA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are from </a:t>
            </a:r>
            <a:r>
              <a:rPr lang="en-US" altLang="ar-SA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Number Theory</a:t>
            </a:r>
            <a:endParaRPr lang="en-US" altLang="ar-SA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1685885" y="1727519"/>
            <a:ext cx="1574291" cy="100838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1874276" y="1997488"/>
            <a:ext cx="2025098" cy="46384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2400" u="none" dirty="0" err="1">
                <a:latin typeface="Arial Narrow" panose="020B0606020202030204" pitchFamily="34" charset="0"/>
              </a:rPr>
              <a:t>a</a:t>
            </a:r>
            <a:r>
              <a:rPr lang="de-DE" sz="2400" u="none" baseline="30000" dirty="0" err="1">
                <a:latin typeface="Arial Narrow" panose="020B0606020202030204" pitchFamily="34" charset="0"/>
              </a:rPr>
              <a:t>x</a:t>
            </a:r>
            <a:r>
              <a:rPr lang="de-DE" sz="3200" u="none" baseline="30000" dirty="0">
                <a:latin typeface="Arial Narrow" panose="020B0606020202030204" pitchFamily="34" charset="0"/>
              </a:rPr>
              <a:t> </a:t>
            </a:r>
            <a:r>
              <a:rPr lang="de-DE" sz="2400" u="none" dirty="0" err="1">
                <a:latin typeface="Arial Narrow" panose="020B0606020202030204" pitchFamily="34" charset="0"/>
              </a:rPr>
              <a:t>mod</a:t>
            </a:r>
            <a:r>
              <a:rPr lang="de-DE" sz="2400" u="none" dirty="0">
                <a:latin typeface="Arial Narrow" panose="020B0606020202030204" pitchFamily="34" charset="0"/>
              </a:rPr>
              <a:t> p</a:t>
            </a: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811906" y="2037798"/>
            <a:ext cx="900607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Gerade Verbindung mit Pfeil 48"/>
          <p:cNvCxnSpPr/>
          <p:nvPr/>
        </p:nvCxnSpPr>
        <p:spPr bwMode="auto">
          <a:xfrm>
            <a:off x="3277416" y="2372496"/>
            <a:ext cx="450304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814438" y="2525079"/>
            <a:ext cx="900607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Rechteck 50"/>
          <p:cNvSpPr/>
          <p:nvPr/>
        </p:nvSpPr>
        <p:spPr bwMode="auto">
          <a:xfrm>
            <a:off x="379856" y="1737358"/>
            <a:ext cx="1097614" cy="58693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3200" u="none" dirty="0">
                <a:latin typeface="Arial Narrow" panose="020B0606020202030204" pitchFamily="34" charset="0"/>
              </a:rPr>
              <a:t>a</a:t>
            </a:r>
            <a:endParaRPr lang="de-DE" sz="3200" u="none" baseline="30000" dirty="0">
              <a:latin typeface="Arial Narrow" panose="020B0606020202030204" pitchFamily="34" charset="0"/>
            </a:endParaRPr>
          </a:p>
        </p:txBody>
      </p:sp>
      <p:sp>
        <p:nvSpPr>
          <p:cNvPr id="52" name="Rechteck 51"/>
          <p:cNvSpPr/>
          <p:nvPr/>
        </p:nvSpPr>
        <p:spPr bwMode="auto">
          <a:xfrm>
            <a:off x="379856" y="2187438"/>
            <a:ext cx="1097614" cy="58693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32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x</a:t>
            </a:r>
            <a:endParaRPr lang="de-DE" sz="3200" u="none" baseline="30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Rechteck 52"/>
          <p:cNvSpPr/>
          <p:nvPr/>
        </p:nvSpPr>
        <p:spPr bwMode="auto">
          <a:xfrm>
            <a:off x="3727720" y="2134361"/>
            <a:ext cx="1552286" cy="51000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2700" u="none" dirty="0">
                <a:latin typeface="Arial Narrow" panose="020B0606020202030204" pitchFamily="34" charset="0"/>
              </a:rPr>
              <a:t>Y=</a:t>
            </a:r>
            <a:r>
              <a:rPr lang="de-DE" sz="2700" u="none" dirty="0" err="1">
                <a:latin typeface="Arial Narrow" panose="020B0606020202030204" pitchFamily="34" charset="0"/>
              </a:rPr>
              <a:t>a</a:t>
            </a:r>
            <a:r>
              <a:rPr lang="de-DE" sz="2700" u="none" baseline="300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x</a:t>
            </a:r>
            <a:endParaRPr lang="de-DE" sz="2700" u="none" baseline="30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6779965" y="1847836"/>
            <a:ext cx="1122859" cy="88807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55" name="Rechteck 54"/>
          <p:cNvSpPr/>
          <p:nvPr/>
        </p:nvSpPr>
        <p:spPr bwMode="auto">
          <a:xfrm>
            <a:off x="7058852" y="2044202"/>
            <a:ext cx="720080" cy="58693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3200" u="none" dirty="0">
                <a:latin typeface="Arial Narrow" panose="020B0606020202030204" pitchFamily="34" charset="0"/>
              </a:rPr>
              <a:t>?</a:t>
            </a:r>
            <a:endParaRPr lang="de-DE" sz="3200" u="none" baseline="30000" dirty="0">
              <a:latin typeface="Arial Narrow" panose="020B0606020202030204" pitchFamily="34" charset="0"/>
            </a:endParaRPr>
          </a:p>
        </p:txBody>
      </p:sp>
      <p:cxnSp>
        <p:nvCxnSpPr>
          <p:cNvPr id="56" name="Gerade Verbindung mit Pfeil 55"/>
          <p:cNvCxnSpPr/>
          <p:nvPr/>
        </p:nvCxnSpPr>
        <p:spPr bwMode="auto">
          <a:xfrm>
            <a:off x="5852466" y="2109806"/>
            <a:ext cx="900607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Gerade Verbindung mit Pfeil 56"/>
          <p:cNvCxnSpPr/>
          <p:nvPr/>
        </p:nvCxnSpPr>
        <p:spPr bwMode="auto">
          <a:xfrm>
            <a:off x="7902824" y="2320920"/>
            <a:ext cx="900607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Gerade Verbindung mit Pfeil 57"/>
          <p:cNvCxnSpPr/>
          <p:nvPr/>
        </p:nvCxnSpPr>
        <p:spPr bwMode="auto">
          <a:xfrm>
            <a:off x="5879358" y="2525080"/>
            <a:ext cx="900607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hteck 58"/>
          <p:cNvSpPr/>
          <p:nvPr/>
        </p:nvSpPr>
        <p:spPr bwMode="auto">
          <a:xfrm>
            <a:off x="5420416" y="1847836"/>
            <a:ext cx="1097614" cy="51000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2700" u="none" dirty="0">
                <a:latin typeface="Arial Narrow" panose="020B0606020202030204" pitchFamily="34" charset="0"/>
              </a:rPr>
              <a:t>Y</a:t>
            </a:r>
            <a:endParaRPr lang="de-DE" sz="2700" u="none" baseline="30000" dirty="0">
              <a:latin typeface="Arial Narrow" panose="020B0606020202030204" pitchFamily="34" charset="0"/>
            </a:endParaRPr>
          </a:p>
        </p:txBody>
      </p:sp>
      <p:sp>
        <p:nvSpPr>
          <p:cNvPr id="60" name="Rechteck 59"/>
          <p:cNvSpPr/>
          <p:nvPr/>
        </p:nvSpPr>
        <p:spPr bwMode="auto">
          <a:xfrm>
            <a:off x="5453857" y="2229411"/>
            <a:ext cx="1097614" cy="51000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2700" u="none" dirty="0">
                <a:latin typeface="Arial Narrow" panose="020B0606020202030204" pitchFamily="34" charset="0"/>
              </a:rPr>
              <a:t>a</a:t>
            </a:r>
            <a:endParaRPr lang="de-DE" sz="2700" u="none" baseline="30000" dirty="0">
              <a:latin typeface="Arial Narrow" panose="020B0606020202030204" pitchFamily="34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8227741" y="2480906"/>
            <a:ext cx="1944216" cy="51000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27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x</a:t>
            </a:r>
            <a:r>
              <a:rPr lang="de-DE" sz="2700" u="none" dirty="0">
                <a:latin typeface="Arial Narrow" panose="020B0606020202030204" pitchFamily="34" charset="0"/>
              </a:rPr>
              <a:t>=</a:t>
            </a:r>
            <a:r>
              <a:rPr lang="de-DE" sz="2700" u="none" dirty="0" err="1">
                <a:latin typeface="Arial Narrow" panose="020B0606020202030204" pitchFamily="34" charset="0"/>
              </a:rPr>
              <a:t>log</a:t>
            </a:r>
            <a:r>
              <a:rPr lang="de-DE" sz="2700" u="none" baseline="-25000" dirty="0" err="1">
                <a:latin typeface="Arial Narrow" panose="020B0606020202030204" pitchFamily="34" charset="0"/>
              </a:rPr>
              <a:t>a</a:t>
            </a:r>
            <a:r>
              <a:rPr lang="de-DE" sz="2700" u="none" dirty="0">
                <a:latin typeface="Arial Narrow" panose="020B0606020202030204" pitchFamily="34" charset="0"/>
              </a:rPr>
              <a:t> Y</a:t>
            </a:r>
            <a:endParaRPr lang="de-DE" sz="2700" u="none" baseline="30000" dirty="0">
              <a:latin typeface="Arial Narrow" panose="020B0606020202030204" pitchFamily="34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1715044" y="3334079"/>
            <a:ext cx="1562371" cy="128868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2036040" y="3693991"/>
            <a:ext cx="1008112" cy="58693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3200" u="none" dirty="0" err="1">
                <a:latin typeface="Arial Narrow" panose="020B0606020202030204" pitchFamily="34" charset="0"/>
              </a:rPr>
              <a:t>p.q</a:t>
            </a:r>
            <a:endParaRPr lang="de-DE" sz="3200" u="none" baseline="30000" dirty="0">
              <a:latin typeface="Arial Narrow" panose="020B0606020202030204" pitchFamily="34" charset="0"/>
            </a:endParaRPr>
          </a:p>
        </p:txBody>
      </p:sp>
      <p:cxnSp>
        <p:nvCxnSpPr>
          <p:cNvPr id="65" name="Gerade Verbindung mit Pfeil 64"/>
          <p:cNvCxnSpPr/>
          <p:nvPr/>
        </p:nvCxnSpPr>
        <p:spPr bwMode="auto">
          <a:xfrm>
            <a:off x="811906" y="3693982"/>
            <a:ext cx="900607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Gerade Verbindung mit Pfeil 65"/>
          <p:cNvCxnSpPr/>
          <p:nvPr/>
        </p:nvCxnSpPr>
        <p:spPr bwMode="auto">
          <a:xfrm>
            <a:off x="3277416" y="4028680"/>
            <a:ext cx="450304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Gerade Verbindung mit Pfeil 66"/>
          <p:cNvCxnSpPr/>
          <p:nvPr/>
        </p:nvCxnSpPr>
        <p:spPr bwMode="auto">
          <a:xfrm>
            <a:off x="811906" y="4275492"/>
            <a:ext cx="900607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Rechteck 67"/>
          <p:cNvSpPr/>
          <p:nvPr/>
        </p:nvSpPr>
        <p:spPr bwMode="auto">
          <a:xfrm>
            <a:off x="379856" y="3393543"/>
            <a:ext cx="1097614" cy="58693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32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p</a:t>
            </a:r>
            <a:endParaRPr lang="de-DE" sz="3200" u="none" baseline="30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Rechteck 68"/>
          <p:cNvSpPr/>
          <p:nvPr/>
        </p:nvSpPr>
        <p:spPr bwMode="auto">
          <a:xfrm>
            <a:off x="379856" y="3887797"/>
            <a:ext cx="1097614" cy="58693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32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q</a:t>
            </a:r>
            <a:endParaRPr lang="de-DE" sz="3200" u="none" baseline="30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Rechteck 69"/>
          <p:cNvSpPr/>
          <p:nvPr/>
        </p:nvSpPr>
        <p:spPr bwMode="auto">
          <a:xfrm>
            <a:off x="3727720" y="3790543"/>
            <a:ext cx="1552286" cy="51000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2700" u="none" dirty="0">
                <a:latin typeface="Arial Narrow" panose="020B0606020202030204" pitchFamily="34" charset="0"/>
              </a:rPr>
              <a:t>m=</a:t>
            </a:r>
            <a:r>
              <a:rPr lang="de-DE" sz="2700" u="none" dirty="0" err="1">
                <a:latin typeface="Arial Narrow" panose="020B0606020202030204" pitchFamily="34" charset="0"/>
              </a:rPr>
              <a:t>p.q</a:t>
            </a:r>
            <a:endParaRPr lang="de-DE" sz="2700" u="none" baseline="30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Rechteck 70"/>
          <p:cNvSpPr/>
          <p:nvPr/>
        </p:nvSpPr>
        <p:spPr bwMode="auto">
          <a:xfrm>
            <a:off x="6745240" y="3654593"/>
            <a:ext cx="1233880" cy="91194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" name="Rechteck 71"/>
          <p:cNvSpPr/>
          <p:nvPr/>
        </p:nvSpPr>
        <p:spPr bwMode="auto">
          <a:xfrm>
            <a:off x="7182744" y="3826459"/>
            <a:ext cx="720080" cy="58693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3200" u="none" dirty="0">
                <a:latin typeface="Arial Narrow" panose="020B0606020202030204" pitchFamily="34" charset="0"/>
              </a:rPr>
              <a:t>?</a:t>
            </a:r>
            <a:endParaRPr lang="de-DE" sz="3200" u="none" baseline="30000" dirty="0">
              <a:latin typeface="Arial Narrow" panose="020B0606020202030204" pitchFamily="34" charset="0"/>
            </a:endParaRPr>
          </a:p>
        </p:txBody>
      </p:sp>
      <p:cxnSp>
        <p:nvCxnSpPr>
          <p:cNvPr id="73" name="Gerade Verbindung mit Pfeil 72"/>
          <p:cNvCxnSpPr/>
          <p:nvPr/>
        </p:nvCxnSpPr>
        <p:spPr bwMode="auto">
          <a:xfrm>
            <a:off x="5852466" y="4072517"/>
            <a:ext cx="900607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Gerade Verbindung mit Pfeil 73"/>
          <p:cNvCxnSpPr/>
          <p:nvPr/>
        </p:nvCxnSpPr>
        <p:spPr bwMode="auto">
          <a:xfrm>
            <a:off x="7979120" y="4359025"/>
            <a:ext cx="900607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Gerade Verbindung mit Pfeil 74"/>
          <p:cNvCxnSpPr/>
          <p:nvPr/>
        </p:nvCxnSpPr>
        <p:spPr bwMode="auto">
          <a:xfrm>
            <a:off x="7979120" y="3922948"/>
            <a:ext cx="900607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Rechteck 75"/>
          <p:cNvSpPr/>
          <p:nvPr/>
        </p:nvSpPr>
        <p:spPr bwMode="auto">
          <a:xfrm>
            <a:off x="5420416" y="3810547"/>
            <a:ext cx="1097614" cy="51000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2700" u="none" dirty="0">
                <a:latin typeface="Arial Narrow" panose="020B0606020202030204" pitchFamily="34" charset="0"/>
              </a:rPr>
              <a:t>m</a:t>
            </a:r>
            <a:endParaRPr lang="de-DE" sz="2700" u="none" baseline="30000" dirty="0">
              <a:latin typeface="Arial Narrow" panose="020B0606020202030204" pitchFamily="34" charset="0"/>
            </a:endParaRPr>
          </a:p>
        </p:txBody>
      </p:sp>
      <p:sp>
        <p:nvSpPr>
          <p:cNvPr id="78" name="Rechteck 77"/>
          <p:cNvSpPr/>
          <p:nvPr/>
        </p:nvSpPr>
        <p:spPr bwMode="auto">
          <a:xfrm>
            <a:off x="8844754" y="3682177"/>
            <a:ext cx="1097614" cy="51000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27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p</a:t>
            </a:r>
            <a:endParaRPr lang="de-DE" sz="2700" u="none" baseline="30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9" name="Rechteck 78"/>
          <p:cNvSpPr/>
          <p:nvPr/>
        </p:nvSpPr>
        <p:spPr bwMode="auto">
          <a:xfrm>
            <a:off x="8875696" y="4112761"/>
            <a:ext cx="1097614" cy="51000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27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q</a:t>
            </a:r>
            <a:endParaRPr lang="de-DE" sz="2700" u="none" baseline="30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1699198" y="4885269"/>
            <a:ext cx="1547664" cy="104696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1" name="Rechteck 80"/>
          <p:cNvSpPr/>
          <p:nvPr/>
        </p:nvSpPr>
        <p:spPr bwMode="auto">
          <a:xfrm>
            <a:off x="1874276" y="5207618"/>
            <a:ext cx="1628292" cy="40227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kumimoji="0" 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X</a:t>
            </a:r>
            <a:r>
              <a:rPr kumimoji="0" lang="de-DE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2</a:t>
            </a:r>
            <a:r>
              <a:rPr kumimoji="0" lang="de-DE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de-DE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mod</a:t>
            </a:r>
            <a:r>
              <a:rPr kumimoji="0" lang="de-DE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m</a:t>
            </a:r>
            <a:endParaRPr kumimoji="0" lang="de-DE" b="1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811906" y="5043267"/>
            <a:ext cx="900607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Gerade Verbindung mit Pfeil 82"/>
          <p:cNvCxnSpPr/>
          <p:nvPr/>
        </p:nvCxnSpPr>
        <p:spPr bwMode="auto">
          <a:xfrm>
            <a:off x="3277416" y="5449973"/>
            <a:ext cx="450304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Gerade Verbindung mit Pfeil 83"/>
          <p:cNvCxnSpPr/>
          <p:nvPr/>
        </p:nvCxnSpPr>
        <p:spPr bwMode="auto">
          <a:xfrm>
            <a:off x="811906" y="5696785"/>
            <a:ext cx="900607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Rechteck 84"/>
          <p:cNvSpPr/>
          <p:nvPr/>
        </p:nvSpPr>
        <p:spPr bwMode="auto">
          <a:xfrm>
            <a:off x="379856" y="4814835"/>
            <a:ext cx="1097614" cy="58693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32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X</a:t>
            </a:r>
            <a:endParaRPr lang="de-DE" sz="3200" u="none" baseline="30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6" name="Rechteck 85"/>
          <p:cNvSpPr/>
          <p:nvPr/>
        </p:nvSpPr>
        <p:spPr bwMode="auto">
          <a:xfrm>
            <a:off x="307848" y="5596712"/>
            <a:ext cx="1404664" cy="46384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24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m=</a:t>
            </a:r>
            <a:r>
              <a:rPr lang="de-DE" sz="2400" u="none" dirty="0" err="1">
                <a:solidFill>
                  <a:srgbClr val="FF0000"/>
                </a:solidFill>
                <a:latin typeface="Arial Narrow" panose="020B0606020202030204" pitchFamily="34" charset="0"/>
              </a:rPr>
              <a:t>p.q</a:t>
            </a:r>
            <a:endParaRPr lang="de-DE" sz="2400" u="none" baseline="30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7" name="Rechteck 86"/>
          <p:cNvSpPr/>
          <p:nvPr/>
        </p:nvSpPr>
        <p:spPr bwMode="auto">
          <a:xfrm>
            <a:off x="3727720" y="5211836"/>
            <a:ext cx="1552286" cy="51000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2700" u="none" dirty="0">
                <a:latin typeface="Arial Narrow" panose="020B0606020202030204" pitchFamily="34" charset="0"/>
              </a:rPr>
              <a:t>Y=X</a:t>
            </a:r>
            <a:r>
              <a:rPr lang="de-DE" sz="2700" u="none" baseline="30000" dirty="0">
                <a:latin typeface="Arial Narrow" panose="020B0606020202030204" pitchFamily="34" charset="0"/>
              </a:rPr>
              <a:t>2</a:t>
            </a:r>
            <a:endParaRPr lang="de-DE" sz="2700" u="none" baseline="30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8" name="Rechteck 87"/>
          <p:cNvSpPr/>
          <p:nvPr/>
        </p:nvSpPr>
        <p:spPr bwMode="auto">
          <a:xfrm>
            <a:off x="6779965" y="4879812"/>
            <a:ext cx="1256425" cy="111740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9" name="Rechteck 88"/>
          <p:cNvSpPr/>
          <p:nvPr/>
        </p:nvSpPr>
        <p:spPr bwMode="auto">
          <a:xfrm>
            <a:off x="6834080" y="5148463"/>
            <a:ext cx="1224136" cy="83315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2400" u="none" dirty="0">
                <a:latin typeface="Arial Narrow" panose="020B0606020202030204" pitchFamily="34" charset="0"/>
                <a:sym typeface="Symbol"/>
              </a:rPr>
              <a:t>Y=</a:t>
            </a:r>
            <a:r>
              <a:rPr lang="de-DE" sz="2400" u="none" dirty="0">
                <a:latin typeface="Arial Narrow" panose="020B0606020202030204" pitchFamily="34" charset="0"/>
              </a:rPr>
              <a:t>?</a:t>
            </a:r>
          </a:p>
          <a:p>
            <a:pPr defTabSz="914204"/>
            <a:r>
              <a:rPr lang="de-DE" sz="2400" u="none" dirty="0" err="1">
                <a:latin typeface="Arial Narrow" panose="020B0606020202030204" pitchFamily="34" charset="0"/>
              </a:rPr>
              <a:t>mod</a:t>
            </a:r>
            <a:r>
              <a:rPr lang="de-DE" sz="2400" u="none" dirty="0">
                <a:latin typeface="Arial Narrow" panose="020B0606020202030204" pitchFamily="34" charset="0"/>
              </a:rPr>
              <a:t> m</a:t>
            </a:r>
            <a:endParaRPr lang="de-DE" sz="2400" u="none" baseline="30000" dirty="0">
              <a:latin typeface="Arial Narrow" panose="020B0606020202030204" pitchFamily="34" charset="0"/>
            </a:endParaRPr>
          </a:p>
        </p:txBody>
      </p:sp>
      <p:cxnSp>
        <p:nvCxnSpPr>
          <p:cNvPr id="90" name="Gerade Verbindung mit Pfeil 89"/>
          <p:cNvCxnSpPr/>
          <p:nvPr/>
        </p:nvCxnSpPr>
        <p:spPr bwMode="auto">
          <a:xfrm>
            <a:off x="5852466" y="5169087"/>
            <a:ext cx="900607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Gerade Verbindung mit Pfeil 90"/>
          <p:cNvCxnSpPr/>
          <p:nvPr/>
        </p:nvCxnSpPr>
        <p:spPr bwMode="auto">
          <a:xfrm>
            <a:off x="5851940" y="5801669"/>
            <a:ext cx="900607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Gerade Verbindung mit Pfeil 91"/>
          <p:cNvCxnSpPr/>
          <p:nvPr/>
        </p:nvCxnSpPr>
        <p:spPr bwMode="auto">
          <a:xfrm>
            <a:off x="8084714" y="5466838"/>
            <a:ext cx="900607" cy="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3" name="Rechteck 92"/>
          <p:cNvSpPr/>
          <p:nvPr/>
        </p:nvSpPr>
        <p:spPr bwMode="auto">
          <a:xfrm>
            <a:off x="5384702" y="4952607"/>
            <a:ext cx="1097614" cy="51000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2700" u="none" dirty="0">
                <a:latin typeface="Arial Narrow" panose="020B0606020202030204" pitchFamily="34" charset="0"/>
              </a:rPr>
              <a:t>Y</a:t>
            </a:r>
            <a:endParaRPr lang="de-DE" sz="2700" u="none" baseline="30000" dirty="0">
              <a:latin typeface="Arial Narrow" panose="020B0606020202030204" pitchFamily="34" charset="0"/>
            </a:endParaRPr>
          </a:p>
        </p:txBody>
      </p:sp>
      <p:sp>
        <p:nvSpPr>
          <p:cNvPr id="94" name="Rechteck 93"/>
          <p:cNvSpPr/>
          <p:nvPr/>
        </p:nvSpPr>
        <p:spPr bwMode="auto">
          <a:xfrm>
            <a:off x="8978128" y="5211835"/>
            <a:ext cx="1097614" cy="51000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27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X</a:t>
            </a:r>
            <a:endParaRPr lang="de-DE" sz="2700" u="none" baseline="30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6" name="Rechteck 95"/>
          <p:cNvSpPr/>
          <p:nvPr/>
        </p:nvSpPr>
        <p:spPr bwMode="auto">
          <a:xfrm>
            <a:off x="5384702" y="5491596"/>
            <a:ext cx="1097614" cy="51000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9980" tIns="46790" rIns="89980" bIns="46790" numCol="1" spcCol="0" rtlCol="0" anchor="ctr" anchorCtr="0" compatLnSpc="1">
            <a:prstTxWarp prst="textNoShape">
              <a:avLst/>
            </a:prstTxWarp>
            <a:spAutoFit/>
          </a:bodyPr>
          <a:lstStyle/>
          <a:p>
            <a:pPr defTabSz="914204"/>
            <a:r>
              <a:rPr lang="de-DE" sz="2700" u="none" dirty="0">
                <a:latin typeface="Arial Narrow" panose="020B0606020202030204" pitchFamily="34" charset="0"/>
              </a:rPr>
              <a:t>m</a:t>
            </a:r>
            <a:endParaRPr lang="de-DE" sz="2700" u="none" baseline="30000" dirty="0">
              <a:latin typeface="Arial Narrow" panose="020B0606020202030204" pitchFamily="34" charset="0"/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7085746" y="5207606"/>
            <a:ext cx="36004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Gerade Verbindung 18"/>
          <p:cNvCxnSpPr>
            <a:cxnSpLocks/>
          </p:cNvCxnSpPr>
          <p:nvPr/>
        </p:nvCxnSpPr>
        <p:spPr bwMode="auto">
          <a:xfrm flipV="1">
            <a:off x="379856" y="3031958"/>
            <a:ext cx="9036860" cy="978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Gerade Verbindung 103"/>
          <p:cNvCxnSpPr>
            <a:cxnSpLocks/>
          </p:cNvCxnSpPr>
          <p:nvPr/>
        </p:nvCxnSpPr>
        <p:spPr bwMode="auto">
          <a:xfrm>
            <a:off x="585650" y="4725470"/>
            <a:ext cx="8970501" cy="2378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 Box 2"/>
          <p:cNvSpPr txBox="1">
            <a:spLocks noChangeArrowheads="1"/>
          </p:cNvSpPr>
          <p:nvPr/>
        </p:nvSpPr>
        <p:spPr bwMode="auto">
          <a:xfrm>
            <a:off x="8353127" y="1586607"/>
            <a:ext cx="1511912" cy="523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1420" tIns="45710" rIns="91420" bIns="45710">
            <a:spAutoFit/>
          </a:bodyPr>
          <a:lstStyle/>
          <a:p>
            <a:pPr defTabSz="761836"/>
            <a:r>
              <a:rPr lang="en-US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Discrete log </a:t>
            </a:r>
          </a:p>
          <a:p>
            <a:pPr defTabSz="761836"/>
            <a:r>
              <a:rPr lang="en-US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Problem (DH Lock)</a:t>
            </a:r>
            <a:endParaRPr lang="en-US" sz="1200" i="1" u="none" dirty="0">
              <a:solidFill>
                <a:srgbClr val="FC0128"/>
              </a:solidFill>
              <a:latin typeface="Arial Narrow" panose="020B0606020202030204" pitchFamily="34" charset="0"/>
            </a:endParaRPr>
          </a:p>
        </p:txBody>
      </p:sp>
      <p:sp>
        <p:nvSpPr>
          <p:cNvPr id="106" name="Text Box 2"/>
          <p:cNvSpPr txBox="1">
            <a:spLocks noChangeArrowheads="1"/>
          </p:cNvSpPr>
          <p:nvPr/>
        </p:nvSpPr>
        <p:spPr bwMode="auto">
          <a:xfrm>
            <a:off x="8311435" y="3301193"/>
            <a:ext cx="1604373" cy="523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1420" tIns="45710" rIns="91420" bIns="45710">
            <a:spAutoFit/>
          </a:bodyPr>
          <a:lstStyle>
            <a:defPPr>
              <a:defRPr lang="de-DE"/>
            </a:defPPr>
            <a:lvl1pPr defTabSz="761836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dirty="0">
                <a:latin typeface="Arial Narrow" panose="020B0606020202030204" pitchFamily="34" charset="0"/>
              </a:rPr>
              <a:t>Factorization</a:t>
            </a:r>
          </a:p>
          <a:p>
            <a:r>
              <a:rPr lang="en-US" dirty="0">
                <a:latin typeface="Arial Narrow" panose="020B0606020202030204" pitchFamily="34" charset="0"/>
              </a:rPr>
              <a:t>Problem (RSA Lock)</a:t>
            </a:r>
          </a:p>
        </p:txBody>
      </p:sp>
      <p:sp>
        <p:nvSpPr>
          <p:cNvPr id="107" name="Text Box 2"/>
          <p:cNvSpPr txBox="1">
            <a:spLocks noChangeArrowheads="1"/>
          </p:cNvSpPr>
          <p:nvPr/>
        </p:nvSpPr>
        <p:spPr bwMode="auto">
          <a:xfrm>
            <a:off x="8278460" y="4843226"/>
            <a:ext cx="1709082" cy="523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1420" tIns="45710" rIns="91420" bIns="45710">
            <a:spAutoFit/>
          </a:bodyPr>
          <a:lstStyle>
            <a:defPPr>
              <a:defRPr lang="de-DE"/>
            </a:defPPr>
            <a:lvl1pPr defTabSz="761836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dirty="0">
                <a:latin typeface="Arial Narrow" panose="020B0606020202030204" pitchFamily="34" charset="0"/>
              </a:rPr>
              <a:t>Factorization</a:t>
            </a:r>
          </a:p>
          <a:p>
            <a:r>
              <a:rPr lang="en-US" dirty="0">
                <a:latin typeface="Arial Narrow" panose="020B0606020202030204" pitchFamily="34" charset="0"/>
              </a:rPr>
              <a:t>Problem (Rabin Lock)</a:t>
            </a:r>
          </a:p>
        </p:txBody>
      </p:sp>
      <p:sp>
        <p:nvSpPr>
          <p:cNvPr id="62" name="Text Box 12"/>
          <p:cNvSpPr txBox="1">
            <a:spLocks noChangeArrowheads="1"/>
          </p:cNvSpPr>
          <p:nvPr/>
        </p:nvSpPr>
        <p:spPr bwMode="auto">
          <a:xfrm rot="20938760">
            <a:off x="3749074" y="3134165"/>
            <a:ext cx="3286437" cy="4000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0" rIns="91420" bIns="45710">
            <a:spAutoFit/>
          </a:bodyPr>
          <a:lstStyle/>
          <a:p>
            <a:pPr defTabSz="761836">
              <a:defRPr/>
            </a:pPr>
            <a:r>
              <a:rPr lang="en-US" altLang="ar-SA" u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All based on unproved claims! </a:t>
            </a:r>
            <a:endParaRPr lang="en-US" altLang="ar-SA" i="1" u="none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  <p:sp>
        <p:nvSpPr>
          <p:cNvPr id="77" name="Text Box 2"/>
          <p:cNvSpPr txBox="1">
            <a:spLocks noChangeArrowheads="1"/>
          </p:cNvSpPr>
          <p:nvPr/>
        </p:nvSpPr>
        <p:spPr bwMode="auto">
          <a:xfrm>
            <a:off x="1748008" y="1278464"/>
            <a:ext cx="1152839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0" tIns="45710" rIns="91420" bIns="45710">
            <a:spAutoFit/>
          </a:bodyPr>
          <a:lstStyle/>
          <a:p>
            <a:pPr defTabSz="761836"/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Locking</a:t>
            </a:r>
            <a:endParaRPr lang="en-US" i="1" u="none" dirty="0">
              <a:solidFill>
                <a:srgbClr val="FC0128"/>
              </a:solidFill>
              <a:latin typeface="Arial Narrow" panose="020B0606020202030204" pitchFamily="34" charset="0"/>
            </a:endParaRPr>
          </a:p>
        </p:txBody>
      </p:sp>
      <p:sp>
        <p:nvSpPr>
          <p:cNvPr id="95" name="Text Box 2"/>
          <p:cNvSpPr txBox="1">
            <a:spLocks noChangeArrowheads="1"/>
          </p:cNvSpPr>
          <p:nvPr/>
        </p:nvSpPr>
        <p:spPr bwMode="auto">
          <a:xfrm>
            <a:off x="6680557" y="1267488"/>
            <a:ext cx="1572826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0" tIns="45710" rIns="91420" bIns="45710">
            <a:spAutoFit/>
          </a:bodyPr>
          <a:lstStyle/>
          <a:p>
            <a:pPr defTabSz="761836"/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Un-Locking</a:t>
            </a:r>
            <a:endParaRPr lang="en-US" i="1" u="none" dirty="0">
              <a:solidFill>
                <a:srgbClr val="FC0128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97" name="Gerade Verbindung 103">
            <a:extLst>
              <a:ext uri="{FF2B5EF4-FFF2-40B4-BE49-F238E27FC236}">
                <a16:creationId xmlns="" xmlns:a16="http://schemas.microsoft.com/office/drawing/2014/main" id="{5DC4C7BA-BD5D-410E-9747-DA0CA32C5AC5}"/>
              </a:ext>
            </a:extLst>
          </p:cNvPr>
          <p:cNvCxnSpPr>
            <a:cxnSpLocks/>
          </p:cNvCxnSpPr>
          <p:nvPr/>
        </p:nvCxnSpPr>
        <p:spPr bwMode="auto">
          <a:xfrm>
            <a:off x="622023" y="6094339"/>
            <a:ext cx="8934128" cy="1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8" name="Text Box 2">
            <a:extLst>
              <a:ext uri="{FF2B5EF4-FFF2-40B4-BE49-F238E27FC236}">
                <a16:creationId xmlns="" xmlns:a16="http://schemas.microsoft.com/office/drawing/2014/main" id="{D6CD6539-E106-427D-87D7-35129AC09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570" y="6061697"/>
            <a:ext cx="9139256" cy="40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0" tIns="45710" rIns="91420" bIns="45710">
            <a:spAutoFit/>
          </a:bodyPr>
          <a:lstStyle/>
          <a:p>
            <a:pPr defTabSz="761836"/>
            <a:r>
              <a:rPr lang="en-US" dirty="0" smtClean="0">
                <a:solidFill>
                  <a:srgbClr val="FF0000"/>
                </a:solidFill>
              </a:rPr>
              <a:t>In addition to that: </a:t>
            </a:r>
            <a:r>
              <a:rPr lang="en-US" b="0" u="none" dirty="0" smtClean="0">
                <a:solidFill>
                  <a:srgbClr val="000000"/>
                </a:solidFill>
              </a:rPr>
              <a:t>New </a:t>
            </a:r>
            <a:r>
              <a:rPr lang="en-US" b="0" u="none" dirty="0">
                <a:solidFill>
                  <a:srgbClr val="000000"/>
                </a:solidFill>
              </a:rPr>
              <a:t>Algebra using </a:t>
            </a:r>
            <a:r>
              <a:rPr lang="en-US" dirty="0">
                <a:solidFill>
                  <a:srgbClr val="000000"/>
                </a:solidFill>
              </a:rPr>
              <a:t>additive Groups </a:t>
            </a:r>
            <a:r>
              <a:rPr lang="en-US" b="0" u="none" dirty="0">
                <a:solidFill>
                  <a:srgbClr val="000000"/>
                </a:solidFill>
              </a:rPr>
              <a:t>over </a:t>
            </a:r>
            <a:r>
              <a:rPr lang="en-US" u="none" dirty="0">
                <a:solidFill>
                  <a:srgbClr val="000000"/>
                </a:solidFill>
              </a:rPr>
              <a:t>Elliptic Curves </a:t>
            </a:r>
            <a:endParaRPr lang="en-US" sz="1800" i="1" u="none" dirty="0">
              <a:solidFill>
                <a:srgbClr val="FC01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81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9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0594" grpId="0" autoUpdateAnimBg="0"/>
      <p:bldP spid="8" grpId="0" animBg="1"/>
      <p:bldP spid="7" grpId="0"/>
      <p:bldP spid="51" grpId="0"/>
      <p:bldP spid="52" grpId="0"/>
      <p:bldP spid="53" grpId="0"/>
      <p:bldP spid="54" grpId="0" animBg="1"/>
      <p:bldP spid="55" grpId="0"/>
      <p:bldP spid="59" grpId="0"/>
      <p:bldP spid="60" grpId="0"/>
      <p:bldP spid="61" grpId="0"/>
      <p:bldP spid="63" grpId="0" animBg="1"/>
      <p:bldP spid="64" grpId="0"/>
      <p:bldP spid="68" grpId="0"/>
      <p:bldP spid="69" grpId="0"/>
      <p:bldP spid="70" grpId="0"/>
      <p:bldP spid="71" grpId="0" animBg="1"/>
      <p:bldP spid="72" grpId="0"/>
      <p:bldP spid="76" grpId="0"/>
      <p:bldP spid="78" grpId="0"/>
      <p:bldP spid="79" grpId="0"/>
      <p:bldP spid="80" grpId="0" animBg="1"/>
      <p:bldP spid="81" grpId="0"/>
      <p:bldP spid="85" grpId="0"/>
      <p:bldP spid="86" grpId="0"/>
      <p:bldP spid="87" grpId="0"/>
      <p:bldP spid="88" grpId="0" animBg="1"/>
      <p:bldP spid="89" grpId="0"/>
      <p:bldP spid="93" grpId="0"/>
      <p:bldP spid="94" grpId="0"/>
      <p:bldP spid="96" grpId="0"/>
      <p:bldP spid="105" grpId="0" animBg="1"/>
      <p:bldP spid="106" grpId="0" animBg="1"/>
      <p:bldP spid="107" grpId="0" animBg="1"/>
      <p:bldP spid="62" grpId="0" animBg="1"/>
      <p:bldP spid="77" grpId="0" autoUpdateAnimBg="0"/>
      <p:bldP spid="95" grpId="0" autoUpdateAnimBg="0"/>
      <p:bldP spid="9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354" name="Text Box 2"/>
          <p:cNvSpPr txBox="1">
            <a:spLocks noChangeArrowheads="1"/>
          </p:cNvSpPr>
          <p:nvPr/>
        </p:nvSpPr>
        <p:spPr bwMode="auto">
          <a:xfrm>
            <a:off x="324068" y="322133"/>
            <a:ext cx="9793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JM" sz="44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Elliptic Curve</a:t>
            </a:r>
            <a:r>
              <a:rPr lang="en-JM" sz="4400" u="none" dirty="0"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Based Crypto-systems</a:t>
            </a:r>
          </a:p>
          <a:p>
            <a:pPr algn="ctr" defTabSz="762000">
              <a:defRPr/>
            </a:pPr>
            <a:endParaRPr lang="en-US" sz="18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26467" y="1226567"/>
            <a:ext cx="9577635" cy="53267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762000"/>
            <a:r>
              <a:rPr lang="en-US" dirty="0">
                <a:latin typeface="Arial Narrow" pitchFamily="34" charset="0"/>
              </a:rPr>
              <a:t>Background:</a:t>
            </a:r>
            <a:r>
              <a:rPr lang="en-US" b="0" u="none" dirty="0">
                <a:latin typeface="Arial Narrow" pitchFamily="34" charset="0"/>
              </a:rPr>
              <a:t>  We </a:t>
            </a:r>
            <a:r>
              <a:rPr lang="en-US" b="0" u="none" dirty="0" smtClean="0">
                <a:latin typeface="Arial Narrow" pitchFamily="34" charset="0"/>
              </a:rPr>
              <a:t>introduced so far </a:t>
            </a:r>
            <a:r>
              <a:rPr lang="en-US" b="0" u="none" dirty="0">
                <a:latin typeface="Arial Narrow" pitchFamily="34" charset="0"/>
              </a:rPr>
              <a:t>using the </a:t>
            </a:r>
            <a:r>
              <a:rPr lang="en-US" u="none" dirty="0">
                <a:latin typeface="Arial Narrow" pitchFamily="34" charset="0"/>
              </a:rPr>
              <a:t>multiplicative cyclic group</a:t>
            </a:r>
            <a:r>
              <a:rPr lang="en-US" b="0" u="none" dirty="0">
                <a:latin typeface="Arial Narrow" pitchFamily="34" charset="0"/>
              </a:rPr>
              <a:t> of the exponents of a primitive element for building a system in which  the </a:t>
            </a:r>
            <a:r>
              <a:rPr lang="en-US" b="0" dirty="0">
                <a:latin typeface="Arial Narrow" pitchFamily="34" charset="0"/>
              </a:rPr>
              <a:t>discrete logarithm </a:t>
            </a:r>
            <a:r>
              <a:rPr lang="en-US" b="0" u="none" dirty="0">
                <a:latin typeface="Arial Narrow" pitchFamily="34" charset="0"/>
              </a:rPr>
              <a:t>is not computable</a:t>
            </a:r>
          </a:p>
          <a:p>
            <a:pPr defTabSz="762000"/>
            <a:endParaRPr lang="en-US" b="0" u="none" dirty="0">
              <a:latin typeface="Arial Narrow" pitchFamily="34" charset="0"/>
            </a:endParaRPr>
          </a:p>
          <a:p>
            <a:pPr defTabSz="762000">
              <a:buFont typeface="Symbol" pitchFamily="18" charset="2"/>
              <a:buNone/>
            </a:pPr>
            <a:r>
              <a:rPr lang="en-US" u="none" dirty="0">
                <a:sym typeface="Symbol" pitchFamily="18" charset="2"/>
              </a:rPr>
              <a:t> 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was selected as a </a:t>
            </a:r>
            <a:r>
              <a:rPr lang="en-US" i="1" dirty="0">
                <a:latin typeface="Arial Narrow" pitchFamily="34" charset="0"/>
                <a:sym typeface="Symbol" pitchFamily="18" charset="2"/>
              </a:rPr>
              <a:t>primitive element</a:t>
            </a:r>
            <a:r>
              <a:rPr lang="en-US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in GF(p) or GF(2</a:t>
            </a:r>
            <a:r>
              <a:rPr lang="en-US" b="0" u="none" baseline="30000" dirty="0">
                <a:latin typeface="Arial Narrow" pitchFamily="34" charset="0"/>
                <a:sym typeface="Symbol" pitchFamily="18" charset="2"/>
              </a:rPr>
              <a:t>m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) having the maximum possible multiplicative order in GF.</a:t>
            </a:r>
          </a:p>
          <a:p>
            <a:pPr defTabSz="762000">
              <a:buFont typeface="Symbol" pitchFamily="18" charset="2"/>
              <a:buChar char="a"/>
            </a:pPr>
            <a:endParaRPr lang="en-US" b="0" u="none" dirty="0">
              <a:latin typeface="Arial Narrow" pitchFamily="34" charset="0"/>
              <a:sym typeface="Symbol" pitchFamily="18" charset="2"/>
            </a:endParaRPr>
          </a:p>
          <a:p>
            <a:pPr defTabSz="762000"/>
            <a:r>
              <a:rPr lang="en-US" b="0" u="none" dirty="0">
                <a:latin typeface="Arial Narrow" pitchFamily="34" charset="0"/>
                <a:sym typeface="Symbol" pitchFamily="18" charset="2"/>
              </a:rPr>
              <a:t>Thus    { 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u="none" baseline="30000" dirty="0">
                <a:latin typeface="Arial Narrow" pitchFamily="34" charset="0"/>
              </a:rPr>
              <a:t>1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    </a:t>
            </a:r>
            <a:r>
              <a:rPr lang="en-US" u="none" baseline="30000" dirty="0">
                <a:latin typeface="Arial Narrow" pitchFamily="34" charset="0"/>
              </a:rPr>
              <a:t>2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    </a:t>
            </a:r>
            <a:r>
              <a:rPr lang="en-US" u="none" baseline="30000" dirty="0">
                <a:latin typeface="Arial Narrow" pitchFamily="34" charset="0"/>
              </a:rPr>
              <a:t>3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   ........ </a:t>
            </a:r>
            <a:r>
              <a:rPr lang="en-US" u="none" baseline="30000" dirty="0">
                <a:latin typeface="Arial Narrow" pitchFamily="34" charset="0"/>
              </a:rPr>
              <a:t>n</a:t>
            </a:r>
            <a:r>
              <a:rPr lang="en-US" b="0" u="none" dirty="0">
                <a:latin typeface="Arial Narrow" pitchFamily="34" charset="0"/>
              </a:rPr>
              <a:t> </a:t>
            </a:r>
            <a:r>
              <a:rPr lang="en-US" u="none" dirty="0">
                <a:latin typeface="Arial Narrow" pitchFamily="34" charset="0"/>
              </a:rPr>
              <a:t>=1</a:t>
            </a:r>
            <a:r>
              <a:rPr lang="en-US" b="0" u="none" dirty="0">
                <a:latin typeface="Arial Narrow" pitchFamily="34" charset="0"/>
              </a:rPr>
              <a:t> }     is a </a:t>
            </a:r>
            <a:r>
              <a:rPr lang="en-US" u="none" dirty="0">
                <a:latin typeface="Arial Narrow" pitchFamily="34" charset="0"/>
              </a:rPr>
              <a:t>cyclic group including all non-zero field elements</a:t>
            </a:r>
            <a:r>
              <a:rPr lang="en-US" b="0" u="none" dirty="0">
                <a:latin typeface="Arial Narrow" pitchFamily="34" charset="0"/>
              </a:rPr>
              <a:t>.  </a:t>
            </a:r>
          </a:p>
          <a:p>
            <a:pPr defTabSz="762000"/>
            <a:endParaRPr lang="en-US" b="0" u="none" dirty="0">
              <a:latin typeface="Arial Narrow" pitchFamily="34" charset="0"/>
            </a:endParaRPr>
          </a:p>
          <a:p>
            <a:pPr defTabSz="762000"/>
            <a:r>
              <a:rPr lang="en-US" dirty="0" smtClean="0">
                <a:latin typeface="Arial Narrow" pitchFamily="34" charset="0"/>
              </a:rPr>
              <a:t>Claimed unsolved problem: </a:t>
            </a:r>
            <a:r>
              <a:rPr lang="en-US" b="0" u="none" dirty="0">
                <a:latin typeface="Arial Narrow" pitchFamily="34" charset="0"/>
              </a:rPr>
              <a:t>If we know 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baseline="30000" dirty="0" err="1">
                <a:latin typeface="Arial Narrow" pitchFamily="34" charset="0"/>
              </a:rPr>
              <a:t>i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, we do not know how to find </a:t>
            </a:r>
            <a:r>
              <a:rPr lang="en-US" b="0" u="none" dirty="0" err="1">
                <a:latin typeface="Arial Narrow" pitchFamily="34" charset="0"/>
                <a:sym typeface="Symbol" pitchFamily="18" charset="2"/>
              </a:rPr>
              <a:t>i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 without exhaustive search</a:t>
            </a:r>
            <a:br>
              <a:rPr lang="en-US" b="0" u="none" dirty="0">
                <a:latin typeface="Arial Narrow" pitchFamily="34" charset="0"/>
                <a:sym typeface="Symbol" pitchFamily="18" charset="2"/>
              </a:rPr>
            </a:br>
            <a:r>
              <a:rPr lang="en-US" b="0" u="none" dirty="0">
                <a:latin typeface="Arial Narrow" pitchFamily="34" charset="0"/>
                <a:sym typeface="Symbol" pitchFamily="18" charset="2"/>
              </a:rPr>
              <a:t>           </a:t>
            </a:r>
            <a:r>
              <a:rPr lang="en-US" b="0" u="none" dirty="0" smtClean="0">
                <a:latin typeface="Arial Narrow" pitchFamily="34" charset="0"/>
                <a:sym typeface="Symbol" pitchFamily="18" charset="2"/>
              </a:rPr>
              <a:t>                                      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(</a:t>
            </a:r>
            <a:r>
              <a:rPr lang="en-US" b="0" dirty="0">
                <a:latin typeface="Arial Narrow" pitchFamily="34" charset="0"/>
                <a:sym typeface="Symbol" pitchFamily="18" charset="2"/>
              </a:rPr>
              <a:t>discrete logarithm problem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). </a:t>
            </a:r>
          </a:p>
          <a:p>
            <a:pPr defTabSz="762000"/>
            <a:r>
              <a:rPr lang="en-US" b="0" u="none" dirty="0">
                <a:latin typeface="Arial Narrow" pitchFamily="34" charset="0"/>
                <a:sym typeface="Symbol" pitchFamily="18" charset="2"/>
              </a:rPr>
              <a:t>The basic arithmetic used was </a:t>
            </a:r>
            <a:r>
              <a:rPr lang="en-US" b="0" u="none" dirty="0" smtClean="0">
                <a:latin typeface="Arial Narrow" pitchFamily="34" charset="0"/>
                <a:sym typeface="Symbol" pitchFamily="18" charset="2"/>
              </a:rPr>
              <a:t>modular 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multiplication (or exponentiation modulo p or mod p(x)).</a:t>
            </a:r>
          </a:p>
          <a:p>
            <a:pPr defTabSz="762000"/>
            <a:endParaRPr lang="en-US" b="0" u="none" dirty="0">
              <a:latin typeface="Arial Narrow" pitchFamily="34" charset="0"/>
            </a:endParaRPr>
          </a:p>
          <a:p>
            <a:pPr defTabSz="762000"/>
            <a:r>
              <a:rPr lang="en-US" dirty="0">
                <a:latin typeface="Arial Narrow" pitchFamily="34" charset="0"/>
              </a:rPr>
              <a:t>Question:</a:t>
            </a:r>
          </a:p>
          <a:p>
            <a:pPr defTabSz="762000"/>
            <a:r>
              <a:rPr lang="en-US" b="0" u="none" dirty="0">
                <a:latin typeface="Arial Narrow" pitchFamily="34" charset="0"/>
              </a:rPr>
              <a:t>Are there other similar groups offering less complex arithmetic with similar cryptographic properties?</a:t>
            </a:r>
          </a:p>
          <a:p>
            <a:pPr defTabSz="762000"/>
            <a:r>
              <a:rPr lang="en-US" b="0" dirty="0" smtClean="0">
                <a:latin typeface="Arial Narrow" pitchFamily="34" charset="0"/>
              </a:rPr>
              <a:t>The answer is yes with the following proposed algebra:</a:t>
            </a:r>
            <a:r>
              <a:rPr lang="en-US" b="0" u="none" dirty="0" smtClean="0">
                <a:latin typeface="Arial Narrow" pitchFamily="34" charset="0"/>
              </a:rPr>
              <a:t> </a:t>
            </a:r>
          </a:p>
          <a:p>
            <a:pPr defTabSz="762000"/>
            <a:r>
              <a:rPr lang="en-US" b="0" u="none" dirty="0" smtClean="0">
                <a:latin typeface="Arial Narrow" pitchFamily="34" charset="0"/>
              </a:rPr>
              <a:t>An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additive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groups </a:t>
            </a:r>
            <a:r>
              <a:rPr lang="en-US" b="0" u="none" dirty="0">
                <a:latin typeface="Arial Narrow" pitchFamily="34" charset="0"/>
              </a:rPr>
              <a:t>  is defined by addition in </a:t>
            </a:r>
            <a:r>
              <a:rPr lang="en-US" b="0" u="none" dirty="0" smtClean="0">
                <a:latin typeface="Arial Narrow" pitchFamily="34" charset="0"/>
              </a:rPr>
              <a:t>in an </a:t>
            </a:r>
            <a:r>
              <a:rPr lang="en-US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elliptic curve</a:t>
            </a: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b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b="0" u="none" dirty="0">
                <a:latin typeface="Arial Narrow" pitchFamily="34" charset="0"/>
              </a:rPr>
              <a:t>system over GF(p) or GF(2</a:t>
            </a:r>
            <a:r>
              <a:rPr lang="en-US" b="0" u="none" baseline="30000" dirty="0">
                <a:latin typeface="Arial Narrow" pitchFamily="34" charset="0"/>
              </a:rPr>
              <a:t>m</a:t>
            </a:r>
            <a:r>
              <a:rPr lang="en-US" b="0" u="none" dirty="0">
                <a:latin typeface="Arial Narrow" pitchFamily="34" charset="0"/>
              </a:rPr>
              <a:t>). </a:t>
            </a:r>
            <a:r>
              <a:rPr lang="en-US" b="0" u="none" dirty="0" smtClean="0">
                <a:latin typeface="Arial Narrow" pitchFamily="34" charset="0"/>
              </a:rPr>
              <a:t/>
            </a:r>
            <a:br>
              <a:rPr lang="en-US" b="0" u="none" dirty="0" smtClean="0">
                <a:latin typeface="Arial Narrow" pitchFamily="34" charset="0"/>
              </a:rPr>
            </a:br>
            <a:r>
              <a:rPr lang="en-US" b="0" u="none" dirty="0" smtClean="0">
                <a:latin typeface="Arial Narrow" pitchFamily="34" charset="0"/>
              </a:rPr>
              <a:t>was </a:t>
            </a:r>
            <a:r>
              <a:rPr lang="en-US" b="0" u="none" dirty="0">
                <a:latin typeface="Arial Narrow" pitchFamily="34" charset="0"/>
              </a:rPr>
              <a:t>suggested independently by Neal </a:t>
            </a:r>
            <a:r>
              <a:rPr lang="en-US" b="0" u="none" dirty="0" err="1">
                <a:latin typeface="Arial Narrow" pitchFamily="34" charset="0"/>
              </a:rPr>
              <a:t>Koblitz</a:t>
            </a:r>
            <a:r>
              <a:rPr lang="en-US" b="0" u="none" dirty="0">
                <a:latin typeface="Arial Narrow" pitchFamily="34" charset="0"/>
              </a:rPr>
              <a:t> and Victor S. Miller n 1985. </a:t>
            </a:r>
            <a:endParaRPr lang="en-US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6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02" name="Text Box 2"/>
          <p:cNvSpPr txBox="1">
            <a:spLocks noChangeArrowheads="1"/>
          </p:cNvSpPr>
          <p:nvPr/>
        </p:nvSpPr>
        <p:spPr bwMode="auto">
          <a:xfrm>
            <a:off x="606783" y="218455"/>
            <a:ext cx="90284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JM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Elliptic Curve:</a:t>
            </a:r>
            <a:r>
              <a:rPr lang="en-JM" sz="3200" u="none" dirty="0"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</a:t>
            </a:r>
            <a:r>
              <a:rPr lang="en-JM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Other Additive Group </a:t>
            </a:r>
            <a:r>
              <a:rPr lang="en-JM" sz="3200" u="none" dirty="0"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for Cryptosystems</a:t>
            </a:r>
            <a:endParaRPr lang="en-US" sz="32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382403" name="Text Box 3"/>
          <p:cNvSpPr txBox="1">
            <a:spLocks noChangeArrowheads="1"/>
          </p:cNvSpPr>
          <p:nvPr/>
        </p:nvSpPr>
        <p:spPr bwMode="auto">
          <a:xfrm>
            <a:off x="792163" y="3314700"/>
            <a:ext cx="8809037" cy="15564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defTabSz="762000">
              <a:spcAft>
                <a:spcPts val="600"/>
              </a:spcAft>
              <a:defRPr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 Additive Group of order n was found</a:t>
            </a:r>
            <a:r>
              <a:rPr lang="en-US" sz="1800" b="0" u="none" dirty="0">
                <a:latin typeface="Arial Narrow" pitchFamily="34" charset="0"/>
              </a:rPr>
              <a:t> using a primitive point </a:t>
            </a:r>
            <a:r>
              <a:rPr lang="en-US" sz="1800" u="none" dirty="0">
                <a:latin typeface="Arial Narrow" pitchFamily="34" charset="0"/>
              </a:rPr>
              <a:t>P having the </a:t>
            </a:r>
            <a:r>
              <a:rPr lang="en-US" sz="1800" u="none" dirty="0" smtClean="0">
                <a:latin typeface="Arial Narrow" pitchFamily="34" charset="0"/>
              </a:rPr>
              <a:t>large additive order </a:t>
            </a:r>
            <a:r>
              <a:rPr lang="en-US" sz="1800" u="none" dirty="0">
                <a:latin typeface="Arial Narrow" pitchFamily="34" charset="0"/>
              </a:rPr>
              <a:t>n which can generate a large group</a:t>
            </a:r>
            <a:r>
              <a:rPr lang="en-US" sz="1800" b="0" u="none" dirty="0">
                <a:latin typeface="Arial Narrow" pitchFamily="34" charset="0"/>
              </a:rPr>
              <a:t>. That is</a:t>
            </a:r>
          </a:p>
          <a:p>
            <a:pPr defTabSz="762000">
              <a:defRPr/>
            </a:pPr>
            <a:r>
              <a:rPr lang="en-US" sz="1800" b="0" u="none" dirty="0">
                <a:latin typeface="Arial Narrow" pitchFamily="34" charset="0"/>
              </a:rPr>
              <a:t>P + P + P ........+ P = </a:t>
            </a:r>
            <a:r>
              <a:rPr lang="en-US" sz="1800" u="none" dirty="0">
                <a:latin typeface="Arial Narrow" pitchFamily="34" charset="0"/>
              </a:rPr>
              <a:t>n P</a:t>
            </a:r>
            <a:r>
              <a:rPr lang="en-US" sz="1800" b="0" u="none" dirty="0">
                <a:latin typeface="Arial Narrow" pitchFamily="34" charset="0"/>
              </a:rPr>
              <a:t> =  e   where   e  is the neutral element of the group.</a:t>
            </a:r>
          </a:p>
          <a:p>
            <a:pPr defTabSz="762000">
              <a:defRPr/>
            </a:pPr>
            <a:endParaRPr lang="en-US" sz="1800" b="0" u="none" dirty="0">
              <a:latin typeface="Arial Narrow" pitchFamily="34" charset="0"/>
            </a:endParaRPr>
          </a:p>
          <a:p>
            <a:pPr defTabSz="762000">
              <a:defRPr/>
            </a:pPr>
            <a:endParaRPr lang="en-US" sz="1800" b="0" u="none" dirty="0">
              <a:latin typeface="Arial Narrow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16559" y="4436567"/>
            <a:ext cx="2563820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dirty="0">
                <a:latin typeface="Arial Narrow" pitchFamily="34" charset="0"/>
              </a:rPr>
              <a:t>n-times (n </a:t>
            </a:r>
            <a:r>
              <a:rPr lang="de-DE" dirty="0" err="1">
                <a:latin typeface="Arial Narrow" pitchFamily="34" charset="0"/>
              </a:rPr>
              <a:t>is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very</a:t>
            </a:r>
            <a:r>
              <a:rPr lang="de-DE" dirty="0">
                <a:latin typeface="Arial Narrow" pitchFamily="34" charset="0"/>
              </a:rPr>
              <a:t> large)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 flipV="1">
            <a:off x="928688" y="4250903"/>
            <a:ext cx="671512" cy="18566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1555758" y="4250902"/>
            <a:ext cx="864385" cy="20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1600200" y="1295400"/>
            <a:ext cx="1216025" cy="1624013"/>
          </a:xfrm>
          <a:custGeom>
            <a:avLst/>
            <a:gdLst>
              <a:gd name="T0" fmla="*/ 2147483647 w 1421"/>
              <a:gd name="T1" fmla="*/ 2147483647 h 1361"/>
              <a:gd name="T2" fmla="*/ 2147483647 w 1421"/>
              <a:gd name="T3" fmla="*/ 2147483647 h 1361"/>
              <a:gd name="T4" fmla="*/ 2147483647 w 1421"/>
              <a:gd name="T5" fmla="*/ 2147483647 h 1361"/>
              <a:gd name="T6" fmla="*/ 2147483647 w 1421"/>
              <a:gd name="T7" fmla="*/ 2147483647 h 1361"/>
              <a:gd name="T8" fmla="*/ 2147483647 w 1421"/>
              <a:gd name="T9" fmla="*/ 2147483647 h 1361"/>
              <a:gd name="T10" fmla="*/ 2147483647 w 1421"/>
              <a:gd name="T11" fmla="*/ 2147483647 h 1361"/>
              <a:gd name="T12" fmla="*/ 2147483647 w 1421"/>
              <a:gd name="T13" fmla="*/ 2147483647 h 1361"/>
              <a:gd name="T14" fmla="*/ 2147483647 w 1421"/>
              <a:gd name="T15" fmla="*/ 2147483647 h 1361"/>
              <a:gd name="T16" fmla="*/ 2147483647 w 1421"/>
              <a:gd name="T17" fmla="*/ 0 h 13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21"/>
              <a:gd name="T28" fmla="*/ 0 h 1361"/>
              <a:gd name="T29" fmla="*/ 1421 w 1421"/>
              <a:gd name="T30" fmla="*/ 1361 h 136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21" h="1361">
                <a:moveTo>
                  <a:pt x="1421" y="1361"/>
                </a:moveTo>
                <a:cubicBezTo>
                  <a:pt x="1391" y="1187"/>
                  <a:pt x="1361" y="1014"/>
                  <a:pt x="1240" y="908"/>
                </a:cubicBezTo>
                <a:cubicBezTo>
                  <a:pt x="1119" y="802"/>
                  <a:pt x="846" y="711"/>
                  <a:pt x="695" y="726"/>
                </a:cubicBezTo>
                <a:cubicBezTo>
                  <a:pt x="544" y="741"/>
                  <a:pt x="445" y="1005"/>
                  <a:pt x="332" y="998"/>
                </a:cubicBezTo>
                <a:cubicBezTo>
                  <a:pt x="219" y="991"/>
                  <a:pt x="30" y="787"/>
                  <a:pt x="15" y="681"/>
                </a:cubicBezTo>
                <a:cubicBezTo>
                  <a:pt x="0" y="575"/>
                  <a:pt x="129" y="378"/>
                  <a:pt x="242" y="363"/>
                </a:cubicBezTo>
                <a:cubicBezTo>
                  <a:pt x="355" y="348"/>
                  <a:pt x="536" y="575"/>
                  <a:pt x="695" y="590"/>
                </a:cubicBezTo>
                <a:cubicBezTo>
                  <a:pt x="854" y="605"/>
                  <a:pt x="1081" y="552"/>
                  <a:pt x="1194" y="454"/>
                </a:cubicBezTo>
                <a:cubicBezTo>
                  <a:pt x="1307" y="356"/>
                  <a:pt x="1341" y="178"/>
                  <a:pt x="13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2516188" y="1882775"/>
            <a:ext cx="38100" cy="4445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2516188" y="2287588"/>
            <a:ext cx="38100" cy="46037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2535238" y="1295400"/>
            <a:ext cx="0" cy="14890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6000" y="1676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u="none">
                <a:latin typeface="Arial Narrow" pitchFamily="34" charset="0"/>
              </a:rPr>
              <a:t>P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270125" y="2265363"/>
            <a:ext cx="309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u="none">
                <a:latin typeface="Arial Narrow" pitchFamily="34" charset="0"/>
              </a:rPr>
              <a:t>-P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3810103" y="1149094"/>
            <a:ext cx="1752544" cy="1752600"/>
            <a:chOff x="3836948" y="1155405"/>
            <a:chExt cx="1752544" cy="1752600"/>
          </a:xfrm>
        </p:grpSpPr>
        <p:grpSp>
          <p:nvGrpSpPr>
            <p:cNvPr id="2" name="Gruppieren 1"/>
            <p:cNvGrpSpPr/>
            <p:nvPr/>
          </p:nvGrpSpPr>
          <p:grpSpPr>
            <a:xfrm>
              <a:off x="3836948" y="1875456"/>
              <a:ext cx="1752544" cy="558146"/>
              <a:chOff x="3836948" y="1862852"/>
              <a:chExt cx="1752544" cy="558146"/>
            </a:xfrm>
          </p:grpSpPr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 flipV="1">
                <a:off x="3836948" y="1884885"/>
                <a:ext cx="1682750" cy="2000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3" name="Oval 17"/>
              <p:cNvSpPr>
                <a:spLocks noChangeArrowheads="1"/>
              </p:cNvSpPr>
              <p:nvPr/>
            </p:nvSpPr>
            <p:spPr bwMode="auto">
              <a:xfrm>
                <a:off x="5091113" y="1913302"/>
                <a:ext cx="44450" cy="41275"/>
              </a:xfrm>
              <a:prstGeom prst="ellipse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34" name="Oval 18"/>
              <p:cNvSpPr>
                <a:spLocks noChangeArrowheads="1"/>
              </p:cNvSpPr>
              <p:nvPr/>
            </p:nvSpPr>
            <p:spPr bwMode="auto">
              <a:xfrm>
                <a:off x="5087550" y="2272874"/>
                <a:ext cx="44450" cy="41275"/>
              </a:xfrm>
              <a:prstGeom prst="ellipse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37" name="Text Box 21"/>
              <p:cNvSpPr txBox="1">
                <a:spLocks noChangeArrowheads="1"/>
              </p:cNvSpPr>
              <p:nvPr/>
            </p:nvSpPr>
            <p:spPr bwMode="auto">
              <a:xfrm>
                <a:off x="5077737" y="2174777"/>
                <a:ext cx="46839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u="none" dirty="0">
                    <a:solidFill>
                      <a:schemeClr val="hlink"/>
                    </a:solidFill>
                    <a:latin typeface="Arial Narrow" pitchFamily="34" charset="0"/>
                  </a:rPr>
                  <a:t>(P+Q)</a:t>
                </a:r>
              </a:p>
            </p:txBody>
          </p:sp>
          <p:sp>
            <p:nvSpPr>
              <p:cNvPr id="9238" name="Text Box 22"/>
              <p:cNvSpPr txBox="1">
                <a:spLocks noChangeArrowheads="1"/>
              </p:cNvSpPr>
              <p:nvPr/>
            </p:nvSpPr>
            <p:spPr bwMode="auto">
              <a:xfrm>
                <a:off x="5085828" y="1862852"/>
                <a:ext cx="50366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u="none" dirty="0">
                    <a:solidFill>
                      <a:schemeClr val="hlink"/>
                    </a:solidFill>
                    <a:latin typeface="Arial Narrow" pitchFamily="34" charset="0"/>
                  </a:rPr>
                  <a:t>-(P+Q)</a:t>
                </a:r>
              </a:p>
            </p:txBody>
          </p:sp>
        </p:grp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5112767" y="1155405"/>
              <a:ext cx="0" cy="17526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9240" name="Freeform 24"/>
          <p:cNvSpPr>
            <a:spLocks/>
          </p:cNvSpPr>
          <p:nvPr/>
        </p:nvSpPr>
        <p:spPr bwMode="auto">
          <a:xfrm>
            <a:off x="6553200" y="1447800"/>
            <a:ext cx="1368425" cy="1476375"/>
          </a:xfrm>
          <a:custGeom>
            <a:avLst/>
            <a:gdLst>
              <a:gd name="T0" fmla="*/ 2147483647 w 1421"/>
              <a:gd name="T1" fmla="*/ 2147483647 h 1361"/>
              <a:gd name="T2" fmla="*/ 2147483647 w 1421"/>
              <a:gd name="T3" fmla="*/ 2147483647 h 1361"/>
              <a:gd name="T4" fmla="*/ 2147483647 w 1421"/>
              <a:gd name="T5" fmla="*/ 2147483647 h 1361"/>
              <a:gd name="T6" fmla="*/ 2147483647 w 1421"/>
              <a:gd name="T7" fmla="*/ 2147483647 h 1361"/>
              <a:gd name="T8" fmla="*/ 2147483647 w 1421"/>
              <a:gd name="T9" fmla="*/ 2147483647 h 1361"/>
              <a:gd name="T10" fmla="*/ 2147483647 w 1421"/>
              <a:gd name="T11" fmla="*/ 2147483647 h 1361"/>
              <a:gd name="T12" fmla="*/ 2147483647 w 1421"/>
              <a:gd name="T13" fmla="*/ 2147483647 h 1361"/>
              <a:gd name="T14" fmla="*/ 2147483647 w 1421"/>
              <a:gd name="T15" fmla="*/ 2147483647 h 1361"/>
              <a:gd name="T16" fmla="*/ 2147483647 w 1421"/>
              <a:gd name="T17" fmla="*/ 0 h 13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21"/>
              <a:gd name="T28" fmla="*/ 0 h 1361"/>
              <a:gd name="T29" fmla="*/ 1421 w 1421"/>
              <a:gd name="T30" fmla="*/ 1361 h 136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21" h="1361">
                <a:moveTo>
                  <a:pt x="1421" y="1361"/>
                </a:moveTo>
                <a:cubicBezTo>
                  <a:pt x="1391" y="1187"/>
                  <a:pt x="1361" y="1014"/>
                  <a:pt x="1240" y="908"/>
                </a:cubicBezTo>
                <a:cubicBezTo>
                  <a:pt x="1119" y="802"/>
                  <a:pt x="846" y="711"/>
                  <a:pt x="695" y="726"/>
                </a:cubicBezTo>
                <a:cubicBezTo>
                  <a:pt x="544" y="741"/>
                  <a:pt x="445" y="1005"/>
                  <a:pt x="332" y="998"/>
                </a:cubicBezTo>
                <a:cubicBezTo>
                  <a:pt x="219" y="991"/>
                  <a:pt x="30" y="787"/>
                  <a:pt x="15" y="681"/>
                </a:cubicBezTo>
                <a:cubicBezTo>
                  <a:pt x="0" y="575"/>
                  <a:pt x="129" y="378"/>
                  <a:pt x="242" y="363"/>
                </a:cubicBezTo>
                <a:cubicBezTo>
                  <a:pt x="355" y="348"/>
                  <a:pt x="536" y="575"/>
                  <a:pt x="695" y="590"/>
                </a:cubicBezTo>
                <a:cubicBezTo>
                  <a:pt x="854" y="605"/>
                  <a:pt x="1081" y="552"/>
                  <a:pt x="1194" y="454"/>
                </a:cubicBezTo>
                <a:cubicBezTo>
                  <a:pt x="1307" y="356"/>
                  <a:pt x="1341" y="178"/>
                  <a:pt x="13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6826250" y="1828800"/>
            <a:ext cx="44450" cy="4127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754548" y="1635879"/>
            <a:ext cx="26161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u="none" dirty="0">
                <a:solidFill>
                  <a:srgbClr val="FF0000"/>
                </a:solidFill>
                <a:latin typeface="Arial Narrow" pitchFamily="34" charset="0"/>
              </a:rPr>
              <a:t>P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7469247" y="1231106"/>
            <a:ext cx="364892" cy="1752600"/>
            <a:chOff x="7469247" y="1231106"/>
            <a:chExt cx="364892" cy="1752600"/>
          </a:xfrm>
        </p:grpSpPr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>
              <a:off x="7485703" y="1231106"/>
              <a:ext cx="0" cy="17526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9245" name="Text Box 29"/>
            <p:cNvSpPr txBox="1">
              <a:spLocks noChangeArrowheads="1"/>
            </p:cNvSpPr>
            <p:nvPr/>
          </p:nvSpPr>
          <p:spPr bwMode="auto">
            <a:xfrm>
              <a:off x="7521233" y="2164077"/>
              <a:ext cx="31290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u="none" dirty="0">
                  <a:solidFill>
                    <a:srgbClr val="FF0000"/>
                  </a:solidFill>
                  <a:latin typeface="Arial Narrow" pitchFamily="34" charset="0"/>
                </a:rPr>
                <a:t>2P</a:t>
              </a:r>
            </a:p>
          </p:txBody>
        </p:sp>
        <p:sp>
          <p:nvSpPr>
            <p:cNvPr id="9246" name="Oval 30"/>
            <p:cNvSpPr>
              <a:spLocks noChangeArrowheads="1"/>
            </p:cNvSpPr>
            <p:nvPr/>
          </p:nvSpPr>
          <p:spPr bwMode="auto">
            <a:xfrm>
              <a:off x="7469247" y="2265476"/>
              <a:ext cx="44450" cy="41275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1924050" y="2933700"/>
            <a:ext cx="7191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u="none" dirty="0">
                <a:latin typeface="Arial Narrow" pitchFamily="34" charset="0"/>
              </a:rPr>
              <a:t>Negation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781800" y="2971800"/>
            <a:ext cx="1257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u="none">
                <a:latin typeface="Arial Narrow" pitchFamily="34" charset="0"/>
              </a:rPr>
              <a:t>Adding P + P = 2P</a:t>
            </a:r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1143000" y="2085975"/>
            <a:ext cx="2209800" cy="0"/>
          </a:xfrm>
          <a:prstGeom prst="line">
            <a:avLst/>
          </a:prstGeom>
          <a:noFill/>
          <a:ln w="12700">
            <a:solidFill>
              <a:srgbClr val="1515F5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V="1">
            <a:off x="1524000" y="1095375"/>
            <a:ext cx="0" cy="1828800"/>
          </a:xfrm>
          <a:prstGeom prst="line">
            <a:avLst/>
          </a:prstGeom>
          <a:noFill/>
          <a:ln w="12700">
            <a:solidFill>
              <a:srgbClr val="1515F5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6105525" y="2176463"/>
            <a:ext cx="2209800" cy="0"/>
          </a:xfrm>
          <a:prstGeom prst="line">
            <a:avLst/>
          </a:prstGeom>
          <a:noFill/>
          <a:ln w="12700">
            <a:solidFill>
              <a:srgbClr val="1515F5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solidFill>
                <a:srgbClr val="FF0000"/>
              </a:solidFill>
            </a:endParaRPr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 flipV="1">
            <a:off x="6465416" y="1117653"/>
            <a:ext cx="0" cy="1828800"/>
          </a:xfrm>
          <a:prstGeom prst="line">
            <a:avLst/>
          </a:prstGeom>
          <a:noFill/>
          <a:ln w="12700">
            <a:solidFill>
              <a:srgbClr val="1515F5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6269000" y="1663754"/>
            <a:ext cx="1975765" cy="511909"/>
            <a:chOff x="6269000" y="1663754"/>
            <a:chExt cx="1975765" cy="511909"/>
          </a:xfrm>
        </p:grpSpPr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6269000" y="1663754"/>
              <a:ext cx="1429718" cy="47498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9247" name="Text Box 31"/>
            <p:cNvSpPr txBox="1">
              <a:spLocks noChangeArrowheads="1"/>
            </p:cNvSpPr>
            <p:nvPr/>
          </p:nvSpPr>
          <p:spPr bwMode="auto">
            <a:xfrm>
              <a:off x="7582404" y="1944831"/>
              <a:ext cx="662361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u="none" dirty="0">
                  <a:solidFill>
                    <a:srgbClr val="FF0000"/>
                  </a:solidFill>
                  <a:latin typeface="Arial Narrow" pitchFamily="34" charset="0"/>
                </a:rPr>
                <a:t>-2P=-(P+P)</a:t>
              </a:r>
            </a:p>
          </p:txBody>
        </p:sp>
        <p:sp>
          <p:nvSpPr>
            <p:cNvPr id="9257" name="Oval 41"/>
            <p:cNvSpPr>
              <a:spLocks noChangeArrowheads="1"/>
            </p:cNvSpPr>
            <p:nvPr/>
          </p:nvSpPr>
          <p:spPr bwMode="auto">
            <a:xfrm>
              <a:off x="7462994" y="2043635"/>
              <a:ext cx="44450" cy="41275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1066800" y="1066800"/>
            <a:ext cx="23622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grpSp>
        <p:nvGrpSpPr>
          <p:cNvPr id="4" name="Gruppieren 3"/>
          <p:cNvGrpSpPr/>
          <p:nvPr/>
        </p:nvGrpSpPr>
        <p:grpSpPr>
          <a:xfrm>
            <a:off x="3505200" y="1079205"/>
            <a:ext cx="2426493" cy="2179638"/>
            <a:chOff x="3505200" y="1079205"/>
            <a:chExt cx="2426493" cy="2179638"/>
          </a:xfrm>
        </p:grpSpPr>
        <p:sp>
          <p:nvSpPr>
            <p:cNvPr id="9229" name="Freeform 13"/>
            <p:cNvSpPr>
              <a:spLocks/>
            </p:cNvSpPr>
            <p:nvPr/>
          </p:nvSpPr>
          <p:spPr bwMode="auto">
            <a:xfrm>
              <a:off x="3985418" y="1409405"/>
              <a:ext cx="1393825" cy="1450975"/>
            </a:xfrm>
            <a:custGeom>
              <a:avLst/>
              <a:gdLst>
                <a:gd name="T0" fmla="*/ 2147483647 w 1421"/>
                <a:gd name="T1" fmla="*/ 2147483647 h 1361"/>
                <a:gd name="T2" fmla="*/ 2147483647 w 1421"/>
                <a:gd name="T3" fmla="*/ 2147483647 h 1361"/>
                <a:gd name="T4" fmla="*/ 2147483647 w 1421"/>
                <a:gd name="T5" fmla="*/ 2147483647 h 1361"/>
                <a:gd name="T6" fmla="*/ 2147483647 w 1421"/>
                <a:gd name="T7" fmla="*/ 2147483647 h 1361"/>
                <a:gd name="T8" fmla="*/ 2147483647 w 1421"/>
                <a:gd name="T9" fmla="*/ 2147483647 h 1361"/>
                <a:gd name="T10" fmla="*/ 2147483647 w 1421"/>
                <a:gd name="T11" fmla="*/ 2147483647 h 1361"/>
                <a:gd name="T12" fmla="*/ 2147483647 w 1421"/>
                <a:gd name="T13" fmla="*/ 2147483647 h 1361"/>
                <a:gd name="T14" fmla="*/ 2147483647 w 1421"/>
                <a:gd name="T15" fmla="*/ 2147483647 h 1361"/>
                <a:gd name="T16" fmla="*/ 2147483647 w 1421"/>
                <a:gd name="T17" fmla="*/ 0 h 13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21"/>
                <a:gd name="T28" fmla="*/ 0 h 1361"/>
                <a:gd name="T29" fmla="*/ 1421 w 1421"/>
                <a:gd name="T30" fmla="*/ 1361 h 13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21" h="1361">
                  <a:moveTo>
                    <a:pt x="1421" y="1361"/>
                  </a:moveTo>
                  <a:cubicBezTo>
                    <a:pt x="1391" y="1187"/>
                    <a:pt x="1361" y="1014"/>
                    <a:pt x="1240" y="908"/>
                  </a:cubicBezTo>
                  <a:cubicBezTo>
                    <a:pt x="1119" y="802"/>
                    <a:pt x="846" y="711"/>
                    <a:pt x="695" y="726"/>
                  </a:cubicBezTo>
                  <a:cubicBezTo>
                    <a:pt x="544" y="741"/>
                    <a:pt x="445" y="1005"/>
                    <a:pt x="332" y="998"/>
                  </a:cubicBezTo>
                  <a:cubicBezTo>
                    <a:pt x="219" y="991"/>
                    <a:pt x="30" y="787"/>
                    <a:pt x="15" y="681"/>
                  </a:cubicBezTo>
                  <a:cubicBezTo>
                    <a:pt x="0" y="575"/>
                    <a:pt x="129" y="378"/>
                    <a:pt x="242" y="363"/>
                  </a:cubicBezTo>
                  <a:cubicBezTo>
                    <a:pt x="355" y="348"/>
                    <a:pt x="536" y="575"/>
                    <a:pt x="695" y="590"/>
                  </a:cubicBezTo>
                  <a:cubicBezTo>
                    <a:pt x="854" y="605"/>
                    <a:pt x="1081" y="552"/>
                    <a:pt x="1194" y="454"/>
                  </a:cubicBezTo>
                  <a:cubicBezTo>
                    <a:pt x="1307" y="356"/>
                    <a:pt x="1341" y="178"/>
                    <a:pt x="137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3998118" y="2053930"/>
              <a:ext cx="44450" cy="41275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32" name="Oval 16"/>
            <p:cNvSpPr>
              <a:spLocks noChangeArrowheads="1"/>
            </p:cNvSpPr>
            <p:nvPr/>
          </p:nvSpPr>
          <p:spPr bwMode="auto">
            <a:xfrm>
              <a:off x="4563810" y="1984119"/>
              <a:ext cx="44450" cy="41275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3863974" y="1813719"/>
              <a:ext cx="2682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u="none" dirty="0">
                  <a:solidFill>
                    <a:schemeClr val="hlink"/>
                  </a:solidFill>
                  <a:latin typeface="Arial Narrow" pitchFamily="34" charset="0"/>
                </a:rPr>
                <a:t>P</a:t>
              </a:r>
            </a:p>
          </p:txBody>
        </p:sp>
        <p:sp>
          <p:nvSpPr>
            <p:cNvPr id="9236" name="Text Box 20"/>
            <p:cNvSpPr txBox="1">
              <a:spLocks noChangeArrowheads="1"/>
            </p:cNvSpPr>
            <p:nvPr/>
          </p:nvSpPr>
          <p:spPr bwMode="auto">
            <a:xfrm>
              <a:off x="4469606" y="1698331"/>
              <a:ext cx="2809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u="none" dirty="0">
                  <a:solidFill>
                    <a:schemeClr val="hlink"/>
                  </a:solidFill>
                  <a:latin typeface="Arial Narrow" pitchFamily="34" charset="0"/>
                </a:rPr>
                <a:t>Q</a:t>
              </a:r>
            </a:p>
          </p:txBody>
        </p:sp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4255293" y="2984205"/>
              <a:ext cx="97313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u="none" dirty="0">
                  <a:latin typeface="Arial Narrow" pitchFamily="34" charset="0"/>
                </a:rPr>
                <a:t>Adding P + Q</a:t>
              </a:r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>
              <a:off x="3505200" y="2085975"/>
              <a:ext cx="2209800" cy="0"/>
            </a:xfrm>
            <a:prstGeom prst="line">
              <a:avLst/>
            </a:prstGeom>
            <a:noFill/>
            <a:ln w="12700">
              <a:solidFill>
                <a:srgbClr val="1515F5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 flipV="1">
              <a:off x="3921918" y="1126830"/>
              <a:ext cx="0" cy="1828800"/>
            </a:xfrm>
            <a:prstGeom prst="line">
              <a:avLst/>
            </a:prstGeom>
            <a:noFill/>
            <a:ln w="12700">
              <a:solidFill>
                <a:srgbClr val="1515F5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3569493" y="1079205"/>
              <a:ext cx="2362200" cy="1905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6096000" y="1066800"/>
            <a:ext cx="23622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6400852" y="1798638"/>
            <a:ext cx="1175909" cy="704504"/>
            <a:chOff x="6400852" y="1798638"/>
            <a:chExt cx="1175909" cy="704504"/>
          </a:xfrm>
        </p:grpSpPr>
        <p:sp>
          <p:nvSpPr>
            <p:cNvPr id="9261" name="Line 45"/>
            <p:cNvSpPr>
              <a:spLocks noChangeShapeType="1"/>
            </p:cNvSpPr>
            <p:nvPr/>
          </p:nvSpPr>
          <p:spPr bwMode="auto">
            <a:xfrm flipH="1">
              <a:off x="6549619" y="2047342"/>
              <a:ext cx="1027142" cy="23806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9262" name="Text Box 46"/>
            <p:cNvSpPr txBox="1">
              <a:spLocks noChangeArrowheads="1"/>
            </p:cNvSpPr>
            <p:nvPr/>
          </p:nvSpPr>
          <p:spPr bwMode="auto">
            <a:xfrm>
              <a:off x="6400852" y="2256921"/>
              <a:ext cx="31290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u="none" dirty="0">
                  <a:solidFill>
                    <a:srgbClr val="FF0000"/>
                  </a:solidFill>
                  <a:latin typeface="Arial Narrow" pitchFamily="34" charset="0"/>
                </a:rPr>
                <a:t>4P</a:t>
              </a:r>
            </a:p>
          </p:txBody>
        </p:sp>
        <p:sp>
          <p:nvSpPr>
            <p:cNvPr id="60" name="Text Box 46"/>
            <p:cNvSpPr txBox="1">
              <a:spLocks noChangeArrowheads="1"/>
            </p:cNvSpPr>
            <p:nvPr/>
          </p:nvSpPr>
          <p:spPr bwMode="auto">
            <a:xfrm>
              <a:off x="6426116" y="1798638"/>
              <a:ext cx="34817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u="none" dirty="0">
                  <a:solidFill>
                    <a:srgbClr val="FF0000"/>
                  </a:solidFill>
                  <a:latin typeface="Arial Narrow" pitchFamily="34" charset="0"/>
                </a:rPr>
                <a:t>-4P</a:t>
              </a:r>
            </a:p>
          </p:txBody>
        </p:sp>
      </p:grp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8137525" y="1919232"/>
            <a:ext cx="266717" cy="2791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de-DE" sz="1200" u="none" dirty="0"/>
              <a:t>x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6480175" y="1011238"/>
            <a:ext cx="260305" cy="263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de-DE" sz="1100" u="none" dirty="0"/>
              <a:t>y</a:t>
            </a: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1618871" y="1108409"/>
            <a:ext cx="960817" cy="30995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de-DE" sz="1400" u="none"/>
              <a:t>F(x,y) = 0</a:t>
            </a: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906296" y="4875073"/>
            <a:ext cx="8809038" cy="16026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defTabSz="762000">
              <a:defRPr/>
            </a:pPr>
            <a:r>
              <a:rPr lang="en-US" sz="1600" dirty="0">
                <a:latin typeface="Arial Narrow" pitchFamily="34" charset="0"/>
              </a:rPr>
              <a:t>In this group</a:t>
            </a:r>
            <a:r>
              <a:rPr lang="en-US" sz="1600" u="none" dirty="0">
                <a:latin typeface="Arial Narrow" pitchFamily="34" charset="0"/>
              </a:rPr>
              <a:t> </a:t>
            </a:r>
            <a:r>
              <a:rPr lang="en-US" sz="1600" u="none" dirty="0" smtClean="0">
                <a:latin typeface="Arial Narrow" pitchFamily="34" charset="0"/>
              </a:rPr>
              <a:t>  </a:t>
            </a:r>
            <a:r>
              <a:rPr lang="en-US" sz="1800" u="none" dirty="0" smtClean="0">
                <a:latin typeface="Arial Narrow" pitchFamily="34" charset="0"/>
              </a:rPr>
              <a:t>it </a:t>
            </a:r>
            <a:r>
              <a:rPr lang="en-US" sz="1800" u="none" dirty="0">
                <a:latin typeface="Arial Narrow" pitchFamily="34" charset="0"/>
              </a:rPr>
              <a:t>is still </a:t>
            </a:r>
            <a:r>
              <a:rPr lang="en-US" sz="1800" dirty="0">
                <a:latin typeface="Arial Narrow" pitchFamily="34" charset="0"/>
              </a:rPr>
              <a:t>claimed</a:t>
            </a:r>
            <a:r>
              <a:rPr lang="en-US" sz="1800" u="none" dirty="0">
                <a:latin typeface="Arial Narrow" pitchFamily="34" charset="0"/>
              </a:rPr>
              <a:t> that we do not know how to divide!.</a:t>
            </a:r>
          </a:p>
          <a:p>
            <a:pPr defTabSz="762000">
              <a:defRPr/>
            </a:pPr>
            <a:r>
              <a:rPr lang="en-US" sz="1600" b="0" u="none" dirty="0" smtClean="0">
                <a:latin typeface="Arial Narrow" pitchFamily="34" charset="0"/>
              </a:rPr>
              <a:t>                        </a:t>
            </a:r>
            <a:r>
              <a:rPr lang="en-US" sz="1600" b="0" dirty="0" smtClean="0">
                <a:latin typeface="Arial Narrow" pitchFamily="34" charset="0"/>
              </a:rPr>
              <a:t>Example: </a:t>
            </a:r>
            <a:r>
              <a:rPr lang="en-US" sz="1600" b="0" u="none" dirty="0" smtClean="0">
                <a:latin typeface="Arial Narrow" pitchFamily="34" charset="0"/>
              </a:rPr>
              <a:t>if </a:t>
            </a:r>
            <a:r>
              <a:rPr lang="en-US" sz="1600" b="0" u="none" dirty="0">
                <a:latin typeface="Arial Narrow" pitchFamily="34" charset="0"/>
              </a:rPr>
              <a:t>we know  that Y = 5 P and we know </a:t>
            </a:r>
            <a:r>
              <a:rPr lang="en-US" sz="1600" b="0" u="none" dirty="0" smtClean="0">
                <a:latin typeface="Arial Narrow" pitchFamily="34" charset="0"/>
              </a:rPr>
              <a:t>P and Y, we </a:t>
            </a:r>
            <a:r>
              <a:rPr lang="en-US" sz="1600" b="0" u="none" dirty="0">
                <a:latin typeface="Arial Narrow" pitchFamily="34" charset="0"/>
              </a:rPr>
              <a:t>do not know how to find 5 = Y/P.</a:t>
            </a:r>
            <a:br>
              <a:rPr lang="en-US" sz="1600" b="0" u="none" dirty="0">
                <a:latin typeface="Arial Narrow" pitchFamily="34" charset="0"/>
              </a:rPr>
            </a:br>
            <a:r>
              <a:rPr lang="en-US" sz="1600" b="0" u="none" dirty="0">
                <a:latin typeface="Arial Narrow" pitchFamily="34" charset="0"/>
              </a:rPr>
              <a:t/>
            </a:r>
            <a:br>
              <a:rPr lang="en-US" sz="1600" b="0" u="none" dirty="0">
                <a:latin typeface="Arial Narrow" pitchFamily="34" charset="0"/>
              </a:rPr>
            </a:br>
            <a:r>
              <a:rPr lang="en-US" sz="1600" dirty="0">
                <a:latin typeface="Arial Narrow" pitchFamily="34" charset="0"/>
              </a:rPr>
              <a:t>Cryptographic significance: </a:t>
            </a:r>
            <a:r>
              <a:rPr lang="en-US" sz="1600" u="none" dirty="0">
                <a:latin typeface="Arial Narrow" pitchFamily="34" charset="0"/>
              </a:rPr>
              <a:t>If a secret key K is multiplied by a known element P to get Y=</a:t>
            </a:r>
            <a:r>
              <a:rPr lang="en-US" sz="1600" u="none" dirty="0">
                <a:solidFill>
                  <a:schemeClr val="hlink"/>
                </a:solidFill>
                <a:latin typeface="Arial Narrow" pitchFamily="34" charset="0"/>
              </a:rPr>
              <a:t>K</a:t>
            </a:r>
            <a:r>
              <a:rPr lang="en-US" sz="1600" u="none" dirty="0">
                <a:latin typeface="Arial Narrow" pitchFamily="34" charset="0"/>
              </a:rPr>
              <a:t>P.</a:t>
            </a:r>
          </a:p>
          <a:p>
            <a:pPr defTabSz="762000">
              <a:defRPr/>
            </a:pPr>
            <a:r>
              <a:rPr lang="en-US" sz="1600" u="none" dirty="0">
                <a:latin typeface="Arial Narrow" pitchFamily="34" charset="0"/>
              </a:rPr>
              <a:t>If </a:t>
            </a:r>
            <a:r>
              <a:rPr lang="en-US" sz="1600" u="none" dirty="0" smtClean="0">
                <a:latin typeface="Arial Narrow" pitchFamily="34" charset="0"/>
              </a:rPr>
              <a:t>Y is publish with  P</a:t>
            </a:r>
            <a:r>
              <a:rPr lang="en-US" sz="1600" u="none" dirty="0">
                <a:latin typeface="Arial Narrow" pitchFamily="34" charset="0"/>
              </a:rPr>
              <a:t>, </a:t>
            </a:r>
            <a:r>
              <a:rPr lang="en-US" sz="1600" u="none" dirty="0" smtClean="0">
                <a:latin typeface="Arial Narrow" pitchFamily="34" charset="0"/>
              </a:rPr>
              <a:t>  </a:t>
            </a:r>
            <a:r>
              <a:rPr lang="en-US" sz="1600" dirty="0" smtClean="0">
                <a:solidFill>
                  <a:schemeClr val="hlink"/>
                </a:solidFill>
                <a:latin typeface="Arial Narrow" pitchFamily="34" charset="0"/>
              </a:rPr>
              <a:t>K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>
                <a:latin typeface="Arial Narrow" pitchFamily="34" charset="0"/>
              </a:rPr>
              <a:t>is not possible</a:t>
            </a:r>
            <a:r>
              <a:rPr lang="en-US" sz="1600" u="none" dirty="0">
                <a:latin typeface="Arial Narrow" pitchFamily="34" charset="0"/>
              </a:rPr>
              <a:t> to be found as it is not known how to compute K= Y/P .</a:t>
            </a:r>
          </a:p>
          <a:p>
            <a:pPr defTabSz="762000">
              <a:defRPr/>
            </a:pPr>
            <a:r>
              <a:rPr lang="en-US" sz="1600" u="none" dirty="0">
                <a:latin typeface="Arial Narrow" pitchFamily="34" charset="0"/>
              </a:rPr>
              <a:t>This is equivalent to the discreet logarithm computation problem. </a:t>
            </a:r>
            <a:r>
              <a:rPr lang="en-US" sz="1600" dirty="0">
                <a:latin typeface="Arial Narrow" pitchFamily="34" charset="0"/>
              </a:rPr>
              <a:t>The used algebra is over GF(p) or GF(2</a:t>
            </a:r>
            <a:r>
              <a:rPr lang="en-US" sz="1600" baseline="30000" dirty="0">
                <a:latin typeface="Arial Narrow" pitchFamily="34" charset="0"/>
              </a:rPr>
              <a:t>m</a:t>
            </a:r>
            <a:r>
              <a:rPr lang="en-US" sz="1600" dirty="0">
                <a:latin typeface="Arial Narrow" pitchFamily="34" charset="0"/>
              </a:rPr>
              <a:t>)</a:t>
            </a:r>
          </a:p>
        </p:txBody>
      </p:sp>
      <p:sp>
        <p:nvSpPr>
          <p:cNvPr id="52" name="Oval 30"/>
          <p:cNvSpPr>
            <a:spLocks noChangeArrowheads="1"/>
          </p:cNvSpPr>
          <p:nvPr/>
        </p:nvSpPr>
        <p:spPr bwMode="auto">
          <a:xfrm>
            <a:off x="6582569" y="2251869"/>
            <a:ext cx="44450" cy="4127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cxnSp>
        <p:nvCxnSpPr>
          <p:cNvPr id="9" name="Gerade Verbindung 8"/>
          <p:cNvCxnSpPr>
            <a:stCxn id="9246" idx="5"/>
          </p:cNvCxnSpPr>
          <p:nvPr/>
        </p:nvCxnSpPr>
        <p:spPr bwMode="auto">
          <a:xfrm flipH="1" flipV="1">
            <a:off x="6480175" y="1972968"/>
            <a:ext cx="1027012" cy="32773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 Box 49">
            <a:extLst>
              <a:ext uri="{FF2B5EF4-FFF2-40B4-BE49-F238E27FC236}">
                <a16:creationId xmlns="" xmlns:a16="http://schemas.microsoft.com/office/drawing/2014/main" id="{C2D7DDF0-560E-424B-9B2F-16E5A3F57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757" y="1125122"/>
            <a:ext cx="281144" cy="309958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de-DE" sz="1400" u="none" dirty="0"/>
              <a:t>y</a:t>
            </a:r>
          </a:p>
        </p:txBody>
      </p:sp>
      <p:sp>
        <p:nvSpPr>
          <p:cNvPr id="62" name="Text Box 49">
            <a:extLst>
              <a:ext uri="{FF2B5EF4-FFF2-40B4-BE49-F238E27FC236}">
                <a16:creationId xmlns="" xmlns:a16="http://schemas.microsoft.com/office/drawing/2014/main" id="{578731FF-DF90-4D19-AD30-28BAFE004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134" y="1774952"/>
            <a:ext cx="281144" cy="309958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de-DE" sz="1400" u="none" dirty="0"/>
              <a:t>x</a:t>
            </a:r>
          </a:p>
        </p:txBody>
      </p:sp>
      <p:sp>
        <p:nvSpPr>
          <p:cNvPr id="63" name="Text Box 49">
            <a:extLst>
              <a:ext uri="{FF2B5EF4-FFF2-40B4-BE49-F238E27FC236}">
                <a16:creationId xmlns="" xmlns:a16="http://schemas.microsoft.com/office/drawing/2014/main" id="{49B681CC-AB7B-4D41-9A21-2DEBF8276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318" y="1130875"/>
            <a:ext cx="281144" cy="309958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de-DE" sz="1400" u="none" dirty="0"/>
              <a:t>y</a:t>
            </a:r>
          </a:p>
        </p:txBody>
      </p:sp>
      <p:sp>
        <p:nvSpPr>
          <p:cNvPr id="64" name="Text Box 49">
            <a:extLst>
              <a:ext uri="{FF2B5EF4-FFF2-40B4-BE49-F238E27FC236}">
                <a16:creationId xmlns="" xmlns:a16="http://schemas.microsoft.com/office/drawing/2014/main" id="{FECCE7DF-9321-45D9-9A42-7DE5BE684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726" y="1779338"/>
            <a:ext cx="281144" cy="309958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de-DE" sz="1400" u="none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14645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03" grpId="0"/>
      <p:bldP spid="9220" grpId="0"/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/>
      <p:bldP spid="9228" grpId="0"/>
      <p:bldP spid="9240" grpId="0" animBg="1"/>
      <p:bldP spid="9242" grpId="0" animBg="1"/>
      <p:bldP spid="9243" grpId="0"/>
      <p:bldP spid="9249" grpId="0"/>
      <p:bldP spid="9250" grpId="0"/>
      <p:bldP spid="9251" grpId="0" animBg="1"/>
      <p:bldP spid="9252" grpId="0" animBg="1"/>
      <p:bldP spid="9255" grpId="0" animBg="1"/>
      <p:bldP spid="9256" grpId="0" animBg="1"/>
      <p:bldP spid="9258" grpId="0" animBg="1"/>
      <p:bldP spid="9260" grpId="0" animBg="1"/>
      <p:bldP spid="9263" grpId="0"/>
      <p:bldP spid="9264" grpId="0"/>
      <p:bldP spid="9265" grpId="0" animBg="1"/>
      <p:bldP spid="52" grpId="0" animBg="1"/>
      <p:bldP spid="61" grpId="0"/>
      <p:bldP spid="62" grpId="0"/>
      <p:bldP spid="63" grpId="0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c2_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803400"/>
            <a:ext cx="3529012" cy="301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92643" name="Text Box 3"/>
          <p:cNvSpPr txBox="1">
            <a:spLocks noChangeArrowheads="1"/>
          </p:cNvSpPr>
          <p:nvPr/>
        </p:nvSpPr>
        <p:spPr bwMode="auto">
          <a:xfrm>
            <a:off x="366007" y="394274"/>
            <a:ext cx="50465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EC- Examples in real fields 1/2</a:t>
            </a:r>
            <a:endParaRPr lang="en-US" sz="1800" u="none" baseline="30000" dirty="0">
              <a:solidFill>
                <a:srgbClr val="1515F5"/>
              </a:solidFill>
            </a:endParaRPr>
          </a:p>
        </p:txBody>
      </p:sp>
      <p:pic>
        <p:nvPicPr>
          <p:cNvPr id="13316" name="Picture 4" descr="The image “file:///G:/G-platte-main-data/Etisalat/Comm-security/Elliptic-Curve/ec2_0.gif” cannot be displayed, because it contains error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2250" y="1227138"/>
            <a:ext cx="2760663" cy="412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317" name="Picture 5" descr="The image “file:///G:/G-platte-main-data/Etisalat/Comm-security/Elliptic-Curve/ec2_1_2.gif” cannot be displayed, because it contains errors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85000" y="1514475"/>
            <a:ext cx="3074988" cy="3384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36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1741</Words>
  <Application>Microsoft Office PowerPoint</Application>
  <PresentationFormat>Benutzerdefiniert</PresentationFormat>
  <Paragraphs>357</Paragraphs>
  <Slides>16</Slides>
  <Notes>15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8" baseType="lpstr">
      <vt:lpstr>bosch</vt:lpstr>
      <vt:lpstr>Formel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813</cp:revision>
  <cp:lastPrinted>2015-11-05T16:59:30Z</cp:lastPrinted>
  <dcterms:created xsi:type="dcterms:W3CDTF">1996-03-01T13:14:56Z</dcterms:created>
  <dcterms:modified xsi:type="dcterms:W3CDTF">2023-05-22T16:06:08Z</dcterms:modified>
</cp:coreProperties>
</file>