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4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EA6D"/>
    <a:srgbClr val="FFEBEB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69" d="100"/>
          <a:sy n="69" d="100"/>
        </p:scale>
        <p:origin x="-750" y="444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9E86B2-6893-4461-AFCB-688515E766CE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5A2F8C-5986-42A1-8738-6C23EE2BE43A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DEB31-E11D-4F34-9077-289D09EF409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DE351-9D20-4F52-8F3B-552BD12BB8E0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8C80F-4355-4B0F-92D6-2DB07D65C17C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60335">
              <a:defRPr/>
            </a:pPr>
            <a:fld id="{F60DE351-9D20-4F52-8F3B-552BD12BB8E0}" type="slidenum">
              <a:rPr lang="en-GB">
                <a:solidFill>
                  <a:srgbClr val="000000"/>
                </a:solidFill>
              </a:rPr>
              <a:pPr defTabSz="760335">
                <a:defRPr/>
              </a:pPr>
              <a:t>15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66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CAA373-D439-4554-9CE3-FB67B0A966B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6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CAA373-D439-4554-9CE3-FB67B0A966B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CAA373-D439-4554-9CE3-FB67B0A966B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302D0-D136-477D-B4A8-083E133AD03E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7908A-1D8E-4412-9476-6F8D2C81C871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568325"/>
            <a:ext cx="5834062" cy="4054475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184460-CBF2-48D1-9E74-8786DB24245D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C7197-2375-440B-BE48-DF11C185DA26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98C6A6-8851-4B58-933B-2B703653E4D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DF86F-20F8-46D3-B21E-AE265EDE01E0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44BEF-CBE1-48BE-84DD-241CCAAF3D0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E2F2E-CBF3-456F-819E-B79D63802D4D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7.sv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2.wmf"/><Relationship Id="rId5" Type="http://schemas.openxmlformats.org/officeDocument/2006/relationships/image" Target="../media/image5.sv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25862" y="362471"/>
            <a:ext cx="891782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17.05.2023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v54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 Box 152"/>
          <p:cNvSpPr txBox="1">
            <a:spLocks noChangeArrowheads="1"/>
          </p:cNvSpPr>
          <p:nvPr/>
        </p:nvSpPr>
        <p:spPr bwMode="auto">
          <a:xfrm>
            <a:off x="2468562" y="3373437"/>
            <a:ext cx="5457825" cy="1373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en-GB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Lecture-</a:t>
            </a:r>
            <a:r>
              <a:rPr lang="de-DE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12</a:t>
            </a:r>
          </a:p>
          <a:p>
            <a:pPr algn="ctr" defTabSz="762000">
              <a:defRPr/>
            </a:pPr>
            <a:r>
              <a:rPr lang="de-DE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Public-Key </a:t>
            </a:r>
            <a:r>
              <a:rPr lang="de-DE" sz="28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Cryptography</a:t>
            </a:r>
            <a:endParaRPr lang="en-GB" sz="28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de-DE" sz="28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Quadratic</a:t>
            </a:r>
            <a:r>
              <a:rPr lang="de-DE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de-DE" sz="28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Residues</a:t>
            </a:r>
            <a:r>
              <a:rPr lang="de-DE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de-DE" sz="28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and</a:t>
            </a:r>
            <a:r>
              <a:rPr lang="de-DE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„Rabin Lock“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498" name="Text Box 2"/>
          <p:cNvSpPr txBox="1">
            <a:spLocks noChangeArrowheads="1"/>
          </p:cNvSpPr>
          <p:nvPr/>
        </p:nvSpPr>
        <p:spPr bwMode="auto">
          <a:xfrm>
            <a:off x="1092820" y="512844"/>
            <a:ext cx="78822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600" u="none" dirty="0">
                <a:solidFill>
                  <a:srgbClr val="023DD0"/>
                </a:solidFill>
                <a:latin typeface="Arial Narrow" pitchFamily="34" charset="0"/>
              </a:rPr>
              <a:t>Computing Square Roots in </a:t>
            </a:r>
            <a:r>
              <a:rPr lang="en-US" sz="3600" u="none" dirty="0">
                <a:solidFill>
                  <a:schemeClr val="hlink"/>
                </a:solidFill>
                <a:latin typeface="Arial Narrow" pitchFamily="34" charset="0"/>
              </a:rPr>
              <a:t>Z</a:t>
            </a:r>
            <a:r>
              <a:rPr lang="en-BZ" sz="3600" u="none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BZ" sz="3600" u="none" baseline="-25000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US" sz="3600" u="none" baseline="-25000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US" sz="3600" u="none" dirty="0">
                <a:solidFill>
                  <a:srgbClr val="023DD0"/>
                </a:solidFill>
                <a:latin typeface="Arial Narrow" pitchFamily="34" charset="0"/>
              </a:rPr>
              <a:t>if  </a:t>
            </a:r>
            <a:r>
              <a:rPr lang="en-US" sz="3600" u="none" dirty="0">
                <a:solidFill>
                  <a:schemeClr val="hlink"/>
                </a:solidFill>
                <a:latin typeface="Arial Narrow" pitchFamily="34" charset="0"/>
              </a:rPr>
              <a:t>m = p . q</a:t>
            </a:r>
            <a:endParaRPr lang="en-US" sz="3600" u="none" baseline="-25000" dirty="0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1386499" name="Text Box 3"/>
          <p:cNvSpPr txBox="1">
            <a:spLocks noChangeArrowheads="1"/>
          </p:cNvSpPr>
          <p:nvPr/>
        </p:nvSpPr>
        <p:spPr bwMode="auto">
          <a:xfrm>
            <a:off x="1046921" y="3890863"/>
            <a:ext cx="7999413" cy="21113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Fact: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u="none">
                <a:latin typeface="Arial Narrow" pitchFamily="34" charset="0"/>
                <a:sym typeface="Symbol" pitchFamily="18" charset="2"/>
              </a:rPr>
              <a:t>If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m= 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</a:rPr>
              <a:t>p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</a:rPr>
              <a:t>q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where </a:t>
            </a:r>
            <a:r>
              <a:rPr lang="en-US" u="none">
                <a:latin typeface="Arial Narrow" pitchFamily="34" charset="0"/>
              </a:rPr>
              <a:t>p</a:t>
            </a:r>
            <a:r>
              <a:rPr lang="en-US" u="none">
                <a:latin typeface="Arial Narrow" pitchFamily="34" charset="0"/>
                <a:sym typeface="Symbol" pitchFamily="18" charset="2"/>
              </a:rPr>
              <a:t> and  </a:t>
            </a:r>
            <a:r>
              <a:rPr lang="en-US" u="none">
                <a:latin typeface="Arial Narrow" pitchFamily="34" charset="0"/>
              </a:rPr>
              <a:t>q</a:t>
            </a:r>
            <a:r>
              <a:rPr lang="en-US" u="none">
                <a:latin typeface="Arial Narrow" pitchFamily="34" charset="0"/>
                <a:sym typeface="Symbol" pitchFamily="18" charset="2"/>
              </a:rPr>
              <a:t>, are distinct odd primes and two different SQRT’s 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 and </a:t>
            </a:r>
            <a:r>
              <a:rPr lang="en-US" u="none">
                <a:latin typeface="Arial Narrow" pitchFamily="34" charset="0"/>
                <a:sym typeface="Symbol" pitchFamily="18" charset="2"/>
              </a:rPr>
              <a:t> of some QR in</a:t>
            </a:r>
            <a:r>
              <a:rPr lang="en-US" u="none">
                <a:latin typeface="Arial Narrow" pitchFamily="34" charset="0"/>
              </a:rPr>
              <a:t> Z</a:t>
            </a:r>
            <a:r>
              <a:rPr lang="en-BZ" u="none" baseline="-25000">
                <a:latin typeface="Arial Narrow" pitchFamily="34" charset="0"/>
              </a:rPr>
              <a:t>m</a:t>
            </a:r>
            <a:r>
              <a:rPr lang="en-US" u="none">
                <a:latin typeface="Arial Narrow" pitchFamily="34" charset="0"/>
              </a:rPr>
              <a:t>  are known,</a:t>
            </a:r>
            <a:r>
              <a:rPr lang="en-US" u="none">
                <a:latin typeface="Arial Narrow" pitchFamily="34" charset="0"/>
                <a:sym typeface="Symbol" pitchFamily="18" charset="2"/>
              </a:rPr>
              <a:t> where </a:t>
            </a:r>
            <a:r>
              <a:rPr lang="en-US" sz="2400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  </a:t>
            </a:r>
            <a:r>
              <a:rPr lang="en-US" u="none">
                <a:latin typeface="Arial Narrow" pitchFamily="34" charset="0"/>
                <a:sym typeface="Symbol" pitchFamily="18" charset="2"/>
              </a:rPr>
              <a:t>  and </a:t>
            </a:r>
            <a:r>
              <a:rPr lang="en-US" sz="2400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  -</a:t>
            </a:r>
            <a:r>
              <a:rPr lang="en-US" u="none">
                <a:latin typeface="Arial Narrow" pitchFamily="34" charset="0"/>
              </a:rPr>
              <a:t>,  then:</a:t>
            </a:r>
          </a:p>
          <a:p>
            <a:pPr defTabSz="762000"/>
            <a:endParaRPr lang="en-US" u="none">
              <a:latin typeface="Arial Narrow" pitchFamily="34" charset="0"/>
            </a:endParaRPr>
          </a:p>
          <a:p>
            <a:pPr defTabSz="762000"/>
            <a:r>
              <a:rPr lang="en-US" u="none">
                <a:latin typeface="Arial Narrow" pitchFamily="34" charset="0"/>
              </a:rPr>
              <a:t>          either  gcd (</a:t>
            </a:r>
            <a:r>
              <a:rPr lang="en-US" sz="2400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 +</a:t>
            </a:r>
            <a:r>
              <a:rPr lang="en-US" u="none">
                <a:latin typeface="Arial Narrow" pitchFamily="34" charset="0"/>
                <a:sym typeface="Symbol" pitchFamily="18" charset="2"/>
              </a:rPr>
              <a:t> , m) =   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</a:rPr>
              <a:t>p</a:t>
            </a:r>
            <a:endParaRPr lang="en-BZ" u="none" baseline="-25000">
              <a:solidFill>
                <a:schemeClr val="hlink"/>
              </a:solidFill>
              <a:latin typeface="Arial Narrow" pitchFamily="34" charset="0"/>
            </a:endParaRPr>
          </a:p>
          <a:p>
            <a:pPr defTabSz="762000"/>
            <a:r>
              <a:rPr lang="en-BZ" u="none" baseline="-25000">
                <a:solidFill>
                  <a:schemeClr val="hlink"/>
                </a:solidFill>
                <a:latin typeface="Arial Narrow" pitchFamily="34" charset="0"/>
              </a:rPr>
              <a:t>              </a:t>
            </a:r>
            <a:r>
              <a:rPr lang="en-US" u="none">
                <a:latin typeface="Arial Narrow" pitchFamily="34" charset="0"/>
                <a:sym typeface="Symbol" pitchFamily="18" charset="2"/>
              </a:rPr>
              <a:t> or        </a:t>
            </a:r>
            <a:r>
              <a:rPr lang="en-US" u="none">
                <a:latin typeface="Arial Narrow" pitchFamily="34" charset="0"/>
              </a:rPr>
              <a:t>gcd (</a:t>
            </a:r>
            <a:r>
              <a:rPr lang="en-US" sz="2400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 +</a:t>
            </a:r>
            <a:r>
              <a:rPr lang="en-US" u="none">
                <a:latin typeface="Arial Narrow" pitchFamily="34" charset="0"/>
                <a:sym typeface="Symbol" pitchFamily="18" charset="2"/>
              </a:rPr>
              <a:t> , m) =  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</a:rPr>
              <a:t>q</a:t>
            </a:r>
            <a:r>
              <a:rPr lang="en-US" u="none">
                <a:latin typeface="Arial Narrow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1386500" name="Text Box 4"/>
          <p:cNvSpPr txBox="1">
            <a:spLocks noChangeArrowheads="1"/>
          </p:cNvSpPr>
          <p:nvPr/>
        </p:nvSpPr>
        <p:spPr bwMode="auto">
          <a:xfrm>
            <a:off x="1092820" y="2844360"/>
            <a:ext cx="5237162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u="none">
                <a:solidFill>
                  <a:srgbClr val="023DD0"/>
                </a:solidFill>
                <a:latin typeface="Arial Narrow" pitchFamily="34" charset="0"/>
              </a:rPr>
              <a:t>!! There is a Computational Equivalence Between </a:t>
            </a:r>
          </a:p>
          <a:p>
            <a:pPr defTabSz="762000"/>
            <a:r>
              <a:rPr lang="en-US" u="none">
                <a:solidFill>
                  <a:srgbClr val="023DD0"/>
                </a:solidFill>
                <a:latin typeface="Arial Narrow" pitchFamily="34" charset="0"/>
              </a:rPr>
              <a:t>Factoring 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</a:rPr>
              <a:t>m= p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</a:rPr>
              <a:t>q </a:t>
            </a:r>
            <a:r>
              <a:rPr lang="en-US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and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taking </a:t>
            </a:r>
            <a:r>
              <a:rPr lang="en-US" u="none">
                <a:solidFill>
                  <a:srgbClr val="023DD0"/>
                </a:solidFill>
                <a:latin typeface="Arial Narrow" pitchFamily="34" charset="0"/>
              </a:rPr>
              <a:t>Square Roots  in 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</a:rPr>
              <a:t>Z</a:t>
            </a:r>
            <a:r>
              <a:rPr lang="en-BZ" u="none" baseline="-25000">
                <a:solidFill>
                  <a:schemeClr val="hlink"/>
                </a:solidFill>
                <a:latin typeface="Arial Narrow" pitchFamily="34" charset="0"/>
              </a:rPr>
              <a:t>m </a:t>
            </a:r>
            <a:r>
              <a:rPr lang="en-US" u="none">
                <a:solidFill>
                  <a:srgbClr val="023DD0"/>
                </a:solidFill>
                <a:latin typeface="Arial Narrow" pitchFamily="34" charset="0"/>
              </a:rPr>
              <a:t>!!!</a:t>
            </a:r>
            <a:endParaRPr lang="en-US" u="none" baseline="-250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386501" name="Text Box 5"/>
          <p:cNvSpPr txBox="1">
            <a:spLocks noChangeArrowheads="1"/>
          </p:cNvSpPr>
          <p:nvPr/>
        </p:nvSpPr>
        <p:spPr bwMode="auto">
          <a:xfrm>
            <a:off x="987214" y="1586607"/>
            <a:ext cx="7999412" cy="8331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defTabSz="762000">
              <a:defRPr/>
            </a:pPr>
            <a:r>
              <a:rPr lang="en-US" sz="2400" dirty="0">
                <a:solidFill>
                  <a:schemeClr val="hlink"/>
                </a:solidFill>
                <a:latin typeface="Arial Narrow" pitchFamily="34" charset="0"/>
              </a:rPr>
              <a:t>No algorithm</a:t>
            </a:r>
            <a:r>
              <a:rPr lang="en-US" sz="2400" u="none" dirty="0">
                <a:latin typeface="Arial Narrow" pitchFamily="34" charset="0"/>
              </a:rPr>
              <a:t> is known for computing the square roots of any unit element in </a:t>
            </a:r>
            <a:r>
              <a:rPr lang="en-US" sz="2400" u="none" dirty="0" err="1">
                <a:latin typeface="Arial Narrow" pitchFamily="34" charset="0"/>
              </a:rPr>
              <a:t>Z</a:t>
            </a:r>
            <a:r>
              <a:rPr lang="en-US" sz="2400" u="none" baseline="-25000" dirty="0" err="1">
                <a:latin typeface="Arial Narrow" pitchFamily="34" charset="0"/>
              </a:rPr>
              <a:t>m</a:t>
            </a:r>
            <a:r>
              <a:rPr lang="en-US" sz="2400" u="none" dirty="0">
                <a:latin typeface="Arial Narrow" pitchFamily="34" charset="0"/>
              </a:rPr>
              <a:t> if the prime factors of m, </a:t>
            </a:r>
            <a:r>
              <a:rPr lang="en-US" sz="24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 and q</a:t>
            </a:r>
            <a:r>
              <a:rPr lang="en-US" sz="2400" u="none" dirty="0">
                <a:latin typeface="Arial Narrow" pitchFamily="34" charset="0"/>
              </a:rPr>
              <a:t> are not known</a:t>
            </a:r>
            <a:endParaRPr lang="en-GB" sz="240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55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8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8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6499" grpId="0" animBg="1"/>
      <p:bldP spid="1386500" grpId="0" animBg="1"/>
      <p:bldP spid="13865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546" name="Text Box 2"/>
          <p:cNvSpPr txBox="1">
            <a:spLocks noChangeArrowheads="1"/>
          </p:cNvSpPr>
          <p:nvPr/>
        </p:nvSpPr>
        <p:spPr bwMode="auto">
          <a:xfrm>
            <a:off x="514614" y="218455"/>
            <a:ext cx="9340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762000">
              <a:defRPr/>
            </a:pPr>
            <a:r>
              <a:rPr lang="en-US" sz="2800" u="none" dirty="0">
                <a:solidFill>
                  <a:srgbClr val="023DD0"/>
                </a:solidFill>
                <a:latin typeface="Arial Narrow" pitchFamily="34" charset="0"/>
              </a:rPr>
              <a:t>Computing Square Roots in </a:t>
            </a:r>
            <a:r>
              <a:rPr lang="en-US" sz="2800" u="none" dirty="0">
                <a:solidFill>
                  <a:schemeClr val="hlink"/>
                </a:solidFill>
                <a:latin typeface="Arial Narrow" pitchFamily="34" charset="0"/>
              </a:rPr>
              <a:t>Z</a:t>
            </a:r>
            <a:r>
              <a:rPr lang="en-BZ" sz="2800" u="none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BZ" sz="2800" u="none" baseline="-25000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US" sz="2800" u="none" baseline="-25000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US" sz="2800" u="none" dirty="0">
                <a:solidFill>
                  <a:srgbClr val="1515F5"/>
                </a:solidFill>
                <a:latin typeface="Arial Narrow" pitchFamily="34" charset="0"/>
              </a:rPr>
              <a:t>if </a:t>
            </a:r>
            <a:r>
              <a:rPr lang="en-US" sz="2800" u="none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US" sz="2800" u="none" dirty="0">
                <a:solidFill>
                  <a:schemeClr val="hlink"/>
                </a:solidFill>
                <a:latin typeface="Arial Narrow" pitchFamily="34" charset="0"/>
              </a:rPr>
              <a:t>m  factors p , q</a:t>
            </a:r>
            <a:r>
              <a:rPr lang="en-US" sz="2800" u="none" baseline="-25000" dirty="0">
                <a:solidFill>
                  <a:schemeClr val="hlink"/>
                </a:solidFill>
                <a:latin typeface="Arial Narrow" pitchFamily="34" charset="0"/>
              </a:rPr>
              <a:t>  </a:t>
            </a:r>
            <a:r>
              <a:rPr lang="en-US" sz="2800" u="none" dirty="0">
                <a:solidFill>
                  <a:srgbClr val="1515F5"/>
                </a:solidFill>
                <a:latin typeface="Arial Narrow" pitchFamily="34" charset="0"/>
              </a:rPr>
              <a:t>are known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20725" y="894476"/>
            <a:ext cx="9648825" cy="43418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/>
            <a:r>
              <a:rPr lang="en-GB" sz="2400" dirty="0">
                <a:latin typeface="Arial Narrow" panose="020B0606020202030204" pitchFamily="34" charset="0"/>
              </a:rPr>
              <a:t>four  </a:t>
            </a:r>
            <a:r>
              <a:rPr lang="en-GB" sz="2400" b="0" u="none" dirty="0">
                <a:latin typeface="Arial Narrow" panose="020B0606020202030204" pitchFamily="34" charset="0"/>
              </a:rPr>
              <a:t>square roots </a:t>
            </a:r>
            <a:r>
              <a:rPr lang="en-US" sz="2400" b="0" u="none" dirty="0">
                <a:latin typeface="Arial Narrow" panose="020B0606020202030204" pitchFamily="34" charset="0"/>
              </a:rPr>
              <a:t>for a QR element </a:t>
            </a:r>
            <a:r>
              <a:rPr lang="en-US" sz="2400" u="none" dirty="0">
                <a:latin typeface="Arial Narrow" panose="020B0606020202030204" pitchFamily="34" charset="0"/>
              </a:rPr>
              <a:t>c </a:t>
            </a:r>
            <a:r>
              <a:rPr lang="en-GB" sz="2400" b="0" u="none" dirty="0">
                <a:latin typeface="Arial Narrow" panose="020B0606020202030204" pitchFamily="34" charset="0"/>
              </a:rPr>
              <a:t>modulo </a:t>
            </a:r>
            <a:r>
              <a:rPr lang="en-US" sz="2400" b="0" u="none" dirty="0">
                <a:latin typeface="Arial Narrow" panose="020B0606020202030204" pitchFamily="34" charset="0"/>
              </a:rPr>
              <a:t>m do exist:</a:t>
            </a:r>
            <a:r>
              <a:rPr lang="en-GB" sz="2400" b="0" u="none" dirty="0">
                <a:latin typeface="Arial Narrow" panose="020B0606020202030204" pitchFamily="34" charset="0"/>
              </a:rPr>
              <a:t> </a:t>
            </a:r>
            <a:r>
              <a:rPr lang="en-US" sz="2400" b="0" u="none" dirty="0">
                <a:latin typeface="Arial Narrow" panose="020B0606020202030204" pitchFamily="34" charset="0"/>
              </a:rPr>
              <a:t>r</a:t>
            </a:r>
            <a:r>
              <a:rPr lang="en-GB" sz="2400" b="0" u="none" baseline="-30000" dirty="0">
                <a:latin typeface="Arial Narrow" panose="020B0606020202030204" pitchFamily="34" charset="0"/>
              </a:rPr>
              <a:t>1</a:t>
            </a:r>
            <a:r>
              <a:rPr lang="en-GB" sz="2400" b="0" u="none" dirty="0">
                <a:latin typeface="Arial Narrow" panose="020B0606020202030204" pitchFamily="34" charset="0"/>
              </a:rPr>
              <a:t>, </a:t>
            </a:r>
            <a:r>
              <a:rPr lang="en-US" sz="2400" b="0" u="none" dirty="0">
                <a:latin typeface="Arial Narrow" panose="020B0606020202030204" pitchFamily="34" charset="0"/>
              </a:rPr>
              <a:t>r</a:t>
            </a:r>
            <a:r>
              <a:rPr lang="en-GB" sz="2400" b="0" u="none" baseline="-30000" dirty="0">
                <a:latin typeface="Arial Narrow" panose="020B0606020202030204" pitchFamily="34" charset="0"/>
              </a:rPr>
              <a:t>2</a:t>
            </a:r>
            <a:r>
              <a:rPr lang="en-GB" sz="2400" b="0" u="none" dirty="0">
                <a:latin typeface="Arial Narrow" panose="020B0606020202030204" pitchFamily="34" charset="0"/>
              </a:rPr>
              <a:t>, </a:t>
            </a:r>
            <a:r>
              <a:rPr lang="en-US" sz="2400" b="0" u="none" dirty="0">
                <a:latin typeface="Arial Narrow" panose="020B0606020202030204" pitchFamily="34" charset="0"/>
              </a:rPr>
              <a:t>r</a:t>
            </a:r>
            <a:r>
              <a:rPr lang="en-GB" sz="2400" b="0" u="none" baseline="-30000" dirty="0">
                <a:latin typeface="Arial Narrow" panose="020B0606020202030204" pitchFamily="34" charset="0"/>
              </a:rPr>
              <a:t>3</a:t>
            </a:r>
            <a:r>
              <a:rPr lang="en-GB" sz="2400" b="0" u="none" dirty="0">
                <a:latin typeface="Arial Narrow" panose="020B0606020202030204" pitchFamily="34" charset="0"/>
              </a:rPr>
              <a:t>, and </a:t>
            </a:r>
            <a:r>
              <a:rPr lang="en-US" sz="2400" b="0" u="none" dirty="0">
                <a:latin typeface="Arial Narrow" panose="020B0606020202030204" pitchFamily="34" charset="0"/>
              </a:rPr>
              <a:t>r</a:t>
            </a:r>
            <a:r>
              <a:rPr lang="en-GB" sz="2400" b="0" u="none" baseline="-30000" dirty="0">
                <a:latin typeface="Arial Narrow" panose="020B0606020202030204" pitchFamily="34" charset="0"/>
              </a:rPr>
              <a:t>4</a:t>
            </a:r>
            <a:endParaRPr lang="en-US" sz="2400" b="0" u="none" baseline="-30000" dirty="0">
              <a:latin typeface="Arial Narrow" pitchFamily="34" charset="0"/>
            </a:endParaRPr>
          </a:p>
          <a:p>
            <a:pPr defTabSz="762000"/>
            <a:endParaRPr lang="en-US" sz="2400" b="0" u="none" baseline="-30000" dirty="0">
              <a:latin typeface="Arial Narrow" pitchFamily="34" charset="0"/>
            </a:endParaRPr>
          </a:p>
          <a:p>
            <a:pPr defTabSz="762000"/>
            <a:r>
              <a:rPr lang="en-US" sz="2400" b="0" u="none" dirty="0">
                <a:latin typeface="Arial Narrow" panose="020B0606020202030204" pitchFamily="34" charset="0"/>
              </a:rPr>
              <a:t>That is:    </a:t>
            </a:r>
            <a:r>
              <a:rPr lang="en-US" sz="2400" u="none" dirty="0">
                <a:latin typeface="Arial Narrow" panose="020B0606020202030204" pitchFamily="34" charset="0"/>
                <a:sym typeface="Symbol" pitchFamily="18" charset="2"/>
              </a:rPr>
              <a:t>c = </a:t>
            </a:r>
            <a:r>
              <a:rPr lang="en-US" sz="2400" u="none" dirty="0">
                <a:latin typeface="Arial Narrow" panose="020B0606020202030204" pitchFamily="34" charset="0"/>
              </a:rPr>
              <a:t>r</a:t>
            </a:r>
            <a:r>
              <a:rPr lang="en-GB" sz="2400" u="none" baseline="-30000" dirty="0">
                <a:latin typeface="Arial Narrow" panose="020B0606020202030204" pitchFamily="34" charset="0"/>
              </a:rPr>
              <a:t>1</a:t>
            </a:r>
            <a:r>
              <a:rPr lang="en-GB" sz="2400" u="none" dirty="0">
                <a:latin typeface="Arial Narrow" panose="020B0606020202030204" pitchFamily="34" charset="0"/>
              </a:rPr>
              <a:t>, </a:t>
            </a:r>
            <a:r>
              <a:rPr lang="en-US" sz="2400" u="none" dirty="0">
                <a:latin typeface="Arial Narrow" panose="020B0606020202030204" pitchFamily="34" charset="0"/>
              </a:rPr>
              <a:t>r</a:t>
            </a:r>
            <a:r>
              <a:rPr lang="en-GB" sz="2400" u="none" baseline="-30000" dirty="0">
                <a:latin typeface="Arial Narrow" panose="020B0606020202030204" pitchFamily="34" charset="0"/>
              </a:rPr>
              <a:t>2</a:t>
            </a:r>
            <a:r>
              <a:rPr lang="en-GB" sz="2400" u="none" dirty="0">
                <a:latin typeface="Arial Narrow" panose="020B0606020202030204" pitchFamily="34" charset="0"/>
              </a:rPr>
              <a:t>, </a:t>
            </a:r>
            <a:r>
              <a:rPr lang="en-US" sz="2400" u="none" dirty="0">
                <a:latin typeface="Arial Narrow" panose="020B0606020202030204" pitchFamily="34" charset="0"/>
              </a:rPr>
              <a:t>r</a:t>
            </a:r>
            <a:r>
              <a:rPr lang="en-GB" sz="2400" u="none" baseline="-30000" dirty="0">
                <a:latin typeface="Arial Narrow" panose="020B0606020202030204" pitchFamily="34" charset="0"/>
              </a:rPr>
              <a:t>3</a:t>
            </a:r>
            <a:r>
              <a:rPr lang="en-GB" sz="2400" u="none" dirty="0">
                <a:latin typeface="Arial Narrow" panose="020B0606020202030204" pitchFamily="34" charset="0"/>
              </a:rPr>
              <a:t>, </a:t>
            </a:r>
            <a:r>
              <a:rPr lang="en-US" sz="2400" u="none" dirty="0">
                <a:latin typeface="Arial Narrow" panose="020B0606020202030204" pitchFamily="34" charset="0"/>
              </a:rPr>
              <a:t>r</a:t>
            </a:r>
            <a:r>
              <a:rPr lang="en-GB" sz="2400" u="none" baseline="-30000" dirty="0">
                <a:latin typeface="Arial Narrow" panose="020B0606020202030204" pitchFamily="34" charset="0"/>
              </a:rPr>
              <a:t>4</a:t>
            </a:r>
            <a:endParaRPr lang="en-US" sz="2400" u="none" baseline="-30000" dirty="0">
              <a:latin typeface="Arial Narrow" panose="020B0606020202030204" pitchFamily="34" charset="0"/>
            </a:endParaRPr>
          </a:p>
          <a:p>
            <a:pPr defTabSz="762000">
              <a:spcBef>
                <a:spcPts val="600"/>
              </a:spcBef>
              <a:spcAft>
                <a:spcPts val="600"/>
              </a:spcAft>
            </a:pPr>
            <a:r>
              <a:rPr lang="en-GB" sz="2400" b="0" dirty="0">
                <a:latin typeface="Arial Narrow" panose="020B0606020202030204" pitchFamily="34" charset="0"/>
              </a:rPr>
              <a:t>Computing the square roots </a:t>
            </a:r>
            <a:r>
              <a:rPr lang="en-GB" sz="2400" dirty="0">
                <a:latin typeface="Arial Narrow" panose="020B0606020202030204" pitchFamily="34" charset="0"/>
              </a:rPr>
              <a:t>if </a:t>
            </a:r>
            <a:r>
              <a:rPr lang="en-US" sz="2400" dirty="0">
                <a:latin typeface="Arial Narrow" panose="020B0606020202030204" pitchFamily="34" charset="0"/>
              </a:rPr>
              <a:t>p+1 and q+1, are divisible by 4:</a:t>
            </a:r>
          </a:p>
          <a:p>
            <a:pPr marL="365125" indent="-365125" defTabSz="76200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400" b="0" u="none" dirty="0">
                <a:latin typeface="Arial Narrow" panose="020B0606020202030204" pitchFamily="34" charset="0"/>
              </a:rPr>
              <a:t>Compute </a:t>
            </a:r>
            <a:r>
              <a:rPr lang="en-GB" sz="2400" u="none" dirty="0">
                <a:latin typeface="Arial Narrow" panose="020B0606020202030204" pitchFamily="34" charset="0"/>
              </a:rPr>
              <a:t>a</a:t>
            </a:r>
            <a:r>
              <a:rPr lang="en-GB" sz="2400" b="0" u="none" dirty="0">
                <a:latin typeface="Arial Narrow" panose="020B0606020202030204" pitchFamily="34" charset="0"/>
              </a:rPr>
              <a:t> and </a:t>
            </a:r>
            <a:r>
              <a:rPr lang="en-GB" sz="2400" u="none" dirty="0">
                <a:latin typeface="Arial Narrow" panose="020B0606020202030204" pitchFamily="34" charset="0"/>
              </a:rPr>
              <a:t>b</a:t>
            </a:r>
            <a:r>
              <a:rPr lang="en-GB" sz="2400" b="0" u="none" dirty="0">
                <a:latin typeface="Arial Narrow" panose="020B0606020202030204" pitchFamily="34" charset="0"/>
              </a:rPr>
              <a:t> satisfying </a:t>
            </a:r>
            <a:r>
              <a:rPr lang="en-US" sz="2400" u="none" dirty="0" err="1">
                <a:latin typeface="Arial Narrow" panose="020B0606020202030204" pitchFamily="34" charset="0"/>
              </a:rPr>
              <a:t>gcd</a:t>
            </a:r>
            <a:r>
              <a:rPr lang="en-US" sz="2400" u="none" dirty="0">
                <a:latin typeface="Arial Narrow" panose="020B0606020202030204" pitchFamily="34" charset="0"/>
              </a:rPr>
              <a:t>(</a:t>
            </a:r>
            <a:r>
              <a:rPr lang="en-US" sz="2400" u="none" dirty="0" err="1">
                <a:latin typeface="Arial Narrow" panose="020B0606020202030204" pitchFamily="34" charset="0"/>
              </a:rPr>
              <a:t>p,q</a:t>
            </a:r>
            <a:r>
              <a:rPr lang="en-US" sz="2400" u="none" dirty="0">
                <a:latin typeface="Arial Narrow" panose="020B0606020202030204" pitchFamily="34" charset="0"/>
              </a:rPr>
              <a:t>) = </a:t>
            </a:r>
            <a:r>
              <a:rPr lang="en-GB" sz="2400" u="none" dirty="0">
                <a:latin typeface="Arial Narrow" panose="020B0606020202030204" pitchFamily="34" charset="0"/>
              </a:rPr>
              <a:t>a</a:t>
            </a:r>
            <a:r>
              <a:rPr lang="en-US" sz="2400" u="none" dirty="0">
                <a:latin typeface="Arial Narrow" panose="020B0606020202030204" pitchFamily="34" charset="0"/>
              </a:rPr>
              <a:t> </a:t>
            </a:r>
            <a:r>
              <a:rPr lang="en-GB" sz="2400" u="none" dirty="0">
                <a:latin typeface="Arial Narrow" panose="020B0606020202030204" pitchFamily="34" charset="0"/>
              </a:rPr>
              <a:t>∙</a:t>
            </a:r>
            <a:r>
              <a:rPr lang="en-US" sz="2400" u="none" dirty="0">
                <a:latin typeface="Arial Narrow" panose="020B0606020202030204" pitchFamily="34" charset="0"/>
              </a:rPr>
              <a:t> p</a:t>
            </a:r>
            <a:r>
              <a:rPr lang="en-GB" sz="2400" u="none" baseline="-25000" dirty="0">
                <a:latin typeface="Arial Narrow" panose="020B0606020202030204" pitchFamily="34" charset="0"/>
              </a:rPr>
              <a:t>  </a:t>
            </a:r>
            <a:r>
              <a:rPr lang="en-GB" sz="2400" u="none" dirty="0">
                <a:latin typeface="Arial Narrow" panose="020B0606020202030204" pitchFamily="34" charset="0"/>
              </a:rPr>
              <a:t>+ b</a:t>
            </a:r>
            <a:r>
              <a:rPr lang="en-US" sz="2400" u="none" dirty="0">
                <a:latin typeface="Arial Narrow" panose="020B0606020202030204" pitchFamily="34" charset="0"/>
              </a:rPr>
              <a:t> </a:t>
            </a:r>
            <a:r>
              <a:rPr lang="en-GB" sz="2400" u="none" dirty="0">
                <a:latin typeface="Arial Narrow" panose="020B0606020202030204" pitchFamily="34" charset="0"/>
              </a:rPr>
              <a:t>∙</a:t>
            </a:r>
            <a:r>
              <a:rPr lang="en-US" sz="2400" u="none" dirty="0">
                <a:latin typeface="Arial Narrow" panose="020B0606020202030204" pitchFamily="34" charset="0"/>
              </a:rPr>
              <a:t> q</a:t>
            </a:r>
            <a:r>
              <a:rPr lang="en-GB" sz="2400" u="none" dirty="0">
                <a:latin typeface="Arial Narrow" panose="020B0606020202030204" pitchFamily="34" charset="0"/>
              </a:rPr>
              <a:t> = 1</a:t>
            </a:r>
            <a:r>
              <a:rPr lang="en-GB" sz="2400" b="0" u="none" dirty="0">
                <a:latin typeface="Arial Narrow" panose="020B0606020202030204" pitchFamily="34" charset="0"/>
              </a:rPr>
              <a:t>, using the extended </a:t>
            </a:r>
            <a:r>
              <a:rPr lang="en-US" sz="2400" b="0" u="none" dirty="0" err="1">
                <a:latin typeface="Arial Narrow" panose="020B0606020202030204" pitchFamily="34" charset="0"/>
              </a:rPr>
              <a:t>gcd</a:t>
            </a:r>
            <a:r>
              <a:rPr lang="en-GB" sz="2400" b="0" u="none" dirty="0">
                <a:latin typeface="Arial Narrow" panose="020B0606020202030204" pitchFamily="34" charset="0"/>
              </a:rPr>
              <a:t> algorithm</a:t>
            </a:r>
            <a:r>
              <a:rPr lang="en-US" sz="2400" b="0" u="none" dirty="0">
                <a:latin typeface="Arial Narrow" panose="020B0606020202030204" pitchFamily="34" charset="0"/>
              </a:rPr>
              <a:t>.</a:t>
            </a:r>
            <a:r>
              <a:rPr lang="en-GB" sz="2400" b="0" u="none" dirty="0">
                <a:latin typeface="Arial Narrow" panose="020B0606020202030204" pitchFamily="34" charset="0"/>
              </a:rPr>
              <a:t> </a:t>
            </a:r>
            <a:endParaRPr lang="en-US" sz="2400" b="0" u="none" dirty="0">
              <a:latin typeface="Arial Narrow" panose="020B0606020202030204" pitchFamily="34" charset="0"/>
            </a:endParaRPr>
          </a:p>
          <a:p>
            <a:pPr defTabSz="762000">
              <a:spcAft>
                <a:spcPts val="600"/>
              </a:spcAft>
              <a:buFontTx/>
              <a:buAutoNum type="arabicPeriod"/>
            </a:pPr>
            <a:r>
              <a:rPr lang="en-GB" sz="2400" b="0" u="none" dirty="0">
                <a:latin typeface="Arial Narrow" panose="020B0606020202030204" pitchFamily="34" charset="0"/>
              </a:rPr>
              <a:t> Compute</a:t>
            </a:r>
            <a:r>
              <a:rPr lang="en-GB" sz="2400" u="none" dirty="0">
                <a:latin typeface="Arial Narrow" panose="020B0606020202030204" pitchFamily="34" charset="0"/>
              </a:rPr>
              <a:t> r</a:t>
            </a:r>
            <a:r>
              <a:rPr lang="en-GB" sz="2400" b="0" u="none" dirty="0">
                <a:latin typeface="Arial Narrow" panose="020B0606020202030204" pitchFamily="34" charset="0"/>
              </a:rPr>
              <a:t> = c</a:t>
            </a:r>
            <a:r>
              <a:rPr lang="en-GB" sz="2400" b="0" u="none" baseline="30000" dirty="0">
                <a:latin typeface="Arial Narrow" panose="020B0606020202030204" pitchFamily="34" charset="0"/>
              </a:rPr>
              <a:t>(p+1)/4</a:t>
            </a:r>
            <a:r>
              <a:rPr lang="en-GB" sz="2400" b="0" u="none" dirty="0">
                <a:latin typeface="Arial Narrow" panose="020B0606020202030204" pitchFamily="34" charset="0"/>
              </a:rPr>
              <a:t> </a:t>
            </a:r>
            <a:r>
              <a:rPr lang="en-US" sz="2400" b="0" u="none" dirty="0">
                <a:latin typeface="Arial Narrow" panose="020B0606020202030204" pitchFamily="34" charset="0"/>
              </a:rPr>
              <a:t>   </a:t>
            </a:r>
            <a:r>
              <a:rPr lang="en-GB" sz="2400" b="0" u="none" dirty="0">
                <a:latin typeface="Arial Narrow" panose="020B0606020202030204" pitchFamily="34" charset="0"/>
              </a:rPr>
              <a:t>mod p  </a:t>
            </a:r>
            <a:r>
              <a:rPr lang="en-GB" b="0" u="none" dirty="0">
                <a:latin typeface="Arial Narrow" panose="020B0606020202030204" pitchFamily="34" charset="0"/>
              </a:rPr>
              <a:t>(Square root mod p).</a:t>
            </a:r>
            <a:r>
              <a:rPr lang="en-GB" sz="2400" b="0" u="none" dirty="0">
                <a:latin typeface="Arial Narrow" panose="020B0606020202030204" pitchFamily="34" charset="0"/>
              </a:rPr>
              <a:t/>
            </a:r>
            <a:br>
              <a:rPr lang="en-GB" sz="2400" b="0" u="none" dirty="0">
                <a:latin typeface="Arial Narrow" panose="020B0606020202030204" pitchFamily="34" charset="0"/>
              </a:rPr>
            </a:br>
            <a:r>
              <a:rPr lang="en-GB" sz="2400" b="0" u="none" dirty="0">
                <a:latin typeface="Arial Narrow" panose="020B0606020202030204" pitchFamily="34" charset="0"/>
              </a:rPr>
              <a:t>    Compute </a:t>
            </a:r>
            <a:r>
              <a:rPr lang="en-GB" sz="2400" u="none" dirty="0">
                <a:latin typeface="Arial Narrow" panose="020B0606020202030204" pitchFamily="34" charset="0"/>
              </a:rPr>
              <a:t>s </a:t>
            </a:r>
            <a:r>
              <a:rPr lang="en-GB" sz="2400" b="0" u="none" dirty="0">
                <a:latin typeface="Arial Narrow" panose="020B0606020202030204" pitchFamily="34" charset="0"/>
              </a:rPr>
              <a:t>= c</a:t>
            </a:r>
            <a:r>
              <a:rPr lang="en-GB" sz="2400" b="0" u="none" baseline="30000" dirty="0">
                <a:latin typeface="Arial Narrow" panose="020B0606020202030204" pitchFamily="34" charset="0"/>
              </a:rPr>
              <a:t>(q+1)/4</a:t>
            </a:r>
            <a:r>
              <a:rPr lang="en-GB" sz="2400" b="0" u="none" dirty="0">
                <a:latin typeface="Arial Narrow" panose="020B0606020202030204" pitchFamily="34" charset="0"/>
              </a:rPr>
              <a:t> </a:t>
            </a:r>
            <a:r>
              <a:rPr lang="en-US" sz="2400" b="0" u="none" dirty="0">
                <a:latin typeface="Arial Narrow" panose="020B0606020202030204" pitchFamily="34" charset="0"/>
              </a:rPr>
              <a:t>  </a:t>
            </a:r>
            <a:r>
              <a:rPr lang="en-GB" sz="2400" b="0" u="none" dirty="0">
                <a:latin typeface="Arial Narrow" panose="020B0606020202030204" pitchFamily="34" charset="0"/>
              </a:rPr>
              <a:t>mod q  </a:t>
            </a:r>
            <a:r>
              <a:rPr lang="en-GB" b="0" u="none" dirty="0">
                <a:latin typeface="Arial Narrow" panose="020B0606020202030204" pitchFamily="34" charset="0"/>
              </a:rPr>
              <a:t>(Square root mod q) </a:t>
            </a:r>
            <a:r>
              <a:rPr lang="en-GB" sz="2400" b="0" u="none" dirty="0">
                <a:latin typeface="Arial Narrow" panose="020B0606020202030204" pitchFamily="34" charset="0"/>
              </a:rPr>
              <a:t>.</a:t>
            </a:r>
            <a:endParaRPr lang="en-US" sz="2400" b="0" u="none" dirty="0">
              <a:latin typeface="Arial Narrow" panose="020B0606020202030204" pitchFamily="34" charset="0"/>
            </a:endParaRPr>
          </a:p>
          <a:p>
            <a:pPr defTabSz="762000"/>
            <a:r>
              <a:rPr lang="en-US" sz="2400" b="0" u="none" dirty="0">
                <a:latin typeface="Arial Narrow" panose="020B0606020202030204" pitchFamily="34" charset="0"/>
              </a:rPr>
              <a:t>3.  Apply the Chines </a:t>
            </a:r>
            <a:r>
              <a:rPr lang="en-US" sz="2400" b="0" u="none">
                <a:latin typeface="Arial Narrow" panose="020B0606020202030204" pitchFamily="34" charset="0"/>
              </a:rPr>
              <a:t>Remainder Theorem: </a:t>
            </a:r>
            <a:endParaRPr lang="en-US" sz="2400" b="0" u="none" dirty="0">
              <a:latin typeface="Arial Narrow" panose="020B0606020202030204" pitchFamily="34" charset="0"/>
            </a:endParaRPr>
          </a:p>
          <a:p>
            <a:pPr defTabSz="762000"/>
            <a:r>
              <a:rPr lang="en-US" sz="2400" b="0" u="none" dirty="0">
                <a:latin typeface="Arial Narrow" panose="020B0606020202030204" pitchFamily="34" charset="0"/>
              </a:rPr>
              <a:t>      </a:t>
            </a:r>
            <a:r>
              <a:rPr lang="en-GB" sz="2400" u="none" dirty="0">
                <a:latin typeface="Arial Narrow" panose="020B0606020202030204" pitchFamily="34" charset="0"/>
              </a:rPr>
              <a:t>x = ( a</a:t>
            </a:r>
            <a:r>
              <a:rPr lang="en-US" sz="2400" u="none" dirty="0">
                <a:latin typeface="Arial Narrow" panose="020B0606020202030204" pitchFamily="34" charset="0"/>
              </a:rPr>
              <a:t>· </a:t>
            </a:r>
            <a:r>
              <a:rPr lang="en-GB" sz="2400" u="none" dirty="0">
                <a:latin typeface="Arial Narrow" panose="020B0606020202030204" pitchFamily="34" charset="0"/>
              </a:rPr>
              <a:t>p </a:t>
            </a:r>
            <a:r>
              <a:rPr lang="en-US" sz="2400" u="none" dirty="0">
                <a:latin typeface="Arial Narrow" panose="020B0606020202030204" pitchFamily="34" charset="0"/>
              </a:rPr>
              <a:t>· </a:t>
            </a:r>
            <a:r>
              <a:rPr lang="en-GB" sz="2400" u="none" dirty="0">
                <a:latin typeface="Arial Narrow" panose="020B0606020202030204" pitchFamily="34" charset="0"/>
              </a:rPr>
              <a:t>s  +  b </a:t>
            </a:r>
            <a:r>
              <a:rPr lang="en-US" sz="2400" u="none" dirty="0">
                <a:latin typeface="Arial Narrow" panose="020B0606020202030204" pitchFamily="34" charset="0"/>
              </a:rPr>
              <a:t>· </a:t>
            </a:r>
            <a:r>
              <a:rPr lang="en-GB" sz="2400" u="none" dirty="0">
                <a:latin typeface="Arial Narrow" panose="020B0606020202030204" pitchFamily="34" charset="0"/>
              </a:rPr>
              <a:t>q </a:t>
            </a:r>
            <a:r>
              <a:rPr lang="en-US" sz="2400" u="none" dirty="0">
                <a:latin typeface="Arial Narrow" panose="020B0606020202030204" pitchFamily="34" charset="0"/>
              </a:rPr>
              <a:t>· </a:t>
            </a:r>
            <a:r>
              <a:rPr lang="en-GB" sz="2400" u="none" dirty="0">
                <a:latin typeface="Arial Narrow" panose="020B0606020202030204" pitchFamily="34" charset="0"/>
              </a:rPr>
              <a:t>r ) </a:t>
            </a:r>
            <a:r>
              <a:rPr lang="en-US" sz="2400" u="none" dirty="0">
                <a:latin typeface="Arial Narrow" panose="020B0606020202030204" pitchFamily="34" charset="0"/>
              </a:rPr>
              <a:t>  </a:t>
            </a:r>
            <a:r>
              <a:rPr lang="en-GB" sz="2400" u="none" dirty="0">
                <a:latin typeface="Arial Narrow" panose="020B0606020202030204" pitchFamily="34" charset="0"/>
              </a:rPr>
              <a:t>mod </a:t>
            </a:r>
            <a:r>
              <a:rPr lang="en-US" sz="2400" u="none" dirty="0">
                <a:latin typeface="Arial Narrow" panose="020B0606020202030204" pitchFamily="34" charset="0"/>
              </a:rPr>
              <a:t>m</a:t>
            </a:r>
            <a:r>
              <a:rPr lang="en-GB" sz="2400" u="none" dirty="0">
                <a:latin typeface="Arial Narrow" panose="020B0606020202030204" pitchFamily="34" charset="0"/>
              </a:rPr>
              <a:t/>
            </a:r>
            <a:br>
              <a:rPr lang="en-GB" sz="2400" u="none" dirty="0">
                <a:latin typeface="Arial Narrow" panose="020B0606020202030204" pitchFamily="34" charset="0"/>
              </a:rPr>
            </a:br>
            <a:r>
              <a:rPr lang="en-GB" sz="2400" u="none" dirty="0">
                <a:latin typeface="Arial Narrow" panose="020B0606020202030204" pitchFamily="34" charset="0"/>
              </a:rPr>
              <a:t>      y = ( a </a:t>
            </a:r>
            <a:r>
              <a:rPr lang="en-US" sz="2400" u="none" dirty="0">
                <a:latin typeface="Arial Narrow" panose="020B0606020202030204" pitchFamily="34" charset="0"/>
              </a:rPr>
              <a:t>· </a:t>
            </a:r>
            <a:r>
              <a:rPr lang="en-GB" sz="2400" u="none" dirty="0">
                <a:latin typeface="Arial Narrow" panose="020B0606020202030204" pitchFamily="34" charset="0"/>
              </a:rPr>
              <a:t>p </a:t>
            </a:r>
            <a:r>
              <a:rPr lang="en-US" sz="2400" u="none" dirty="0">
                <a:latin typeface="Arial Narrow" panose="020B0606020202030204" pitchFamily="34" charset="0"/>
              </a:rPr>
              <a:t>· </a:t>
            </a:r>
            <a:r>
              <a:rPr lang="en-GB" sz="2400" u="none" dirty="0">
                <a:latin typeface="Arial Narrow" panose="020B0606020202030204" pitchFamily="34" charset="0"/>
              </a:rPr>
              <a:t>s -  b </a:t>
            </a:r>
            <a:r>
              <a:rPr lang="en-US" sz="2400" u="none" dirty="0">
                <a:latin typeface="Arial Narrow" panose="020B0606020202030204" pitchFamily="34" charset="0"/>
              </a:rPr>
              <a:t>· </a:t>
            </a:r>
            <a:r>
              <a:rPr lang="en-GB" sz="2400" u="none" dirty="0">
                <a:latin typeface="Arial Narrow" panose="020B0606020202030204" pitchFamily="34" charset="0"/>
              </a:rPr>
              <a:t>q </a:t>
            </a:r>
            <a:r>
              <a:rPr lang="en-US" sz="2400" u="none" dirty="0">
                <a:latin typeface="Arial Narrow" panose="020B0606020202030204" pitchFamily="34" charset="0"/>
              </a:rPr>
              <a:t>· </a:t>
            </a:r>
            <a:r>
              <a:rPr lang="en-GB" sz="2400" u="none" dirty="0">
                <a:latin typeface="Arial Narrow" panose="020B0606020202030204" pitchFamily="34" charset="0"/>
              </a:rPr>
              <a:t>r ) </a:t>
            </a:r>
            <a:r>
              <a:rPr lang="en-US" sz="2400" u="none" dirty="0">
                <a:latin typeface="Arial Narrow" panose="020B0606020202030204" pitchFamily="34" charset="0"/>
              </a:rPr>
              <a:t>   </a:t>
            </a:r>
            <a:r>
              <a:rPr lang="en-GB" sz="2400" u="none" dirty="0">
                <a:latin typeface="Arial Narrow" panose="020B0606020202030204" pitchFamily="34" charset="0"/>
              </a:rPr>
              <a:t>mod </a:t>
            </a:r>
            <a:r>
              <a:rPr lang="en-US" sz="2400" u="none" dirty="0">
                <a:latin typeface="Arial Narrow" panose="020B0606020202030204" pitchFamily="34" charset="0"/>
              </a:rPr>
              <a:t>m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088431" y="1545079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28790" y="4593946"/>
            <a:ext cx="4752528" cy="71006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762000"/>
            <a:r>
              <a:rPr lang="en-US" u="none" dirty="0">
                <a:latin typeface="Arial Narrow" pitchFamily="34" charset="0"/>
              </a:rPr>
              <a:t>=&gt;</a:t>
            </a:r>
            <a:r>
              <a:rPr lang="en-US" b="0" u="none" dirty="0">
                <a:latin typeface="Arial Narrow" pitchFamily="34" charset="0"/>
              </a:rPr>
              <a:t> </a:t>
            </a:r>
            <a:r>
              <a:rPr lang="en-GB" b="0" u="none" dirty="0">
                <a:latin typeface="Arial Narrow" pitchFamily="34" charset="0"/>
              </a:rPr>
              <a:t>the </a:t>
            </a:r>
            <a:r>
              <a:rPr lang="en-GB" b="0" dirty="0">
                <a:latin typeface="Arial Narrow" pitchFamily="34" charset="0"/>
              </a:rPr>
              <a:t>four-square</a:t>
            </a:r>
            <a:r>
              <a:rPr lang="en-GB" b="0" u="none" dirty="0">
                <a:latin typeface="Arial Narrow" pitchFamily="34" charset="0"/>
              </a:rPr>
              <a:t> roots are</a:t>
            </a:r>
            <a:r>
              <a:rPr lang="en-US" b="0" u="none" dirty="0">
                <a:latin typeface="Arial Narrow" pitchFamily="34" charset="0"/>
              </a:rPr>
              <a:t>:   </a:t>
            </a:r>
            <a:r>
              <a:rPr lang="en-GB" b="0" u="none" dirty="0">
                <a:latin typeface="Arial Narrow" pitchFamily="34" charset="0"/>
              </a:rPr>
              <a:t>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r</a:t>
            </a:r>
            <a:r>
              <a:rPr lang="en-GB" u="none" baseline="-30000" dirty="0">
                <a:solidFill>
                  <a:schemeClr val="hlink"/>
                </a:solidFill>
                <a:latin typeface="Arial Narrow" pitchFamily="34" charset="0"/>
              </a:rPr>
              <a:t>1</a:t>
            </a:r>
            <a:r>
              <a:rPr lang="en-GB" u="none" dirty="0">
                <a:solidFill>
                  <a:schemeClr val="hlink"/>
                </a:solidFill>
                <a:latin typeface="Arial Narrow" pitchFamily="34" charset="0"/>
              </a:rPr>
              <a:t> = x,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      r</a:t>
            </a:r>
            <a:r>
              <a:rPr lang="en-GB" u="none" baseline="-30000" dirty="0">
                <a:solidFill>
                  <a:schemeClr val="hlink"/>
                </a:solidFill>
                <a:latin typeface="Arial Narrow" pitchFamily="34" charset="0"/>
              </a:rPr>
              <a:t>2</a:t>
            </a:r>
            <a:r>
              <a:rPr lang="en-GB" u="none" dirty="0">
                <a:solidFill>
                  <a:schemeClr val="hlink"/>
                </a:solidFill>
                <a:latin typeface="Arial Narrow" pitchFamily="34" charset="0"/>
              </a:rPr>
              <a:t> = -x</a:t>
            </a:r>
            <a:endParaRPr lang="en-US" u="none" dirty="0">
              <a:solidFill>
                <a:schemeClr val="hlink"/>
              </a:solidFill>
              <a:latin typeface="Arial Narrow" pitchFamily="34" charset="0"/>
            </a:endParaRPr>
          </a:p>
          <a:p>
            <a:pPr defTabSz="762000"/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                                                  r</a:t>
            </a:r>
            <a:r>
              <a:rPr lang="en-GB" u="none" baseline="-30000" dirty="0">
                <a:solidFill>
                  <a:schemeClr val="hlink"/>
                </a:solidFill>
                <a:latin typeface="Arial Narrow" pitchFamily="34" charset="0"/>
              </a:rPr>
              <a:t>3</a:t>
            </a:r>
            <a:r>
              <a:rPr lang="en-GB" u="none" dirty="0">
                <a:solidFill>
                  <a:schemeClr val="hlink"/>
                </a:solidFill>
                <a:latin typeface="Arial Narrow" pitchFamily="34" charset="0"/>
              </a:rPr>
              <a:t> = y,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      r</a:t>
            </a:r>
            <a:r>
              <a:rPr lang="en-GB" u="none" baseline="-30000" dirty="0">
                <a:solidFill>
                  <a:schemeClr val="hlink"/>
                </a:solidFill>
                <a:latin typeface="Arial Narrow" pitchFamily="34" charset="0"/>
              </a:rPr>
              <a:t>4</a:t>
            </a:r>
            <a:r>
              <a:rPr lang="en-GB" u="none" dirty="0">
                <a:solidFill>
                  <a:schemeClr val="hlink"/>
                </a:solidFill>
                <a:latin typeface="Arial Narrow" pitchFamily="34" charset="0"/>
              </a:rPr>
              <a:t> = -y</a:t>
            </a:r>
            <a:endParaRPr lang="en-US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="" xmlns:a16="http://schemas.microsoft.com/office/drawing/2014/main" id="{83B62FF1-3B07-4149-988E-5F05E6428BCD}"/>
              </a:ext>
            </a:extLst>
          </p:cNvPr>
          <p:cNvSpPr txBox="1"/>
          <p:nvPr/>
        </p:nvSpPr>
        <p:spPr>
          <a:xfrm>
            <a:off x="905478" y="5466093"/>
            <a:ext cx="88466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Computing the square roots </a:t>
            </a:r>
            <a:r>
              <a:rPr kumimoji="0" lang="en-GB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if </a:t>
            </a:r>
            <a:r>
              <a:rPr kumimoji="0" lang="en-US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p and  q  mod 4 ≠ 3 (p+1 and q+1 are </a:t>
            </a:r>
            <a:r>
              <a:rPr kumimoji="0" lang="en-US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</a:rPr>
              <a:t>not divisible by 4</a:t>
            </a:r>
            <a:r>
              <a:rPr kumimoji="0" lang="en-US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Arial Narrow" panose="020B0606020202030204" pitchFamily="34" charset="0"/>
              </a:rPr>
              <a:t>require using Shanks’ algorithm in page 8 to compute r and s</a:t>
            </a:r>
            <a:endParaRPr kumimoji="0" lang="en-US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19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430588" y="1933575"/>
            <a:ext cx="3503612" cy="1143000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0595" name="Text Box 3"/>
          <p:cNvSpPr txBox="1">
            <a:spLocks noChangeArrowheads="1"/>
          </p:cNvSpPr>
          <p:nvPr/>
        </p:nvSpPr>
        <p:spPr bwMode="auto">
          <a:xfrm>
            <a:off x="2286000" y="533400"/>
            <a:ext cx="5992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40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Rabin Secrecy-System (1979)</a:t>
            </a:r>
          </a:p>
        </p:txBody>
      </p:sp>
      <p:sp>
        <p:nvSpPr>
          <p:cNvPr id="1390596" name="Line 4"/>
          <p:cNvSpPr>
            <a:spLocks noChangeShapeType="1"/>
          </p:cNvSpPr>
          <p:nvPr/>
        </p:nvSpPr>
        <p:spPr bwMode="auto">
          <a:xfrm>
            <a:off x="1676400" y="40640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0597" name="Line 5"/>
          <p:cNvSpPr>
            <a:spLocks noChangeShapeType="1"/>
          </p:cNvSpPr>
          <p:nvPr/>
        </p:nvSpPr>
        <p:spPr bwMode="auto">
          <a:xfrm>
            <a:off x="8153400" y="4114798"/>
            <a:ext cx="457200" cy="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0598" name="Line 6"/>
          <p:cNvSpPr>
            <a:spLocks noChangeShapeType="1"/>
          </p:cNvSpPr>
          <p:nvPr/>
        </p:nvSpPr>
        <p:spPr bwMode="auto">
          <a:xfrm flipH="1" flipV="1">
            <a:off x="7442200" y="4305299"/>
            <a:ext cx="24606" cy="723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0599" name="Text Box 7"/>
          <p:cNvSpPr txBox="1">
            <a:spLocks noChangeArrowheads="1"/>
          </p:cNvSpPr>
          <p:nvPr/>
        </p:nvSpPr>
        <p:spPr bwMode="auto">
          <a:xfrm>
            <a:off x="1295400" y="3857625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latin typeface="Arial Narrow" pitchFamily="34" charset="0"/>
              </a:rPr>
              <a:t>M</a:t>
            </a:r>
          </a:p>
        </p:txBody>
      </p:sp>
      <p:sp>
        <p:nvSpPr>
          <p:cNvPr id="1390600" name="Text Box 8"/>
          <p:cNvSpPr txBox="1">
            <a:spLocks noChangeArrowheads="1"/>
          </p:cNvSpPr>
          <p:nvPr/>
        </p:nvSpPr>
        <p:spPr bwMode="auto">
          <a:xfrm>
            <a:off x="4114800" y="3873500"/>
            <a:ext cx="1752600" cy="3968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u="none">
                <a:latin typeface="Arial Narrow" pitchFamily="34" charset="0"/>
              </a:rPr>
              <a:t>C = M</a:t>
            </a:r>
            <a:r>
              <a:rPr lang="en-US" u="none" baseline="30000">
                <a:latin typeface="Arial Narrow" pitchFamily="34" charset="0"/>
              </a:rPr>
              <a:t>2</a:t>
            </a:r>
            <a:r>
              <a:rPr lang="en-US" u="none">
                <a:latin typeface="Arial Narrow" pitchFamily="34" charset="0"/>
              </a:rPr>
              <a:t>  </a:t>
            </a:r>
            <a:r>
              <a:rPr lang="en-US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mod </a:t>
            </a: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m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b</a:t>
            </a:r>
            <a:r>
              <a:rPr lang="en-US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 </a:t>
            </a:r>
            <a:endParaRPr lang="en-AU" i="1" u="none">
              <a:solidFill>
                <a:srgbClr val="0033CC"/>
              </a:solidFill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1390601" name="Line 9"/>
          <p:cNvSpPr>
            <a:spLocks noChangeShapeType="1"/>
          </p:cNvSpPr>
          <p:nvPr/>
        </p:nvSpPr>
        <p:spPr bwMode="auto">
          <a:xfrm>
            <a:off x="5791200" y="4114800"/>
            <a:ext cx="898525" cy="63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0602" name="Text Box 10"/>
          <p:cNvSpPr txBox="1">
            <a:spLocks noChangeArrowheads="1"/>
          </p:cNvSpPr>
          <p:nvPr/>
        </p:nvSpPr>
        <p:spPr bwMode="auto">
          <a:xfrm>
            <a:off x="8610599" y="3886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u="none" dirty="0">
                <a:latin typeface="Arial Narrow" pitchFamily="34" charset="0"/>
              </a:rPr>
              <a:t>M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325938" y="16002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Public directory</a:t>
            </a:r>
            <a:endParaRPr lang="en-US" b="0" u="none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914400" y="25146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u="none">
                <a:solidFill>
                  <a:srgbClr val="1515F5"/>
                </a:solidFill>
                <a:latin typeface="Arial Narrow" pitchFamily="34" charset="0"/>
              </a:rPr>
              <a:t>Public Key m</a:t>
            </a:r>
            <a:r>
              <a:rPr lang="en-AU" sz="1800" u="none" baseline="-25000">
                <a:solidFill>
                  <a:srgbClr val="1515F5"/>
                </a:solidFill>
                <a:latin typeface="Arial Narrow" pitchFamily="34" charset="0"/>
              </a:rPr>
              <a:t>a</a:t>
            </a:r>
            <a:r>
              <a:rPr lang="en-AU" sz="1800" u="none" baseline="-25000">
                <a:latin typeface="Arial Narrow" pitchFamily="34" charset="0"/>
              </a:rPr>
              <a:t> </a:t>
            </a:r>
            <a:r>
              <a:rPr lang="en-AU" sz="1800" u="none">
                <a:latin typeface="Arial Narrow" pitchFamily="34" charset="0"/>
              </a:rPr>
              <a:t>= </a:t>
            </a:r>
            <a:r>
              <a:rPr lang="en-AU" sz="1800" u="none">
                <a:solidFill>
                  <a:schemeClr val="hlink"/>
                </a:solidFill>
                <a:latin typeface="Arial Narrow" pitchFamily="34" charset="0"/>
              </a:rPr>
              <a:t>p</a:t>
            </a:r>
            <a:r>
              <a:rPr lang="en-AU" sz="1800" u="none" baseline="-25000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AU" sz="1800" u="none">
                <a:solidFill>
                  <a:schemeClr val="hlink"/>
                </a:solidFill>
                <a:latin typeface="Arial Narrow" pitchFamily="34" charset="0"/>
              </a:rPr>
              <a:t> . q</a:t>
            </a:r>
            <a:r>
              <a:rPr lang="en-AU" sz="1800" u="none" baseline="-25000">
                <a:solidFill>
                  <a:schemeClr val="hlink"/>
                </a:solidFill>
                <a:latin typeface="Arial Narrow" pitchFamily="34" charset="0"/>
              </a:rPr>
              <a:t>a</a:t>
            </a:r>
            <a:endParaRPr lang="en-AU" sz="1800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390605" name="Line 13"/>
          <p:cNvSpPr>
            <a:spLocks noChangeShapeType="1"/>
          </p:cNvSpPr>
          <p:nvPr/>
        </p:nvSpPr>
        <p:spPr bwMode="auto">
          <a:xfrm flipV="1">
            <a:off x="2819400" y="4267200"/>
            <a:ext cx="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3657600" y="4573588"/>
            <a:ext cx="685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85800" y="18288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>
                <a:solidFill>
                  <a:schemeClr val="hlink"/>
                </a:solidFill>
                <a:latin typeface="Arial Narrow" pitchFamily="34" charset="0"/>
              </a:rPr>
              <a:t>User A sends M  to B     </a:t>
            </a:r>
            <a:endParaRPr lang="en-US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932613" y="18288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>
                <a:solidFill>
                  <a:schemeClr val="hlink"/>
                </a:solidFill>
                <a:latin typeface="Arial Narrow" pitchFamily="34" charset="0"/>
              </a:rPr>
              <a:t>User B receives     </a:t>
            </a:r>
            <a:endParaRPr lang="en-US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582988" y="1981200"/>
            <a:ext cx="289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m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a</a:t>
            </a: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 =</a:t>
            </a:r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US" b="0" u="none">
                <a:latin typeface="Arial Narrow" pitchFamily="34" charset="0"/>
              </a:rPr>
              <a:t>public key of A                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 flipV="1">
            <a:off x="4038600" y="2743200"/>
            <a:ext cx="34290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2209800" y="2286000"/>
            <a:ext cx="13716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0612" name="Line 20"/>
          <p:cNvSpPr>
            <a:spLocks noChangeShapeType="1"/>
          </p:cNvSpPr>
          <p:nvPr/>
        </p:nvSpPr>
        <p:spPr bwMode="auto">
          <a:xfrm>
            <a:off x="3581400" y="4102100"/>
            <a:ext cx="563563" cy="63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0613" name="Text Box 21"/>
          <p:cNvSpPr txBox="1">
            <a:spLocks noChangeArrowheads="1"/>
          </p:cNvSpPr>
          <p:nvPr/>
        </p:nvSpPr>
        <p:spPr bwMode="auto">
          <a:xfrm>
            <a:off x="6184900" y="3746500"/>
            <a:ext cx="331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u="none">
                <a:latin typeface="Arial Narrow" pitchFamily="34" charset="0"/>
              </a:rPr>
              <a:t>C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581400" y="2362200"/>
            <a:ext cx="289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m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b</a:t>
            </a: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 =</a:t>
            </a:r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US" b="0" u="none">
                <a:latin typeface="Arial Narrow" pitchFamily="34" charset="0"/>
              </a:rPr>
              <a:t>public key of B                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7391400" y="2971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u="none">
                <a:solidFill>
                  <a:srgbClr val="1515F5"/>
                </a:solidFill>
                <a:latin typeface="Arial Narrow" pitchFamily="34" charset="0"/>
              </a:rPr>
              <a:t>Public-Key m</a:t>
            </a:r>
            <a:r>
              <a:rPr lang="en-AU" sz="1800" u="none" baseline="-25000">
                <a:solidFill>
                  <a:srgbClr val="1515F5"/>
                </a:solidFill>
                <a:latin typeface="Arial Narrow" pitchFamily="34" charset="0"/>
              </a:rPr>
              <a:t>b</a:t>
            </a:r>
            <a:r>
              <a:rPr lang="en-AU" sz="1800" u="none" baseline="-25000">
                <a:latin typeface="Arial Narrow" pitchFamily="34" charset="0"/>
              </a:rPr>
              <a:t> </a:t>
            </a:r>
            <a:r>
              <a:rPr lang="en-AU" sz="1800" u="none">
                <a:latin typeface="Arial Narrow" pitchFamily="34" charset="0"/>
              </a:rPr>
              <a:t>= </a:t>
            </a:r>
            <a:r>
              <a:rPr lang="en-AU" sz="1800" u="none">
                <a:solidFill>
                  <a:schemeClr val="hlink"/>
                </a:solidFill>
                <a:latin typeface="Arial Narrow" pitchFamily="34" charset="0"/>
              </a:rPr>
              <a:t>p</a:t>
            </a:r>
            <a:r>
              <a:rPr lang="en-AU" sz="1800" u="none" baseline="-25000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AU" sz="1800" u="none">
                <a:solidFill>
                  <a:schemeClr val="hlink"/>
                </a:solidFill>
                <a:latin typeface="Arial Narrow" pitchFamily="34" charset="0"/>
              </a:rPr>
              <a:t> . q</a:t>
            </a:r>
            <a:r>
              <a:rPr lang="en-AU" sz="1800" u="none" baseline="-25000">
                <a:solidFill>
                  <a:schemeClr val="hlink"/>
                </a:solidFill>
                <a:latin typeface="Arial Narrow" pitchFamily="34" charset="0"/>
              </a:rPr>
              <a:t>b</a:t>
            </a:r>
            <a:endParaRPr lang="en-AU" sz="1800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390616" name="Text Box 24"/>
          <p:cNvSpPr txBox="1">
            <a:spLocks noChangeArrowheads="1"/>
          </p:cNvSpPr>
          <p:nvPr/>
        </p:nvSpPr>
        <p:spPr bwMode="auto">
          <a:xfrm>
            <a:off x="6705600" y="3886200"/>
            <a:ext cx="1447800" cy="4349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/>
            <a:r>
              <a:rPr lang="en-US" u="none">
                <a:latin typeface="Arial Narrow" pitchFamily="34" charset="0"/>
                <a:sym typeface="Symbol" pitchFamily="18" charset="2"/>
              </a:rPr>
              <a:t>C   mod m</a:t>
            </a:r>
            <a:r>
              <a:rPr lang="en-US" u="none" baseline="-25000">
                <a:latin typeface="Arial Narrow" pitchFamily="34" charset="0"/>
                <a:sym typeface="Symbol" pitchFamily="18" charset="2"/>
              </a:rPr>
              <a:t>b</a:t>
            </a:r>
            <a:r>
              <a:rPr lang="en-US" u="none">
                <a:latin typeface="Arial Narrow" pitchFamily="34" charset="0"/>
                <a:sym typeface="Symbol" pitchFamily="18" charset="2"/>
              </a:rPr>
              <a:t> </a:t>
            </a:r>
            <a:endParaRPr lang="en-GB"/>
          </a:p>
        </p:txBody>
      </p:sp>
      <p:sp>
        <p:nvSpPr>
          <p:cNvPr id="1390617" name="Text Box 25"/>
          <p:cNvSpPr txBox="1">
            <a:spLocks noChangeArrowheads="1"/>
          </p:cNvSpPr>
          <p:nvPr/>
        </p:nvSpPr>
        <p:spPr bwMode="auto">
          <a:xfrm>
            <a:off x="7224713" y="4925936"/>
            <a:ext cx="1054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u="none" dirty="0">
                <a:solidFill>
                  <a:schemeClr val="hlink"/>
                </a:solidFill>
                <a:latin typeface="Arial Narrow" pitchFamily="34" charset="0"/>
              </a:rPr>
              <a:t>p</a:t>
            </a:r>
            <a:r>
              <a:rPr lang="en-AU" u="none" baseline="-25000" dirty="0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AU" u="none" dirty="0">
                <a:solidFill>
                  <a:schemeClr val="hlink"/>
                </a:solidFill>
                <a:latin typeface="Arial Narrow" pitchFamily="34" charset="0"/>
              </a:rPr>
              <a:t> . </a:t>
            </a:r>
            <a:r>
              <a:rPr lang="en-AU" u="none" dirty="0" err="1">
                <a:solidFill>
                  <a:schemeClr val="hlink"/>
                </a:solidFill>
                <a:latin typeface="Arial Narrow" pitchFamily="34" charset="0"/>
              </a:rPr>
              <a:t>q</a:t>
            </a:r>
            <a:r>
              <a:rPr lang="en-AU" u="none" baseline="-25000" dirty="0" err="1">
                <a:solidFill>
                  <a:schemeClr val="hlink"/>
                </a:solidFill>
                <a:latin typeface="Arial Narrow" pitchFamily="34" charset="0"/>
              </a:rPr>
              <a:t>b</a:t>
            </a:r>
            <a:endParaRPr lang="en-AU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390618" name="Text Box 26"/>
          <p:cNvSpPr txBox="1">
            <a:spLocks noChangeArrowheads="1"/>
          </p:cNvSpPr>
          <p:nvPr/>
        </p:nvSpPr>
        <p:spPr bwMode="auto">
          <a:xfrm>
            <a:off x="2133600" y="3832225"/>
            <a:ext cx="1428750" cy="4349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u="none">
                <a:latin typeface="Arial Narrow" pitchFamily="34" charset="0"/>
              </a:rPr>
              <a:t>(M)</a:t>
            </a:r>
            <a:r>
              <a:rPr lang="en-US" u="none" baseline="30000">
                <a:latin typeface="Arial Narrow" pitchFamily="34" charset="0"/>
              </a:rPr>
              <a:t>2</a:t>
            </a:r>
            <a:r>
              <a:rPr lang="en-US" u="none">
                <a:latin typeface="Arial Narrow" pitchFamily="34" charset="0"/>
              </a:rPr>
              <a:t> mod </a:t>
            </a:r>
            <a:r>
              <a:rPr lang="en-AU" u="none">
                <a:latin typeface="Arial Narrow" pitchFamily="34" charset="0"/>
              </a:rPr>
              <a:t>m</a:t>
            </a:r>
            <a:r>
              <a:rPr lang="en-AU" u="none" baseline="-25000">
                <a:latin typeface="Arial Narrow" pitchFamily="34" charset="0"/>
              </a:rPr>
              <a:t>b</a:t>
            </a:r>
            <a:endParaRPr lang="en-GB" u="none">
              <a:latin typeface="Arial Narrow" pitchFamily="34" charset="0"/>
            </a:endParaRPr>
          </a:p>
        </p:txBody>
      </p:sp>
      <p:sp>
        <p:nvSpPr>
          <p:cNvPr id="1390619" name="Text Box 27"/>
          <p:cNvSpPr txBox="1">
            <a:spLocks noChangeArrowheads="1"/>
          </p:cNvSpPr>
          <p:nvPr/>
        </p:nvSpPr>
        <p:spPr bwMode="auto">
          <a:xfrm>
            <a:off x="4495800" y="4800600"/>
            <a:ext cx="2209800" cy="65246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/>
            <a:r>
              <a:rPr lang="en-US" sz="1200" u="none"/>
              <a:t>Use square root Algorithm </a:t>
            </a:r>
          </a:p>
          <a:p>
            <a:pPr defTabSz="762000"/>
            <a:r>
              <a:rPr lang="en-US" sz="1200" u="none"/>
              <a:t>modulo m = p.q for known  p and q.</a:t>
            </a:r>
            <a:endParaRPr lang="en-GB" sz="1200" u="none"/>
          </a:p>
        </p:txBody>
      </p:sp>
      <p:sp>
        <p:nvSpPr>
          <p:cNvPr id="1390620" name="Line 28"/>
          <p:cNvSpPr>
            <a:spLocks noChangeShapeType="1"/>
          </p:cNvSpPr>
          <p:nvPr/>
        </p:nvSpPr>
        <p:spPr bwMode="auto">
          <a:xfrm flipV="1">
            <a:off x="6629400" y="43434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90621" name="Line 29"/>
          <p:cNvSpPr>
            <a:spLocks noChangeShapeType="1"/>
          </p:cNvSpPr>
          <p:nvPr/>
        </p:nvSpPr>
        <p:spPr bwMode="auto">
          <a:xfrm>
            <a:off x="6934200" y="39624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7391400" y="22860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u="none">
                <a:solidFill>
                  <a:srgbClr val="1515F5"/>
                </a:solidFill>
                <a:latin typeface="Arial Narrow" pitchFamily="34" charset="0"/>
              </a:rPr>
              <a:t>Secret key</a:t>
            </a:r>
            <a:r>
              <a:rPr lang="en-AU" u="none" baseline="-25000">
                <a:latin typeface="Arial Narrow" pitchFamily="34" charset="0"/>
              </a:rPr>
              <a:t> </a:t>
            </a:r>
            <a:r>
              <a:rPr lang="en-AU" u="none">
                <a:latin typeface="Arial Narrow" pitchFamily="34" charset="0"/>
              </a:rPr>
              <a:t>: </a:t>
            </a:r>
            <a:r>
              <a:rPr lang="en-AU" u="none">
                <a:solidFill>
                  <a:schemeClr val="hlink"/>
                </a:solidFill>
                <a:latin typeface="Arial Narrow" pitchFamily="34" charset="0"/>
              </a:rPr>
              <a:t>p</a:t>
            </a:r>
            <a:r>
              <a:rPr lang="en-AU" u="none" baseline="-25000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AU" u="none">
                <a:solidFill>
                  <a:schemeClr val="hlink"/>
                </a:solidFill>
                <a:latin typeface="Arial Narrow" pitchFamily="34" charset="0"/>
              </a:rPr>
              <a:t> . q</a:t>
            </a:r>
            <a:r>
              <a:rPr lang="en-AU" u="none" baseline="-25000">
                <a:solidFill>
                  <a:schemeClr val="hlink"/>
                </a:solidFill>
                <a:latin typeface="Arial Narrow" pitchFamily="34" charset="0"/>
              </a:rPr>
              <a:t>b</a:t>
            </a:r>
            <a:endParaRPr lang="en-AU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914400" y="21336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u="none">
                <a:solidFill>
                  <a:srgbClr val="1515F5"/>
                </a:solidFill>
                <a:latin typeface="Arial Narrow" pitchFamily="34" charset="0"/>
              </a:rPr>
              <a:t>Secret key</a:t>
            </a:r>
            <a:r>
              <a:rPr lang="en-AU" u="none" baseline="-25000">
                <a:latin typeface="Arial Narrow" pitchFamily="34" charset="0"/>
              </a:rPr>
              <a:t> </a:t>
            </a:r>
            <a:r>
              <a:rPr lang="en-AU" u="none">
                <a:latin typeface="Arial Narrow" pitchFamily="34" charset="0"/>
              </a:rPr>
              <a:t>: </a:t>
            </a:r>
            <a:r>
              <a:rPr lang="en-AU" u="none">
                <a:solidFill>
                  <a:schemeClr val="hlink"/>
                </a:solidFill>
                <a:latin typeface="Arial Narrow" pitchFamily="34" charset="0"/>
              </a:rPr>
              <a:t>p</a:t>
            </a:r>
            <a:r>
              <a:rPr lang="en-AU" u="none" baseline="-25000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AU" u="none">
                <a:solidFill>
                  <a:schemeClr val="hlink"/>
                </a:solidFill>
                <a:latin typeface="Arial Narrow" pitchFamily="34" charset="0"/>
              </a:rPr>
              <a:t> . q</a:t>
            </a:r>
            <a:r>
              <a:rPr lang="en-AU" u="none" baseline="-25000">
                <a:solidFill>
                  <a:schemeClr val="hlink"/>
                </a:solidFill>
                <a:latin typeface="Arial Narrow" pitchFamily="34" charset="0"/>
              </a:rPr>
              <a:t>a</a:t>
            </a:r>
            <a:endParaRPr lang="en-AU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390624" name="Text Box 32"/>
          <p:cNvSpPr txBox="1">
            <a:spLocks noChangeArrowheads="1"/>
          </p:cNvSpPr>
          <p:nvPr/>
        </p:nvSpPr>
        <p:spPr bwMode="auto">
          <a:xfrm>
            <a:off x="2133600" y="3429000"/>
            <a:ext cx="11064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400"/>
              <a:t>Encryption</a:t>
            </a:r>
            <a:endParaRPr lang="en-GB" sz="1400"/>
          </a:p>
        </p:txBody>
      </p:sp>
      <p:sp>
        <p:nvSpPr>
          <p:cNvPr id="1390625" name="Text Box 33"/>
          <p:cNvSpPr txBox="1">
            <a:spLocks noChangeArrowheads="1"/>
          </p:cNvSpPr>
          <p:nvPr/>
        </p:nvSpPr>
        <p:spPr bwMode="auto">
          <a:xfrm>
            <a:off x="6858000" y="3505200"/>
            <a:ext cx="11064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400"/>
              <a:t>Decryption</a:t>
            </a:r>
            <a:endParaRPr lang="en-GB" sz="1400"/>
          </a:p>
        </p:txBody>
      </p:sp>
      <p:sp>
        <p:nvSpPr>
          <p:cNvPr id="1390626" name="Freeform 34"/>
          <p:cNvSpPr>
            <a:spLocks/>
          </p:cNvSpPr>
          <p:nvPr/>
        </p:nvSpPr>
        <p:spPr bwMode="auto">
          <a:xfrm>
            <a:off x="8005762" y="2682874"/>
            <a:ext cx="1635123" cy="2600325"/>
          </a:xfrm>
          <a:custGeom>
            <a:avLst/>
            <a:gdLst>
              <a:gd name="T0" fmla="*/ 2147483647 w 1024"/>
              <a:gd name="T1" fmla="*/ 0 h 1616"/>
              <a:gd name="T2" fmla="*/ 2147483647 w 1024"/>
              <a:gd name="T3" fmla="*/ 2147483647 h 1616"/>
              <a:gd name="T4" fmla="*/ 2147483647 w 1024"/>
              <a:gd name="T5" fmla="*/ 2147483647 h 1616"/>
              <a:gd name="T6" fmla="*/ 0 w 1024"/>
              <a:gd name="T7" fmla="*/ 2147483647 h 1616"/>
              <a:gd name="T8" fmla="*/ 0 60000 65536"/>
              <a:gd name="T9" fmla="*/ 0 60000 65536"/>
              <a:gd name="T10" fmla="*/ 0 60000 65536"/>
              <a:gd name="T11" fmla="*/ 0 60000 65536"/>
              <a:gd name="T12" fmla="*/ 0 w 1024"/>
              <a:gd name="T13" fmla="*/ 0 h 1616"/>
              <a:gd name="T14" fmla="*/ 1024 w 1024"/>
              <a:gd name="T15" fmla="*/ 1616 h 16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24" h="1616">
                <a:moveTo>
                  <a:pt x="624" y="0"/>
                </a:moveTo>
                <a:cubicBezTo>
                  <a:pt x="824" y="4"/>
                  <a:pt x="1024" y="8"/>
                  <a:pt x="1008" y="240"/>
                </a:cubicBezTo>
                <a:cubicBezTo>
                  <a:pt x="992" y="472"/>
                  <a:pt x="696" y="1168"/>
                  <a:pt x="528" y="1392"/>
                </a:cubicBezTo>
                <a:cubicBezTo>
                  <a:pt x="360" y="1616"/>
                  <a:pt x="180" y="1600"/>
                  <a:pt x="0" y="158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90627" name="Text Box 35"/>
          <p:cNvSpPr txBox="1">
            <a:spLocks noChangeArrowheads="1"/>
          </p:cNvSpPr>
          <p:nvPr/>
        </p:nvSpPr>
        <p:spPr bwMode="auto">
          <a:xfrm>
            <a:off x="2637415" y="4814455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u="none" dirty="0" err="1">
                <a:solidFill>
                  <a:srgbClr val="1515F5"/>
                </a:solidFill>
                <a:latin typeface="Arial Narrow" pitchFamily="34" charset="0"/>
              </a:rPr>
              <a:t>m</a:t>
            </a:r>
            <a:r>
              <a:rPr lang="en-AU" u="none" baseline="-25000" dirty="0" err="1">
                <a:solidFill>
                  <a:srgbClr val="1515F5"/>
                </a:solidFill>
                <a:latin typeface="Arial Narrow" pitchFamily="34" charset="0"/>
              </a:rPr>
              <a:t>b</a:t>
            </a:r>
            <a:endParaRPr lang="en-AU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390628" name="Line 36"/>
          <p:cNvSpPr>
            <a:spLocks noChangeShapeType="1"/>
          </p:cNvSpPr>
          <p:nvPr/>
        </p:nvSpPr>
        <p:spPr bwMode="auto">
          <a:xfrm flipH="1" flipV="1">
            <a:off x="7696200" y="4318000"/>
            <a:ext cx="24606" cy="71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0629" name="Freeform 37"/>
          <p:cNvSpPr>
            <a:spLocks/>
          </p:cNvSpPr>
          <p:nvPr/>
        </p:nvSpPr>
        <p:spPr bwMode="auto">
          <a:xfrm>
            <a:off x="939800" y="2743200"/>
            <a:ext cx="2641600" cy="2286000"/>
          </a:xfrm>
          <a:custGeom>
            <a:avLst/>
            <a:gdLst>
              <a:gd name="T0" fmla="*/ 2147483647 w 1664"/>
              <a:gd name="T1" fmla="*/ 0 h 1440"/>
              <a:gd name="T2" fmla="*/ 2147483647 w 1664"/>
              <a:gd name="T3" fmla="*/ 2147483647 h 1440"/>
              <a:gd name="T4" fmla="*/ 2147483647 w 1664"/>
              <a:gd name="T5" fmla="*/ 2147483647 h 1440"/>
              <a:gd name="T6" fmla="*/ 2147483647 w 1664"/>
              <a:gd name="T7" fmla="*/ 2147483647 h 1440"/>
              <a:gd name="T8" fmla="*/ 2147483647 w 1664"/>
              <a:gd name="T9" fmla="*/ 2147483647 h 1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4"/>
              <a:gd name="T16" fmla="*/ 0 h 1440"/>
              <a:gd name="T17" fmla="*/ 1664 w 1664"/>
              <a:gd name="T18" fmla="*/ 1440 h 1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4" h="1440">
                <a:moveTo>
                  <a:pt x="1664" y="0"/>
                </a:moveTo>
                <a:cubicBezTo>
                  <a:pt x="1432" y="120"/>
                  <a:pt x="1200" y="240"/>
                  <a:pt x="944" y="336"/>
                </a:cubicBezTo>
                <a:cubicBezTo>
                  <a:pt x="688" y="432"/>
                  <a:pt x="256" y="424"/>
                  <a:pt x="128" y="576"/>
                </a:cubicBezTo>
                <a:cubicBezTo>
                  <a:pt x="0" y="728"/>
                  <a:pt x="24" y="1104"/>
                  <a:pt x="176" y="1248"/>
                </a:cubicBezTo>
                <a:cubicBezTo>
                  <a:pt x="328" y="1392"/>
                  <a:pt x="904" y="1408"/>
                  <a:pt x="1040" y="14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cxnSp>
        <p:nvCxnSpPr>
          <p:cNvPr id="3" name="Gerade Verbindung mit Pfeil 2"/>
          <p:cNvCxnSpPr>
            <a:cxnSpLocks/>
          </p:cNvCxnSpPr>
          <p:nvPr/>
        </p:nvCxnSpPr>
        <p:spPr bwMode="auto">
          <a:xfrm>
            <a:off x="8787606" y="4229100"/>
            <a:ext cx="0" cy="139380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" name="Rechteck 4"/>
          <p:cNvSpPr/>
          <p:nvPr/>
        </p:nvSpPr>
        <p:spPr>
          <a:xfrm>
            <a:off x="6161780" y="5622901"/>
            <a:ext cx="3541020" cy="73866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defTabSz="762000"/>
            <a:r>
              <a:rPr lang="en-US" sz="1400" u="none" dirty="0"/>
              <a:t>4 square root values for M would result.</a:t>
            </a:r>
          </a:p>
          <a:p>
            <a:pPr defTabSz="762000"/>
            <a:r>
              <a:rPr lang="en-US" sz="1400" u="none" dirty="0"/>
              <a:t>How to identify the correct one? </a:t>
            </a:r>
            <a:br>
              <a:rPr lang="en-US" sz="1400" u="none" dirty="0"/>
            </a:br>
            <a:r>
              <a:rPr lang="en-US" sz="1400" u="none" dirty="0"/>
              <a:t>(see next example)</a:t>
            </a:r>
            <a:endParaRPr lang="en-GB" sz="1400" u="none" dirty="0"/>
          </a:p>
        </p:txBody>
      </p:sp>
    </p:spTree>
    <p:extLst>
      <p:ext uri="{BB962C8B-B14F-4D97-AF65-F5344CB8AC3E}">
        <p14:creationId xmlns:p14="http://schemas.microsoft.com/office/powerpoint/2010/main" val="32263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9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9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39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39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39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9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9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39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9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9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9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9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9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9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9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9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39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9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390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39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39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39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0596" grpId="0" animBg="1"/>
      <p:bldP spid="1390597" grpId="0" animBg="1"/>
      <p:bldP spid="1390598" grpId="0" animBg="1"/>
      <p:bldP spid="1390599" grpId="0"/>
      <p:bldP spid="1390600" grpId="0" animBg="1"/>
      <p:bldP spid="1390601" grpId="0" animBg="1"/>
      <p:bldP spid="1390602" grpId="0"/>
      <p:bldP spid="1390605" grpId="0" animBg="1"/>
      <p:bldP spid="1390612" grpId="0" animBg="1"/>
      <p:bldP spid="1390613" grpId="0"/>
      <p:bldP spid="1390616" grpId="0" animBg="1"/>
      <p:bldP spid="1390617" grpId="0"/>
      <p:bldP spid="1390618" grpId="0" animBg="1"/>
      <p:bldP spid="1390619" grpId="0" animBg="1"/>
      <p:bldP spid="1390620" grpId="0" animBg="1"/>
      <p:bldP spid="1390621" grpId="0" animBg="1"/>
      <p:bldP spid="1390624" grpId="0"/>
      <p:bldP spid="1390625" grpId="0"/>
      <p:bldP spid="1390626" grpId="0" animBg="1"/>
      <p:bldP spid="1390627" grpId="0"/>
      <p:bldP spid="1390628" grpId="0" animBg="1"/>
      <p:bldP spid="1390629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276600" y="2657475"/>
            <a:ext cx="3503613" cy="1143000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2643" name="Text Box 3"/>
          <p:cNvSpPr txBox="1">
            <a:spLocks noChangeArrowheads="1"/>
          </p:cNvSpPr>
          <p:nvPr/>
        </p:nvSpPr>
        <p:spPr bwMode="auto">
          <a:xfrm>
            <a:off x="914400" y="304800"/>
            <a:ext cx="8194675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US" sz="280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Example:</a:t>
            </a:r>
            <a:r>
              <a:rPr lang="en-US" sz="28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Rabin Secrecy-System</a:t>
            </a:r>
          </a:p>
          <a:p>
            <a:pPr defTabSz="762000">
              <a:defRPr/>
            </a:pPr>
            <a:r>
              <a:rPr lang="en-US" u="none">
                <a:latin typeface="Arial Narrow" pitchFamily="34" charset="0"/>
              </a:rPr>
              <a:t>Setup and calculate Cryptogam and decrypt the message M=5 for a user with the public key m</a:t>
            </a:r>
            <a:r>
              <a:rPr lang="en-US" u="none" baseline="-25000">
                <a:latin typeface="Arial Narrow" pitchFamily="34" charset="0"/>
              </a:rPr>
              <a:t>b</a:t>
            </a:r>
            <a:r>
              <a:rPr lang="en-US" u="none">
                <a:latin typeface="Arial Narrow" pitchFamily="34" charset="0"/>
              </a:rPr>
              <a:t> = 7 x 11 =77</a:t>
            </a:r>
            <a:endParaRPr lang="en-US" u="none" baseline="-25000">
              <a:latin typeface="Arial Narrow" pitchFamily="34" charset="0"/>
            </a:endParaRPr>
          </a:p>
        </p:txBody>
      </p:sp>
      <p:sp>
        <p:nvSpPr>
          <p:cNvPr id="1392644" name="Line 4"/>
          <p:cNvSpPr>
            <a:spLocks noChangeShapeType="1"/>
          </p:cNvSpPr>
          <p:nvPr/>
        </p:nvSpPr>
        <p:spPr bwMode="auto">
          <a:xfrm>
            <a:off x="1828800" y="4292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2645" name="Line 5"/>
          <p:cNvSpPr>
            <a:spLocks noChangeShapeType="1"/>
          </p:cNvSpPr>
          <p:nvPr/>
        </p:nvSpPr>
        <p:spPr bwMode="auto">
          <a:xfrm>
            <a:off x="8382000" y="4308475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2646" name="Line 6"/>
          <p:cNvSpPr>
            <a:spLocks noChangeShapeType="1"/>
          </p:cNvSpPr>
          <p:nvPr/>
        </p:nvSpPr>
        <p:spPr bwMode="auto">
          <a:xfrm flipH="1" flipV="1">
            <a:off x="7620000" y="4689475"/>
            <a:ext cx="609600" cy="533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2647" name="Text Box 7"/>
          <p:cNvSpPr txBox="1">
            <a:spLocks noChangeArrowheads="1"/>
          </p:cNvSpPr>
          <p:nvPr/>
        </p:nvSpPr>
        <p:spPr bwMode="auto">
          <a:xfrm>
            <a:off x="495300" y="3949700"/>
            <a:ext cx="1639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u="none">
                <a:latin typeface="Arial Narrow" pitchFamily="34" charset="0"/>
              </a:rPr>
              <a:t>M = 5 = 101</a:t>
            </a:r>
          </a:p>
          <a:p>
            <a:pPr defTabSz="762000"/>
            <a:r>
              <a:rPr lang="en-US" u="none">
                <a:latin typeface="Arial Narrow" pitchFamily="34" charset="0"/>
              </a:rPr>
              <a:t>M’= 101101=45</a:t>
            </a:r>
          </a:p>
        </p:txBody>
      </p:sp>
      <p:sp>
        <p:nvSpPr>
          <p:cNvPr id="1392648" name="Text Box 8"/>
          <p:cNvSpPr txBox="1">
            <a:spLocks noChangeArrowheads="1"/>
          </p:cNvSpPr>
          <p:nvPr/>
        </p:nvSpPr>
        <p:spPr bwMode="auto">
          <a:xfrm>
            <a:off x="4267200" y="4114800"/>
            <a:ext cx="1784350" cy="336550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1600" u="none">
                <a:latin typeface="Arial Narrow" pitchFamily="34" charset="0"/>
              </a:rPr>
              <a:t>C = 45</a:t>
            </a:r>
            <a:r>
              <a:rPr lang="en-US" sz="1600" u="none" baseline="30000">
                <a:latin typeface="Arial Narrow" pitchFamily="34" charset="0"/>
              </a:rPr>
              <a:t>2</a:t>
            </a:r>
            <a:r>
              <a:rPr lang="en-US" sz="1600" u="none">
                <a:latin typeface="Arial Narrow" pitchFamily="34" charset="0"/>
              </a:rPr>
              <a:t>  </a:t>
            </a:r>
            <a:r>
              <a:rPr lang="en-US" sz="1600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mod </a:t>
            </a:r>
            <a:r>
              <a:rPr lang="en-AU" sz="1600" u="none">
                <a:solidFill>
                  <a:srgbClr val="023DD0"/>
                </a:solidFill>
                <a:latin typeface="Arial Narrow" pitchFamily="34" charset="0"/>
              </a:rPr>
              <a:t>77= 23</a:t>
            </a:r>
            <a:r>
              <a:rPr lang="en-US" sz="1600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 </a:t>
            </a:r>
            <a:endParaRPr lang="en-AU" sz="1600" i="1" u="none">
              <a:solidFill>
                <a:srgbClr val="0033CC"/>
              </a:solidFill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1392649" name="Line 9"/>
          <p:cNvSpPr>
            <a:spLocks noChangeShapeType="1"/>
          </p:cNvSpPr>
          <p:nvPr/>
        </p:nvSpPr>
        <p:spPr bwMode="auto">
          <a:xfrm>
            <a:off x="5943600" y="4343400"/>
            <a:ext cx="898525" cy="63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2650" name="Text Box 10"/>
          <p:cNvSpPr txBox="1">
            <a:spLocks noChangeArrowheads="1"/>
          </p:cNvSpPr>
          <p:nvPr/>
        </p:nvSpPr>
        <p:spPr bwMode="auto">
          <a:xfrm>
            <a:off x="8490345" y="3878186"/>
            <a:ext cx="1489808" cy="98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u="none" dirty="0">
                <a:latin typeface="Arial Narrow" pitchFamily="34" charset="0"/>
              </a:rPr>
              <a:t>M =45</a:t>
            </a:r>
            <a:br>
              <a:rPr lang="en-US" u="none" dirty="0">
                <a:latin typeface="Arial Narrow" pitchFamily="34" charset="0"/>
              </a:rPr>
            </a:br>
            <a:r>
              <a:rPr lang="en-US" u="none" dirty="0">
                <a:latin typeface="Arial Narrow" pitchFamily="34" charset="0"/>
              </a:rPr>
              <a:t> </a:t>
            </a:r>
          </a:p>
          <a:p>
            <a:pPr defTabSz="762000"/>
            <a:r>
              <a:rPr lang="en-US" sz="1800" u="none" dirty="0">
                <a:latin typeface="Arial Narrow" pitchFamily="34" charset="0"/>
              </a:rPr>
              <a:t>see next page 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171950" y="23241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Public directory</a:t>
            </a:r>
            <a:endParaRPr lang="en-US" b="0" u="none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066800" y="27305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u="none">
                <a:solidFill>
                  <a:srgbClr val="1515F5"/>
                </a:solidFill>
                <a:latin typeface="Arial Narrow" pitchFamily="34" charset="0"/>
              </a:rPr>
              <a:t>m</a:t>
            </a:r>
            <a:r>
              <a:rPr lang="en-AU" u="none" baseline="-25000">
                <a:solidFill>
                  <a:srgbClr val="1515F5"/>
                </a:solidFill>
                <a:latin typeface="Arial Narrow" pitchFamily="34" charset="0"/>
              </a:rPr>
              <a:t>a</a:t>
            </a:r>
            <a:r>
              <a:rPr lang="en-AU" u="none" baseline="-25000">
                <a:latin typeface="Arial Narrow" pitchFamily="34" charset="0"/>
              </a:rPr>
              <a:t> </a:t>
            </a:r>
            <a:r>
              <a:rPr lang="en-AU" u="none">
                <a:latin typeface="Arial Narrow" pitchFamily="34" charset="0"/>
              </a:rPr>
              <a:t>= </a:t>
            </a:r>
            <a:r>
              <a:rPr lang="en-AU" u="none">
                <a:solidFill>
                  <a:schemeClr val="hlink"/>
                </a:solidFill>
                <a:latin typeface="Arial Narrow" pitchFamily="34" charset="0"/>
              </a:rPr>
              <a:t>p</a:t>
            </a:r>
            <a:r>
              <a:rPr lang="en-AU" u="none" baseline="-25000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AU" u="none">
                <a:solidFill>
                  <a:schemeClr val="hlink"/>
                </a:solidFill>
                <a:latin typeface="Arial Narrow" pitchFamily="34" charset="0"/>
              </a:rPr>
              <a:t> . q</a:t>
            </a:r>
            <a:r>
              <a:rPr lang="en-AU" u="none" baseline="-25000">
                <a:solidFill>
                  <a:schemeClr val="hlink"/>
                </a:solidFill>
                <a:latin typeface="Arial Narrow" pitchFamily="34" charset="0"/>
              </a:rPr>
              <a:t>a</a:t>
            </a:r>
            <a:endParaRPr lang="en-AU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392653" name="Line 13"/>
          <p:cNvSpPr>
            <a:spLocks noChangeShapeType="1"/>
          </p:cNvSpPr>
          <p:nvPr/>
        </p:nvSpPr>
        <p:spPr bwMode="auto">
          <a:xfrm flipV="1">
            <a:off x="2971800" y="4495800"/>
            <a:ext cx="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685800" y="18288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>
                <a:solidFill>
                  <a:schemeClr val="hlink"/>
                </a:solidFill>
                <a:latin typeface="Arial Narrow" pitchFamily="34" charset="0"/>
              </a:rPr>
              <a:t>User A sends M  to B     </a:t>
            </a:r>
            <a:endParaRPr lang="en-US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932613" y="18288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>
                <a:solidFill>
                  <a:schemeClr val="hlink"/>
                </a:solidFill>
                <a:latin typeface="Arial Narrow" pitchFamily="34" charset="0"/>
              </a:rPr>
              <a:t>User B receives     </a:t>
            </a:r>
            <a:endParaRPr lang="en-US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429000" y="2962275"/>
            <a:ext cx="289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m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a</a:t>
            </a: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 =</a:t>
            </a:r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US" b="0" u="none">
                <a:latin typeface="Arial Narrow" pitchFamily="34" charset="0"/>
              </a:rPr>
              <a:t>public key of A                </a:t>
            </a: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5847391" y="3044825"/>
            <a:ext cx="1600200" cy="520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1447800" y="3111500"/>
            <a:ext cx="2057400" cy="155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2659" name="Line 19"/>
          <p:cNvSpPr>
            <a:spLocks noChangeShapeType="1"/>
          </p:cNvSpPr>
          <p:nvPr/>
        </p:nvSpPr>
        <p:spPr bwMode="auto">
          <a:xfrm>
            <a:off x="3733800" y="4330700"/>
            <a:ext cx="563563" cy="63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2660" name="Text Box 20"/>
          <p:cNvSpPr txBox="1">
            <a:spLocks noChangeArrowheads="1"/>
          </p:cNvSpPr>
          <p:nvPr/>
        </p:nvSpPr>
        <p:spPr bwMode="auto">
          <a:xfrm>
            <a:off x="6019800" y="39751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latin typeface="Arial Narrow" pitchFamily="34" charset="0"/>
              </a:rPr>
              <a:t>C=23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3429000" y="3400425"/>
            <a:ext cx="289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m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b</a:t>
            </a: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 =</a:t>
            </a:r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77</a:t>
            </a:r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US" b="0" u="none">
                <a:latin typeface="Arial Narrow" pitchFamily="34" charset="0"/>
              </a:rPr>
              <a:t>public key of B                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7467600" y="2744788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u="none">
                <a:solidFill>
                  <a:srgbClr val="1515F5"/>
                </a:solidFill>
                <a:latin typeface="Arial Narrow" pitchFamily="34" charset="0"/>
              </a:rPr>
              <a:t>m</a:t>
            </a:r>
            <a:r>
              <a:rPr lang="en-AU" sz="1800" u="none" baseline="-25000">
                <a:solidFill>
                  <a:srgbClr val="1515F5"/>
                </a:solidFill>
                <a:latin typeface="Arial Narrow" pitchFamily="34" charset="0"/>
              </a:rPr>
              <a:t>b</a:t>
            </a:r>
            <a:r>
              <a:rPr lang="en-AU" sz="1800" u="none" baseline="-25000">
                <a:latin typeface="Arial Narrow" pitchFamily="34" charset="0"/>
              </a:rPr>
              <a:t> </a:t>
            </a:r>
            <a:r>
              <a:rPr lang="en-AU" sz="1800" u="none">
                <a:latin typeface="Arial Narrow" pitchFamily="34" charset="0"/>
              </a:rPr>
              <a:t>= </a:t>
            </a:r>
            <a:r>
              <a:rPr lang="en-AU" sz="1800" u="none">
                <a:solidFill>
                  <a:schemeClr val="hlink"/>
                </a:solidFill>
                <a:latin typeface="Arial Narrow" pitchFamily="34" charset="0"/>
              </a:rPr>
              <a:t>p</a:t>
            </a:r>
            <a:r>
              <a:rPr lang="en-AU" sz="1800" u="none" baseline="-25000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AU" sz="1800" u="none">
                <a:solidFill>
                  <a:schemeClr val="hlink"/>
                </a:solidFill>
                <a:latin typeface="Arial Narrow" pitchFamily="34" charset="0"/>
              </a:rPr>
              <a:t> . q</a:t>
            </a:r>
            <a:r>
              <a:rPr lang="en-AU" sz="1800" u="none" baseline="-25000">
                <a:solidFill>
                  <a:schemeClr val="hlink"/>
                </a:solidFill>
                <a:latin typeface="Arial Narrow" pitchFamily="34" charset="0"/>
              </a:rPr>
              <a:t>b </a:t>
            </a:r>
            <a:r>
              <a:rPr lang="en-AU" sz="1800" u="none">
                <a:solidFill>
                  <a:schemeClr val="hlink"/>
                </a:solidFill>
                <a:latin typeface="Arial Narrow" pitchFamily="34" charset="0"/>
              </a:rPr>
              <a:t>= 7 x 11 = 77</a:t>
            </a:r>
          </a:p>
        </p:txBody>
      </p:sp>
      <p:sp>
        <p:nvSpPr>
          <p:cNvPr id="1392663" name="Text Box 23"/>
          <p:cNvSpPr txBox="1">
            <a:spLocks noChangeArrowheads="1"/>
          </p:cNvSpPr>
          <p:nvPr/>
        </p:nvSpPr>
        <p:spPr bwMode="auto">
          <a:xfrm>
            <a:off x="6858000" y="4003675"/>
            <a:ext cx="1524000" cy="67945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/>
            <a:r>
              <a:rPr lang="en-US" sz="1800" u="none">
                <a:latin typeface="Arial Narrow" pitchFamily="34" charset="0"/>
                <a:sym typeface="Symbol" pitchFamily="18" charset="2"/>
              </a:rPr>
              <a:t>C mod m</a:t>
            </a:r>
            <a:r>
              <a:rPr lang="en-US" sz="1800" u="none" baseline="-25000">
                <a:latin typeface="Arial Narrow" pitchFamily="34" charset="0"/>
                <a:sym typeface="Symbol" pitchFamily="18" charset="2"/>
              </a:rPr>
              <a:t>b</a:t>
            </a:r>
            <a:r>
              <a:rPr lang="en-US" sz="1800" u="none">
                <a:latin typeface="Arial Narrow" pitchFamily="34" charset="0"/>
                <a:sym typeface="Symbol" pitchFamily="18" charset="2"/>
              </a:rPr>
              <a:t> </a:t>
            </a:r>
          </a:p>
          <a:p>
            <a:pPr defTabSz="762000"/>
            <a:r>
              <a:rPr lang="en-US" sz="1800" u="none">
                <a:latin typeface="Arial Narrow" pitchFamily="34" charset="0"/>
                <a:sym typeface="Symbol" pitchFamily="18" charset="2"/>
              </a:rPr>
              <a:t>23   mod 77</a:t>
            </a:r>
            <a:endParaRPr lang="en-GB" sz="1800" u="none"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1392664" name="Text Box 24"/>
          <p:cNvSpPr txBox="1">
            <a:spLocks noChangeArrowheads="1"/>
          </p:cNvSpPr>
          <p:nvPr/>
        </p:nvSpPr>
        <p:spPr bwMode="auto">
          <a:xfrm>
            <a:off x="6858000" y="5159375"/>
            <a:ext cx="2120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u="none">
                <a:solidFill>
                  <a:srgbClr val="1515F5"/>
                </a:solidFill>
                <a:latin typeface="Arial Narrow" pitchFamily="34" charset="0"/>
              </a:rPr>
              <a:t>m</a:t>
            </a:r>
            <a:r>
              <a:rPr lang="en-AU" u="none" baseline="-25000">
                <a:solidFill>
                  <a:srgbClr val="1515F5"/>
                </a:solidFill>
                <a:latin typeface="Arial Narrow" pitchFamily="34" charset="0"/>
              </a:rPr>
              <a:t>b</a:t>
            </a:r>
            <a:r>
              <a:rPr lang="en-AU" u="none" baseline="-25000">
                <a:latin typeface="Arial Narrow" pitchFamily="34" charset="0"/>
              </a:rPr>
              <a:t> </a:t>
            </a:r>
            <a:r>
              <a:rPr lang="en-AU" u="none">
                <a:latin typeface="Arial Narrow" pitchFamily="34" charset="0"/>
              </a:rPr>
              <a:t>= </a:t>
            </a:r>
            <a:r>
              <a:rPr lang="en-AU" u="none">
                <a:solidFill>
                  <a:schemeClr val="hlink"/>
                </a:solidFill>
                <a:latin typeface="Arial Narrow" pitchFamily="34" charset="0"/>
              </a:rPr>
              <a:t>p</a:t>
            </a:r>
            <a:r>
              <a:rPr lang="en-AU" u="none" baseline="-25000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AU" u="none">
                <a:solidFill>
                  <a:schemeClr val="hlink"/>
                </a:solidFill>
                <a:latin typeface="Arial Narrow" pitchFamily="34" charset="0"/>
              </a:rPr>
              <a:t> . q</a:t>
            </a:r>
            <a:r>
              <a:rPr lang="en-AU" u="none" baseline="-25000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AU" u="none">
                <a:solidFill>
                  <a:schemeClr val="hlink"/>
                </a:solidFill>
                <a:latin typeface="Arial Narrow" pitchFamily="34" charset="0"/>
              </a:rPr>
              <a:t>= 7 x 11</a:t>
            </a:r>
          </a:p>
        </p:txBody>
      </p:sp>
      <p:sp>
        <p:nvSpPr>
          <p:cNvPr id="1392665" name="Freeform 25"/>
          <p:cNvSpPr>
            <a:spLocks/>
          </p:cNvSpPr>
          <p:nvPr/>
        </p:nvSpPr>
        <p:spPr bwMode="auto">
          <a:xfrm>
            <a:off x="7696200" y="3187700"/>
            <a:ext cx="1600200" cy="2908300"/>
          </a:xfrm>
          <a:custGeom>
            <a:avLst/>
            <a:gdLst>
              <a:gd name="T0" fmla="*/ 2147483647 w 1216"/>
              <a:gd name="T1" fmla="*/ 0 h 2072"/>
              <a:gd name="T2" fmla="*/ 2147483647 w 1216"/>
              <a:gd name="T3" fmla="*/ 2147483647 h 2072"/>
              <a:gd name="T4" fmla="*/ 2147483647 w 1216"/>
              <a:gd name="T5" fmla="*/ 2147483647 h 2072"/>
              <a:gd name="T6" fmla="*/ 2147483647 w 1216"/>
              <a:gd name="T7" fmla="*/ 2147483647 h 2072"/>
              <a:gd name="T8" fmla="*/ 2147483647 w 1216"/>
              <a:gd name="T9" fmla="*/ 2147483647 h 2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6"/>
              <a:gd name="T16" fmla="*/ 0 h 2072"/>
              <a:gd name="T17" fmla="*/ 1216 w 1216"/>
              <a:gd name="T18" fmla="*/ 2072 h 20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6" h="2072">
                <a:moveTo>
                  <a:pt x="688" y="0"/>
                </a:moveTo>
                <a:cubicBezTo>
                  <a:pt x="904" y="64"/>
                  <a:pt x="1120" y="128"/>
                  <a:pt x="1168" y="432"/>
                </a:cubicBezTo>
                <a:cubicBezTo>
                  <a:pt x="1216" y="736"/>
                  <a:pt x="1144" y="1576"/>
                  <a:pt x="976" y="1824"/>
                </a:cubicBezTo>
                <a:cubicBezTo>
                  <a:pt x="808" y="2072"/>
                  <a:pt x="320" y="1944"/>
                  <a:pt x="160" y="1920"/>
                </a:cubicBezTo>
                <a:cubicBezTo>
                  <a:pt x="0" y="1896"/>
                  <a:pt x="40" y="1728"/>
                  <a:pt x="16" y="168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92666" name="Text Box 26"/>
          <p:cNvSpPr txBox="1">
            <a:spLocks noChangeArrowheads="1"/>
          </p:cNvSpPr>
          <p:nvPr/>
        </p:nvSpPr>
        <p:spPr bwMode="auto">
          <a:xfrm>
            <a:off x="2286000" y="4060825"/>
            <a:ext cx="1485900" cy="4349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u="none">
                <a:latin typeface="Arial Narrow" pitchFamily="34" charset="0"/>
              </a:rPr>
              <a:t>(M’)</a:t>
            </a:r>
            <a:r>
              <a:rPr lang="en-US" u="none" baseline="30000">
                <a:latin typeface="Arial Narrow" pitchFamily="34" charset="0"/>
              </a:rPr>
              <a:t>2</a:t>
            </a:r>
            <a:r>
              <a:rPr lang="en-US" u="none">
                <a:latin typeface="Arial Narrow" pitchFamily="34" charset="0"/>
              </a:rPr>
              <a:t> mod </a:t>
            </a: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m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b</a:t>
            </a:r>
            <a:endParaRPr lang="en-GB" u="none">
              <a:latin typeface="Arial Narrow" pitchFamily="34" charset="0"/>
            </a:endParaRPr>
          </a:p>
        </p:txBody>
      </p:sp>
      <p:sp>
        <p:nvSpPr>
          <p:cNvPr id="1392667" name="Freeform 27"/>
          <p:cNvSpPr>
            <a:spLocks/>
          </p:cNvSpPr>
          <p:nvPr/>
        </p:nvSpPr>
        <p:spPr bwMode="auto">
          <a:xfrm>
            <a:off x="1155700" y="3517900"/>
            <a:ext cx="2273300" cy="1816100"/>
          </a:xfrm>
          <a:custGeom>
            <a:avLst/>
            <a:gdLst>
              <a:gd name="T0" fmla="*/ 2147483647 w 1432"/>
              <a:gd name="T1" fmla="*/ 2147483647 h 1296"/>
              <a:gd name="T2" fmla="*/ 2147483647 w 1432"/>
              <a:gd name="T3" fmla="*/ 2147483647 h 1296"/>
              <a:gd name="T4" fmla="*/ 2147483647 w 1432"/>
              <a:gd name="T5" fmla="*/ 2147483647 h 1296"/>
              <a:gd name="T6" fmla="*/ 2147483647 w 1432"/>
              <a:gd name="T7" fmla="*/ 2147483647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1432"/>
              <a:gd name="T13" fmla="*/ 0 h 1296"/>
              <a:gd name="T14" fmla="*/ 1432 w 1432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32" h="1296">
                <a:moveTo>
                  <a:pt x="1432" y="80"/>
                </a:moveTo>
                <a:cubicBezTo>
                  <a:pt x="900" y="40"/>
                  <a:pt x="368" y="0"/>
                  <a:pt x="184" y="176"/>
                </a:cubicBezTo>
                <a:cubicBezTo>
                  <a:pt x="0" y="352"/>
                  <a:pt x="168" y="976"/>
                  <a:pt x="328" y="1136"/>
                </a:cubicBezTo>
                <a:cubicBezTo>
                  <a:pt x="488" y="1296"/>
                  <a:pt x="1008" y="1144"/>
                  <a:pt x="1144" y="113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92668" name="Text Box 28"/>
          <p:cNvSpPr txBox="1">
            <a:spLocks noChangeArrowheads="1"/>
          </p:cNvSpPr>
          <p:nvPr/>
        </p:nvSpPr>
        <p:spPr bwMode="auto">
          <a:xfrm>
            <a:off x="3048000" y="4648200"/>
            <a:ext cx="9048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M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b</a:t>
            </a: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 = 77</a:t>
            </a:r>
            <a:endParaRPr lang="en-GB" u="none" baseline="-25000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1392669" name="Text Box 29"/>
          <p:cNvSpPr txBox="1">
            <a:spLocks noChangeArrowheads="1"/>
          </p:cNvSpPr>
          <p:nvPr/>
        </p:nvSpPr>
        <p:spPr bwMode="auto">
          <a:xfrm>
            <a:off x="4419600" y="5027613"/>
            <a:ext cx="2209800" cy="652462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/>
            <a:r>
              <a:rPr lang="en-US" sz="1200" u="none"/>
              <a:t>Use square root Algorithm </a:t>
            </a:r>
          </a:p>
          <a:p>
            <a:pPr defTabSz="762000"/>
            <a:r>
              <a:rPr lang="en-US" sz="1200" u="none"/>
              <a:t>modulo m = p.q for known  p and q. See next page</a:t>
            </a:r>
            <a:endParaRPr lang="en-GB" sz="1200" u="none"/>
          </a:p>
        </p:txBody>
      </p:sp>
      <p:sp>
        <p:nvSpPr>
          <p:cNvPr id="1392670" name="Line 30"/>
          <p:cNvSpPr>
            <a:spLocks noChangeShapeType="1"/>
          </p:cNvSpPr>
          <p:nvPr/>
        </p:nvSpPr>
        <p:spPr bwMode="auto">
          <a:xfrm flipV="1">
            <a:off x="6400800" y="4613275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92671" name="Line 31"/>
          <p:cNvSpPr>
            <a:spLocks noChangeShapeType="1"/>
          </p:cNvSpPr>
          <p:nvPr/>
        </p:nvSpPr>
        <p:spPr bwMode="auto">
          <a:xfrm>
            <a:off x="7086600" y="4079875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92672" name="Line 32"/>
          <p:cNvSpPr>
            <a:spLocks noChangeShapeType="1"/>
          </p:cNvSpPr>
          <p:nvPr/>
        </p:nvSpPr>
        <p:spPr bwMode="auto">
          <a:xfrm flipH="1" flipV="1">
            <a:off x="8001000" y="4689475"/>
            <a:ext cx="609600" cy="533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286890" y="5393320"/>
            <a:ext cx="2449613" cy="307777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defTabSz="762000"/>
            <a:r>
              <a:rPr lang="en-US" sz="1400" u="none" dirty="0"/>
              <a:t>Duplicate the pattern of M</a:t>
            </a:r>
            <a:endParaRPr lang="en-GB" sz="1400" u="non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 flipV="1">
            <a:off x="1155700" y="4613275"/>
            <a:ext cx="0" cy="744537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7555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9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9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9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9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9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9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9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9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9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9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9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9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9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92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392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92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39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39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39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39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44" grpId="0" animBg="1"/>
      <p:bldP spid="1392645" grpId="0" animBg="1"/>
      <p:bldP spid="1392646" grpId="0" animBg="1"/>
      <p:bldP spid="1392647" grpId="0"/>
      <p:bldP spid="1392648" grpId="0" animBg="1"/>
      <p:bldP spid="1392649" grpId="0" animBg="1"/>
      <p:bldP spid="1392650" grpId="0"/>
      <p:bldP spid="1392653" grpId="0" animBg="1"/>
      <p:bldP spid="1392659" grpId="0" animBg="1"/>
      <p:bldP spid="1392660" grpId="0"/>
      <p:bldP spid="1392663" grpId="0" animBg="1"/>
      <p:bldP spid="1392664" grpId="0"/>
      <p:bldP spid="1392665" grpId="0" animBg="1"/>
      <p:bldP spid="1392666" grpId="0" animBg="1"/>
      <p:bldP spid="1392667" grpId="0" animBg="1"/>
      <p:bldP spid="1392668" grpId="0"/>
      <p:bldP spid="1392669" grpId="0" animBg="1"/>
      <p:bldP spid="1392670" grpId="0" animBg="1"/>
      <p:bldP spid="1392671" grpId="0" animBg="1"/>
      <p:bldP spid="1392672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7575" y="600919"/>
            <a:ext cx="8534400" cy="60038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/>
            <a:r>
              <a:rPr lang="en-US" sz="1600" dirty="0"/>
              <a:t>Solution Cont.: See square root algorithm calculations in </a:t>
            </a:r>
            <a:r>
              <a:rPr lang="en-US" sz="1600" dirty="0" err="1"/>
              <a:t>Z</a:t>
            </a:r>
            <a:r>
              <a:rPr lang="en-US" sz="1600" baseline="-25000" dirty="0" err="1"/>
              <a:t>m</a:t>
            </a:r>
            <a:r>
              <a:rPr lang="en-US" sz="1600" dirty="0"/>
              <a:t>:</a:t>
            </a:r>
          </a:p>
          <a:p>
            <a:pPr defTabSz="762000"/>
            <a:endParaRPr lang="en-US" sz="1600" dirty="0"/>
          </a:p>
          <a:p>
            <a:pPr defTabSz="762000"/>
            <a:r>
              <a:rPr lang="en-US" sz="1400" b="0" dirty="0"/>
              <a:t>Encryption:</a:t>
            </a:r>
            <a:endParaRPr lang="en-GB" sz="1400" b="0" dirty="0"/>
          </a:p>
          <a:p>
            <a:pPr defTabSz="762000"/>
            <a:r>
              <a:rPr lang="en-GB" sz="1400" b="0" u="none" dirty="0"/>
              <a:t>Messages must be in the range from </a:t>
            </a:r>
            <a:r>
              <a:rPr lang="en-GB" sz="1400" u="none" dirty="0">
                <a:solidFill>
                  <a:schemeClr val="hlink"/>
                </a:solidFill>
              </a:rPr>
              <a:t>1 to 7</a:t>
            </a:r>
            <a:r>
              <a:rPr lang="en-GB" sz="1400" b="0" u="none" dirty="0"/>
              <a:t>, so this system of redundancy will work. Start with data bits </a:t>
            </a:r>
            <a:r>
              <a:rPr lang="en-US" sz="1400" u="none" dirty="0"/>
              <a:t>M=</a:t>
            </a:r>
            <a:r>
              <a:rPr lang="en-GB" sz="1400" u="none" dirty="0"/>
              <a:t>101</a:t>
            </a:r>
            <a:r>
              <a:rPr lang="en-GB" sz="1400" u="none" baseline="-30000" dirty="0"/>
              <a:t>2</a:t>
            </a:r>
            <a:r>
              <a:rPr lang="en-GB" sz="1400" u="none" dirty="0"/>
              <a:t> or 5</a:t>
            </a:r>
            <a:r>
              <a:rPr lang="en-GB" sz="1400" u="none" baseline="-30000" dirty="0"/>
              <a:t>10</a:t>
            </a:r>
            <a:r>
              <a:rPr lang="en-GB" sz="1400" b="0" u="none" dirty="0"/>
              <a:t>. The replication gives </a:t>
            </a:r>
            <a:r>
              <a:rPr lang="en-US" sz="1400" u="none" dirty="0"/>
              <a:t>M’= </a:t>
            </a:r>
            <a:r>
              <a:rPr lang="en-GB" sz="1400" u="none" dirty="0"/>
              <a:t>101101</a:t>
            </a:r>
            <a:r>
              <a:rPr lang="en-GB" sz="1400" u="none" baseline="-30000" dirty="0"/>
              <a:t>2</a:t>
            </a:r>
            <a:r>
              <a:rPr lang="en-GB" sz="1400" u="none" dirty="0"/>
              <a:t> or 45</a:t>
            </a:r>
            <a:r>
              <a:rPr lang="en-GB" sz="1400" u="none" baseline="-30000" dirty="0"/>
              <a:t>10</a:t>
            </a:r>
            <a:r>
              <a:rPr lang="en-GB" sz="1400" b="0" u="none" dirty="0"/>
              <a:t>.</a:t>
            </a:r>
            <a:endParaRPr lang="en-US" sz="1400" b="0" u="none" dirty="0"/>
          </a:p>
          <a:p>
            <a:pPr defTabSz="762000"/>
            <a:endParaRPr lang="en-US" sz="1400" b="0" u="none" dirty="0"/>
          </a:p>
          <a:p>
            <a:pPr defTabSz="762000"/>
            <a:r>
              <a:rPr lang="en-US" sz="1400" b="0" u="none" dirty="0"/>
              <a:t>				</a:t>
            </a:r>
            <a:r>
              <a:rPr lang="en-GB" sz="1400" b="0" u="none" dirty="0"/>
              <a:t>Then</a:t>
            </a:r>
            <a:r>
              <a:rPr lang="en-US" sz="1400" b="0" u="none" dirty="0"/>
              <a:t>  </a:t>
            </a:r>
            <a:r>
              <a:rPr lang="en-GB" sz="1400" u="none" dirty="0"/>
              <a:t>c</a:t>
            </a:r>
            <a:r>
              <a:rPr lang="en-GB" sz="1400" b="0" u="none" dirty="0"/>
              <a:t> = </a:t>
            </a:r>
            <a:r>
              <a:rPr lang="en-US" sz="1400" b="0" u="none" dirty="0"/>
              <a:t>M’</a:t>
            </a:r>
            <a:r>
              <a:rPr lang="en-GB" sz="1400" b="0" u="none" baseline="30000" dirty="0"/>
              <a:t>2</a:t>
            </a:r>
            <a:r>
              <a:rPr lang="en-GB" sz="1400" b="0" u="none" dirty="0"/>
              <a:t> mod 77 = </a:t>
            </a:r>
            <a:r>
              <a:rPr lang="en-GB" sz="1400" u="none" dirty="0"/>
              <a:t>23</a:t>
            </a:r>
            <a:r>
              <a:rPr lang="en-GB" sz="1400" b="0" u="none" dirty="0"/>
              <a:t>. </a:t>
            </a:r>
            <a:endParaRPr lang="en-US" sz="1400" b="0" u="none" dirty="0"/>
          </a:p>
          <a:p>
            <a:pPr defTabSz="762000"/>
            <a:r>
              <a:rPr lang="en-US" sz="1400" b="0" dirty="0"/>
              <a:t>Decryption:</a:t>
            </a:r>
          </a:p>
          <a:p>
            <a:pPr defTabSz="762000"/>
            <a:r>
              <a:rPr lang="en-GB" sz="1400" b="0" u="none" dirty="0"/>
              <a:t>Take p = 7, q = 11, and n = 77. </a:t>
            </a:r>
            <a:endParaRPr lang="en-US" sz="1400" b="0" u="none" dirty="0"/>
          </a:p>
          <a:p>
            <a:pPr defTabSz="762000"/>
            <a:r>
              <a:rPr lang="en-GB" sz="1400" b="0" u="none" dirty="0"/>
              <a:t>Compute</a:t>
            </a:r>
            <a:r>
              <a:rPr lang="en-US" sz="1400" b="0" u="none" dirty="0"/>
              <a:t> </a:t>
            </a:r>
            <a:r>
              <a:rPr lang="en-US" sz="1400" b="0" u="none" dirty="0" err="1"/>
              <a:t>gcd</a:t>
            </a:r>
            <a:r>
              <a:rPr lang="en-US" sz="1400" b="0" u="none" dirty="0"/>
              <a:t>(11,7) =</a:t>
            </a:r>
            <a:r>
              <a:rPr lang="en-GB" sz="1400" b="0" u="none" dirty="0"/>
              <a:t> (-3)*7 + 2*11 = 1  =&gt;  that is  </a:t>
            </a:r>
            <a:r>
              <a:rPr lang="en-GB" sz="1400" u="none" dirty="0"/>
              <a:t>a = -3</a:t>
            </a:r>
            <a:r>
              <a:rPr lang="en-GB" sz="1400" b="0" u="none" dirty="0"/>
              <a:t> and </a:t>
            </a:r>
            <a:r>
              <a:rPr lang="en-GB" sz="1400" u="none" dirty="0"/>
              <a:t>b = 2</a:t>
            </a:r>
            <a:r>
              <a:rPr lang="en-GB" sz="1400" b="0" u="none" dirty="0"/>
              <a:t>.</a:t>
            </a:r>
            <a:endParaRPr lang="en-US" sz="1400" b="0" u="none" dirty="0"/>
          </a:p>
          <a:p>
            <a:pPr defTabSz="762000"/>
            <a:endParaRPr lang="en-US" sz="1400" b="0" u="none" dirty="0"/>
          </a:p>
          <a:p>
            <a:pPr defTabSz="762000"/>
            <a:r>
              <a:rPr lang="en-US" sz="1400" b="0" u="none" dirty="0"/>
              <a:t>To compute the square roots of C modulo 77  compute r and s :</a:t>
            </a:r>
            <a:r>
              <a:rPr lang="en-GB" sz="1400" b="0" u="none" dirty="0"/>
              <a:t> </a:t>
            </a:r>
            <a:r>
              <a:rPr lang="en-US" sz="1400" b="0" u="none" dirty="0"/>
              <a:t> </a:t>
            </a:r>
          </a:p>
          <a:p>
            <a:pPr defTabSz="762000"/>
            <a:r>
              <a:rPr lang="en-GB" sz="1800" u="none" dirty="0">
                <a:latin typeface="Arial Narrow" pitchFamily="34" charset="0"/>
              </a:rPr>
              <a:t>   r</a:t>
            </a:r>
            <a:r>
              <a:rPr lang="en-GB" sz="1800" b="0" u="none" dirty="0">
                <a:latin typeface="Arial Narrow" pitchFamily="34" charset="0"/>
              </a:rPr>
              <a:t> = c</a:t>
            </a:r>
            <a:r>
              <a:rPr lang="en-GB" sz="1800" b="0" u="none" baseline="30000" dirty="0">
                <a:latin typeface="Arial Narrow" pitchFamily="34" charset="0"/>
              </a:rPr>
              <a:t>(p+1)/4</a:t>
            </a:r>
            <a:r>
              <a:rPr lang="en-GB" sz="1800" b="0" u="none" dirty="0">
                <a:latin typeface="Arial Narrow" pitchFamily="34" charset="0"/>
              </a:rPr>
              <a:t> </a:t>
            </a:r>
            <a:r>
              <a:rPr lang="en-US" sz="1800" b="0" u="none" dirty="0">
                <a:latin typeface="Arial Narrow" pitchFamily="34" charset="0"/>
              </a:rPr>
              <a:t>   </a:t>
            </a:r>
            <a:r>
              <a:rPr lang="en-GB" sz="1800" b="0" u="none" dirty="0">
                <a:latin typeface="Arial Narrow" pitchFamily="34" charset="0"/>
              </a:rPr>
              <a:t>mod p</a:t>
            </a:r>
            <a:r>
              <a:rPr lang="en-US" sz="1800" b="0" u="none" dirty="0">
                <a:latin typeface="Arial Narrow" pitchFamily="34" charset="0"/>
              </a:rPr>
              <a:t>    =&gt;       </a:t>
            </a:r>
            <a:r>
              <a:rPr lang="en-GB" sz="1400" b="0" u="none" dirty="0"/>
              <a:t>r = 23</a:t>
            </a:r>
            <a:r>
              <a:rPr lang="en-GB" sz="1400" b="0" u="none" baseline="30000" dirty="0"/>
              <a:t>2</a:t>
            </a:r>
            <a:r>
              <a:rPr lang="en-GB" sz="1400" b="0" u="none" dirty="0"/>
              <a:t> mod 7 = 4</a:t>
            </a:r>
            <a:endParaRPr lang="en-US" sz="1400" b="0" u="none" dirty="0"/>
          </a:p>
          <a:p>
            <a:pPr defTabSz="762000"/>
            <a:r>
              <a:rPr lang="en-GB" sz="1800" u="none" dirty="0">
                <a:latin typeface="Arial Narrow" pitchFamily="34" charset="0"/>
              </a:rPr>
              <a:t>  s </a:t>
            </a:r>
            <a:r>
              <a:rPr lang="en-GB" sz="1800" b="0" u="none" dirty="0">
                <a:latin typeface="Arial Narrow" pitchFamily="34" charset="0"/>
              </a:rPr>
              <a:t>= c</a:t>
            </a:r>
            <a:r>
              <a:rPr lang="en-GB" sz="1800" b="0" u="none" baseline="30000" dirty="0">
                <a:latin typeface="Arial Narrow" pitchFamily="34" charset="0"/>
              </a:rPr>
              <a:t>(q+1)/4</a:t>
            </a:r>
            <a:r>
              <a:rPr lang="en-GB" sz="1800" b="0" u="none" dirty="0">
                <a:latin typeface="Arial Narrow" pitchFamily="34" charset="0"/>
              </a:rPr>
              <a:t> </a:t>
            </a:r>
            <a:r>
              <a:rPr lang="en-US" sz="1800" b="0" u="none" dirty="0">
                <a:latin typeface="Arial Narrow" pitchFamily="34" charset="0"/>
              </a:rPr>
              <a:t>  </a:t>
            </a:r>
            <a:r>
              <a:rPr lang="en-GB" sz="1800" b="0" u="none" dirty="0">
                <a:latin typeface="Arial Narrow" pitchFamily="34" charset="0"/>
              </a:rPr>
              <a:t>mod q</a:t>
            </a:r>
            <a:r>
              <a:rPr lang="en-US" sz="1800" b="0" u="none" dirty="0">
                <a:latin typeface="Arial Narrow" pitchFamily="34" charset="0"/>
              </a:rPr>
              <a:t>    =&gt;      </a:t>
            </a:r>
            <a:r>
              <a:rPr lang="en-GB" sz="1400" b="0" u="none" dirty="0"/>
              <a:t> s = 23</a:t>
            </a:r>
            <a:r>
              <a:rPr lang="en-GB" sz="1400" b="0" u="none" baseline="30000" dirty="0"/>
              <a:t>3</a:t>
            </a:r>
            <a:r>
              <a:rPr lang="en-GB" sz="1400" b="0" u="none" dirty="0"/>
              <a:t> mod 11 = 1</a:t>
            </a:r>
            <a:endParaRPr lang="en-US" sz="1400" b="0" u="none" dirty="0"/>
          </a:p>
          <a:p>
            <a:pPr defTabSz="762000"/>
            <a:r>
              <a:rPr lang="en-US" sz="1400" b="0" u="none" dirty="0"/>
              <a:t> Then    </a:t>
            </a:r>
            <a:r>
              <a:rPr lang="en-GB" sz="1800" u="none" dirty="0">
                <a:latin typeface="Arial Narrow" pitchFamily="34" charset="0"/>
              </a:rPr>
              <a:t>x = (a*p*s + b*q*r) </a:t>
            </a:r>
            <a:r>
              <a:rPr lang="en-US" sz="1800" u="none" dirty="0">
                <a:latin typeface="Arial Narrow" pitchFamily="34" charset="0"/>
              </a:rPr>
              <a:t>  </a:t>
            </a:r>
            <a:r>
              <a:rPr lang="en-GB" sz="1800" u="none" dirty="0">
                <a:latin typeface="Arial Narrow" pitchFamily="34" charset="0"/>
              </a:rPr>
              <a:t>mod </a:t>
            </a:r>
            <a:r>
              <a:rPr lang="en-US" sz="1800" u="none" dirty="0">
                <a:latin typeface="Arial Narrow" pitchFamily="34" charset="0"/>
              </a:rPr>
              <a:t>m    =&gt; </a:t>
            </a:r>
            <a:r>
              <a:rPr lang="en-GB" sz="1400" u="none" dirty="0"/>
              <a:t>x</a:t>
            </a:r>
            <a:r>
              <a:rPr lang="en-GB" sz="1400" b="0" u="none" dirty="0"/>
              <a:t> = ((-3)*7*1 + 2*11*4) mod 77 = </a:t>
            </a:r>
            <a:r>
              <a:rPr lang="en-GB" sz="1400" u="none" dirty="0"/>
              <a:t>67</a:t>
            </a:r>
            <a:endParaRPr lang="en-US" sz="1800" u="none" dirty="0">
              <a:latin typeface="Arial Narrow" pitchFamily="34" charset="0"/>
            </a:endParaRPr>
          </a:p>
          <a:p>
            <a:pPr defTabSz="762000"/>
            <a:r>
              <a:rPr lang="en-US" sz="1800" u="none" dirty="0">
                <a:latin typeface="Arial Narrow" pitchFamily="34" charset="0"/>
              </a:rPr>
              <a:t>            </a:t>
            </a:r>
            <a:r>
              <a:rPr lang="en-GB" sz="1800" u="none" dirty="0">
                <a:latin typeface="Arial Narrow" pitchFamily="34" charset="0"/>
              </a:rPr>
              <a:t>y = (a*p*s - b*q*r) </a:t>
            </a:r>
            <a:r>
              <a:rPr lang="en-US" sz="1800" u="none" dirty="0">
                <a:latin typeface="Arial Narrow" pitchFamily="34" charset="0"/>
              </a:rPr>
              <a:t>   </a:t>
            </a:r>
            <a:r>
              <a:rPr lang="en-GB" sz="1800" u="none" dirty="0">
                <a:latin typeface="Arial Narrow" pitchFamily="34" charset="0"/>
              </a:rPr>
              <a:t>mod </a:t>
            </a:r>
            <a:r>
              <a:rPr lang="en-US" sz="1800" u="none" dirty="0">
                <a:latin typeface="Arial Narrow" pitchFamily="34" charset="0"/>
              </a:rPr>
              <a:t>m    =&gt; </a:t>
            </a:r>
            <a:r>
              <a:rPr lang="en-US" sz="1400" b="0" u="none" dirty="0"/>
              <a:t> </a:t>
            </a:r>
            <a:r>
              <a:rPr lang="en-GB" sz="1400" u="none" dirty="0"/>
              <a:t>y</a:t>
            </a:r>
            <a:r>
              <a:rPr lang="en-GB" sz="1400" b="0" u="none" dirty="0"/>
              <a:t> = ((-3)*7*1 - 2*11*4) mod 77 = </a:t>
            </a:r>
            <a:r>
              <a:rPr lang="en-GB" sz="1400" u="none" dirty="0"/>
              <a:t>45</a:t>
            </a:r>
            <a:endParaRPr lang="en-US" sz="1400" u="none" dirty="0"/>
          </a:p>
          <a:p>
            <a:pPr defTabSz="762000"/>
            <a:r>
              <a:rPr lang="en-GB" sz="1400" u="none" dirty="0"/>
              <a:t>x</a:t>
            </a:r>
            <a:r>
              <a:rPr lang="en-GB" sz="1400" b="0" u="none" dirty="0"/>
              <a:t> and </a:t>
            </a:r>
            <a:r>
              <a:rPr lang="en-GB" sz="1400" u="none" dirty="0"/>
              <a:t>y</a:t>
            </a:r>
            <a:r>
              <a:rPr lang="en-GB" sz="1400" b="0" u="none" dirty="0"/>
              <a:t>  are two of the four square roots, and the remaining two are</a:t>
            </a:r>
            <a:endParaRPr lang="en-US" sz="1400" b="0" u="none" dirty="0"/>
          </a:p>
          <a:p>
            <a:pPr defTabSz="762000"/>
            <a:r>
              <a:rPr lang="en-GB" sz="1400" b="0" u="none" dirty="0"/>
              <a:t> </a:t>
            </a:r>
            <a:r>
              <a:rPr lang="en-GB" sz="1400" u="none" dirty="0"/>
              <a:t>-x</a:t>
            </a:r>
            <a:r>
              <a:rPr lang="en-GB" sz="1400" b="0" u="none" dirty="0"/>
              <a:t> mod 77 = </a:t>
            </a:r>
            <a:r>
              <a:rPr lang="en-GB" sz="1400" u="none" dirty="0"/>
              <a:t>-</a:t>
            </a:r>
            <a:r>
              <a:rPr lang="en-US" sz="1400" u="none" dirty="0"/>
              <a:t>67</a:t>
            </a:r>
            <a:r>
              <a:rPr lang="en-GB" sz="1400" b="0" u="none" dirty="0"/>
              <a:t> mod 77 = </a:t>
            </a:r>
            <a:r>
              <a:rPr lang="en-GB" sz="1400" u="none" dirty="0"/>
              <a:t>10</a:t>
            </a:r>
            <a:endParaRPr lang="en-US" sz="1400" u="none" dirty="0"/>
          </a:p>
          <a:p>
            <a:pPr defTabSz="762000"/>
            <a:r>
              <a:rPr lang="en-GB" sz="1400" b="0" u="none" dirty="0"/>
              <a:t> </a:t>
            </a:r>
            <a:r>
              <a:rPr lang="en-GB" sz="1400" u="none" dirty="0"/>
              <a:t>-y</a:t>
            </a:r>
            <a:r>
              <a:rPr lang="en-GB" sz="1400" b="0" u="none" dirty="0"/>
              <a:t> mod 77 = </a:t>
            </a:r>
            <a:r>
              <a:rPr lang="en-GB" sz="1400" u="none" dirty="0"/>
              <a:t>-</a:t>
            </a:r>
            <a:r>
              <a:rPr lang="en-US" sz="1400" u="none" dirty="0"/>
              <a:t>45</a:t>
            </a:r>
            <a:r>
              <a:rPr lang="en-GB" sz="1400" b="0" u="none" dirty="0"/>
              <a:t> mod 77 = </a:t>
            </a:r>
            <a:r>
              <a:rPr lang="en-GB" sz="1400" u="none" dirty="0"/>
              <a:t>32</a:t>
            </a:r>
            <a:endParaRPr lang="en-US" sz="1400" u="none" dirty="0"/>
          </a:p>
          <a:p>
            <a:pPr defTabSz="762000"/>
            <a:r>
              <a:rPr lang="en-US" sz="1400" b="0" u="none" dirty="0"/>
              <a:t>In</a:t>
            </a:r>
            <a:r>
              <a:rPr lang="en-GB" sz="1400" b="0" u="none" dirty="0"/>
              <a:t> binary, the four-square roots are </a:t>
            </a:r>
            <a:r>
              <a:rPr lang="en-US" sz="1400" b="0" u="none" dirty="0"/>
              <a:t> 	</a:t>
            </a:r>
            <a:r>
              <a:rPr lang="en-GB" sz="1400" b="0" u="none" dirty="0"/>
              <a:t>67 = 1000011</a:t>
            </a:r>
            <a:r>
              <a:rPr lang="en-GB" sz="1400" b="0" u="none" baseline="-30000" dirty="0"/>
              <a:t>2</a:t>
            </a:r>
            <a:endParaRPr lang="en-US" sz="1400" b="0" u="none" baseline="-30000" dirty="0"/>
          </a:p>
          <a:p>
            <a:pPr defTabSz="762000"/>
            <a:r>
              <a:rPr lang="en-US" sz="1400" b="0" u="none" baseline="-30000" dirty="0"/>
              <a:t>                                                                                  </a:t>
            </a:r>
            <a:r>
              <a:rPr lang="en-GB" sz="1400" b="0" u="none" dirty="0"/>
              <a:t> </a:t>
            </a:r>
            <a:r>
              <a:rPr lang="en-US" sz="1400" b="0" u="none" dirty="0"/>
              <a:t> 	</a:t>
            </a:r>
            <a:r>
              <a:rPr lang="en-GB" sz="1400" b="0" u="none" dirty="0"/>
              <a:t>45 = 0101101</a:t>
            </a:r>
            <a:r>
              <a:rPr lang="en-GB" sz="1400" b="0" u="none" baseline="-30000" dirty="0"/>
              <a:t>2</a:t>
            </a:r>
            <a:endParaRPr lang="en-US" sz="1400" b="0" u="none" baseline="-30000" dirty="0"/>
          </a:p>
          <a:p>
            <a:pPr defTabSz="762000"/>
            <a:r>
              <a:rPr lang="en-US" sz="1400" b="0" u="none" dirty="0"/>
              <a:t>                                                        	</a:t>
            </a:r>
            <a:r>
              <a:rPr lang="en-GB" sz="1400" b="0" u="none" dirty="0"/>
              <a:t>10 = 0001010</a:t>
            </a:r>
            <a:r>
              <a:rPr lang="en-GB" sz="1400" b="0" u="none" baseline="-30000" dirty="0"/>
              <a:t>2</a:t>
            </a:r>
            <a:endParaRPr lang="en-US" sz="1400" b="0" u="none" baseline="-30000" dirty="0"/>
          </a:p>
          <a:p>
            <a:pPr defTabSz="762000"/>
            <a:r>
              <a:rPr lang="en-US" sz="1400" b="0" u="none" dirty="0"/>
              <a:t>                                                        	</a:t>
            </a:r>
            <a:r>
              <a:rPr lang="en-GB" sz="1400" b="0" u="none" dirty="0"/>
              <a:t>32 = 0100000</a:t>
            </a:r>
            <a:r>
              <a:rPr lang="en-GB" sz="1400" b="0" u="none" baseline="-30000" dirty="0"/>
              <a:t>2</a:t>
            </a:r>
            <a:endParaRPr lang="en-US" sz="1400" b="0" u="none" dirty="0"/>
          </a:p>
          <a:p>
            <a:pPr defTabSz="762000"/>
            <a:r>
              <a:rPr lang="en-US" sz="1400" b="0" u="none" dirty="0"/>
              <a:t>One of these roots is M’. </a:t>
            </a:r>
            <a:r>
              <a:rPr lang="en-GB" sz="1400" b="0" u="none" dirty="0"/>
              <a:t>Only 45 has the required </a:t>
            </a:r>
            <a:r>
              <a:rPr lang="en-US" sz="1400" b="0" u="none" dirty="0"/>
              <a:t>repetition </a:t>
            </a:r>
            <a:r>
              <a:rPr lang="en-GB" sz="1400" b="0" u="none" dirty="0"/>
              <a:t>redundancy, so this is the only </a:t>
            </a:r>
            <a:r>
              <a:rPr lang="en-US" sz="1400" b="0" u="none" dirty="0"/>
              <a:t>possible message </a:t>
            </a:r>
            <a:r>
              <a:rPr lang="en-US" sz="1400" u="none" dirty="0"/>
              <a:t>M’=45 = </a:t>
            </a:r>
            <a:r>
              <a:rPr lang="en-GB" sz="1400" b="0" u="none" dirty="0"/>
              <a:t>101101</a:t>
            </a:r>
            <a:r>
              <a:rPr lang="en-US" sz="1400" b="0" u="none" dirty="0"/>
              <a:t>   =&gt; </a:t>
            </a:r>
            <a:r>
              <a:rPr lang="en-US" sz="1400" u="none" dirty="0"/>
              <a:t>M = 101</a:t>
            </a:r>
            <a:r>
              <a:rPr lang="en-US" sz="1400" b="0" u="none" dirty="0"/>
              <a:t>.</a:t>
            </a:r>
            <a:endParaRPr lang="en-GB" sz="1400" b="0" u="none" dirty="0"/>
          </a:p>
          <a:p>
            <a:pPr defTabSz="762000"/>
            <a:endParaRPr lang="en-GB" sz="1400" b="0" u="none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92687" y="4826967"/>
            <a:ext cx="4422776" cy="833438"/>
            <a:chOff x="2812" y="3026"/>
            <a:chExt cx="2786" cy="525"/>
          </a:xfrm>
        </p:grpSpPr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2812" y="3267"/>
              <a:ext cx="545" cy="136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prstDash val="dash"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3901" y="3026"/>
              <a:ext cx="1697" cy="525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prstDash val="dash"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de-DE" sz="1600" u="none" dirty="0">
                  <a:solidFill>
                    <a:schemeClr val="hlink"/>
                  </a:solidFill>
                </a:rPr>
                <a:t>The </a:t>
              </a:r>
              <a:r>
                <a:rPr lang="de-DE" sz="1600" u="none" dirty="0" err="1">
                  <a:solidFill>
                    <a:schemeClr val="hlink"/>
                  </a:solidFill>
                </a:rPr>
                <a:t>only</a:t>
              </a:r>
              <a:r>
                <a:rPr lang="de-DE" sz="1600" u="none" dirty="0">
                  <a:solidFill>
                    <a:schemeClr val="hlink"/>
                  </a:solidFill>
                </a:rPr>
                <a:t> </a:t>
              </a:r>
              <a:r>
                <a:rPr lang="de-DE" sz="1600" u="none" dirty="0" err="1">
                  <a:solidFill>
                    <a:schemeClr val="hlink"/>
                  </a:solidFill>
                </a:rPr>
                <a:t>sqare</a:t>
              </a:r>
              <a:r>
                <a:rPr lang="de-DE" sz="1600" u="none" dirty="0">
                  <a:solidFill>
                    <a:schemeClr val="hlink"/>
                  </a:solidFill>
                </a:rPr>
                <a:t> </a:t>
              </a:r>
              <a:r>
                <a:rPr lang="de-DE" sz="1600" u="none" dirty="0" err="1">
                  <a:solidFill>
                    <a:schemeClr val="hlink"/>
                  </a:solidFill>
                </a:rPr>
                <a:t>root</a:t>
              </a:r>
              <a:r>
                <a:rPr lang="de-DE" sz="1600" u="none" dirty="0">
                  <a:solidFill>
                    <a:schemeClr val="hlink"/>
                  </a:solidFill>
                </a:rPr>
                <a:t> </a:t>
              </a:r>
            </a:p>
            <a:p>
              <a:r>
                <a:rPr lang="de-DE" sz="1600" u="none" dirty="0" err="1">
                  <a:solidFill>
                    <a:schemeClr val="hlink"/>
                  </a:solidFill>
                </a:rPr>
                <a:t>with</a:t>
              </a:r>
              <a:r>
                <a:rPr lang="de-DE" sz="1600" u="none" dirty="0">
                  <a:solidFill>
                    <a:schemeClr val="hlink"/>
                  </a:solidFill>
                </a:rPr>
                <a:t> </a:t>
              </a:r>
              <a:r>
                <a:rPr lang="de-DE" sz="1600" u="none" dirty="0" err="1">
                  <a:solidFill>
                    <a:schemeClr val="hlink"/>
                  </a:solidFill>
                </a:rPr>
                <a:t>two</a:t>
              </a:r>
              <a:r>
                <a:rPr lang="de-DE" sz="1600" u="none" dirty="0">
                  <a:solidFill>
                    <a:schemeClr val="hlink"/>
                  </a:solidFill>
                </a:rPr>
                <a:t> </a:t>
              </a:r>
              <a:r>
                <a:rPr lang="de-DE" sz="1600" u="none" dirty="0" err="1">
                  <a:solidFill>
                    <a:schemeClr val="hlink"/>
                  </a:solidFill>
                </a:rPr>
                <a:t>equal</a:t>
              </a:r>
              <a:r>
                <a:rPr lang="de-DE" sz="1600" u="none" dirty="0">
                  <a:solidFill>
                    <a:schemeClr val="hlink"/>
                  </a:solidFill>
                </a:rPr>
                <a:t> </a:t>
              </a:r>
              <a:r>
                <a:rPr lang="de-DE" sz="1600" u="none" dirty="0" err="1">
                  <a:solidFill>
                    <a:schemeClr val="hlink"/>
                  </a:solidFill>
                </a:rPr>
                <a:t>blocks</a:t>
              </a:r>
              <a:endParaRPr lang="de-DE" sz="1600" u="none" dirty="0">
                <a:solidFill>
                  <a:schemeClr val="hlink"/>
                </a:solidFill>
              </a:endParaRPr>
            </a:p>
            <a:p>
              <a:r>
                <a:rPr lang="de-DE" sz="1600" u="none" dirty="0" err="1">
                  <a:solidFill>
                    <a:schemeClr val="hlink"/>
                  </a:solidFill>
                </a:rPr>
                <a:t>delivers</a:t>
              </a:r>
              <a:r>
                <a:rPr lang="de-DE" sz="1600" u="none" dirty="0">
                  <a:solidFill>
                    <a:schemeClr val="hlink"/>
                  </a:solidFill>
                </a:rPr>
                <a:t> </a:t>
              </a:r>
              <a:r>
                <a:rPr lang="de-DE" sz="1600" u="none" dirty="0" err="1">
                  <a:solidFill>
                    <a:schemeClr val="hlink"/>
                  </a:solidFill>
                </a:rPr>
                <a:t>the</a:t>
              </a:r>
              <a:r>
                <a:rPr lang="de-DE" sz="1600" u="none" dirty="0">
                  <a:solidFill>
                    <a:schemeClr val="hlink"/>
                  </a:solidFill>
                </a:rPr>
                <a:t> </a:t>
              </a:r>
              <a:r>
                <a:rPr lang="de-DE" sz="1600" u="none" dirty="0" err="1">
                  <a:solidFill>
                    <a:schemeClr val="hlink"/>
                  </a:solidFill>
                </a:rPr>
                <a:t>correct</a:t>
              </a:r>
              <a:r>
                <a:rPr lang="de-DE" sz="1600" u="none" dirty="0">
                  <a:solidFill>
                    <a:schemeClr val="hlink"/>
                  </a:solidFill>
                </a:rPr>
                <a:t> </a:t>
              </a:r>
              <a:r>
                <a:rPr lang="de-DE" sz="1600" u="none" dirty="0" err="1">
                  <a:solidFill>
                    <a:schemeClr val="hlink"/>
                  </a:solidFill>
                </a:rPr>
                <a:t>result</a:t>
              </a:r>
              <a:endParaRPr lang="de-DE" sz="1600" u="none" dirty="0">
                <a:solidFill>
                  <a:schemeClr val="hlink"/>
                </a:solidFill>
              </a:endParaRPr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 flipH="1">
              <a:off x="3357" y="3222"/>
              <a:ext cx="499" cy="9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5102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305881" y="2391519"/>
            <a:ext cx="3503613" cy="1143000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2643" name="Text Box 3"/>
          <p:cNvSpPr txBox="1">
            <a:spLocks noChangeArrowheads="1"/>
          </p:cNvSpPr>
          <p:nvPr/>
        </p:nvSpPr>
        <p:spPr bwMode="auto">
          <a:xfrm>
            <a:off x="1100176" y="646069"/>
            <a:ext cx="8194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Alternative constellation for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Rabin Secrecy-System</a:t>
            </a:r>
          </a:p>
        </p:txBody>
      </p:sp>
      <p:sp>
        <p:nvSpPr>
          <p:cNvPr id="1392644" name="Line 4"/>
          <p:cNvSpPr>
            <a:spLocks noChangeShapeType="1"/>
          </p:cNvSpPr>
          <p:nvPr/>
        </p:nvSpPr>
        <p:spPr bwMode="auto">
          <a:xfrm flipV="1">
            <a:off x="1671085" y="3925042"/>
            <a:ext cx="642498" cy="12701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2645" name="Line 5"/>
          <p:cNvSpPr>
            <a:spLocks noChangeShapeType="1"/>
          </p:cNvSpPr>
          <p:nvPr/>
        </p:nvSpPr>
        <p:spPr bwMode="auto">
          <a:xfrm>
            <a:off x="7977783" y="3969494"/>
            <a:ext cx="466385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2646" name="Line 6"/>
          <p:cNvSpPr>
            <a:spLocks noChangeShapeType="1"/>
          </p:cNvSpPr>
          <p:nvPr/>
        </p:nvSpPr>
        <p:spPr bwMode="auto">
          <a:xfrm flipH="1" flipV="1">
            <a:off x="7037983" y="4382244"/>
            <a:ext cx="609600" cy="533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2647" name="Text Box 7"/>
          <p:cNvSpPr txBox="1">
            <a:spLocks noChangeArrowheads="1"/>
          </p:cNvSpPr>
          <p:nvPr/>
        </p:nvSpPr>
        <p:spPr bwMode="auto">
          <a:xfrm>
            <a:off x="437591" y="3372930"/>
            <a:ext cx="1119194" cy="71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</a:t>
            </a:r>
          </a:p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M’ = M |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92648" name="Text Box 8"/>
          <p:cNvSpPr txBox="1">
            <a:spLocks noChangeArrowheads="1"/>
          </p:cNvSpPr>
          <p:nvPr/>
        </p:nvSpPr>
        <p:spPr bwMode="auto">
          <a:xfrm>
            <a:off x="4269383" y="3756265"/>
            <a:ext cx="1520266" cy="3407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 = (M’)</a:t>
            </a:r>
            <a:r>
              <a:rPr kumimoji="0" lang="en-US" sz="16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2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mod m</a:t>
            </a:r>
            <a:r>
              <a:rPr kumimoji="0" lang="en-US" sz="1600" b="1" i="1" u="none" strike="noStrike" kern="1200" cap="none" spc="0" normalizeH="0" baseline="-2500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b</a:t>
            </a:r>
            <a:endParaRPr kumimoji="0" lang="en-AU" sz="1600" b="1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1392649" name="Line 9"/>
          <p:cNvSpPr>
            <a:spLocks noChangeShapeType="1"/>
          </p:cNvSpPr>
          <p:nvPr/>
        </p:nvSpPr>
        <p:spPr bwMode="auto">
          <a:xfrm>
            <a:off x="5837834" y="3937744"/>
            <a:ext cx="571500" cy="317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085234" y="1947873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Public directory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23DD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983030" y="2268549"/>
            <a:ext cx="1316395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</a:t>
            </a:r>
            <a:r>
              <a:rPr kumimoji="0" lang="en-AU" sz="2000" b="1" i="0" u="none" strike="noStrike" kern="1200" cap="none" spc="0" normalizeH="0" baseline="-25000" noProof="0" dirty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</a:t>
            </a:r>
            <a:r>
              <a:rPr kumimoji="0" lang="en-AU" sz="2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= </a:t>
            </a: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</a:t>
            </a:r>
            <a:r>
              <a:rPr kumimoji="0" lang="en-AU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</a:t>
            </a: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. </a:t>
            </a:r>
            <a:r>
              <a:rPr kumimoji="0" lang="en-A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q</a:t>
            </a:r>
            <a:r>
              <a:rPr kumimoji="0" lang="en-AU" sz="20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</a:t>
            </a:r>
            <a:endParaRPr kumimoji="0" lang="en-AU" sz="2000" b="1" i="0" u="none" strike="noStrike" kern="1200" cap="none" spc="0" normalizeH="0" baseline="0" noProof="0" dirty="0">
              <a:ln>
                <a:noFill/>
              </a:ln>
              <a:solidFill>
                <a:srgbClr val="FC012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92653" name="Line 13"/>
          <p:cNvSpPr>
            <a:spLocks noChangeShapeType="1"/>
          </p:cNvSpPr>
          <p:nvPr/>
        </p:nvSpPr>
        <p:spPr bwMode="auto">
          <a:xfrm flipV="1">
            <a:off x="2999383" y="4128244"/>
            <a:ext cx="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13383" y="1461244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User A sends M  to B   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960196" y="1461244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User B receives   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456583" y="2594719"/>
            <a:ext cx="289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</a:t>
            </a:r>
            <a:r>
              <a:rPr kumimoji="0" lang="en-AU" sz="2000" b="1" i="0" u="none" strike="noStrike" kern="1200" cap="none" spc="0" normalizeH="0" baseline="-2500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</a:t>
            </a: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=</a:t>
            </a:r>
            <a:r>
              <a:rPr kumimoji="0" lang="en-AU" sz="2000" b="0" i="0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public key of A                </a:t>
            </a: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5674253" y="2727336"/>
            <a:ext cx="1820930" cy="53730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1475383" y="2743944"/>
            <a:ext cx="2057400" cy="155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2659" name="Line 19"/>
          <p:cNvSpPr>
            <a:spLocks noChangeShapeType="1"/>
          </p:cNvSpPr>
          <p:nvPr/>
        </p:nvSpPr>
        <p:spPr bwMode="auto">
          <a:xfrm>
            <a:off x="3761383" y="3963144"/>
            <a:ext cx="563563" cy="63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3456583" y="3030161"/>
            <a:ext cx="2894013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</a:t>
            </a:r>
            <a:r>
              <a:rPr kumimoji="0" lang="en-AU" sz="2000" b="1" i="0" u="none" strike="noStrike" kern="1200" cap="none" spc="0" normalizeH="0" baseline="-2500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=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public key of B                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7495183" y="2374832"/>
            <a:ext cx="2438400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</a:t>
            </a:r>
            <a:r>
              <a:rPr kumimoji="0" lang="en-AU" sz="1800" b="1" i="0" u="none" strike="noStrike" kern="1200" cap="none" spc="0" normalizeH="0" baseline="-25000" noProof="0" dirty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r>
              <a:rPr kumimoji="0" lang="en-AU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= </a:t>
            </a: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</a:t>
            </a:r>
            <a:r>
              <a:rPr kumimoji="0" lang="en-AU" sz="1800" b="1" i="0" u="none" strike="noStrike" kern="1200" cap="none" spc="0" normalizeH="0" baseline="-2500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. </a:t>
            </a:r>
            <a:r>
              <a:rPr kumimoji="0" lang="en-A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q</a:t>
            </a:r>
            <a:r>
              <a:rPr kumimoji="0" lang="en-AU" sz="18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endParaRPr kumimoji="0" lang="en-AU" sz="1800" b="1" i="0" u="none" strike="noStrike" kern="1200" cap="none" spc="0" normalizeH="0" baseline="0" noProof="0" dirty="0">
              <a:ln>
                <a:noFill/>
              </a:ln>
              <a:solidFill>
                <a:srgbClr val="FC012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92663" name="Text Box 23"/>
          <p:cNvSpPr txBox="1">
            <a:spLocks noChangeArrowheads="1"/>
          </p:cNvSpPr>
          <p:nvPr/>
        </p:nvSpPr>
        <p:spPr bwMode="auto">
          <a:xfrm>
            <a:off x="6453783" y="3647231"/>
            <a:ext cx="1524000" cy="6485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C mod m</a:t>
            </a:r>
            <a:r>
              <a:rPr kumimoji="0" lang="en-US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b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 </a:t>
            </a:r>
          </a:p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1392664" name="Text Box 24"/>
          <p:cNvSpPr txBox="1">
            <a:spLocks noChangeArrowheads="1"/>
          </p:cNvSpPr>
          <p:nvPr/>
        </p:nvSpPr>
        <p:spPr bwMode="auto">
          <a:xfrm>
            <a:off x="7037983" y="4804135"/>
            <a:ext cx="2120900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</a:t>
            </a:r>
            <a:r>
              <a:rPr kumimoji="0" lang="en-AU" sz="2000" b="1" i="0" u="none" strike="noStrike" kern="1200" cap="none" spc="0" normalizeH="0" baseline="-25000" noProof="0" dirty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r>
              <a:rPr kumimoji="0" lang="en-AU" sz="2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= </a:t>
            </a: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</a:t>
            </a:r>
            <a:r>
              <a:rPr kumimoji="0" lang="en-AU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. </a:t>
            </a:r>
            <a:r>
              <a:rPr kumimoji="0" lang="en-A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q</a:t>
            </a:r>
            <a:r>
              <a:rPr kumimoji="0" lang="en-AU" sz="20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endParaRPr kumimoji="0" lang="en-AU" sz="2000" b="1" i="0" u="none" strike="noStrike" kern="1200" cap="none" spc="0" normalizeH="0" baseline="0" noProof="0" dirty="0">
              <a:ln>
                <a:noFill/>
              </a:ln>
              <a:solidFill>
                <a:srgbClr val="FC012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92665" name="Freeform 25"/>
          <p:cNvSpPr>
            <a:spLocks/>
          </p:cNvSpPr>
          <p:nvPr/>
        </p:nvSpPr>
        <p:spPr bwMode="auto">
          <a:xfrm rot="686585" flipH="1">
            <a:off x="7547715" y="2781997"/>
            <a:ext cx="517689" cy="2935411"/>
          </a:xfrm>
          <a:custGeom>
            <a:avLst/>
            <a:gdLst>
              <a:gd name="T0" fmla="*/ 2147483647 w 1216"/>
              <a:gd name="T1" fmla="*/ 0 h 2072"/>
              <a:gd name="T2" fmla="*/ 2147483647 w 1216"/>
              <a:gd name="T3" fmla="*/ 2147483647 h 2072"/>
              <a:gd name="T4" fmla="*/ 2147483647 w 1216"/>
              <a:gd name="T5" fmla="*/ 2147483647 h 2072"/>
              <a:gd name="T6" fmla="*/ 2147483647 w 1216"/>
              <a:gd name="T7" fmla="*/ 2147483647 h 2072"/>
              <a:gd name="T8" fmla="*/ 2147483647 w 1216"/>
              <a:gd name="T9" fmla="*/ 2147483647 h 2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6"/>
              <a:gd name="T16" fmla="*/ 0 h 2072"/>
              <a:gd name="T17" fmla="*/ 1216 w 1216"/>
              <a:gd name="T18" fmla="*/ 2072 h 20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6" h="2072">
                <a:moveTo>
                  <a:pt x="688" y="0"/>
                </a:moveTo>
                <a:cubicBezTo>
                  <a:pt x="904" y="64"/>
                  <a:pt x="1120" y="128"/>
                  <a:pt x="1168" y="432"/>
                </a:cubicBezTo>
                <a:cubicBezTo>
                  <a:pt x="1216" y="736"/>
                  <a:pt x="1144" y="1576"/>
                  <a:pt x="976" y="1824"/>
                </a:cubicBezTo>
                <a:cubicBezTo>
                  <a:pt x="808" y="2072"/>
                  <a:pt x="320" y="1944"/>
                  <a:pt x="160" y="1920"/>
                </a:cubicBezTo>
                <a:cubicBezTo>
                  <a:pt x="0" y="1896"/>
                  <a:pt x="40" y="1728"/>
                  <a:pt x="16" y="168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2666" name="Text Box 26"/>
          <p:cNvSpPr txBox="1">
            <a:spLocks noChangeArrowheads="1"/>
          </p:cNvSpPr>
          <p:nvPr/>
        </p:nvSpPr>
        <p:spPr bwMode="auto">
          <a:xfrm>
            <a:off x="2300856" y="3693269"/>
            <a:ext cx="1485900" cy="4349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(M’)</a:t>
            </a:r>
            <a:r>
              <a:rPr kumimoji="0" lang="en-US" sz="20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2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mod </a:t>
            </a: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</a:t>
            </a:r>
            <a:r>
              <a:rPr kumimoji="0" lang="en-AU" sz="2000" b="1" i="0" u="none" strike="noStrike" kern="1200" cap="none" spc="0" normalizeH="0" baseline="-2500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92668" name="Text Box 28"/>
          <p:cNvSpPr txBox="1">
            <a:spLocks noChangeArrowheads="1"/>
          </p:cNvSpPr>
          <p:nvPr/>
        </p:nvSpPr>
        <p:spPr bwMode="auto">
          <a:xfrm>
            <a:off x="3075583" y="4280644"/>
            <a:ext cx="441444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</a:t>
            </a:r>
            <a:r>
              <a:rPr kumimoji="0" lang="en-AU" sz="2000" b="1" i="0" u="none" strike="noStrike" kern="1200" cap="none" spc="0" normalizeH="0" baseline="-2500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endParaRPr kumimoji="0" lang="en-GB" sz="2000" b="1" i="0" u="none" strike="noStrike" kern="1200" cap="none" spc="0" normalizeH="0" baseline="-25000" noProof="0" dirty="0">
              <a:ln>
                <a:noFill/>
              </a:ln>
              <a:solidFill>
                <a:srgbClr val="023DD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92669" name="Text Box 29"/>
          <p:cNvSpPr txBox="1">
            <a:spLocks noChangeArrowheads="1"/>
          </p:cNvSpPr>
          <p:nvPr/>
        </p:nvSpPr>
        <p:spPr bwMode="auto">
          <a:xfrm>
            <a:off x="8517699" y="3638909"/>
            <a:ext cx="819022" cy="1064010"/>
          </a:xfrm>
          <a:prstGeom prst="rect">
            <a:avLst/>
          </a:prstGeom>
          <a:noFill/>
          <a:ln w="12700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</a:t>
            </a:r>
            <a:r>
              <a:rPr kumimoji="0" lang="en-US" sz="1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| T</a:t>
            </a:r>
            <a:r>
              <a:rPr kumimoji="0" lang="en-US" sz="1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</a:t>
            </a:r>
          </a:p>
          <a:p>
            <a:pPr lvl="0" defTabSz="762000">
              <a:spcAft>
                <a:spcPts val="600"/>
              </a:spcAft>
              <a:defRPr/>
            </a:pPr>
            <a:r>
              <a:rPr lang="en-US" sz="1200" u="none" dirty="0">
                <a:solidFill>
                  <a:srgbClr val="000000"/>
                </a:solidFill>
              </a:rPr>
              <a:t>M</a:t>
            </a:r>
            <a:r>
              <a:rPr lang="en-US" sz="1200" u="none" baseline="-25000" dirty="0">
                <a:solidFill>
                  <a:srgbClr val="000000"/>
                </a:solidFill>
              </a:rPr>
              <a:t>2</a:t>
            </a:r>
            <a:r>
              <a:rPr lang="en-US" sz="1200" u="none" dirty="0">
                <a:solidFill>
                  <a:srgbClr val="000000"/>
                </a:solidFill>
              </a:rPr>
              <a:t> | T</a:t>
            </a:r>
            <a:r>
              <a:rPr lang="de-DE" sz="1200" u="none" baseline="-25000" dirty="0">
                <a:solidFill>
                  <a:srgbClr val="000000"/>
                </a:solidFill>
              </a:rPr>
              <a:t>2</a:t>
            </a:r>
            <a:endParaRPr lang="en-GB" sz="1200" u="none" baseline="-25000" dirty="0">
              <a:solidFill>
                <a:srgbClr val="000000"/>
              </a:solidFill>
            </a:endParaRPr>
          </a:p>
          <a:p>
            <a:pPr lvl="0" defTabSz="762000">
              <a:spcAft>
                <a:spcPts val="600"/>
              </a:spcAft>
              <a:defRPr/>
            </a:pPr>
            <a:r>
              <a:rPr lang="en-US" sz="1200" u="none" dirty="0">
                <a:solidFill>
                  <a:srgbClr val="000000"/>
                </a:solidFill>
              </a:rPr>
              <a:t>M  | </a:t>
            </a:r>
            <a:r>
              <a:rPr lang="en-US" sz="1200" u="none" dirty="0">
                <a:solidFill>
                  <a:srgbClr val="FF0000"/>
                </a:solidFill>
              </a:rPr>
              <a:t>T</a:t>
            </a:r>
            <a:r>
              <a:rPr lang="en-US" sz="1200" u="none" dirty="0">
                <a:solidFill>
                  <a:srgbClr val="000000"/>
                </a:solidFill>
              </a:rPr>
              <a:t> </a:t>
            </a:r>
          </a:p>
          <a:p>
            <a:pPr lvl="0" defTabSz="762000">
              <a:spcAft>
                <a:spcPts val="600"/>
              </a:spcAft>
              <a:defRPr/>
            </a:pPr>
            <a:r>
              <a:rPr lang="en-US" sz="1200" u="none" dirty="0">
                <a:solidFill>
                  <a:srgbClr val="000000"/>
                </a:solidFill>
              </a:rPr>
              <a:t>M</a:t>
            </a:r>
            <a:r>
              <a:rPr lang="en-US" sz="1200" u="none" baseline="-25000" dirty="0">
                <a:solidFill>
                  <a:srgbClr val="000000"/>
                </a:solidFill>
              </a:rPr>
              <a:t>3</a:t>
            </a:r>
            <a:r>
              <a:rPr lang="en-US" sz="1200" u="none" dirty="0">
                <a:solidFill>
                  <a:srgbClr val="000000"/>
                </a:solidFill>
              </a:rPr>
              <a:t> | T</a:t>
            </a:r>
            <a:r>
              <a:rPr lang="de-DE" sz="1200" u="none" baseline="-25000" dirty="0">
                <a:solidFill>
                  <a:srgbClr val="000000"/>
                </a:solidFill>
              </a:rPr>
              <a:t>3</a:t>
            </a:r>
            <a:endParaRPr lang="en-GB" sz="1200" u="none" baseline="-25000" dirty="0">
              <a:solidFill>
                <a:srgbClr val="000000"/>
              </a:solidFill>
            </a:endParaRPr>
          </a:p>
        </p:txBody>
      </p:sp>
      <p:sp>
        <p:nvSpPr>
          <p:cNvPr id="1392671" name="Line 31"/>
          <p:cNvSpPr>
            <a:spLocks noChangeShapeType="1"/>
          </p:cNvSpPr>
          <p:nvPr/>
        </p:nvSpPr>
        <p:spPr bwMode="auto">
          <a:xfrm>
            <a:off x="6682383" y="3723431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2672" name="Line 32"/>
          <p:cNvSpPr>
            <a:spLocks noChangeShapeType="1"/>
          </p:cNvSpPr>
          <p:nvPr/>
        </p:nvSpPr>
        <p:spPr bwMode="auto">
          <a:xfrm flipH="1" flipV="1">
            <a:off x="7431683" y="4382244"/>
            <a:ext cx="609600" cy="533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314473" y="5025764"/>
            <a:ext cx="2449613" cy="52322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Concatenate an agreed-on tag T of t-bits to M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3" name="Gerade Verbindung mit Pfeil 2"/>
          <p:cNvCxnSpPr>
            <a:cxnSpLocks/>
          </p:cNvCxnSpPr>
          <p:nvPr/>
        </p:nvCxnSpPr>
        <p:spPr bwMode="auto">
          <a:xfrm flipV="1">
            <a:off x="1395934" y="4097000"/>
            <a:ext cx="0" cy="88480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grpSp>
        <p:nvGrpSpPr>
          <p:cNvPr id="2" name="Gruppieren 1">
            <a:extLst>
              <a:ext uri="{FF2B5EF4-FFF2-40B4-BE49-F238E27FC236}">
                <a16:creationId xmlns="" xmlns:a16="http://schemas.microsoft.com/office/drawing/2014/main" id="{CB3395C9-4E66-4A76-A6E7-5D70E25D198A}"/>
              </a:ext>
            </a:extLst>
          </p:cNvPr>
          <p:cNvGrpSpPr/>
          <p:nvPr/>
        </p:nvGrpSpPr>
        <p:grpSpPr>
          <a:xfrm>
            <a:off x="8515708" y="2366424"/>
            <a:ext cx="1538518" cy="2068768"/>
            <a:chOff x="8515708" y="2366424"/>
            <a:chExt cx="1538518" cy="2068768"/>
          </a:xfrm>
        </p:grpSpPr>
        <p:sp>
          <p:nvSpPr>
            <p:cNvPr id="4" name="Rechteck 3">
              <a:extLst>
                <a:ext uri="{FF2B5EF4-FFF2-40B4-BE49-F238E27FC236}">
                  <a16:creationId xmlns="" xmlns:a16="http://schemas.microsoft.com/office/drawing/2014/main" id="{69EE4815-47C8-42EC-B140-3FB18B364E1A}"/>
                </a:ext>
              </a:extLst>
            </p:cNvPr>
            <p:cNvSpPr/>
            <p:nvPr/>
          </p:nvSpPr>
          <p:spPr bwMode="auto">
            <a:xfrm>
              <a:off x="8515708" y="4156012"/>
              <a:ext cx="725725" cy="2791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             </a:t>
              </a:r>
            </a:p>
          </p:txBody>
        </p:sp>
        <p:sp>
          <p:nvSpPr>
            <p:cNvPr id="38" name="Textfeld 37">
              <a:extLst>
                <a:ext uri="{FF2B5EF4-FFF2-40B4-BE49-F238E27FC236}">
                  <a16:creationId xmlns="" xmlns:a16="http://schemas.microsoft.com/office/drawing/2014/main" id="{EB5997D6-FB5D-4D54-B2AE-489D58E22B0E}"/>
                </a:ext>
              </a:extLst>
            </p:cNvPr>
            <p:cNvSpPr txBox="1"/>
            <p:nvPr/>
          </p:nvSpPr>
          <p:spPr>
            <a:xfrm>
              <a:off x="9006943" y="2366424"/>
              <a:ext cx="1047283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select M</a:t>
              </a:r>
            </a:p>
            <a:p>
              <a:r>
                <a:rPr lang="en-US" sz="1200" u="none" dirty="0">
                  <a:solidFill>
                    <a:srgbClr val="000000"/>
                  </a:solidFill>
                </a:rPr>
                <a:t>If T is unique,</a:t>
              </a:r>
            </a:p>
            <a:p>
              <a:r>
                <a:rPr lang="en-US" sz="1200" u="none" dirty="0">
                  <a:solidFill>
                    <a:srgbClr val="000000"/>
                  </a:solidFill>
                </a:rPr>
                <a:t>Otherwise repeat with other T’</a:t>
              </a:r>
              <a:endParaRPr lang="de-DE" dirty="0"/>
            </a:p>
          </p:txBody>
        </p:sp>
        <p:sp>
          <p:nvSpPr>
            <p:cNvPr id="6" name="Freihandform: Form 5">
              <a:extLst>
                <a:ext uri="{FF2B5EF4-FFF2-40B4-BE49-F238E27FC236}">
                  <a16:creationId xmlns="" xmlns:a16="http://schemas.microsoft.com/office/drawing/2014/main" id="{557C7971-7615-45E0-994A-57505233731C}"/>
                </a:ext>
              </a:extLst>
            </p:cNvPr>
            <p:cNvSpPr/>
            <p:nvPr/>
          </p:nvSpPr>
          <p:spPr bwMode="auto">
            <a:xfrm>
              <a:off x="9133483" y="2959844"/>
              <a:ext cx="865497" cy="1358900"/>
            </a:xfrm>
            <a:custGeom>
              <a:avLst/>
              <a:gdLst>
                <a:gd name="connsiteX0" fmla="*/ 660400 w 865497"/>
                <a:gd name="connsiteY0" fmla="*/ 0 h 1358900"/>
                <a:gd name="connsiteX1" fmla="*/ 825500 w 865497"/>
                <a:gd name="connsiteY1" fmla="*/ 533400 h 1358900"/>
                <a:gd name="connsiteX2" fmla="*/ 0 w 865497"/>
                <a:gd name="connsiteY2" fmla="*/ 1358900 h 135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5497" h="1358900">
                  <a:moveTo>
                    <a:pt x="660400" y="0"/>
                  </a:moveTo>
                  <a:cubicBezTo>
                    <a:pt x="797983" y="153458"/>
                    <a:pt x="935567" y="306917"/>
                    <a:pt x="825500" y="533400"/>
                  </a:cubicBezTo>
                  <a:cubicBezTo>
                    <a:pt x="715433" y="759883"/>
                    <a:pt x="357716" y="1059391"/>
                    <a:pt x="0" y="135890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392667" name="Freeform 27"/>
          <p:cNvSpPr>
            <a:spLocks/>
          </p:cNvSpPr>
          <p:nvPr/>
        </p:nvSpPr>
        <p:spPr bwMode="auto">
          <a:xfrm rot="413751">
            <a:off x="1684089" y="3033126"/>
            <a:ext cx="1687414" cy="1872736"/>
          </a:xfrm>
          <a:custGeom>
            <a:avLst/>
            <a:gdLst>
              <a:gd name="T0" fmla="*/ 2147483647 w 1432"/>
              <a:gd name="T1" fmla="*/ 2147483647 h 1296"/>
              <a:gd name="T2" fmla="*/ 2147483647 w 1432"/>
              <a:gd name="T3" fmla="*/ 2147483647 h 1296"/>
              <a:gd name="T4" fmla="*/ 2147483647 w 1432"/>
              <a:gd name="T5" fmla="*/ 2147483647 h 1296"/>
              <a:gd name="T6" fmla="*/ 2147483647 w 1432"/>
              <a:gd name="T7" fmla="*/ 2147483647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1432"/>
              <a:gd name="T13" fmla="*/ 0 h 1296"/>
              <a:gd name="T14" fmla="*/ 1432 w 1432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32" h="1296">
                <a:moveTo>
                  <a:pt x="1432" y="80"/>
                </a:moveTo>
                <a:cubicBezTo>
                  <a:pt x="900" y="40"/>
                  <a:pt x="368" y="0"/>
                  <a:pt x="184" y="176"/>
                </a:cubicBezTo>
                <a:cubicBezTo>
                  <a:pt x="0" y="352"/>
                  <a:pt x="168" y="976"/>
                  <a:pt x="328" y="1136"/>
                </a:cubicBezTo>
                <a:cubicBezTo>
                  <a:pt x="488" y="1296"/>
                  <a:pt x="1008" y="1144"/>
                  <a:pt x="1144" y="113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="" xmlns:a16="http://schemas.microsoft.com/office/drawing/2014/main" id="{C0210E0D-2326-4993-940F-3FC6ADA727C3}"/>
              </a:ext>
            </a:extLst>
          </p:cNvPr>
          <p:cNvSpPr/>
          <p:nvPr/>
        </p:nvSpPr>
        <p:spPr>
          <a:xfrm>
            <a:off x="7261675" y="5657953"/>
            <a:ext cx="2520280" cy="73866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Probability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of getting same T in more than one root</a:t>
            </a:r>
          </a:p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u="none" dirty="0">
                <a:solidFill>
                  <a:srgbClr val="000000"/>
                </a:solidFill>
              </a:rPr>
              <a:t>is   ≈ 2</a:t>
            </a:r>
            <a:r>
              <a:rPr lang="en-US" sz="1400" u="none" baseline="30000" dirty="0">
                <a:solidFill>
                  <a:srgbClr val="000000"/>
                </a:solidFill>
              </a:rPr>
              <a:t>-t </a:t>
            </a:r>
            <a:r>
              <a:rPr lang="en-US" sz="1400" u="none" dirty="0">
                <a:solidFill>
                  <a:srgbClr val="000000"/>
                </a:solidFill>
              </a:rPr>
              <a:t> in best case</a:t>
            </a:r>
            <a:endParaRPr kumimoji="0" lang="en-GB" sz="14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9993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9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9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9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9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9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9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9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9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9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9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9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92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92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9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39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39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9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44" grpId="0" animBg="1"/>
      <p:bldP spid="1392645" grpId="0" animBg="1"/>
      <p:bldP spid="1392646" grpId="0" animBg="1"/>
      <p:bldP spid="1392647" grpId="0"/>
      <p:bldP spid="1392648" grpId="0" animBg="1"/>
      <p:bldP spid="1392649" grpId="0" animBg="1"/>
      <p:bldP spid="1392653" grpId="0" animBg="1"/>
      <p:bldP spid="1392659" grpId="0" animBg="1"/>
      <p:bldP spid="1392663" grpId="0" animBg="1"/>
      <p:bldP spid="1392664" grpId="0"/>
      <p:bldP spid="1392665" grpId="0" animBg="1"/>
      <p:bldP spid="1392666" grpId="0" animBg="1"/>
      <p:bldP spid="1392668" grpId="0"/>
      <p:bldP spid="1392669" grpId="0" animBg="1"/>
      <p:bldP spid="1392671" grpId="0" animBg="1"/>
      <p:bldP spid="1392672" grpId="0" animBg="1"/>
      <p:bldP spid="33" grpId="0" animBg="1"/>
      <p:bldP spid="1392667" grpId="0" animBg="1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6738" name="Text Box 2"/>
          <p:cNvSpPr txBox="1">
            <a:spLocks noChangeArrowheads="1"/>
          </p:cNvSpPr>
          <p:nvPr/>
        </p:nvSpPr>
        <p:spPr bwMode="auto">
          <a:xfrm>
            <a:off x="535685" y="352376"/>
            <a:ext cx="89796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762000">
              <a:defRPr/>
            </a:pPr>
            <a:r>
              <a:rPr lang="en-US" sz="3600" u="none" dirty="0">
                <a:solidFill>
                  <a:srgbClr val="1515F5"/>
                </a:solidFill>
                <a:latin typeface="Arial Narrow" pitchFamily="34" charset="0"/>
              </a:rPr>
              <a:t>Rabin Signature Scheme Based on Rabin Lock</a:t>
            </a:r>
            <a:endParaRPr lang="en-US" sz="2400" u="none" dirty="0">
              <a:solidFill>
                <a:srgbClr val="1515F5"/>
              </a:solidFill>
              <a:latin typeface="Arial Narrow" pitchFamily="34" charset="0"/>
            </a:endParaRPr>
          </a:p>
        </p:txBody>
      </p:sp>
      <p:pic>
        <p:nvPicPr>
          <p:cNvPr id="17" name="Graphic 16">
            <a:extLst>
              <a:ext uri="{FF2B5EF4-FFF2-40B4-BE49-F238E27FC236}">
                <a16:creationId xmlns="" xmlns:a16="http://schemas.microsoft.com/office/drawing/2014/main" id="{06205232-26C2-4C04-8478-24E92C6BD5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22083" y="2333008"/>
            <a:ext cx="2571796" cy="543632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="" xmlns:a16="http://schemas.microsoft.com/office/drawing/2014/main" id="{7C1E8430-02A8-45E4-B867-2094778D3C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89615" y="2318523"/>
            <a:ext cx="2455421" cy="523286"/>
          </a:xfrm>
          <a:prstGeom prst="rect">
            <a:avLst/>
          </a:prstGeom>
        </p:spPr>
      </p:pic>
      <p:sp>
        <p:nvSpPr>
          <p:cNvPr id="45" name="Text Box 19">
            <a:extLst>
              <a:ext uri="{FF2B5EF4-FFF2-40B4-BE49-F238E27FC236}">
                <a16:creationId xmlns="" xmlns:a16="http://schemas.microsoft.com/office/drawing/2014/main" id="{D1359589-9777-4ABD-B0F6-0FE57F893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436" y="1232615"/>
            <a:ext cx="8779843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Setup: 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n = p .q   is public, p and q are two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secret primes generated by the signer</a:t>
            </a:r>
          </a:p>
        </p:txBody>
      </p:sp>
      <p:sp>
        <p:nvSpPr>
          <p:cNvPr id="46" name="Text Box 19">
            <a:extLst>
              <a:ext uri="{FF2B5EF4-FFF2-40B4-BE49-F238E27FC236}">
                <a16:creationId xmlns="" xmlns:a16="http://schemas.microsoft.com/office/drawing/2014/main" id="{50E89C6C-5651-4393-9CA8-AED1FB3A4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365" y="2422257"/>
            <a:ext cx="733242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sz="240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if</a:t>
            </a:r>
          </a:p>
        </p:txBody>
      </p:sp>
      <p:sp>
        <p:nvSpPr>
          <p:cNvPr id="47" name="Text Box 19">
            <a:extLst>
              <a:ext uri="{FF2B5EF4-FFF2-40B4-BE49-F238E27FC236}">
                <a16:creationId xmlns="" xmlns:a16="http://schemas.microsoft.com/office/drawing/2014/main" id="{8AE1E99D-5E7B-4FF5-A39B-AA975B8DE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8749" y="2413832"/>
            <a:ext cx="733242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sz="240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AND</a:t>
            </a:r>
          </a:p>
        </p:txBody>
      </p:sp>
      <p:sp>
        <p:nvSpPr>
          <p:cNvPr id="48" name="Text Box 19">
            <a:extLst>
              <a:ext uri="{FF2B5EF4-FFF2-40B4-BE49-F238E27FC236}">
                <a16:creationId xmlns="" xmlns:a16="http://schemas.microsoft.com/office/drawing/2014/main" id="{1103118C-1A70-493B-AEC6-64F95C466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83" y="1783922"/>
            <a:ext cx="8527105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Signing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: The message hash value </a:t>
            </a:r>
            <a:r>
              <a:rPr lang="en-US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H(m) 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is signed, where </a:t>
            </a:r>
            <a:r>
              <a:rPr lang="en-US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m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is the clear message </a:t>
            </a:r>
          </a:p>
        </p:txBody>
      </p:sp>
      <p:sp>
        <p:nvSpPr>
          <p:cNvPr id="51" name="Text Box 19">
            <a:extLst>
              <a:ext uri="{FF2B5EF4-FFF2-40B4-BE49-F238E27FC236}">
                <a16:creationId xmlns="" xmlns:a16="http://schemas.microsoft.com/office/drawing/2014/main" id="{31BC6475-3D43-410D-9DB9-0247768DD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906" y="5986403"/>
            <a:ext cx="7122361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H(x) 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should be a hash function with high collision resistance!</a:t>
            </a:r>
          </a:p>
        </p:txBody>
      </p:sp>
      <p:sp>
        <p:nvSpPr>
          <p:cNvPr id="14" name="Text Box 19">
            <a:extLst>
              <a:ext uri="{FF2B5EF4-FFF2-40B4-BE49-F238E27FC236}">
                <a16:creationId xmlns="" xmlns:a16="http://schemas.microsoft.com/office/drawing/2014/main" id="{10218E27-2DFB-43E7-B64F-37E729CD4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5276" y="2314419"/>
            <a:ext cx="1739244" cy="58695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H(m) is </a:t>
            </a:r>
            <a:r>
              <a:rPr lang="en-US" sz="160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QR </a:t>
            </a:r>
            <a:br>
              <a:rPr lang="en-US" sz="160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</a:br>
            <a:r>
              <a:rPr lang="en-US" sz="160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in GF(p) and GF(q)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="" xmlns:a16="http://schemas.microsoft.com/office/drawing/2014/main" id="{1CF2B475-0F82-42F9-A816-C2607271ED27}"/>
              </a:ext>
            </a:extLst>
          </p:cNvPr>
          <p:cNvGrpSpPr/>
          <p:nvPr/>
        </p:nvGrpSpPr>
        <p:grpSpPr>
          <a:xfrm>
            <a:off x="866887" y="2912510"/>
            <a:ext cx="8830927" cy="1428948"/>
            <a:chOff x="890352" y="3212870"/>
            <a:chExt cx="8830927" cy="1428948"/>
          </a:xfrm>
        </p:grpSpPr>
        <p:pic>
          <p:nvPicPr>
            <p:cNvPr id="15" name="Graphic 14">
              <a:extLst>
                <a:ext uri="{FF2B5EF4-FFF2-40B4-BE49-F238E27FC236}">
                  <a16:creationId xmlns="" xmlns:a16="http://schemas.microsoft.com/office/drawing/2014/main" id="{6C5FBB32-D146-44B9-885B-5C818EDF766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99003" y="3841742"/>
              <a:ext cx="8543716" cy="718449"/>
            </a:xfrm>
            <a:prstGeom prst="rect">
              <a:avLst/>
            </a:prstGeom>
          </p:spPr>
        </p:pic>
        <p:sp>
          <p:nvSpPr>
            <p:cNvPr id="49" name="Text Box 19">
              <a:extLst>
                <a:ext uri="{FF2B5EF4-FFF2-40B4-BE49-F238E27FC236}">
                  <a16:creationId xmlns="" xmlns:a16="http://schemas.microsoft.com/office/drawing/2014/main" id="{6411E171-F3E9-4F59-AC68-71DF04D3D6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0352" y="3212870"/>
              <a:ext cx="5917818" cy="4638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en-US" sz="2400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The </a:t>
              </a:r>
              <a:r>
                <a:rPr lang="en-US" sz="2400" dirty="0">
                  <a:solidFill>
                    <a:srgbClr val="FF0000"/>
                  </a:solidFill>
                  <a:latin typeface="Arial Narrow" pitchFamily="34" charset="0"/>
                  <a:sym typeface="Symbol" pitchFamily="18" charset="2"/>
                </a:rPr>
                <a:t>signature S </a:t>
              </a:r>
              <a:r>
                <a:rPr lang="en-US" sz="2400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is computed as:</a:t>
              </a:r>
            </a:p>
          </p:txBody>
        </p:sp>
        <p:sp>
          <p:nvSpPr>
            <p:cNvPr id="2" name="Rechteck 1">
              <a:extLst>
                <a:ext uri="{FF2B5EF4-FFF2-40B4-BE49-F238E27FC236}">
                  <a16:creationId xmlns="" xmlns:a16="http://schemas.microsoft.com/office/drawing/2014/main" id="{ADD011F8-4244-4AC3-8072-3BC99AD5E401}"/>
                </a:ext>
              </a:extLst>
            </p:cNvPr>
            <p:cNvSpPr/>
            <p:nvPr/>
          </p:nvSpPr>
          <p:spPr bwMode="auto">
            <a:xfrm>
              <a:off x="1023615" y="3661443"/>
              <a:ext cx="8697664" cy="98037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8" name="Text Box 19">
            <a:extLst>
              <a:ext uri="{FF2B5EF4-FFF2-40B4-BE49-F238E27FC236}">
                <a16:creationId xmlns="" xmlns:a16="http://schemas.microsoft.com/office/drawing/2014/main" id="{D306C787-F9FC-4297-A227-637F3ED23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374" y="4462586"/>
            <a:ext cx="7122361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The 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signed message M 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is :   (M,S)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="" xmlns:a16="http://schemas.microsoft.com/office/drawing/2014/main" id="{86B9F21D-4E03-41DC-B7F2-4491D7E8308C}"/>
              </a:ext>
            </a:extLst>
          </p:cNvPr>
          <p:cNvGrpSpPr/>
          <p:nvPr/>
        </p:nvGrpSpPr>
        <p:grpSpPr>
          <a:xfrm>
            <a:off x="927626" y="4948612"/>
            <a:ext cx="8807462" cy="869730"/>
            <a:chOff x="927626" y="4948612"/>
            <a:chExt cx="8807462" cy="869730"/>
          </a:xfrm>
        </p:grpSpPr>
        <p:sp>
          <p:nvSpPr>
            <p:cNvPr id="50" name="Text Box 19">
              <a:extLst>
                <a:ext uri="{FF2B5EF4-FFF2-40B4-BE49-F238E27FC236}">
                  <a16:creationId xmlns="" xmlns:a16="http://schemas.microsoft.com/office/drawing/2014/main" id="{43EFD545-304E-40D6-B00B-1DB9FAC76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7626" y="4948612"/>
              <a:ext cx="8807462" cy="7716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en-US" sz="2400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Verification:</a:t>
              </a:r>
              <a:r>
                <a:rPr lang="en-US" sz="2400" u="none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 </a:t>
              </a:r>
              <a:r>
                <a:rPr lang="en-US" u="none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Anybody knows </a:t>
              </a:r>
              <a:r>
                <a:rPr lang="en-US" i="1" u="none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H(s) </a:t>
              </a:r>
              <a:r>
                <a:rPr lang="en-US" u="none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and the public key</a:t>
              </a:r>
              <a:r>
                <a:rPr lang="en-US" i="1" u="none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 n  </a:t>
              </a:r>
              <a:r>
                <a:rPr lang="en-US" u="none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can</a:t>
              </a:r>
              <a:r>
                <a:rPr lang="en-US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 verify </a:t>
              </a:r>
              <a:r>
                <a:rPr lang="en-US" u="none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the signature as</a:t>
              </a:r>
            </a:p>
            <a:p>
              <a:r>
                <a:rPr lang="en-US" u="none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                           follows:</a:t>
              </a:r>
            </a:p>
          </p:txBody>
        </p:sp>
        <p:graphicFrame>
          <p:nvGraphicFramePr>
            <p:cNvPr id="4" name="Objekt 3">
              <a:extLst>
                <a:ext uri="{FF2B5EF4-FFF2-40B4-BE49-F238E27FC236}">
                  <a16:creationId xmlns="" xmlns:a16="http://schemas.microsoft.com/office/drawing/2014/main" id="{856B1A3C-2A8C-45A6-AEA9-1E7B52237E6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0287946"/>
                </p:ext>
              </p:extLst>
            </p:nvPr>
          </p:nvGraphicFramePr>
          <p:xfrm>
            <a:off x="3768829" y="5349967"/>
            <a:ext cx="2367898" cy="468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Equation" r:id="rId10" imgW="1155600" imgH="228600" progId="Equation.DSMT4">
                    <p:embed/>
                  </p:oleObj>
                </mc:Choice>
                <mc:Fallback>
                  <p:oleObj name="Equation" r:id="rId10" imgW="11556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3768829" y="5349967"/>
                          <a:ext cx="2367898" cy="4683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8201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51" grpId="0"/>
      <p:bldP spid="14" grpId="0" animBg="1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6738" name="Text Box 2"/>
          <p:cNvSpPr txBox="1">
            <a:spLocks noChangeArrowheads="1"/>
          </p:cNvSpPr>
          <p:nvPr/>
        </p:nvSpPr>
        <p:spPr bwMode="auto">
          <a:xfrm>
            <a:off x="692150" y="178112"/>
            <a:ext cx="89098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(Rabin-Lock based application-1)</a:t>
            </a:r>
          </a:p>
          <a:p>
            <a:pPr algn="ctr" defTabSz="762000">
              <a:defRPr/>
            </a:pPr>
            <a:r>
              <a:rPr lang="en-US" sz="36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Fair Coin-Flipping Using a Blind Communication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87014" y="1298575"/>
            <a:ext cx="991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 dirty="0">
                <a:latin typeface="Arial Narrow" pitchFamily="34" charset="0"/>
              </a:rPr>
              <a:t>User A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78504" y="1298575"/>
            <a:ext cx="10005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2400" dirty="0">
                <a:latin typeface="Arial Narrow" pitchFamily="34" charset="0"/>
              </a:rPr>
              <a:t>User B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257675" y="2017713"/>
            <a:ext cx="506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latin typeface="Arial Narrow" pitchFamily="34" charset="0"/>
              </a:rPr>
              <a:t>(</a:t>
            </a:r>
            <a:r>
              <a:rPr lang="en-US" u="none">
                <a:solidFill>
                  <a:srgbClr val="0000FF"/>
                </a:solidFill>
                <a:latin typeface="Arial Narrow" pitchFamily="34" charset="0"/>
              </a:rPr>
              <a:t>m</a:t>
            </a:r>
            <a:r>
              <a:rPr lang="en-US" u="none">
                <a:latin typeface="Arial Narrow" pitchFamily="34" charset="0"/>
              </a:rPr>
              <a:t>)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7065963" y="1939925"/>
            <a:ext cx="3106737" cy="1019175"/>
          </a:xfrm>
          <a:prstGeom prst="rect">
            <a:avLst/>
          </a:prstGeom>
          <a:solidFill>
            <a:srgbClr val="FFEBEB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u="none">
                <a:latin typeface="Arial Narrow" pitchFamily="34" charset="0"/>
              </a:rPr>
              <a:t>randomly choose </a:t>
            </a:r>
            <a:r>
              <a:rPr lang="en-US" u="none">
                <a:solidFill>
                  <a:schemeClr val="tx2"/>
                </a:solidFill>
                <a:latin typeface="Arial Narrow" pitchFamily="34" charset="0"/>
              </a:rPr>
              <a:t>a</a:t>
            </a:r>
            <a:endParaRPr lang="en-US" u="none">
              <a:latin typeface="Arial Narrow" pitchFamily="34" charset="0"/>
            </a:endParaRPr>
          </a:p>
          <a:p>
            <a:pPr defTabSz="762000"/>
            <a:r>
              <a:rPr lang="en-US" u="none">
                <a:latin typeface="Arial Narrow" pitchFamily="34" charset="0"/>
              </a:rPr>
              <a:t>unit 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</a:rPr>
              <a:t>u</a:t>
            </a:r>
            <a:r>
              <a:rPr lang="en-US" u="none">
                <a:latin typeface="Arial Narrow" pitchFamily="34" charset="0"/>
              </a:rPr>
              <a:t> in </a:t>
            </a:r>
            <a:r>
              <a:rPr lang="en-AU" b="0" u="none">
                <a:solidFill>
                  <a:srgbClr val="023DD0"/>
                </a:solidFill>
                <a:latin typeface="Arial Narrow" pitchFamily="34" charset="0"/>
              </a:rPr>
              <a:t>Z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m</a:t>
            </a:r>
            <a:r>
              <a:rPr lang="en-US" u="none">
                <a:latin typeface="Arial Narrow" pitchFamily="34" charset="0"/>
              </a:rPr>
              <a:t> ,  gcd (m,u)=1</a:t>
            </a:r>
          </a:p>
          <a:p>
            <a:pPr defTabSz="762000"/>
            <a:r>
              <a:rPr lang="en-US" u="none">
                <a:latin typeface="Arial Narrow" pitchFamily="34" charset="0"/>
              </a:rPr>
              <a:t>and computes t = </a:t>
            </a:r>
            <a:r>
              <a:rPr lang="en-AU" u="none">
                <a:solidFill>
                  <a:schemeClr val="hlink"/>
                </a:solidFill>
                <a:latin typeface="Arial Narrow" pitchFamily="34" charset="0"/>
              </a:rPr>
              <a:t>u</a:t>
            </a:r>
            <a:r>
              <a:rPr lang="en-AU" u="none" baseline="30000">
                <a:solidFill>
                  <a:schemeClr val="hlink"/>
                </a:solidFill>
                <a:latin typeface="Arial Narrow" pitchFamily="34" charset="0"/>
              </a:rPr>
              <a:t>2 </a:t>
            </a:r>
            <a:r>
              <a:rPr lang="en-AU" u="none">
                <a:solidFill>
                  <a:schemeClr val="hlink"/>
                </a:solidFill>
                <a:latin typeface="Arial Narrow" pitchFamily="34" charset="0"/>
              </a:rPr>
              <a:t> (mod m)</a:t>
            </a:r>
            <a:endParaRPr lang="en-US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2598738" y="2674938"/>
            <a:ext cx="4265612" cy="8223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248150" y="2738438"/>
            <a:ext cx="307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latin typeface="Arial Narrow" pitchFamily="34" charset="0"/>
              </a:rPr>
              <a:t> t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92150" y="3497263"/>
            <a:ext cx="1828800" cy="396875"/>
          </a:xfrm>
          <a:prstGeom prst="rect">
            <a:avLst/>
          </a:prstGeom>
          <a:solidFill>
            <a:srgbClr val="FFEBEB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Compute t = u’</a:t>
            </a:r>
            <a:r>
              <a:rPr lang="en-US" u="none">
                <a:latin typeface="Arial Narrow" pitchFamily="34" charset="0"/>
              </a:rPr>
              <a:t> 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293655" y="3141283"/>
            <a:ext cx="518389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AU" sz="1800" u="none">
                <a:solidFill>
                  <a:schemeClr val="hlink"/>
                </a:solidFill>
                <a:latin typeface="Arial Narrow" pitchFamily="34" charset="0"/>
              </a:rPr>
              <a:t>p, </a:t>
            </a:r>
            <a:r>
              <a:rPr lang="en-AU" sz="1800" u="none" dirty="0">
                <a:solidFill>
                  <a:schemeClr val="hlink"/>
                </a:solidFill>
                <a:latin typeface="Arial Narrow" pitchFamily="34" charset="0"/>
              </a:rPr>
              <a:t>q</a:t>
            </a:r>
            <a:endParaRPr lang="en-US" sz="1800" u="none" baseline="-25000" dirty="0">
              <a:solidFill>
                <a:schemeClr val="hlink"/>
              </a:solidFill>
              <a:latin typeface="Arial Narrow" pitchFamily="34" charset="0"/>
            </a:endParaRPr>
          </a:p>
        </p:txBody>
      </p:sp>
      <p:grpSp>
        <p:nvGrpSpPr>
          <p:cNvPr id="2" name="Gruppieren 1">
            <a:extLst>
              <a:ext uri="{FF2B5EF4-FFF2-40B4-BE49-F238E27FC236}">
                <a16:creationId xmlns="" xmlns:a16="http://schemas.microsoft.com/office/drawing/2014/main" id="{75CEE0D6-F4D0-4BF2-B31D-97C57F40BC40}"/>
              </a:ext>
            </a:extLst>
          </p:cNvPr>
          <p:cNvGrpSpPr/>
          <p:nvPr/>
        </p:nvGrpSpPr>
        <p:grpSpPr>
          <a:xfrm>
            <a:off x="2598738" y="3069254"/>
            <a:ext cx="7402512" cy="3326168"/>
            <a:chOff x="2598738" y="3069254"/>
            <a:chExt cx="7402512" cy="3326168"/>
          </a:xfrm>
        </p:grpSpPr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 flipH="1" flipV="1">
              <a:off x="2598738" y="3741738"/>
              <a:ext cx="4102100" cy="62626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4719638" y="3621087"/>
              <a:ext cx="3651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US" u="none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u’</a:t>
              </a:r>
              <a:endParaRPr lang="en-US" u="none" baseline="30000" dirty="0">
                <a:solidFill>
                  <a:schemeClr val="hlink"/>
                </a:solidFill>
                <a:latin typeface="Arial Narrow" pitchFamily="34" charset="0"/>
              </a:endParaRPr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7129463" y="3069254"/>
              <a:ext cx="2871787" cy="3326168"/>
            </a:xfrm>
            <a:prstGeom prst="rect">
              <a:avLst/>
            </a:prstGeom>
            <a:solidFill>
              <a:srgbClr val="FFEBEB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defTabSz="762000"/>
              <a:r>
                <a:rPr lang="en-US" dirty="0">
                  <a:latin typeface="Arial Narrow" pitchFamily="34" charset="0"/>
                </a:rPr>
                <a:t>Either:</a:t>
              </a:r>
              <a:r>
                <a:rPr lang="en-US" u="none" dirty="0">
                  <a:latin typeface="Arial Narrow" pitchFamily="34" charset="0"/>
                </a:rPr>
                <a:t>  </a:t>
              </a:r>
              <a:r>
                <a:rPr lang="en-AU" u="none" dirty="0">
                  <a:solidFill>
                    <a:schemeClr val="tx2"/>
                  </a:solidFill>
                  <a:latin typeface="Arial Narrow" pitchFamily="34" charset="0"/>
                </a:rPr>
                <a:t>u’</a:t>
              </a:r>
              <a:r>
                <a:rPr lang="en-US" u="none" dirty="0">
                  <a:latin typeface="Arial Narrow" pitchFamily="34" charset="0"/>
                </a:rPr>
                <a:t> 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 {u,-u},</a:t>
              </a:r>
              <a:endParaRPr lang="en-US" u="none" dirty="0">
                <a:latin typeface="Arial Narrow" pitchFamily="34" charset="0"/>
              </a:endParaRPr>
            </a:p>
            <a:p>
              <a:pPr defTabSz="762000"/>
              <a:r>
                <a:rPr lang="en-US" u="none" dirty="0">
                  <a:latin typeface="Arial Narrow" pitchFamily="34" charset="0"/>
                </a:rPr>
                <a:t>then B can factor m</a:t>
              </a:r>
            </a:p>
            <a:p>
              <a:pPr defTabSz="762000"/>
              <a:r>
                <a:rPr lang="en-US" u="none" dirty="0" err="1">
                  <a:latin typeface="Arial Narrow" pitchFamily="34" charset="0"/>
                </a:rPr>
                <a:t>gcd</a:t>
              </a:r>
              <a:r>
                <a:rPr lang="en-US" u="none" dirty="0">
                  <a:latin typeface="Arial Narrow" pitchFamily="34" charset="0"/>
                </a:rPr>
                <a:t> (</a:t>
              </a:r>
              <a:r>
                <a:rPr lang="en-US" u="none" dirty="0">
                  <a:solidFill>
                    <a:schemeClr val="hlink"/>
                  </a:solidFill>
                  <a:latin typeface="Arial Narrow" pitchFamily="34" charset="0"/>
                  <a:sym typeface="Symbol" pitchFamily="18" charset="2"/>
                </a:rPr>
                <a:t>u’ +u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 , m) =   </a:t>
              </a:r>
              <a:r>
                <a:rPr lang="en-US" u="none" dirty="0">
                  <a:solidFill>
                    <a:schemeClr val="hlink"/>
                  </a:solidFill>
                  <a:latin typeface="Arial Narrow" pitchFamily="34" charset="0"/>
                </a:rPr>
                <a:t>p</a:t>
              </a:r>
            </a:p>
            <a:p>
              <a:pPr defTabSz="762000"/>
              <a:r>
                <a:rPr lang="en-US" u="none" dirty="0">
                  <a:latin typeface="Arial Narrow" pitchFamily="34" charset="0"/>
                </a:rPr>
                <a:t>and </a:t>
              </a:r>
              <a:r>
                <a:rPr lang="en-US" dirty="0">
                  <a:latin typeface="Arial Narrow" pitchFamily="34" charset="0"/>
                </a:rPr>
                <a:t>sends </a:t>
              </a:r>
              <a:r>
                <a:rPr lang="en-US" dirty="0">
                  <a:solidFill>
                    <a:schemeClr val="hlink"/>
                  </a:solidFill>
                  <a:latin typeface="Arial Narrow" pitchFamily="34" charset="0"/>
                </a:rPr>
                <a:t>m factors</a:t>
              </a:r>
              <a:r>
                <a:rPr lang="en-US" u="none" dirty="0">
                  <a:solidFill>
                    <a:schemeClr val="hlink"/>
                  </a:solidFill>
                  <a:latin typeface="Arial Narrow" pitchFamily="34" charset="0"/>
                </a:rPr>
                <a:t>  </a:t>
              </a:r>
              <a:r>
                <a:rPr lang="en-US" b="0" u="none" dirty="0">
                  <a:solidFill>
                    <a:schemeClr val="hlink"/>
                  </a:solidFill>
                  <a:latin typeface="Arial Narrow" pitchFamily="34" charset="0"/>
                </a:rPr>
                <a:t>p, q</a:t>
              </a:r>
              <a:endParaRPr lang="en-US" u="none" dirty="0">
                <a:latin typeface="Arial Narrow" pitchFamily="34" charset="0"/>
              </a:endParaRPr>
            </a:p>
            <a:p>
              <a:pPr defTabSz="762000"/>
              <a:r>
                <a:rPr lang="en-US" u="none" dirty="0">
                  <a:latin typeface="Arial Narrow" pitchFamily="34" charset="0"/>
                </a:rPr>
                <a:t>as response </a:t>
              </a:r>
            </a:p>
            <a:p>
              <a:pPr defTabSz="762000">
                <a:spcBef>
                  <a:spcPts val="600"/>
                </a:spcBef>
              </a:pPr>
              <a:r>
                <a:rPr lang="en-US" dirty="0">
                  <a:latin typeface="Arial Narrow" pitchFamily="34" charset="0"/>
                </a:rPr>
                <a:t>Or</a:t>
              </a:r>
              <a:r>
                <a:rPr lang="en-US" u="none" dirty="0">
                  <a:latin typeface="Arial Narrow" pitchFamily="34" charset="0"/>
                </a:rPr>
                <a:t>: </a:t>
              </a:r>
              <a:r>
                <a:rPr lang="en-AU" u="none" dirty="0">
                  <a:solidFill>
                    <a:schemeClr val="tx2"/>
                  </a:solidFill>
                  <a:latin typeface="Arial Narrow" pitchFamily="34" charset="0"/>
                </a:rPr>
                <a:t>u’</a:t>
              </a:r>
              <a:r>
                <a:rPr lang="en-US" u="none" dirty="0">
                  <a:latin typeface="Arial Narrow" pitchFamily="34" charset="0"/>
                </a:rPr>
                <a:t> 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 {u,-u},</a:t>
              </a:r>
            </a:p>
            <a:p>
              <a:pPr defTabSz="762000">
                <a:spcBef>
                  <a:spcPts val="0"/>
                </a:spcBef>
              </a:pPr>
              <a:r>
                <a:rPr lang="en-US" u="none" dirty="0">
                  <a:latin typeface="Arial Narrow" pitchFamily="34" charset="0"/>
                </a:rPr>
                <a:t>then B can not factor m </a:t>
              </a:r>
            </a:p>
            <a:p>
              <a:pPr defTabSz="762000">
                <a:spcBef>
                  <a:spcPts val="0"/>
                </a:spcBef>
              </a:pPr>
              <a:r>
                <a:rPr lang="en-US" u="none" dirty="0">
                  <a:latin typeface="Arial Narrow" pitchFamily="34" charset="0"/>
                </a:rPr>
                <a:t>and </a:t>
              </a:r>
              <a:r>
                <a:rPr lang="en-US" dirty="0">
                  <a:latin typeface="Arial Narrow" pitchFamily="34" charset="0"/>
                </a:rPr>
                <a:t>sends </a:t>
              </a:r>
              <a:r>
                <a:rPr lang="en-US" dirty="0">
                  <a:solidFill>
                    <a:schemeClr val="hlink"/>
                  </a:solidFill>
                  <a:latin typeface="Arial Narrow" pitchFamily="34" charset="0"/>
                  <a:sym typeface="Symbol" pitchFamily="18" charset="2"/>
                </a:rPr>
                <a:t>u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 as response</a:t>
              </a:r>
            </a:p>
            <a:p>
              <a:pPr defTabSz="762000">
                <a:spcBef>
                  <a:spcPts val="600"/>
                </a:spcBef>
              </a:pPr>
              <a:endParaRPr lang="en-AU" b="0" u="none" dirty="0">
                <a:solidFill>
                  <a:schemeClr val="tx2"/>
                </a:solidFill>
                <a:latin typeface="Arial Narrow" pitchFamily="34" charset="0"/>
              </a:endParaRPr>
            </a:p>
            <a:p>
              <a:pPr defTabSz="762000"/>
              <a:r>
                <a:rPr lang="en-AU" b="0" u="none" dirty="0">
                  <a:solidFill>
                    <a:schemeClr val="tx2"/>
                  </a:solidFill>
                  <a:latin typeface="Arial Narrow" pitchFamily="34" charset="0"/>
                </a:rPr>
                <a:t>Prob. [u’</a:t>
              </a:r>
              <a:r>
                <a:rPr lang="en-US" u="none" dirty="0">
                  <a:latin typeface="Arial Narrow" pitchFamily="34" charset="0"/>
                </a:rPr>
                <a:t> 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 {u,-u}] = 50%</a:t>
              </a:r>
            </a:p>
          </p:txBody>
        </p:sp>
      </p:grp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809625" y="1915092"/>
            <a:ext cx="1286997" cy="710067"/>
          </a:xfrm>
          <a:prstGeom prst="rect">
            <a:avLst/>
          </a:prstGeom>
          <a:solidFill>
            <a:srgbClr val="FFEBEB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u="none" dirty="0">
                <a:latin typeface="Arial Narrow" pitchFamily="34" charset="0"/>
              </a:rPr>
              <a:t> A chooses</a:t>
            </a:r>
          </a:p>
          <a:p>
            <a:pPr defTabSz="762000"/>
            <a:r>
              <a:rPr lang="en-US" u="none" dirty="0">
                <a:latin typeface="Arial Narrow" pitchFamily="34" charset="0"/>
              </a:rPr>
              <a:t> </a:t>
            </a:r>
            <a:r>
              <a:rPr lang="en-US" sz="1800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m </a:t>
            </a:r>
            <a:r>
              <a:rPr lang="en-US" sz="1800" b="0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=</a:t>
            </a:r>
            <a:r>
              <a:rPr lang="en-US" sz="1800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800" b="0" u="none" dirty="0">
                <a:solidFill>
                  <a:schemeClr val="hlink"/>
                </a:solidFill>
                <a:latin typeface="Arial Narrow" pitchFamily="34" charset="0"/>
              </a:rPr>
              <a:t>p q</a:t>
            </a:r>
            <a:endParaRPr lang="en-US" u="none" dirty="0">
              <a:latin typeface="Arial Narrow" pitchFamily="34" charset="0"/>
            </a:endParaRP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1495425" y="2598738"/>
            <a:ext cx="76200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2520950" y="2364222"/>
            <a:ext cx="4529138" cy="5036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2782888" y="480005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163995" y="4305186"/>
            <a:ext cx="3536843" cy="13871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u="none" dirty="0">
                <a:latin typeface="Arial Narrow" pitchFamily="34" charset="0"/>
              </a:rPr>
              <a:t>Flipping result  </a:t>
            </a:r>
            <a:r>
              <a:rPr lang="en-US" sz="1800" u="none" dirty="0">
                <a:solidFill>
                  <a:schemeClr val="hlink"/>
                </a:solidFill>
                <a:latin typeface="Arial Narrow" pitchFamily="34" charset="0"/>
              </a:rPr>
              <a:t>u</a:t>
            </a:r>
            <a:r>
              <a:rPr lang="en-US" sz="1800" u="none" dirty="0">
                <a:latin typeface="Arial Narrow" pitchFamily="34" charset="0"/>
              </a:rPr>
              <a:t> or </a:t>
            </a:r>
            <a:r>
              <a:rPr lang="en-US" sz="1800" u="none" dirty="0">
                <a:solidFill>
                  <a:schemeClr val="hlink"/>
                </a:solidFill>
                <a:latin typeface="Arial Narrow" pitchFamily="34" charset="0"/>
              </a:rPr>
              <a:t>( p , q )</a:t>
            </a:r>
            <a:br>
              <a:rPr lang="en-US" sz="1800" u="none" dirty="0">
                <a:solidFill>
                  <a:schemeClr val="hlink"/>
                </a:solidFill>
                <a:latin typeface="Arial Narrow" pitchFamily="34" charset="0"/>
              </a:rPr>
            </a:br>
            <a:endParaRPr lang="en-US" sz="1800" u="none" dirty="0">
              <a:solidFill>
                <a:schemeClr val="hlink"/>
              </a:solidFill>
              <a:latin typeface="Arial Narrow" pitchFamily="34" charset="0"/>
            </a:endParaRPr>
          </a:p>
          <a:p>
            <a:pPr defTabSz="762000"/>
            <a:r>
              <a:rPr lang="en-US" sz="1600" u="none" dirty="0">
                <a:solidFill>
                  <a:schemeClr val="hlink"/>
                </a:solidFill>
                <a:latin typeface="Arial Narrow" pitchFamily="34" charset="0"/>
              </a:rPr>
              <a:t>B wins if he can factor and deliver p and q</a:t>
            </a:r>
            <a:br>
              <a:rPr lang="en-US" sz="1600" u="none" dirty="0">
                <a:solidFill>
                  <a:schemeClr val="hlink"/>
                </a:solidFill>
                <a:latin typeface="Arial Narrow" pitchFamily="34" charset="0"/>
              </a:rPr>
            </a:br>
            <a:r>
              <a:rPr lang="en-US" sz="1600" u="none" dirty="0">
                <a:solidFill>
                  <a:schemeClr val="hlink"/>
                </a:solidFill>
                <a:latin typeface="Arial Narrow" pitchFamily="34" charset="0"/>
              </a:rPr>
              <a:t>A wins </a:t>
            </a:r>
            <a:r>
              <a:rPr lang="en-US" sz="1600" u="none" dirty="0" smtClean="0">
                <a:solidFill>
                  <a:schemeClr val="hlink"/>
                </a:solidFill>
                <a:latin typeface="Arial Narrow" pitchFamily="34" charset="0"/>
              </a:rPr>
              <a:t>if  </a:t>
            </a:r>
            <a:r>
              <a:rPr lang="en-US" sz="1600" u="none" dirty="0">
                <a:solidFill>
                  <a:schemeClr val="hlink"/>
                </a:solidFill>
                <a:latin typeface="Arial Narrow" pitchFamily="34" charset="0"/>
              </a:rPr>
              <a:t>B can </a:t>
            </a:r>
            <a:r>
              <a:rPr lang="en-US" sz="1600" u="none" dirty="0" smtClean="0">
                <a:solidFill>
                  <a:schemeClr val="hlink"/>
                </a:solidFill>
                <a:latin typeface="Arial Narrow" pitchFamily="34" charset="0"/>
              </a:rPr>
              <a:t>not  </a:t>
            </a:r>
            <a:r>
              <a:rPr lang="en-US" sz="1600" u="none" dirty="0">
                <a:solidFill>
                  <a:schemeClr val="hlink"/>
                </a:solidFill>
                <a:latin typeface="Arial Narrow" pitchFamily="34" charset="0"/>
              </a:rPr>
              <a:t>factor m</a:t>
            </a:r>
            <a:br>
              <a:rPr lang="en-US" sz="1600" u="none" dirty="0">
                <a:solidFill>
                  <a:schemeClr val="hlink"/>
                </a:solidFill>
                <a:latin typeface="Arial Narrow" pitchFamily="34" charset="0"/>
              </a:rPr>
            </a:br>
            <a:endParaRPr lang="en-US" sz="1600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720725" y="4899025"/>
            <a:ext cx="1727200" cy="1571625"/>
          </a:xfrm>
          <a:prstGeom prst="rect">
            <a:avLst/>
          </a:prstGeom>
          <a:noFill/>
          <a:ln w="12700">
            <a:solidFill>
              <a:srgbClr val="1515F5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sz="1600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Gets 4 roots:</a:t>
            </a:r>
          </a:p>
          <a:p>
            <a:r>
              <a:rPr lang="en-US" sz="1600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t = </a:t>
            </a:r>
            <a:r>
              <a:rPr lang="en-US" sz="160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+</a:t>
            </a:r>
            <a:r>
              <a:rPr lang="en-US" sz="1600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x</a:t>
            </a:r>
          </a:p>
          <a:p>
            <a:r>
              <a:rPr lang="en-US" sz="1600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  = </a:t>
            </a:r>
            <a:r>
              <a:rPr lang="en-US" sz="160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+</a:t>
            </a:r>
            <a:r>
              <a:rPr lang="en-US" sz="1600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y </a:t>
            </a:r>
          </a:p>
          <a:p>
            <a:r>
              <a:rPr lang="en-US" sz="1600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One of them is u!</a:t>
            </a:r>
          </a:p>
          <a:p>
            <a:r>
              <a:rPr lang="en-US" sz="1600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A can not guess which one is u !</a:t>
            </a: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>
            <a:off x="1008063" y="3819525"/>
            <a:ext cx="9525" cy="1008063"/>
          </a:xfrm>
          <a:prstGeom prst="line">
            <a:avLst/>
          </a:prstGeom>
          <a:noFill/>
          <a:ln w="28575">
            <a:solidFill>
              <a:srgbClr val="1515F5"/>
            </a:solidFill>
            <a:round/>
            <a:headEnd/>
            <a:tailEnd type="arrow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1520825" y="3863975"/>
            <a:ext cx="64770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1376363" y="4151313"/>
            <a:ext cx="1123950" cy="409575"/>
          </a:xfrm>
          <a:prstGeom prst="rect">
            <a:avLst/>
          </a:prstGeom>
          <a:solidFill>
            <a:srgbClr val="FFFF66"/>
          </a:solidFill>
          <a:ln w="12700">
            <a:solidFill>
              <a:srgbClr val="1515F5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u="none">
                <a:latin typeface="Arial Narrow" pitchFamily="34" charset="0"/>
              </a:rPr>
              <a:t>u´= x or y</a:t>
            </a:r>
          </a:p>
        </p:txBody>
      </p:sp>
      <p:sp>
        <p:nvSpPr>
          <p:cNvPr id="15384" name="AutoShape 24"/>
          <p:cNvSpPr>
            <a:spLocks/>
          </p:cNvSpPr>
          <p:nvPr/>
        </p:nvSpPr>
        <p:spPr bwMode="auto">
          <a:xfrm>
            <a:off x="6864350" y="3257405"/>
            <a:ext cx="185738" cy="2244724"/>
          </a:xfrm>
          <a:prstGeom prst="leftBrace">
            <a:avLst>
              <a:gd name="adj1" fmla="val 7935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/>
            <a:endParaRPr lang="de-DE" sz="11700"/>
          </a:p>
        </p:txBody>
      </p:sp>
    </p:spTree>
    <p:extLst>
      <p:ext uri="{BB962C8B-B14F-4D97-AF65-F5344CB8AC3E}">
        <p14:creationId xmlns:p14="http://schemas.microsoft.com/office/powerpoint/2010/main" val="379158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  <p:bldP spid="15368" grpId="0" animBg="1"/>
      <p:bldP spid="15369" grpId="0" animBg="1"/>
      <p:bldP spid="15370" grpId="0"/>
      <p:bldP spid="15371" grpId="0" animBg="1"/>
      <p:bldP spid="15372" grpId="0"/>
      <p:bldP spid="15374" grpId="0" animBg="1"/>
      <p:bldP spid="15375" grpId="0" animBg="1"/>
      <p:bldP spid="15376" grpId="0" animBg="1"/>
      <p:bldP spid="15377" grpId="0" animBg="1"/>
      <p:bldP spid="15378" grpId="0"/>
      <p:bldP spid="15379" grpId="0" animBg="1"/>
      <p:bldP spid="15380" grpId="0" animBg="1"/>
      <p:bldP spid="15381" grpId="0" animBg="1"/>
      <p:bldP spid="15382" grpId="0" animBg="1"/>
      <p:bldP spid="1538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6738" name="Text Box 2"/>
          <p:cNvSpPr txBox="1">
            <a:spLocks noChangeArrowheads="1"/>
          </p:cNvSpPr>
          <p:nvPr/>
        </p:nvSpPr>
        <p:spPr bwMode="auto">
          <a:xfrm>
            <a:off x="1339812" y="143363"/>
            <a:ext cx="76899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(Rabin-Lock based application-2)</a:t>
            </a:r>
          </a:p>
          <a:p>
            <a:pPr algn="ctr" defTabSz="762000">
              <a:defRPr/>
            </a:pPr>
            <a:r>
              <a:rPr lang="en-US" sz="36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SQUASH Hash Function (Shamir) </a:t>
            </a:r>
            <a:r>
              <a:rPr lang="en-US" sz="28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2007-2008</a:t>
            </a:r>
            <a:endParaRPr lang="en-US" sz="3600" b="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604919" y="1383682"/>
            <a:ext cx="6502873" cy="1017844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defTabSz="762000">
              <a:defRPr/>
            </a:pPr>
            <a:r>
              <a:rPr lang="en-US" dirty="0">
                <a:solidFill>
                  <a:schemeClr val="hlink"/>
                </a:solidFill>
                <a:latin typeface="Arial Narrow" pitchFamily="34" charset="0"/>
              </a:rPr>
              <a:t>Key Idea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: </a:t>
            </a:r>
            <a:r>
              <a:rPr lang="en-US" u="none" dirty="0">
                <a:latin typeface="Arial Narrow" pitchFamily="34" charset="0"/>
              </a:rPr>
              <a:t>Square the input value X in a ring </a:t>
            </a:r>
            <a:r>
              <a:rPr lang="en-US" u="none" dirty="0" err="1">
                <a:latin typeface="Arial Narrow" pitchFamily="34" charset="0"/>
              </a:rPr>
              <a:t>Z</a:t>
            </a:r>
            <a:r>
              <a:rPr lang="en-US" u="none" baseline="-25000" dirty="0" err="1">
                <a:latin typeface="Arial Narrow" pitchFamily="34" charset="0"/>
              </a:rPr>
              <a:t>m</a:t>
            </a:r>
            <a:r>
              <a:rPr lang="en-US" u="none" dirty="0">
                <a:latin typeface="Arial Narrow" pitchFamily="34" charset="0"/>
              </a:rPr>
              <a:t> and take a part</a:t>
            </a:r>
            <a:br>
              <a:rPr lang="en-US" u="none" dirty="0">
                <a:latin typeface="Arial Narrow" pitchFamily="34" charset="0"/>
              </a:rPr>
            </a:br>
            <a:r>
              <a:rPr lang="en-US" u="none" dirty="0">
                <a:latin typeface="Arial Narrow" pitchFamily="34" charset="0"/>
              </a:rPr>
              <a:t>                 of the resulting square vector as a hash value</a:t>
            </a:r>
            <a:br>
              <a:rPr lang="en-US" u="none" dirty="0">
                <a:latin typeface="Arial Narrow" pitchFamily="34" charset="0"/>
              </a:rPr>
            </a:br>
            <a:r>
              <a:rPr lang="en-US" u="none" dirty="0">
                <a:latin typeface="Arial Narrow" pitchFamily="34" charset="0"/>
              </a:rPr>
              <a:t>                 m= is a composite with unknown factorization</a:t>
            </a:r>
            <a:endParaRPr lang="en-GB" u="none" dirty="0">
              <a:latin typeface="Arial Narrow" pitchFamily="34" charset="0"/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2743200" y="2962274"/>
            <a:ext cx="1219200" cy="838200"/>
          </a:xfrm>
          <a:prstGeom prst="rect">
            <a:avLst/>
          </a:prstGeom>
          <a:solidFill>
            <a:srgbClr val="00FFFF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sz="2400" u="none"/>
              <a:t>x </a:t>
            </a:r>
            <a:r>
              <a:rPr lang="en-US" sz="2400" u="none" baseline="30000"/>
              <a:t>2</a:t>
            </a:r>
            <a:endParaRPr lang="en-US" sz="2400" u="none" baseline="30000">
              <a:solidFill>
                <a:srgbClr val="023DD0"/>
              </a:solidFill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>
            <a:off x="1339812" y="3419474"/>
            <a:ext cx="1403388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965841" y="3187211"/>
            <a:ext cx="350074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u="none" dirty="0">
                <a:latin typeface="Arial Narrow" panose="020B0606020202030204" pitchFamily="34" charset="0"/>
              </a:rPr>
              <a:t>X</a:t>
            </a: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3962400" y="3419474"/>
            <a:ext cx="2243581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6316214" y="3124190"/>
            <a:ext cx="1863758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u="none" dirty="0">
                <a:latin typeface="Arial Narrow" panose="020B0606020202030204" pitchFamily="34" charset="0"/>
              </a:rPr>
              <a:t>Y = X</a:t>
            </a:r>
            <a:r>
              <a:rPr lang="en-US" sz="2400" u="none" baseline="30000" dirty="0">
                <a:latin typeface="Arial Narrow" panose="020B0606020202030204" pitchFamily="34" charset="0"/>
              </a:rPr>
              <a:t>2</a:t>
            </a:r>
            <a:r>
              <a:rPr lang="en-US" sz="2400" u="none" dirty="0">
                <a:latin typeface="Arial Narrow" panose="020B0606020202030204" pitchFamily="34" charset="0"/>
              </a:rPr>
              <a:t>  mod m</a:t>
            </a:r>
            <a:endParaRPr lang="en-US" sz="2400" u="none" baseline="30000" dirty="0">
              <a:latin typeface="Arial Narrow" panose="020B0606020202030204" pitchFamily="34" charset="0"/>
            </a:endParaRP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5266899" y="3890863"/>
            <a:ext cx="4310364" cy="669901"/>
          </a:xfrm>
          <a:prstGeom prst="rect">
            <a:avLst/>
          </a:prstGeom>
          <a:solidFill>
            <a:srgbClr val="FFFF00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sz="2400" u="none" dirty="0"/>
              <a:t>10100100 1101..  10 1….10101</a:t>
            </a:r>
            <a:endParaRPr lang="en-US" sz="2400" u="none" baseline="30000" dirty="0">
              <a:solidFill>
                <a:srgbClr val="023DD0"/>
              </a:solidFill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6701385" y="3896939"/>
            <a:ext cx="1406984" cy="669901"/>
          </a:xfrm>
          <a:prstGeom prst="rect">
            <a:avLst/>
          </a:prstGeom>
          <a:solidFill>
            <a:srgbClr val="00B0F0">
              <a:alpha val="29020"/>
            </a:srgbClr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endParaRPr lang="en-US" sz="2400" u="none" baseline="30000" dirty="0">
              <a:solidFill>
                <a:srgbClr val="023DD0"/>
              </a:solidFill>
            </a:endParaRPr>
          </a:p>
        </p:txBody>
      </p:sp>
      <p:cxnSp>
        <p:nvCxnSpPr>
          <p:cNvPr id="5" name="Gerade Verbindung mit Pfeil 4"/>
          <p:cNvCxnSpPr>
            <a:cxnSpLocks/>
          </p:cNvCxnSpPr>
          <p:nvPr/>
        </p:nvCxnSpPr>
        <p:spPr bwMode="auto">
          <a:xfrm>
            <a:off x="7379711" y="4628481"/>
            <a:ext cx="0" cy="918566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227895" y="2233463"/>
            <a:ext cx="2701608" cy="83317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de-DE" sz="1600" u="none" dirty="0">
                <a:latin typeface="Arial Narrow" panose="020B0606020202030204" pitchFamily="34" charset="0"/>
              </a:rPr>
              <a:t>m </a:t>
            </a:r>
            <a:r>
              <a:rPr lang="de-DE" sz="1600" dirty="0">
                <a:latin typeface="Arial Narrow" panose="020B0606020202030204" pitchFamily="34" charset="0"/>
              </a:rPr>
              <a:t>=2</a:t>
            </a:r>
            <a:r>
              <a:rPr lang="de-DE" sz="1600" baseline="30000" dirty="0">
                <a:latin typeface="Arial Narrow" panose="020B0606020202030204" pitchFamily="34" charset="0"/>
              </a:rPr>
              <a:t>1277</a:t>
            </a:r>
            <a:r>
              <a:rPr lang="de-DE" sz="1600" dirty="0">
                <a:latin typeface="Arial Narrow" panose="020B0606020202030204" pitchFamily="34" charset="0"/>
              </a:rPr>
              <a:t>−1 </a:t>
            </a:r>
            <a:r>
              <a:rPr lang="de-DE" sz="1600" u="none" dirty="0">
                <a:latin typeface="Arial Narrow" panose="020B0606020202030204" pitchFamily="34" charset="0"/>
              </a:rPr>
              <a:t>  = 2</a:t>
            </a:r>
            <a:r>
              <a:rPr lang="de-DE" sz="1600" u="none" baseline="30000" dirty="0">
                <a:latin typeface="Arial Narrow" panose="020B0606020202030204" pitchFamily="34" charset="0"/>
              </a:rPr>
              <a:t>k</a:t>
            </a:r>
            <a:r>
              <a:rPr lang="de-DE" sz="1600" u="none" dirty="0">
                <a:latin typeface="Arial Narrow" panose="020B0606020202030204" pitchFamily="34" charset="0"/>
              </a:rPr>
              <a:t>-1  </a:t>
            </a:r>
            <a:r>
              <a:rPr lang="de-DE" sz="1600" b="0" u="none" dirty="0">
                <a:latin typeface="Arial Narrow" panose="020B0606020202030204" pitchFamily="34" charset="0"/>
              </a:rPr>
              <a:t>was </a:t>
            </a:r>
            <a:r>
              <a:rPr lang="de-DE" sz="1600" b="0" u="none" dirty="0" err="1">
                <a:latin typeface="Arial Narrow" panose="020B0606020202030204" pitchFamily="34" charset="0"/>
              </a:rPr>
              <a:t>the</a:t>
            </a:r>
            <a:r>
              <a:rPr lang="de-DE" sz="1600" b="0" u="none" dirty="0">
                <a:latin typeface="Arial Narrow" panose="020B0606020202030204" pitchFamily="34" charset="0"/>
              </a:rPr>
              <a:t> </a:t>
            </a:r>
            <a:r>
              <a:rPr lang="de-DE" sz="1600" b="0" u="none" dirty="0" err="1">
                <a:latin typeface="Arial Narrow" panose="020B0606020202030204" pitchFamily="34" charset="0"/>
              </a:rPr>
              <a:t>first</a:t>
            </a:r>
            <a:r>
              <a:rPr lang="de-DE" sz="1600" b="0" u="none" dirty="0">
                <a:latin typeface="Arial Narrow" panose="020B0606020202030204" pitchFamily="34" charset="0"/>
              </a:rPr>
              <a:t> </a:t>
            </a:r>
            <a:r>
              <a:rPr lang="de-DE" sz="1600" b="0" u="none" dirty="0" err="1">
                <a:latin typeface="Arial Narrow" panose="020B0606020202030204" pitchFamily="34" charset="0"/>
              </a:rPr>
              <a:t>propsal</a:t>
            </a:r>
            <a:r>
              <a:rPr lang="de-DE" sz="1600" b="0" u="none" dirty="0">
                <a:latin typeface="Arial Narrow" panose="020B0606020202030204" pitchFamily="34" charset="0"/>
              </a:rPr>
              <a:t> </a:t>
            </a:r>
            <a:r>
              <a:rPr lang="de-DE" sz="1600" b="0" u="none" dirty="0" err="1">
                <a:latin typeface="Arial Narrow" panose="020B0606020202030204" pitchFamily="34" charset="0"/>
              </a:rPr>
              <a:t>by</a:t>
            </a:r>
            <a:r>
              <a:rPr lang="de-DE" sz="1600" b="0" u="none" dirty="0">
                <a:latin typeface="Arial Narrow" panose="020B0606020202030204" pitchFamily="34" charset="0"/>
              </a:rPr>
              <a:t> </a:t>
            </a:r>
            <a:r>
              <a:rPr lang="de-DE" sz="1600" b="0" u="none" dirty="0" err="1">
                <a:latin typeface="Arial Narrow" panose="020B0606020202030204" pitchFamily="34" charset="0"/>
              </a:rPr>
              <a:t>Shamir</a:t>
            </a:r>
            <a:r>
              <a:rPr lang="de-DE" sz="1600" b="0" u="none" dirty="0">
                <a:latin typeface="Arial Narrow" panose="020B0606020202030204" pitchFamily="34" charset="0"/>
              </a:rPr>
              <a:t> </a:t>
            </a:r>
            <a:r>
              <a:rPr lang="de-DE" sz="1600" b="0" u="none" dirty="0" err="1">
                <a:latin typeface="Arial Narrow" panose="020B0606020202030204" pitchFamily="34" charset="0"/>
              </a:rPr>
              <a:t>as</a:t>
            </a:r>
            <a:r>
              <a:rPr lang="de-DE" sz="1600" b="0" u="none" dirty="0">
                <a:latin typeface="Arial Narrow" panose="020B0606020202030204" pitchFamily="34" charset="0"/>
              </a:rPr>
              <a:t> a </a:t>
            </a:r>
            <a:r>
              <a:rPr lang="de-DE" sz="1600" b="0" u="none" dirty="0" err="1">
                <a:latin typeface="Arial Narrow" panose="020B0606020202030204" pitchFamily="34" charset="0"/>
              </a:rPr>
              <a:t>compsit</a:t>
            </a:r>
            <a:r>
              <a:rPr lang="de-DE" sz="1600" b="0" u="none" dirty="0">
                <a:latin typeface="Arial Narrow" panose="020B0606020202030204" pitchFamily="34" charset="0"/>
              </a:rPr>
              <a:t> </a:t>
            </a:r>
            <a:r>
              <a:rPr lang="de-DE" sz="1600" b="0" u="none" dirty="0" err="1">
                <a:latin typeface="Arial Narrow" panose="020B0606020202030204" pitchFamily="34" charset="0"/>
              </a:rPr>
              <a:t>with</a:t>
            </a:r>
            <a:r>
              <a:rPr lang="de-DE" sz="1600" b="0" u="none" dirty="0">
                <a:latin typeface="Arial Narrow" panose="020B0606020202030204" pitchFamily="34" charset="0"/>
              </a:rPr>
              <a:t> </a:t>
            </a:r>
            <a:r>
              <a:rPr lang="de-DE" sz="1600" b="0" u="none" dirty="0" err="1">
                <a:latin typeface="Arial Narrow" panose="020B0606020202030204" pitchFamily="34" charset="0"/>
              </a:rPr>
              <a:t>unknown</a:t>
            </a:r>
            <a:r>
              <a:rPr lang="de-DE" sz="1600" b="0" u="none" dirty="0">
                <a:latin typeface="Arial Narrow" panose="020B0606020202030204" pitchFamily="34" charset="0"/>
              </a:rPr>
              <a:t> </a:t>
            </a:r>
            <a:r>
              <a:rPr lang="de-DE" sz="1600" b="0" u="none" dirty="0" err="1">
                <a:latin typeface="Arial Narrow" panose="020B0606020202030204" pitchFamily="34" charset="0"/>
              </a:rPr>
              <a:t>factorization</a:t>
            </a:r>
            <a:endParaRPr lang="en-US" sz="1600" b="0" u="none" dirty="0">
              <a:latin typeface="Arial Narrow" panose="020B0606020202030204" pitchFamily="34" charset="0"/>
            </a:endParaRPr>
          </a:p>
        </p:txBody>
      </p:sp>
      <p:cxnSp>
        <p:nvCxnSpPr>
          <p:cNvPr id="16" name="Gerade Verbindung mit Pfeil 4">
            <a:extLst>
              <a:ext uri="{FF2B5EF4-FFF2-40B4-BE49-F238E27FC236}">
                <a16:creationId xmlns="" xmlns:a16="http://schemas.microsoft.com/office/drawing/2014/main" id="{D240895D-7BE9-4F6F-87AE-49070FB22A75}"/>
              </a:ext>
            </a:extLst>
          </p:cNvPr>
          <p:cNvCxnSpPr>
            <a:cxnSpLocks/>
          </p:cNvCxnSpPr>
          <p:nvPr/>
        </p:nvCxnSpPr>
        <p:spPr bwMode="auto">
          <a:xfrm>
            <a:off x="7107792" y="3435231"/>
            <a:ext cx="289379" cy="449136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 Box 8">
            <a:extLst>
              <a:ext uri="{FF2B5EF4-FFF2-40B4-BE49-F238E27FC236}">
                <a16:creationId xmlns="" xmlns:a16="http://schemas.microsoft.com/office/drawing/2014/main" id="{09031AFF-CCA4-4A6F-8FFC-163F9A51C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481" y="4422035"/>
            <a:ext cx="4418072" cy="184884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en-US" sz="1600" dirty="0">
                <a:latin typeface="Arial Narrow" panose="020B0606020202030204" pitchFamily="34" charset="0"/>
              </a:rPr>
              <a:t>Shamir</a:t>
            </a:r>
            <a:r>
              <a:rPr lang="en-US" sz="1600" u="none" dirty="0">
                <a:latin typeface="Arial Narrow" panose="020B0606020202030204" pitchFamily="34" charset="0"/>
              </a:rPr>
              <a:t>: “Our third observation is that Mersenne moduli are not only easy to store, but they also make the computation of X</a:t>
            </a:r>
            <a:r>
              <a:rPr lang="en-US" sz="1600" u="none" baseline="30000" dirty="0">
                <a:latin typeface="Arial Narrow" panose="020B0606020202030204" pitchFamily="34" charset="0"/>
              </a:rPr>
              <a:t>2 </a:t>
            </a:r>
            <a:r>
              <a:rPr lang="en-US" sz="1600" u="none" dirty="0">
                <a:latin typeface="Arial Narrow" panose="020B0606020202030204" pitchFamily="34" charset="0"/>
              </a:rPr>
              <a:t>(mod </a:t>
            </a:r>
            <a:r>
              <a:rPr lang="en-US" sz="16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m=2</a:t>
            </a:r>
            <a:r>
              <a:rPr lang="en-US" sz="1600" u="none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k</a:t>
            </a:r>
            <a:r>
              <a:rPr lang="en-US" sz="16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−1</a:t>
            </a:r>
            <a:r>
              <a:rPr lang="en-US" sz="1600" u="none" dirty="0">
                <a:latin typeface="Arial Narrow" panose="020B0606020202030204" pitchFamily="34" charset="0"/>
              </a:rPr>
              <a:t>) particularly simple: Since 2</a:t>
            </a:r>
            <a:r>
              <a:rPr lang="en-US" sz="1600" u="none" baseline="30000" dirty="0">
                <a:latin typeface="Arial Narrow" panose="020B0606020202030204" pitchFamily="34" charset="0"/>
              </a:rPr>
              <a:t>k</a:t>
            </a:r>
            <a:r>
              <a:rPr lang="en-US" sz="1600" u="none" dirty="0">
                <a:latin typeface="Arial Narrow" panose="020B0606020202030204" pitchFamily="34" charset="0"/>
              </a:rPr>
              <a:t>=1 (mod m), we just compute the double sized X</a:t>
            </a:r>
            <a:r>
              <a:rPr lang="en-US" sz="1600" u="none" baseline="30000" dirty="0">
                <a:latin typeface="Arial Narrow" panose="020B0606020202030204" pitchFamily="34" charset="0"/>
              </a:rPr>
              <a:t>2</a:t>
            </a:r>
            <a:r>
              <a:rPr lang="en-US" sz="1600" u="none" dirty="0">
                <a:latin typeface="Arial Narrow" panose="020B0606020202030204" pitchFamily="34" charset="0"/>
              </a:rPr>
              <a:t>, and then numerically add the top half x</a:t>
            </a:r>
            <a:r>
              <a:rPr lang="en-US" sz="1600" u="none" baseline="-25000" dirty="0">
                <a:latin typeface="Arial Narrow" panose="020B0606020202030204" pitchFamily="34" charset="0"/>
              </a:rPr>
              <a:t>1</a:t>
            </a:r>
            <a:r>
              <a:rPr lang="en-US" sz="1600" u="none" dirty="0">
                <a:latin typeface="Arial Narrow" panose="020B0606020202030204" pitchFamily="34" charset="0"/>
              </a:rPr>
              <a:t> to the bottom half x</a:t>
            </a:r>
            <a:r>
              <a:rPr lang="en-US" sz="1600" u="none" baseline="-25000" dirty="0">
                <a:latin typeface="Arial Narrow" panose="020B0606020202030204" pitchFamily="34" charset="0"/>
              </a:rPr>
              <a:t>2</a:t>
            </a:r>
            <a:r>
              <a:rPr lang="en-US" sz="1600" u="none" dirty="0">
                <a:latin typeface="Arial Narrow" panose="020B0606020202030204" pitchFamily="34" charset="0"/>
              </a:rPr>
              <a:t>. More precisely, </a:t>
            </a:r>
            <a:br>
              <a:rPr lang="en-US" sz="1600" u="none" dirty="0">
                <a:latin typeface="Arial Narrow" panose="020B0606020202030204" pitchFamily="34" charset="0"/>
              </a:rPr>
            </a:br>
            <a:r>
              <a:rPr lang="en-US" sz="16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if X</a:t>
            </a:r>
            <a:r>
              <a:rPr lang="en-US" sz="1600" u="none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2 </a:t>
            </a:r>
            <a:r>
              <a:rPr lang="en-US" sz="1600" u="none">
                <a:solidFill>
                  <a:srgbClr val="FF0000"/>
                </a:solidFill>
                <a:latin typeface="Arial Narrow" panose="020B0606020202030204" pitchFamily="34" charset="0"/>
              </a:rPr>
              <a:t>= x</a:t>
            </a:r>
            <a:r>
              <a:rPr lang="en-US" sz="1600" u="none" baseline="-25000">
                <a:solidFill>
                  <a:srgbClr val="FF0000"/>
                </a:solidFill>
                <a:latin typeface="Arial Narrow" panose="020B0606020202030204" pitchFamily="34" charset="0"/>
              </a:rPr>
              <a:t>1 </a:t>
            </a:r>
            <a:r>
              <a:rPr lang="en-US" sz="1600" u="none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  <a:r>
              <a:rPr lang="en-US" sz="1600" u="none" baseline="30000">
                <a:solidFill>
                  <a:srgbClr val="FF0000"/>
                </a:solidFill>
                <a:latin typeface="Arial Narrow" panose="020B0606020202030204" pitchFamily="34" charset="0"/>
              </a:rPr>
              <a:t>k  </a:t>
            </a:r>
            <a:r>
              <a:rPr lang="en-US" sz="16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+ x</a:t>
            </a:r>
            <a:r>
              <a:rPr lang="en-US" sz="1600" u="none" baseline="-25000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  <a:r>
              <a:rPr lang="en-US" sz="16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 , </a:t>
            </a:r>
            <a:r>
              <a:rPr lang="en-US" sz="1600" u="none">
                <a:solidFill>
                  <a:srgbClr val="FF0000"/>
                </a:solidFill>
                <a:latin typeface="Arial Narrow" panose="020B0606020202030204" pitchFamily="34" charset="0"/>
              </a:rPr>
              <a:t>then   </a:t>
            </a:r>
            <a:r>
              <a:rPr lang="en-US" sz="16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X</a:t>
            </a:r>
            <a:r>
              <a:rPr lang="en-US" sz="1600" u="none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2  </a:t>
            </a:r>
            <a:r>
              <a:rPr lang="en-US" sz="16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mod m =  x</a:t>
            </a:r>
            <a:r>
              <a:rPr lang="en-US" sz="1600" u="none" baseline="-25000" dirty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  <a:r>
              <a:rPr lang="en-US" sz="1600" u="none" dirty="0">
                <a:solidFill>
                  <a:srgbClr val="FF0000"/>
                </a:solidFill>
                <a:latin typeface="Arial Narrow" panose="020B0606020202030204" pitchFamily="34" charset="0"/>
              </a:rPr>
              <a:t>+x</a:t>
            </a:r>
            <a:r>
              <a:rPr lang="en-US" sz="1600" u="none" baseline="-25000" dirty="0">
                <a:solidFill>
                  <a:srgbClr val="FF0000"/>
                </a:solidFill>
                <a:latin typeface="Arial Narrow" panose="020B0606020202030204" pitchFamily="34" charset="0"/>
              </a:rPr>
              <a:t>2    </a:t>
            </a:r>
            <a:r>
              <a:rPr lang="en-US" sz="1800" u="none" dirty="0">
                <a:latin typeface="Arial Narrow" panose="020B0606020202030204" pitchFamily="34" charset="0"/>
              </a:rPr>
              <a:t>“</a:t>
            </a:r>
            <a:endParaRPr lang="en-US" sz="1600" u="none" dirty="0">
              <a:latin typeface="Arial Narrow" panose="020B0606020202030204" pitchFamily="34" charset="0"/>
            </a:endParaRPr>
          </a:p>
        </p:txBody>
      </p:sp>
      <p:grpSp>
        <p:nvGrpSpPr>
          <p:cNvPr id="2" name="Gruppieren 1">
            <a:extLst>
              <a:ext uri="{FF2B5EF4-FFF2-40B4-BE49-F238E27FC236}">
                <a16:creationId xmlns="" xmlns:a16="http://schemas.microsoft.com/office/drawing/2014/main" id="{55E86D9E-E719-4425-8D87-88BB360CEC54}"/>
              </a:ext>
            </a:extLst>
          </p:cNvPr>
          <p:cNvGrpSpPr/>
          <p:nvPr/>
        </p:nvGrpSpPr>
        <p:grpSpPr>
          <a:xfrm>
            <a:off x="5773895" y="4778790"/>
            <a:ext cx="2976611" cy="1685608"/>
            <a:chOff x="5757981" y="4787121"/>
            <a:chExt cx="2976611" cy="1685608"/>
          </a:xfrm>
        </p:grpSpPr>
        <p:sp>
          <p:nvSpPr>
            <p:cNvPr id="36" name="Rectangle 4"/>
            <p:cNvSpPr>
              <a:spLocks noChangeArrowheads="1"/>
            </p:cNvSpPr>
            <p:nvPr/>
          </p:nvSpPr>
          <p:spPr bwMode="auto">
            <a:xfrm>
              <a:off x="6649956" y="5595991"/>
              <a:ext cx="1406984" cy="456146"/>
            </a:xfrm>
            <a:prstGeom prst="rect">
              <a:avLst/>
            </a:prstGeom>
            <a:solidFill>
              <a:srgbClr val="00B0F0">
                <a:alpha val="29020"/>
              </a:srgbClr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endParaRPr lang="en-US" sz="3200" u="none" baseline="30000" dirty="0"/>
            </a:p>
            <a:p>
              <a:pPr algn="ctr" defTabSz="762000"/>
              <a:r>
                <a:rPr lang="en-US" sz="3200" u="none" baseline="30000" dirty="0"/>
                <a:t>1101..   10</a:t>
              </a:r>
            </a:p>
          </p:txBody>
        </p:sp>
        <p:sp>
          <p:nvSpPr>
            <p:cNvPr id="37" name="Text Box 8"/>
            <p:cNvSpPr txBox="1">
              <a:spLocks noChangeArrowheads="1"/>
            </p:cNvSpPr>
            <p:nvPr/>
          </p:nvSpPr>
          <p:spPr bwMode="auto">
            <a:xfrm>
              <a:off x="5757981" y="5658187"/>
              <a:ext cx="797311" cy="402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US" u="none" dirty="0">
                  <a:latin typeface="Arial Narrow" panose="020B0606020202030204" pitchFamily="34" charset="0"/>
                </a:rPr>
                <a:t>H(X) =</a:t>
              </a:r>
              <a:endParaRPr lang="en-US" u="none" baseline="30000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Text Box 8">
              <a:extLst>
                <a:ext uri="{FF2B5EF4-FFF2-40B4-BE49-F238E27FC236}">
                  <a16:creationId xmlns="" xmlns:a16="http://schemas.microsoft.com/office/drawing/2014/main" id="{1ED9CE42-F113-47DC-8560-74CF189B91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36733" y="4787121"/>
              <a:ext cx="2797859" cy="4022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US" u="none" dirty="0">
                  <a:latin typeface="Arial Narrow" panose="020B0606020202030204" pitchFamily="34" charset="0"/>
                </a:rPr>
                <a:t>Extract t-bits as hash bits</a:t>
              </a:r>
            </a:p>
          </p:txBody>
        </p:sp>
        <p:cxnSp>
          <p:nvCxnSpPr>
            <p:cNvPr id="3" name="Gerade Verbindung mit Pfeil 2">
              <a:extLst>
                <a:ext uri="{FF2B5EF4-FFF2-40B4-BE49-F238E27FC236}">
                  <a16:creationId xmlns="" xmlns:a16="http://schemas.microsoft.com/office/drawing/2014/main" id="{C9BD481B-420B-43D8-B7EB-033C22DFD170}"/>
                </a:ext>
              </a:extLst>
            </p:cNvPr>
            <p:cNvCxnSpPr/>
            <p:nvPr/>
          </p:nvCxnSpPr>
          <p:spPr bwMode="auto">
            <a:xfrm>
              <a:off x="6649956" y="6263817"/>
              <a:ext cx="1371415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8" name="Text Box 8">
              <a:extLst>
                <a:ext uri="{FF2B5EF4-FFF2-40B4-BE49-F238E27FC236}">
                  <a16:creationId xmlns="" xmlns:a16="http://schemas.microsoft.com/office/drawing/2014/main" id="{6D641841-7A28-4C75-AC6B-E0191D9D8F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5043" y="6101216"/>
              <a:ext cx="176214" cy="3715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pPr algn="ctr" defTabSz="762000"/>
              <a:r>
                <a:rPr lang="en-US" sz="1800" u="none" dirty="0">
                  <a:latin typeface="Arial Narrow" panose="020B0606020202030204" pitchFamily="34" charset="0"/>
                </a:rPr>
                <a:t>t</a:t>
              </a:r>
              <a:endParaRPr lang="en-US" sz="1800" u="none" baseline="300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21" name="Text Box 8">
            <a:extLst>
              <a:ext uri="{FF2B5EF4-FFF2-40B4-BE49-F238E27FC236}">
                <a16:creationId xmlns="" xmlns:a16="http://schemas.microsoft.com/office/drawing/2014/main" id="{8805972E-43E2-457F-98EA-7F1DB58F1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142" y="2716322"/>
            <a:ext cx="914331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b="0" u="none" dirty="0">
                <a:latin typeface="Arial Narrow" panose="020B0606020202030204" pitchFamily="34" charset="0"/>
              </a:rPr>
              <a:t>2k bits</a:t>
            </a:r>
            <a:endParaRPr lang="en-US" sz="2400" b="0" u="none" baseline="30000" dirty="0">
              <a:latin typeface="Arial Narrow" panose="020B0606020202030204" pitchFamily="34" charset="0"/>
            </a:endParaRPr>
          </a:p>
        </p:txBody>
      </p:sp>
      <p:cxnSp>
        <p:nvCxnSpPr>
          <p:cNvPr id="6" name="Gerader Verbinder 5">
            <a:extLst>
              <a:ext uri="{FF2B5EF4-FFF2-40B4-BE49-F238E27FC236}">
                <a16:creationId xmlns="" xmlns:a16="http://schemas.microsoft.com/office/drawing/2014/main" id="{07264470-ABDC-41B1-ABE6-6A2DF57CADF2}"/>
              </a:ext>
            </a:extLst>
          </p:cNvPr>
          <p:cNvCxnSpPr/>
          <p:nvPr/>
        </p:nvCxnSpPr>
        <p:spPr bwMode="auto">
          <a:xfrm flipH="1">
            <a:off x="4287887" y="3169233"/>
            <a:ext cx="323388" cy="47138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 Box 8">
            <a:extLst>
              <a:ext uri="{FF2B5EF4-FFF2-40B4-BE49-F238E27FC236}">
                <a16:creationId xmlns="" xmlns:a16="http://schemas.microsoft.com/office/drawing/2014/main" id="{361366E4-F4C8-4D51-A2F0-36CD3B4FF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191" y="2705387"/>
            <a:ext cx="773266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b="0" u="none" dirty="0">
                <a:latin typeface="Arial Narrow" panose="020B0606020202030204" pitchFamily="34" charset="0"/>
              </a:rPr>
              <a:t>k bits</a:t>
            </a:r>
            <a:endParaRPr lang="en-US" sz="2400" b="0" u="none" baseline="30000" dirty="0">
              <a:latin typeface="Arial Narrow" panose="020B0606020202030204" pitchFamily="34" charset="0"/>
            </a:endParaRPr>
          </a:p>
        </p:txBody>
      </p:sp>
      <p:cxnSp>
        <p:nvCxnSpPr>
          <p:cNvPr id="32" name="Gerader Verbinder 31">
            <a:extLst>
              <a:ext uri="{FF2B5EF4-FFF2-40B4-BE49-F238E27FC236}">
                <a16:creationId xmlns="" xmlns:a16="http://schemas.microsoft.com/office/drawing/2014/main" id="{56D79341-5849-4939-99DE-4CF89997A8C6}"/>
              </a:ext>
            </a:extLst>
          </p:cNvPr>
          <p:cNvCxnSpPr/>
          <p:nvPr/>
        </p:nvCxnSpPr>
        <p:spPr bwMode="auto">
          <a:xfrm flipH="1">
            <a:off x="1554727" y="3124870"/>
            <a:ext cx="323388" cy="47138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" name="Gruppieren 9">
            <a:extLst>
              <a:ext uri="{FF2B5EF4-FFF2-40B4-BE49-F238E27FC236}">
                <a16:creationId xmlns="" xmlns:a16="http://schemas.microsoft.com/office/drawing/2014/main" id="{66A0B82C-1023-48D6-AB5B-8FF1C9EFF436}"/>
              </a:ext>
            </a:extLst>
          </p:cNvPr>
          <p:cNvGrpSpPr/>
          <p:nvPr/>
        </p:nvGrpSpPr>
        <p:grpSpPr>
          <a:xfrm>
            <a:off x="5237276" y="3479367"/>
            <a:ext cx="4319790" cy="371513"/>
            <a:chOff x="5237276" y="3479367"/>
            <a:chExt cx="4319790" cy="371513"/>
          </a:xfrm>
        </p:grpSpPr>
        <p:cxnSp>
          <p:nvCxnSpPr>
            <p:cNvPr id="8" name="Gerade Verbindung mit Pfeil 7">
              <a:extLst>
                <a:ext uri="{FF2B5EF4-FFF2-40B4-BE49-F238E27FC236}">
                  <a16:creationId xmlns="" xmlns:a16="http://schemas.microsoft.com/office/drawing/2014/main" id="{7E5A08AF-D235-46B8-A49C-E18B2CDD902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37276" y="3726270"/>
              <a:ext cx="4319790" cy="424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3" name="Text Box 8">
              <a:extLst>
                <a:ext uri="{FF2B5EF4-FFF2-40B4-BE49-F238E27FC236}">
                  <a16:creationId xmlns="" xmlns:a16="http://schemas.microsoft.com/office/drawing/2014/main" id="{D109379E-C4DD-489E-9A10-AB6509E37D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7477" y="3479367"/>
              <a:ext cx="765455" cy="3715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pPr algn="ctr" defTabSz="762000"/>
              <a:r>
                <a:rPr lang="en-US" sz="1800" b="0" u="none" dirty="0">
                  <a:latin typeface="Arial Narrow" panose="020B0606020202030204" pitchFamily="34" charset="0"/>
                </a:rPr>
                <a:t>k bits</a:t>
              </a:r>
              <a:endParaRPr lang="en-US" sz="1800" b="0" u="none" baseline="300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4" name="Text Box 8">
            <a:extLst>
              <a:ext uri="{FF2B5EF4-FFF2-40B4-BE49-F238E27FC236}">
                <a16:creationId xmlns="" xmlns:a16="http://schemas.microsoft.com/office/drawing/2014/main" id="{0A124734-A825-4A3E-A558-AF36AEB25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794" y="3130956"/>
            <a:ext cx="1598812" cy="3407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600" b="0" u="none" dirty="0">
                <a:latin typeface="Arial Narrow" panose="020B0606020202030204" pitchFamily="34" charset="0"/>
              </a:rPr>
              <a:t>(m: k bits modulus)</a:t>
            </a:r>
            <a:endParaRPr lang="en-US" sz="1600" b="0" u="none" baseline="30000" dirty="0">
              <a:latin typeface="Arial Narrow" panose="020B0606020202030204" pitchFamily="34" charset="0"/>
            </a:endParaRPr>
          </a:p>
        </p:txBody>
      </p:sp>
      <p:sp>
        <p:nvSpPr>
          <p:cNvPr id="38" name="Text Box 8">
            <a:extLst>
              <a:ext uri="{FF2B5EF4-FFF2-40B4-BE49-F238E27FC236}">
                <a16:creationId xmlns="" xmlns:a16="http://schemas.microsoft.com/office/drawing/2014/main" id="{E2838F1A-3551-48B6-B350-F56BCD24B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883" y="2551894"/>
            <a:ext cx="921365" cy="4022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defTabSz="762000"/>
            <a:r>
              <a:rPr lang="en-US" b="0" u="none" dirty="0">
                <a:latin typeface="Arial Narrow" panose="020B0606020202030204" pitchFamily="34" charset="0"/>
              </a:rPr>
              <a:t>2k bits</a:t>
            </a:r>
            <a:endParaRPr lang="en-US" b="0" u="none" baseline="30000" dirty="0">
              <a:latin typeface="Arial Narrow" panose="020B0606020202030204" pitchFamily="34" charset="0"/>
            </a:endParaRP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="" xmlns:a16="http://schemas.microsoft.com/office/drawing/2014/main" id="{61214FAB-556C-47CC-923D-70CA614669AC}"/>
              </a:ext>
            </a:extLst>
          </p:cNvPr>
          <p:cNvCxnSpPr>
            <a:stCxn id="38" idx="2"/>
          </p:cNvCxnSpPr>
          <p:nvPr/>
        </p:nvCxnSpPr>
        <p:spPr bwMode="auto">
          <a:xfrm>
            <a:off x="6633566" y="2954185"/>
            <a:ext cx="279401" cy="23955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9600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5" grpId="0" animBg="1"/>
      <p:bldP spid="14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Text Box 2"/>
          <p:cNvSpPr txBox="1">
            <a:spLocks noChangeArrowheads="1"/>
          </p:cNvSpPr>
          <p:nvPr/>
        </p:nvSpPr>
        <p:spPr bwMode="auto">
          <a:xfrm>
            <a:off x="1155242" y="1874639"/>
            <a:ext cx="810510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JM" sz="44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Rabin Lock for a Public-Key System</a:t>
            </a:r>
          </a:p>
          <a:p>
            <a:pPr algn="ctr" defTabSz="762000">
              <a:defRPr/>
            </a:pPr>
            <a:r>
              <a:rPr lang="en-JM" sz="4400" u="none" dirty="0"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is Based on the</a:t>
            </a:r>
          </a:p>
          <a:p>
            <a:pPr algn="ctr" defTabSz="762000">
              <a:defRPr/>
            </a:pPr>
            <a:r>
              <a:rPr lang="en-JM" sz="4400" u="none" dirty="0"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Square Root Problem </a:t>
            </a:r>
          </a:p>
          <a:p>
            <a:pPr algn="ctr" defTabSz="762000">
              <a:defRPr/>
            </a:pPr>
            <a:r>
              <a:rPr lang="en-JM" sz="4400" u="none" dirty="0"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 a Finite Ring</a:t>
            </a:r>
          </a:p>
          <a:p>
            <a:pPr algn="ctr" defTabSz="762000">
              <a:defRPr/>
            </a:pPr>
            <a:r>
              <a:rPr lang="en-JM" sz="4400" u="none" dirty="0"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(1979)</a:t>
            </a:r>
            <a:endParaRPr lang="en-US" sz="4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29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Text Box 2"/>
          <p:cNvSpPr txBox="1">
            <a:spLocks noChangeArrowheads="1"/>
          </p:cNvSpPr>
          <p:nvPr/>
        </p:nvSpPr>
        <p:spPr bwMode="auto">
          <a:xfrm>
            <a:off x="1351226" y="2555830"/>
            <a:ext cx="7632848" cy="83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0" tIns="45710" rIns="91420" bIns="45710">
            <a:spAutoFit/>
          </a:bodyPr>
          <a:lstStyle/>
          <a:p>
            <a:pPr algn="ctr" defTabSz="761836">
              <a:defRPr/>
            </a:pPr>
            <a:r>
              <a:rPr lang="en-US" sz="4800" u="none" dirty="0"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Rabin Crypto-System 1979</a:t>
            </a:r>
          </a:p>
        </p:txBody>
      </p:sp>
      <p:sp>
        <p:nvSpPr>
          <p:cNvPr id="1376275" name="Text Box 19"/>
          <p:cNvSpPr txBox="1">
            <a:spLocks noChangeArrowheads="1"/>
          </p:cNvSpPr>
          <p:nvPr/>
        </p:nvSpPr>
        <p:spPr bwMode="auto">
          <a:xfrm>
            <a:off x="1322944" y="4144862"/>
            <a:ext cx="8640960" cy="52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80" tIns="46790" rIns="89980" bIns="46790" anchor="ctr">
            <a:spAutoFit/>
          </a:bodyPr>
          <a:lstStyle/>
          <a:p>
            <a:pPr defTabSz="761836"/>
            <a:r>
              <a:rPr lang="en-US" sz="2800" i="1" dirty="0">
                <a:solidFill>
                  <a:srgbClr val="FC0128"/>
                </a:solidFill>
              </a:rPr>
              <a:t>Basic idea:</a:t>
            </a:r>
            <a:r>
              <a:rPr lang="en-US" sz="2800" i="1" u="none" dirty="0">
                <a:solidFill>
                  <a:srgbClr val="FC0128"/>
                </a:solidFill>
              </a:rPr>
              <a:t> </a:t>
            </a:r>
            <a:r>
              <a:rPr lang="en-US" sz="2800" u="none" dirty="0">
                <a:solidFill>
                  <a:srgbClr val="FC0128"/>
                </a:solidFill>
              </a:rPr>
              <a:t>Squaring in a ring modulo m=</a:t>
            </a:r>
            <a:r>
              <a:rPr lang="en-US" sz="2800" u="none" dirty="0" err="1">
                <a:solidFill>
                  <a:srgbClr val="FC0128"/>
                </a:solidFill>
              </a:rPr>
              <a:t>pq</a:t>
            </a:r>
            <a:r>
              <a:rPr lang="en-US" sz="2800" u="none" dirty="0">
                <a:solidFill>
                  <a:srgbClr val="FC0128"/>
                </a:solidFill>
              </a:rPr>
              <a:t>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390" y="454433"/>
            <a:ext cx="2440529" cy="1630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eck 2"/>
          <p:cNvSpPr/>
          <p:nvPr/>
        </p:nvSpPr>
        <p:spPr>
          <a:xfrm>
            <a:off x="2702296" y="2100022"/>
            <a:ext cx="499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u="none" dirty="0"/>
              <a:t>Michael Oser Rabin, 1931, Breslau, Germany</a:t>
            </a:r>
          </a:p>
        </p:txBody>
      </p:sp>
      <p:sp>
        <p:nvSpPr>
          <p:cNvPr id="6" name="Text Box 19">
            <a:extLst>
              <a:ext uri="{FF2B5EF4-FFF2-40B4-BE49-F238E27FC236}">
                <a16:creationId xmlns="" xmlns:a16="http://schemas.microsoft.com/office/drawing/2014/main" id="{25ED1EB3-309D-4AE4-B9F0-14EFC62DE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319" y="4808460"/>
            <a:ext cx="8640960" cy="126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80" tIns="46790" rIns="89980" bIns="46790" anchor="ctr">
            <a:spAutoFit/>
          </a:bodyPr>
          <a:lstStyle/>
          <a:p>
            <a:pPr defTabSz="761836"/>
            <a:r>
              <a:rPr lang="en-US" sz="2800" dirty="0">
                <a:solidFill>
                  <a:srgbClr val="C00000"/>
                </a:solidFill>
              </a:rPr>
              <a:t>Claim:</a:t>
            </a:r>
            <a:r>
              <a:rPr lang="en-US" sz="2800" u="none" dirty="0">
                <a:solidFill>
                  <a:srgbClr val="C00000"/>
                </a:solidFill>
              </a:rPr>
              <a:t> </a:t>
            </a:r>
            <a:r>
              <a:rPr lang="en-US" sz="2400" u="none" dirty="0">
                <a:solidFill>
                  <a:srgbClr val="C00000"/>
                </a:solidFill>
              </a:rPr>
              <a:t>Square root computation in the ring </a:t>
            </a:r>
            <a:r>
              <a:rPr lang="en-US" sz="2800" u="none" dirty="0" err="1">
                <a:solidFill>
                  <a:srgbClr val="C00000"/>
                </a:solidFill>
              </a:rPr>
              <a:t>Z</a:t>
            </a:r>
            <a:r>
              <a:rPr lang="en-US" sz="2800" u="none" baseline="-25000" dirty="0" err="1">
                <a:solidFill>
                  <a:srgbClr val="C00000"/>
                </a:solidFill>
              </a:rPr>
              <a:t>m</a:t>
            </a:r>
            <a:r>
              <a:rPr lang="en-US" sz="2400" u="none" dirty="0">
                <a:solidFill>
                  <a:srgbClr val="C00000"/>
                </a:solidFill>
              </a:rPr>
              <a:t> , where m=</a:t>
            </a:r>
            <a:r>
              <a:rPr lang="en-US" sz="2400" u="none" dirty="0" err="1">
                <a:solidFill>
                  <a:srgbClr val="C00000"/>
                </a:solidFill>
              </a:rPr>
              <a:t>p•q</a:t>
            </a:r>
            <a:r>
              <a:rPr lang="en-US" sz="2400" u="none" dirty="0">
                <a:solidFill>
                  <a:srgbClr val="C00000"/>
                </a:solidFill>
              </a:rPr>
              <a:t> is not feasible If the factors </a:t>
            </a:r>
            <a:r>
              <a:rPr lang="en-US" sz="2400" u="none" dirty="0" err="1">
                <a:solidFill>
                  <a:srgbClr val="C00000"/>
                </a:solidFill>
              </a:rPr>
              <a:t>p&amp;q</a:t>
            </a:r>
            <a:r>
              <a:rPr lang="en-US" sz="2400" u="none" dirty="0">
                <a:solidFill>
                  <a:srgbClr val="C00000"/>
                </a:solidFill>
              </a:rPr>
              <a:t> of the modulus m are not known!</a:t>
            </a:r>
          </a:p>
        </p:txBody>
      </p:sp>
    </p:spTree>
    <p:extLst>
      <p:ext uri="{BB962C8B-B14F-4D97-AF65-F5344CB8AC3E}">
        <p14:creationId xmlns:p14="http://schemas.microsoft.com/office/powerpoint/2010/main" val="262625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75" grpId="0" autoUpdateAnimBg="0"/>
      <p:bldP spid="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219200" y="2322513"/>
            <a:ext cx="5492750" cy="304800"/>
          </a:xfrm>
          <a:prstGeom prst="rect">
            <a:avLst/>
          </a:prstGeom>
          <a:solidFill>
            <a:srgbClr val="A9C7FD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762000"/>
            <a:r>
              <a:rPr lang="en-US" u="none">
                <a:solidFill>
                  <a:srgbClr val="023DD0"/>
                </a:solidFill>
              </a:rPr>
              <a:t>Squaring:</a:t>
            </a:r>
            <a:r>
              <a:rPr lang="en-US" b="0" u="none">
                <a:solidFill>
                  <a:srgbClr val="023DD0"/>
                </a:solidFill>
              </a:rPr>
              <a:t>  </a:t>
            </a:r>
            <a:r>
              <a:rPr lang="en-US" b="0" u="none">
                <a:solidFill>
                  <a:schemeClr val="hlink"/>
                </a:solidFill>
              </a:rPr>
              <a:t>             </a:t>
            </a:r>
            <a:r>
              <a:rPr lang="en-US" u="none">
                <a:solidFill>
                  <a:schemeClr val="tx2"/>
                </a:solidFill>
              </a:rPr>
              <a:t>Y  =</a:t>
            </a:r>
            <a:r>
              <a:rPr lang="en-US" b="0" u="none">
                <a:solidFill>
                  <a:schemeClr val="tx2"/>
                </a:solidFill>
              </a:rPr>
              <a:t>  </a:t>
            </a:r>
            <a:r>
              <a:rPr lang="en-US" u="none">
                <a:solidFill>
                  <a:schemeClr val="tx2"/>
                </a:solidFill>
              </a:rPr>
              <a:t>x</a:t>
            </a:r>
            <a:r>
              <a:rPr lang="en-US" b="0" u="none">
                <a:solidFill>
                  <a:schemeClr val="tx2"/>
                </a:solidFill>
              </a:rPr>
              <a:t> </a:t>
            </a:r>
            <a:r>
              <a:rPr lang="en-US" u="none" baseline="30000">
                <a:solidFill>
                  <a:schemeClr val="tx2"/>
                </a:solidFill>
              </a:rPr>
              <a:t>2</a:t>
            </a:r>
            <a:r>
              <a:rPr lang="en-US" b="0" u="none">
                <a:solidFill>
                  <a:schemeClr val="tx2"/>
                </a:solidFill>
              </a:rPr>
              <a:t>     (mod  m)</a:t>
            </a:r>
            <a:endParaRPr lang="en-US" b="0" u="none">
              <a:solidFill>
                <a:schemeClr val="hlink"/>
              </a:solidFill>
            </a:endParaRPr>
          </a:p>
        </p:txBody>
      </p:sp>
      <p:sp>
        <p:nvSpPr>
          <p:cNvPr id="1374211" name="Text Box 3"/>
          <p:cNvSpPr txBox="1">
            <a:spLocks noChangeArrowheads="1"/>
          </p:cNvSpPr>
          <p:nvPr/>
        </p:nvSpPr>
        <p:spPr bwMode="auto">
          <a:xfrm>
            <a:off x="666750" y="722313"/>
            <a:ext cx="9294813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200" u="none" dirty="0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Squaring and Square Roots in </a:t>
            </a:r>
            <a:r>
              <a:rPr lang="en-US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Z</a:t>
            </a:r>
            <a:r>
              <a:rPr lang="en-BZ" sz="3200" u="none" baseline="-250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</a:t>
            </a:r>
            <a:r>
              <a:rPr lang="en-US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(Rabin Lock)</a:t>
            </a:r>
            <a:endParaRPr lang="en-US" sz="1800" u="none" baseline="-25000" dirty="0">
              <a:solidFill>
                <a:schemeClr val="hlink"/>
              </a:solidFill>
            </a:endParaRPr>
          </a:p>
          <a:p>
            <a:pPr algn="ctr" defTabSz="762000">
              <a:defRPr/>
            </a:pPr>
            <a:endParaRPr lang="en-US" sz="1800" u="none" baseline="-25000" dirty="0">
              <a:solidFill>
                <a:schemeClr val="hlink"/>
              </a:solidFill>
            </a:endParaRPr>
          </a:p>
          <a:p>
            <a:pPr algn="ctr" defTabSz="762000">
              <a:defRPr/>
            </a:pPr>
            <a:r>
              <a:rPr lang="en-US" sz="2400" dirty="0">
                <a:solidFill>
                  <a:srgbClr val="023DD0"/>
                </a:solidFill>
              </a:rPr>
              <a:t>Claim: </a:t>
            </a:r>
            <a:r>
              <a:rPr lang="en-US" sz="2400" u="none" dirty="0">
                <a:solidFill>
                  <a:srgbClr val="023DD0"/>
                </a:solidFill>
              </a:rPr>
              <a:t>the function  </a:t>
            </a:r>
            <a:r>
              <a:rPr lang="en-US" sz="2400" u="none" dirty="0">
                <a:solidFill>
                  <a:schemeClr val="hlink"/>
                </a:solidFill>
              </a:rPr>
              <a:t>Y =</a:t>
            </a:r>
            <a:r>
              <a:rPr lang="en-US" sz="2400" b="0" u="none" dirty="0">
                <a:solidFill>
                  <a:schemeClr val="hlink"/>
                </a:solidFill>
              </a:rPr>
              <a:t> </a:t>
            </a:r>
            <a:r>
              <a:rPr lang="en-US" sz="2400" u="none" dirty="0">
                <a:solidFill>
                  <a:schemeClr val="hlink"/>
                </a:solidFill>
              </a:rPr>
              <a:t>X</a:t>
            </a:r>
            <a:r>
              <a:rPr lang="en-US" sz="2400" b="0" u="none" dirty="0">
                <a:solidFill>
                  <a:schemeClr val="hlink"/>
                </a:solidFill>
              </a:rPr>
              <a:t> </a:t>
            </a:r>
            <a:r>
              <a:rPr lang="en-US" sz="2400" u="none" baseline="30000" dirty="0">
                <a:solidFill>
                  <a:schemeClr val="hlink"/>
                </a:solidFill>
              </a:rPr>
              <a:t>2</a:t>
            </a:r>
            <a:r>
              <a:rPr lang="en-US" sz="2400" b="0" u="none" dirty="0">
                <a:solidFill>
                  <a:srgbClr val="023DD0"/>
                </a:solidFill>
              </a:rPr>
              <a:t>   is </a:t>
            </a:r>
            <a:r>
              <a:rPr lang="en-US" sz="2400" b="0" dirty="0">
                <a:solidFill>
                  <a:schemeClr val="hlink"/>
                </a:solidFill>
              </a:rPr>
              <a:t>one-way</a:t>
            </a:r>
            <a:r>
              <a:rPr lang="en-US" sz="2400" b="0" u="none" dirty="0">
                <a:solidFill>
                  <a:srgbClr val="023DD0"/>
                </a:solidFill>
              </a:rPr>
              <a:t> in  </a:t>
            </a:r>
            <a:r>
              <a:rPr lang="en-US" sz="2400" u="none" dirty="0">
                <a:solidFill>
                  <a:schemeClr val="hlink"/>
                </a:solidFill>
              </a:rPr>
              <a:t>Z</a:t>
            </a:r>
            <a:r>
              <a:rPr lang="en-BZ" sz="2400" u="none" baseline="-25000" dirty="0">
                <a:solidFill>
                  <a:schemeClr val="hlink"/>
                </a:solidFill>
              </a:rPr>
              <a:t>m</a:t>
            </a:r>
            <a:r>
              <a:rPr lang="en-BZ" sz="2400" u="none" dirty="0">
                <a:solidFill>
                  <a:schemeClr val="hlink"/>
                </a:solidFill>
              </a:rPr>
              <a:t> if m is composite!</a:t>
            </a:r>
            <a:endParaRPr lang="en-US" sz="2400" u="none" dirty="0">
              <a:solidFill>
                <a:schemeClr val="hlink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743200" y="3314700"/>
            <a:ext cx="1219200" cy="838200"/>
          </a:xfrm>
          <a:prstGeom prst="rect">
            <a:avLst/>
          </a:prstGeom>
          <a:solidFill>
            <a:srgbClr val="00FFFF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sz="2400" u="none"/>
              <a:t>x </a:t>
            </a:r>
            <a:r>
              <a:rPr lang="en-US" sz="2400" u="none" baseline="30000"/>
              <a:t>2</a:t>
            </a:r>
            <a:endParaRPr lang="en-US" sz="2400" u="none" baseline="30000">
              <a:solidFill>
                <a:srgbClr val="023DD0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752600" y="3771900"/>
            <a:ext cx="9906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752600" y="3238500"/>
            <a:ext cx="33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u="none">
                <a:solidFill>
                  <a:srgbClr val="023DD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962400" y="3771900"/>
            <a:ext cx="9906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041775" y="3055938"/>
            <a:ext cx="941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u="none">
                <a:solidFill>
                  <a:srgbClr val="023DD0"/>
                </a:solidFill>
                <a:latin typeface="Times New Roman" pitchFamily="18" charset="0"/>
              </a:rPr>
              <a:t>Y=</a:t>
            </a:r>
            <a:r>
              <a:rPr lang="en-US" sz="2400" u="none"/>
              <a:t>x </a:t>
            </a:r>
            <a:r>
              <a:rPr lang="en-US" sz="2400" u="none" baseline="30000"/>
              <a:t>2</a:t>
            </a:r>
            <a:endParaRPr lang="en-US" sz="2400" u="none" baseline="30000">
              <a:solidFill>
                <a:srgbClr val="023DD0"/>
              </a:solidFill>
            </a:endParaRPr>
          </a:p>
          <a:p>
            <a:pPr algn="ctr" defTabSz="762000"/>
            <a:endParaRPr lang="en-US" sz="2400" u="none">
              <a:solidFill>
                <a:srgbClr val="023DD0"/>
              </a:solidFill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5175" y="3162300"/>
            <a:ext cx="3992563" cy="1722438"/>
            <a:chOff x="2882" y="2352"/>
            <a:chExt cx="2516" cy="1085"/>
          </a:xfrm>
        </p:grpSpPr>
        <p:sp>
          <p:nvSpPr>
            <p:cNvPr id="4107" name="Rectangle 10"/>
            <p:cNvSpPr>
              <a:spLocks noChangeArrowheads="1"/>
            </p:cNvSpPr>
            <p:nvPr/>
          </p:nvSpPr>
          <p:spPr bwMode="auto">
            <a:xfrm>
              <a:off x="3801" y="2448"/>
              <a:ext cx="768" cy="528"/>
            </a:xfrm>
            <a:prstGeom prst="rect">
              <a:avLst/>
            </a:prstGeom>
            <a:solidFill>
              <a:srgbClr val="00FFFF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sz="2400" u="none" dirty="0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Y =</a:t>
              </a:r>
              <a:r>
                <a:rPr lang="en-US" sz="2400" u="none" dirty="0">
                  <a:solidFill>
                    <a:srgbClr val="023DD0"/>
                  </a:solidFill>
                </a:rPr>
                <a:t>?</a:t>
              </a:r>
              <a:endParaRPr lang="en-US" sz="2400" u="none" baseline="30000" dirty="0">
                <a:solidFill>
                  <a:srgbClr val="023DD0"/>
                </a:solidFill>
              </a:endParaRPr>
            </a:p>
          </p:txBody>
        </p:sp>
        <p:sp>
          <p:nvSpPr>
            <p:cNvPr id="4108" name="Line 11"/>
            <p:cNvSpPr>
              <a:spLocks noChangeShapeType="1"/>
            </p:cNvSpPr>
            <p:nvPr/>
          </p:nvSpPr>
          <p:spPr bwMode="auto">
            <a:xfrm>
              <a:off x="3120" y="2736"/>
              <a:ext cx="681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9" name="Text Box 12"/>
            <p:cNvSpPr txBox="1">
              <a:spLocks noChangeArrowheads="1"/>
            </p:cNvSpPr>
            <p:nvPr/>
          </p:nvSpPr>
          <p:spPr bwMode="auto">
            <a:xfrm>
              <a:off x="2882" y="3185"/>
              <a:ext cx="25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1800" u="none">
                  <a:solidFill>
                    <a:schemeClr val="hlink"/>
                  </a:solidFill>
                </a:rPr>
                <a:t>Inverse function is unknown in </a:t>
              </a:r>
              <a:r>
                <a:rPr lang="en-US" u="none">
                  <a:solidFill>
                    <a:schemeClr val="hlink"/>
                  </a:solidFill>
                </a:rPr>
                <a:t>Z</a:t>
              </a:r>
              <a:r>
                <a:rPr lang="en-BZ" u="none" baseline="-25000">
                  <a:solidFill>
                    <a:schemeClr val="hlink"/>
                  </a:solidFill>
                </a:rPr>
                <a:t>m</a:t>
              </a:r>
              <a:r>
                <a:rPr lang="en-BZ" u="none" baseline="-25000"/>
                <a:t> </a:t>
              </a:r>
              <a:endParaRPr lang="en-US" sz="1800" u="none" baseline="-25000">
                <a:solidFill>
                  <a:schemeClr val="accent2"/>
                </a:solidFill>
              </a:endParaRPr>
            </a:p>
          </p:txBody>
        </p:sp>
        <p:sp>
          <p:nvSpPr>
            <p:cNvPr id="4110" name="Line 13"/>
            <p:cNvSpPr>
              <a:spLocks noChangeShapeType="1"/>
            </p:cNvSpPr>
            <p:nvPr/>
          </p:nvSpPr>
          <p:spPr bwMode="auto">
            <a:xfrm>
              <a:off x="4569" y="2736"/>
              <a:ext cx="624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1" name="Text Box 14"/>
            <p:cNvSpPr txBox="1">
              <a:spLocks noChangeArrowheads="1"/>
            </p:cNvSpPr>
            <p:nvPr/>
          </p:nvSpPr>
          <p:spPr bwMode="auto">
            <a:xfrm>
              <a:off x="4848" y="2352"/>
              <a:ext cx="2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US" sz="2400" u="none">
                  <a:solidFill>
                    <a:srgbClr val="023DD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112" name="Line 15"/>
            <p:cNvSpPr>
              <a:spLocks noChangeShapeType="1"/>
            </p:cNvSpPr>
            <p:nvPr/>
          </p:nvSpPr>
          <p:spPr bwMode="auto">
            <a:xfrm flipH="1" flipV="1">
              <a:off x="4176" y="2832"/>
              <a:ext cx="96" cy="3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sp>
        <p:nvSpPr>
          <p:cNvPr id="1374224" name="Text Box 16"/>
          <p:cNvSpPr txBox="1">
            <a:spLocks noChangeArrowheads="1"/>
          </p:cNvSpPr>
          <p:nvPr/>
        </p:nvSpPr>
        <p:spPr bwMode="auto">
          <a:xfrm>
            <a:off x="647700" y="5114925"/>
            <a:ext cx="9375775" cy="83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457200" indent="-457200" defTabSz="762000"/>
            <a:r>
              <a:rPr lang="en-US" sz="1600" dirty="0"/>
              <a:t>We investigate two cases for computing the square root in </a:t>
            </a:r>
            <a:r>
              <a:rPr lang="en-US" sz="1600" dirty="0" err="1"/>
              <a:t>Z</a:t>
            </a:r>
            <a:r>
              <a:rPr lang="en-US" sz="1600" baseline="-25000" dirty="0" err="1"/>
              <a:t>m</a:t>
            </a:r>
            <a:r>
              <a:rPr lang="en-US" sz="1600" dirty="0"/>
              <a:t>:</a:t>
            </a:r>
          </a:p>
          <a:p>
            <a:pPr marL="457200" indent="-457200" defTabSz="762000">
              <a:buFontTx/>
              <a:buAutoNum type="arabicPeriod"/>
            </a:pPr>
            <a:r>
              <a:rPr lang="en-US" sz="1600" u="none" dirty="0"/>
              <a:t>The modulus m is a prime p that is [ in GF(p) ]</a:t>
            </a:r>
          </a:p>
          <a:p>
            <a:pPr marL="457200" indent="-457200" defTabSz="762000">
              <a:buFontTx/>
              <a:buAutoNum type="arabicPeriod"/>
            </a:pPr>
            <a:r>
              <a:rPr lang="en-US" sz="1600" u="none" dirty="0"/>
              <a:t>The modulus is non-prime, [ in the Ring </a:t>
            </a:r>
            <a:r>
              <a:rPr lang="en-US" sz="1600" u="none" dirty="0" err="1"/>
              <a:t>Z</a:t>
            </a:r>
            <a:r>
              <a:rPr lang="en-US" sz="1600" u="none" baseline="-25000" dirty="0" err="1"/>
              <a:t>m</a:t>
            </a:r>
            <a:r>
              <a:rPr lang="en-US" sz="1600" u="none" dirty="0"/>
              <a:t>, where m is a product of two primes p and q].</a:t>
            </a:r>
            <a:endParaRPr lang="en-GB" sz="1600" u="none" dirty="0"/>
          </a:p>
        </p:txBody>
      </p:sp>
    </p:spTree>
    <p:extLst>
      <p:ext uri="{BB962C8B-B14F-4D97-AF65-F5344CB8AC3E}">
        <p14:creationId xmlns:p14="http://schemas.microsoft.com/office/powerpoint/2010/main" val="358300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7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42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08311" y="2260079"/>
            <a:ext cx="5942013" cy="6096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20725" y="1774825"/>
            <a:ext cx="549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762000"/>
            <a:r>
              <a:rPr lang="en-US" dirty="0">
                <a:solidFill>
                  <a:srgbClr val="023DD0"/>
                </a:solidFill>
                <a:latin typeface="Arial Narrow" pitchFamily="34" charset="0"/>
              </a:rPr>
              <a:t>Example:</a:t>
            </a:r>
            <a:r>
              <a:rPr lang="en-US" u="none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  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</a:rPr>
              <a:t>y  =  x </a:t>
            </a:r>
            <a:r>
              <a:rPr lang="en-US" u="none" baseline="30000" dirty="0">
                <a:solidFill>
                  <a:schemeClr val="tx2"/>
                </a:solidFill>
                <a:latin typeface="Arial Narrow" pitchFamily="34" charset="0"/>
              </a:rPr>
              <a:t>2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</a:rPr>
              <a:t>     (mod  7)    i.e.   in GF(7)</a:t>
            </a:r>
            <a:endParaRPr lang="en-US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376260" name="Text Box 4"/>
          <p:cNvSpPr txBox="1">
            <a:spLocks noChangeArrowheads="1"/>
          </p:cNvSpPr>
          <p:nvPr/>
        </p:nvSpPr>
        <p:spPr bwMode="auto">
          <a:xfrm>
            <a:off x="152003" y="261323"/>
            <a:ext cx="960711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200" dirty="0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First Case :</a:t>
            </a:r>
            <a:r>
              <a:rPr lang="en-US" sz="3200" u="none" dirty="0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Squaring and Square Roots in </a:t>
            </a:r>
            <a:r>
              <a:rPr lang="en-US" sz="32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GF(p)</a:t>
            </a:r>
            <a:endParaRPr lang="en-US" sz="1800" u="none" baseline="-250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en-US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                                              Quadratic Residues QR, and Quadratic non-Residues QNR in GF(p)</a:t>
            </a:r>
            <a:endParaRPr lang="en-US" sz="28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160711" y="2234679"/>
            <a:ext cx="5865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u="none">
                <a:latin typeface="Arial Narrow" pitchFamily="34" charset="0"/>
              </a:rPr>
              <a:t>    x    	 	1	2 	3 	4  	5	6</a:t>
            </a:r>
          </a:p>
          <a:p>
            <a:pPr defTabSz="762000"/>
            <a:r>
              <a:rPr lang="en-US" u="none">
                <a:solidFill>
                  <a:srgbClr val="023DD0"/>
                </a:solidFill>
                <a:latin typeface="Arial Narrow" pitchFamily="34" charset="0"/>
              </a:rPr>
              <a:t>  y= x</a:t>
            </a:r>
            <a:r>
              <a:rPr lang="en-US" b="0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US" u="none" baseline="30000">
                <a:solidFill>
                  <a:srgbClr val="023DD0"/>
                </a:solidFill>
                <a:latin typeface="Arial Narrow" pitchFamily="34" charset="0"/>
              </a:rPr>
              <a:t>2</a:t>
            </a:r>
            <a:r>
              <a:rPr lang="en-US" u="none">
                <a:latin typeface="Arial Narrow" pitchFamily="34" charset="0"/>
              </a:rPr>
              <a:t> 	             1	4	2	2	4	1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008311" y="2564879"/>
            <a:ext cx="59420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151311" y="2260079"/>
            <a:ext cx="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76264" name="Text Box 8"/>
          <p:cNvSpPr txBox="1">
            <a:spLocks noChangeArrowheads="1"/>
          </p:cNvSpPr>
          <p:nvPr/>
        </p:nvSpPr>
        <p:spPr bwMode="auto">
          <a:xfrm>
            <a:off x="720279" y="5907088"/>
            <a:ext cx="7999412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Fact: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There are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 </a:t>
            </a:r>
            <a:r>
              <a:rPr lang="en-US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(p-1)/2   </a:t>
            </a:r>
            <a:r>
              <a:rPr lang="en-US" u="none">
                <a:solidFill>
                  <a:srgbClr val="023DD0"/>
                </a:solidFill>
                <a:latin typeface="Arial Narrow" pitchFamily="34" charset="0"/>
              </a:rPr>
              <a:t>QR</a:t>
            </a:r>
            <a:r>
              <a:rPr lang="en-US" u="none">
                <a:latin typeface="Arial Narrow" pitchFamily="34" charset="0"/>
              </a:rPr>
              <a:t>   and   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(p-1)/2   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</a:rPr>
              <a:t>QNR  </a:t>
            </a:r>
            <a:r>
              <a:rPr lang="en-US" u="none">
                <a:latin typeface="Arial Narrow" pitchFamily="34" charset="0"/>
              </a:rPr>
              <a:t> in GF(p)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52488" y="3298825"/>
            <a:ext cx="8455025" cy="1008063"/>
            <a:chOff x="707" y="2400"/>
            <a:chExt cx="5327" cy="634"/>
          </a:xfrm>
        </p:grpSpPr>
        <p:sp>
          <p:nvSpPr>
            <p:cNvPr id="5143" name="Text Box 10"/>
            <p:cNvSpPr txBox="1">
              <a:spLocks noChangeArrowheads="1"/>
            </p:cNvSpPr>
            <p:nvPr/>
          </p:nvSpPr>
          <p:spPr bwMode="auto">
            <a:xfrm>
              <a:off x="707" y="2582"/>
              <a:ext cx="3345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defTabSz="762000"/>
              <a:r>
                <a:rPr lang="en-US" u="none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 4</a:t>
              </a:r>
              <a:r>
                <a:rPr lang="en-US" u="none">
                  <a:latin typeface="Arial Narrow" pitchFamily="34" charset="0"/>
                  <a:sym typeface="Symbol" pitchFamily="18" charset="2"/>
                </a:rPr>
                <a:t>  </a:t>
              </a:r>
              <a:r>
                <a:rPr lang="en-US" u="none">
                  <a:latin typeface="Arial Narrow" pitchFamily="34" charset="0"/>
                </a:rPr>
                <a:t>= 	2  and 	5      </a:t>
              </a:r>
              <a:r>
                <a:rPr lang="en-US" u="none">
                  <a:latin typeface="Arial Narrow" pitchFamily="34" charset="0"/>
                  <a:sym typeface="Symbol" pitchFamily="18" charset="2"/>
                </a:rPr>
                <a:t></a:t>
              </a:r>
              <a:r>
                <a:rPr lang="en-US" u="none">
                  <a:latin typeface="Arial Narrow" pitchFamily="34" charset="0"/>
                </a:rPr>
                <a:t>      [  </a:t>
              </a:r>
              <a:r>
                <a:rPr lang="en-US" u="none">
                  <a:latin typeface="Arial Narrow" pitchFamily="34" charset="0"/>
                  <a:sym typeface="Symbol" pitchFamily="18" charset="2"/>
                </a:rPr>
                <a:t></a:t>
              </a:r>
              <a:r>
                <a:rPr lang="en-US" u="none">
                  <a:latin typeface="Arial Narrow" pitchFamily="34" charset="0"/>
                </a:rPr>
                <a:t>	2 in GF(7) ]            </a:t>
              </a:r>
              <a:r>
                <a:rPr lang="en-US" u="none">
                  <a:latin typeface="Arial Narrow" pitchFamily="34" charset="0"/>
                  <a:sym typeface="Symbol" pitchFamily="18" charset="2"/>
                </a:rPr>
                <a:t></a:t>
              </a:r>
              <a:r>
                <a:rPr lang="en-US" u="none">
                  <a:latin typeface="Arial Narrow" pitchFamily="34" charset="0"/>
                </a:rPr>
                <a:t> </a:t>
              </a:r>
            </a:p>
          </p:txBody>
        </p:sp>
        <p:sp>
          <p:nvSpPr>
            <p:cNvPr id="5144" name="Text Box 11"/>
            <p:cNvSpPr txBox="1">
              <a:spLocks noChangeArrowheads="1"/>
            </p:cNvSpPr>
            <p:nvPr/>
          </p:nvSpPr>
          <p:spPr bwMode="auto">
            <a:xfrm>
              <a:off x="707" y="2400"/>
              <a:ext cx="26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defTabSz="762000"/>
              <a:r>
                <a:rPr lang="en-US" u="none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 1</a:t>
              </a:r>
              <a:r>
                <a:rPr lang="en-US" u="none">
                  <a:latin typeface="Arial Narrow" pitchFamily="34" charset="0"/>
                  <a:sym typeface="Symbol" pitchFamily="18" charset="2"/>
                </a:rPr>
                <a:t>  </a:t>
              </a:r>
              <a:r>
                <a:rPr lang="en-US" u="none">
                  <a:latin typeface="Arial Narrow" pitchFamily="34" charset="0"/>
                </a:rPr>
                <a:t>= 	1  and 	6      </a:t>
              </a:r>
              <a:r>
                <a:rPr lang="en-US" u="none">
                  <a:latin typeface="Arial Narrow" pitchFamily="34" charset="0"/>
                  <a:sym typeface="Symbol" pitchFamily="18" charset="2"/>
                </a:rPr>
                <a:t></a:t>
              </a:r>
              <a:r>
                <a:rPr lang="en-US" u="none">
                  <a:latin typeface="Arial Narrow" pitchFamily="34" charset="0"/>
                </a:rPr>
                <a:t>      [  </a:t>
              </a:r>
              <a:r>
                <a:rPr lang="en-US" u="none">
                  <a:latin typeface="Arial Narrow" pitchFamily="34" charset="0"/>
                  <a:sym typeface="Symbol" pitchFamily="18" charset="2"/>
                </a:rPr>
                <a:t></a:t>
              </a:r>
              <a:r>
                <a:rPr lang="en-US" u="none">
                  <a:latin typeface="Arial Narrow" pitchFamily="34" charset="0"/>
                </a:rPr>
                <a:t>1 in GF(7) ]</a:t>
              </a:r>
            </a:p>
          </p:txBody>
        </p:sp>
        <p:sp>
          <p:nvSpPr>
            <p:cNvPr id="5145" name="Text Box 12"/>
            <p:cNvSpPr txBox="1">
              <a:spLocks noChangeArrowheads="1"/>
            </p:cNvSpPr>
            <p:nvPr/>
          </p:nvSpPr>
          <p:spPr bwMode="auto">
            <a:xfrm>
              <a:off x="707" y="2784"/>
              <a:ext cx="26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defTabSz="762000"/>
              <a:r>
                <a:rPr lang="en-US" u="none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 2</a:t>
              </a:r>
              <a:r>
                <a:rPr lang="en-US" u="none">
                  <a:latin typeface="Arial Narrow" pitchFamily="34" charset="0"/>
                  <a:sym typeface="Symbol" pitchFamily="18" charset="2"/>
                </a:rPr>
                <a:t>  </a:t>
              </a:r>
              <a:r>
                <a:rPr lang="en-US" u="none">
                  <a:latin typeface="Arial Narrow" pitchFamily="34" charset="0"/>
                </a:rPr>
                <a:t>= 	3  and 	4      </a:t>
              </a:r>
              <a:r>
                <a:rPr lang="en-US" u="none">
                  <a:latin typeface="Arial Narrow" pitchFamily="34" charset="0"/>
                  <a:sym typeface="Symbol" pitchFamily="18" charset="2"/>
                </a:rPr>
                <a:t></a:t>
              </a:r>
              <a:r>
                <a:rPr lang="en-US" u="none">
                  <a:latin typeface="Arial Narrow" pitchFamily="34" charset="0"/>
                </a:rPr>
                <a:t>      [  </a:t>
              </a:r>
              <a:r>
                <a:rPr lang="en-US" u="none">
                  <a:latin typeface="Arial Narrow" pitchFamily="34" charset="0"/>
                  <a:sym typeface="Symbol" pitchFamily="18" charset="2"/>
                </a:rPr>
                <a:t></a:t>
              </a:r>
              <a:r>
                <a:rPr lang="en-US" u="none">
                  <a:latin typeface="Arial Narrow" pitchFamily="34" charset="0"/>
                </a:rPr>
                <a:t>3 in GF(7) ]</a:t>
              </a:r>
            </a:p>
          </p:txBody>
        </p:sp>
        <p:sp>
          <p:nvSpPr>
            <p:cNvPr id="5146" name="Text Box 13"/>
            <p:cNvSpPr txBox="1">
              <a:spLocks noChangeArrowheads="1"/>
            </p:cNvSpPr>
            <p:nvPr/>
          </p:nvSpPr>
          <p:spPr bwMode="auto">
            <a:xfrm>
              <a:off x="4033" y="2496"/>
              <a:ext cx="2001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US" u="none">
                  <a:solidFill>
                    <a:srgbClr val="023DD0"/>
                  </a:solidFill>
                  <a:latin typeface="Arial Narrow" pitchFamily="34" charset="0"/>
                </a:rPr>
                <a:t>1, 2, 4</a:t>
              </a:r>
              <a:r>
                <a:rPr lang="en-US" u="none">
                  <a:latin typeface="Arial Narrow" pitchFamily="34" charset="0"/>
                </a:rPr>
                <a:t>  are the </a:t>
              </a:r>
              <a:r>
                <a:rPr lang="en-US" u="none">
                  <a:solidFill>
                    <a:srgbClr val="0000FF"/>
                  </a:solidFill>
                  <a:latin typeface="Arial Narrow" pitchFamily="34" charset="0"/>
                </a:rPr>
                <a:t>QR</a:t>
              </a:r>
              <a:r>
                <a:rPr lang="en-US" u="none">
                  <a:latin typeface="Arial Narrow" pitchFamily="34" charset="0"/>
                </a:rPr>
                <a:t>’s  in GF(7)</a:t>
              </a:r>
            </a:p>
            <a:p>
              <a:pPr algn="ctr" defTabSz="762000"/>
              <a:r>
                <a:rPr lang="en-US" u="none">
                  <a:latin typeface="Arial Narrow" pitchFamily="34" charset="0"/>
                </a:rPr>
                <a:t>(Elements having square root)</a:t>
              </a:r>
            </a:p>
          </p:txBody>
        </p:sp>
        <p:sp>
          <p:nvSpPr>
            <p:cNvPr id="5147" name="Line 14"/>
            <p:cNvSpPr>
              <a:spLocks noChangeShapeType="1"/>
            </p:cNvSpPr>
            <p:nvPr/>
          </p:nvSpPr>
          <p:spPr bwMode="auto">
            <a:xfrm>
              <a:off x="3491" y="2496"/>
              <a:ext cx="301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5148" name="Line 15"/>
            <p:cNvSpPr>
              <a:spLocks noChangeShapeType="1"/>
            </p:cNvSpPr>
            <p:nvPr/>
          </p:nvSpPr>
          <p:spPr bwMode="auto">
            <a:xfrm flipV="1">
              <a:off x="3491" y="2736"/>
              <a:ext cx="336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834579" y="4732338"/>
            <a:ext cx="8699500" cy="854075"/>
            <a:chOff x="707" y="3120"/>
            <a:chExt cx="5481" cy="538"/>
          </a:xfrm>
        </p:grpSpPr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707" y="3120"/>
              <a:ext cx="5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defTabSz="762000"/>
              <a:r>
                <a:rPr lang="en-US" u="none">
                  <a:solidFill>
                    <a:schemeClr val="hlink"/>
                  </a:solidFill>
                  <a:latin typeface="Arial Narrow" pitchFamily="34" charset="0"/>
                  <a:sym typeface="Symbol" pitchFamily="18" charset="2"/>
                </a:rPr>
                <a:t> 3</a:t>
              </a:r>
              <a:r>
                <a:rPr lang="en-US" u="none">
                  <a:latin typeface="Arial Narrow" pitchFamily="34" charset="0"/>
                  <a:sym typeface="Symbol" pitchFamily="18" charset="2"/>
                </a:rPr>
                <a:t> </a:t>
              </a:r>
              <a:r>
                <a:rPr lang="en-US" u="none">
                  <a:latin typeface="Arial Narrow" pitchFamily="34" charset="0"/>
                </a:rPr>
                <a:t>= 	does not exist in GF(7)</a:t>
              </a:r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707" y="3408"/>
              <a:ext cx="5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defTabSz="762000"/>
              <a:r>
                <a:rPr lang="en-US" u="none">
                  <a:solidFill>
                    <a:schemeClr val="hlink"/>
                  </a:solidFill>
                  <a:latin typeface="Arial Narrow" pitchFamily="34" charset="0"/>
                  <a:sym typeface="Symbol" pitchFamily="18" charset="2"/>
                </a:rPr>
                <a:t> 6</a:t>
              </a:r>
              <a:r>
                <a:rPr lang="en-US" u="none">
                  <a:latin typeface="Arial Narrow" pitchFamily="34" charset="0"/>
                  <a:sym typeface="Symbol" pitchFamily="18" charset="2"/>
                </a:rPr>
                <a:t> </a:t>
              </a:r>
              <a:r>
                <a:rPr lang="en-US" u="none">
                  <a:latin typeface="Arial Narrow" pitchFamily="34" charset="0"/>
                </a:rPr>
                <a:t>= 	does not exist in GF(7)</a:t>
              </a:r>
            </a:p>
          </p:txBody>
        </p:sp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707" y="3264"/>
              <a:ext cx="5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defTabSz="762000"/>
              <a:r>
                <a:rPr lang="en-US" u="none">
                  <a:solidFill>
                    <a:schemeClr val="hlink"/>
                  </a:solidFill>
                  <a:latin typeface="Arial Narrow" pitchFamily="34" charset="0"/>
                  <a:sym typeface="Symbol" pitchFamily="18" charset="2"/>
                </a:rPr>
                <a:t> 5</a:t>
              </a:r>
              <a:r>
                <a:rPr lang="en-US" u="none">
                  <a:latin typeface="Arial Narrow" pitchFamily="34" charset="0"/>
                  <a:sym typeface="Symbol" pitchFamily="18" charset="2"/>
                </a:rPr>
                <a:t> </a:t>
              </a:r>
              <a:r>
                <a:rPr lang="en-US" u="none">
                  <a:latin typeface="Arial Narrow" pitchFamily="34" charset="0"/>
                </a:rPr>
                <a:t>= 	does not exist in GF(7)                              </a:t>
              </a:r>
              <a:r>
                <a:rPr lang="en-US" u="none">
                  <a:latin typeface="Arial Narrow" pitchFamily="34" charset="0"/>
                  <a:sym typeface="Symbol" pitchFamily="18" charset="2"/>
                </a:rPr>
                <a:t></a:t>
              </a:r>
              <a:r>
                <a:rPr lang="en-US" u="none">
                  <a:latin typeface="Arial Narrow" pitchFamily="34" charset="0"/>
                </a:rPr>
                <a:t> </a:t>
              </a:r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2819" y="3226"/>
              <a:ext cx="912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 flipV="1">
              <a:off x="2771" y="3408"/>
              <a:ext cx="973" cy="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3883" y="3178"/>
              <a:ext cx="230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defTabSz="762000"/>
              <a:r>
                <a:rPr lang="en-US" u="none">
                  <a:solidFill>
                    <a:schemeClr val="hlink"/>
                  </a:solidFill>
                  <a:latin typeface="Arial Narrow" pitchFamily="34" charset="0"/>
                </a:rPr>
                <a:t>  3, 5, 6</a:t>
              </a:r>
              <a:r>
                <a:rPr lang="en-US" u="none">
                  <a:latin typeface="Arial Narrow" pitchFamily="34" charset="0"/>
                </a:rPr>
                <a:t>  are the </a:t>
              </a:r>
              <a:r>
                <a:rPr lang="en-US" u="none">
                  <a:solidFill>
                    <a:schemeClr val="hlink"/>
                  </a:solidFill>
                  <a:latin typeface="Arial Narrow" pitchFamily="34" charset="0"/>
                </a:rPr>
                <a:t>QNR</a:t>
              </a:r>
              <a:r>
                <a:rPr lang="en-US" u="none">
                  <a:latin typeface="Arial Narrow" pitchFamily="34" charset="0"/>
                </a:rPr>
                <a:t>’s  in GF(7)</a:t>
              </a:r>
            </a:p>
            <a:p>
              <a:pPr defTabSz="762000"/>
              <a:r>
                <a:rPr lang="en-US" u="none">
                  <a:latin typeface="Arial Narrow" pitchFamily="34" charset="0"/>
                </a:rPr>
                <a:t>   (Elements having no square root)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7327159" y="2459831"/>
            <a:ext cx="2733675" cy="1008063"/>
            <a:chOff x="4811" y="1771"/>
            <a:chExt cx="1722" cy="635"/>
          </a:xfrm>
        </p:grpSpPr>
        <p:sp>
          <p:nvSpPr>
            <p:cNvPr id="1376279" name="Text Box 23"/>
            <p:cNvSpPr txBox="1">
              <a:spLocks noChangeArrowheads="1"/>
            </p:cNvSpPr>
            <p:nvPr/>
          </p:nvSpPr>
          <p:spPr bwMode="auto">
            <a:xfrm>
              <a:off x="4811" y="1771"/>
              <a:ext cx="172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defRPr/>
              </a:pPr>
              <a:r>
                <a:rPr lang="en-US" sz="1800" u="none" dirty="0">
                  <a:solidFill>
                    <a:srgbClr val="1515F5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Quadratic Residues QR</a:t>
              </a:r>
              <a:endParaRPr lang="de-DE" sz="1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136" name="Freeform 24"/>
            <p:cNvSpPr>
              <a:spLocks/>
            </p:cNvSpPr>
            <p:nvPr/>
          </p:nvSpPr>
          <p:spPr bwMode="auto">
            <a:xfrm>
              <a:off x="5216" y="2002"/>
              <a:ext cx="468" cy="404"/>
            </a:xfrm>
            <a:custGeom>
              <a:avLst/>
              <a:gdLst>
                <a:gd name="T0" fmla="*/ 454 w 530"/>
                <a:gd name="T1" fmla="*/ 0 h 908"/>
                <a:gd name="T2" fmla="*/ 454 w 530"/>
                <a:gd name="T3" fmla="*/ 454 h 908"/>
                <a:gd name="T4" fmla="*/ 0 w 530"/>
                <a:gd name="T5" fmla="*/ 908 h 908"/>
                <a:gd name="T6" fmla="*/ 0 60000 65536"/>
                <a:gd name="T7" fmla="*/ 0 60000 65536"/>
                <a:gd name="T8" fmla="*/ 0 60000 65536"/>
                <a:gd name="T9" fmla="*/ 0 w 530"/>
                <a:gd name="T10" fmla="*/ 0 h 908"/>
                <a:gd name="T11" fmla="*/ 530 w 530"/>
                <a:gd name="T12" fmla="*/ 908 h 9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0" h="908">
                  <a:moveTo>
                    <a:pt x="454" y="0"/>
                  </a:moveTo>
                  <a:cubicBezTo>
                    <a:pt x="492" y="151"/>
                    <a:pt x="530" y="303"/>
                    <a:pt x="454" y="454"/>
                  </a:cubicBezTo>
                  <a:cubicBezTo>
                    <a:pt x="378" y="605"/>
                    <a:pt x="189" y="756"/>
                    <a:pt x="0" y="90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6769100" y="4322763"/>
            <a:ext cx="3394075" cy="576262"/>
            <a:chOff x="4264" y="2723"/>
            <a:chExt cx="2138" cy="363"/>
          </a:xfrm>
        </p:grpSpPr>
        <p:sp>
          <p:nvSpPr>
            <p:cNvPr id="1376282" name="Text Box 26"/>
            <p:cNvSpPr txBox="1">
              <a:spLocks noChangeArrowheads="1"/>
            </p:cNvSpPr>
            <p:nvPr/>
          </p:nvSpPr>
          <p:spPr bwMode="auto">
            <a:xfrm>
              <a:off x="4264" y="2723"/>
              <a:ext cx="213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defRPr/>
              </a:pPr>
              <a:r>
                <a:rPr lang="en-US" sz="1800" u="none">
                  <a:solidFill>
                    <a:srgbClr val="1515F5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Quadratic non-Residues </a:t>
              </a:r>
              <a:r>
                <a:rPr lang="en-US" sz="1800" u="none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QNR</a:t>
              </a:r>
              <a:endParaRPr lang="de-DE">
                <a:solidFill>
                  <a:schemeClr val="hlink"/>
                </a:solidFill>
              </a:endParaRPr>
            </a:p>
          </p:txBody>
        </p:sp>
        <p:sp>
          <p:nvSpPr>
            <p:cNvPr id="5134" name="Line 27"/>
            <p:cNvSpPr>
              <a:spLocks noChangeShapeType="1"/>
            </p:cNvSpPr>
            <p:nvPr/>
          </p:nvSpPr>
          <p:spPr bwMode="auto">
            <a:xfrm flipV="1">
              <a:off x="4990" y="2950"/>
              <a:ext cx="22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29" name="Rectangle 3">
            <a:extLst>
              <a:ext uri="{FF2B5EF4-FFF2-40B4-BE49-F238E27FC236}">
                <a16:creationId xmlns="" xmlns:a16="http://schemas.microsoft.com/office/drawing/2014/main" id="{836C66A2-4AF1-4008-8DB6-D52C33F8F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725" y="1330325"/>
            <a:ext cx="5492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762000"/>
            <a:r>
              <a:rPr lang="en-US" sz="2400" dirty="0">
                <a:latin typeface="Arial Narrow" pitchFamily="34" charset="0"/>
              </a:rPr>
              <a:t>Squaring in GF(p)</a:t>
            </a:r>
            <a:endParaRPr lang="en-US" sz="240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6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7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Text Box 2"/>
          <p:cNvSpPr txBox="1">
            <a:spLocks noChangeArrowheads="1"/>
          </p:cNvSpPr>
          <p:nvPr/>
        </p:nvSpPr>
        <p:spPr bwMode="auto">
          <a:xfrm>
            <a:off x="512826" y="550406"/>
            <a:ext cx="93169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600" dirty="0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First Case :</a:t>
            </a:r>
            <a:r>
              <a:rPr lang="en-US" sz="3600" u="none" dirty="0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Squaring and Square Roots in </a:t>
            </a:r>
            <a:r>
              <a:rPr lang="en-US" sz="36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GF(p)</a:t>
            </a:r>
            <a:endParaRPr lang="en-US" sz="1800" u="none" baseline="-250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en-US" sz="24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 How to identify Quadratic Residues QR, and Quadratic non-Residues QNR</a:t>
            </a:r>
            <a:endParaRPr lang="en-US" sz="28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008311" y="1696562"/>
            <a:ext cx="80613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762000"/>
            <a:r>
              <a:rPr lang="en-US" sz="2400" dirty="0">
                <a:solidFill>
                  <a:srgbClr val="023DD0"/>
                </a:solidFill>
                <a:latin typeface="Arial Narrow" pitchFamily="34" charset="0"/>
              </a:rPr>
              <a:t>How to identify QR and QNR in GF(p) :</a:t>
            </a:r>
            <a:r>
              <a:rPr lang="en-US" sz="2400" u="none" dirty="0">
                <a:solidFill>
                  <a:srgbClr val="023DD0"/>
                </a:solidFill>
                <a:latin typeface="Arial Narrow" pitchFamily="34" charset="0"/>
              </a:rPr>
              <a:t>  </a:t>
            </a:r>
          </a:p>
          <a:p>
            <a:pPr defTabSz="762000"/>
            <a:r>
              <a:rPr lang="en-US" sz="2400" u="none" dirty="0">
                <a:latin typeface="Arial Narrow" pitchFamily="34" charset="0"/>
              </a:rPr>
              <a:t>If </a:t>
            </a:r>
            <a:r>
              <a:rPr lang="en-US" sz="2400" b="0" u="none" dirty="0">
                <a:latin typeface="Arial Narrow" pitchFamily="34" charset="0"/>
              </a:rPr>
              <a:t> </a:t>
            </a:r>
            <a:r>
              <a:rPr lang="en-US" sz="2400" b="0" u="none" dirty="0">
                <a:latin typeface="Arial Narrow" pitchFamily="34" charset="0"/>
                <a:sym typeface="Symbol" pitchFamily="18" charset="2"/>
              </a:rPr>
              <a:t></a:t>
            </a:r>
            <a:r>
              <a:rPr lang="en-US" sz="2400" b="0" u="none" dirty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latin typeface="Arial Narrow" pitchFamily="34" charset="0"/>
                <a:sym typeface="Symbol" pitchFamily="18" charset="2"/>
              </a:rPr>
              <a:t> GF (p)  and </a:t>
            </a:r>
            <a:r>
              <a:rPr lang="en-US" sz="2400" b="0" u="none" dirty="0">
                <a:latin typeface="Arial Narrow" pitchFamily="34" charset="0"/>
                <a:sym typeface="Symbol" pitchFamily="18" charset="2"/>
              </a:rPr>
              <a:t> </a:t>
            </a:r>
            <a:r>
              <a:rPr lang="en-US" sz="2400" b="0" u="none" dirty="0">
                <a:latin typeface="Arial Narrow" pitchFamily="34" charset="0"/>
              </a:rPr>
              <a:t> 0  then:</a:t>
            </a:r>
          </a:p>
          <a:p>
            <a:pPr defTabSz="762000"/>
            <a:r>
              <a:rPr lang="en-US" sz="2400" b="0" u="none" dirty="0">
                <a:latin typeface="Arial Narrow" pitchFamily="34" charset="0"/>
                <a:sym typeface="Symbol" pitchFamily="18" charset="2"/>
              </a:rPr>
              <a:t>              -   is 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QR</a:t>
            </a:r>
            <a:r>
              <a:rPr lang="en-US" sz="2400" u="none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400" b="0" u="none" dirty="0">
                <a:latin typeface="Arial Narrow" pitchFamily="34" charset="0"/>
                <a:sym typeface="Symbol" pitchFamily="18" charset="2"/>
              </a:rPr>
              <a:t>    if     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</a:t>
            </a:r>
            <a:r>
              <a:rPr lang="en-US" sz="2400" u="none" baseline="30000" dirty="0">
                <a:solidFill>
                  <a:schemeClr val="hlink"/>
                </a:solidFill>
                <a:latin typeface="Arial Narrow" pitchFamily="34" charset="0"/>
              </a:rPr>
              <a:t>(p-1)/2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</a:rPr>
              <a:t>  =  1</a:t>
            </a:r>
            <a:r>
              <a:rPr lang="en-US" sz="2400" b="0" u="none" dirty="0">
                <a:solidFill>
                  <a:schemeClr val="tx2"/>
                </a:solidFill>
                <a:latin typeface="Arial Narrow" pitchFamily="34" charset="0"/>
              </a:rPr>
              <a:t>    (mod  p)  </a:t>
            </a:r>
            <a:r>
              <a:rPr lang="en-US" sz="2400" u="none" dirty="0">
                <a:latin typeface="Arial Narrow" pitchFamily="34" charset="0"/>
                <a:sym typeface="Symbol" pitchFamily="18" charset="2"/>
              </a:rPr>
              <a:t></a:t>
            </a:r>
            <a:r>
              <a:rPr lang="en-US" sz="2400" b="0" u="none" dirty="0">
                <a:solidFill>
                  <a:schemeClr val="tx2"/>
                </a:solidFill>
                <a:latin typeface="Arial Narrow" pitchFamily="34" charset="0"/>
              </a:rPr>
              <a:t>  (</a:t>
            </a:r>
            <a:r>
              <a:rPr lang="en-US" sz="2400" b="0" u="none" dirty="0">
                <a:latin typeface="Arial Narrow" pitchFamily="34" charset="0"/>
                <a:sym typeface="Symbol" pitchFamily="18" charset="2"/>
              </a:rPr>
              <a:t></a:t>
            </a:r>
            <a:r>
              <a:rPr lang="en-US" sz="2400" u="none" baseline="30000" dirty="0">
                <a:solidFill>
                  <a:schemeClr val="tx2"/>
                </a:solidFill>
                <a:latin typeface="Arial Narrow" pitchFamily="34" charset="0"/>
              </a:rPr>
              <a:t>(p-1)/2</a:t>
            </a:r>
            <a:r>
              <a:rPr lang="en-US" sz="2400" b="0" u="none" dirty="0">
                <a:solidFill>
                  <a:schemeClr val="tx2"/>
                </a:solidFill>
                <a:latin typeface="Arial Narrow" pitchFamily="34" charset="0"/>
              </a:rPr>
              <a:t>  -  1)  = 0</a:t>
            </a:r>
          </a:p>
          <a:p>
            <a:pPr defTabSz="762000"/>
            <a:r>
              <a:rPr lang="en-US" sz="2400" b="0" u="none" dirty="0">
                <a:solidFill>
                  <a:schemeClr val="tx2"/>
                </a:solidFill>
                <a:latin typeface="Arial Narrow" pitchFamily="34" charset="0"/>
              </a:rPr>
              <a:t>              - </a:t>
            </a:r>
            <a:r>
              <a:rPr lang="en-US" sz="2400" b="0" u="none" dirty="0">
                <a:latin typeface="Arial Narrow" pitchFamily="34" charset="0"/>
                <a:sym typeface="Symbol" pitchFamily="18" charset="2"/>
              </a:rPr>
              <a:t>  is 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QNR</a:t>
            </a:r>
            <a:r>
              <a:rPr lang="en-US" sz="2400" b="0" u="none" dirty="0">
                <a:latin typeface="Arial Narrow" pitchFamily="34" charset="0"/>
                <a:sym typeface="Symbol" pitchFamily="18" charset="2"/>
              </a:rPr>
              <a:t>  if     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</a:t>
            </a:r>
            <a:r>
              <a:rPr lang="en-US" sz="2400" u="none" baseline="30000" dirty="0">
                <a:solidFill>
                  <a:schemeClr val="hlink"/>
                </a:solidFill>
                <a:latin typeface="Arial Narrow" pitchFamily="34" charset="0"/>
              </a:rPr>
              <a:t>(p-1)/2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</a:rPr>
              <a:t>  = -1</a:t>
            </a:r>
            <a:r>
              <a:rPr lang="en-US" sz="2400" b="0" u="none" dirty="0">
                <a:solidFill>
                  <a:schemeClr val="tx2"/>
                </a:solidFill>
                <a:latin typeface="Arial Narrow" pitchFamily="34" charset="0"/>
              </a:rPr>
              <a:t>    (mod  p)  </a:t>
            </a:r>
            <a:r>
              <a:rPr lang="en-US" sz="2400" u="none" dirty="0">
                <a:latin typeface="Arial Narrow" pitchFamily="34" charset="0"/>
                <a:sym typeface="Symbol" pitchFamily="18" charset="2"/>
              </a:rPr>
              <a:t> </a:t>
            </a:r>
            <a:r>
              <a:rPr lang="en-US" sz="2400" b="0" u="none" dirty="0">
                <a:solidFill>
                  <a:schemeClr val="tx2"/>
                </a:solidFill>
                <a:latin typeface="Arial Narrow" pitchFamily="34" charset="0"/>
              </a:rPr>
              <a:t> (</a:t>
            </a:r>
            <a:r>
              <a:rPr lang="en-US" sz="2400" b="0" u="none" dirty="0">
                <a:latin typeface="Arial Narrow" pitchFamily="34" charset="0"/>
                <a:sym typeface="Symbol" pitchFamily="18" charset="2"/>
              </a:rPr>
              <a:t></a:t>
            </a:r>
            <a:r>
              <a:rPr lang="en-US" sz="2400" u="none" baseline="30000" dirty="0">
                <a:solidFill>
                  <a:schemeClr val="tx2"/>
                </a:solidFill>
                <a:latin typeface="Arial Narrow" pitchFamily="34" charset="0"/>
              </a:rPr>
              <a:t>(p-1)/2</a:t>
            </a:r>
            <a:r>
              <a:rPr lang="en-US" sz="2400" b="0" u="none" dirty="0">
                <a:solidFill>
                  <a:schemeClr val="tx2"/>
                </a:solidFill>
                <a:latin typeface="Arial Narrow" pitchFamily="34" charset="0"/>
              </a:rPr>
              <a:t> +  1)  = 0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070223" y="5871961"/>
            <a:ext cx="79994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762000"/>
            <a:r>
              <a:rPr lang="en-US" dirty="0">
                <a:latin typeface="Arial Narrow" pitchFamily="34" charset="0"/>
                <a:sym typeface="Symbol" pitchFamily="18" charset="2"/>
              </a:rPr>
              <a:t>Note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: There are no deterministic techniques known to generate QNRs in GF(p) !</a:t>
            </a:r>
            <a:endParaRPr lang="en-US" u="none" dirty="0">
              <a:solidFill>
                <a:schemeClr val="tx2"/>
              </a:solidFill>
              <a:latin typeface="Arial Narrow" pitchFamily="34" charset="0"/>
            </a:endParaRPr>
          </a:p>
        </p:txBody>
      </p:sp>
      <p:grpSp>
        <p:nvGrpSpPr>
          <p:cNvPr id="2" name="Gruppieren 1">
            <a:extLst>
              <a:ext uri="{FF2B5EF4-FFF2-40B4-BE49-F238E27FC236}">
                <a16:creationId xmlns="" xmlns:a16="http://schemas.microsoft.com/office/drawing/2014/main" id="{C7C908A1-E9A5-45F2-876E-68DDDB5A1DFD}"/>
              </a:ext>
            </a:extLst>
          </p:cNvPr>
          <p:cNvGrpSpPr/>
          <p:nvPr/>
        </p:nvGrpSpPr>
        <p:grpSpPr>
          <a:xfrm>
            <a:off x="1008311" y="3389708"/>
            <a:ext cx="8610600" cy="2133600"/>
            <a:chOff x="1219200" y="3352800"/>
            <a:chExt cx="8610600" cy="2133600"/>
          </a:xfrm>
        </p:grpSpPr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1371600" y="3562350"/>
              <a:ext cx="7999413" cy="611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62000"/>
              <a:r>
                <a:rPr lang="en-US" b="0" dirty="0">
                  <a:latin typeface="Arial Narrow" pitchFamily="34" charset="0"/>
                  <a:sym typeface="Symbol" pitchFamily="18" charset="2"/>
                </a:rPr>
                <a:t>Proof:</a:t>
              </a:r>
              <a:endParaRPr lang="en-US" b="0" u="none" dirty="0">
                <a:latin typeface="Arial Narrow" pitchFamily="34" charset="0"/>
                <a:sym typeface="Symbol" pitchFamily="18" charset="2"/>
              </a:endParaRPr>
            </a:p>
            <a:p>
              <a:pPr defTabSz="762000"/>
              <a:r>
                <a:rPr lang="en-US" b="0" u="none" dirty="0">
                  <a:latin typeface="Arial Narrow" pitchFamily="34" charset="0"/>
                  <a:sym typeface="Symbol" pitchFamily="18" charset="2"/>
                </a:rPr>
                <a:t>The roots of   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x</a:t>
              </a:r>
              <a:r>
                <a:rPr lang="en-US" u="none" baseline="30000" dirty="0">
                  <a:solidFill>
                    <a:schemeClr val="tx2"/>
                  </a:solidFill>
                  <a:latin typeface="Arial Narrow" pitchFamily="34" charset="0"/>
                </a:rPr>
                <a:t>(p-1)</a:t>
              </a:r>
              <a:r>
                <a:rPr lang="en-US" u="none" dirty="0">
                  <a:solidFill>
                    <a:schemeClr val="tx2"/>
                  </a:solidFill>
                  <a:latin typeface="Arial Narrow" pitchFamily="34" charset="0"/>
                </a:rPr>
                <a:t>  - 1  </a:t>
              </a:r>
              <a:r>
                <a:rPr lang="en-US" b="0" u="none" dirty="0">
                  <a:solidFill>
                    <a:schemeClr val="tx2"/>
                  </a:solidFill>
                  <a:latin typeface="Arial Narrow" pitchFamily="34" charset="0"/>
                </a:rPr>
                <a:t>=   </a:t>
              </a:r>
              <a:r>
                <a:rPr lang="en-US" u="none" dirty="0">
                  <a:solidFill>
                    <a:schemeClr val="tx2"/>
                  </a:solidFill>
                  <a:latin typeface="Arial Narrow" pitchFamily="34" charset="0"/>
                </a:rPr>
                <a:t>( 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x</a:t>
              </a:r>
              <a:r>
                <a:rPr lang="en-US" u="none" baseline="30000" dirty="0">
                  <a:solidFill>
                    <a:schemeClr val="tx2"/>
                  </a:solidFill>
                  <a:latin typeface="Arial Narrow" pitchFamily="34" charset="0"/>
                </a:rPr>
                <a:t>(p-1)/2</a:t>
              </a:r>
              <a:r>
                <a:rPr lang="en-US" u="none" dirty="0">
                  <a:solidFill>
                    <a:schemeClr val="tx2"/>
                  </a:solidFill>
                  <a:latin typeface="Arial Narrow" pitchFamily="34" charset="0"/>
                </a:rPr>
                <a:t>  - 1)   ( 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x</a:t>
              </a:r>
              <a:r>
                <a:rPr lang="en-US" u="none" baseline="30000" dirty="0">
                  <a:solidFill>
                    <a:schemeClr val="tx2"/>
                  </a:solidFill>
                  <a:latin typeface="Arial Narrow" pitchFamily="34" charset="0"/>
                </a:rPr>
                <a:t>(p-1)/2</a:t>
              </a:r>
              <a:r>
                <a:rPr lang="en-US" u="none" dirty="0">
                  <a:solidFill>
                    <a:schemeClr val="tx2"/>
                  </a:solidFill>
                  <a:latin typeface="Arial Narrow" pitchFamily="34" charset="0"/>
                </a:rPr>
                <a:t>  + 1)   </a:t>
              </a:r>
              <a:r>
                <a:rPr lang="en-US" b="0" u="none" dirty="0">
                  <a:solidFill>
                    <a:schemeClr val="tx2"/>
                  </a:solidFill>
                  <a:latin typeface="Arial Narrow" pitchFamily="34" charset="0"/>
                </a:rPr>
                <a:t>are the units of GF(p)</a:t>
              </a: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1373188" y="4402138"/>
              <a:ext cx="8456612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62000"/>
              <a:r>
                <a:rPr lang="en-US" b="0" u="none" dirty="0">
                  <a:latin typeface="Arial Narrow" pitchFamily="34" charset="0"/>
                  <a:sym typeface="Symbol" pitchFamily="18" charset="2"/>
                </a:rPr>
                <a:t>If    is the SQRT of   then  = </a:t>
              </a:r>
              <a:r>
                <a:rPr lang="en-US" u="none" baseline="30000" dirty="0">
                  <a:solidFill>
                    <a:schemeClr val="tx2"/>
                  </a:solidFill>
                  <a:latin typeface="Arial Narrow" pitchFamily="34" charset="0"/>
                </a:rPr>
                <a:t>2</a:t>
              </a:r>
              <a:r>
                <a:rPr lang="en-US" b="0" u="none" dirty="0">
                  <a:solidFill>
                    <a:schemeClr val="tx2"/>
                  </a:solidFill>
                  <a:latin typeface="Arial Narrow" pitchFamily="34" charset="0"/>
                </a:rPr>
                <a:t>  </a:t>
              </a:r>
            </a:p>
            <a:p>
              <a:pPr defTabSz="762000"/>
              <a:r>
                <a:rPr lang="en-US" b="0" u="none" dirty="0">
                  <a:solidFill>
                    <a:schemeClr val="tx2"/>
                  </a:solidFill>
                  <a:latin typeface="Arial Narrow" pitchFamily="34" charset="0"/>
                </a:rPr>
                <a:t> =&gt;  </a:t>
              </a:r>
              <a:r>
                <a:rPr lang="en-US" b="0" u="none" dirty="0">
                  <a:latin typeface="Arial Narrow" pitchFamily="34" charset="0"/>
                  <a:sym typeface="Symbol" pitchFamily="18" charset="2"/>
                </a:rPr>
                <a:t></a:t>
              </a:r>
              <a:r>
                <a:rPr lang="en-US" u="none" baseline="30000" dirty="0">
                  <a:solidFill>
                    <a:schemeClr val="tx2"/>
                  </a:solidFill>
                  <a:latin typeface="Arial Narrow" pitchFamily="34" charset="0"/>
                </a:rPr>
                <a:t>(p-1)/2</a:t>
              </a:r>
              <a:r>
                <a:rPr lang="en-US" b="0" u="none" dirty="0">
                  <a:solidFill>
                    <a:schemeClr val="tx2"/>
                  </a:solidFill>
                  <a:latin typeface="Arial Narrow" pitchFamily="34" charset="0"/>
                </a:rPr>
                <a:t>  = </a:t>
              </a:r>
              <a:r>
                <a:rPr lang="en-US" b="0" u="none" dirty="0">
                  <a:latin typeface="Arial Narrow" pitchFamily="34" charset="0"/>
                  <a:sym typeface="Symbol" pitchFamily="18" charset="2"/>
                </a:rPr>
                <a:t></a:t>
              </a:r>
              <a:r>
                <a:rPr lang="en-US" u="none" baseline="30000" dirty="0">
                  <a:solidFill>
                    <a:schemeClr val="tx2"/>
                  </a:solidFill>
                  <a:latin typeface="Arial Narrow" pitchFamily="34" charset="0"/>
                </a:rPr>
                <a:t>p-1</a:t>
              </a:r>
              <a:r>
                <a:rPr lang="en-US" b="0" u="none" dirty="0">
                  <a:solidFill>
                    <a:schemeClr val="tx2"/>
                  </a:solidFill>
                  <a:latin typeface="Arial Narrow" pitchFamily="34" charset="0"/>
                </a:rPr>
                <a:t> =1 (Fermat Theorem)   =&gt;  ( </a:t>
              </a:r>
              <a:r>
                <a:rPr lang="en-US" b="0" u="none" dirty="0">
                  <a:latin typeface="Arial Narrow" pitchFamily="34" charset="0"/>
                  <a:sym typeface="Symbol" pitchFamily="18" charset="2"/>
                </a:rPr>
                <a:t></a:t>
              </a:r>
              <a:r>
                <a:rPr lang="en-US" u="none" baseline="30000" dirty="0">
                  <a:solidFill>
                    <a:schemeClr val="tx2"/>
                  </a:solidFill>
                  <a:latin typeface="Arial Narrow" pitchFamily="34" charset="0"/>
                </a:rPr>
                <a:t>(p-1)/2</a:t>
              </a:r>
              <a:r>
                <a:rPr lang="en-US" b="0" u="none" dirty="0">
                  <a:solidFill>
                    <a:schemeClr val="tx2"/>
                  </a:solidFill>
                  <a:latin typeface="Arial Narrow" pitchFamily="34" charset="0"/>
                </a:rPr>
                <a:t> - 1 ) = 0 are the QR’s above</a:t>
              </a:r>
            </a:p>
            <a:p>
              <a:pPr defTabSz="762000"/>
              <a:r>
                <a:rPr lang="en-US" b="0" u="none" dirty="0">
                  <a:solidFill>
                    <a:schemeClr val="tx2"/>
                  </a:solidFill>
                  <a:latin typeface="Arial Narrow" pitchFamily="34" charset="0"/>
                </a:rPr>
                <a:t>the others are the QNR’s. The count of each is (p-1)/2</a:t>
              </a:r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 flipH="1" flipV="1">
              <a:off x="5184774" y="4340224"/>
              <a:ext cx="1062038" cy="3667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1219200" y="3352800"/>
              <a:ext cx="8229600" cy="213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83481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354" name="Text Box 2"/>
          <p:cNvSpPr txBox="1">
            <a:spLocks noChangeArrowheads="1"/>
          </p:cNvSpPr>
          <p:nvPr/>
        </p:nvSpPr>
        <p:spPr bwMode="auto">
          <a:xfrm>
            <a:off x="1590605" y="793750"/>
            <a:ext cx="7204215" cy="1159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200" u="none" dirty="0"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Computing Square Roots in </a:t>
            </a:r>
            <a:r>
              <a:rPr lang="en-US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GF(p)</a:t>
            </a:r>
          </a:p>
          <a:p>
            <a:pPr algn="ctr" defTabSz="762000">
              <a:defRPr/>
            </a:pPr>
            <a:endParaRPr lang="en-US" u="none" baseline="-250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en-US" sz="24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How to compute square roots for Quadratic Residues QR?</a:t>
            </a:r>
            <a:endParaRPr lang="en-US" sz="32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728788" y="2306638"/>
            <a:ext cx="6624339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762000"/>
            <a:r>
              <a:rPr lang="en-US" sz="2400" dirty="0">
                <a:latin typeface="Arial Narrow" pitchFamily="34" charset="0"/>
              </a:rPr>
              <a:t>Case 1 :</a:t>
            </a:r>
            <a:r>
              <a:rPr lang="en-US" sz="2400" u="none" dirty="0">
                <a:latin typeface="Arial Narrow" pitchFamily="34" charset="0"/>
              </a:rPr>
              <a:t>    If </a:t>
            </a:r>
            <a:r>
              <a:rPr lang="en-US" sz="2400" u="none" dirty="0">
                <a:latin typeface="Arial Narrow" pitchFamily="34" charset="0"/>
                <a:sym typeface="Symbol" pitchFamily="18" charset="2"/>
              </a:rPr>
              <a:t>(p-1)/2 is </a:t>
            </a:r>
            <a:r>
              <a:rPr lang="en-US" sz="2400" dirty="0">
                <a:latin typeface="Arial Narrow" pitchFamily="34" charset="0"/>
                <a:sym typeface="Symbol" pitchFamily="18" charset="2"/>
              </a:rPr>
              <a:t>odd</a:t>
            </a:r>
            <a:r>
              <a:rPr lang="en-US" sz="2400" b="0" u="none" dirty="0">
                <a:latin typeface="Arial Narrow" pitchFamily="34" charset="0"/>
              </a:rPr>
              <a:t>  (that is p+1 is divisible by 4)</a:t>
            </a:r>
          </a:p>
          <a:p>
            <a:pPr defTabSz="762000"/>
            <a:r>
              <a:rPr lang="en-US" sz="2400" b="0" u="none" dirty="0">
                <a:latin typeface="Arial Narrow" pitchFamily="34" charset="0"/>
              </a:rPr>
              <a:t>                  </a:t>
            </a:r>
            <a:r>
              <a:rPr lang="en-US" sz="2400" u="none" dirty="0">
                <a:latin typeface="Arial Narrow" pitchFamily="34" charset="0"/>
              </a:rPr>
              <a:t>and </a:t>
            </a:r>
            <a:r>
              <a:rPr lang="en-US" sz="2400" b="0" u="none" dirty="0">
                <a:latin typeface="Arial Narrow" pitchFamily="34" charset="0"/>
                <a:sym typeface="Symbol" pitchFamily="18" charset="2"/>
              </a:rPr>
              <a:t></a:t>
            </a:r>
            <a:r>
              <a:rPr lang="en-US" sz="2400" b="0" u="none" dirty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latin typeface="Arial Narrow" pitchFamily="34" charset="0"/>
                <a:sym typeface="Symbol" pitchFamily="18" charset="2"/>
              </a:rPr>
              <a:t>is a QR in GF(p), </a:t>
            </a:r>
          </a:p>
          <a:p>
            <a:pPr defTabSz="762000"/>
            <a:endParaRPr lang="en-US" sz="2400" u="none" dirty="0">
              <a:latin typeface="Arial Narrow" pitchFamily="34" charset="0"/>
              <a:sym typeface="Symbol" pitchFamily="18" charset="2"/>
            </a:endParaRPr>
          </a:p>
          <a:p>
            <a:pPr defTabSz="762000"/>
            <a:r>
              <a:rPr lang="en-US" sz="2400" u="none" dirty="0">
                <a:latin typeface="Arial Narrow" pitchFamily="34" charset="0"/>
                <a:sym typeface="Symbol" pitchFamily="18" charset="2"/>
              </a:rPr>
              <a:t>then the two square roots of </a:t>
            </a:r>
            <a:r>
              <a:rPr lang="en-US" sz="2400" b="0" u="none" dirty="0">
                <a:latin typeface="Arial Narrow" pitchFamily="34" charset="0"/>
                <a:sym typeface="Symbol" pitchFamily="18" charset="2"/>
              </a:rPr>
              <a:t></a:t>
            </a:r>
            <a:r>
              <a:rPr lang="en-US" sz="2400" u="none" dirty="0">
                <a:latin typeface="Arial Narrow" pitchFamily="34" charset="0"/>
                <a:sym typeface="Symbol" pitchFamily="18" charset="2"/>
              </a:rPr>
              <a:t> are</a:t>
            </a:r>
            <a:r>
              <a:rPr lang="en-US" sz="2400" b="0" u="none" dirty="0">
                <a:latin typeface="Arial Narrow" pitchFamily="34" charset="0"/>
              </a:rPr>
              <a:t>:</a:t>
            </a:r>
            <a:br>
              <a:rPr lang="en-US" sz="2400" b="0" u="none" dirty="0">
                <a:latin typeface="Arial Narrow" pitchFamily="34" charset="0"/>
              </a:rPr>
            </a:br>
            <a:endParaRPr lang="en-US" sz="2400" b="0" u="none" dirty="0">
              <a:latin typeface="Arial Narrow" pitchFamily="34" charset="0"/>
            </a:endParaRPr>
          </a:p>
          <a:p>
            <a:pPr defTabSz="762000"/>
            <a:r>
              <a:rPr lang="en-US" sz="2400" b="0" u="none" dirty="0">
                <a:latin typeface="Arial Narrow" pitchFamily="34" charset="0"/>
                <a:sym typeface="Symbol" pitchFamily="18" charset="2"/>
              </a:rPr>
              <a:t> 	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	    =  </a:t>
            </a:r>
            <a:r>
              <a:rPr lang="en-US" sz="2400" u="none" baseline="30000" dirty="0">
                <a:solidFill>
                  <a:schemeClr val="hlink"/>
                </a:solidFill>
                <a:latin typeface="Arial Narrow" pitchFamily="34" charset="0"/>
              </a:rPr>
              <a:t>(p+1)/4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defTabSz="762000"/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</a:rPr>
              <a:t>             and  	 - 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 = p - 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761267" y="5403031"/>
            <a:ext cx="6324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762000"/>
            <a:r>
              <a:rPr lang="en-US" sz="2400" dirty="0">
                <a:latin typeface="Arial Narrow" pitchFamily="34" charset="0"/>
                <a:sym typeface="Symbol" pitchFamily="18" charset="2"/>
              </a:rPr>
              <a:t>Case 2:</a:t>
            </a:r>
            <a:r>
              <a:rPr lang="en-US" sz="2400" u="none" dirty="0">
                <a:latin typeface="Arial Narrow" pitchFamily="34" charset="0"/>
                <a:sym typeface="Symbol" pitchFamily="18" charset="2"/>
              </a:rPr>
              <a:t>   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if  </a:t>
            </a:r>
            <a:r>
              <a:rPr lang="en-US" dirty="0">
                <a:latin typeface="Arial Narrow" pitchFamily="34" charset="0"/>
                <a:sym typeface="Symbol" pitchFamily="18" charset="2"/>
              </a:rPr>
              <a:t>(p-1)/2 is even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, then see the following Algorithm</a:t>
            </a:r>
            <a:br>
              <a:rPr lang="en-US" u="none" dirty="0">
                <a:latin typeface="Arial Narrow" pitchFamily="34" charset="0"/>
                <a:sym typeface="Symbol" pitchFamily="18" charset="2"/>
              </a:rPr>
            </a:br>
            <a:r>
              <a:rPr lang="en-US" u="none" dirty="0">
                <a:latin typeface="Arial Narrow" pitchFamily="34" charset="0"/>
                <a:sym typeface="Symbol" pitchFamily="18" charset="2"/>
              </a:rPr>
              <a:t>                   delivers both roots for quadratic residues in GF(p):</a:t>
            </a:r>
          </a:p>
        </p:txBody>
      </p:sp>
    </p:spTree>
    <p:extLst>
      <p:ext uri="{BB962C8B-B14F-4D97-AF65-F5344CB8AC3E}">
        <p14:creationId xmlns:p14="http://schemas.microsoft.com/office/powerpoint/2010/main" val="235840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02" name="Text Box 2"/>
          <p:cNvSpPr txBox="1">
            <a:spLocks noChangeArrowheads="1"/>
          </p:cNvSpPr>
          <p:nvPr/>
        </p:nvSpPr>
        <p:spPr bwMode="auto">
          <a:xfrm>
            <a:off x="851912" y="537758"/>
            <a:ext cx="5484811" cy="129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  <a:defRPr/>
            </a:pPr>
            <a:r>
              <a:rPr lang="en-US" sz="2400" dirty="0">
                <a:latin typeface="Arial Narrow" pitchFamily="34" charset="0"/>
              </a:rPr>
              <a:t>Case 2:</a:t>
            </a:r>
            <a:r>
              <a:rPr lang="en-US" sz="2400" u="none" dirty="0">
                <a:latin typeface="Arial Narrow" pitchFamily="34" charset="0"/>
              </a:rPr>
              <a:t>  A Square-Root Computation</a:t>
            </a:r>
            <a:br>
              <a:rPr lang="en-US" sz="2400" u="none" dirty="0">
                <a:latin typeface="Arial Narrow" pitchFamily="34" charset="0"/>
              </a:rPr>
            </a:br>
            <a:r>
              <a:rPr lang="en-US" sz="2400" u="none" dirty="0">
                <a:latin typeface="Arial Narrow" pitchFamily="34" charset="0"/>
              </a:rPr>
              <a:t>               in GF(p) for (p-1)/2  even</a:t>
            </a:r>
          </a:p>
          <a:p>
            <a:pPr defTabSz="762000">
              <a:spcBef>
                <a:spcPct val="50000"/>
              </a:spcBef>
              <a:defRPr/>
            </a:pPr>
            <a:r>
              <a:rPr lang="en-US" u="none" dirty="0">
                <a:latin typeface="Arial Narrow" pitchFamily="34" charset="0"/>
              </a:rPr>
              <a:t>                  (Shanks’ Algorithm)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151813" y="5213350"/>
            <a:ext cx="152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 dirty="0"/>
              <a:t>SQRT </a:t>
            </a:r>
            <a:r>
              <a:rPr lang="de-DE" sz="1200" u="none" dirty="0" err="1"/>
              <a:t>of</a:t>
            </a:r>
            <a:r>
              <a:rPr lang="de-DE" sz="1200" u="none" dirty="0"/>
              <a:t> </a:t>
            </a:r>
            <a:r>
              <a:rPr lang="de-DE" sz="1200" u="none" dirty="0">
                <a:cs typeface="Arial" charset="0"/>
              </a:rPr>
              <a:t>β is</a:t>
            </a:r>
          </a:p>
          <a:p>
            <a:pPr defTabSz="762000">
              <a:spcBef>
                <a:spcPct val="50000"/>
              </a:spcBef>
            </a:pPr>
            <a:r>
              <a:rPr lang="de-DE" sz="1200" u="none" dirty="0">
                <a:cs typeface="Arial" charset="0"/>
              </a:rPr>
              <a:t>g = T</a:t>
            </a:r>
            <a:r>
              <a:rPr lang="de-DE" sz="1200" u="none" baseline="30000" dirty="0">
                <a:cs typeface="Arial" charset="0"/>
              </a:rPr>
              <a:t>-1</a:t>
            </a:r>
            <a:r>
              <a:rPr lang="de-DE" sz="1200" u="none" dirty="0">
                <a:cs typeface="Arial" charset="0"/>
              </a:rPr>
              <a:t> • β</a:t>
            </a:r>
            <a:r>
              <a:rPr lang="de-DE" sz="1200" u="none" baseline="30000" dirty="0">
                <a:cs typeface="Arial" charset="0"/>
              </a:rPr>
              <a:t>(Q+1)/2</a:t>
            </a:r>
            <a:endParaRPr lang="en-GB" sz="1200" u="none" baseline="30000" dirty="0">
              <a:cs typeface="Arial" charset="0"/>
            </a:endParaRP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6246813" y="1320800"/>
            <a:ext cx="1828800" cy="263525"/>
          </a:xfrm>
          <a:prstGeom prst="flowChartPunchedCar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246813" y="1343025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/>
              <a:t>P (P-1=2</a:t>
            </a:r>
            <a:r>
              <a:rPr lang="de-DE" sz="1200" u="none" baseline="30000"/>
              <a:t>i</a:t>
            </a:r>
            <a:r>
              <a:rPr lang="de-DE" sz="1200" u="none"/>
              <a:t>Q, i</a:t>
            </a:r>
            <a:r>
              <a:rPr lang="de-DE" sz="1200" u="none">
                <a:sym typeface="Symbol" pitchFamily="18" charset="2"/>
              </a:rPr>
              <a:t> </a:t>
            </a:r>
            <a:r>
              <a:rPr lang="de-DE" sz="1200" u="none">
                <a:sym typeface="UniversalMath1 BT" pitchFamily="18" charset="2"/>
              </a:rPr>
              <a:t>2, Q odd)</a:t>
            </a:r>
            <a:endParaRPr lang="en-GB" sz="1200" u="none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170613" y="1800225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endParaRPr lang="en-GB" sz="1200" u="none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246813" y="1758950"/>
            <a:ext cx="18288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/>
              <a:t>Find a QNR mod p, </a:t>
            </a:r>
            <a:r>
              <a:rPr lang="de-DE" sz="1200" u="none">
                <a:cs typeface="Arial" charset="0"/>
              </a:rPr>
              <a:t>α</a:t>
            </a:r>
            <a:endParaRPr lang="en-GB" sz="1200" u="none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246813" y="2209800"/>
            <a:ext cx="18288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/>
              <a:t>Compute  </a:t>
            </a:r>
            <a:r>
              <a:rPr lang="de-DE" sz="1200" u="none">
                <a:cs typeface="Arial" charset="0"/>
              </a:rPr>
              <a:t>g = α</a:t>
            </a:r>
            <a:r>
              <a:rPr lang="de-DE" sz="1200" u="none" baseline="30000">
                <a:cs typeface="Arial" charset="0"/>
              </a:rPr>
              <a:t>Q</a:t>
            </a:r>
            <a:endParaRPr lang="en-GB" sz="1200" u="none" baseline="30000">
              <a:cs typeface="Arial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246813" y="2627313"/>
            <a:ext cx="18288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>
                <a:cs typeface="Arial" charset="0"/>
              </a:rPr>
              <a:t>β    (β = a QR mod p)</a:t>
            </a:r>
            <a:endParaRPr lang="en-GB" sz="1200" u="none">
              <a:cs typeface="Arial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246813" y="3081338"/>
            <a:ext cx="18288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/>
              <a:t>I       i , T        1, L       0 </a:t>
            </a:r>
            <a:endParaRPr lang="en-GB" sz="1200" u="none">
              <a:cs typeface="Arial" charset="0"/>
            </a:endParaRP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6411913" y="32242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7008813" y="32242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7567613" y="3217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246813" y="3525838"/>
            <a:ext cx="1828800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/>
              <a:t>Compute  </a:t>
            </a:r>
            <a:r>
              <a:rPr lang="de-DE" sz="1200" u="none">
                <a:cs typeface="Arial" charset="0"/>
              </a:rPr>
              <a:t>δ = β</a:t>
            </a:r>
            <a:r>
              <a:rPr lang="de-DE" sz="1200" u="none" baseline="30000">
                <a:cs typeface="Arial" charset="0"/>
              </a:rPr>
              <a:t>Q</a:t>
            </a:r>
            <a:endParaRPr lang="en-GB" sz="1200" u="none" baseline="30000">
              <a:cs typeface="Arial" charset="0"/>
            </a:endParaRP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6246813" y="4065588"/>
            <a:ext cx="1828800" cy="431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085013" y="3792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5256213" y="3914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5256213" y="3913188"/>
            <a:ext cx="0" cy="129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8075613" y="4551363"/>
            <a:ext cx="12954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/>
              <a:t>T        T</a:t>
            </a:r>
            <a:r>
              <a:rPr lang="de-DE" sz="1200" u="none">
                <a:cs typeface="Arial" charset="0"/>
              </a:rPr>
              <a:t>•</a:t>
            </a:r>
            <a:r>
              <a:rPr lang="de-DE" sz="1200" u="none"/>
              <a:t> (</a:t>
            </a:r>
            <a:r>
              <a:rPr lang="de-DE" sz="1200" u="none">
                <a:cs typeface="Arial" charset="0"/>
              </a:rPr>
              <a:t>g </a:t>
            </a:r>
            <a:r>
              <a:rPr lang="de-DE" sz="1200" u="none"/>
              <a:t>)</a:t>
            </a:r>
            <a:endParaRPr lang="en-GB" sz="1200" u="none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8316913" y="46942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8075613" y="42687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8609013" y="4268788"/>
            <a:ext cx="0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8609013" y="4841875"/>
            <a:ext cx="0" cy="147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7085013" y="4989513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4648200" y="5221288"/>
            <a:ext cx="1065213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/>
              <a:t> I         I - 1</a:t>
            </a:r>
          </a:p>
          <a:p>
            <a:pPr defTabSz="762000">
              <a:spcBef>
                <a:spcPct val="50000"/>
              </a:spcBef>
            </a:pPr>
            <a:r>
              <a:rPr lang="de-DE" sz="1200" u="none"/>
              <a:t> L       L +1 </a:t>
            </a:r>
            <a:endParaRPr lang="en-GB" sz="1200" u="none">
              <a:cs typeface="Arial" charset="0"/>
            </a:endParaRP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H="1">
            <a:off x="4914900" y="53673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>
            <a:off x="4914900" y="56483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551613" y="4116388"/>
            <a:ext cx="137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>
                <a:cs typeface="Arial" charset="0"/>
              </a:rPr>
              <a:t> δ</a:t>
            </a:r>
            <a:r>
              <a:rPr lang="de-DE" sz="1200" u="none" baseline="30000">
                <a:cs typeface="Arial" charset="0"/>
              </a:rPr>
              <a:t>2</a:t>
            </a:r>
            <a:r>
              <a:rPr lang="de-DE" sz="1200" u="none" baseline="60000">
                <a:cs typeface="Arial" charset="0"/>
              </a:rPr>
              <a:t>I-2</a:t>
            </a:r>
            <a:r>
              <a:rPr lang="de-DE" sz="1200" u="none">
                <a:cs typeface="Arial" charset="0"/>
              </a:rPr>
              <a:t>  = T</a:t>
            </a:r>
            <a:r>
              <a:rPr lang="de-DE" sz="1200" u="none" baseline="30000">
                <a:cs typeface="Arial" charset="0"/>
              </a:rPr>
              <a:t>2</a:t>
            </a:r>
            <a:r>
              <a:rPr lang="de-DE" sz="1200" u="none" baseline="60000">
                <a:cs typeface="Arial" charset="0"/>
              </a:rPr>
              <a:t>I-1</a:t>
            </a:r>
            <a:r>
              <a:rPr lang="de-DE" sz="1200" u="none">
                <a:cs typeface="Arial" charset="0"/>
              </a:rPr>
              <a:t> ?</a:t>
            </a:r>
            <a:endParaRPr lang="en-GB" sz="1200" u="none">
              <a:cs typeface="Arial" charset="0"/>
            </a:endParaRPr>
          </a:p>
        </p:txBody>
      </p:sp>
      <p:sp>
        <p:nvSpPr>
          <p:cNvPr id="8221" name="AutoShape 29"/>
          <p:cNvSpPr>
            <a:spLocks noChangeArrowheads="1"/>
          </p:cNvSpPr>
          <p:nvPr/>
        </p:nvSpPr>
        <p:spPr bwMode="auto">
          <a:xfrm>
            <a:off x="8151813" y="5138738"/>
            <a:ext cx="1219200" cy="690562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8913813" y="576897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8456613" y="5948363"/>
            <a:ext cx="838200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8609013" y="5983288"/>
            <a:ext cx="68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/>
              <a:t>STOP</a:t>
            </a:r>
            <a:endParaRPr lang="en-GB" sz="1200" u="none"/>
          </a:p>
        </p:txBody>
      </p:sp>
      <p:sp>
        <p:nvSpPr>
          <p:cNvPr id="8225" name="AutoShape 33"/>
          <p:cNvSpPr>
            <a:spLocks noChangeArrowheads="1"/>
          </p:cNvSpPr>
          <p:nvPr/>
        </p:nvSpPr>
        <p:spPr bwMode="auto">
          <a:xfrm>
            <a:off x="6627813" y="5272088"/>
            <a:ext cx="990600" cy="3016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6780213" y="5303838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>
                <a:cs typeface="Arial" charset="0"/>
              </a:rPr>
              <a:t> I  = 2 ?</a:t>
            </a:r>
            <a:endParaRPr lang="en-GB" sz="1200" u="none">
              <a:cs typeface="Arial" charset="0"/>
            </a:endParaRPr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7085013" y="4484688"/>
            <a:ext cx="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7085013" y="4500563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/>
              <a:t>YES</a:t>
            </a:r>
            <a:endParaRPr lang="en-GB" sz="1200" u="none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5713413" y="545306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018213" y="521335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/>
              <a:t>NO</a:t>
            </a:r>
            <a:endParaRPr lang="en-GB" sz="1200" u="none"/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7618413" y="521335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/>
              <a:t>YES</a:t>
            </a:r>
            <a:endParaRPr lang="en-GB" sz="1200" u="none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7618413" y="54530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7085013" y="114300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34" name="Oval 42"/>
          <p:cNvSpPr>
            <a:spLocks noChangeArrowheads="1"/>
          </p:cNvSpPr>
          <p:nvPr/>
        </p:nvSpPr>
        <p:spPr bwMode="auto">
          <a:xfrm>
            <a:off x="6704013" y="838200"/>
            <a:ext cx="838200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6780213" y="8667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/>
              <a:t>START</a:t>
            </a:r>
            <a:endParaRPr lang="en-GB" sz="1200" u="none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>
            <a:off x="7085013" y="1579563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 flipH="1">
            <a:off x="7091363" y="2017713"/>
            <a:ext cx="0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7085013" y="246856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>
            <a:off x="7085013" y="2913063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>
            <a:off x="7085013" y="3357563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8075613" y="4040188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de-DE" sz="1200" u="none"/>
              <a:t>NO</a:t>
            </a:r>
            <a:endParaRPr lang="en-GB" sz="1200" u="none"/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8967788" y="4497388"/>
            <a:ext cx="3270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de-DE" sz="1200" u="none">
                <a:cs typeface="Arial" charset="0"/>
              </a:rPr>
              <a:t>2</a:t>
            </a:r>
            <a:r>
              <a:rPr lang="de-DE" sz="1200" u="none" baseline="30000">
                <a:cs typeface="Arial" charset="0"/>
              </a:rPr>
              <a:t>L</a:t>
            </a:r>
            <a:endParaRPr lang="en-GB" sz="1200" u="none" baseline="30000">
              <a:cs typeface="Arial" charset="0"/>
            </a:endParaRP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7642225" y="854075"/>
            <a:ext cx="257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200" u="none">
                <a:latin typeface="Times New Roman" pitchFamily="18" charset="0"/>
              </a:rPr>
              <a:t>*</a:t>
            </a:r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835025" y="6249988"/>
            <a:ext cx="1146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200" u="none">
                <a:latin typeface="Times New Roman" pitchFamily="18" charset="0"/>
              </a:rPr>
              <a:t>* J. L.  Massey</a:t>
            </a:r>
          </a:p>
        </p:txBody>
      </p:sp>
    </p:spTree>
    <p:extLst>
      <p:ext uri="{BB962C8B-B14F-4D97-AF65-F5344CB8AC3E}">
        <p14:creationId xmlns:p14="http://schemas.microsoft.com/office/powerpoint/2010/main" val="4052909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919163" y="2882900"/>
            <a:ext cx="6475412" cy="611188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63600" y="1757538"/>
            <a:ext cx="68564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762000"/>
            <a:r>
              <a:rPr lang="en-US" dirty="0">
                <a:latin typeface="Arial Narrow" pitchFamily="34" charset="0"/>
              </a:rPr>
              <a:t>Example:</a:t>
            </a:r>
            <a:r>
              <a:rPr lang="en-US" u="none" dirty="0">
                <a:latin typeface="Arial Narrow" pitchFamily="34" charset="0"/>
              </a:rPr>
              <a:t>  m=p. q  is a composite of two primes  m= 3 x 5</a:t>
            </a:r>
          </a:p>
          <a:p>
            <a:pPr defTabSz="762000"/>
            <a:r>
              <a:rPr lang="en-US" b="0" u="none" dirty="0">
                <a:latin typeface="Arial Narrow" pitchFamily="34" charset="0"/>
              </a:rPr>
              <a:t>                  The function  </a:t>
            </a:r>
            <a:r>
              <a:rPr lang="en-US" u="none" dirty="0">
                <a:latin typeface="Arial Narrow" pitchFamily="34" charset="0"/>
              </a:rPr>
              <a:t>y  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</a:t>
            </a:r>
            <a:r>
              <a:rPr lang="en-US" b="0" u="none" dirty="0">
                <a:latin typeface="Arial Narrow" pitchFamily="34" charset="0"/>
              </a:rPr>
              <a:t>  </a:t>
            </a:r>
            <a:r>
              <a:rPr lang="en-US" u="none" dirty="0">
                <a:latin typeface="Arial Narrow" pitchFamily="34" charset="0"/>
              </a:rPr>
              <a:t>x</a:t>
            </a:r>
            <a:r>
              <a:rPr lang="en-US" b="0" u="none" dirty="0">
                <a:latin typeface="Arial Narrow" pitchFamily="34" charset="0"/>
              </a:rPr>
              <a:t> </a:t>
            </a:r>
            <a:r>
              <a:rPr lang="en-US" u="none" baseline="30000" dirty="0">
                <a:latin typeface="Arial Narrow" pitchFamily="34" charset="0"/>
              </a:rPr>
              <a:t>2</a:t>
            </a:r>
            <a:r>
              <a:rPr lang="en-US" b="0" u="none" dirty="0">
                <a:latin typeface="Arial Narrow" pitchFamily="34" charset="0"/>
              </a:rPr>
              <a:t>     (mod  15)    is shown below:</a:t>
            </a:r>
            <a:endParaRPr lang="en-US" u="none" baseline="-25000" dirty="0">
              <a:latin typeface="Arial Narrow" pitchFamily="34" charset="0"/>
            </a:endParaRPr>
          </a:p>
          <a:p>
            <a:pPr defTabSz="762000"/>
            <a:endParaRPr lang="en-US" b="0" u="none" dirty="0">
              <a:latin typeface="Arial Narrow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04255" y="225829"/>
            <a:ext cx="912782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3200" dirty="0">
                <a:solidFill>
                  <a:srgbClr val="023DD0"/>
                </a:solidFill>
                <a:latin typeface="Arial Narrow" pitchFamily="34" charset="0"/>
              </a:rPr>
              <a:t>Second Case :</a:t>
            </a:r>
            <a:r>
              <a:rPr lang="en-US" sz="3200" u="none" dirty="0">
                <a:solidFill>
                  <a:srgbClr val="023DD0"/>
                </a:solidFill>
                <a:latin typeface="Arial Narrow" pitchFamily="34" charset="0"/>
              </a:rPr>
              <a:t> Squaring and Square Roots in a Ring  </a:t>
            </a:r>
            <a:r>
              <a:rPr lang="en-US" sz="3200" u="none" dirty="0">
                <a:solidFill>
                  <a:srgbClr val="1515F5"/>
                </a:solidFill>
                <a:latin typeface="Arial Narrow" pitchFamily="34" charset="0"/>
              </a:rPr>
              <a:t>Z</a:t>
            </a:r>
            <a:r>
              <a:rPr lang="en-BZ" sz="3200" u="none" baseline="-25000" dirty="0">
                <a:solidFill>
                  <a:srgbClr val="1515F5"/>
                </a:solidFill>
                <a:latin typeface="Arial Narrow" pitchFamily="34" charset="0"/>
              </a:rPr>
              <a:t>m</a:t>
            </a:r>
            <a:endParaRPr lang="en-US" u="none" baseline="-25000" dirty="0">
              <a:solidFill>
                <a:srgbClr val="1515F5"/>
              </a:solidFill>
              <a:latin typeface="Arial Narrow" pitchFamily="34" charset="0"/>
            </a:endParaRPr>
          </a:p>
          <a:p>
            <a:pPr algn="ctr" defTabSz="762000"/>
            <a:r>
              <a:rPr lang="en-US" u="none" dirty="0">
                <a:solidFill>
                  <a:srgbClr val="1515F5"/>
                </a:solidFill>
                <a:latin typeface="Arial Narrow" pitchFamily="34" charset="0"/>
              </a:rPr>
              <a:t>         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( m = p . q    is not a prime )</a:t>
            </a:r>
            <a:endParaRPr lang="en-US" sz="2800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65188" y="2854325"/>
            <a:ext cx="73898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u="none">
                <a:latin typeface="Arial Narrow" pitchFamily="34" charset="0"/>
              </a:rPr>
              <a:t>    x    	        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</a:rPr>
              <a:t>1</a:t>
            </a:r>
            <a:r>
              <a:rPr lang="en-US" u="none">
                <a:latin typeface="Arial Narrow" pitchFamily="34" charset="0"/>
              </a:rPr>
              <a:t>   2   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</a:rPr>
              <a:t>4</a:t>
            </a:r>
            <a:r>
              <a:rPr lang="en-US" u="none">
                <a:latin typeface="Arial Narrow" pitchFamily="34" charset="0"/>
              </a:rPr>
              <a:t>   7   8   11   13   14           3    5    6   9   10   12</a:t>
            </a:r>
          </a:p>
          <a:p>
            <a:pPr defTabSz="762000"/>
            <a:r>
              <a:rPr lang="en-US" u="none">
                <a:solidFill>
                  <a:schemeClr val="tx2"/>
                </a:solidFill>
                <a:latin typeface="Arial Narrow" pitchFamily="34" charset="0"/>
              </a:rPr>
              <a:t>    y = x</a:t>
            </a:r>
            <a:r>
              <a:rPr lang="en-US" b="0" u="none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u="none" baseline="30000">
                <a:solidFill>
                  <a:schemeClr val="tx2"/>
                </a:solidFill>
                <a:latin typeface="Arial Narrow" pitchFamily="34" charset="0"/>
              </a:rPr>
              <a:t>2</a:t>
            </a:r>
            <a:r>
              <a:rPr lang="en-US" u="none">
                <a:latin typeface="Arial Narrow" pitchFamily="34" charset="0"/>
              </a:rPr>
              <a:t>       1   4   1   4   4    1     4      1           9    10   6   6   10   9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919163" y="3187700"/>
            <a:ext cx="64754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062163" y="2882900"/>
            <a:ext cx="0" cy="611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84456" name="Text Box 8"/>
          <p:cNvSpPr txBox="1">
            <a:spLocks noChangeArrowheads="1"/>
          </p:cNvSpPr>
          <p:nvPr/>
        </p:nvSpPr>
        <p:spPr bwMode="auto">
          <a:xfrm>
            <a:off x="863600" y="5619750"/>
            <a:ext cx="6172200" cy="711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Fact: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for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m=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p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.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q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There are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(</a:t>
            </a:r>
            <a:r>
              <a:rPr lang="en-US" u="none" dirty="0">
                <a:latin typeface="Arial Narrow" pitchFamily="34" charset="0"/>
              </a:rPr>
              <a:t>p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 -1) (</a:t>
            </a:r>
            <a:r>
              <a:rPr lang="en-US" u="none" dirty="0">
                <a:latin typeface="Arial Narrow" pitchFamily="34" charset="0"/>
              </a:rPr>
              <a:t>q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 -1)/4</a:t>
            </a:r>
            <a:r>
              <a:rPr lang="en-US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  </a:t>
            </a:r>
            <a:r>
              <a:rPr lang="en-US" u="none" dirty="0">
                <a:solidFill>
                  <a:srgbClr val="023DD0"/>
                </a:solidFill>
                <a:latin typeface="Arial Narrow" pitchFamily="34" charset="0"/>
              </a:rPr>
              <a:t>QR</a:t>
            </a:r>
            <a:r>
              <a:rPr lang="en-US" u="none" dirty="0">
                <a:latin typeface="Arial Narrow" pitchFamily="34" charset="0"/>
              </a:rPr>
              <a:t>   in  Z*</a:t>
            </a:r>
            <a:r>
              <a:rPr lang="en-BZ" u="none" baseline="-25000" dirty="0">
                <a:latin typeface="Arial Narrow" pitchFamily="34" charset="0"/>
              </a:rPr>
              <a:t>m</a:t>
            </a:r>
            <a:r>
              <a:rPr lang="en-BZ" u="none" dirty="0">
                <a:latin typeface="Arial Narrow" pitchFamily="34" charset="0"/>
              </a:rPr>
              <a:t>.</a:t>
            </a:r>
            <a:r>
              <a:rPr lang="en-US" u="none" dirty="0">
                <a:latin typeface="Arial Narrow" pitchFamily="34" charset="0"/>
              </a:rPr>
              <a:t> </a:t>
            </a:r>
          </a:p>
          <a:p>
            <a:pPr defTabSz="762000"/>
            <a:r>
              <a:rPr lang="en-US" u="none" dirty="0">
                <a:latin typeface="Arial Narrow" pitchFamily="34" charset="0"/>
              </a:rPr>
              <a:t>          Each QR has 4 distinct square roots</a:t>
            </a:r>
          </a:p>
        </p:txBody>
      </p:sp>
      <p:sp>
        <p:nvSpPr>
          <p:cNvPr id="1384457" name="Text Box 9"/>
          <p:cNvSpPr txBox="1">
            <a:spLocks noChangeArrowheads="1"/>
          </p:cNvSpPr>
          <p:nvPr/>
        </p:nvSpPr>
        <p:spPr bwMode="auto">
          <a:xfrm>
            <a:off x="734777" y="4435942"/>
            <a:ext cx="3721573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 dirty="0">
                <a:solidFill>
                  <a:schemeClr val="tx2"/>
                </a:solidFill>
                <a:latin typeface="Arial Narrow" pitchFamily="34" charset="0"/>
              </a:rPr>
              <a:t>The units :</a:t>
            </a:r>
            <a:r>
              <a:rPr lang="en-US" u="none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1, 4</a:t>
            </a:r>
            <a:r>
              <a:rPr lang="en-US" u="none" dirty="0">
                <a:latin typeface="Arial Narrow" pitchFamily="34" charset="0"/>
              </a:rPr>
              <a:t>  are the QR’s  in Z*</a:t>
            </a:r>
            <a:r>
              <a:rPr lang="en-BZ" u="none" baseline="-25000" dirty="0">
                <a:latin typeface="Arial Narrow" pitchFamily="34" charset="0"/>
              </a:rPr>
              <a:t>15</a:t>
            </a:r>
            <a:endParaRPr lang="en-US" u="none" baseline="-25000" dirty="0">
              <a:latin typeface="Arial Narrow" pitchFamily="34" charset="0"/>
            </a:endParaRPr>
          </a:p>
        </p:txBody>
      </p:sp>
      <p:sp>
        <p:nvSpPr>
          <p:cNvPr id="1384458" name="Text Box 10"/>
          <p:cNvSpPr txBox="1">
            <a:spLocks noChangeArrowheads="1"/>
          </p:cNvSpPr>
          <p:nvPr/>
        </p:nvSpPr>
        <p:spPr bwMode="auto">
          <a:xfrm>
            <a:off x="733617" y="4896317"/>
            <a:ext cx="5143117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 dirty="0">
                <a:solidFill>
                  <a:schemeClr val="tx2"/>
                </a:solidFill>
                <a:latin typeface="Arial Narrow" pitchFamily="34" charset="0"/>
              </a:rPr>
              <a:t>The units :</a:t>
            </a:r>
            <a:r>
              <a:rPr lang="en-US" u="none" dirty="0">
                <a:solidFill>
                  <a:srgbClr val="023DD0"/>
                </a:solidFill>
                <a:latin typeface="Arial Narrow" pitchFamily="34" charset="0"/>
              </a:rPr>
              <a:t> 2, 7, 8, 11, 13, 14</a:t>
            </a:r>
            <a:r>
              <a:rPr lang="en-US" u="none" dirty="0">
                <a:latin typeface="Arial Narrow" pitchFamily="34" charset="0"/>
              </a:rPr>
              <a:t>  are the QNR’s  in Z*</a:t>
            </a:r>
            <a:r>
              <a:rPr lang="en-BZ" u="none" baseline="-25000" dirty="0">
                <a:latin typeface="Arial Narrow" pitchFamily="34" charset="0"/>
              </a:rPr>
              <a:t>15</a:t>
            </a:r>
            <a:endParaRPr lang="en-US" u="none" baseline="-25000" dirty="0">
              <a:latin typeface="Arial Narrow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944813" y="2489200"/>
            <a:ext cx="677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solidFill>
                  <a:schemeClr val="tx2"/>
                </a:solidFill>
                <a:latin typeface="Arial Narrow" pitchFamily="34" charset="0"/>
              </a:rPr>
              <a:t>units</a:t>
            </a:r>
            <a:endParaRPr lang="en-US" u="none" baseline="-2500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2087563" y="2717800"/>
            <a:ext cx="838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3763963" y="2717800"/>
            <a:ext cx="838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659438" y="2489200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>
                <a:solidFill>
                  <a:schemeClr val="tx2"/>
                </a:solidFill>
                <a:latin typeface="Arial Narrow" pitchFamily="34" charset="0"/>
              </a:rPr>
              <a:t>Non-units</a:t>
            </a:r>
            <a:endParaRPr lang="en-US" u="none" baseline="-2500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5210175" y="2717800"/>
            <a:ext cx="45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6811963" y="2717800"/>
            <a:ext cx="3063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84465" name="Text Box 17"/>
          <p:cNvSpPr txBox="1">
            <a:spLocks noChangeArrowheads="1"/>
          </p:cNvSpPr>
          <p:nvPr/>
        </p:nvSpPr>
        <p:spPr bwMode="auto">
          <a:xfrm>
            <a:off x="647700" y="3494088"/>
            <a:ext cx="7507288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u="none" dirty="0">
                <a:solidFill>
                  <a:srgbClr val="023DD0"/>
                </a:solidFill>
                <a:latin typeface="Arial Narrow" pitchFamily="34" charset="0"/>
              </a:rPr>
              <a:t>                                      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1, 4</a:t>
            </a:r>
            <a:r>
              <a:rPr lang="en-US" u="none" dirty="0">
                <a:solidFill>
                  <a:srgbClr val="023DD0"/>
                </a:solidFill>
                <a:latin typeface="Arial Narrow" pitchFamily="34" charset="0"/>
              </a:rPr>
              <a:t>                                         6, 9, 10</a:t>
            </a:r>
          </a:p>
          <a:p>
            <a:pPr defTabSz="762000"/>
            <a:endParaRPr lang="en-US" u="none" baseline="-25000" dirty="0">
              <a:solidFill>
                <a:schemeClr val="accent2"/>
              </a:solidFill>
              <a:latin typeface="Arial Narrow" pitchFamily="34" charset="0"/>
            </a:endParaRPr>
          </a:p>
          <a:p>
            <a:pPr defTabSz="762000"/>
            <a:r>
              <a:rPr lang="en-US" u="none" dirty="0">
                <a:solidFill>
                  <a:srgbClr val="023DD0"/>
                </a:solidFill>
                <a:latin typeface="Arial Narrow" pitchFamily="34" charset="0"/>
              </a:rPr>
              <a:t>                Quadratic Residues</a:t>
            </a:r>
          </a:p>
        </p:txBody>
      </p:sp>
      <p:sp>
        <p:nvSpPr>
          <p:cNvPr id="1384466" name="Line 18"/>
          <p:cNvSpPr>
            <a:spLocks noChangeShapeType="1"/>
          </p:cNvSpPr>
          <p:nvPr/>
        </p:nvSpPr>
        <p:spPr bwMode="auto">
          <a:xfrm flipV="1">
            <a:off x="2312988" y="3852863"/>
            <a:ext cx="917575" cy="207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464050" y="3943351"/>
            <a:ext cx="5619750" cy="1533526"/>
            <a:chOff x="2812" y="2484"/>
            <a:chExt cx="3540" cy="966"/>
          </a:xfrm>
        </p:grpSpPr>
        <p:sp>
          <p:nvSpPr>
            <p:cNvPr id="9236" name="Text Box 20"/>
            <p:cNvSpPr txBox="1">
              <a:spLocks noChangeArrowheads="1"/>
            </p:cNvSpPr>
            <p:nvPr/>
          </p:nvSpPr>
          <p:spPr bwMode="auto">
            <a:xfrm>
              <a:off x="4010" y="2557"/>
              <a:ext cx="231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defTabSz="762000"/>
              <a:r>
                <a:rPr lang="en-US" u="none" dirty="0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 1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  </a:t>
              </a:r>
              <a:r>
                <a:rPr lang="en-US" u="none" dirty="0">
                  <a:latin typeface="Arial Narrow" pitchFamily="34" charset="0"/>
                </a:rPr>
                <a:t>= 1  and 14     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</a:t>
              </a:r>
              <a:r>
                <a:rPr lang="en-US" u="none" dirty="0">
                  <a:latin typeface="Arial Narrow" pitchFamily="34" charset="0"/>
                </a:rPr>
                <a:t>    [  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</a:t>
              </a:r>
              <a:r>
                <a:rPr lang="en-US" u="none" dirty="0">
                  <a:latin typeface="Arial Narrow" pitchFamily="34" charset="0"/>
                </a:rPr>
                <a:t>1 in Z</a:t>
              </a:r>
              <a:r>
                <a:rPr lang="en-US" u="none" baseline="-25000" dirty="0">
                  <a:latin typeface="Arial Narrow" pitchFamily="34" charset="0"/>
                </a:rPr>
                <a:t>15</a:t>
              </a:r>
              <a:r>
                <a:rPr lang="en-US" u="none" dirty="0">
                  <a:latin typeface="Arial Narrow" pitchFamily="34" charset="0"/>
                </a:rPr>
                <a:t>) ]</a:t>
              </a:r>
            </a:p>
          </p:txBody>
        </p:sp>
        <p:sp>
          <p:nvSpPr>
            <p:cNvPr id="9237" name="Text Box 21"/>
            <p:cNvSpPr txBox="1">
              <a:spLocks noChangeArrowheads="1"/>
            </p:cNvSpPr>
            <p:nvPr/>
          </p:nvSpPr>
          <p:spPr bwMode="auto">
            <a:xfrm>
              <a:off x="4023" y="2718"/>
              <a:ext cx="2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defTabSz="762000"/>
              <a:r>
                <a:rPr lang="en-US" u="none" dirty="0">
                  <a:latin typeface="Arial Narrow" pitchFamily="34" charset="0"/>
                </a:rPr>
                <a:t>       = 4  and 11      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</a:t>
              </a:r>
              <a:r>
                <a:rPr lang="en-US" u="none" dirty="0">
                  <a:latin typeface="Arial Narrow" pitchFamily="34" charset="0"/>
                </a:rPr>
                <a:t>    [  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</a:t>
              </a:r>
              <a:r>
                <a:rPr lang="en-US" u="none" dirty="0">
                  <a:latin typeface="Arial Narrow" pitchFamily="34" charset="0"/>
                </a:rPr>
                <a:t>4 in Z</a:t>
              </a:r>
              <a:r>
                <a:rPr lang="en-US" u="none" baseline="-25000" dirty="0">
                  <a:latin typeface="Arial Narrow" pitchFamily="34" charset="0"/>
                </a:rPr>
                <a:t>15</a:t>
              </a:r>
              <a:r>
                <a:rPr lang="en-US" u="none" dirty="0">
                  <a:latin typeface="Arial Narrow" pitchFamily="34" charset="0"/>
                </a:rPr>
                <a:t>) ]</a:t>
              </a:r>
            </a:p>
          </p:txBody>
        </p: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>
              <a:off x="4010" y="3045"/>
              <a:ext cx="22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defTabSz="762000"/>
              <a:r>
                <a:rPr lang="en-US" u="none" dirty="0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 4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  </a:t>
              </a:r>
              <a:r>
                <a:rPr lang="en-US" u="none" dirty="0">
                  <a:latin typeface="Arial Narrow" pitchFamily="34" charset="0"/>
                </a:rPr>
                <a:t>= 2  and 13    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</a:t>
              </a:r>
              <a:r>
                <a:rPr lang="en-US" u="none" dirty="0">
                  <a:latin typeface="Arial Narrow" pitchFamily="34" charset="0"/>
                </a:rPr>
                <a:t>   [  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</a:t>
              </a:r>
              <a:r>
                <a:rPr lang="en-US" u="none" dirty="0">
                  <a:latin typeface="Arial Narrow" pitchFamily="34" charset="0"/>
                </a:rPr>
                <a:t>2 in Z</a:t>
              </a:r>
              <a:r>
                <a:rPr lang="en-US" u="none" baseline="-25000" dirty="0">
                  <a:latin typeface="Arial Narrow" pitchFamily="34" charset="0"/>
                </a:rPr>
                <a:t>15</a:t>
              </a:r>
              <a:r>
                <a:rPr lang="en-US" u="none" dirty="0">
                  <a:latin typeface="Arial Narrow" pitchFamily="34" charset="0"/>
                </a:rPr>
                <a:t>) ]</a:t>
              </a:r>
            </a:p>
          </p:txBody>
        </p:sp>
        <p:sp>
          <p:nvSpPr>
            <p:cNvPr id="9239" name="Text Box 23"/>
            <p:cNvSpPr txBox="1">
              <a:spLocks noChangeArrowheads="1"/>
            </p:cNvSpPr>
            <p:nvPr/>
          </p:nvSpPr>
          <p:spPr bwMode="auto">
            <a:xfrm>
              <a:off x="4027" y="3197"/>
              <a:ext cx="2281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defTabSz="762000"/>
              <a:r>
                <a:rPr lang="en-US" u="none" dirty="0">
                  <a:latin typeface="Arial Narrow" pitchFamily="34" charset="0"/>
                </a:rPr>
                <a:t>       = 7  and  8     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</a:t>
              </a:r>
              <a:r>
                <a:rPr lang="en-US" u="none" dirty="0">
                  <a:latin typeface="Arial Narrow" pitchFamily="34" charset="0"/>
                </a:rPr>
                <a:t>   [  </a:t>
              </a:r>
              <a:r>
                <a:rPr lang="en-US" u="none" dirty="0">
                  <a:latin typeface="Arial Narrow" pitchFamily="34" charset="0"/>
                  <a:sym typeface="Symbol" pitchFamily="18" charset="2"/>
                </a:rPr>
                <a:t></a:t>
              </a:r>
              <a:r>
                <a:rPr lang="en-US" u="none" dirty="0">
                  <a:latin typeface="Arial Narrow" pitchFamily="34" charset="0"/>
                </a:rPr>
                <a:t>7 in Z</a:t>
              </a:r>
              <a:r>
                <a:rPr lang="en-US" u="none" baseline="-25000" dirty="0">
                  <a:latin typeface="Arial Narrow" pitchFamily="34" charset="0"/>
                </a:rPr>
                <a:t>15</a:t>
              </a:r>
              <a:r>
                <a:rPr lang="en-US" u="none" dirty="0">
                  <a:latin typeface="Arial Narrow" pitchFamily="34" charset="0"/>
                </a:rPr>
                <a:t>) ]</a:t>
              </a:r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>
              <a:off x="2812" y="2950"/>
              <a:ext cx="10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de-DE"/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3946" y="2484"/>
              <a:ext cx="2406" cy="9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26" name="Rectangle 3">
            <a:extLst>
              <a:ext uri="{FF2B5EF4-FFF2-40B4-BE49-F238E27FC236}">
                <a16:creationId xmlns="" xmlns:a16="http://schemas.microsoft.com/office/drawing/2014/main" id="{AD845826-73D7-44EB-A6E2-37BF11178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1221365"/>
            <a:ext cx="5492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762000"/>
            <a:r>
              <a:rPr lang="en-US" sz="2400" dirty="0">
                <a:latin typeface="Arial Narrow" pitchFamily="34" charset="0"/>
              </a:rPr>
              <a:t>Squaring in </a:t>
            </a:r>
            <a:r>
              <a:rPr lang="en-US" sz="2400" dirty="0" err="1">
                <a:latin typeface="Arial Narrow" pitchFamily="34" charset="0"/>
              </a:rPr>
              <a:t>Z</a:t>
            </a:r>
            <a:r>
              <a:rPr lang="en-US" sz="2400" baseline="-25000" dirty="0" err="1">
                <a:latin typeface="Arial Narrow" pitchFamily="34" charset="0"/>
              </a:rPr>
              <a:t>m</a:t>
            </a:r>
            <a:endParaRPr lang="en-US" sz="2400" u="none" baseline="-25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4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8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8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8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8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4456" grpId="0" animBg="1"/>
      <p:bldP spid="1384457" grpId="0"/>
      <p:bldP spid="1384458" grpId="0"/>
      <p:bldP spid="1384465" grpId="0"/>
      <p:bldP spid="1384466" grpId="0" animBg="1"/>
    </p:bldLst>
  </p:timing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2043</Words>
  <Application>Microsoft Office PowerPoint</Application>
  <PresentationFormat>Benutzerdefiniert</PresentationFormat>
  <Paragraphs>321</Paragraphs>
  <Slides>18</Slides>
  <Notes>18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0" baseType="lpstr">
      <vt:lpstr>bosch</vt:lpstr>
      <vt:lpstr>Equation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811</cp:revision>
  <cp:lastPrinted>2015-11-05T16:59:30Z</cp:lastPrinted>
  <dcterms:created xsi:type="dcterms:W3CDTF">1996-03-01T13:14:56Z</dcterms:created>
  <dcterms:modified xsi:type="dcterms:W3CDTF">2023-05-22T16:04:15Z</dcterms:modified>
</cp:coreProperties>
</file>