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6" r:id="rId18"/>
    <p:sldId id="291" r:id="rId19"/>
    <p:sldId id="292" r:id="rId20"/>
    <p:sldId id="293" r:id="rId21"/>
    <p:sldId id="294" r:id="rId22"/>
    <p:sldId id="295" r:id="rId23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600" y="73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7736A-55E6-40AF-8929-BA418C6D7DB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C8729-39DD-4B87-B5E5-93DB7CB56EA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64BBF-0C1C-4015-8361-E9B2FFB3B64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860C-87AB-429A-A804-D627C4F85AC9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2E752-0634-4FCC-9F9B-8E40F347563F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5B23-EAA0-4155-BCF8-FA2E61492F2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5B23-EAA0-4155-BCF8-FA2E61492F2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86DB3-8162-4355-8B06-F81903AD0F7D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B00A5-35BC-41CD-BBA4-7035D7466AD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AAF66-9D61-4605-98CE-7C75A9D5A28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48D8E-7BEA-45EA-9007-087EEADFDF7F}" type="slidenum">
              <a:rPr lang="en-GB" smtClean="0">
                <a:solidFill>
                  <a:prstClr val="black"/>
                </a:solidFill>
                <a:latin typeface="Arial" pitchFamily="34" charset="0"/>
              </a:rPr>
              <a:pPr/>
              <a:t>3</a:t>
            </a:fld>
            <a:endParaRPr lang="en-GB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569913"/>
            <a:ext cx="5835650" cy="40544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4400"/>
            <a:ext cx="4968875" cy="4483100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7908A-1D8E-4412-9476-6F8D2C81C87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C1E5E-0AFB-4D36-BEE5-78AADDABCAD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7FFCC-744E-4DAA-A401-B9BC738E0EA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AAEAA-A6DB-4299-9B53-5F2504C6FE7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B492-570E-41DA-98FC-02CA10F30C0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C8729-39DD-4B87-B5E5-93DB7CB56EA1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15.05.2023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v48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2524428" y="2993960"/>
            <a:ext cx="5300147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Lecture-11</a:t>
            </a:r>
          </a:p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Public-Key Cryptography</a:t>
            </a:r>
          </a:p>
          <a:p>
            <a:pPr algn="ctr" defTabSz="762000">
              <a:defRPr/>
            </a:pPr>
            <a:r>
              <a:rPr lang="en-US" sz="28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Public-Key Crypto-System  </a:t>
            </a:r>
            <a:endParaRPr lang="en-US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008812" y="4159303"/>
            <a:ext cx="2732137" cy="533400"/>
          </a:xfrm>
          <a:prstGeom prst="rect">
            <a:avLst/>
          </a:prstGeom>
          <a:solidFill>
            <a:srgbClr val="FFFFE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86499" name="Text Box 3"/>
          <p:cNvSpPr txBox="1">
            <a:spLocks noChangeArrowheads="1"/>
          </p:cNvSpPr>
          <p:nvPr/>
        </p:nvSpPr>
        <p:spPr bwMode="auto">
          <a:xfrm>
            <a:off x="1871643" y="650503"/>
            <a:ext cx="64360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sz="36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Signature Scheme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21063" y="2236047"/>
            <a:ext cx="3173412" cy="1127125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84699" y="4911562"/>
            <a:ext cx="445079" cy="386258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278063" y="4041927"/>
            <a:ext cx="41132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10993" y="5726236"/>
            <a:ext cx="2436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u="none" dirty="0">
                <a:solidFill>
                  <a:srgbClr val="000000"/>
                </a:solidFill>
              </a:rPr>
              <a:t> Signed Message</a:t>
            </a:r>
            <a:endParaRPr lang="en-US" u="none" baseline="30000" dirty="0">
              <a:solidFill>
                <a:srgbClr val="0000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835048" y="3799385"/>
            <a:ext cx="37411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78063" y="4288088"/>
            <a:ext cx="3421221" cy="37151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solidFill>
                  <a:srgbClr val="FC0128"/>
                </a:solidFill>
                <a:sym typeface="Symbol" pitchFamily="18" charset="2"/>
              </a:rPr>
              <a:t>k</a:t>
            </a:r>
            <a:r>
              <a:rPr lang="en-AU" sz="1800" b="0" u="none" dirty="0">
                <a:solidFill>
                  <a:srgbClr val="FC0128"/>
                </a:solidFill>
              </a:rPr>
              <a:t> </a:t>
            </a:r>
            <a:r>
              <a:rPr lang="en-AU" sz="1800" u="none" baseline="30000" dirty="0">
                <a:solidFill>
                  <a:srgbClr val="FC0128"/>
                </a:solidFill>
              </a:rPr>
              <a:t>-1</a:t>
            </a:r>
            <a:r>
              <a:rPr lang="en-US" sz="1800" u="none" dirty="0">
                <a:solidFill>
                  <a:srgbClr val="000000"/>
                </a:solidFill>
              </a:rPr>
              <a:t> ( M - </a:t>
            </a:r>
            <a:r>
              <a:rPr lang="en-US" sz="1800" u="none" dirty="0">
                <a:solidFill>
                  <a:srgbClr val="000000"/>
                </a:solidFill>
                <a:sym typeface="Symbol" pitchFamily="18" charset="2"/>
              </a:rPr>
              <a:t>r</a:t>
            </a:r>
            <a:r>
              <a:rPr lang="en-US" sz="1800" u="none" dirty="0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US" sz="1800" u="none" dirty="0">
                <a:solidFill>
                  <a:srgbClr val="000000"/>
                </a:solidFill>
                <a:sym typeface="Symbol" pitchFamily="18" charset="2"/>
              </a:rPr>
              <a:t>. </a:t>
            </a:r>
            <a:r>
              <a:rPr lang="en-AU" sz="1800" u="none" dirty="0" err="1">
                <a:solidFill>
                  <a:srgbClr val="FC0128"/>
                </a:solidFill>
              </a:rPr>
              <a:t>X</a:t>
            </a:r>
            <a:r>
              <a:rPr lang="en-AU" sz="1800" u="none" baseline="-25000" dirty="0" err="1">
                <a:solidFill>
                  <a:srgbClr val="FC0128"/>
                </a:solidFill>
              </a:rPr>
              <a:t>a</a:t>
            </a:r>
            <a:r>
              <a:rPr lang="en-US" sz="1800" u="none" dirty="0">
                <a:solidFill>
                  <a:srgbClr val="000000"/>
                </a:solidFill>
              </a:rPr>
              <a:t> ) mod (p-1)  =  S</a:t>
            </a:r>
            <a:endParaRPr lang="en-AU" sz="1800" u="none" dirty="0">
              <a:solidFill>
                <a:srgbClr val="00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11824" y="4763486"/>
            <a:ext cx="2724120" cy="89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solidFill>
                  <a:srgbClr val="000000"/>
                </a:solidFill>
              </a:rPr>
              <a:t>Then M is authentic.</a:t>
            </a:r>
          </a:p>
          <a:p>
            <a:pPr defTabSz="762000"/>
            <a:r>
              <a:rPr lang="en-US" sz="1600" u="none" dirty="0" smtClean="0">
                <a:solidFill>
                  <a:srgbClr val="000000"/>
                </a:solidFill>
              </a:rPr>
              <a:t>User </a:t>
            </a:r>
            <a:r>
              <a:rPr lang="en-US" sz="1600" u="none" dirty="0">
                <a:solidFill>
                  <a:srgbClr val="000000"/>
                </a:solidFill>
              </a:rPr>
              <a:t>A cannot deny </a:t>
            </a:r>
            <a:br>
              <a:rPr lang="en-US" sz="1600" u="none" dirty="0">
                <a:solidFill>
                  <a:srgbClr val="000000"/>
                </a:solidFill>
              </a:rPr>
            </a:br>
            <a:r>
              <a:rPr lang="en-US" sz="1600" u="none" dirty="0">
                <a:solidFill>
                  <a:srgbClr val="000000"/>
                </a:solidFill>
              </a:rPr>
              <a:t>having signed message M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48869" y="2328122"/>
            <a:ext cx="246924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US" sz="1800" b="0" u="none" dirty="0">
                <a:solidFill>
                  <a:srgbClr val="000000"/>
                </a:solidFill>
                <a:sym typeface="Symbol" pitchFamily="18" charset="2"/>
              </a:rPr>
              <a:t>  is primitive in </a:t>
            </a:r>
            <a:r>
              <a:rPr lang="en-US" sz="1800" u="none" dirty="0">
                <a:solidFill>
                  <a:srgbClr val="000000"/>
                </a:solidFill>
                <a:sym typeface="Symbol" pitchFamily="18" charset="2"/>
              </a:rPr>
              <a:t>GF(p)</a:t>
            </a:r>
            <a:endParaRPr lang="en-US" sz="1400" u="none" dirty="0">
              <a:solidFill>
                <a:srgbClr val="000000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70609" y="2467040"/>
            <a:ext cx="2286000" cy="9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 dirty="0" err="1">
                <a:solidFill>
                  <a:srgbClr val="FC0128"/>
                </a:solidFill>
              </a:rPr>
              <a:t>X</a:t>
            </a:r>
            <a:r>
              <a:rPr lang="en-AU" sz="1800" u="none" baseline="-25000" dirty="0" err="1">
                <a:solidFill>
                  <a:srgbClr val="FC0128"/>
                </a:solidFill>
              </a:rPr>
              <a:t>a</a:t>
            </a:r>
            <a:r>
              <a:rPr lang="en-AU" sz="1800" b="0" u="none" dirty="0">
                <a:solidFill>
                  <a:srgbClr val="000000"/>
                </a:solidFill>
              </a:rPr>
              <a:t> = Secret Key of A</a:t>
            </a:r>
          </a:p>
          <a:p>
            <a:pPr defTabSz="762000"/>
            <a:endParaRPr lang="en-AU" sz="1800" b="0" u="none" dirty="0">
              <a:solidFill>
                <a:srgbClr val="000000"/>
              </a:solidFill>
            </a:endParaRPr>
          </a:p>
          <a:p>
            <a:pPr defTabSz="762000"/>
            <a:r>
              <a:rPr lang="en-US" i="1" u="none" dirty="0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AU" b="0" u="none" dirty="0">
                <a:solidFill>
                  <a:srgbClr val="023DD0"/>
                </a:solidFill>
              </a:rPr>
              <a:t> </a:t>
            </a:r>
            <a:r>
              <a:rPr lang="en-AU" u="none" baseline="30000" dirty="0" err="1">
                <a:solidFill>
                  <a:srgbClr val="FC0128"/>
                </a:solidFill>
              </a:rPr>
              <a:t>Xa</a:t>
            </a:r>
            <a:r>
              <a:rPr lang="en-US" i="1" u="none" dirty="0">
                <a:solidFill>
                  <a:srgbClr val="023DD0"/>
                </a:solidFill>
                <a:sym typeface="Symbol" pitchFamily="18" charset="2"/>
              </a:rPr>
              <a:t> = </a:t>
            </a:r>
            <a:r>
              <a:rPr lang="en-US" b="0" i="1" u="none" dirty="0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b="0" u="none" baseline="-25000" dirty="0" err="1">
                <a:solidFill>
                  <a:srgbClr val="023DD0"/>
                </a:solidFill>
              </a:rPr>
              <a:t>a</a:t>
            </a:r>
            <a:endParaRPr lang="en-AU" b="0" u="none" baseline="-25000" dirty="0">
              <a:solidFill>
                <a:srgbClr val="023DD0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6629400" y="5336692"/>
            <a:ext cx="0" cy="4047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32447" y="4923765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solidFill>
                  <a:srgbClr val="FC0128"/>
                </a:solidFill>
              </a:rPr>
              <a:t>k</a:t>
            </a:r>
            <a:endParaRPr lang="en-US" sz="1800" u="none" dirty="0">
              <a:solidFill>
                <a:srgbClr val="0000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50527" y="2038403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User A signs M     </a:t>
            </a:r>
            <a:endParaRPr lang="en-US" sz="2400" u="none" dirty="0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81875" y="2159847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Verifier     </a:t>
            </a:r>
            <a:endParaRPr lang="en-US" sz="2400" u="none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649663" y="2707425"/>
            <a:ext cx="373221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 dirty="0" err="1">
                <a:solidFill>
                  <a:srgbClr val="023DD0"/>
                </a:solidFill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a</a:t>
            </a:r>
            <a:r>
              <a:rPr lang="en-AU" sz="1800" b="0" u="none" dirty="0">
                <a:solidFill>
                  <a:srgbClr val="023DD0"/>
                </a:solidFill>
              </a:rPr>
              <a:t> = </a:t>
            </a:r>
            <a:r>
              <a:rPr lang="en-US" sz="1800" b="0" u="none" dirty="0">
                <a:solidFill>
                  <a:srgbClr val="000000"/>
                </a:solidFill>
              </a:rPr>
              <a:t> public key of A  </a:t>
            </a:r>
            <a:r>
              <a:rPr lang="en-US" sz="2400" b="0" u="none" dirty="0">
                <a:solidFill>
                  <a:srgbClr val="000000"/>
                </a:solidFill>
              </a:rPr>
              <a:t>              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670391" y="513649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278063" y="3017171"/>
            <a:ext cx="1293812" cy="15409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334986" y="3859595"/>
            <a:ext cx="500062" cy="284163"/>
            <a:chOff x="807" y="2428"/>
            <a:chExt cx="315" cy="178"/>
          </a:xfrm>
        </p:grpSpPr>
        <p:sp>
          <p:nvSpPr>
            <p:cNvPr id="10282" name="Freeform 21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3" name="Freeform 22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4" name="Freeform 23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5" name="Freeform 24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6" name="Freeform 25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7" name="Freeform 26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88" name="Freeform 27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261" name="Text Box 28"/>
          <p:cNvSpPr txBox="1">
            <a:spLocks noChangeArrowheads="1"/>
          </p:cNvSpPr>
          <p:nvPr/>
        </p:nvSpPr>
        <p:spPr bwMode="auto">
          <a:xfrm>
            <a:off x="1230215" y="5539084"/>
            <a:ext cx="2799125" cy="5869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solidFill>
                  <a:srgbClr val="FC0128"/>
                </a:solidFill>
                <a:sym typeface="Symbol" pitchFamily="18" charset="2"/>
              </a:rPr>
              <a:t>k</a:t>
            </a:r>
            <a:r>
              <a:rPr lang="en-US" sz="1600" u="none" dirty="0">
                <a:solidFill>
                  <a:srgbClr val="000000"/>
                </a:solidFill>
                <a:sym typeface="Symbol" pitchFamily="18" charset="2"/>
              </a:rPr>
              <a:t> Random unit  in Z</a:t>
            </a:r>
            <a:r>
              <a:rPr lang="en-US" sz="1600" u="none" baseline="-25000" dirty="0">
                <a:solidFill>
                  <a:srgbClr val="000000"/>
                </a:solidFill>
                <a:sym typeface="Symbol" pitchFamily="18" charset="2"/>
              </a:rPr>
              <a:t>p-1</a:t>
            </a:r>
          </a:p>
          <a:p>
            <a:pPr defTabSz="762000"/>
            <a:r>
              <a:rPr lang="de-DE" sz="1600" u="none" dirty="0" err="1">
                <a:solidFill>
                  <a:srgbClr val="000000"/>
                </a:solidFill>
                <a:sym typeface="Symbol" pitchFamily="18" charset="2"/>
              </a:rPr>
              <a:t>That</a:t>
            </a:r>
            <a:r>
              <a:rPr lang="de-DE" sz="1600" u="none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sym typeface="Symbol" pitchFamily="18" charset="2"/>
              </a:rPr>
              <a:t>is</a:t>
            </a:r>
            <a:r>
              <a:rPr lang="de-DE" sz="1600" u="none" dirty="0">
                <a:solidFill>
                  <a:srgbClr val="000000"/>
                </a:solidFill>
                <a:sym typeface="Symbol" pitchFamily="18" charset="2"/>
              </a:rPr>
              <a:t>: </a:t>
            </a:r>
            <a:r>
              <a:rPr lang="de-DE" sz="1600" u="none" dirty="0" err="1">
                <a:solidFill>
                  <a:srgbClr val="000000"/>
                </a:solidFill>
                <a:sym typeface="Symbol" pitchFamily="18" charset="2"/>
              </a:rPr>
              <a:t>gcd</a:t>
            </a:r>
            <a:r>
              <a:rPr lang="de-DE" sz="1600" u="none" dirty="0">
                <a:solidFill>
                  <a:srgbClr val="000000"/>
                </a:solidFill>
                <a:sym typeface="Symbol" pitchFamily="18" charset="2"/>
              </a:rPr>
              <a:t> (k, p-1 ) = 1</a:t>
            </a:r>
            <a:endParaRPr lang="en-US" sz="1600" u="none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0262" name="Rectangle 29"/>
          <p:cNvSpPr>
            <a:spLocks noChangeArrowheads="1"/>
          </p:cNvSpPr>
          <p:nvPr/>
        </p:nvSpPr>
        <p:spPr bwMode="auto">
          <a:xfrm>
            <a:off x="3126184" y="4898365"/>
            <a:ext cx="1842691" cy="47625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63" name="Text Box 30"/>
          <p:cNvSpPr txBox="1">
            <a:spLocks noChangeArrowheads="1"/>
          </p:cNvSpPr>
          <p:nvPr/>
        </p:nvSpPr>
        <p:spPr bwMode="auto">
          <a:xfrm>
            <a:off x="2974499" y="4913110"/>
            <a:ext cx="19812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sym typeface="Symbol" pitchFamily="18" charset="2"/>
              </a:rPr>
              <a:t>r</a:t>
            </a:r>
            <a:r>
              <a:rPr lang="en-US" sz="1800" u="none" dirty="0" smtClean="0">
                <a:sym typeface="Symbol" pitchFamily="18" charset="2"/>
              </a:rPr>
              <a:t> = </a:t>
            </a:r>
            <a:r>
              <a:rPr lang="en-AU" sz="1800" u="none" baseline="30000" dirty="0" smtClean="0">
                <a:solidFill>
                  <a:srgbClr val="FF0000"/>
                </a:solidFill>
              </a:rPr>
              <a:t>k</a:t>
            </a:r>
            <a:endParaRPr lang="en-US" sz="1800" u="none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6403975" y="3813327"/>
            <a:ext cx="381000" cy="1476375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</a:rPr>
              <a:t>M</a:t>
            </a:r>
          </a:p>
          <a:p>
            <a:pPr algn="ctr" defTabSz="762000"/>
            <a:endParaRPr lang="en-US" sz="1800" u="none">
              <a:solidFill>
                <a:srgbClr val="000000"/>
              </a:solidFill>
            </a:endParaRPr>
          </a:p>
          <a:p>
            <a:pPr algn="ctr" defTabSz="762000"/>
            <a:r>
              <a:rPr lang="en-US" sz="1800" u="none">
                <a:solidFill>
                  <a:srgbClr val="000000"/>
                </a:solidFill>
              </a:rPr>
              <a:t>S</a:t>
            </a:r>
          </a:p>
          <a:p>
            <a:pPr algn="ctr" defTabSz="762000"/>
            <a:endParaRPr lang="en-US" sz="1800" u="none">
              <a:solidFill>
                <a:srgbClr val="000000"/>
              </a:solidFill>
            </a:endParaRPr>
          </a:p>
          <a:p>
            <a:pPr algn="ctr" defTabSz="762000"/>
            <a:r>
              <a:rPr lang="en-US" sz="1800" u="none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7008813" y="4252945"/>
            <a:ext cx="273213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i="1" u="none" dirty="0">
                <a:solidFill>
                  <a:srgbClr val="000000"/>
                </a:solidFill>
                <a:sym typeface="Symbol" pitchFamily="18" charset="2"/>
              </a:rPr>
              <a:t> </a:t>
            </a:r>
            <a:r>
              <a:rPr lang="en-US" sz="1800" i="1" u="none" baseline="30000" dirty="0">
                <a:solidFill>
                  <a:srgbClr val="000000"/>
                </a:solidFill>
                <a:sym typeface="Symbol" pitchFamily="18" charset="2"/>
              </a:rPr>
              <a:t>M</a:t>
            </a:r>
            <a:r>
              <a:rPr lang="en-US" sz="1800" i="1" u="none" dirty="0">
                <a:solidFill>
                  <a:srgbClr val="000000"/>
                </a:solidFill>
                <a:sym typeface="Symbol" pitchFamily="18" charset="2"/>
              </a:rPr>
              <a:t>    = </a:t>
            </a:r>
            <a:r>
              <a:rPr lang="en-AU" sz="1800" u="none" dirty="0">
                <a:solidFill>
                  <a:srgbClr val="000000"/>
                </a:solidFill>
              </a:rPr>
              <a:t> </a:t>
            </a:r>
            <a:r>
              <a:rPr lang="en-AU" sz="1800" b="0" u="none" dirty="0" err="1">
                <a:solidFill>
                  <a:srgbClr val="000000"/>
                </a:solidFill>
              </a:rPr>
              <a:t>y</a:t>
            </a:r>
            <a:r>
              <a:rPr lang="en-AU" sz="1800" u="none" baseline="-25000" dirty="0" err="1">
                <a:solidFill>
                  <a:srgbClr val="000000"/>
                </a:solidFill>
              </a:rPr>
              <a:t>a</a:t>
            </a:r>
            <a:r>
              <a:rPr lang="en-AU" sz="1800" u="none" baseline="30000" dirty="0" err="1">
                <a:solidFill>
                  <a:srgbClr val="000000"/>
                </a:solidFill>
              </a:rPr>
              <a:t>r</a:t>
            </a:r>
            <a:r>
              <a:rPr lang="en-AU" sz="1800" u="none" baseline="-25000" dirty="0">
                <a:solidFill>
                  <a:srgbClr val="000000"/>
                </a:solidFill>
              </a:rPr>
              <a:t>  </a:t>
            </a:r>
            <a:r>
              <a:rPr lang="en-US" sz="1800" u="none" dirty="0">
                <a:solidFill>
                  <a:srgbClr val="000000"/>
                </a:solidFill>
                <a:sym typeface="Symbol" pitchFamily="18" charset="2"/>
              </a:rPr>
              <a:t>.</a:t>
            </a:r>
            <a:r>
              <a:rPr lang="en-AU" sz="1800" b="0" u="none" dirty="0">
                <a:solidFill>
                  <a:srgbClr val="000000"/>
                </a:solidFill>
              </a:rPr>
              <a:t>  </a:t>
            </a:r>
            <a:r>
              <a:rPr lang="en-AU" sz="1800" u="none" dirty="0">
                <a:solidFill>
                  <a:srgbClr val="000000"/>
                </a:solidFill>
              </a:rPr>
              <a:t>r </a:t>
            </a:r>
            <a:r>
              <a:rPr lang="en-AU" sz="1800" b="0" u="none" baseline="30000" dirty="0">
                <a:solidFill>
                  <a:srgbClr val="000000"/>
                </a:solidFill>
              </a:rPr>
              <a:t>S</a:t>
            </a:r>
            <a:r>
              <a:rPr lang="en-AU" sz="1800" b="0" u="none" dirty="0">
                <a:solidFill>
                  <a:srgbClr val="000000"/>
                </a:solidFill>
              </a:rPr>
              <a:t>    mod p</a:t>
            </a:r>
            <a:endParaRPr lang="en-US" sz="1800" u="none" baseline="30000" dirty="0">
              <a:solidFill>
                <a:srgbClr val="000000"/>
              </a:solidFill>
            </a:endParaRPr>
          </a:p>
        </p:txBody>
      </p:sp>
      <p:sp>
        <p:nvSpPr>
          <p:cNvPr id="10268" name="Text Box 35"/>
          <p:cNvSpPr txBox="1">
            <a:spLocks noChangeArrowheads="1"/>
          </p:cNvSpPr>
          <p:nvPr/>
        </p:nvSpPr>
        <p:spPr bwMode="auto">
          <a:xfrm>
            <a:off x="8044624" y="3468354"/>
            <a:ext cx="337250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olidFill>
                  <a:srgbClr val="000000"/>
                </a:solidFill>
              </a:rPr>
              <a:t>If</a:t>
            </a:r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>
            <a:off x="8193088" y="3789515"/>
            <a:ext cx="0" cy="3063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71" name="Text Box 38"/>
          <p:cNvSpPr txBox="1">
            <a:spLocks noChangeArrowheads="1"/>
          </p:cNvSpPr>
          <p:nvPr/>
        </p:nvSpPr>
        <p:spPr bwMode="auto">
          <a:xfrm>
            <a:off x="3421063" y="1855047"/>
            <a:ext cx="1760538" cy="366713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>
                <a:solidFill>
                  <a:srgbClr val="000000"/>
                </a:solidFill>
              </a:rPr>
              <a:t>public directory</a:t>
            </a:r>
            <a:endParaRPr lang="en-US" sz="2400" b="0" u="none">
              <a:solidFill>
                <a:srgbClr val="000000"/>
              </a:solidFill>
            </a:endParaRPr>
          </a:p>
        </p:txBody>
      </p:sp>
      <p:sp>
        <p:nvSpPr>
          <p:cNvPr id="10272" name="Line 39"/>
          <p:cNvSpPr>
            <a:spLocks noChangeShapeType="1"/>
          </p:cNvSpPr>
          <p:nvPr/>
        </p:nvSpPr>
        <p:spPr bwMode="auto">
          <a:xfrm>
            <a:off x="5987085" y="3023522"/>
            <a:ext cx="1616147" cy="1477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73" name="Text Box 40"/>
          <p:cNvSpPr txBox="1">
            <a:spLocks noChangeArrowheads="1"/>
          </p:cNvSpPr>
          <p:nvPr/>
        </p:nvSpPr>
        <p:spPr bwMode="auto">
          <a:xfrm>
            <a:off x="7603232" y="2939348"/>
            <a:ext cx="1525786" cy="402291"/>
          </a:xfrm>
          <a:prstGeom prst="rect">
            <a:avLst/>
          </a:prstGeom>
          <a:solidFill>
            <a:srgbClr val="FFFFE5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ym typeface="Symbol" pitchFamily="18" charset="2"/>
              </a:rPr>
              <a:t>p, </a:t>
            </a:r>
            <a:r>
              <a:rPr lang="en-AU" b="0" u="none" dirty="0"/>
              <a:t>, </a:t>
            </a:r>
            <a:r>
              <a:rPr lang="en-AU" b="0" u="none" dirty="0" err="1"/>
              <a:t>y</a:t>
            </a:r>
            <a:r>
              <a:rPr lang="en-AU" u="none" baseline="-25000" dirty="0" err="1"/>
              <a:t>a</a:t>
            </a:r>
            <a:endParaRPr lang="en-US" u="none" baseline="-25000" dirty="0"/>
          </a:p>
        </p:txBody>
      </p:sp>
      <p:sp>
        <p:nvSpPr>
          <p:cNvPr id="10277" name="Line 44"/>
          <p:cNvSpPr>
            <a:spLocks noChangeShapeType="1"/>
          </p:cNvSpPr>
          <p:nvPr/>
        </p:nvSpPr>
        <p:spPr bwMode="auto">
          <a:xfrm>
            <a:off x="5713413" y="4491190"/>
            <a:ext cx="695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79" name="Line 46"/>
          <p:cNvSpPr>
            <a:spLocks noChangeShapeType="1"/>
          </p:cNvSpPr>
          <p:nvPr/>
        </p:nvSpPr>
        <p:spPr bwMode="auto">
          <a:xfrm flipV="1">
            <a:off x="4968875" y="5123015"/>
            <a:ext cx="1430338" cy="47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2600" y="5076825"/>
            <a:ext cx="4799013" cy="685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4451" name="Text Box 3"/>
          <p:cNvSpPr txBox="1">
            <a:spLocks noChangeArrowheads="1"/>
          </p:cNvSpPr>
          <p:nvPr/>
        </p:nvSpPr>
        <p:spPr bwMode="auto">
          <a:xfrm>
            <a:off x="1184275" y="762000"/>
            <a:ext cx="8029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Digital Signature Standard DSS (1994)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Explicit true signature based on </a:t>
            </a:r>
            <a:r>
              <a:rPr lang="en-US" sz="24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Signature System (1985)</a:t>
            </a:r>
            <a:endParaRPr lang="en-US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05200" y="2513013"/>
            <a:ext cx="2589213" cy="838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 dirty="0">
                <a:latin typeface="Arial Narrow" pitchFamily="34" charset="0"/>
                <a:cs typeface="Arial" charset="0"/>
              </a:rPr>
              <a:t>Secure Hash Algorithm</a:t>
            </a:r>
          </a:p>
          <a:p>
            <a:pPr algn="ctr" defTabSz="762000"/>
            <a:r>
              <a:rPr lang="en-US" sz="1800" u="none" dirty="0">
                <a:latin typeface="Arial Narrow" pitchFamily="34" charset="0"/>
                <a:cs typeface="Arial" charset="0"/>
              </a:rPr>
              <a:t>(SHA</a:t>
            </a:r>
            <a:r>
              <a:rPr lang="en-US" sz="1800" u="none" dirty="0" smtClean="0">
                <a:latin typeface="Arial Narrow" pitchFamily="34" charset="0"/>
                <a:cs typeface="Arial" charset="0"/>
              </a:rPr>
              <a:t>) </a:t>
            </a:r>
            <a:r>
              <a:rPr lang="en-US" sz="1800" b="0" u="none" dirty="0" smtClean="0">
                <a:latin typeface="Arial Narrow" pitchFamily="34" charset="0"/>
                <a:cs typeface="Arial" charset="0"/>
              </a:rPr>
              <a:t>see later</a:t>
            </a:r>
            <a:endParaRPr lang="en-US" sz="1800" b="0" u="none" dirty="0">
              <a:latin typeface="Arial Narrow" pitchFamily="34" charset="0"/>
              <a:cs typeface="Arial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667000" y="2932113"/>
            <a:ext cx="83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66938" y="266541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  <a:cs typeface="Arial" charset="0"/>
              </a:rPr>
              <a:t>M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800600" y="3336925"/>
            <a:ext cx="0" cy="5349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900613" y="3427413"/>
            <a:ext cx="1370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H(M)   </a:t>
            </a:r>
            <a:r>
              <a:rPr lang="en-US" sz="1600" u="none">
                <a:latin typeface="Arial Narrow" pitchFamily="34" charset="0"/>
                <a:cs typeface="Arial" charset="0"/>
              </a:rPr>
              <a:t>160 bits</a:t>
            </a:r>
            <a:endParaRPr lang="en-US" sz="1800" u="none">
              <a:latin typeface="Arial Narrow" pitchFamily="34" charset="0"/>
              <a:cs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00400" y="3871913"/>
            <a:ext cx="3198813" cy="823912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Digital Signature Algorithm</a:t>
            </a:r>
          </a:p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(DSA)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237413" y="4024313"/>
            <a:ext cx="11430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Random</a:t>
            </a:r>
          </a:p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 Source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399213" y="4291013"/>
            <a:ext cx="83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97225" y="4695825"/>
            <a:ext cx="306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  <a:cs typeface="Arial" charset="0"/>
              </a:rPr>
              <a:t>160 bits                          160 bits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35400" y="5205413"/>
            <a:ext cx="1903413" cy="406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  <a:cs typeface="Arial" charset="0"/>
              </a:rPr>
              <a:t>( r       ,        S 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934200" y="5241925"/>
            <a:ext cx="1141413" cy="3968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  <a:cs typeface="Arial" charset="0"/>
              </a:rPr>
              <a:t>Signature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0" y="2574925"/>
            <a:ext cx="609600" cy="381000"/>
            <a:chOff x="807" y="2428"/>
            <a:chExt cx="315" cy="178"/>
          </a:xfrm>
        </p:grpSpPr>
        <p:sp>
          <p:nvSpPr>
            <p:cNvPr id="9249" name="Freeform 16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0" name="Freeform 17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1" name="Freeform 18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2" name="Freeform 19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3" name="Freeform 20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4" name="Freeform 21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5" name="Freeform 22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32" name="Line 23"/>
          <p:cNvSpPr>
            <a:spLocks noChangeShapeType="1"/>
          </p:cNvSpPr>
          <p:nvPr/>
        </p:nvSpPr>
        <p:spPr bwMode="auto">
          <a:xfrm>
            <a:off x="2895600" y="2955925"/>
            <a:ext cx="0" cy="2362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3" name="Text Box 24"/>
          <p:cNvSpPr txBox="1">
            <a:spLocks noChangeArrowheads="1"/>
          </p:cNvSpPr>
          <p:nvPr/>
        </p:nvSpPr>
        <p:spPr bwMode="auto">
          <a:xfrm>
            <a:off x="2700338" y="52292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  <a:cs typeface="Arial" charset="0"/>
              </a:rPr>
              <a:t>M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057400" y="5153025"/>
            <a:ext cx="609600" cy="381000"/>
            <a:chOff x="807" y="2428"/>
            <a:chExt cx="315" cy="178"/>
          </a:xfrm>
        </p:grpSpPr>
        <p:sp>
          <p:nvSpPr>
            <p:cNvPr id="9242" name="Freeform 26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35" name="Line 33"/>
          <p:cNvSpPr>
            <a:spLocks noChangeShapeType="1"/>
          </p:cNvSpPr>
          <p:nvPr/>
        </p:nvSpPr>
        <p:spPr bwMode="auto">
          <a:xfrm>
            <a:off x="4191000" y="46958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6" name="Line 34"/>
          <p:cNvSpPr>
            <a:spLocks noChangeShapeType="1"/>
          </p:cNvSpPr>
          <p:nvPr/>
        </p:nvSpPr>
        <p:spPr bwMode="auto">
          <a:xfrm>
            <a:off x="5332413" y="46958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7" name="Text Box 35"/>
          <p:cNvSpPr txBox="1">
            <a:spLocks noChangeArrowheads="1"/>
          </p:cNvSpPr>
          <p:nvPr/>
        </p:nvSpPr>
        <p:spPr bwMode="auto">
          <a:xfrm>
            <a:off x="6715125" y="39243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k</a:t>
            </a:r>
          </a:p>
        </p:txBody>
      </p:sp>
      <p:sp>
        <p:nvSpPr>
          <p:cNvPr id="9238" name="Line 36"/>
          <p:cNvSpPr>
            <a:spLocks noChangeShapeType="1"/>
          </p:cNvSpPr>
          <p:nvPr/>
        </p:nvSpPr>
        <p:spPr bwMode="auto">
          <a:xfrm>
            <a:off x="4495800" y="5867400"/>
            <a:ext cx="531813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9" name="Text Box 37"/>
          <p:cNvSpPr txBox="1">
            <a:spLocks noChangeArrowheads="1"/>
          </p:cNvSpPr>
          <p:nvPr/>
        </p:nvSpPr>
        <p:spPr bwMode="auto">
          <a:xfrm>
            <a:off x="5029200" y="6096000"/>
            <a:ext cx="165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itchFamily="34" charset="0"/>
                <a:cs typeface="Arial" charset="0"/>
              </a:rPr>
              <a:t>Signed Message</a:t>
            </a:r>
          </a:p>
        </p:txBody>
      </p:sp>
      <p:sp>
        <p:nvSpPr>
          <p:cNvPr id="9240" name="Text Box 38"/>
          <p:cNvSpPr txBox="1">
            <a:spLocks noChangeArrowheads="1"/>
          </p:cNvSpPr>
          <p:nvPr/>
        </p:nvSpPr>
        <p:spPr bwMode="auto">
          <a:xfrm>
            <a:off x="6386513" y="2678113"/>
            <a:ext cx="33686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/>
              <a:t>Data digest (compression)</a:t>
            </a:r>
          </a:p>
          <a:p>
            <a:pPr defTabSz="762000"/>
            <a:r>
              <a:rPr lang="en-US"/>
              <a:t>using Hash functions</a:t>
            </a:r>
            <a:endParaRPr lang="en-GB"/>
          </a:p>
        </p:txBody>
      </p:sp>
      <p:sp>
        <p:nvSpPr>
          <p:cNvPr id="9241" name="Line 39"/>
          <p:cNvSpPr>
            <a:spLocks noChangeShapeType="1"/>
          </p:cNvSpPr>
          <p:nvPr/>
        </p:nvSpPr>
        <p:spPr bwMode="auto">
          <a:xfrm flipH="1">
            <a:off x="58674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6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0" y="3827463"/>
            <a:ext cx="2743200" cy="533400"/>
          </a:xfrm>
          <a:prstGeom prst="rect">
            <a:avLst/>
          </a:prstGeom>
          <a:solidFill>
            <a:srgbClr val="FFFFE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6499" name="Text Box 3"/>
          <p:cNvSpPr txBox="1">
            <a:spLocks noChangeArrowheads="1"/>
          </p:cNvSpPr>
          <p:nvPr/>
        </p:nvSpPr>
        <p:spPr bwMode="auto">
          <a:xfrm>
            <a:off x="571500" y="304800"/>
            <a:ext cx="93519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Digital Signature Algorithm DSA</a:t>
            </a:r>
          </a:p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Standardized (1994) Based on </a:t>
            </a:r>
            <a:r>
              <a:rPr lang="en-US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Signature Scheme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73463" y="2073275"/>
            <a:ext cx="3732212" cy="1127125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63663" y="4389438"/>
            <a:ext cx="838200" cy="533400"/>
          </a:xfrm>
          <a:prstGeom prst="rect">
            <a:avLst/>
          </a:prstGeom>
          <a:solidFill>
            <a:srgbClr val="FEC0F4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278063" y="3597275"/>
            <a:ext cx="41132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19600" y="5334000"/>
            <a:ext cx="2436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u="none">
                <a:solidFill>
                  <a:schemeClr val="tx2"/>
                </a:solidFill>
              </a:rPr>
              <a:t> Signed Message</a:t>
            </a:r>
            <a:endParaRPr lang="en-US" u="none" baseline="30000">
              <a:solidFill>
                <a:schemeClr val="tx2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41424" y="3247231"/>
            <a:ext cx="9810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/>
              <a:t>M</a:t>
            </a:r>
          </a:p>
          <a:p>
            <a:pPr algn="ctr" defTabSz="762000"/>
            <a:r>
              <a:rPr lang="en-US" sz="1800" u="none" dirty="0"/>
              <a:t>or H(M)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029619" y="3855204"/>
            <a:ext cx="3621088" cy="37151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solidFill>
                  <a:schemeClr val="hlink"/>
                </a:solidFill>
                <a:sym typeface="Symbol" pitchFamily="18" charset="2"/>
              </a:rPr>
              <a:t>k</a:t>
            </a:r>
            <a:r>
              <a:rPr lang="en-AU" sz="1800" b="0" u="none" dirty="0">
                <a:solidFill>
                  <a:schemeClr val="hlink"/>
                </a:solidFill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</a:rPr>
              <a:t>-1</a:t>
            </a:r>
            <a:r>
              <a:rPr lang="en-US" sz="1800" u="none" dirty="0"/>
              <a:t> ( H(M) + </a:t>
            </a:r>
            <a:r>
              <a:rPr lang="en-US" sz="1800" u="none" dirty="0">
                <a:solidFill>
                  <a:schemeClr val="tx2"/>
                </a:solidFill>
                <a:sym typeface="Symbol" pitchFamily="18" charset="2"/>
              </a:rPr>
              <a:t>r</a:t>
            </a:r>
            <a:r>
              <a:rPr lang="en-US" sz="1800" u="none" dirty="0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US" sz="1800" u="none" dirty="0">
                <a:solidFill>
                  <a:schemeClr val="tx2"/>
                </a:solidFill>
                <a:sym typeface="Symbol" pitchFamily="18" charset="2"/>
              </a:rPr>
              <a:t>. </a:t>
            </a:r>
            <a:r>
              <a:rPr lang="en-AU" sz="1800" b="0" u="none" dirty="0" err="1">
                <a:solidFill>
                  <a:schemeClr val="hlink"/>
                </a:solidFill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a</a:t>
            </a:r>
            <a:r>
              <a:rPr lang="en-US" sz="1800" u="none" dirty="0"/>
              <a:t> ) in GF(q) =  S</a:t>
            </a:r>
            <a:endParaRPr lang="en-AU" sz="1800" u="none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08813" y="5122863"/>
            <a:ext cx="254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/>
              <a:t>Then M is authentic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00450" y="2068513"/>
            <a:ext cx="37131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u="none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US" sz="1800" b="0" u="none">
                <a:solidFill>
                  <a:schemeClr val="tx2"/>
                </a:solidFill>
                <a:sym typeface="Symbol" pitchFamily="18" charset="2"/>
              </a:rPr>
              <a:t>  is element in </a:t>
            </a:r>
            <a:r>
              <a:rPr lang="en-US" sz="1800" u="none">
                <a:solidFill>
                  <a:schemeClr val="tx2"/>
                </a:solidFill>
                <a:sym typeface="Symbol" pitchFamily="18" charset="2"/>
              </a:rPr>
              <a:t>GF(p)</a:t>
            </a:r>
            <a:r>
              <a:rPr lang="en-US" sz="1800" b="0" u="none">
                <a:solidFill>
                  <a:schemeClr val="tx2"/>
                </a:solidFill>
                <a:sym typeface="Symbol" pitchFamily="18" charset="2"/>
              </a:rPr>
              <a:t> with order </a:t>
            </a:r>
            <a:r>
              <a:rPr lang="en-US" sz="1800" u="none">
                <a:solidFill>
                  <a:schemeClr val="tx2"/>
                </a:solidFill>
                <a:sym typeface="Symbol" pitchFamily="18" charset="2"/>
              </a:rPr>
              <a:t>q</a:t>
            </a:r>
          </a:p>
          <a:p>
            <a:pPr defTabSz="762000"/>
            <a:r>
              <a:rPr lang="en-US" sz="1800" b="0" u="none">
                <a:solidFill>
                  <a:schemeClr val="tx2"/>
                </a:solidFill>
                <a:sym typeface="Symbol" pitchFamily="18" charset="2"/>
              </a:rPr>
              <a:t>     where </a:t>
            </a:r>
            <a:r>
              <a:rPr lang="en-US" sz="1800" u="none">
                <a:solidFill>
                  <a:schemeClr val="tx2"/>
                </a:solidFill>
                <a:sym typeface="Symbol" pitchFamily="18" charset="2"/>
              </a:rPr>
              <a:t>q = large prime </a:t>
            </a:r>
            <a:r>
              <a:rPr lang="en-US" sz="1400" u="none">
                <a:solidFill>
                  <a:schemeClr val="tx2"/>
                </a:solidFill>
                <a:sym typeface="Symbol" pitchFamily="18" charset="2"/>
              </a:rPr>
              <a:t>(160 bits)</a:t>
            </a:r>
          </a:p>
          <a:p>
            <a:pPr defTabSz="762000"/>
            <a:r>
              <a:rPr lang="en-US" sz="1400" u="none">
                <a:solidFill>
                  <a:schemeClr val="tx2"/>
                </a:solidFill>
                <a:sym typeface="Symbol" pitchFamily="18" charset="2"/>
              </a:rPr>
              <a:t>                             (q divides p-1  )</a:t>
            </a:r>
            <a:endParaRPr lang="en-US" sz="1400" u="none">
              <a:solidFill>
                <a:schemeClr val="tx2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2490788"/>
            <a:ext cx="2286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chemeClr val="hlink"/>
                </a:solidFill>
              </a:rPr>
              <a:t>X</a:t>
            </a:r>
            <a:r>
              <a:rPr lang="en-AU" sz="1800" u="none" baseline="-25000">
                <a:solidFill>
                  <a:schemeClr val="hlink"/>
                </a:solidFill>
              </a:rPr>
              <a:t>a</a:t>
            </a:r>
            <a:r>
              <a:rPr lang="en-AU" sz="1800" b="0" u="none"/>
              <a:t> = Secret Key of A</a:t>
            </a:r>
          </a:p>
          <a:p>
            <a:pPr defTabSz="762000"/>
            <a:r>
              <a:rPr lang="en-US" i="1" u="none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</a:rPr>
              <a:t> </a:t>
            </a:r>
            <a:r>
              <a:rPr lang="en-AU" u="none" baseline="30000">
                <a:solidFill>
                  <a:schemeClr val="hlink"/>
                </a:solidFill>
              </a:rPr>
              <a:t>Xa</a:t>
            </a:r>
            <a:r>
              <a:rPr lang="en-US" i="1" u="none">
                <a:solidFill>
                  <a:srgbClr val="023DD0"/>
                </a:solidFill>
                <a:sym typeface="Symbol" pitchFamily="18" charset="2"/>
              </a:rPr>
              <a:t> = </a:t>
            </a:r>
            <a:r>
              <a:rPr lang="en-US" b="0" i="1" u="none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AU" b="0" u="none">
                <a:solidFill>
                  <a:srgbClr val="023DD0"/>
                </a:solidFill>
              </a:rPr>
              <a:t>y</a:t>
            </a:r>
            <a:r>
              <a:rPr lang="en-AU" b="0" u="none" baseline="-25000">
                <a:solidFill>
                  <a:srgbClr val="023DD0"/>
                </a:solidFill>
              </a:rPr>
              <a:t>a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6019800" y="4876800"/>
            <a:ext cx="6096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14488" y="4452938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chemeClr val="hlink"/>
                </a:solidFill>
              </a:rPr>
              <a:t>k</a:t>
            </a:r>
            <a:endParaRPr lang="en-US" sz="1800" u="none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54063" y="1920875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User A signs M     </a:t>
            </a:r>
            <a:endParaRPr lang="en-US" sz="2400" u="none" dirty="0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81875" y="199707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Verifier     </a:t>
            </a:r>
            <a:endParaRPr lang="en-US" sz="2400" u="none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73463" y="2767013"/>
            <a:ext cx="373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y</a:t>
            </a:r>
            <a:r>
              <a:rPr lang="en-AU" sz="1800" u="none" baseline="-25000">
                <a:solidFill>
                  <a:srgbClr val="023DD0"/>
                </a:solidFill>
              </a:rPr>
              <a:t>a</a:t>
            </a:r>
            <a:r>
              <a:rPr lang="en-AU" sz="1800" b="0" u="none">
                <a:solidFill>
                  <a:srgbClr val="023DD0"/>
                </a:solidFill>
              </a:rPr>
              <a:t> = </a:t>
            </a:r>
            <a:r>
              <a:rPr lang="en-US" sz="1800" b="0" u="none"/>
              <a:t> public key of A  </a:t>
            </a:r>
            <a:r>
              <a:rPr lang="en-US" sz="2400" b="0" u="none"/>
              <a:t>              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201863" y="4665663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209800" y="3035300"/>
            <a:ext cx="1363663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44575" y="3284537"/>
            <a:ext cx="500062" cy="284163"/>
            <a:chOff x="807" y="2428"/>
            <a:chExt cx="315" cy="178"/>
          </a:xfrm>
        </p:grpSpPr>
        <p:sp>
          <p:nvSpPr>
            <p:cNvPr id="10282" name="Freeform 21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3" name="Freeform 22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4" name="Freeform 23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5" name="Freeform 24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6" name="Freeform 25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7" name="Freeform 26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88" name="Freeform 27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61" name="Text Box 28"/>
          <p:cNvSpPr txBox="1">
            <a:spLocks noChangeArrowheads="1"/>
          </p:cNvSpPr>
          <p:nvPr/>
        </p:nvSpPr>
        <p:spPr bwMode="auto">
          <a:xfrm>
            <a:off x="863599" y="5076920"/>
            <a:ext cx="3176587" cy="833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solidFill>
                  <a:schemeClr val="hlink"/>
                </a:solidFill>
                <a:sym typeface="Symbol" pitchFamily="18" charset="2"/>
              </a:rPr>
              <a:t>k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Random </a:t>
            </a:r>
            <a:r>
              <a:rPr lang="en-US" sz="1600" dirty="0">
                <a:solidFill>
                  <a:schemeClr val="tx2"/>
                </a:solidFill>
                <a:sym typeface="Symbol" pitchFamily="18" charset="2"/>
              </a:rPr>
              <a:t>unit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in GF(q)</a:t>
            </a:r>
          </a:p>
          <a:p>
            <a:pPr defTabSz="762000"/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For which </a:t>
            </a:r>
            <a:r>
              <a:rPr lang="en-US" sz="1600" u="none" dirty="0" err="1">
                <a:solidFill>
                  <a:schemeClr val="tx2"/>
                </a:solidFill>
                <a:sym typeface="Symbol" pitchFamily="18" charset="2"/>
              </a:rPr>
              <a:t>gcd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(</a:t>
            </a:r>
            <a:r>
              <a:rPr lang="en-US" sz="1600" u="none" dirty="0" err="1">
                <a:solidFill>
                  <a:schemeClr val="tx2"/>
                </a:solidFill>
                <a:sym typeface="Symbol" pitchFamily="18" charset="2"/>
              </a:rPr>
              <a:t>q,k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)=1 is valid</a:t>
            </a:r>
          </a:p>
          <a:p>
            <a:pPr defTabSz="762000"/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k = 1 to  q-1  (160 bit)</a:t>
            </a:r>
          </a:p>
        </p:txBody>
      </p:sp>
      <p:sp>
        <p:nvSpPr>
          <p:cNvPr id="10262" name="Rectangle 29"/>
          <p:cNvSpPr>
            <a:spLocks noChangeArrowheads="1"/>
          </p:cNvSpPr>
          <p:nvPr/>
        </p:nvSpPr>
        <p:spPr bwMode="auto">
          <a:xfrm>
            <a:off x="2676525" y="4408488"/>
            <a:ext cx="2286000" cy="47625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63" name="Text Box 30"/>
          <p:cNvSpPr txBox="1">
            <a:spLocks noChangeArrowheads="1"/>
          </p:cNvSpPr>
          <p:nvPr/>
        </p:nvSpPr>
        <p:spPr bwMode="auto">
          <a:xfrm>
            <a:off x="2819400" y="4453713"/>
            <a:ext cx="19812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b="0" u="none" dirty="0" err="1">
                <a:solidFill>
                  <a:srgbClr val="023DD0"/>
                </a:solidFill>
              </a:rPr>
              <a:t>R</a:t>
            </a:r>
            <a:r>
              <a:rPr lang="en-AU" sz="1600" u="none" baseline="-25000" dirty="0" err="1">
                <a:solidFill>
                  <a:srgbClr val="023DD0"/>
                </a:solidFill>
              </a:rPr>
              <a:t>q</a:t>
            </a:r>
            <a:r>
              <a:rPr lang="en-AU" sz="1600" u="none" baseline="-25000" dirty="0">
                <a:solidFill>
                  <a:srgbClr val="023DD0"/>
                </a:solidFill>
              </a:rPr>
              <a:t> </a:t>
            </a:r>
            <a:r>
              <a:rPr lang="en-US" sz="1600" u="none" dirty="0">
                <a:solidFill>
                  <a:srgbClr val="023DD0"/>
                </a:solidFill>
                <a:sym typeface="Symbol" pitchFamily="18" charset="2"/>
              </a:rPr>
              <a:t>[  </a:t>
            </a:r>
            <a:r>
              <a:rPr lang="en-AU" sz="1600" b="0" u="none" dirty="0">
                <a:solidFill>
                  <a:srgbClr val="023DD0"/>
                </a:solidFill>
              </a:rPr>
              <a:t>R</a:t>
            </a:r>
            <a:r>
              <a:rPr lang="en-AU" sz="1600" u="none" baseline="-25000" dirty="0">
                <a:solidFill>
                  <a:srgbClr val="023DD0"/>
                </a:solidFill>
              </a:rPr>
              <a:t>p</a:t>
            </a:r>
            <a:r>
              <a:rPr lang="en-US" sz="1600" u="none" dirty="0">
                <a:solidFill>
                  <a:srgbClr val="023DD0"/>
                </a:solidFill>
                <a:sym typeface="Symbol" pitchFamily="18" charset="2"/>
              </a:rPr>
              <a:t>(</a:t>
            </a:r>
            <a:r>
              <a:rPr lang="en-AU" sz="1600" u="none" baseline="30000" dirty="0">
                <a:solidFill>
                  <a:schemeClr val="hlink"/>
                </a:solidFill>
              </a:rPr>
              <a:t>k</a:t>
            </a:r>
            <a:r>
              <a:rPr lang="en-US" sz="1600" u="none" dirty="0">
                <a:solidFill>
                  <a:srgbClr val="0E52FC"/>
                </a:solidFill>
                <a:sym typeface="Symbol" pitchFamily="18" charset="2"/>
              </a:rPr>
              <a:t>)  ]   =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 </a:t>
            </a:r>
            <a:r>
              <a:rPr lang="en-US" sz="1800" u="none" dirty="0">
                <a:solidFill>
                  <a:schemeClr val="tx2"/>
                </a:solidFill>
                <a:sym typeface="Symbol" pitchFamily="18" charset="2"/>
              </a:rPr>
              <a:t>r</a:t>
            </a:r>
            <a:endParaRPr lang="en-US" sz="1600" u="none" dirty="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6403975" y="3368675"/>
            <a:ext cx="381000" cy="1476375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/>
              <a:t>M</a:t>
            </a:r>
          </a:p>
          <a:p>
            <a:pPr algn="ctr" defTabSz="762000"/>
            <a:endParaRPr lang="en-US" sz="1800" u="none"/>
          </a:p>
          <a:p>
            <a:pPr algn="ctr" defTabSz="762000"/>
            <a:r>
              <a:rPr lang="en-US" sz="1800" u="none"/>
              <a:t>S</a:t>
            </a:r>
          </a:p>
          <a:p>
            <a:pPr algn="ctr" defTabSz="762000"/>
            <a:endParaRPr lang="en-US" sz="1800" u="none"/>
          </a:p>
          <a:p>
            <a:pPr algn="ctr" defTabSz="762000"/>
            <a:r>
              <a:rPr lang="en-US" sz="1800" u="none"/>
              <a:t>r</a:t>
            </a:r>
          </a:p>
        </p:txBody>
      </p:sp>
      <p:sp>
        <p:nvSpPr>
          <p:cNvPr id="10265" name="Text Box 32"/>
          <p:cNvSpPr txBox="1">
            <a:spLocks noChangeArrowheads="1"/>
          </p:cNvSpPr>
          <p:nvPr/>
        </p:nvSpPr>
        <p:spPr bwMode="auto">
          <a:xfrm>
            <a:off x="7334250" y="3865563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/>
              <a:t>R</a:t>
            </a:r>
            <a:r>
              <a:rPr lang="en-AU" sz="1400" u="none" baseline="-25000"/>
              <a:t>q</a:t>
            </a:r>
            <a:r>
              <a:rPr lang="en-US" sz="1400" u="none">
                <a:sym typeface="Symbol" pitchFamily="18" charset="2"/>
              </a:rPr>
              <a:t>(M . S</a:t>
            </a:r>
            <a:r>
              <a:rPr lang="en-AU" sz="1400" b="0" u="none"/>
              <a:t> </a:t>
            </a:r>
            <a:r>
              <a:rPr lang="en-AU" sz="1400" u="none" baseline="30000"/>
              <a:t>-1</a:t>
            </a:r>
            <a:r>
              <a:rPr lang="en-US" sz="1400" u="none"/>
              <a:t> )</a:t>
            </a:r>
            <a:endParaRPr lang="en-AU" sz="1400" u="none"/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6818313" y="3921125"/>
            <a:ext cx="332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sz="1800" b="0" u="none"/>
              <a:t>R</a:t>
            </a:r>
            <a:r>
              <a:rPr lang="en-AU" sz="1800" u="none" baseline="-25000"/>
              <a:t>p</a:t>
            </a:r>
            <a:r>
              <a:rPr lang="en-US" sz="1800" b="0" u="none">
                <a:sym typeface="Symbol" pitchFamily="18" charset="2"/>
              </a:rPr>
              <a:t>[</a:t>
            </a:r>
            <a:r>
              <a:rPr lang="en-US" sz="1800" i="1" u="none">
                <a:sym typeface="Symbol" pitchFamily="18" charset="2"/>
              </a:rPr>
              <a:t>                </a:t>
            </a:r>
            <a:r>
              <a:rPr lang="en-AU" sz="1800" u="none"/>
              <a:t>. </a:t>
            </a:r>
            <a:r>
              <a:rPr lang="en-AU" sz="1800" b="0" u="none"/>
              <a:t>y</a:t>
            </a:r>
            <a:r>
              <a:rPr lang="en-AU" sz="1800" u="none" baseline="-25000"/>
              <a:t>a     </a:t>
            </a:r>
            <a:r>
              <a:rPr lang="en-AU" sz="1800" b="0" u="none"/>
              <a:t>         ]  = </a:t>
            </a:r>
            <a:r>
              <a:rPr lang="en-AU" sz="1800" u="none"/>
              <a:t>U</a:t>
            </a:r>
            <a:endParaRPr lang="en-US" sz="1800" u="none" baseline="30000"/>
          </a:p>
        </p:txBody>
      </p:sp>
      <p:sp>
        <p:nvSpPr>
          <p:cNvPr id="10267" name="Text Box 34"/>
          <p:cNvSpPr txBox="1">
            <a:spLocks noChangeArrowheads="1"/>
          </p:cNvSpPr>
          <p:nvPr/>
        </p:nvSpPr>
        <p:spPr bwMode="auto">
          <a:xfrm>
            <a:off x="8583613" y="3856038"/>
            <a:ext cx="1379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/>
              <a:t>R</a:t>
            </a:r>
            <a:r>
              <a:rPr lang="en-AU" sz="1400" u="none" baseline="-25000"/>
              <a:t>q</a:t>
            </a:r>
            <a:r>
              <a:rPr lang="en-US" sz="1400" u="none">
                <a:sym typeface="Symbol" pitchFamily="18" charset="2"/>
              </a:rPr>
              <a:t>(r . S</a:t>
            </a:r>
            <a:r>
              <a:rPr lang="en-AU" sz="1400" b="0" u="none"/>
              <a:t> </a:t>
            </a:r>
            <a:r>
              <a:rPr lang="en-AU" sz="1400" u="none" baseline="30000"/>
              <a:t>-1</a:t>
            </a:r>
            <a:r>
              <a:rPr lang="en-US" sz="1400" u="none"/>
              <a:t>)</a:t>
            </a:r>
            <a:endParaRPr lang="en-AU" sz="1400" u="none"/>
          </a:p>
        </p:txBody>
      </p:sp>
      <p:sp>
        <p:nvSpPr>
          <p:cNvPr id="10268" name="Text Box 35"/>
          <p:cNvSpPr txBox="1">
            <a:spLocks noChangeArrowheads="1"/>
          </p:cNvSpPr>
          <p:nvPr/>
        </p:nvSpPr>
        <p:spPr bwMode="auto">
          <a:xfrm>
            <a:off x="7999413" y="31115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/>
              <a:t>If</a:t>
            </a:r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>
            <a:off x="8193088" y="3521075"/>
            <a:ext cx="0" cy="3063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863600" y="5906647"/>
            <a:ext cx="6745288" cy="6485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- p is a prime with  512 ... 1024 bits,  q divides p-1 with a size of 160 bits, </a:t>
            </a:r>
          </a:p>
          <a:p>
            <a:pPr defTabSz="762000"/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- fresh k is required for every message!</a:t>
            </a:r>
            <a:endParaRPr lang="en-US" sz="1800" u="none" baseline="300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0271" name="Text Box 38"/>
          <p:cNvSpPr txBox="1">
            <a:spLocks noChangeArrowheads="1"/>
          </p:cNvSpPr>
          <p:nvPr/>
        </p:nvSpPr>
        <p:spPr bwMode="auto">
          <a:xfrm>
            <a:off x="3573463" y="1644649"/>
            <a:ext cx="1760538" cy="366713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/>
              <a:t>public directory</a:t>
            </a:r>
            <a:endParaRPr lang="en-US" sz="2400" b="0" u="none"/>
          </a:p>
        </p:txBody>
      </p:sp>
      <p:sp>
        <p:nvSpPr>
          <p:cNvPr id="10272" name="Line 39"/>
          <p:cNvSpPr>
            <a:spLocks noChangeShapeType="1"/>
          </p:cNvSpPr>
          <p:nvPr/>
        </p:nvSpPr>
        <p:spPr bwMode="auto">
          <a:xfrm>
            <a:off x="6624638" y="2667000"/>
            <a:ext cx="1222375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3" name="Text Box 40"/>
          <p:cNvSpPr txBox="1">
            <a:spLocks noChangeArrowheads="1"/>
          </p:cNvSpPr>
          <p:nvPr/>
        </p:nvSpPr>
        <p:spPr bwMode="auto">
          <a:xfrm>
            <a:off x="7880350" y="2676525"/>
            <a:ext cx="1184275" cy="366713"/>
          </a:xfrm>
          <a:prstGeom prst="rect">
            <a:avLst/>
          </a:prstGeom>
          <a:solidFill>
            <a:srgbClr val="FFFFE5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rgbClr val="023DD0"/>
                </a:solidFill>
                <a:sym typeface="Symbol" pitchFamily="18" charset="2"/>
              </a:rPr>
              <a:t>p, q, </a:t>
            </a:r>
            <a:r>
              <a:rPr lang="en-AU" sz="1800" b="0" u="none">
                <a:solidFill>
                  <a:srgbClr val="023DD0"/>
                </a:solidFill>
              </a:rPr>
              <a:t>, y</a:t>
            </a:r>
            <a:r>
              <a:rPr lang="en-AU" sz="1800" u="none" baseline="-25000">
                <a:solidFill>
                  <a:srgbClr val="023DD0"/>
                </a:solidFill>
              </a:rPr>
              <a:t>a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0274" name="Text Box 41"/>
          <p:cNvSpPr txBox="1">
            <a:spLocks noChangeArrowheads="1"/>
          </p:cNvSpPr>
          <p:nvPr/>
        </p:nvSpPr>
        <p:spPr bwMode="auto">
          <a:xfrm>
            <a:off x="7418388" y="4484688"/>
            <a:ext cx="1371600" cy="346075"/>
          </a:xfrm>
          <a:prstGeom prst="rect">
            <a:avLst/>
          </a:prstGeom>
          <a:solidFill>
            <a:srgbClr val="FFFFE5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/>
              <a:t>  r  = </a:t>
            </a:r>
            <a:r>
              <a:rPr lang="en-AU" sz="1600" b="0" u="none">
                <a:solidFill>
                  <a:srgbClr val="023DD0"/>
                </a:solidFill>
              </a:rPr>
              <a:t>R</a:t>
            </a:r>
            <a:r>
              <a:rPr lang="en-AU" sz="1600" u="none" baseline="-25000">
                <a:solidFill>
                  <a:srgbClr val="023DD0"/>
                </a:solidFill>
              </a:rPr>
              <a:t>q</a:t>
            </a:r>
            <a:r>
              <a:rPr lang="en-US" sz="1600" u="none"/>
              <a:t>( U )</a:t>
            </a:r>
          </a:p>
        </p:txBody>
      </p:sp>
      <p:sp>
        <p:nvSpPr>
          <p:cNvPr id="10275" name="Line 42"/>
          <p:cNvSpPr>
            <a:spLocks noChangeShapeType="1"/>
          </p:cNvSpPr>
          <p:nvPr/>
        </p:nvSpPr>
        <p:spPr bwMode="auto">
          <a:xfrm flipH="1">
            <a:off x="8583613" y="4191000"/>
            <a:ext cx="1246187" cy="344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6" name="Line 43"/>
          <p:cNvSpPr>
            <a:spLocks noChangeShapeType="1"/>
          </p:cNvSpPr>
          <p:nvPr/>
        </p:nvSpPr>
        <p:spPr bwMode="auto">
          <a:xfrm>
            <a:off x="6770688" y="4665663"/>
            <a:ext cx="838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7" name="Line 44"/>
          <p:cNvSpPr>
            <a:spLocks noChangeShapeType="1"/>
          </p:cNvSpPr>
          <p:nvPr/>
        </p:nvSpPr>
        <p:spPr bwMode="auto">
          <a:xfrm>
            <a:off x="5713413" y="4046538"/>
            <a:ext cx="695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8" name="Line 45"/>
          <p:cNvSpPr>
            <a:spLocks noChangeShapeType="1"/>
          </p:cNvSpPr>
          <p:nvPr/>
        </p:nvSpPr>
        <p:spPr bwMode="auto">
          <a:xfrm>
            <a:off x="7894638" y="4745038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79" name="Line 46"/>
          <p:cNvSpPr>
            <a:spLocks noChangeShapeType="1"/>
          </p:cNvSpPr>
          <p:nvPr/>
        </p:nvSpPr>
        <p:spPr bwMode="auto">
          <a:xfrm flipV="1">
            <a:off x="4968875" y="4678363"/>
            <a:ext cx="1430338" cy="47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280" name="Text Box 47"/>
          <p:cNvSpPr txBox="1">
            <a:spLocks noChangeArrowheads="1"/>
          </p:cNvSpPr>
          <p:nvPr/>
        </p:nvSpPr>
        <p:spPr bwMode="auto">
          <a:xfrm>
            <a:off x="4105275" y="4394200"/>
            <a:ext cx="2436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200" u="none">
                <a:solidFill>
                  <a:schemeClr val="tx2"/>
                </a:solidFill>
              </a:rPr>
              <a:t> 160 bits</a:t>
            </a:r>
            <a:endParaRPr lang="en-US" sz="1200" u="none" baseline="30000">
              <a:solidFill>
                <a:schemeClr val="tx2"/>
              </a:solidFill>
            </a:endParaRPr>
          </a:p>
        </p:txBody>
      </p:sp>
      <p:sp>
        <p:nvSpPr>
          <p:cNvPr id="10281" name="Text Box 48"/>
          <p:cNvSpPr txBox="1">
            <a:spLocks noChangeArrowheads="1"/>
          </p:cNvSpPr>
          <p:nvPr/>
        </p:nvSpPr>
        <p:spPr bwMode="auto">
          <a:xfrm>
            <a:off x="4752975" y="3746500"/>
            <a:ext cx="2436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200" u="none">
                <a:solidFill>
                  <a:schemeClr val="tx2"/>
                </a:solidFill>
              </a:rPr>
              <a:t> 160 bits</a:t>
            </a:r>
            <a:endParaRPr lang="en-US" sz="1200" u="none" baseline="30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913563" y="3994150"/>
            <a:ext cx="260985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82650" y="304800"/>
            <a:ext cx="8591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dirty="0">
                <a:latin typeface="Arial Narrow" pitchFamily="34" charset="0"/>
              </a:rPr>
              <a:t>Example 2:</a:t>
            </a:r>
            <a:r>
              <a:rPr lang="en-US" u="none" dirty="0">
                <a:latin typeface="Arial Narrow" pitchFamily="34" charset="0"/>
              </a:rPr>
              <a:t>  </a:t>
            </a:r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</a:rPr>
              <a:t>1.  Sign the message M=6 by using the Digital Signature Algorithm DSA, Use GF(p)=GF(11).</a:t>
            </a:r>
          </a:p>
          <a:p>
            <a:pPr defTabSz="762000"/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</a:rPr>
              <a:t>                          2.  Check the resulting electronic signature </a:t>
            </a:r>
          </a:p>
          <a:p>
            <a:pPr defTabSz="762000"/>
            <a:endParaRPr lang="en-US" sz="1600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3463" y="2239963"/>
            <a:ext cx="3894137" cy="1127125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363663" y="4556125"/>
            <a:ext cx="838200" cy="533400"/>
          </a:xfrm>
          <a:prstGeom prst="rect">
            <a:avLst/>
          </a:prstGeom>
          <a:solidFill>
            <a:srgbClr val="FEC0F4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187573" y="3756321"/>
            <a:ext cx="3983039" cy="605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343400" y="5334000"/>
            <a:ext cx="2436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tx2"/>
                </a:solidFill>
              </a:rPr>
              <a:t> Signed Message M=6</a:t>
            </a:r>
            <a:endParaRPr lang="en-US" sz="1600" u="none" baseline="30000">
              <a:solidFill>
                <a:schemeClr val="tx2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20813" y="3471315"/>
            <a:ext cx="808531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400" u="none" dirty="0"/>
              <a:t>M = 6</a:t>
            </a:r>
          </a:p>
          <a:p>
            <a:pPr algn="ctr" defTabSz="762000"/>
            <a:r>
              <a:rPr lang="en-US" sz="1400" u="none" dirty="0"/>
              <a:t>or H(M)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85800" y="4052888"/>
            <a:ext cx="4800600" cy="33655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600" u="none">
                <a:solidFill>
                  <a:schemeClr val="hlink"/>
                </a:solidFill>
                <a:sym typeface="Symbol" pitchFamily="18" charset="2"/>
              </a:rPr>
              <a:t>k</a:t>
            </a:r>
            <a:r>
              <a:rPr lang="en-AU" sz="1600" b="0" u="none">
                <a:solidFill>
                  <a:schemeClr val="hlink"/>
                </a:solidFill>
              </a:rPr>
              <a:t> </a:t>
            </a:r>
            <a:r>
              <a:rPr lang="en-AU" sz="1600" u="none" baseline="30000">
                <a:solidFill>
                  <a:schemeClr val="hlink"/>
                </a:solidFill>
              </a:rPr>
              <a:t>-1</a:t>
            </a:r>
            <a:r>
              <a:rPr lang="en-US" sz="1600" u="none"/>
              <a:t> ( M + </a:t>
            </a:r>
            <a:r>
              <a:rPr lang="en-US" sz="1600" u="none">
                <a:solidFill>
                  <a:schemeClr val="tx2"/>
                </a:solidFill>
                <a:sym typeface="Symbol" pitchFamily="18" charset="2"/>
              </a:rPr>
              <a:t>r</a:t>
            </a:r>
            <a:r>
              <a:rPr lang="en-US" sz="1600" u="none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US" sz="1600" u="none">
                <a:solidFill>
                  <a:schemeClr val="tx2"/>
                </a:solidFill>
                <a:sym typeface="Symbol" pitchFamily="18" charset="2"/>
              </a:rPr>
              <a:t>. </a:t>
            </a:r>
            <a:r>
              <a:rPr lang="en-AU" sz="1600" b="0" u="none">
                <a:solidFill>
                  <a:schemeClr val="hlink"/>
                </a:solidFill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</a:rPr>
              <a:t>a</a:t>
            </a:r>
            <a:r>
              <a:rPr lang="en-US" sz="1600" u="none"/>
              <a:t> ) in GF(q)=3(6+4x3) mod 5=4 = S</a:t>
            </a:r>
            <a:endParaRPr lang="en-AU" sz="1600" u="non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19924" y="5695157"/>
            <a:ext cx="2678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400" u="none" dirty="0"/>
              <a:t>This true, Thus M is authentic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573463" y="2316163"/>
            <a:ext cx="3641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i="1" u="none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US" sz="1400" u="none">
                <a:solidFill>
                  <a:srgbClr val="023DD0"/>
                </a:solidFill>
                <a:sym typeface="Symbol" pitchFamily="18" charset="2"/>
              </a:rPr>
              <a:t> =3</a:t>
            </a:r>
            <a:r>
              <a:rPr lang="en-US" sz="1400" b="0" u="none">
                <a:solidFill>
                  <a:schemeClr val="tx2"/>
                </a:solidFill>
                <a:sym typeface="Symbol" pitchFamily="18" charset="2"/>
              </a:rPr>
              <a:t>  is element in GF(p=11) with order q=5</a:t>
            </a:r>
          </a:p>
          <a:p>
            <a:pPr defTabSz="762000"/>
            <a:r>
              <a:rPr lang="en-US" sz="1400" b="0" u="none">
                <a:solidFill>
                  <a:schemeClr val="tx2"/>
                </a:solidFill>
                <a:sym typeface="Symbol" pitchFamily="18" charset="2"/>
              </a:rPr>
              <a:t>    where 5 = large prime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914400" y="2653587"/>
            <a:ext cx="2590800" cy="6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chemeClr val="hlink"/>
                </a:solidFill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Secret Key of A =</a:t>
            </a:r>
            <a:r>
              <a:rPr lang="en-AU" sz="1800" b="0" u="none" dirty="0">
                <a:solidFill>
                  <a:schemeClr val="hlink"/>
                </a:solidFill>
              </a:rPr>
              <a:t>3</a:t>
            </a:r>
          </a:p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y</a:t>
            </a:r>
            <a:r>
              <a:rPr lang="en-AU" sz="1800" b="0" u="none" baseline="-25000" dirty="0" err="1">
                <a:solidFill>
                  <a:srgbClr val="023DD0"/>
                </a:solidFill>
              </a:rPr>
              <a:t>a</a:t>
            </a:r>
            <a:r>
              <a:rPr lang="en-US" sz="1600" i="1" u="none" dirty="0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US" sz="1600" i="1" u="none" dirty="0" smtClean="0">
                <a:solidFill>
                  <a:srgbClr val="023DD0"/>
                </a:solidFill>
                <a:sym typeface="Symbol" pitchFamily="18" charset="2"/>
              </a:rPr>
              <a:t>=</a:t>
            </a:r>
            <a:r>
              <a:rPr lang="en-US" i="1" u="none" dirty="0" smtClean="0">
                <a:solidFill>
                  <a:srgbClr val="023DD0"/>
                </a:solidFill>
                <a:sym typeface="Symbol" pitchFamily="18" charset="2"/>
              </a:rPr>
              <a:t>3</a:t>
            </a:r>
            <a:r>
              <a:rPr lang="en-AU" sz="1800" b="0" u="none" dirty="0" smtClean="0">
                <a:solidFill>
                  <a:srgbClr val="023DD0"/>
                </a:solidFill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</a:rPr>
              <a:t>3</a:t>
            </a:r>
            <a:r>
              <a:rPr lang="en-US" i="1" u="none" dirty="0">
                <a:solidFill>
                  <a:srgbClr val="023DD0"/>
                </a:solidFill>
                <a:sym typeface="Symbol" pitchFamily="18" charset="2"/>
              </a:rPr>
              <a:t> = </a:t>
            </a:r>
            <a:r>
              <a:rPr lang="en-US" sz="1800" b="0" i="1" u="none" dirty="0">
                <a:solidFill>
                  <a:srgbClr val="023DD0"/>
                </a:solidFill>
                <a:sym typeface="Symbol" pitchFamily="18" charset="2"/>
              </a:rPr>
              <a:t> </a:t>
            </a:r>
            <a:r>
              <a:rPr lang="en-US" sz="1600" b="0" i="1" u="none" dirty="0" smtClean="0">
                <a:solidFill>
                  <a:srgbClr val="023DD0"/>
                </a:solidFill>
                <a:sym typeface="Symbol" pitchFamily="18" charset="2"/>
              </a:rPr>
              <a:t>5 </a:t>
            </a:r>
            <a:r>
              <a:rPr lang="en-US" sz="1600" b="0" i="1" u="none" dirty="0">
                <a:solidFill>
                  <a:srgbClr val="023DD0"/>
                </a:solidFill>
                <a:sym typeface="Symbol" pitchFamily="18" charset="2"/>
              </a:rPr>
              <a:t>in GF(11</a:t>
            </a:r>
            <a:r>
              <a:rPr lang="en-US" sz="1600" b="0" i="1" u="none" dirty="0" smtClean="0">
                <a:solidFill>
                  <a:srgbClr val="023DD0"/>
                </a:solidFill>
                <a:sym typeface="Symbol" pitchFamily="18" charset="2"/>
              </a:rPr>
              <a:t>)</a:t>
            </a:r>
            <a:endParaRPr lang="en-AU" sz="1600" b="0" u="none" baseline="-25000" dirty="0">
              <a:solidFill>
                <a:srgbClr val="023DD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5638800" y="5105400"/>
            <a:ext cx="7620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447800" y="4662488"/>
            <a:ext cx="671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chemeClr val="hlink"/>
                </a:solidFill>
              </a:rPr>
              <a:t>K=2</a:t>
            </a:r>
            <a:endParaRPr lang="en-US" sz="1800" u="none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54063" y="2087563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User A signs M     </a:t>
            </a:r>
            <a:endParaRPr lang="en-US" sz="2400" u="none" dirty="0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454539" y="2087563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/>
              <a:t>Verifier     </a:t>
            </a:r>
            <a:endParaRPr lang="en-US" sz="2400" u="none" dirty="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73463" y="2963863"/>
            <a:ext cx="259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b="0" u="none">
                <a:solidFill>
                  <a:srgbClr val="023DD0"/>
                </a:solidFill>
              </a:rPr>
              <a:t>y</a:t>
            </a:r>
            <a:r>
              <a:rPr lang="en-AU" sz="1600" u="none" baseline="-25000">
                <a:solidFill>
                  <a:srgbClr val="023DD0"/>
                </a:solidFill>
              </a:rPr>
              <a:t>a </a:t>
            </a:r>
            <a:r>
              <a:rPr lang="en-AU" sz="1600" u="none">
                <a:solidFill>
                  <a:srgbClr val="023DD0"/>
                </a:solidFill>
              </a:rPr>
              <a:t>= </a:t>
            </a:r>
            <a:r>
              <a:rPr lang="en-AU" sz="1600" b="0" u="none">
                <a:solidFill>
                  <a:srgbClr val="023DD0"/>
                </a:solidFill>
              </a:rPr>
              <a:t>5= </a:t>
            </a:r>
            <a:r>
              <a:rPr lang="en-US" sz="1600" b="0" u="none"/>
              <a:t> public key of A  </a:t>
            </a:r>
            <a:r>
              <a:rPr lang="en-US" b="0" u="none"/>
              <a:t>              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201863" y="483235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3124200" y="3201988"/>
            <a:ext cx="449263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90600" y="3443288"/>
            <a:ext cx="500063" cy="284162"/>
            <a:chOff x="807" y="2428"/>
            <a:chExt cx="315" cy="178"/>
          </a:xfrm>
        </p:grpSpPr>
        <p:sp>
          <p:nvSpPr>
            <p:cNvPr id="17454" name="Freeform 21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55" name="Freeform 22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56" name="Freeform 23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57" name="Freeform 24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58" name="Freeform 25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59" name="Freeform 26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460" name="Freeform 27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914399" y="5192922"/>
            <a:ext cx="3537745" cy="586957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solidFill>
                  <a:schemeClr val="hlink"/>
                </a:solidFill>
                <a:sym typeface="Symbol" pitchFamily="18" charset="2"/>
              </a:rPr>
              <a:t>K=2 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Random invertible mod (q=5)</a:t>
            </a:r>
          </a:p>
          <a:p>
            <a:pPr defTabSz="762000"/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K</a:t>
            </a:r>
            <a:r>
              <a:rPr lang="en-US" sz="1600" u="none" baseline="30000" dirty="0">
                <a:solidFill>
                  <a:schemeClr val="tx2"/>
                </a:solidFill>
                <a:sym typeface="Symbol" pitchFamily="18" charset="2"/>
              </a:rPr>
              <a:t>-1</a:t>
            </a:r>
            <a:r>
              <a:rPr lang="en-US" sz="1600" u="none" dirty="0">
                <a:solidFill>
                  <a:schemeClr val="tx2"/>
                </a:solidFill>
                <a:sym typeface="Symbol" pitchFamily="18" charset="2"/>
              </a:rPr>
              <a:t> = 3  (mod 5)</a:t>
            </a:r>
            <a:endParaRPr lang="en-US" sz="1600" b="0" u="none" baseline="30000" dirty="0">
              <a:solidFill>
                <a:schemeClr val="tx2"/>
              </a:solidFill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664495" y="4575175"/>
            <a:ext cx="2286000" cy="47625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2667000" y="46005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400" b="0" u="none">
                <a:solidFill>
                  <a:srgbClr val="023DD0"/>
                </a:solidFill>
              </a:rPr>
              <a:t>R</a:t>
            </a:r>
            <a:r>
              <a:rPr lang="en-AU" sz="1400" u="none" baseline="-25000">
                <a:solidFill>
                  <a:srgbClr val="023DD0"/>
                </a:solidFill>
              </a:rPr>
              <a:t>5</a:t>
            </a:r>
            <a:r>
              <a:rPr lang="en-US" sz="1400" u="none">
                <a:solidFill>
                  <a:srgbClr val="023DD0"/>
                </a:solidFill>
                <a:sym typeface="Symbol" pitchFamily="18" charset="2"/>
              </a:rPr>
              <a:t>[  </a:t>
            </a:r>
            <a:r>
              <a:rPr lang="en-AU" sz="1400" b="0" u="none">
                <a:solidFill>
                  <a:srgbClr val="023DD0"/>
                </a:solidFill>
              </a:rPr>
              <a:t>R</a:t>
            </a:r>
            <a:r>
              <a:rPr lang="en-AU" sz="1400" u="none" baseline="-25000">
                <a:solidFill>
                  <a:srgbClr val="023DD0"/>
                </a:solidFill>
              </a:rPr>
              <a:t>11</a:t>
            </a:r>
            <a:r>
              <a:rPr lang="en-US" sz="1400" u="none">
                <a:solidFill>
                  <a:srgbClr val="023DD0"/>
                </a:solidFill>
                <a:sym typeface="Symbol" pitchFamily="18" charset="2"/>
              </a:rPr>
              <a:t>(3</a:t>
            </a:r>
            <a:r>
              <a:rPr lang="en-AU" sz="1400" u="none" baseline="30000">
                <a:solidFill>
                  <a:schemeClr val="hlink"/>
                </a:solidFill>
              </a:rPr>
              <a:t>2</a:t>
            </a:r>
            <a:r>
              <a:rPr lang="en-US" sz="1400" u="none">
                <a:solidFill>
                  <a:srgbClr val="0E52FC"/>
                </a:solidFill>
                <a:sym typeface="Symbol" pitchFamily="18" charset="2"/>
              </a:rPr>
              <a:t>)  ]   =</a:t>
            </a:r>
            <a:r>
              <a:rPr lang="en-US" sz="1400" u="none">
                <a:solidFill>
                  <a:schemeClr val="tx2"/>
                </a:solidFill>
                <a:sym typeface="Symbol" pitchFamily="18" charset="2"/>
              </a:rPr>
              <a:t> 4 = </a:t>
            </a:r>
            <a:r>
              <a:rPr lang="en-US" sz="1600" u="none">
                <a:solidFill>
                  <a:schemeClr val="tx2"/>
                </a:solidFill>
                <a:sym typeface="Symbol" pitchFamily="18" charset="2"/>
              </a:rPr>
              <a:t>r</a:t>
            </a:r>
            <a:endParaRPr lang="en-US" sz="1400" u="none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6172200" y="3535363"/>
            <a:ext cx="641350" cy="147478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/>
              <a:t>M=6</a:t>
            </a:r>
          </a:p>
          <a:p>
            <a:pPr algn="ctr" defTabSz="762000"/>
            <a:endParaRPr lang="en-US" sz="1800" u="none"/>
          </a:p>
          <a:p>
            <a:pPr algn="ctr" defTabSz="762000"/>
            <a:r>
              <a:rPr lang="en-US" sz="1800" u="none"/>
              <a:t>S=4</a:t>
            </a:r>
          </a:p>
          <a:p>
            <a:pPr algn="ctr" defTabSz="762000"/>
            <a:endParaRPr lang="en-US" sz="1800" u="none"/>
          </a:p>
          <a:p>
            <a:pPr algn="ctr" defTabSz="762000"/>
            <a:r>
              <a:rPr lang="en-US" sz="1800" u="none"/>
              <a:t>r=4</a:t>
            </a: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7323138" y="403225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>
                <a:solidFill>
                  <a:srgbClr val="023DD0"/>
                </a:solidFill>
              </a:rPr>
              <a:t>R</a:t>
            </a:r>
            <a:r>
              <a:rPr lang="en-AU" sz="1400" u="none" baseline="-25000">
                <a:solidFill>
                  <a:srgbClr val="023DD0"/>
                </a:solidFill>
              </a:rPr>
              <a:t>q</a:t>
            </a:r>
            <a:r>
              <a:rPr lang="en-US" sz="1400" u="none">
                <a:solidFill>
                  <a:schemeClr val="hlink"/>
                </a:solidFill>
                <a:sym typeface="Symbol" pitchFamily="18" charset="2"/>
              </a:rPr>
              <a:t>(M . S</a:t>
            </a:r>
            <a:r>
              <a:rPr lang="en-AU" sz="1400" b="0" u="none">
                <a:solidFill>
                  <a:schemeClr val="hlink"/>
                </a:solidFill>
              </a:rPr>
              <a:t> </a:t>
            </a:r>
            <a:r>
              <a:rPr lang="en-AU" sz="1400" u="none" baseline="30000">
                <a:solidFill>
                  <a:schemeClr val="hlink"/>
                </a:solidFill>
              </a:rPr>
              <a:t>-1</a:t>
            </a:r>
            <a:r>
              <a:rPr lang="en-US" sz="1400" u="none"/>
              <a:t> )</a:t>
            </a:r>
            <a:endParaRPr lang="en-AU" sz="1400" u="none"/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6837363" y="408781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R</a:t>
            </a:r>
            <a:r>
              <a:rPr lang="en-AU" sz="1800" u="none" baseline="-25000">
                <a:solidFill>
                  <a:srgbClr val="023DD0"/>
                </a:solidFill>
              </a:rPr>
              <a:t>p</a:t>
            </a:r>
            <a:r>
              <a:rPr lang="en-US" sz="1800" b="0" u="none">
                <a:solidFill>
                  <a:srgbClr val="023DD0"/>
                </a:solidFill>
                <a:sym typeface="Symbol" pitchFamily="18" charset="2"/>
              </a:rPr>
              <a:t>[</a:t>
            </a:r>
            <a:r>
              <a:rPr lang="en-US" sz="1800" i="1" u="none">
                <a:solidFill>
                  <a:srgbClr val="023DD0"/>
                </a:solidFill>
                <a:sym typeface="Symbol" pitchFamily="18" charset="2"/>
              </a:rPr>
              <a:t>               </a:t>
            </a:r>
            <a:r>
              <a:rPr lang="en-AU" sz="1800" u="none">
                <a:solidFill>
                  <a:srgbClr val="023DD0"/>
                </a:solidFill>
              </a:rPr>
              <a:t>. </a:t>
            </a:r>
            <a:r>
              <a:rPr lang="en-AU" sz="1800" b="0" u="none">
                <a:solidFill>
                  <a:srgbClr val="023DD0"/>
                </a:solidFill>
              </a:rPr>
              <a:t>y</a:t>
            </a:r>
            <a:r>
              <a:rPr lang="en-AU" sz="1800" u="none" baseline="-25000">
                <a:solidFill>
                  <a:srgbClr val="023DD0"/>
                </a:solidFill>
              </a:rPr>
              <a:t>a     </a:t>
            </a:r>
            <a:r>
              <a:rPr lang="en-AU" sz="1800" b="0" u="none">
                <a:solidFill>
                  <a:srgbClr val="023DD0"/>
                </a:solidFill>
              </a:rPr>
              <a:t>        ]  = </a:t>
            </a:r>
            <a:r>
              <a:rPr lang="en-AU" sz="1800" u="none">
                <a:solidFill>
                  <a:srgbClr val="023DD0"/>
                </a:solidFill>
              </a:rPr>
              <a:t>U</a:t>
            </a:r>
            <a:endParaRPr lang="en-US" sz="1800" u="none" baseline="30000">
              <a:solidFill>
                <a:schemeClr val="hlink"/>
              </a:solidFill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8486775" y="4022725"/>
            <a:ext cx="1379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>
                <a:solidFill>
                  <a:srgbClr val="023DD0"/>
                </a:solidFill>
              </a:rPr>
              <a:t>R</a:t>
            </a:r>
            <a:r>
              <a:rPr lang="en-AU" sz="1400" u="none" baseline="-25000">
                <a:solidFill>
                  <a:srgbClr val="023DD0"/>
                </a:solidFill>
              </a:rPr>
              <a:t>q</a:t>
            </a:r>
            <a:r>
              <a:rPr lang="en-US" sz="1400" u="none">
                <a:solidFill>
                  <a:schemeClr val="hlink"/>
                </a:solidFill>
                <a:sym typeface="Symbol" pitchFamily="18" charset="2"/>
              </a:rPr>
              <a:t>(r . S</a:t>
            </a:r>
            <a:r>
              <a:rPr lang="en-AU" sz="1400" b="0" u="none">
                <a:solidFill>
                  <a:schemeClr val="hlink"/>
                </a:solidFill>
              </a:rPr>
              <a:t> </a:t>
            </a:r>
            <a:r>
              <a:rPr lang="en-AU" sz="1400" u="none" baseline="30000">
                <a:solidFill>
                  <a:schemeClr val="hlink"/>
                </a:solidFill>
              </a:rPr>
              <a:t>-1</a:t>
            </a:r>
            <a:r>
              <a:rPr lang="en-US" sz="1400" u="none">
                <a:solidFill>
                  <a:schemeClr val="hlink"/>
                </a:solidFill>
              </a:rPr>
              <a:t>)</a:t>
            </a:r>
            <a:endParaRPr lang="en-AU" sz="1400" u="none">
              <a:solidFill>
                <a:schemeClr val="hlink"/>
              </a:solidFill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8229600" y="35194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/>
              <a:t>If</a:t>
            </a:r>
          </a:p>
        </p:txBody>
      </p:sp>
      <p:sp>
        <p:nvSpPr>
          <p:cNvPr id="17437" name="Line 36"/>
          <p:cNvSpPr>
            <a:spLocks noChangeShapeType="1"/>
          </p:cNvSpPr>
          <p:nvPr/>
        </p:nvSpPr>
        <p:spPr bwMode="auto">
          <a:xfrm>
            <a:off x="8181975" y="3687763"/>
            <a:ext cx="0" cy="3063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3571875" y="1858963"/>
            <a:ext cx="1760538" cy="36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/>
              <a:t>public directory</a:t>
            </a:r>
            <a:endParaRPr lang="en-US" sz="2400" b="0" u="none"/>
          </a:p>
        </p:txBody>
      </p:sp>
      <p:sp>
        <p:nvSpPr>
          <p:cNvPr id="17439" name="Line 38"/>
          <p:cNvSpPr>
            <a:spLocks noChangeShapeType="1"/>
          </p:cNvSpPr>
          <p:nvPr/>
        </p:nvSpPr>
        <p:spPr bwMode="auto">
          <a:xfrm>
            <a:off x="6170613" y="2897188"/>
            <a:ext cx="1676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848600" y="2681288"/>
            <a:ext cx="1184275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rgbClr val="023DD0"/>
                </a:solidFill>
                <a:sym typeface="Symbol" pitchFamily="18" charset="2"/>
              </a:rPr>
              <a:t>p, q, </a:t>
            </a:r>
            <a:r>
              <a:rPr lang="en-AU" sz="1800" b="0" u="none">
                <a:solidFill>
                  <a:srgbClr val="023DD0"/>
                </a:solidFill>
              </a:rPr>
              <a:t>, y</a:t>
            </a:r>
            <a:r>
              <a:rPr lang="en-AU" sz="1800" u="none" baseline="-25000">
                <a:solidFill>
                  <a:srgbClr val="023DD0"/>
                </a:solidFill>
              </a:rPr>
              <a:t>a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7441" name="Text Box 40"/>
          <p:cNvSpPr txBox="1">
            <a:spLocks noChangeArrowheads="1"/>
          </p:cNvSpPr>
          <p:nvPr/>
        </p:nvSpPr>
        <p:spPr bwMode="auto">
          <a:xfrm>
            <a:off x="7443788" y="4648200"/>
            <a:ext cx="2386012" cy="835025"/>
          </a:xfrm>
          <a:prstGeom prst="rect">
            <a:avLst/>
          </a:prstGeom>
          <a:solidFill>
            <a:srgbClr val="F7F9A3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/>
              <a:t> Check if r  = </a:t>
            </a:r>
            <a:r>
              <a:rPr lang="en-AU" sz="1600" b="0" u="none">
                <a:solidFill>
                  <a:srgbClr val="023DD0"/>
                </a:solidFill>
              </a:rPr>
              <a:t>R</a:t>
            </a:r>
            <a:r>
              <a:rPr lang="en-AU" sz="1600" u="none" baseline="-25000">
                <a:solidFill>
                  <a:srgbClr val="023DD0"/>
                </a:solidFill>
              </a:rPr>
              <a:t>q</a:t>
            </a:r>
            <a:r>
              <a:rPr lang="en-US" sz="1600" u="none"/>
              <a:t>( U )</a:t>
            </a:r>
          </a:p>
          <a:p>
            <a:pPr algn="ctr" defTabSz="762000"/>
            <a:r>
              <a:rPr lang="en-US" sz="1600" u="none"/>
              <a:t>               4 = </a:t>
            </a:r>
            <a:r>
              <a:rPr lang="en-AU" sz="1600" b="0" u="none">
                <a:solidFill>
                  <a:srgbClr val="023DD0"/>
                </a:solidFill>
              </a:rPr>
              <a:t>R</a:t>
            </a:r>
            <a:r>
              <a:rPr lang="en-AU" sz="1600" u="none" baseline="-25000">
                <a:solidFill>
                  <a:srgbClr val="023DD0"/>
                </a:solidFill>
              </a:rPr>
              <a:t>5</a:t>
            </a:r>
            <a:r>
              <a:rPr lang="en-US" sz="1600" u="none"/>
              <a:t>( 9 )</a:t>
            </a:r>
          </a:p>
          <a:p>
            <a:pPr algn="ctr" defTabSz="762000"/>
            <a:r>
              <a:rPr lang="en-US" sz="1600" u="none"/>
              <a:t>      4 = 4 </a:t>
            </a:r>
          </a:p>
        </p:txBody>
      </p:sp>
      <p:sp>
        <p:nvSpPr>
          <p:cNvPr id="17442" name="Line 41"/>
          <p:cNvSpPr>
            <a:spLocks noChangeShapeType="1"/>
          </p:cNvSpPr>
          <p:nvPr/>
        </p:nvSpPr>
        <p:spPr bwMode="auto">
          <a:xfrm flipH="1">
            <a:off x="9450384" y="4376057"/>
            <a:ext cx="303216" cy="33881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3" name="Line 42"/>
          <p:cNvSpPr>
            <a:spLocks noChangeShapeType="1"/>
          </p:cNvSpPr>
          <p:nvPr/>
        </p:nvSpPr>
        <p:spPr bwMode="auto">
          <a:xfrm>
            <a:off x="6770688" y="4832350"/>
            <a:ext cx="838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4" name="Line 43"/>
          <p:cNvSpPr>
            <a:spLocks noChangeShapeType="1"/>
          </p:cNvSpPr>
          <p:nvPr/>
        </p:nvSpPr>
        <p:spPr bwMode="auto">
          <a:xfrm>
            <a:off x="5486400" y="4213225"/>
            <a:ext cx="695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5" name="Line 44"/>
          <p:cNvSpPr>
            <a:spLocks noChangeShapeType="1"/>
          </p:cNvSpPr>
          <p:nvPr/>
        </p:nvSpPr>
        <p:spPr bwMode="auto">
          <a:xfrm flipH="1">
            <a:off x="7847013" y="5410199"/>
            <a:ext cx="944562" cy="36967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6" name="Line 45"/>
          <p:cNvSpPr>
            <a:spLocks noChangeShapeType="1"/>
          </p:cNvSpPr>
          <p:nvPr/>
        </p:nvSpPr>
        <p:spPr bwMode="auto">
          <a:xfrm>
            <a:off x="4919662" y="4807529"/>
            <a:ext cx="128428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47" name="Text Box 46"/>
          <p:cNvSpPr txBox="1">
            <a:spLocks noChangeArrowheads="1"/>
          </p:cNvSpPr>
          <p:nvPr/>
        </p:nvSpPr>
        <p:spPr bwMode="auto">
          <a:xfrm>
            <a:off x="6505575" y="598862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>
                <a:solidFill>
                  <a:srgbClr val="023DD0"/>
                </a:solidFill>
              </a:rPr>
              <a:t>R</a:t>
            </a:r>
            <a:r>
              <a:rPr lang="en-AU" sz="1400" u="none" baseline="-25000">
                <a:solidFill>
                  <a:srgbClr val="023DD0"/>
                </a:solidFill>
              </a:rPr>
              <a:t>5</a:t>
            </a:r>
            <a:r>
              <a:rPr lang="en-US" sz="1400" u="none">
                <a:solidFill>
                  <a:schemeClr val="hlink"/>
                </a:solidFill>
                <a:sym typeface="Symbol" pitchFamily="18" charset="2"/>
              </a:rPr>
              <a:t>(6 . 4</a:t>
            </a:r>
            <a:r>
              <a:rPr lang="en-US" sz="1400" u="none"/>
              <a:t> )</a:t>
            </a:r>
            <a:endParaRPr lang="en-AU" sz="1400" u="none"/>
          </a:p>
        </p:txBody>
      </p:sp>
      <p:sp>
        <p:nvSpPr>
          <p:cNvPr id="17448" name="Text Box 47"/>
          <p:cNvSpPr txBox="1">
            <a:spLocks noChangeArrowheads="1"/>
          </p:cNvSpPr>
          <p:nvPr/>
        </p:nvSpPr>
        <p:spPr bwMode="auto">
          <a:xfrm>
            <a:off x="5715000" y="6136257"/>
            <a:ext cx="338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U=R</a:t>
            </a:r>
            <a:r>
              <a:rPr lang="en-AU" sz="1800" u="none" baseline="-25000">
                <a:solidFill>
                  <a:srgbClr val="023DD0"/>
                </a:solidFill>
              </a:rPr>
              <a:t>11</a:t>
            </a:r>
            <a:r>
              <a:rPr lang="en-US" sz="1800" b="0" u="none">
                <a:solidFill>
                  <a:srgbClr val="023DD0"/>
                </a:solidFill>
                <a:sym typeface="Symbol" pitchFamily="18" charset="2"/>
              </a:rPr>
              <a:t>[</a:t>
            </a:r>
            <a:r>
              <a:rPr lang="en-US" sz="1800" i="1" u="none">
                <a:solidFill>
                  <a:srgbClr val="023DD0"/>
                </a:solidFill>
                <a:sym typeface="Symbol" pitchFamily="18" charset="2"/>
              </a:rPr>
              <a:t>3              </a:t>
            </a:r>
            <a:r>
              <a:rPr lang="en-AU" sz="1800" u="none">
                <a:solidFill>
                  <a:srgbClr val="023DD0"/>
                </a:solidFill>
              </a:rPr>
              <a:t>. </a:t>
            </a:r>
            <a:r>
              <a:rPr lang="en-AU" sz="1800" b="0" u="none">
                <a:solidFill>
                  <a:srgbClr val="023DD0"/>
                </a:solidFill>
              </a:rPr>
              <a:t>5</a:t>
            </a:r>
            <a:r>
              <a:rPr lang="en-AU" sz="1800" u="none" baseline="-25000">
                <a:solidFill>
                  <a:srgbClr val="023DD0"/>
                </a:solidFill>
              </a:rPr>
              <a:t>     </a:t>
            </a:r>
            <a:r>
              <a:rPr lang="en-AU" sz="1800" b="0" u="none">
                <a:solidFill>
                  <a:srgbClr val="023DD0"/>
                </a:solidFill>
              </a:rPr>
              <a:t>        ]  = </a:t>
            </a:r>
            <a:r>
              <a:rPr lang="en-AU" sz="1800" u="none">
                <a:solidFill>
                  <a:srgbClr val="023DD0"/>
                </a:solidFill>
              </a:rPr>
              <a:t>9</a:t>
            </a:r>
            <a:endParaRPr lang="en-US" sz="1800" u="none" baseline="30000">
              <a:solidFill>
                <a:schemeClr val="hlink"/>
              </a:solidFill>
            </a:endParaRPr>
          </a:p>
        </p:txBody>
      </p:sp>
      <p:sp>
        <p:nvSpPr>
          <p:cNvPr id="17449" name="Text Box 48"/>
          <p:cNvSpPr txBox="1">
            <a:spLocks noChangeArrowheads="1"/>
          </p:cNvSpPr>
          <p:nvPr/>
        </p:nvSpPr>
        <p:spPr bwMode="auto">
          <a:xfrm>
            <a:off x="7669213" y="5979095"/>
            <a:ext cx="1379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400" b="0" u="none" dirty="0">
                <a:solidFill>
                  <a:srgbClr val="023DD0"/>
                </a:solidFill>
              </a:rPr>
              <a:t>R</a:t>
            </a:r>
            <a:r>
              <a:rPr lang="en-AU" sz="1400" u="none" baseline="-25000" dirty="0">
                <a:solidFill>
                  <a:srgbClr val="023DD0"/>
                </a:solidFill>
              </a:rPr>
              <a:t>5</a:t>
            </a:r>
            <a:r>
              <a:rPr lang="en-US" sz="1400" u="none" dirty="0">
                <a:solidFill>
                  <a:schemeClr val="hlink"/>
                </a:solidFill>
                <a:sym typeface="Symbol" pitchFamily="18" charset="2"/>
              </a:rPr>
              <a:t>(4 . 4</a:t>
            </a:r>
            <a:r>
              <a:rPr lang="en-US" sz="1400" u="none" dirty="0">
                <a:solidFill>
                  <a:schemeClr val="hlink"/>
                </a:solidFill>
              </a:rPr>
              <a:t>)</a:t>
            </a:r>
            <a:endParaRPr lang="en-AU" sz="1400" u="none" dirty="0">
              <a:solidFill>
                <a:schemeClr val="hlink"/>
              </a:solidFill>
            </a:endParaRPr>
          </a:p>
        </p:txBody>
      </p:sp>
      <p:sp>
        <p:nvSpPr>
          <p:cNvPr id="17450" name="Text Box 49"/>
          <p:cNvSpPr txBox="1">
            <a:spLocks noChangeArrowheads="1"/>
          </p:cNvSpPr>
          <p:nvPr/>
        </p:nvSpPr>
        <p:spPr bwMode="auto">
          <a:xfrm>
            <a:off x="838200" y="990600"/>
            <a:ext cx="7162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AU">
                <a:latin typeface="Arial Narrow" pitchFamily="34" charset="0"/>
              </a:rPr>
              <a:t>Solution:</a:t>
            </a:r>
            <a:r>
              <a:rPr lang="en-AU" u="none">
                <a:latin typeface="Arial Narrow" pitchFamily="34" charset="0"/>
              </a:rPr>
              <a:t>   </a:t>
            </a:r>
          </a:p>
          <a:p>
            <a:pPr marL="457200" indent="-457200" defTabSz="762000"/>
            <a:r>
              <a:rPr lang="en-AU" sz="1600">
                <a:solidFill>
                  <a:schemeClr val="tx2"/>
                </a:solidFill>
                <a:latin typeface="Arial Narrow" pitchFamily="34" charset="0"/>
              </a:rPr>
              <a:t>Computing order of </a:t>
            </a:r>
            <a:r>
              <a:rPr lang="en-US" sz="1600" i="1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4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=3</a:t>
            </a:r>
            <a:r>
              <a:rPr lang="en-AU" sz="1600">
                <a:solidFill>
                  <a:schemeClr val="tx2"/>
                </a:solidFill>
                <a:latin typeface="Arial Narrow" pitchFamily="34" charset="0"/>
              </a:rPr>
              <a:t>:</a:t>
            </a:r>
            <a:r>
              <a:rPr lang="en-AU" sz="1600" b="0" u="none">
                <a:latin typeface="Arial Narrow" pitchFamily="34" charset="0"/>
              </a:rPr>
              <a:t>  </a:t>
            </a:r>
            <a:r>
              <a:rPr lang="en-US" sz="1600" b="0" u="none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600" b="0" u="none" baseline="3000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600" b="0" u="none">
                <a:latin typeface="Arial Narrow" pitchFamily="34" charset="0"/>
                <a:sym typeface="Symbol" pitchFamily="18" charset="2"/>
              </a:rPr>
              <a:t>=91, 3</a:t>
            </a:r>
            <a:r>
              <a:rPr lang="en-US" sz="1600" b="0" u="none" baseline="3000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600" b="0" u="none">
                <a:latin typeface="Arial Narrow" pitchFamily="34" charset="0"/>
                <a:sym typeface="Symbol" pitchFamily="18" charset="2"/>
              </a:rPr>
              <a:t>=5,  3</a:t>
            </a:r>
            <a:r>
              <a:rPr lang="en-US" sz="1600" b="0" u="none" baseline="30000">
                <a:latin typeface="Arial Narrow" pitchFamily="34" charset="0"/>
                <a:sym typeface="Symbol" pitchFamily="18" charset="2"/>
              </a:rPr>
              <a:t>4</a:t>
            </a:r>
            <a:r>
              <a:rPr lang="en-US" sz="1600" b="0" u="none">
                <a:latin typeface="Arial Narrow" pitchFamily="34" charset="0"/>
                <a:sym typeface="Symbol" pitchFamily="18" charset="2"/>
              </a:rPr>
              <a:t>=4,  3</a:t>
            </a:r>
            <a:r>
              <a:rPr lang="en-US" sz="1600" b="0" u="none" baseline="30000"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600" b="0" u="none">
                <a:latin typeface="Arial Narrow" pitchFamily="34" charset="0"/>
                <a:sym typeface="Symbol" pitchFamily="18" charset="2"/>
              </a:rPr>
              <a:t>=1  =&gt; order of 3 is 5</a:t>
            </a:r>
          </a:p>
        </p:txBody>
      </p:sp>
      <p:sp>
        <p:nvSpPr>
          <p:cNvPr id="17451" name="Text Box 50"/>
          <p:cNvSpPr txBox="1">
            <a:spLocks noChangeArrowheads="1"/>
          </p:cNvSpPr>
          <p:nvPr/>
        </p:nvSpPr>
        <p:spPr bwMode="auto">
          <a:xfrm>
            <a:off x="1978361" y="1067619"/>
            <a:ext cx="5690852" cy="27918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200" b="0" u="none"/>
              <a:t>P=11=2 . 5+1, Possible orders = divisors of p-1=2x5, that is 1,2,5,10. Select q=5 </a:t>
            </a:r>
            <a:endParaRPr lang="en-US" sz="1600" b="0" u="none"/>
          </a:p>
        </p:txBody>
      </p:sp>
      <p:sp>
        <p:nvSpPr>
          <p:cNvPr id="17452" name="Text Box 51"/>
          <p:cNvSpPr txBox="1">
            <a:spLocks noChangeArrowheads="1"/>
          </p:cNvSpPr>
          <p:nvPr/>
        </p:nvSpPr>
        <p:spPr bwMode="auto">
          <a:xfrm>
            <a:off x="7848600" y="3138488"/>
            <a:ext cx="1184275" cy="3365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solidFill>
                  <a:srgbClr val="023DD0"/>
                </a:solidFill>
                <a:sym typeface="Symbol" pitchFamily="18" charset="2"/>
              </a:rPr>
              <a:t>11, 5, 3</a:t>
            </a:r>
            <a:r>
              <a:rPr lang="en-AU" sz="1600" u="none">
                <a:solidFill>
                  <a:srgbClr val="023DD0"/>
                </a:solidFill>
              </a:rPr>
              <a:t>, 5</a:t>
            </a:r>
            <a:endParaRPr lang="en-US" sz="1600" u="none" baseline="-25000">
              <a:solidFill>
                <a:srgbClr val="023DD0"/>
              </a:solidFill>
            </a:endParaRPr>
          </a:p>
        </p:txBody>
      </p:sp>
      <p:sp>
        <p:nvSpPr>
          <p:cNvPr id="17453" name="Line 52"/>
          <p:cNvSpPr>
            <a:spLocks noChangeShapeType="1"/>
          </p:cNvSpPr>
          <p:nvPr/>
        </p:nvSpPr>
        <p:spPr bwMode="auto">
          <a:xfrm flipH="1">
            <a:off x="9058274" y="4419600"/>
            <a:ext cx="771525" cy="185895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6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Text Box 2"/>
          <p:cNvSpPr txBox="1">
            <a:spLocks noChangeArrowheads="1"/>
          </p:cNvSpPr>
          <p:nvPr/>
        </p:nvSpPr>
        <p:spPr bwMode="auto">
          <a:xfrm>
            <a:off x="1190538" y="1115942"/>
            <a:ext cx="7410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Signature System (1985), DSS (1994)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90538" y="3261333"/>
            <a:ext cx="4401815" cy="224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Computations on Signer site are 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less complex than verifier site</a:t>
            </a:r>
          </a:p>
          <a:p>
            <a:pPr defTabSz="762000"/>
            <a:endParaRPr lang="en-US" b="0" u="none" dirty="0">
              <a:solidFill>
                <a:srgbClr val="023DD0"/>
              </a:solidFill>
              <a:sym typeface="Symbol" pitchFamily="18" charset="2"/>
            </a:endParaRP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Security is based on the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discrete logarithm problem which is</a:t>
            </a:r>
            <a:br>
              <a:rPr lang="en-US" b="0" u="none" dirty="0">
                <a:solidFill>
                  <a:srgbClr val="023DD0"/>
                </a:solidFill>
                <a:sym typeface="Symbol" pitchFamily="18" charset="2"/>
              </a:rPr>
            </a:b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still  seen as computationally</a:t>
            </a:r>
            <a:br>
              <a:rPr lang="en-US" b="0" u="none" dirty="0">
                <a:solidFill>
                  <a:srgbClr val="023DD0"/>
                </a:solidFill>
                <a:sym typeface="Symbol" pitchFamily="18" charset="2"/>
              </a:rPr>
            </a:b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infeasible.</a:t>
            </a:r>
            <a:endParaRPr lang="en-US" b="0" u="none" dirty="0">
              <a:solidFill>
                <a:schemeClr val="tx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713413" y="266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>
                <a:solidFill>
                  <a:schemeClr val="hlink"/>
                </a:solidFill>
              </a:rPr>
              <a:t>Disadvantages     </a:t>
            </a:r>
            <a:endParaRPr lang="en-US" sz="2400" u="none">
              <a:solidFill>
                <a:schemeClr val="hlink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24619" y="2673859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>
                <a:solidFill>
                  <a:schemeClr val="hlink"/>
                </a:solidFill>
              </a:rPr>
              <a:t>Advantages</a:t>
            </a:r>
            <a:endParaRPr lang="en-US" sz="2400" u="none">
              <a:solidFill>
                <a:schemeClr val="hlink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89613" y="3113357"/>
            <a:ext cx="4038601" cy="224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A new random is required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to sign every message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</a:rPr>
              <a:t> more computations than RSA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</a:rPr>
              <a:t>  are needed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</a:rPr>
              <a:t> DSS may be less secure than</a:t>
            </a:r>
            <a:br>
              <a:rPr lang="en-US" b="0" u="none" dirty="0">
                <a:solidFill>
                  <a:srgbClr val="023DD0"/>
                </a:solidFill>
              </a:rPr>
            </a:br>
            <a:r>
              <a:rPr lang="en-US" b="0" u="none" dirty="0">
                <a:solidFill>
                  <a:srgbClr val="023DD0"/>
                </a:solidFill>
              </a:rPr>
              <a:t>  RSA as the security in GF(q)</a:t>
            </a:r>
            <a:br>
              <a:rPr lang="en-US" b="0" u="none" dirty="0">
                <a:solidFill>
                  <a:srgbClr val="023DD0"/>
                </a:solidFill>
              </a:rPr>
            </a:br>
            <a:r>
              <a:rPr lang="en-US" b="0" u="none" dirty="0">
                <a:solidFill>
                  <a:srgbClr val="023DD0"/>
                </a:solidFill>
              </a:rPr>
              <a:t>  with the order of about 160 Bits</a:t>
            </a:r>
          </a:p>
        </p:txBody>
      </p:sp>
    </p:spTree>
    <p:extLst>
      <p:ext uri="{BB962C8B-B14F-4D97-AF65-F5344CB8AC3E}">
        <p14:creationId xmlns:p14="http://schemas.microsoft.com/office/powerpoint/2010/main" val="19348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Text Box 2"/>
          <p:cNvSpPr txBox="1">
            <a:spLocks noChangeArrowheads="1"/>
          </p:cNvSpPr>
          <p:nvPr/>
        </p:nvSpPr>
        <p:spPr bwMode="auto">
          <a:xfrm>
            <a:off x="1727200" y="457200"/>
            <a:ext cx="6958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4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Security of ElGamal Public Key Crypto-System</a:t>
            </a:r>
          </a:p>
          <a:p>
            <a:pPr algn="ctr" defTabSz="762000">
              <a:defRPr/>
            </a:pPr>
            <a:r>
              <a:rPr lang="en-US" sz="24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(Equivalent to DH system)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8486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/>
            <a:r>
              <a:rPr lang="en-US" sz="2800" dirty="0">
                <a:solidFill>
                  <a:srgbClr val="023DD0"/>
                </a:solidFill>
                <a:latin typeface="Arial Narrow" pitchFamily="34" charset="0"/>
              </a:rPr>
              <a:t>Security considerations and known facts:</a:t>
            </a:r>
          </a:p>
          <a:p>
            <a:pPr marL="457200" indent="-457200" defTabSz="762000"/>
            <a:r>
              <a:rPr lang="en-US" u="none" dirty="0">
                <a:latin typeface="Arial Narrow" pitchFamily="34" charset="0"/>
              </a:rPr>
              <a:t>	</a:t>
            </a:r>
            <a:r>
              <a:rPr lang="en-US" b="0" u="none" dirty="0">
                <a:latin typeface="Arial Narrow" pitchFamily="34" charset="0"/>
              </a:rPr>
              <a:t>		</a:t>
            </a:r>
            <a:r>
              <a:rPr lang="en-AU" b="0" u="none" dirty="0">
                <a:latin typeface="Arial Narrow" pitchFamily="34" charset="0"/>
              </a:rPr>
              <a:t>		  </a:t>
            </a:r>
          </a:p>
          <a:p>
            <a:pPr marL="457200" indent="-457200" defTabSz="762000">
              <a:buFontTx/>
              <a:buAutoNum type="arabicPeriod"/>
            </a:pPr>
            <a:r>
              <a:rPr lang="en-AU" b="0" u="none" dirty="0">
                <a:latin typeface="Arial Narrow" pitchFamily="34" charset="0"/>
              </a:rPr>
              <a:t>Based on the assumption/claim that the </a:t>
            </a:r>
            <a:r>
              <a:rPr lang="en-AU" dirty="0">
                <a:latin typeface="Arial Narrow" pitchFamily="34" charset="0"/>
              </a:rPr>
              <a:t>discrete logarithm</a:t>
            </a:r>
            <a:r>
              <a:rPr lang="en-AU" b="0" u="none" dirty="0">
                <a:latin typeface="Arial Narrow" pitchFamily="34" charset="0"/>
              </a:rPr>
              <a:t> is still not efficiently computable according to the public literature</a:t>
            </a:r>
          </a:p>
          <a:p>
            <a:pPr marL="457200" indent="-457200" defTabSz="762000">
              <a:buFontTx/>
              <a:buAutoNum type="arabicPeriod"/>
            </a:pPr>
            <a:r>
              <a:rPr lang="en-US" b="0" u="none" dirty="0">
                <a:latin typeface="Arial Narrow" pitchFamily="34" charset="0"/>
              </a:rPr>
              <a:t>A primitive element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 </a:t>
            </a:r>
            <a:r>
              <a:rPr lang="en-US" b="0" u="none" dirty="0">
                <a:latin typeface="Arial Narrow" pitchFamily="34" charset="0"/>
              </a:rPr>
              <a:t>from GF(p) or GF(2</a:t>
            </a:r>
            <a:r>
              <a:rPr lang="en-US" b="0" u="none" baseline="30000" dirty="0"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) is used to make exhaustive search algorithms infeasible. If  y =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t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, only y and  are known. To break the system, we need to find t. To get  t ,   is repeatedly  multiplied by itself 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times when </a:t>
            </a:r>
            <a:r>
              <a:rPr lang="en-US" b="0" u="none" baseline="30000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=y, then t=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.</a:t>
            </a:r>
          </a:p>
          <a:p>
            <a:pPr marL="457200" indent="-457200" defTabSz="762000"/>
            <a:r>
              <a:rPr lang="en-US" b="0" u="none" dirty="0">
                <a:latin typeface="Arial Narrow" pitchFamily="34" charset="0"/>
                <a:sym typeface="Symbol" pitchFamily="18" charset="2"/>
              </a:rPr>
              <a:t>        The order of  (as a primitive element) is p-1 in GF(p)  or 2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-1 in GF(2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). Therefore,  p is selected as 1000 to 4000 bits prime or m&gt; 1000.  </a:t>
            </a:r>
            <a:endParaRPr lang="en-US" b="0" u="none" baseline="30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3"/>
            </a:pPr>
            <a:r>
              <a:rPr lang="en-US" b="0" dirty="0">
                <a:latin typeface="Arial Narrow" pitchFamily="34" charset="0"/>
              </a:rPr>
              <a:t>Caution:</a:t>
            </a:r>
            <a:r>
              <a:rPr lang="en-US" b="0" u="none" dirty="0">
                <a:latin typeface="Arial Narrow" pitchFamily="34" charset="0"/>
              </a:rPr>
              <a:t> There is no evidence that no efficient algorithms can be found to break the system.</a:t>
            </a:r>
          </a:p>
          <a:p>
            <a:pPr marL="457200" indent="-457200" defTabSz="762000">
              <a:buFontTx/>
              <a:buAutoNum type="arabicPeriod" startAt="3"/>
            </a:pPr>
            <a:r>
              <a:rPr lang="en-US" u="none" dirty="0">
                <a:latin typeface="Arial Narrow" pitchFamily="34" charset="0"/>
              </a:rPr>
              <a:t>p-1</a:t>
            </a:r>
            <a:r>
              <a:rPr lang="en-US" b="0" u="none" dirty="0">
                <a:latin typeface="Arial Narrow" pitchFamily="34" charset="0"/>
              </a:rPr>
              <a:t> should have large prime factor to make the discrete logarithm computation infeasible (p is called a strong prime).</a:t>
            </a:r>
          </a:p>
          <a:p>
            <a:pPr marL="457200" indent="-457200" defTabSz="762000">
              <a:buFontTx/>
              <a:buAutoNum type="arabicPeriod" startAt="3"/>
            </a:pPr>
            <a:endParaRPr lang="en-US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Text Box 2"/>
          <p:cNvSpPr txBox="1">
            <a:spLocks noChangeArrowheads="1"/>
          </p:cNvSpPr>
          <p:nvPr/>
        </p:nvSpPr>
        <p:spPr bwMode="auto">
          <a:xfrm>
            <a:off x="2999207" y="218455"/>
            <a:ext cx="39677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Hash Functions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81088" y="16589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dirty="0">
                <a:latin typeface="Arial Narrow" pitchFamily="34" charset="0"/>
              </a:rPr>
              <a:t>Iterated Hash Function:</a:t>
            </a:r>
            <a:r>
              <a:rPr lang="en-US" u="none" dirty="0">
                <a:latin typeface="Arial Narrow" pitchFamily="34" charset="0"/>
              </a:rPr>
              <a:t> generates a digest of the data after being sequentially processed through the so-called Hash </a:t>
            </a:r>
            <a:r>
              <a:rPr lang="en-US" u="none" dirty="0" smtClean="0">
                <a:latin typeface="Arial Narrow" pitchFamily="34" charset="0"/>
              </a:rPr>
              <a:t>function. In general as follows: 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22713" y="3289300"/>
            <a:ext cx="1293812" cy="9921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>
                <a:latin typeface="Arial Narrow" pitchFamily="34" charset="0"/>
              </a:rPr>
              <a:t>Hash</a:t>
            </a:r>
            <a:endParaRPr lang="en-US" sz="1200" u="none">
              <a:latin typeface="Arial Narrow" pitchFamily="34" charset="0"/>
            </a:endParaRPr>
          </a:p>
          <a:p>
            <a:pPr algn="ctr" defTabSz="762000"/>
            <a:r>
              <a:rPr lang="en-US" sz="1400" u="none">
                <a:latin typeface="Arial Narrow" pitchFamily="34" charset="0"/>
              </a:rPr>
              <a:t>Mapping</a:t>
            </a:r>
            <a:endParaRPr lang="en-US" sz="1200" u="none">
              <a:latin typeface="Arial Narrow" pitchFamily="34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216525" y="3822700"/>
            <a:ext cx="2141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140325" y="4662488"/>
            <a:ext cx="533400" cy="762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054725" y="3822700"/>
            <a:ext cx="0" cy="12207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5673725" y="5043488"/>
            <a:ext cx="381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606925" y="50434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606925" y="4281488"/>
            <a:ext cx="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73688" y="3351213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u="none">
                <a:latin typeface="Arial Narrow" pitchFamily="34" charset="0"/>
              </a:rPr>
              <a:t>H</a:t>
            </a:r>
            <a:r>
              <a:rPr lang="en-AU" u="none" baseline="-25000">
                <a:latin typeface="Arial Narrow" pitchFamily="34" charset="0"/>
              </a:rPr>
              <a:t>i</a:t>
            </a:r>
            <a:endParaRPr lang="en-US" u="none" baseline="-25000">
              <a:latin typeface="Arial Narrow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105275" y="4510088"/>
            <a:ext cx="461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sz="1800" u="none">
                <a:latin typeface="Arial Narrow" pitchFamily="34" charset="0"/>
              </a:rPr>
              <a:t>H</a:t>
            </a:r>
            <a:r>
              <a:rPr lang="en-AU" sz="1800" u="none" baseline="-25000">
                <a:latin typeface="Arial Narrow" pitchFamily="34" charset="0"/>
              </a:rPr>
              <a:t>i-1</a:t>
            </a:r>
            <a:endParaRPr lang="en-US" sz="1800" u="none" baseline="-25000">
              <a:latin typeface="Arial Narrow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096000" y="5179200"/>
            <a:ext cx="253523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</a:t>
            </a:r>
            <a:r>
              <a:rPr lang="en-AU" sz="1800" u="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0</a:t>
            </a:r>
            <a:r>
              <a:rPr lang="en-AU" sz="1800" u="none" baseline="-25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Initial value memory</a:t>
            </a: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5521325" y="5272088"/>
            <a:ext cx="574675" cy="138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5140325" y="48148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5140325" y="49672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5140325" y="51196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474913" y="38227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160588" y="35306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sz="2400" b="0" u="none">
                <a:latin typeface="Arial Narrow" pitchFamily="34" charset="0"/>
              </a:rPr>
              <a:t>x</a:t>
            </a:r>
            <a:r>
              <a:rPr lang="en-AU" sz="2400" u="none" baseline="-25000">
                <a:latin typeface="Arial Narrow" pitchFamily="34" charset="0"/>
              </a:rPr>
              <a:t>i</a:t>
            </a:r>
            <a:endParaRPr lang="en-US" sz="2400" u="none" baseline="-25000">
              <a:latin typeface="Arial Narrow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964748" y="2694466"/>
            <a:ext cx="2331186" cy="71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AU" u="none" dirty="0">
                <a:latin typeface="Arial Narrow" pitchFamily="34" charset="0"/>
              </a:rPr>
              <a:t>Input String  </a:t>
            </a:r>
          </a:p>
          <a:p>
            <a:pPr defTabSz="762000"/>
            <a:r>
              <a:rPr lang="en-AU" u="none" dirty="0">
                <a:latin typeface="Arial Narrow" pitchFamily="34" charset="0"/>
              </a:rPr>
              <a:t>X = (x</a:t>
            </a:r>
            <a:r>
              <a:rPr lang="en-AU" u="none" baseline="-25000" dirty="0">
                <a:latin typeface="Arial Narrow" pitchFamily="34" charset="0"/>
              </a:rPr>
              <a:t>1</a:t>
            </a:r>
            <a:r>
              <a:rPr lang="en-AU" u="none" dirty="0">
                <a:latin typeface="Arial Narrow" pitchFamily="34" charset="0"/>
              </a:rPr>
              <a:t> x</a:t>
            </a:r>
            <a:r>
              <a:rPr lang="en-AU" u="none" baseline="-25000" dirty="0">
                <a:latin typeface="Arial Narrow" pitchFamily="34" charset="0"/>
              </a:rPr>
              <a:t>2</a:t>
            </a:r>
            <a:r>
              <a:rPr lang="en-AU" u="none" dirty="0">
                <a:latin typeface="Arial Narrow" pitchFamily="34" charset="0"/>
              </a:rPr>
              <a:t> ...x</a:t>
            </a:r>
            <a:r>
              <a:rPr lang="en-AU" u="none" baseline="-25000" dirty="0">
                <a:latin typeface="Arial Narrow" pitchFamily="34" charset="0"/>
              </a:rPr>
              <a:t>i</a:t>
            </a:r>
            <a:r>
              <a:rPr lang="en-AU" u="none" dirty="0">
                <a:latin typeface="Arial Narrow" pitchFamily="34" charset="0"/>
              </a:rPr>
              <a:t> .... </a:t>
            </a:r>
            <a:r>
              <a:rPr lang="en-AU" u="none" dirty="0" err="1">
                <a:latin typeface="Arial Narrow" pitchFamily="34" charset="0"/>
              </a:rPr>
              <a:t>x</a:t>
            </a:r>
            <a:r>
              <a:rPr lang="en-AU" u="none" baseline="-25000" dirty="0" err="1">
                <a:latin typeface="Arial Narrow" pitchFamily="34" charset="0"/>
              </a:rPr>
              <a:t>n</a:t>
            </a:r>
            <a:r>
              <a:rPr lang="en-AU" u="none" dirty="0">
                <a:latin typeface="Arial Narrow" pitchFamily="34" charset="0"/>
              </a:rPr>
              <a:t>)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6503062" y="2969956"/>
            <a:ext cx="3575316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u="none" dirty="0">
                <a:latin typeface="Arial Narrow" pitchFamily="34" charset="0"/>
              </a:rPr>
              <a:t>Output H  is the digest of Input X </a:t>
            </a:r>
            <a:r>
              <a:rPr lang="en-AU" u="none" dirty="0" smtClean="0">
                <a:latin typeface="Arial Narrow" pitchFamily="34" charset="0"/>
              </a:rPr>
              <a:t>:</a:t>
            </a:r>
          </a:p>
          <a:p>
            <a:pPr algn="ctr" defTabSz="762000"/>
            <a:endParaRPr lang="en-AU" u="none" dirty="0">
              <a:latin typeface="Arial Narrow" pitchFamily="34" charset="0"/>
            </a:endParaRPr>
          </a:p>
          <a:p>
            <a:pPr algn="ctr" defTabSz="762000"/>
            <a:r>
              <a:rPr lang="en-AU" u="none" dirty="0">
                <a:latin typeface="Arial Narrow" pitchFamily="34" charset="0"/>
              </a:rPr>
              <a:t>   H = Hash(H</a:t>
            </a:r>
            <a:r>
              <a:rPr lang="en-AU" u="none" baseline="-25000" dirty="0">
                <a:latin typeface="Arial Narrow" pitchFamily="34" charset="0"/>
              </a:rPr>
              <a:t>0</a:t>
            </a:r>
            <a:r>
              <a:rPr lang="en-AU" u="none" dirty="0">
                <a:latin typeface="Arial Narrow" pitchFamily="34" charset="0"/>
              </a:rPr>
              <a:t> , X)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392663" name="Text Box 23"/>
          <p:cNvSpPr txBox="1">
            <a:spLocks noChangeArrowheads="1"/>
          </p:cNvSpPr>
          <p:nvPr/>
        </p:nvSpPr>
        <p:spPr bwMode="auto">
          <a:xfrm>
            <a:off x="839709" y="5835079"/>
            <a:ext cx="7540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Example: </a:t>
            </a:r>
            <a:r>
              <a:rPr lang="en-US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SHA </a:t>
            </a:r>
            <a:r>
              <a:rPr lang="en-US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(Secure Hash Algorithm) </a:t>
            </a: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proposed as a standard with DSA</a:t>
            </a:r>
            <a:endParaRPr lang="en-US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defTabSz="762000">
              <a:defRPr/>
            </a:pP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with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N=160 bits </a:t>
            </a: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(exposed to many attacks !) </a:t>
            </a:r>
            <a:r>
              <a:rPr lang="en-US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not more recommended !!!</a:t>
            </a:r>
            <a:endParaRPr lang="en-US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6503062" y="4185832"/>
            <a:ext cx="197728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AU" sz="1800" b="0" dirty="0">
                <a:latin typeface="Arial Narrow" pitchFamily="34" charset="0"/>
              </a:rPr>
              <a:t>N </a:t>
            </a:r>
            <a:r>
              <a:rPr lang="en-AU" sz="1800" b="0" dirty="0" smtClean="0">
                <a:latin typeface="Arial Narrow" pitchFamily="34" charset="0"/>
              </a:rPr>
              <a:t>bits</a:t>
            </a:r>
            <a:r>
              <a:rPr lang="en-AU" sz="1800" b="0" u="none" dirty="0" smtClean="0">
                <a:latin typeface="Arial Narrow" pitchFamily="34" charset="0"/>
              </a:rPr>
              <a:t>: size of hash value (digest)</a:t>
            </a: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 flipV="1">
            <a:off x="6596063" y="3900488"/>
            <a:ext cx="152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081088" y="1227138"/>
            <a:ext cx="564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>
                <a:latin typeface="Arial Narrow" pitchFamily="34" charset="0"/>
              </a:rPr>
              <a:t>Hash functions are needed to generate message digest</a:t>
            </a:r>
            <a:endParaRPr lang="en-US" u="none">
              <a:latin typeface="Arial Narrow" pitchFamily="34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1944415" y="4333421"/>
            <a:ext cx="1584386" cy="71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u="none" dirty="0" smtClean="0">
                <a:latin typeface="Arial Narrow" pitchFamily="34" charset="0"/>
              </a:rPr>
              <a:t>Non-linear </a:t>
            </a:r>
          </a:p>
          <a:p>
            <a:pPr algn="ctr" defTabSz="762000"/>
            <a:r>
              <a:rPr lang="en-AU" u="none" dirty="0" smtClean="0">
                <a:latin typeface="Arial Narrow" pitchFamily="34" charset="0"/>
              </a:rPr>
              <a:t>state machine</a:t>
            </a:r>
            <a:endParaRPr lang="en-US" u="none" dirty="0">
              <a:latin typeface="Arial Narrow" pitchFamily="34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 flipV="1">
            <a:off x="3270038" y="4281488"/>
            <a:ext cx="517525" cy="39449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963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Text Box 2"/>
          <p:cNvSpPr txBox="1">
            <a:spLocks noChangeArrowheads="1"/>
          </p:cNvSpPr>
          <p:nvPr/>
        </p:nvSpPr>
        <p:spPr bwMode="auto">
          <a:xfrm>
            <a:off x="1368351" y="1730623"/>
            <a:ext cx="75232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5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Few Recommended</a:t>
            </a:r>
          </a:p>
          <a:p>
            <a:pPr algn="ctr" defTabSz="762000">
              <a:defRPr/>
            </a:pPr>
            <a:r>
              <a:rPr lang="en-US" sz="5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“Practical Hash Functions”</a:t>
            </a:r>
          </a:p>
          <a:p>
            <a:pPr algn="ctr" defTabSz="762000">
              <a:defRPr/>
            </a:pPr>
            <a:r>
              <a:rPr lang="en-US" sz="5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by deploying </a:t>
            </a:r>
          </a:p>
          <a:p>
            <a:pPr algn="ctr" defTabSz="762000">
              <a:defRPr/>
            </a:pPr>
            <a:r>
              <a:rPr lang="en-US" sz="5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“Block Ciphers”</a:t>
            </a:r>
            <a:endParaRPr lang="en-US" sz="54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Text Box 2"/>
          <p:cNvSpPr txBox="1">
            <a:spLocks noChangeArrowheads="1"/>
          </p:cNvSpPr>
          <p:nvPr/>
        </p:nvSpPr>
        <p:spPr bwMode="auto">
          <a:xfrm>
            <a:off x="3421063" y="506487"/>
            <a:ext cx="361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Hash Functions</a:t>
            </a:r>
          </a:p>
        </p:txBody>
      </p:sp>
      <p:sp>
        <p:nvSpPr>
          <p:cNvPr id="1394691" name="Text Box 3"/>
          <p:cNvSpPr txBox="1">
            <a:spLocks noChangeArrowheads="1"/>
          </p:cNvSpPr>
          <p:nvPr/>
        </p:nvSpPr>
        <p:spPr bwMode="auto">
          <a:xfrm>
            <a:off x="2936875" y="1285950"/>
            <a:ext cx="44799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Based on block ciphers </a:t>
            </a:r>
          </a:p>
          <a:p>
            <a:pPr algn="ctr" defTabSz="762000">
              <a:defRPr/>
            </a:pPr>
            <a:r>
              <a:rPr lang="en-US" sz="28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DM Scheme (Davis and Meyer)</a:t>
            </a:r>
            <a:r>
              <a:rPr lang="en-US" sz="2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90600" y="5076825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Input String</a:t>
            </a:r>
          </a:p>
          <a:p>
            <a:pPr algn="ctr" defTabSz="762000"/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  X = (x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1</a:t>
            </a:r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 x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2</a:t>
            </a:r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 ...x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i</a:t>
            </a:r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 .... x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n</a:t>
            </a:r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)</a:t>
            </a:r>
            <a:endParaRPr lang="en-US" sz="1800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932613" y="3552825"/>
            <a:ext cx="1941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Digest of Input X is:</a:t>
            </a:r>
          </a:p>
          <a:p>
            <a:pPr defTabSz="762000"/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H = Hash(H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0</a:t>
            </a:r>
            <a:r>
              <a:rPr lang="en-AU" sz="1800" u="none">
                <a:solidFill>
                  <a:srgbClr val="023DD0"/>
                </a:solidFill>
                <a:latin typeface="Arial Narrow" pitchFamily="34" charset="0"/>
              </a:rPr>
              <a:t> , X)</a:t>
            </a:r>
            <a:endParaRPr lang="en-US" sz="1800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24150" y="4108450"/>
            <a:ext cx="1652588" cy="828675"/>
          </a:xfrm>
          <a:prstGeom prst="rect">
            <a:avLst/>
          </a:prstGeom>
          <a:solidFill>
            <a:srgbClr val="A9C7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95638" y="4581525"/>
            <a:ext cx="708025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3549650" y="4937125"/>
            <a:ext cx="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133600" y="5411788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376738" y="4522788"/>
            <a:ext cx="471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691389" y="4116388"/>
            <a:ext cx="20066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800" u="none" dirty="0">
                <a:latin typeface="Arial Narrow" pitchFamily="34" charset="0"/>
              </a:rPr>
              <a:t>BC: Block </a:t>
            </a:r>
            <a:r>
              <a:rPr lang="de-DE" sz="1800" u="none" dirty="0" err="1">
                <a:latin typeface="Arial Narrow" pitchFamily="34" charset="0"/>
              </a:rPr>
              <a:t>Cipher</a:t>
            </a:r>
            <a:endParaRPr lang="en-GB" sz="1800" u="none" dirty="0">
              <a:latin typeface="Arial Narrow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68663" y="4581525"/>
            <a:ext cx="1062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600" u="none">
                <a:latin typeface="Arial Narrow" pitchFamily="34" charset="0"/>
              </a:rPr>
              <a:t>KEY</a:t>
            </a:r>
            <a:endParaRPr lang="en-GB" sz="1600" u="none">
              <a:latin typeface="Arial Narrow" pitchFamily="34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848225" y="4513263"/>
            <a:ext cx="2595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443788" y="4344988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H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i</a:t>
            </a:r>
            <a:endParaRPr lang="en-GB" u="none">
              <a:latin typeface="Arial Narrow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133600" y="3752850"/>
            <a:ext cx="412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133600" y="3752850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145213" y="3752850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6735763" y="3752850"/>
            <a:ext cx="0" cy="75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133600" y="4581525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4848225" y="4344988"/>
            <a:ext cx="293688" cy="355600"/>
          </a:xfrm>
          <a:prstGeom prst="flowChartOr">
            <a:avLst/>
          </a:prstGeom>
          <a:solidFill>
            <a:srgbClr val="FFEBEB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908675" y="3514725"/>
            <a:ext cx="236538" cy="474663"/>
          </a:xfrm>
          <a:prstGeom prst="rect">
            <a:avLst/>
          </a:prstGeom>
          <a:solidFill>
            <a:srgbClr val="A9C7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5908675" y="3633788"/>
            <a:ext cx="236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908675" y="3752850"/>
            <a:ext cx="236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908675" y="3870325"/>
            <a:ext cx="236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103813" y="3352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H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i-1</a:t>
            </a:r>
            <a:endParaRPr lang="en-GB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4991100" y="3741738"/>
            <a:ext cx="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332413" y="5240338"/>
            <a:ext cx="2300287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H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i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 E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xi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(H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i-1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)  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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  H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i-1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 </a:t>
            </a:r>
            <a:endParaRPr lang="en-US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5616575" y="4573588"/>
            <a:ext cx="401638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441700" y="50307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600" u="none">
                <a:latin typeface="Arial Narrow" pitchFamily="34" charset="0"/>
              </a:rPr>
              <a:t>/  N</a:t>
            </a:r>
            <a:endParaRPr lang="en-GB" sz="1600" u="none">
              <a:latin typeface="Arial Narrow" pitchFamily="34" charset="0"/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780213" y="4368800"/>
            <a:ext cx="60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600" u="none">
                <a:latin typeface="Arial Narrow" pitchFamily="34" charset="0"/>
              </a:rPr>
              <a:t>/ </a:t>
            </a:r>
          </a:p>
          <a:p>
            <a:pPr defTabSz="762000">
              <a:spcBef>
                <a:spcPct val="50000"/>
              </a:spcBef>
            </a:pPr>
            <a:r>
              <a:rPr lang="de-DE" sz="1600" u="none">
                <a:latin typeface="Arial Narrow" pitchFamily="34" charset="0"/>
              </a:rPr>
              <a:t> N</a:t>
            </a:r>
            <a:endParaRPr lang="en-GB" sz="1600" u="none">
              <a:latin typeface="Arial Narrow" pitchFamily="34" charset="0"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590800" y="2509912"/>
            <a:ext cx="548640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2400" u="none">
                <a:solidFill>
                  <a:schemeClr val="tx2"/>
                </a:solidFill>
                <a:latin typeface="Arial Narrow" pitchFamily="34" charset="0"/>
              </a:rPr>
              <a:t>Cipher key length = Hash Block length = N</a:t>
            </a:r>
            <a:endParaRPr lang="en-GB" sz="2400" u="none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305050" y="4178300"/>
            <a:ext cx="322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u="none"/>
              <a:t>x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64050" y="4178300"/>
            <a:ext cx="350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u="none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7132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408613" y="5030788"/>
            <a:ext cx="2362200" cy="838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414713" y="4098925"/>
            <a:ext cx="1790700" cy="854075"/>
          </a:xfrm>
          <a:prstGeom prst="rect">
            <a:avLst/>
          </a:prstGeom>
          <a:solidFill>
            <a:srgbClr val="A9C7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927475" y="4586288"/>
            <a:ext cx="76835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567238" y="4953000"/>
            <a:ext cx="0" cy="61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773363" y="55641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474803" y="4192588"/>
            <a:ext cx="2174875" cy="30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400" u="none" dirty="0"/>
              <a:t>BC: Block </a:t>
            </a:r>
            <a:r>
              <a:rPr lang="de-DE" sz="1400" u="none" dirty="0" err="1"/>
              <a:t>Cipher</a:t>
            </a:r>
            <a:endParaRPr lang="en-GB" sz="1400" u="none" dirty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041775" y="4586288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400" u="none"/>
              <a:t>KEY</a:t>
            </a:r>
            <a:endParaRPr lang="en-GB" sz="1400" u="none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05413" y="4464050"/>
            <a:ext cx="2178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773363" y="3732213"/>
            <a:ext cx="397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2773363" y="3732213"/>
            <a:ext cx="0" cy="1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822825" y="3732213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6743700" y="3729038"/>
            <a:ext cx="0" cy="73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773363" y="4586288"/>
            <a:ext cx="641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567238" y="3486150"/>
            <a:ext cx="255587" cy="490538"/>
          </a:xfrm>
          <a:prstGeom prst="rect">
            <a:avLst/>
          </a:prstGeom>
          <a:solidFill>
            <a:srgbClr val="A9C7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567238" y="3609975"/>
            <a:ext cx="255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567238" y="3732213"/>
            <a:ext cx="255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4183063" y="4953000"/>
            <a:ext cx="0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773363" y="5319713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304455" y="2450703"/>
            <a:ext cx="61722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800" u="none" dirty="0" err="1">
                <a:solidFill>
                  <a:schemeClr val="tx2"/>
                </a:solidFill>
              </a:rPr>
              <a:t>Cipher</a:t>
            </a:r>
            <a:r>
              <a:rPr lang="de-DE" sz="1800" u="none" dirty="0">
                <a:solidFill>
                  <a:schemeClr val="tx2"/>
                </a:solidFill>
              </a:rPr>
              <a:t> </a:t>
            </a:r>
            <a:r>
              <a:rPr lang="de-DE" sz="1800" u="none" dirty="0" err="1">
                <a:solidFill>
                  <a:schemeClr val="tx2"/>
                </a:solidFill>
              </a:rPr>
              <a:t>key</a:t>
            </a:r>
            <a:r>
              <a:rPr lang="de-DE" sz="1800" u="none" dirty="0">
                <a:solidFill>
                  <a:schemeClr val="tx2"/>
                </a:solidFill>
              </a:rPr>
              <a:t> </a:t>
            </a:r>
            <a:r>
              <a:rPr lang="de-DE" sz="1800" u="none" dirty="0" err="1">
                <a:solidFill>
                  <a:schemeClr val="tx2"/>
                </a:solidFill>
              </a:rPr>
              <a:t>length</a:t>
            </a:r>
            <a:r>
              <a:rPr lang="de-DE" sz="1800" u="none" dirty="0">
                <a:solidFill>
                  <a:schemeClr val="tx2"/>
                </a:solidFill>
              </a:rPr>
              <a:t> = 2 x </a:t>
            </a:r>
            <a:r>
              <a:rPr lang="de-DE" sz="1800" u="none" dirty="0" err="1">
                <a:solidFill>
                  <a:schemeClr val="tx2"/>
                </a:solidFill>
              </a:rPr>
              <a:t>Cipher</a:t>
            </a:r>
            <a:r>
              <a:rPr lang="de-DE" sz="1800" u="none" dirty="0">
                <a:solidFill>
                  <a:schemeClr val="tx2"/>
                </a:solidFill>
              </a:rPr>
              <a:t> block </a:t>
            </a:r>
            <a:r>
              <a:rPr lang="de-DE" sz="1800" u="none" dirty="0" err="1">
                <a:solidFill>
                  <a:schemeClr val="tx2"/>
                </a:solidFill>
              </a:rPr>
              <a:t>length</a:t>
            </a:r>
            <a:r>
              <a:rPr lang="de-DE" sz="1800" u="none" dirty="0">
                <a:solidFill>
                  <a:schemeClr val="tx2"/>
                </a:solidFill>
              </a:rPr>
              <a:t> N</a:t>
            </a:r>
            <a:endParaRPr lang="en-GB" sz="1800" u="none" dirty="0">
              <a:solidFill>
                <a:schemeClr val="tx2"/>
              </a:solidFill>
            </a:endParaRPr>
          </a:p>
        </p:txBody>
      </p:sp>
      <p:sp>
        <p:nvSpPr>
          <p:cNvPr id="1396757" name="Text Box 21"/>
          <p:cNvSpPr txBox="1">
            <a:spLocks noChangeArrowheads="1"/>
          </p:cNvSpPr>
          <p:nvPr/>
        </p:nvSpPr>
        <p:spPr bwMode="auto">
          <a:xfrm>
            <a:off x="3344863" y="506487"/>
            <a:ext cx="361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Hash Functions</a:t>
            </a:r>
          </a:p>
        </p:txBody>
      </p:sp>
      <p:sp>
        <p:nvSpPr>
          <p:cNvPr id="1396758" name="Text Box 22"/>
          <p:cNvSpPr txBox="1">
            <a:spLocks noChangeArrowheads="1"/>
          </p:cNvSpPr>
          <p:nvPr/>
        </p:nvSpPr>
        <p:spPr bwMode="auto">
          <a:xfrm>
            <a:off x="2633560" y="1133550"/>
            <a:ext cx="50770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Based on block ciphers </a:t>
            </a:r>
          </a:p>
          <a:p>
            <a:pPr algn="ctr" defTabSz="762000">
              <a:defRPr/>
            </a:pPr>
            <a:r>
              <a:rPr lang="en-US" sz="28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LM Scheme (Lai and Massey 1992)</a:t>
            </a:r>
            <a:r>
              <a:rPr lang="en-US" sz="2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219200" y="5259388"/>
            <a:ext cx="365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>
                <a:solidFill>
                  <a:srgbClr val="023DD0"/>
                </a:solidFill>
              </a:rPr>
              <a:t>Input String</a:t>
            </a:r>
          </a:p>
          <a:p>
            <a:pPr defTabSz="762000"/>
            <a:r>
              <a:rPr lang="en-AU" sz="1600" u="none">
                <a:solidFill>
                  <a:srgbClr val="023DD0"/>
                </a:solidFill>
              </a:rPr>
              <a:t>X = (x</a:t>
            </a:r>
            <a:r>
              <a:rPr lang="en-AU" sz="1600" u="none" baseline="-25000">
                <a:solidFill>
                  <a:srgbClr val="023DD0"/>
                </a:solidFill>
              </a:rPr>
              <a:t>1</a:t>
            </a:r>
            <a:r>
              <a:rPr lang="en-AU" sz="1600" u="none">
                <a:solidFill>
                  <a:srgbClr val="023DD0"/>
                </a:solidFill>
              </a:rPr>
              <a:t> x</a:t>
            </a:r>
            <a:r>
              <a:rPr lang="en-AU" sz="1600" u="none" baseline="-25000">
                <a:solidFill>
                  <a:srgbClr val="023DD0"/>
                </a:solidFill>
              </a:rPr>
              <a:t>2</a:t>
            </a:r>
            <a:r>
              <a:rPr lang="en-AU" sz="1600" u="none">
                <a:solidFill>
                  <a:srgbClr val="023DD0"/>
                </a:solidFill>
              </a:rPr>
              <a:t> ...x</a:t>
            </a:r>
            <a:r>
              <a:rPr lang="en-AU" sz="1600" u="none" baseline="-25000">
                <a:solidFill>
                  <a:srgbClr val="023DD0"/>
                </a:solidFill>
              </a:rPr>
              <a:t>i</a:t>
            </a:r>
            <a:r>
              <a:rPr lang="en-AU" sz="1600" u="none">
                <a:solidFill>
                  <a:srgbClr val="023DD0"/>
                </a:solidFill>
              </a:rPr>
              <a:t> .... x</a:t>
            </a:r>
            <a:r>
              <a:rPr lang="en-AU" sz="1600" u="none" baseline="-25000">
                <a:solidFill>
                  <a:srgbClr val="023DD0"/>
                </a:solidFill>
              </a:rPr>
              <a:t>n</a:t>
            </a:r>
            <a:r>
              <a:rPr lang="en-AU" sz="1600" u="none">
                <a:solidFill>
                  <a:srgbClr val="023DD0"/>
                </a:solidFill>
              </a:rPr>
              <a:t>)</a:t>
            </a:r>
            <a:endParaRPr lang="en-US" sz="1600" u="none">
              <a:solidFill>
                <a:srgbClr val="023DD0"/>
              </a:solidFill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7085013" y="3505200"/>
            <a:ext cx="20923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sz="1600" u="none">
                <a:solidFill>
                  <a:srgbClr val="023DD0"/>
                </a:solidFill>
              </a:rPr>
              <a:t>Digest of Input X is:</a:t>
            </a:r>
          </a:p>
          <a:p>
            <a:pPr defTabSz="762000"/>
            <a:r>
              <a:rPr lang="en-AU" sz="1600" u="none">
                <a:solidFill>
                  <a:srgbClr val="023DD0"/>
                </a:solidFill>
              </a:rPr>
              <a:t>H = E (H</a:t>
            </a:r>
            <a:r>
              <a:rPr lang="en-AU" sz="1600" u="none" baseline="-25000">
                <a:solidFill>
                  <a:srgbClr val="023DD0"/>
                </a:solidFill>
              </a:rPr>
              <a:t>0</a:t>
            </a:r>
            <a:r>
              <a:rPr lang="en-AU" sz="1600" u="none">
                <a:solidFill>
                  <a:srgbClr val="023DD0"/>
                </a:solidFill>
              </a:rPr>
              <a:t> , X)</a:t>
            </a:r>
            <a:endParaRPr lang="en-US" sz="1600" u="none">
              <a:solidFill>
                <a:srgbClr val="023DD0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389813" y="4268788"/>
            <a:ext cx="70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sz="1800" u="none">
                <a:solidFill>
                  <a:srgbClr val="023DD0"/>
                </a:solidFill>
              </a:rPr>
              <a:t>H</a:t>
            </a:r>
            <a:r>
              <a:rPr lang="en-AU" sz="1800" u="none" baseline="-25000">
                <a:solidFill>
                  <a:srgbClr val="023DD0"/>
                </a:solidFill>
              </a:rPr>
              <a:t>i</a:t>
            </a:r>
            <a:endParaRPr lang="en-GB" sz="1800" u="none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810000" y="33528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sz="1800" u="none">
                <a:solidFill>
                  <a:srgbClr val="023DD0"/>
                </a:solidFill>
              </a:rPr>
              <a:t>H</a:t>
            </a:r>
            <a:r>
              <a:rPr lang="en-AU" sz="1800" u="none" baseline="-25000">
                <a:solidFill>
                  <a:srgbClr val="023DD0"/>
                </a:solidFill>
              </a:rPr>
              <a:t>i-1</a:t>
            </a:r>
            <a:endParaRPr lang="en-GB" sz="1800" u="none" baseline="-25000">
              <a:solidFill>
                <a:srgbClr val="023DD0"/>
              </a:solidFill>
            </a:endParaRP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5408613" y="518318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2400" u="none">
                <a:solidFill>
                  <a:srgbClr val="023DD0"/>
                </a:solidFill>
              </a:rPr>
              <a:t>H</a:t>
            </a:r>
            <a:r>
              <a:rPr lang="en-AU" sz="2400" u="none" baseline="-25000">
                <a:solidFill>
                  <a:srgbClr val="023DD0"/>
                </a:solidFill>
              </a:rPr>
              <a:t>i</a:t>
            </a:r>
            <a:r>
              <a:rPr lang="en-AU" sz="2400" u="none">
                <a:solidFill>
                  <a:srgbClr val="023DD0"/>
                </a:solidFill>
              </a:rPr>
              <a:t> = E</a:t>
            </a:r>
            <a:r>
              <a:rPr lang="en-AU" sz="2400" u="none" baseline="-25000">
                <a:solidFill>
                  <a:srgbClr val="023DD0"/>
                </a:solidFill>
              </a:rPr>
              <a:t>         </a:t>
            </a:r>
            <a:r>
              <a:rPr lang="en-AU" sz="2400" u="none">
                <a:solidFill>
                  <a:srgbClr val="023DD0"/>
                </a:solidFill>
              </a:rPr>
              <a:t>(H</a:t>
            </a:r>
            <a:r>
              <a:rPr lang="en-AU" sz="2400" u="none" baseline="-25000">
                <a:solidFill>
                  <a:srgbClr val="023DD0"/>
                </a:solidFill>
              </a:rPr>
              <a:t>i-1</a:t>
            </a:r>
            <a:r>
              <a:rPr lang="en-AU" sz="2400" u="none">
                <a:solidFill>
                  <a:srgbClr val="023DD0"/>
                </a:solidFill>
              </a:rPr>
              <a:t>)</a:t>
            </a:r>
            <a:endParaRPr lang="en-US" sz="2400" u="none">
              <a:solidFill>
                <a:srgbClr val="023DD0"/>
              </a:solidFill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470400" y="503078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400" u="none"/>
              <a:t>/  N</a:t>
            </a:r>
            <a:endParaRPr lang="en-GB" sz="1400" u="none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780213" y="4330700"/>
            <a:ext cx="609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400" u="none"/>
              <a:t>/ </a:t>
            </a:r>
          </a:p>
          <a:p>
            <a:pPr defTabSz="762000">
              <a:spcBef>
                <a:spcPct val="50000"/>
              </a:spcBef>
            </a:pPr>
            <a:r>
              <a:rPr lang="de-DE" sz="1400" u="none"/>
              <a:t> N</a:t>
            </a:r>
            <a:endParaRPr lang="en-GB" sz="1400" u="none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226175" y="5411788"/>
            <a:ext cx="754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rgbClr val="023DD0"/>
                </a:solidFill>
              </a:rPr>
              <a:t>H</a:t>
            </a:r>
            <a:r>
              <a:rPr lang="en-AU" sz="1600" u="none" baseline="-25000">
                <a:solidFill>
                  <a:srgbClr val="023DD0"/>
                </a:solidFill>
              </a:rPr>
              <a:t>i-1</a:t>
            </a:r>
            <a:r>
              <a:rPr lang="en-AU" sz="1600" u="none">
                <a:solidFill>
                  <a:srgbClr val="023DD0"/>
                </a:solidFill>
              </a:rPr>
              <a:t>| x</a:t>
            </a:r>
            <a:r>
              <a:rPr lang="en-AU" sz="1600" u="none" baseline="-25000">
                <a:solidFill>
                  <a:srgbClr val="023DD0"/>
                </a:solidFill>
              </a:rPr>
              <a:t>i</a:t>
            </a:r>
            <a:endParaRPr lang="en-US" sz="1600" u="none" baseline="-25000">
              <a:solidFill>
                <a:srgbClr val="023DD0"/>
              </a:solidFill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886200" y="503078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400" u="none"/>
              <a:t>N /</a:t>
            </a:r>
            <a:endParaRPr lang="en-GB" sz="1400" u="none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4572000" y="3840163"/>
            <a:ext cx="25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8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371600" y="24384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buFontTx/>
              <a:buChar char="•"/>
              <a:defRPr/>
            </a:pPr>
            <a:r>
              <a:rPr lang="en-US" altLang="de-DE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Public-key Objective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en-US" altLang="ar-SA" sz="32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ElGamal</a:t>
            </a: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Public-Key Encryption System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en-US" altLang="ar-SA" sz="32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ElGamal</a:t>
            </a: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Public-Key Signature System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en-US" altLang="ar-SA" sz="32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ElGamal</a:t>
            </a: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Security considerations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Public Key Signature Standard</a:t>
            </a:r>
          </a:p>
          <a:p>
            <a:pPr defTabSz="762000">
              <a:buFontTx/>
              <a:buChar char="•"/>
              <a:defRPr/>
            </a:pPr>
            <a:endParaRPr lang="en-US" altLang="ar-SA" sz="3200" u="none" dirty="0"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828800" y="83820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altLang="ar-SA" sz="4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Lecture </a:t>
            </a:r>
            <a:r>
              <a:rPr lang="en-GB" altLang="ar-SA" sz="4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Outlines</a:t>
            </a:r>
            <a:endParaRPr lang="en-GB" altLang="ar-SA" sz="48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60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1570216" y="3710285"/>
            <a:ext cx="609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none" dirty="0">
                <a:latin typeface="Arial Narrow" pitchFamily="34" charset="0"/>
              </a:rPr>
              <a:t>BC</a:t>
            </a:r>
          </a:p>
        </p:txBody>
      </p:sp>
      <p:cxnSp>
        <p:nvCxnSpPr>
          <p:cNvPr id="20" name="AutoShape 39"/>
          <p:cNvCxnSpPr>
            <a:cxnSpLocks noChangeShapeType="1"/>
          </p:cNvCxnSpPr>
          <p:nvPr/>
        </p:nvCxnSpPr>
        <p:spPr bwMode="auto">
          <a:xfrm>
            <a:off x="1890256" y="4344650"/>
            <a:ext cx="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</p:cxn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1875016" y="302448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1875016" y="332928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>
            <a:off x="2560816" y="3329285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rot="10800000">
            <a:off x="2027416" y="4853285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2179816" y="2930744"/>
            <a:ext cx="500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latin typeface="Arial Narrow" pitchFamily="34" charset="0"/>
              </a:rPr>
              <a:t>H</a:t>
            </a:r>
            <a:r>
              <a:rPr lang="en-US" u="none" baseline="-25000" dirty="0">
                <a:latin typeface="Arial Narrow" pitchFamily="34" charset="0"/>
              </a:rPr>
              <a:t>i-1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1758984" y="5320581"/>
            <a:ext cx="37542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latin typeface="Arial Narrow" pitchFamily="34" charset="0"/>
              </a:rPr>
              <a:t>H</a:t>
            </a:r>
            <a:r>
              <a:rPr lang="en-US" u="none" baseline="-25000" dirty="0">
                <a:latin typeface="Arial Narrow" pitchFamily="34" charset="0"/>
              </a:rPr>
              <a:t>i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833369" y="3732609"/>
            <a:ext cx="3460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latin typeface="Arial Narrow" pitchFamily="34" charset="0"/>
              </a:rPr>
              <a:t>x</a:t>
            </a:r>
            <a:r>
              <a:rPr lang="en-US" u="none" baseline="-25000" dirty="0">
                <a:latin typeface="Arial Narrow" pitchFamily="34" charset="0"/>
              </a:rPr>
              <a:t>i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32" name="Line 51"/>
          <p:cNvSpPr>
            <a:spLocks noChangeShapeType="1"/>
          </p:cNvSpPr>
          <p:nvPr/>
        </p:nvSpPr>
        <p:spPr bwMode="auto">
          <a:xfrm>
            <a:off x="1113016" y="401508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33" name="Rectangle 52"/>
          <p:cNvSpPr>
            <a:spLocks noChangeArrowheads="1"/>
          </p:cNvSpPr>
          <p:nvPr/>
        </p:nvSpPr>
        <p:spPr bwMode="auto">
          <a:xfrm>
            <a:off x="8442647" y="3627741"/>
            <a:ext cx="609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none" dirty="0">
                <a:latin typeface="Arial Narrow" pitchFamily="34" charset="0"/>
              </a:rPr>
              <a:t>BC</a:t>
            </a:r>
          </a:p>
        </p:txBody>
      </p:sp>
      <p:sp>
        <p:nvSpPr>
          <p:cNvPr id="34" name="Rectangle 53"/>
          <p:cNvSpPr>
            <a:spLocks noChangeArrowheads="1"/>
          </p:cNvSpPr>
          <p:nvPr/>
        </p:nvSpPr>
        <p:spPr bwMode="auto">
          <a:xfrm>
            <a:off x="7833047" y="3780141"/>
            <a:ext cx="304800" cy="304800"/>
          </a:xfrm>
          <a:prstGeom prst="rect">
            <a:avLst/>
          </a:prstGeom>
          <a:solidFill>
            <a:srgbClr val="FFEBE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none" dirty="0">
                <a:latin typeface="Arial Narrow" pitchFamily="34" charset="0"/>
              </a:rPr>
              <a:t>g</a:t>
            </a:r>
          </a:p>
        </p:txBody>
      </p:sp>
      <p:cxnSp>
        <p:nvCxnSpPr>
          <p:cNvPr id="35" name="AutoShape 54"/>
          <p:cNvCxnSpPr>
            <a:cxnSpLocks noChangeShapeType="1"/>
            <a:stCxn id="34" idx="3"/>
            <a:endCxn id="33" idx="1"/>
          </p:cNvCxnSpPr>
          <p:nvPr/>
        </p:nvCxnSpPr>
        <p:spPr bwMode="auto">
          <a:xfrm>
            <a:off x="8147372" y="3932541"/>
            <a:ext cx="285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</p:cxnSp>
      <p:sp>
        <p:nvSpPr>
          <p:cNvPr id="36" name="Line 55"/>
          <p:cNvSpPr>
            <a:spLocks noChangeShapeType="1"/>
          </p:cNvSpPr>
          <p:nvPr/>
        </p:nvSpPr>
        <p:spPr bwMode="auto">
          <a:xfrm>
            <a:off x="7528247" y="393254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cxnSp>
        <p:nvCxnSpPr>
          <p:cNvPr id="37" name="AutoShape 56"/>
          <p:cNvCxnSpPr>
            <a:cxnSpLocks noChangeShapeType="1"/>
            <a:stCxn id="33" idx="2"/>
          </p:cNvCxnSpPr>
          <p:nvPr/>
        </p:nvCxnSpPr>
        <p:spPr bwMode="auto">
          <a:xfrm>
            <a:off x="8747447" y="4246866"/>
            <a:ext cx="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</p:cxnSp>
      <p:sp>
        <p:nvSpPr>
          <p:cNvPr id="38" name="Line 57"/>
          <p:cNvSpPr>
            <a:spLocks noChangeShapeType="1"/>
          </p:cNvSpPr>
          <p:nvPr/>
        </p:nvSpPr>
        <p:spPr bwMode="auto">
          <a:xfrm>
            <a:off x="8747447" y="2941941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39" name="Line 58"/>
          <p:cNvSpPr>
            <a:spLocks noChangeShapeType="1"/>
          </p:cNvSpPr>
          <p:nvPr/>
        </p:nvSpPr>
        <p:spPr bwMode="auto">
          <a:xfrm>
            <a:off x="8747447" y="3246741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40" name="Line 59"/>
          <p:cNvSpPr>
            <a:spLocks noChangeShapeType="1"/>
          </p:cNvSpPr>
          <p:nvPr/>
        </p:nvSpPr>
        <p:spPr bwMode="auto">
          <a:xfrm>
            <a:off x="9433247" y="3246741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41" name="Oval 60"/>
          <p:cNvSpPr>
            <a:spLocks noChangeArrowheads="1"/>
          </p:cNvSpPr>
          <p:nvPr/>
        </p:nvSpPr>
        <p:spPr bwMode="auto">
          <a:xfrm>
            <a:off x="8591582" y="4618340"/>
            <a:ext cx="310208" cy="28850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cxnSp>
        <p:nvCxnSpPr>
          <p:cNvPr id="42" name="AutoShape 61"/>
          <p:cNvCxnSpPr>
            <a:cxnSpLocks noChangeShapeType="1"/>
            <a:stCxn id="41" idx="2"/>
            <a:endCxn id="41" idx="6"/>
          </p:cNvCxnSpPr>
          <p:nvPr/>
        </p:nvCxnSpPr>
        <p:spPr bwMode="auto">
          <a:xfrm>
            <a:off x="8591582" y="4762592"/>
            <a:ext cx="31020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62"/>
          <p:cNvCxnSpPr>
            <a:cxnSpLocks noChangeShapeType="1"/>
            <a:stCxn id="41" idx="0"/>
            <a:endCxn id="41" idx="4"/>
          </p:cNvCxnSpPr>
          <p:nvPr/>
        </p:nvCxnSpPr>
        <p:spPr bwMode="auto">
          <a:xfrm>
            <a:off x="8746686" y="4618340"/>
            <a:ext cx="0" cy="28850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" name="Line 63"/>
          <p:cNvSpPr>
            <a:spLocks noChangeShapeType="1"/>
          </p:cNvSpPr>
          <p:nvPr/>
        </p:nvSpPr>
        <p:spPr bwMode="auto">
          <a:xfrm rot="10800000">
            <a:off x="8899847" y="4770741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46" name="Text Box 65"/>
          <p:cNvSpPr txBox="1">
            <a:spLocks noChangeArrowheads="1"/>
          </p:cNvSpPr>
          <p:nvPr/>
        </p:nvSpPr>
        <p:spPr bwMode="auto">
          <a:xfrm>
            <a:off x="8600694" y="5198048"/>
            <a:ext cx="37542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latin typeface="Arial Narrow" pitchFamily="34" charset="0"/>
              </a:rPr>
              <a:t>H</a:t>
            </a:r>
            <a:r>
              <a:rPr lang="en-US" u="none" baseline="-25000" dirty="0">
                <a:latin typeface="Arial Narrow" pitchFamily="34" charset="0"/>
              </a:rPr>
              <a:t>i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47" name="Line 67"/>
          <p:cNvSpPr>
            <a:spLocks noChangeShapeType="1"/>
          </p:cNvSpPr>
          <p:nvPr/>
        </p:nvSpPr>
        <p:spPr bwMode="auto">
          <a:xfrm>
            <a:off x="7528247" y="3932541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48" name="Line 68"/>
          <p:cNvSpPr>
            <a:spLocks noChangeShapeType="1"/>
          </p:cNvSpPr>
          <p:nvPr/>
        </p:nvSpPr>
        <p:spPr bwMode="auto">
          <a:xfrm>
            <a:off x="7528247" y="4770741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49" name="Line 69"/>
          <p:cNvSpPr>
            <a:spLocks noChangeShapeType="1"/>
          </p:cNvSpPr>
          <p:nvPr/>
        </p:nvSpPr>
        <p:spPr bwMode="auto">
          <a:xfrm>
            <a:off x="7299647" y="3932541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8571844" y="2544999"/>
            <a:ext cx="36353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x</a:t>
            </a:r>
            <a:r>
              <a:rPr lang="en-US" u="none" baseline="-25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endParaRPr lang="en-US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7387496" y="3426638"/>
            <a:ext cx="500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latin typeface="Arial Narrow" pitchFamily="34" charset="0"/>
              </a:rPr>
              <a:t>H</a:t>
            </a:r>
            <a:r>
              <a:rPr lang="en-US" u="none" baseline="-25000" dirty="0">
                <a:latin typeface="Arial Narrow" pitchFamily="34" charset="0"/>
              </a:rPr>
              <a:t>i-1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53" name="Text Box 73"/>
          <p:cNvSpPr txBox="1">
            <a:spLocks noChangeArrowheads="1"/>
          </p:cNvSpPr>
          <p:nvPr/>
        </p:nvSpPr>
        <p:spPr bwMode="auto">
          <a:xfrm>
            <a:off x="1425805" y="5822037"/>
            <a:ext cx="14237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 Narrow" pitchFamily="34" charset="0"/>
              </a:rPr>
              <a:t>Davis-Meyer</a:t>
            </a:r>
          </a:p>
        </p:txBody>
      </p:sp>
      <p:sp>
        <p:nvSpPr>
          <p:cNvPr id="54" name="Text Box 74"/>
          <p:cNvSpPr txBox="1">
            <a:spLocks noChangeArrowheads="1"/>
          </p:cNvSpPr>
          <p:nvPr/>
        </p:nvSpPr>
        <p:spPr bwMode="auto">
          <a:xfrm>
            <a:off x="7345015" y="5802902"/>
            <a:ext cx="2040943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Arial Narrow" pitchFamily="34" charset="0"/>
              </a:rPr>
              <a:t>Miyaguchi-Preneel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65" name="Oval 60"/>
          <p:cNvSpPr>
            <a:spLocks noChangeArrowheads="1"/>
          </p:cNvSpPr>
          <p:nvPr/>
        </p:nvSpPr>
        <p:spPr bwMode="auto">
          <a:xfrm>
            <a:off x="1734717" y="4719403"/>
            <a:ext cx="310208" cy="28850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u="none">
              <a:latin typeface="Arial Narrow" pitchFamily="34" charset="0"/>
            </a:endParaRPr>
          </a:p>
        </p:txBody>
      </p:sp>
      <p:cxnSp>
        <p:nvCxnSpPr>
          <p:cNvPr id="66" name="AutoShape 61"/>
          <p:cNvCxnSpPr>
            <a:cxnSpLocks noChangeShapeType="1"/>
            <a:stCxn id="65" idx="2"/>
            <a:endCxn id="65" idx="6"/>
          </p:cNvCxnSpPr>
          <p:nvPr/>
        </p:nvCxnSpPr>
        <p:spPr bwMode="auto">
          <a:xfrm>
            <a:off x="1734717" y="4863655"/>
            <a:ext cx="31020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7" name="AutoShape 62"/>
          <p:cNvCxnSpPr>
            <a:cxnSpLocks noChangeShapeType="1"/>
            <a:stCxn id="65" idx="0"/>
            <a:endCxn id="65" idx="4"/>
          </p:cNvCxnSpPr>
          <p:nvPr/>
        </p:nvCxnSpPr>
        <p:spPr bwMode="auto">
          <a:xfrm>
            <a:off x="1889821" y="4719403"/>
            <a:ext cx="0" cy="28850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" name="AutoShape 31"/>
          <p:cNvCxnSpPr>
            <a:cxnSpLocks noChangeShapeType="1"/>
          </p:cNvCxnSpPr>
          <p:nvPr/>
        </p:nvCxnSpPr>
        <p:spPr bwMode="auto">
          <a:xfrm>
            <a:off x="8742008" y="4909577"/>
            <a:ext cx="0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AutoShape 31"/>
          <p:cNvCxnSpPr>
            <a:cxnSpLocks noChangeShapeType="1"/>
          </p:cNvCxnSpPr>
          <p:nvPr/>
        </p:nvCxnSpPr>
        <p:spPr bwMode="auto">
          <a:xfrm>
            <a:off x="1900909" y="5024023"/>
            <a:ext cx="0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</p:cxn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2155898" y="397644"/>
            <a:ext cx="61193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Traditional Hash Functions</a:t>
            </a:r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1743448" y="1117724"/>
            <a:ext cx="70054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Based on deploying block ciphers (BC) </a:t>
            </a:r>
          </a:p>
          <a:p>
            <a:pPr algn="ctr" defTabSz="762000">
              <a:defRPr/>
            </a:pPr>
            <a:r>
              <a:rPr lang="en-US" sz="28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(well known </a:t>
            </a:r>
            <a:r>
              <a:rPr lang="en-US" sz="2800" u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constellations. See NIST standards)</a:t>
            </a:r>
            <a:r>
              <a:rPr lang="en-US" sz="2400" u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endParaRPr lang="en-US" sz="2400" u="none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095866" y="3707446"/>
            <a:ext cx="216024" cy="43204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 rot="16200000">
            <a:off x="1764395" y="2769590"/>
            <a:ext cx="216024" cy="43204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Gewinkelte Verbindung 84"/>
          <p:cNvCxnSpPr>
            <a:endCxn id="79" idx="1"/>
          </p:cNvCxnSpPr>
          <p:nvPr/>
        </p:nvCxnSpPr>
        <p:spPr bwMode="auto">
          <a:xfrm rot="10800000">
            <a:off x="7095866" y="3923470"/>
            <a:ext cx="1656184" cy="1055406"/>
          </a:xfrm>
          <a:prstGeom prst="bentConnector3">
            <a:avLst>
              <a:gd name="adj1" fmla="val 11380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Form 87"/>
          <p:cNvCxnSpPr/>
          <p:nvPr/>
        </p:nvCxnSpPr>
        <p:spPr bwMode="auto">
          <a:xfrm rot="16200000" flipV="1">
            <a:off x="782201" y="3967808"/>
            <a:ext cx="2232248" cy="51836"/>
          </a:xfrm>
          <a:prstGeom prst="bentConnector5">
            <a:avLst>
              <a:gd name="adj1" fmla="val -340"/>
              <a:gd name="adj2" fmla="val -1957488"/>
              <a:gd name="adj3" fmla="val 11024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 Box 72"/>
          <p:cNvSpPr txBox="1">
            <a:spLocks noChangeArrowheads="1"/>
          </p:cNvSpPr>
          <p:nvPr/>
        </p:nvSpPr>
        <p:spPr bwMode="auto">
          <a:xfrm>
            <a:off x="257357" y="2125005"/>
            <a:ext cx="1912703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BC</a:t>
            </a:r>
            <a:r>
              <a:rPr lang="en-US" u="none" dirty="0">
                <a:latin typeface="Arial Narrow" pitchFamily="34" charset="0"/>
              </a:rPr>
              <a:t>: Block Cipher</a:t>
            </a:r>
          </a:p>
        </p:txBody>
      </p:sp>
      <p:cxnSp>
        <p:nvCxnSpPr>
          <p:cNvPr id="25" name="Gerade Verbindung 24"/>
          <p:cNvCxnSpPr/>
          <p:nvPr/>
        </p:nvCxnSpPr>
        <p:spPr bwMode="auto">
          <a:xfrm flipH="1">
            <a:off x="1895931" y="5116668"/>
            <a:ext cx="18771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" name="Gerade Verbindung mit Pfeil 10"/>
          <p:cNvCxnSpPr>
            <a:cxnSpLocks/>
          </p:cNvCxnSpPr>
          <p:nvPr/>
        </p:nvCxnSpPr>
        <p:spPr bwMode="auto">
          <a:xfrm>
            <a:off x="833369" y="2637061"/>
            <a:ext cx="592630" cy="103510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8" name="Text Box 48">
            <a:extLst>
              <a:ext uri="{FF2B5EF4-FFF2-40B4-BE49-F238E27FC236}">
                <a16:creationId xmlns="" xmlns:a16="http://schemas.microsoft.com/office/drawing/2014/main" id="{5662D608-0B50-4263-A186-A4737BE3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962" y="2637061"/>
            <a:ext cx="59663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u="none" dirty="0">
                <a:latin typeface="Arial Narrow" pitchFamily="34" charset="0"/>
              </a:rPr>
              <a:t>state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="" xmlns:a16="http://schemas.microsoft.com/office/drawing/2014/main" id="{B8D75696-0478-41E7-A575-E0EC7E8940D5}"/>
              </a:ext>
            </a:extLst>
          </p:cNvPr>
          <p:cNvGrpSpPr/>
          <p:nvPr/>
        </p:nvGrpSpPr>
        <p:grpSpPr>
          <a:xfrm>
            <a:off x="3285193" y="2589491"/>
            <a:ext cx="2849234" cy="3594537"/>
            <a:chOff x="3285193" y="2589491"/>
            <a:chExt cx="2849234" cy="3594537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5130279" y="3672166"/>
              <a:ext cx="6096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Arial Narrow" pitchFamily="34" charset="0"/>
                </a:rPr>
                <a:t>BC</a:t>
              </a: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4520679" y="3814497"/>
              <a:ext cx="304800" cy="304800"/>
            </a:xfrm>
            <a:prstGeom prst="rect">
              <a:avLst/>
            </a:prstGeom>
            <a:solidFill>
              <a:srgbClr val="FFEBEB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Arial Narrow" pitchFamily="34" charset="0"/>
                </a:rPr>
                <a:t>g</a:t>
              </a:r>
            </a:p>
          </p:txBody>
        </p:sp>
        <p:cxnSp>
          <p:nvCxnSpPr>
            <p:cNvPr id="5" name="AutoShape 6"/>
            <p:cNvCxnSpPr>
              <a:cxnSpLocks noChangeShapeType="1"/>
              <a:stCxn id="4" idx="3"/>
              <a:endCxn id="3" idx="1"/>
            </p:cNvCxnSpPr>
            <p:nvPr/>
          </p:nvCxnSpPr>
          <p:spPr bwMode="auto">
            <a:xfrm>
              <a:off x="4825479" y="3966897"/>
              <a:ext cx="304800" cy="100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215879" y="3976966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cxnSp>
          <p:nvCxnSpPr>
            <p:cNvPr id="7" name="AutoShape 9"/>
            <p:cNvCxnSpPr>
              <a:cxnSpLocks noChangeShapeType="1"/>
              <a:stCxn id="3" idx="2"/>
            </p:cNvCxnSpPr>
            <p:nvPr/>
          </p:nvCxnSpPr>
          <p:spPr bwMode="auto">
            <a:xfrm>
              <a:off x="5435079" y="4291291"/>
              <a:ext cx="0" cy="3619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5435079" y="2969113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5435079" y="3291166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6120879" y="3291166"/>
              <a:ext cx="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 rot="10800000">
              <a:off x="5587479" y="4815166"/>
              <a:ext cx="533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cxnSp>
          <p:nvCxnSpPr>
            <p:cNvPr id="15" name="AutoShape 31"/>
            <p:cNvCxnSpPr>
              <a:cxnSpLocks noChangeShapeType="1"/>
            </p:cNvCxnSpPr>
            <p:nvPr/>
          </p:nvCxnSpPr>
          <p:spPr bwMode="auto">
            <a:xfrm>
              <a:off x="5435079" y="4982853"/>
              <a:ext cx="0" cy="2952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4195058" y="3375477"/>
              <a:ext cx="50045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none" dirty="0">
                  <a:latin typeface="Arial Narrow" pitchFamily="34" charset="0"/>
                </a:rPr>
                <a:t>H</a:t>
              </a:r>
              <a:r>
                <a:rPr lang="en-US" u="none" baseline="-25000" dirty="0">
                  <a:latin typeface="Arial Narrow" pitchFamily="34" charset="0"/>
                </a:rPr>
                <a:t>i-1</a:t>
              </a:r>
              <a:endParaRPr lang="en-US" u="none" dirty="0">
                <a:latin typeface="Arial Narrow" pitchFamily="34" charset="0"/>
              </a:endParaRP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5259794" y="5287755"/>
              <a:ext cx="37542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none" dirty="0">
                  <a:latin typeface="Arial Narrow" pitchFamily="34" charset="0"/>
                </a:rPr>
                <a:t>H</a:t>
              </a:r>
              <a:r>
                <a:rPr lang="en-US" u="none" baseline="-25000" dirty="0">
                  <a:latin typeface="Arial Narrow" pitchFamily="34" charset="0"/>
                </a:rPr>
                <a:t>i</a:t>
              </a:r>
              <a:endParaRPr lang="en-US" u="none" dirty="0">
                <a:latin typeface="Arial Narrow" pitchFamily="34" charset="0"/>
              </a:endParaRP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289143" y="2589491"/>
              <a:ext cx="34607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none" dirty="0">
                  <a:latin typeface="Arial Narrow" pitchFamily="34" charset="0"/>
                </a:rPr>
                <a:t>x</a:t>
              </a:r>
              <a:r>
                <a:rPr lang="en-US" u="none" baseline="-25000" dirty="0">
                  <a:latin typeface="Arial Narrow" pitchFamily="34" charset="0"/>
                </a:rPr>
                <a:t>i</a:t>
              </a:r>
              <a:endParaRPr lang="en-US" u="none" dirty="0">
                <a:latin typeface="Arial Narrow" pitchFamily="34" charset="0"/>
              </a:endParaRPr>
            </a:p>
          </p:txBody>
        </p:sp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3856239" y="5783918"/>
              <a:ext cx="227818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 Narrow" pitchFamily="34" charset="0"/>
                </a:rPr>
                <a:t>Matyas-Meyer-</a:t>
              </a:r>
              <a:r>
                <a:rPr lang="en-US" dirty="0" err="1">
                  <a:latin typeface="Arial Narrow" pitchFamily="34" charset="0"/>
                </a:rPr>
                <a:t>Oseas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69" name="Oval 60"/>
            <p:cNvSpPr>
              <a:spLocks noChangeArrowheads="1"/>
            </p:cNvSpPr>
            <p:nvPr/>
          </p:nvSpPr>
          <p:spPr bwMode="auto">
            <a:xfrm>
              <a:off x="5278169" y="4671621"/>
              <a:ext cx="310208" cy="28850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u="none">
                <a:latin typeface="Arial Narrow" pitchFamily="34" charset="0"/>
              </a:endParaRPr>
            </a:p>
          </p:txBody>
        </p:sp>
        <p:cxnSp>
          <p:nvCxnSpPr>
            <p:cNvPr id="70" name="AutoShape 61"/>
            <p:cNvCxnSpPr>
              <a:cxnSpLocks noChangeShapeType="1"/>
              <a:stCxn id="69" idx="2"/>
              <a:endCxn id="69" idx="6"/>
            </p:cNvCxnSpPr>
            <p:nvPr/>
          </p:nvCxnSpPr>
          <p:spPr bwMode="auto">
            <a:xfrm>
              <a:off x="5278169" y="4815873"/>
              <a:ext cx="31020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1" name="AutoShape 62"/>
            <p:cNvCxnSpPr>
              <a:cxnSpLocks noChangeShapeType="1"/>
              <a:stCxn id="69" idx="0"/>
              <a:endCxn id="69" idx="4"/>
            </p:cNvCxnSpPr>
            <p:nvPr/>
          </p:nvCxnSpPr>
          <p:spPr bwMode="auto">
            <a:xfrm>
              <a:off x="5433273" y="4671621"/>
              <a:ext cx="0" cy="28850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80" name="Rechteck 79"/>
            <p:cNvSpPr/>
            <p:nvPr/>
          </p:nvSpPr>
          <p:spPr bwMode="auto">
            <a:xfrm>
              <a:off x="4003748" y="3750873"/>
              <a:ext cx="216024" cy="432048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2" name="Gewinkelte Verbindung 91"/>
            <p:cNvCxnSpPr>
              <a:endCxn id="80" idx="1"/>
            </p:cNvCxnSpPr>
            <p:nvPr/>
          </p:nvCxnSpPr>
          <p:spPr bwMode="auto">
            <a:xfrm rot="10800000">
              <a:off x="4003748" y="3966897"/>
              <a:ext cx="1431212" cy="1111652"/>
            </a:xfrm>
            <a:prstGeom prst="bentConnector3">
              <a:avLst>
                <a:gd name="adj1" fmla="val 11597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Text Box 48">
              <a:extLst>
                <a:ext uri="{FF2B5EF4-FFF2-40B4-BE49-F238E27FC236}">
                  <a16:creationId xmlns="" xmlns:a16="http://schemas.microsoft.com/office/drawing/2014/main" id="{199B30B3-5B93-4E0E-92B6-17791238D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5193" y="2789412"/>
              <a:ext cx="1819729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u="none" dirty="0">
                  <a:latin typeface="Arial Narrow" pitchFamily="34" charset="0"/>
                </a:rPr>
                <a:t>g: key size adapter</a:t>
              </a:r>
            </a:p>
          </p:txBody>
        </p:sp>
      </p:grpSp>
      <p:sp>
        <p:nvSpPr>
          <p:cNvPr id="75" name="Text Box 48">
            <a:extLst>
              <a:ext uri="{FF2B5EF4-FFF2-40B4-BE49-F238E27FC236}">
                <a16:creationId xmlns="" xmlns:a16="http://schemas.microsoft.com/office/drawing/2014/main" id="{30B63313-4E5C-4F06-89B4-6BEC40C11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315" y="3386391"/>
            <a:ext cx="28245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 u="none" dirty="0">
                <a:latin typeface="Arial Narrow" pitchFamily="34" charset="0"/>
              </a:rPr>
              <a:t>X</a:t>
            </a:r>
          </a:p>
        </p:txBody>
      </p:sp>
      <p:sp>
        <p:nvSpPr>
          <p:cNvPr id="76" name="Text Box 48">
            <a:extLst>
              <a:ext uri="{FF2B5EF4-FFF2-40B4-BE49-F238E27FC236}">
                <a16:creationId xmlns="" xmlns:a16="http://schemas.microsoft.com/office/drawing/2014/main" id="{D9BC1C22-87DB-4E20-A661-E38307DF7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452" y="4303719"/>
            <a:ext cx="28245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 u="none" dirty="0">
                <a:latin typeface="Arial Narrow" pitchFamily="34" charset="0"/>
              </a:rPr>
              <a:t>Y</a:t>
            </a:r>
          </a:p>
        </p:txBody>
      </p:sp>
      <p:sp>
        <p:nvSpPr>
          <p:cNvPr id="82" name="Text Box 48">
            <a:extLst>
              <a:ext uri="{FF2B5EF4-FFF2-40B4-BE49-F238E27FC236}">
                <a16:creationId xmlns="" xmlns:a16="http://schemas.microsoft.com/office/drawing/2014/main" id="{30DA6AE8-C171-4114-B0AE-37B7CA479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65" y="3985605"/>
            <a:ext cx="413896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 u="none" dirty="0">
                <a:latin typeface="Arial Narrow" pitchFamily="34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91389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6" grpId="0"/>
      <p:bldP spid="47" grpId="0" animBg="1"/>
      <p:bldP spid="48" grpId="0" animBg="1"/>
      <p:bldP spid="49" grpId="0" animBg="1"/>
      <p:bldP spid="50" grpId="0"/>
      <p:bldP spid="51" grpId="0"/>
      <p:bldP spid="54" grpId="0"/>
      <p:bldP spid="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335" y="1045921"/>
            <a:ext cx="7776864" cy="52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83515" y="399590"/>
            <a:ext cx="9517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Block-Cipher based Hash Functions alternatives 1/2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="" xmlns:a16="http://schemas.microsoft.com/office/drawing/2014/main" id="{62B584C9-B293-49CD-8FAF-AAACB86E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660" y="6077524"/>
            <a:ext cx="9145016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itchFamily="34" charset="0"/>
              </a:rPr>
              <a:t>Source</a:t>
            </a:r>
            <a:r>
              <a:rPr lang="en-US" sz="1400" b="0" u="none" dirty="0">
                <a:latin typeface="Arial Narrow" pitchFamily="34" charset="0"/>
              </a:rPr>
              <a:t>: Handbook of Applied Cryptography </a:t>
            </a:r>
          </a:p>
          <a:p>
            <a:r>
              <a:rPr lang="en-US" sz="1400" b="0" u="none" dirty="0">
                <a:latin typeface="Arial Narrow" pitchFamily="34" charset="0"/>
              </a:rPr>
              <a:t> by Alfred J. Menezes, Paul C. Van Oorschot, Scott A. Vanstone, CRC Press (October 16, 1996) (available free of charge on the WEB)</a:t>
            </a:r>
          </a:p>
        </p:txBody>
      </p:sp>
    </p:spTree>
    <p:extLst>
      <p:ext uri="{BB962C8B-B14F-4D97-AF65-F5344CB8AC3E}">
        <p14:creationId xmlns:p14="http://schemas.microsoft.com/office/powerpoint/2010/main" val="35963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71" y="1226567"/>
            <a:ext cx="93276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83515" y="399590"/>
            <a:ext cx="9517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Block-Cipher based Hash Functions alternatives 2/2</a:t>
            </a:r>
          </a:p>
        </p:txBody>
      </p:sp>
      <p:sp>
        <p:nvSpPr>
          <p:cNvPr id="5" name="Text Box 73">
            <a:extLst>
              <a:ext uri="{FF2B5EF4-FFF2-40B4-BE49-F238E27FC236}">
                <a16:creationId xmlns="" xmlns:a16="http://schemas.microsoft.com/office/drawing/2014/main" id="{C1A17390-7967-499A-9E67-2EDB90DC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303" y="5959687"/>
            <a:ext cx="9145016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itchFamily="34" charset="0"/>
              </a:rPr>
              <a:t>Source</a:t>
            </a:r>
            <a:r>
              <a:rPr lang="en-US" sz="1400" b="0" u="none" dirty="0">
                <a:latin typeface="Arial Narrow" pitchFamily="34" charset="0"/>
              </a:rPr>
              <a:t>: Handbook of Applied Cryptography </a:t>
            </a:r>
          </a:p>
          <a:p>
            <a:r>
              <a:rPr lang="en-US" sz="1400" b="0" u="none" dirty="0">
                <a:latin typeface="Arial Narrow" pitchFamily="34" charset="0"/>
              </a:rPr>
              <a:t> by Alfred J. Menezes, Paul C. Van Oorschot, Scott A. Vanstone, CRC Press (October 16, 1996) (available free of charge on the WEB)</a:t>
            </a:r>
          </a:p>
        </p:txBody>
      </p:sp>
    </p:spTree>
    <p:extLst>
      <p:ext uri="{BB962C8B-B14F-4D97-AF65-F5344CB8AC3E}">
        <p14:creationId xmlns:p14="http://schemas.microsoft.com/office/powerpoint/2010/main" val="15333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798888" y="62071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400" b="0" u="none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68813" y="2252663"/>
            <a:ext cx="91916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46600" y="2271713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Y = E (Z,X)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689475" y="2640013"/>
            <a:ext cx="520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1375" y="2657475"/>
            <a:ext cx="655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Channel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43800" y="2568575"/>
            <a:ext cx="800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645400" y="2644775"/>
            <a:ext cx="700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Message</a:t>
            </a:r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5861050" y="2543175"/>
            <a:ext cx="146050" cy="58738"/>
          </a:xfrm>
          <a:custGeom>
            <a:avLst/>
            <a:gdLst>
              <a:gd name="T0" fmla="*/ 224294725 w 92"/>
              <a:gd name="T1" fmla="*/ 0 h 37"/>
              <a:gd name="T2" fmla="*/ 0 w 92"/>
              <a:gd name="T3" fmla="*/ 0 h 37"/>
              <a:gd name="T4" fmla="*/ 0 w 92"/>
              <a:gd name="T5" fmla="*/ 10080710 h 37"/>
              <a:gd name="T6" fmla="*/ 231854397 w 92"/>
              <a:gd name="T7" fmla="*/ 10080710 h 37"/>
              <a:gd name="T8" fmla="*/ 209173792 w 92"/>
              <a:gd name="T9" fmla="*/ 17642037 h 37"/>
              <a:gd name="T10" fmla="*/ 0 w 92"/>
              <a:gd name="T11" fmla="*/ 17642037 h 37"/>
              <a:gd name="T12" fmla="*/ 0 w 92"/>
              <a:gd name="T13" fmla="*/ 27722749 h 37"/>
              <a:gd name="T14" fmla="*/ 186491550 w 92"/>
              <a:gd name="T15" fmla="*/ 27722749 h 37"/>
              <a:gd name="T16" fmla="*/ 163810945 w 92"/>
              <a:gd name="T17" fmla="*/ 37803456 h 37"/>
              <a:gd name="T18" fmla="*/ 0 w 92"/>
              <a:gd name="T19" fmla="*/ 37803456 h 37"/>
              <a:gd name="T20" fmla="*/ 0 w 92"/>
              <a:gd name="T21" fmla="*/ 45363192 h 37"/>
              <a:gd name="T22" fmla="*/ 141128753 w 92"/>
              <a:gd name="T23" fmla="*/ 45363192 h 37"/>
              <a:gd name="T24" fmla="*/ 118446560 w 92"/>
              <a:gd name="T25" fmla="*/ 52924528 h 37"/>
              <a:gd name="T26" fmla="*/ 0 w 92"/>
              <a:gd name="T27" fmla="*/ 52924528 h 37"/>
              <a:gd name="T28" fmla="*/ 0 w 92"/>
              <a:gd name="T29" fmla="*/ 63005235 h 37"/>
              <a:gd name="T30" fmla="*/ 95765931 w 92"/>
              <a:gd name="T31" fmla="*/ 63005235 h 37"/>
              <a:gd name="T32" fmla="*/ 73083738 w 92"/>
              <a:gd name="T33" fmla="*/ 73085942 h 37"/>
              <a:gd name="T34" fmla="*/ 0 w 92"/>
              <a:gd name="T35" fmla="*/ 73085942 h 37"/>
              <a:gd name="T36" fmla="*/ 0 w 92"/>
              <a:gd name="T37" fmla="*/ 83166648 h 37"/>
              <a:gd name="T38" fmla="*/ 47883759 w 92"/>
              <a:gd name="T39" fmla="*/ 83166648 h 37"/>
              <a:gd name="T40" fmla="*/ 25201560 w 92"/>
              <a:gd name="T41" fmla="*/ 93247355 h 37"/>
              <a:gd name="T42" fmla="*/ 0 w 92"/>
              <a:gd name="T43" fmla="*/ 93247355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"/>
              <a:gd name="T67" fmla="*/ 0 h 37"/>
              <a:gd name="T68" fmla="*/ 92 w 92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" h="37">
                <a:moveTo>
                  <a:pt x="89" y="0"/>
                </a:moveTo>
                <a:lnTo>
                  <a:pt x="0" y="0"/>
                </a:lnTo>
                <a:lnTo>
                  <a:pt x="0" y="4"/>
                </a:lnTo>
                <a:lnTo>
                  <a:pt x="92" y="4"/>
                </a:lnTo>
                <a:lnTo>
                  <a:pt x="83" y="7"/>
                </a:lnTo>
                <a:lnTo>
                  <a:pt x="0" y="7"/>
                </a:lnTo>
                <a:lnTo>
                  <a:pt x="0" y="11"/>
                </a:lnTo>
                <a:lnTo>
                  <a:pt x="74" y="11"/>
                </a:lnTo>
                <a:lnTo>
                  <a:pt x="65" y="15"/>
                </a:lnTo>
                <a:lnTo>
                  <a:pt x="0" y="15"/>
                </a:lnTo>
                <a:lnTo>
                  <a:pt x="0" y="18"/>
                </a:lnTo>
                <a:lnTo>
                  <a:pt x="56" y="18"/>
                </a:lnTo>
                <a:lnTo>
                  <a:pt x="47" y="21"/>
                </a:lnTo>
                <a:lnTo>
                  <a:pt x="0" y="21"/>
                </a:lnTo>
                <a:lnTo>
                  <a:pt x="0" y="25"/>
                </a:lnTo>
                <a:lnTo>
                  <a:pt x="38" y="25"/>
                </a:lnTo>
                <a:lnTo>
                  <a:pt x="29" y="29"/>
                </a:lnTo>
                <a:lnTo>
                  <a:pt x="0" y="29"/>
                </a:lnTo>
                <a:lnTo>
                  <a:pt x="0" y="33"/>
                </a:lnTo>
                <a:lnTo>
                  <a:pt x="19" y="33"/>
                </a:lnTo>
                <a:lnTo>
                  <a:pt x="10" y="37"/>
                </a:lnTo>
                <a:lnTo>
                  <a:pt x="0" y="3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5861050" y="2486025"/>
            <a:ext cx="152400" cy="120650"/>
          </a:xfrm>
          <a:custGeom>
            <a:avLst/>
            <a:gdLst>
              <a:gd name="T0" fmla="*/ 0 w 96"/>
              <a:gd name="T1" fmla="*/ 191531848 h 76"/>
              <a:gd name="T2" fmla="*/ 0 w 96"/>
              <a:gd name="T3" fmla="*/ 0 h 76"/>
              <a:gd name="T4" fmla="*/ 241935022 w 96"/>
              <a:gd name="T5" fmla="*/ 95765924 h 76"/>
              <a:gd name="T6" fmla="*/ 0 w 96"/>
              <a:gd name="T7" fmla="*/ 191531848 h 76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6"/>
              <a:gd name="T14" fmla="*/ 96 w 96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6">
                <a:moveTo>
                  <a:pt x="0" y="76"/>
                </a:moveTo>
                <a:lnTo>
                  <a:pt x="0" y="0"/>
                </a:lnTo>
                <a:lnTo>
                  <a:pt x="96" y="38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861050" y="2536825"/>
            <a:ext cx="141288" cy="6350"/>
          </a:xfrm>
          <a:custGeom>
            <a:avLst/>
            <a:gdLst>
              <a:gd name="T0" fmla="*/ 0 w 89"/>
              <a:gd name="T1" fmla="*/ 0 h 4"/>
              <a:gd name="T2" fmla="*/ 201613194 w 89"/>
              <a:gd name="T3" fmla="*/ 0 h 4"/>
              <a:gd name="T4" fmla="*/ 224295516 w 89"/>
              <a:gd name="T5" fmla="*/ 10080623 h 4"/>
              <a:gd name="T6" fmla="*/ 0 60000 65536"/>
              <a:gd name="T7" fmla="*/ 0 60000 65536"/>
              <a:gd name="T8" fmla="*/ 0 60000 65536"/>
              <a:gd name="T9" fmla="*/ 0 w 89"/>
              <a:gd name="T10" fmla="*/ 0 h 4"/>
              <a:gd name="T11" fmla="*/ 89 w 8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">
                <a:moveTo>
                  <a:pt x="0" y="0"/>
                </a:moveTo>
                <a:lnTo>
                  <a:pt x="80" y="0"/>
                </a:lnTo>
                <a:lnTo>
                  <a:pt x="8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5861050" y="2532063"/>
            <a:ext cx="112713" cy="4762"/>
          </a:xfrm>
          <a:custGeom>
            <a:avLst/>
            <a:gdLst>
              <a:gd name="T0" fmla="*/ 178932654 w 71"/>
              <a:gd name="T1" fmla="*/ 0 h 3"/>
              <a:gd name="T2" fmla="*/ 0 w 71"/>
              <a:gd name="T3" fmla="*/ 0 h 3"/>
              <a:gd name="T4" fmla="*/ 0 w 71"/>
              <a:gd name="T5" fmla="*/ 7558882 h 3"/>
              <a:gd name="T6" fmla="*/ 0 60000 65536"/>
              <a:gd name="T7" fmla="*/ 0 60000 65536"/>
              <a:gd name="T8" fmla="*/ 0 60000 65536"/>
              <a:gd name="T9" fmla="*/ 0 w 71"/>
              <a:gd name="T10" fmla="*/ 0 h 3"/>
              <a:gd name="T11" fmla="*/ 71 w 71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3">
                <a:moveTo>
                  <a:pt x="71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5861050" y="2525713"/>
            <a:ext cx="112713" cy="6350"/>
          </a:xfrm>
          <a:custGeom>
            <a:avLst/>
            <a:gdLst>
              <a:gd name="T0" fmla="*/ 0 w 71"/>
              <a:gd name="T1" fmla="*/ 0 h 4"/>
              <a:gd name="T2" fmla="*/ 156250363 w 71"/>
              <a:gd name="T3" fmla="*/ 0 h 4"/>
              <a:gd name="T4" fmla="*/ 178932654 w 71"/>
              <a:gd name="T5" fmla="*/ 10080623 h 4"/>
              <a:gd name="T6" fmla="*/ 0 60000 65536"/>
              <a:gd name="T7" fmla="*/ 0 60000 65536"/>
              <a:gd name="T8" fmla="*/ 0 60000 65536"/>
              <a:gd name="T9" fmla="*/ 0 w 71"/>
              <a:gd name="T10" fmla="*/ 0 h 4"/>
              <a:gd name="T11" fmla="*/ 71 w 71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4">
                <a:moveTo>
                  <a:pt x="0" y="0"/>
                </a:moveTo>
                <a:lnTo>
                  <a:pt x="62" y="0"/>
                </a:lnTo>
                <a:lnTo>
                  <a:pt x="71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5861050" y="2520950"/>
            <a:ext cx="84138" cy="4763"/>
          </a:xfrm>
          <a:custGeom>
            <a:avLst/>
            <a:gdLst>
              <a:gd name="T0" fmla="*/ 133569880 w 53"/>
              <a:gd name="T1" fmla="*/ 0 h 3"/>
              <a:gd name="T2" fmla="*/ 0 w 53"/>
              <a:gd name="T3" fmla="*/ 0 h 3"/>
              <a:gd name="T4" fmla="*/ 0 w 53"/>
              <a:gd name="T5" fmla="*/ 7562057 h 3"/>
              <a:gd name="T6" fmla="*/ 0 60000 65536"/>
              <a:gd name="T7" fmla="*/ 0 60000 65536"/>
              <a:gd name="T8" fmla="*/ 0 60000 65536"/>
              <a:gd name="T9" fmla="*/ 0 w 53"/>
              <a:gd name="T10" fmla="*/ 0 h 3"/>
              <a:gd name="T11" fmla="*/ 53 w 53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3">
                <a:moveTo>
                  <a:pt x="53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5861050" y="2514600"/>
            <a:ext cx="84138" cy="6350"/>
          </a:xfrm>
          <a:custGeom>
            <a:avLst/>
            <a:gdLst>
              <a:gd name="T0" fmla="*/ 0 w 53"/>
              <a:gd name="T1" fmla="*/ 0 h 4"/>
              <a:gd name="T2" fmla="*/ 110887552 w 53"/>
              <a:gd name="T3" fmla="*/ 0 h 4"/>
              <a:gd name="T4" fmla="*/ 133569880 w 53"/>
              <a:gd name="T5" fmla="*/ 10080623 h 4"/>
              <a:gd name="T6" fmla="*/ 0 60000 65536"/>
              <a:gd name="T7" fmla="*/ 0 60000 65536"/>
              <a:gd name="T8" fmla="*/ 0 60000 65536"/>
              <a:gd name="T9" fmla="*/ 0 w 53"/>
              <a:gd name="T10" fmla="*/ 0 h 4"/>
              <a:gd name="T11" fmla="*/ 53 w 53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4">
                <a:moveTo>
                  <a:pt x="0" y="0"/>
                </a:moveTo>
                <a:lnTo>
                  <a:pt x="44" y="0"/>
                </a:lnTo>
                <a:lnTo>
                  <a:pt x="53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5861050" y="2508250"/>
            <a:ext cx="57150" cy="6350"/>
          </a:xfrm>
          <a:custGeom>
            <a:avLst/>
            <a:gdLst>
              <a:gd name="T0" fmla="*/ 90725611 w 36"/>
              <a:gd name="T1" fmla="*/ 0 h 4"/>
              <a:gd name="T2" fmla="*/ 0 w 36"/>
              <a:gd name="T3" fmla="*/ 0 h 4"/>
              <a:gd name="T4" fmla="*/ 0 w 36"/>
              <a:gd name="T5" fmla="*/ 10080623 h 4"/>
              <a:gd name="T6" fmla="*/ 0 60000 65536"/>
              <a:gd name="T7" fmla="*/ 0 60000 65536"/>
              <a:gd name="T8" fmla="*/ 0 60000 65536"/>
              <a:gd name="T9" fmla="*/ 0 w 36"/>
              <a:gd name="T10" fmla="*/ 0 h 4"/>
              <a:gd name="T11" fmla="*/ 36 w 3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">
                <a:moveTo>
                  <a:pt x="36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5861050" y="2503488"/>
            <a:ext cx="57150" cy="4762"/>
          </a:xfrm>
          <a:custGeom>
            <a:avLst/>
            <a:gdLst>
              <a:gd name="T0" fmla="*/ 0 w 36"/>
              <a:gd name="T1" fmla="*/ 0 h 3"/>
              <a:gd name="T2" fmla="*/ 63003111 w 36"/>
              <a:gd name="T3" fmla="*/ 0 h 3"/>
              <a:gd name="T4" fmla="*/ 90725611 w 36"/>
              <a:gd name="T5" fmla="*/ 7558882 h 3"/>
              <a:gd name="T6" fmla="*/ 0 60000 65536"/>
              <a:gd name="T7" fmla="*/ 0 60000 65536"/>
              <a:gd name="T8" fmla="*/ 0 60000 65536"/>
              <a:gd name="T9" fmla="*/ 0 w 36"/>
              <a:gd name="T10" fmla="*/ 0 h 3"/>
              <a:gd name="T11" fmla="*/ 36 w 3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3">
                <a:moveTo>
                  <a:pt x="0" y="0"/>
                </a:moveTo>
                <a:lnTo>
                  <a:pt x="25" y="0"/>
                </a:lnTo>
                <a:lnTo>
                  <a:pt x="36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5861050" y="2498725"/>
            <a:ext cx="25400" cy="4763"/>
          </a:xfrm>
          <a:custGeom>
            <a:avLst/>
            <a:gdLst>
              <a:gd name="T0" fmla="*/ 40322493 w 16"/>
              <a:gd name="T1" fmla="*/ 0 h 3"/>
              <a:gd name="T2" fmla="*/ 0 w 16"/>
              <a:gd name="T3" fmla="*/ 0 h 3"/>
              <a:gd name="T4" fmla="*/ 0 w 16"/>
              <a:gd name="T5" fmla="*/ 7562057 h 3"/>
              <a:gd name="T6" fmla="*/ 0 60000 65536"/>
              <a:gd name="T7" fmla="*/ 0 60000 65536"/>
              <a:gd name="T8" fmla="*/ 0 60000 65536"/>
              <a:gd name="T9" fmla="*/ 0 w 16"/>
              <a:gd name="T10" fmla="*/ 0 h 3"/>
              <a:gd name="T11" fmla="*/ 16 w 1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3">
                <a:moveTo>
                  <a:pt x="16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5861050" y="2492375"/>
            <a:ext cx="25400" cy="6350"/>
          </a:xfrm>
          <a:custGeom>
            <a:avLst/>
            <a:gdLst>
              <a:gd name="T0" fmla="*/ 0 w 16"/>
              <a:gd name="T1" fmla="*/ 0 h 4"/>
              <a:gd name="T2" fmla="*/ 22680608 w 16"/>
              <a:gd name="T3" fmla="*/ 0 h 4"/>
              <a:gd name="T4" fmla="*/ 40322493 w 16"/>
              <a:gd name="T5" fmla="*/ 10080623 h 4"/>
              <a:gd name="T6" fmla="*/ 0 60000 65536"/>
              <a:gd name="T7" fmla="*/ 0 60000 65536"/>
              <a:gd name="T8" fmla="*/ 0 60000 65536"/>
              <a:gd name="T9" fmla="*/ 0 w 16"/>
              <a:gd name="T10" fmla="*/ 0 h 4"/>
              <a:gd name="T11" fmla="*/ 16 w 1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4">
                <a:moveTo>
                  <a:pt x="0" y="0"/>
                </a:moveTo>
                <a:lnTo>
                  <a:pt x="9" y="0"/>
                </a:lnTo>
                <a:lnTo>
                  <a:pt x="16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4175125" y="2508250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4175125" y="2584450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2833688" y="2546350"/>
            <a:ext cx="115887" cy="41275"/>
          </a:xfrm>
          <a:custGeom>
            <a:avLst/>
            <a:gdLst>
              <a:gd name="T0" fmla="*/ 183969791 w 73"/>
              <a:gd name="T1" fmla="*/ 0 h 26"/>
              <a:gd name="T2" fmla="*/ 0 w 73"/>
              <a:gd name="T3" fmla="*/ 0 h 26"/>
              <a:gd name="T4" fmla="*/ 0 w 73"/>
              <a:gd name="T5" fmla="*/ 10080625 h 26"/>
              <a:gd name="T6" fmla="*/ 161289286 w 73"/>
              <a:gd name="T7" fmla="*/ 10080625 h 26"/>
              <a:gd name="T8" fmla="*/ 138607194 w 73"/>
              <a:gd name="T9" fmla="*/ 20161250 h 26"/>
              <a:gd name="T10" fmla="*/ 0 w 73"/>
              <a:gd name="T11" fmla="*/ 20161250 h 26"/>
              <a:gd name="T12" fmla="*/ 0 w 73"/>
              <a:gd name="T13" fmla="*/ 30241879 h 26"/>
              <a:gd name="T14" fmla="*/ 115926688 w 73"/>
              <a:gd name="T15" fmla="*/ 30241879 h 26"/>
              <a:gd name="T16" fmla="*/ 93244571 w 73"/>
              <a:gd name="T17" fmla="*/ 35282190 h 26"/>
              <a:gd name="T18" fmla="*/ 0 w 73"/>
              <a:gd name="T19" fmla="*/ 35282190 h 26"/>
              <a:gd name="T20" fmla="*/ 0 w 73"/>
              <a:gd name="T21" fmla="*/ 45362812 h 26"/>
              <a:gd name="T22" fmla="*/ 70564066 w 73"/>
              <a:gd name="T23" fmla="*/ 45362812 h 26"/>
              <a:gd name="T24" fmla="*/ 47881961 w 73"/>
              <a:gd name="T25" fmla="*/ 55443446 h 26"/>
              <a:gd name="T26" fmla="*/ 0 w 73"/>
              <a:gd name="T27" fmla="*/ 55443446 h 26"/>
              <a:gd name="T28" fmla="*/ 0 w 73"/>
              <a:gd name="T29" fmla="*/ 65524068 h 26"/>
              <a:gd name="T30" fmla="*/ 25201449 w 73"/>
              <a:gd name="T31" fmla="*/ 65524068 h 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26"/>
              <a:gd name="T50" fmla="*/ 73 w 73"/>
              <a:gd name="T51" fmla="*/ 26 h 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26">
                <a:moveTo>
                  <a:pt x="73" y="0"/>
                </a:moveTo>
                <a:lnTo>
                  <a:pt x="0" y="0"/>
                </a:lnTo>
                <a:lnTo>
                  <a:pt x="0" y="4"/>
                </a:lnTo>
                <a:lnTo>
                  <a:pt x="64" y="4"/>
                </a:lnTo>
                <a:lnTo>
                  <a:pt x="55" y="8"/>
                </a:lnTo>
                <a:lnTo>
                  <a:pt x="0" y="8"/>
                </a:lnTo>
                <a:lnTo>
                  <a:pt x="0" y="12"/>
                </a:lnTo>
                <a:lnTo>
                  <a:pt x="46" y="12"/>
                </a:lnTo>
                <a:lnTo>
                  <a:pt x="37" y="14"/>
                </a:lnTo>
                <a:lnTo>
                  <a:pt x="0" y="14"/>
                </a:lnTo>
                <a:lnTo>
                  <a:pt x="0" y="18"/>
                </a:lnTo>
                <a:lnTo>
                  <a:pt x="28" y="18"/>
                </a:lnTo>
                <a:lnTo>
                  <a:pt x="19" y="22"/>
                </a:lnTo>
                <a:lnTo>
                  <a:pt x="0" y="22"/>
                </a:lnTo>
                <a:lnTo>
                  <a:pt x="0" y="26"/>
                </a:lnTo>
                <a:lnTo>
                  <a:pt x="10" y="2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>
            <a:off x="2833688" y="2500313"/>
            <a:ext cx="115887" cy="93662"/>
          </a:xfrm>
          <a:custGeom>
            <a:avLst/>
            <a:gdLst>
              <a:gd name="T0" fmla="*/ 0 w 73"/>
              <a:gd name="T1" fmla="*/ 148687642 h 59"/>
              <a:gd name="T2" fmla="*/ 0 w 73"/>
              <a:gd name="T3" fmla="*/ 0 h 59"/>
              <a:gd name="T4" fmla="*/ 183969791 w 73"/>
              <a:gd name="T5" fmla="*/ 73083353 h 59"/>
              <a:gd name="T6" fmla="*/ 0 w 73"/>
              <a:gd name="T7" fmla="*/ 148687642 h 59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59"/>
              <a:gd name="T14" fmla="*/ 73 w 73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59">
                <a:moveTo>
                  <a:pt x="0" y="59"/>
                </a:moveTo>
                <a:lnTo>
                  <a:pt x="0" y="0"/>
                </a:lnTo>
                <a:lnTo>
                  <a:pt x="73" y="29"/>
                </a:lnTo>
                <a:lnTo>
                  <a:pt x="0" y="5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1725613" y="2546350"/>
            <a:ext cx="1108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833688" y="2540000"/>
            <a:ext cx="101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2833688" y="2536825"/>
            <a:ext cx="87312" cy="3175"/>
          </a:xfrm>
          <a:custGeom>
            <a:avLst/>
            <a:gdLst>
              <a:gd name="T0" fmla="*/ 138607017 w 55"/>
              <a:gd name="T1" fmla="*/ 0 h 2"/>
              <a:gd name="T2" fmla="*/ 0 w 55"/>
              <a:gd name="T3" fmla="*/ 0 h 2"/>
              <a:gd name="T4" fmla="*/ 0 w 55"/>
              <a:gd name="T5" fmla="*/ 5040312 h 2"/>
              <a:gd name="T6" fmla="*/ 0 60000 65536"/>
              <a:gd name="T7" fmla="*/ 0 60000 65536"/>
              <a:gd name="T8" fmla="*/ 0 60000 65536"/>
              <a:gd name="T9" fmla="*/ 0 w 55"/>
              <a:gd name="T10" fmla="*/ 0 h 2"/>
              <a:gd name="T11" fmla="*/ 55 w 55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2">
                <a:moveTo>
                  <a:pt x="55" y="0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2833688" y="2530475"/>
            <a:ext cx="87312" cy="6350"/>
          </a:xfrm>
          <a:custGeom>
            <a:avLst/>
            <a:gdLst>
              <a:gd name="T0" fmla="*/ 0 w 55"/>
              <a:gd name="T1" fmla="*/ 0 h 4"/>
              <a:gd name="T2" fmla="*/ 115926541 w 55"/>
              <a:gd name="T3" fmla="*/ 0 h 4"/>
              <a:gd name="T4" fmla="*/ 138607017 w 55"/>
              <a:gd name="T5" fmla="*/ 10080623 h 4"/>
              <a:gd name="T6" fmla="*/ 0 60000 65536"/>
              <a:gd name="T7" fmla="*/ 0 60000 65536"/>
              <a:gd name="T8" fmla="*/ 0 60000 65536"/>
              <a:gd name="T9" fmla="*/ 0 w 55"/>
              <a:gd name="T10" fmla="*/ 0 h 4"/>
              <a:gd name="T11" fmla="*/ 55 w 55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4">
                <a:moveTo>
                  <a:pt x="0" y="0"/>
                </a:moveTo>
                <a:lnTo>
                  <a:pt x="46" y="0"/>
                </a:lnTo>
                <a:lnTo>
                  <a:pt x="55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2833688" y="2524125"/>
            <a:ext cx="58737" cy="6350"/>
          </a:xfrm>
          <a:custGeom>
            <a:avLst/>
            <a:gdLst>
              <a:gd name="T0" fmla="*/ 93244180 w 37"/>
              <a:gd name="T1" fmla="*/ 0 h 4"/>
              <a:gd name="T2" fmla="*/ 0 w 37"/>
              <a:gd name="T3" fmla="*/ 0 h 4"/>
              <a:gd name="T4" fmla="*/ 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37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8" name="Freeform 30"/>
          <p:cNvSpPr>
            <a:spLocks/>
          </p:cNvSpPr>
          <p:nvPr/>
        </p:nvSpPr>
        <p:spPr bwMode="auto">
          <a:xfrm>
            <a:off x="2833688" y="2517775"/>
            <a:ext cx="58737" cy="6350"/>
          </a:xfrm>
          <a:custGeom>
            <a:avLst/>
            <a:gdLst>
              <a:gd name="T0" fmla="*/ 0 w 37"/>
              <a:gd name="T1" fmla="*/ 0 h 4"/>
              <a:gd name="T2" fmla="*/ 70563770 w 37"/>
              <a:gd name="T3" fmla="*/ 0 h 4"/>
              <a:gd name="T4" fmla="*/ 9324418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0" y="0"/>
                </a:moveTo>
                <a:lnTo>
                  <a:pt x="28" y="0"/>
                </a:lnTo>
                <a:lnTo>
                  <a:pt x="37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2833688" y="2513013"/>
            <a:ext cx="30162" cy="4762"/>
          </a:xfrm>
          <a:custGeom>
            <a:avLst/>
            <a:gdLst>
              <a:gd name="T0" fmla="*/ 47881374 w 19"/>
              <a:gd name="T1" fmla="*/ 0 h 3"/>
              <a:gd name="T2" fmla="*/ 0 w 19"/>
              <a:gd name="T3" fmla="*/ 0 h 3"/>
              <a:gd name="T4" fmla="*/ 0 w 19"/>
              <a:gd name="T5" fmla="*/ 7558882 h 3"/>
              <a:gd name="T6" fmla="*/ 0 60000 65536"/>
              <a:gd name="T7" fmla="*/ 0 60000 65536"/>
              <a:gd name="T8" fmla="*/ 0 60000 65536"/>
              <a:gd name="T9" fmla="*/ 0 w 19"/>
              <a:gd name="T10" fmla="*/ 0 h 3"/>
              <a:gd name="T11" fmla="*/ 19 w 1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3">
                <a:moveTo>
                  <a:pt x="19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0" name="Freeform 32"/>
          <p:cNvSpPr>
            <a:spLocks/>
          </p:cNvSpPr>
          <p:nvPr/>
        </p:nvSpPr>
        <p:spPr bwMode="auto">
          <a:xfrm>
            <a:off x="2833688" y="2506663"/>
            <a:ext cx="30162" cy="6350"/>
          </a:xfrm>
          <a:custGeom>
            <a:avLst/>
            <a:gdLst>
              <a:gd name="T0" fmla="*/ 0 w 19"/>
              <a:gd name="T1" fmla="*/ 0 h 4"/>
              <a:gd name="T2" fmla="*/ 25201141 w 19"/>
              <a:gd name="T3" fmla="*/ 0 h 4"/>
              <a:gd name="T4" fmla="*/ 47881374 w 19"/>
              <a:gd name="T5" fmla="*/ 10080623 h 4"/>
              <a:gd name="T6" fmla="*/ 0 60000 65536"/>
              <a:gd name="T7" fmla="*/ 0 60000 65536"/>
              <a:gd name="T8" fmla="*/ 0 60000 65536"/>
              <a:gd name="T9" fmla="*/ 0 w 19"/>
              <a:gd name="T10" fmla="*/ 0 h 4"/>
              <a:gd name="T11" fmla="*/ 19 w 1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4">
                <a:moveTo>
                  <a:pt x="0" y="0"/>
                </a:moveTo>
                <a:lnTo>
                  <a:pt x="10" y="0"/>
                </a:lnTo>
                <a:lnTo>
                  <a:pt x="1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1733550" y="1804988"/>
            <a:ext cx="6365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779588" y="1822450"/>
            <a:ext cx="56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Sender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7526338" y="1787525"/>
            <a:ext cx="908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7675563" y="1803400"/>
            <a:ext cx="692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Receiver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771650" y="2292350"/>
            <a:ext cx="749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771650" y="2571750"/>
            <a:ext cx="800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703388" y="2644775"/>
            <a:ext cx="700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Message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608263" y="2286000"/>
            <a:ext cx="1809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1511300" y="2416175"/>
            <a:ext cx="111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178175" y="2381250"/>
            <a:ext cx="75565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3246438" y="2398713"/>
            <a:ext cx="665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E  ( Z,X )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6224588" y="2416175"/>
            <a:ext cx="768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6342063" y="2441575"/>
            <a:ext cx="674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D  ( Z,Y )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315200" y="2292350"/>
            <a:ext cx="1682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8367713" y="2416175"/>
            <a:ext cx="111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1380400" name="Text Box 48"/>
          <p:cNvSpPr txBox="1">
            <a:spLocks noChangeArrowheads="1"/>
          </p:cNvSpPr>
          <p:nvPr/>
        </p:nvSpPr>
        <p:spPr bwMode="auto">
          <a:xfrm>
            <a:off x="1501323" y="511503"/>
            <a:ext cx="68296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Target of Public Key Cryptography</a:t>
            </a: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7215188" y="2568575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4083050" y="4002088"/>
            <a:ext cx="1938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19" name="Freeform 51"/>
          <p:cNvSpPr>
            <a:spLocks/>
          </p:cNvSpPr>
          <p:nvPr/>
        </p:nvSpPr>
        <p:spPr bwMode="auto">
          <a:xfrm>
            <a:off x="5995988" y="2111375"/>
            <a:ext cx="1239837" cy="777875"/>
          </a:xfrm>
          <a:custGeom>
            <a:avLst/>
            <a:gdLst>
              <a:gd name="T0" fmla="*/ 1945560026 w 781"/>
              <a:gd name="T1" fmla="*/ 1212196045 h 490"/>
              <a:gd name="T2" fmla="*/ 22680602 w 781"/>
              <a:gd name="T3" fmla="*/ 1212196045 h 490"/>
              <a:gd name="T4" fmla="*/ 22680602 w 781"/>
              <a:gd name="T5" fmla="*/ 22682201 h 490"/>
              <a:gd name="T6" fmla="*/ 1945560026 w 781"/>
              <a:gd name="T7" fmla="*/ 22682201 h 490"/>
              <a:gd name="T8" fmla="*/ 1968240622 w 781"/>
              <a:gd name="T9" fmla="*/ 0 h 490"/>
              <a:gd name="T10" fmla="*/ 1968240622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0622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3022600" y="1730375"/>
            <a:ext cx="776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Ciphering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992813" y="1806575"/>
            <a:ext cx="1044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De-Ciphering</a:t>
            </a:r>
          </a:p>
        </p:txBody>
      </p:sp>
      <p:sp>
        <p:nvSpPr>
          <p:cNvPr id="7222" name="Freeform 54"/>
          <p:cNvSpPr>
            <a:spLocks/>
          </p:cNvSpPr>
          <p:nvPr/>
        </p:nvSpPr>
        <p:spPr bwMode="auto">
          <a:xfrm>
            <a:off x="2949575" y="2111375"/>
            <a:ext cx="1239838" cy="777875"/>
          </a:xfrm>
          <a:custGeom>
            <a:avLst/>
            <a:gdLst>
              <a:gd name="T0" fmla="*/ 1945561595 w 781"/>
              <a:gd name="T1" fmla="*/ 1212196045 h 490"/>
              <a:gd name="T2" fmla="*/ 22682208 w 781"/>
              <a:gd name="T3" fmla="*/ 1212196045 h 490"/>
              <a:gd name="T4" fmla="*/ 22682208 w 781"/>
              <a:gd name="T5" fmla="*/ 22682201 h 490"/>
              <a:gd name="T6" fmla="*/ 1945561595 w 781"/>
              <a:gd name="T7" fmla="*/ 22682201 h 490"/>
              <a:gd name="T8" fmla="*/ 1968243797 w 781"/>
              <a:gd name="T9" fmla="*/ 0 h 490"/>
              <a:gd name="T10" fmla="*/ 1968243797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3797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779588" y="2949575"/>
            <a:ext cx="4902200" cy="1988020"/>
            <a:chOff x="1779588" y="2949575"/>
            <a:chExt cx="4902200" cy="1988020"/>
          </a:xfrm>
        </p:grpSpPr>
        <p:grpSp>
          <p:nvGrpSpPr>
            <p:cNvPr id="2" name="Group 55"/>
            <p:cNvGrpSpPr>
              <a:grpSpLocks/>
            </p:cNvGrpSpPr>
            <p:nvPr/>
          </p:nvGrpSpPr>
          <p:grpSpPr bwMode="auto">
            <a:xfrm>
              <a:off x="1779588" y="3097682"/>
              <a:ext cx="1711548" cy="1839913"/>
              <a:chOff x="947" y="2160"/>
              <a:chExt cx="1367" cy="1379"/>
            </a:xfrm>
          </p:grpSpPr>
          <p:sp>
            <p:nvSpPr>
              <p:cNvPr id="7242" name="Rectangle 56"/>
              <p:cNvSpPr>
                <a:spLocks noChangeArrowheads="1"/>
              </p:cNvSpPr>
              <p:nvPr/>
            </p:nvSpPr>
            <p:spPr bwMode="auto">
              <a:xfrm>
                <a:off x="1222" y="2535"/>
                <a:ext cx="7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3" name="Rectangle 57"/>
              <p:cNvSpPr>
                <a:spLocks noChangeArrowheads="1"/>
              </p:cNvSpPr>
              <p:nvPr/>
            </p:nvSpPr>
            <p:spPr bwMode="auto">
              <a:xfrm>
                <a:off x="947" y="3266"/>
                <a:ext cx="1024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600" u="none">
                    <a:solidFill>
                      <a:srgbClr val="FC0128"/>
                    </a:solidFill>
                    <a:latin typeface="Arial Narrow" pitchFamily="34" charset="0"/>
                  </a:rPr>
                  <a:t>Secret Key =   </a:t>
                </a:r>
                <a:r>
                  <a:rPr lang="en-US" sz="2400" u="none">
                    <a:solidFill>
                      <a:srgbClr val="FC0128"/>
                    </a:solidFill>
                    <a:latin typeface="Arial Narrow" pitchFamily="34" charset="0"/>
                  </a:rPr>
                  <a:t>Z</a:t>
                </a:r>
                <a:endParaRPr lang="en-US" sz="1600" u="none">
                  <a:solidFill>
                    <a:srgbClr val="FC0128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244" name="Rectangle 58"/>
              <p:cNvSpPr>
                <a:spLocks noChangeArrowheads="1"/>
              </p:cNvSpPr>
              <p:nvPr/>
            </p:nvSpPr>
            <p:spPr bwMode="auto">
              <a:xfrm>
                <a:off x="2213" y="2160"/>
                <a:ext cx="10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u="none">
                    <a:solidFill>
                      <a:srgbClr val="FC0128"/>
                    </a:solidFill>
                    <a:latin typeface="Arial Narrow" pitchFamily="34" charset="0"/>
                  </a:rPr>
                  <a:t>Z</a:t>
                </a:r>
              </a:p>
            </p:txBody>
          </p:sp>
          <p:sp>
            <p:nvSpPr>
              <p:cNvPr id="7245" name="Freeform 59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>
                  <a:gd name="T0" fmla="*/ 359 w 107"/>
                  <a:gd name="T1" fmla="*/ 0 h 121"/>
                  <a:gd name="T2" fmla="*/ 410 w 107"/>
                  <a:gd name="T3" fmla="*/ 0 h 121"/>
                  <a:gd name="T4" fmla="*/ 510 w 107"/>
                  <a:gd name="T5" fmla="*/ 0 h 121"/>
                  <a:gd name="T6" fmla="*/ 561 w 107"/>
                  <a:gd name="T7" fmla="*/ 17 h 121"/>
                  <a:gd name="T8" fmla="*/ 612 w 107"/>
                  <a:gd name="T9" fmla="*/ 17 h 121"/>
                  <a:gd name="T10" fmla="*/ 668 w 107"/>
                  <a:gd name="T11" fmla="*/ 34 h 121"/>
                  <a:gd name="T12" fmla="*/ 719 w 107"/>
                  <a:gd name="T13" fmla="*/ 68 h 121"/>
                  <a:gd name="T14" fmla="*/ 719 w 107"/>
                  <a:gd name="T15" fmla="*/ 84 h 121"/>
                  <a:gd name="T16" fmla="*/ 770 w 107"/>
                  <a:gd name="T17" fmla="*/ 121 h 121"/>
                  <a:gd name="T18" fmla="*/ 770 w 107"/>
                  <a:gd name="T19" fmla="*/ 154 h 121"/>
                  <a:gd name="T20" fmla="*/ 770 w 107"/>
                  <a:gd name="T21" fmla="*/ 171 h 121"/>
                  <a:gd name="T22" fmla="*/ 719 w 107"/>
                  <a:gd name="T23" fmla="*/ 205 h 121"/>
                  <a:gd name="T24" fmla="*/ 719 w 107"/>
                  <a:gd name="T25" fmla="*/ 241 h 121"/>
                  <a:gd name="T26" fmla="*/ 668 w 107"/>
                  <a:gd name="T27" fmla="*/ 258 h 121"/>
                  <a:gd name="T28" fmla="*/ 612 w 107"/>
                  <a:gd name="T29" fmla="*/ 275 h 121"/>
                  <a:gd name="T30" fmla="*/ 561 w 107"/>
                  <a:gd name="T31" fmla="*/ 292 h 121"/>
                  <a:gd name="T32" fmla="*/ 461 w 107"/>
                  <a:gd name="T33" fmla="*/ 292 h 121"/>
                  <a:gd name="T34" fmla="*/ 410 w 107"/>
                  <a:gd name="T35" fmla="*/ 292 h 121"/>
                  <a:gd name="T36" fmla="*/ 359 w 107"/>
                  <a:gd name="T37" fmla="*/ 292 h 121"/>
                  <a:gd name="T38" fmla="*/ 260 w 107"/>
                  <a:gd name="T39" fmla="*/ 292 h 121"/>
                  <a:gd name="T40" fmla="*/ 201 w 107"/>
                  <a:gd name="T41" fmla="*/ 292 h 121"/>
                  <a:gd name="T42" fmla="*/ 150 w 107"/>
                  <a:gd name="T43" fmla="*/ 275 h 121"/>
                  <a:gd name="T44" fmla="*/ 102 w 107"/>
                  <a:gd name="T45" fmla="*/ 258 h 121"/>
                  <a:gd name="T46" fmla="*/ 51 w 107"/>
                  <a:gd name="T47" fmla="*/ 241 h 121"/>
                  <a:gd name="T48" fmla="*/ 51 w 107"/>
                  <a:gd name="T49" fmla="*/ 205 h 121"/>
                  <a:gd name="T50" fmla="*/ 0 w 107"/>
                  <a:gd name="T51" fmla="*/ 171 h 121"/>
                  <a:gd name="T52" fmla="*/ 0 w 107"/>
                  <a:gd name="T53" fmla="*/ 154 h 121"/>
                  <a:gd name="T54" fmla="*/ 0 w 107"/>
                  <a:gd name="T55" fmla="*/ 121 h 121"/>
                  <a:gd name="T56" fmla="*/ 51 w 107"/>
                  <a:gd name="T57" fmla="*/ 84 h 121"/>
                  <a:gd name="T58" fmla="*/ 51 w 107"/>
                  <a:gd name="T59" fmla="*/ 68 h 121"/>
                  <a:gd name="T60" fmla="*/ 102 w 107"/>
                  <a:gd name="T61" fmla="*/ 34 h 121"/>
                  <a:gd name="T62" fmla="*/ 150 w 107"/>
                  <a:gd name="T63" fmla="*/ 17 h 121"/>
                  <a:gd name="T64" fmla="*/ 201 w 107"/>
                  <a:gd name="T65" fmla="*/ 17 h 121"/>
                  <a:gd name="T66" fmla="*/ 260 w 107"/>
                  <a:gd name="T67" fmla="*/ 0 h 121"/>
                  <a:gd name="T68" fmla="*/ 359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6" name="Freeform 60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>
                  <a:gd name="T0" fmla="*/ 359 w 107"/>
                  <a:gd name="T1" fmla="*/ 0 h 121"/>
                  <a:gd name="T2" fmla="*/ 410 w 107"/>
                  <a:gd name="T3" fmla="*/ 0 h 121"/>
                  <a:gd name="T4" fmla="*/ 510 w 107"/>
                  <a:gd name="T5" fmla="*/ 0 h 121"/>
                  <a:gd name="T6" fmla="*/ 561 w 107"/>
                  <a:gd name="T7" fmla="*/ 17 h 121"/>
                  <a:gd name="T8" fmla="*/ 612 w 107"/>
                  <a:gd name="T9" fmla="*/ 17 h 121"/>
                  <a:gd name="T10" fmla="*/ 668 w 107"/>
                  <a:gd name="T11" fmla="*/ 34 h 121"/>
                  <a:gd name="T12" fmla="*/ 719 w 107"/>
                  <a:gd name="T13" fmla="*/ 68 h 121"/>
                  <a:gd name="T14" fmla="*/ 719 w 107"/>
                  <a:gd name="T15" fmla="*/ 84 h 121"/>
                  <a:gd name="T16" fmla="*/ 770 w 107"/>
                  <a:gd name="T17" fmla="*/ 121 h 121"/>
                  <a:gd name="T18" fmla="*/ 770 w 107"/>
                  <a:gd name="T19" fmla="*/ 154 h 121"/>
                  <a:gd name="T20" fmla="*/ 770 w 107"/>
                  <a:gd name="T21" fmla="*/ 171 h 121"/>
                  <a:gd name="T22" fmla="*/ 719 w 107"/>
                  <a:gd name="T23" fmla="*/ 205 h 121"/>
                  <a:gd name="T24" fmla="*/ 719 w 107"/>
                  <a:gd name="T25" fmla="*/ 241 h 121"/>
                  <a:gd name="T26" fmla="*/ 668 w 107"/>
                  <a:gd name="T27" fmla="*/ 258 h 121"/>
                  <a:gd name="T28" fmla="*/ 612 w 107"/>
                  <a:gd name="T29" fmla="*/ 275 h 121"/>
                  <a:gd name="T30" fmla="*/ 561 w 107"/>
                  <a:gd name="T31" fmla="*/ 292 h 121"/>
                  <a:gd name="T32" fmla="*/ 461 w 107"/>
                  <a:gd name="T33" fmla="*/ 292 h 121"/>
                  <a:gd name="T34" fmla="*/ 410 w 107"/>
                  <a:gd name="T35" fmla="*/ 292 h 121"/>
                  <a:gd name="T36" fmla="*/ 359 w 107"/>
                  <a:gd name="T37" fmla="*/ 292 h 121"/>
                  <a:gd name="T38" fmla="*/ 260 w 107"/>
                  <a:gd name="T39" fmla="*/ 292 h 121"/>
                  <a:gd name="T40" fmla="*/ 201 w 107"/>
                  <a:gd name="T41" fmla="*/ 292 h 121"/>
                  <a:gd name="T42" fmla="*/ 150 w 107"/>
                  <a:gd name="T43" fmla="*/ 275 h 121"/>
                  <a:gd name="T44" fmla="*/ 102 w 107"/>
                  <a:gd name="T45" fmla="*/ 258 h 121"/>
                  <a:gd name="T46" fmla="*/ 51 w 107"/>
                  <a:gd name="T47" fmla="*/ 241 h 121"/>
                  <a:gd name="T48" fmla="*/ 51 w 107"/>
                  <a:gd name="T49" fmla="*/ 205 h 121"/>
                  <a:gd name="T50" fmla="*/ 0 w 107"/>
                  <a:gd name="T51" fmla="*/ 171 h 121"/>
                  <a:gd name="T52" fmla="*/ 0 w 107"/>
                  <a:gd name="T53" fmla="*/ 154 h 121"/>
                  <a:gd name="T54" fmla="*/ 0 w 107"/>
                  <a:gd name="T55" fmla="*/ 121 h 121"/>
                  <a:gd name="T56" fmla="*/ 51 w 107"/>
                  <a:gd name="T57" fmla="*/ 84 h 121"/>
                  <a:gd name="T58" fmla="*/ 51 w 107"/>
                  <a:gd name="T59" fmla="*/ 68 h 121"/>
                  <a:gd name="T60" fmla="*/ 102 w 107"/>
                  <a:gd name="T61" fmla="*/ 34 h 121"/>
                  <a:gd name="T62" fmla="*/ 150 w 107"/>
                  <a:gd name="T63" fmla="*/ 17 h 121"/>
                  <a:gd name="T64" fmla="*/ 201 w 107"/>
                  <a:gd name="T65" fmla="*/ 17 h 121"/>
                  <a:gd name="T66" fmla="*/ 260 w 107"/>
                  <a:gd name="T67" fmla="*/ 0 h 121"/>
                  <a:gd name="T68" fmla="*/ 359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7" name="Rectangle 61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8" name="Rectangle 62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9" name="Freeform 63"/>
              <p:cNvSpPr>
                <a:spLocks noEditPoints="1"/>
              </p:cNvSpPr>
              <p:nvPr/>
            </p:nvSpPr>
            <p:spPr bwMode="auto">
              <a:xfrm>
                <a:off x="1087" y="3165"/>
                <a:ext cx="153" cy="77"/>
              </a:xfrm>
              <a:custGeom>
                <a:avLst/>
                <a:gdLst>
                  <a:gd name="T0" fmla="*/ 0 w 57"/>
                  <a:gd name="T1" fmla="*/ 0 h 50"/>
                  <a:gd name="T2" fmla="*/ 150 w 57"/>
                  <a:gd name="T3" fmla="*/ 0 h 50"/>
                  <a:gd name="T4" fmla="*/ 150 w 57"/>
                  <a:gd name="T5" fmla="*/ 102 h 50"/>
                  <a:gd name="T6" fmla="*/ 150 w 57"/>
                  <a:gd name="T7" fmla="*/ 119 h 50"/>
                  <a:gd name="T8" fmla="*/ 102 w 57"/>
                  <a:gd name="T9" fmla="*/ 119 h 50"/>
                  <a:gd name="T10" fmla="*/ 51 w 57"/>
                  <a:gd name="T11" fmla="*/ 119 h 50"/>
                  <a:gd name="T12" fmla="*/ 51 w 57"/>
                  <a:gd name="T13" fmla="*/ 102 h 50"/>
                  <a:gd name="T14" fmla="*/ 0 w 57"/>
                  <a:gd name="T15" fmla="*/ 0 h 50"/>
                  <a:gd name="T16" fmla="*/ 260 w 57"/>
                  <a:gd name="T17" fmla="*/ 0 h 50"/>
                  <a:gd name="T18" fmla="*/ 411 w 57"/>
                  <a:gd name="T19" fmla="*/ 0 h 50"/>
                  <a:gd name="T20" fmla="*/ 411 w 57"/>
                  <a:gd name="T21" fmla="*/ 102 h 50"/>
                  <a:gd name="T22" fmla="*/ 360 w 57"/>
                  <a:gd name="T23" fmla="*/ 119 h 50"/>
                  <a:gd name="T24" fmla="*/ 309 w 57"/>
                  <a:gd name="T25" fmla="*/ 119 h 50"/>
                  <a:gd name="T26" fmla="*/ 309 w 57"/>
                  <a:gd name="T27" fmla="*/ 102 h 50"/>
                  <a:gd name="T28" fmla="*/ 260 w 57"/>
                  <a:gd name="T29" fmla="*/ 0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50"/>
                  <a:gd name="T47" fmla="*/ 57 w 57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7" y="0"/>
                    </a:lnTo>
                    <a:lnTo>
                      <a:pt x="57" y="43"/>
                    </a:lnTo>
                    <a:lnTo>
                      <a:pt x="50" y="50"/>
                    </a:lnTo>
                    <a:lnTo>
                      <a:pt x="43" y="50"/>
                    </a:lnTo>
                    <a:lnTo>
                      <a:pt x="43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0" name="Freeform 64"/>
              <p:cNvSpPr>
                <a:spLocks/>
              </p:cNvSpPr>
              <p:nvPr/>
            </p:nvSpPr>
            <p:spPr bwMode="auto">
              <a:xfrm>
                <a:off x="1087" y="3165"/>
                <a:ext cx="56" cy="77"/>
              </a:xfrm>
              <a:custGeom>
                <a:avLst/>
                <a:gdLst>
                  <a:gd name="T0" fmla="*/ 0 w 21"/>
                  <a:gd name="T1" fmla="*/ 0 h 50"/>
                  <a:gd name="T2" fmla="*/ 149 w 21"/>
                  <a:gd name="T3" fmla="*/ 0 h 50"/>
                  <a:gd name="T4" fmla="*/ 149 w 21"/>
                  <a:gd name="T5" fmla="*/ 102 h 50"/>
                  <a:gd name="T6" fmla="*/ 149 w 21"/>
                  <a:gd name="T7" fmla="*/ 119 h 50"/>
                  <a:gd name="T8" fmla="*/ 99 w 21"/>
                  <a:gd name="T9" fmla="*/ 119 h 50"/>
                  <a:gd name="T10" fmla="*/ 51 w 21"/>
                  <a:gd name="T11" fmla="*/ 119 h 50"/>
                  <a:gd name="T12" fmla="*/ 51 w 21"/>
                  <a:gd name="T13" fmla="*/ 102 h 50"/>
                  <a:gd name="T14" fmla="*/ 0 w 21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50"/>
                  <a:gd name="T26" fmla="*/ 21 w 21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1" name="Freeform 65"/>
              <p:cNvSpPr>
                <a:spLocks/>
              </p:cNvSpPr>
              <p:nvPr/>
            </p:nvSpPr>
            <p:spPr bwMode="auto">
              <a:xfrm>
                <a:off x="1184" y="3165"/>
                <a:ext cx="56" cy="77"/>
              </a:xfrm>
              <a:custGeom>
                <a:avLst/>
                <a:gdLst>
                  <a:gd name="T0" fmla="*/ 0 w 21"/>
                  <a:gd name="T1" fmla="*/ 0 h 50"/>
                  <a:gd name="T2" fmla="*/ 149 w 21"/>
                  <a:gd name="T3" fmla="*/ 0 h 50"/>
                  <a:gd name="T4" fmla="*/ 149 w 21"/>
                  <a:gd name="T5" fmla="*/ 102 h 50"/>
                  <a:gd name="T6" fmla="*/ 99 w 21"/>
                  <a:gd name="T7" fmla="*/ 119 h 50"/>
                  <a:gd name="T8" fmla="*/ 51 w 21"/>
                  <a:gd name="T9" fmla="*/ 119 h 50"/>
                  <a:gd name="T10" fmla="*/ 51 w 21"/>
                  <a:gd name="T11" fmla="*/ 102 h 50"/>
                  <a:gd name="T12" fmla="*/ 0 w 21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0"/>
                  <a:gd name="T23" fmla="*/ 21 w 21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2" name="Freeform 66"/>
              <p:cNvSpPr>
                <a:spLocks noEditPoints="1"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>
                  <a:gd name="T0" fmla="*/ 462 w 64"/>
                  <a:gd name="T1" fmla="*/ 119 h 79"/>
                  <a:gd name="T2" fmla="*/ 462 w 64"/>
                  <a:gd name="T3" fmla="*/ 153 h 79"/>
                  <a:gd name="T4" fmla="*/ 360 w 64"/>
                  <a:gd name="T5" fmla="*/ 188 h 79"/>
                  <a:gd name="T6" fmla="*/ 261 w 64"/>
                  <a:gd name="T7" fmla="*/ 188 h 79"/>
                  <a:gd name="T8" fmla="*/ 159 w 64"/>
                  <a:gd name="T9" fmla="*/ 188 h 79"/>
                  <a:gd name="T10" fmla="*/ 107 w 64"/>
                  <a:gd name="T11" fmla="*/ 170 h 79"/>
                  <a:gd name="T12" fmla="*/ 51 w 64"/>
                  <a:gd name="T13" fmla="*/ 153 h 79"/>
                  <a:gd name="T14" fmla="*/ 0 w 64"/>
                  <a:gd name="T15" fmla="*/ 119 h 79"/>
                  <a:gd name="T16" fmla="*/ 0 w 64"/>
                  <a:gd name="T17" fmla="*/ 69 h 79"/>
                  <a:gd name="T18" fmla="*/ 51 w 64"/>
                  <a:gd name="T19" fmla="*/ 34 h 79"/>
                  <a:gd name="T20" fmla="*/ 159 w 64"/>
                  <a:gd name="T21" fmla="*/ 17 h 79"/>
                  <a:gd name="T22" fmla="*/ 261 w 64"/>
                  <a:gd name="T23" fmla="*/ 0 h 79"/>
                  <a:gd name="T24" fmla="*/ 312 w 64"/>
                  <a:gd name="T25" fmla="*/ 17 h 79"/>
                  <a:gd name="T26" fmla="*/ 411 w 64"/>
                  <a:gd name="T27" fmla="*/ 17 h 79"/>
                  <a:gd name="T28" fmla="*/ 462 w 64"/>
                  <a:gd name="T29" fmla="*/ 34 h 79"/>
                  <a:gd name="T30" fmla="*/ 462 w 64"/>
                  <a:gd name="T31" fmla="*/ 69 h 79"/>
                  <a:gd name="T32" fmla="*/ 411 w 64"/>
                  <a:gd name="T33" fmla="*/ 86 h 79"/>
                  <a:gd name="T34" fmla="*/ 411 w 64"/>
                  <a:gd name="T35" fmla="*/ 49 h 79"/>
                  <a:gd name="T36" fmla="*/ 360 w 64"/>
                  <a:gd name="T37" fmla="*/ 34 h 79"/>
                  <a:gd name="T38" fmla="*/ 312 w 64"/>
                  <a:gd name="T39" fmla="*/ 17 h 79"/>
                  <a:gd name="T40" fmla="*/ 210 w 64"/>
                  <a:gd name="T41" fmla="*/ 17 h 79"/>
                  <a:gd name="T42" fmla="*/ 159 w 64"/>
                  <a:gd name="T43" fmla="*/ 34 h 79"/>
                  <a:gd name="T44" fmla="*/ 107 w 64"/>
                  <a:gd name="T45" fmla="*/ 49 h 79"/>
                  <a:gd name="T46" fmla="*/ 51 w 64"/>
                  <a:gd name="T47" fmla="*/ 69 h 79"/>
                  <a:gd name="T48" fmla="*/ 51 w 64"/>
                  <a:gd name="T49" fmla="*/ 102 h 79"/>
                  <a:gd name="T50" fmla="*/ 51 w 64"/>
                  <a:gd name="T51" fmla="*/ 136 h 79"/>
                  <a:gd name="T52" fmla="*/ 107 w 64"/>
                  <a:gd name="T53" fmla="*/ 170 h 79"/>
                  <a:gd name="T54" fmla="*/ 210 w 64"/>
                  <a:gd name="T55" fmla="*/ 170 h 79"/>
                  <a:gd name="T56" fmla="*/ 312 w 64"/>
                  <a:gd name="T57" fmla="*/ 170 h 79"/>
                  <a:gd name="T58" fmla="*/ 360 w 64"/>
                  <a:gd name="T59" fmla="*/ 153 h 79"/>
                  <a:gd name="T60" fmla="*/ 411 w 64"/>
                  <a:gd name="T61" fmla="*/ 136 h 79"/>
                  <a:gd name="T62" fmla="*/ 411 w 64"/>
                  <a:gd name="T63" fmla="*/ 102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"/>
                  <a:gd name="T97" fmla="*/ 0 h 79"/>
                  <a:gd name="T98" fmla="*/ 64 w 64"/>
                  <a:gd name="T99" fmla="*/ 79 h 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  <a:close/>
                    <a:moveTo>
                      <a:pt x="57" y="36"/>
                    </a:moveTo>
                    <a:lnTo>
                      <a:pt x="57" y="29"/>
                    </a:lnTo>
                    <a:lnTo>
                      <a:pt x="57" y="21"/>
                    </a:lnTo>
                    <a:lnTo>
                      <a:pt x="57" y="14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2" y="14"/>
                    </a:lnTo>
                    <a:lnTo>
                      <a:pt x="15" y="14"/>
                    </a:lnTo>
                    <a:lnTo>
                      <a:pt x="15" y="21"/>
                    </a:lnTo>
                    <a:lnTo>
                      <a:pt x="7" y="21"/>
                    </a:lnTo>
                    <a:lnTo>
                      <a:pt x="7" y="29"/>
                    </a:lnTo>
                    <a:lnTo>
                      <a:pt x="7" y="36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7" y="57"/>
                    </a:lnTo>
                    <a:lnTo>
                      <a:pt x="15" y="64"/>
                    </a:lnTo>
                    <a:lnTo>
                      <a:pt x="15" y="71"/>
                    </a:lnTo>
                    <a:lnTo>
                      <a:pt x="22" y="71"/>
                    </a:lnTo>
                    <a:lnTo>
                      <a:pt x="29" y="71"/>
                    </a:lnTo>
                    <a:lnTo>
                      <a:pt x="36" y="71"/>
                    </a:lnTo>
                    <a:lnTo>
                      <a:pt x="43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7" y="64"/>
                    </a:lnTo>
                    <a:lnTo>
                      <a:pt x="57" y="57"/>
                    </a:lnTo>
                    <a:lnTo>
                      <a:pt x="57" y="50"/>
                    </a:lnTo>
                    <a:lnTo>
                      <a:pt x="57" y="43"/>
                    </a:lnTo>
                    <a:lnTo>
                      <a:pt x="57" y="36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3" name="Freeform 67"/>
              <p:cNvSpPr>
                <a:spLocks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>
                  <a:gd name="T0" fmla="*/ 462 w 64"/>
                  <a:gd name="T1" fmla="*/ 86 h 79"/>
                  <a:gd name="T2" fmla="*/ 462 w 64"/>
                  <a:gd name="T3" fmla="*/ 119 h 79"/>
                  <a:gd name="T4" fmla="*/ 462 w 64"/>
                  <a:gd name="T5" fmla="*/ 136 h 79"/>
                  <a:gd name="T6" fmla="*/ 462 w 64"/>
                  <a:gd name="T7" fmla="*/ 153 h 79"/>
                  <a:gd name="T8" fmla="*/ 411 w 64"/>
                  <a:gd name="T9" fmla="*/ 170 h 79"/>
                  <a:gd name="T10" fmla="*/ 360 w 64"/>
                  <a:gd name="T11" fmla="*/ 188 h 79"/>
                  <a:gd name="T12" fmla="*/ 312 w 64"/>
                  <a:gd name="T13" fmla="*/ 188 h 79"/>
                  <a:gd name="T14" fmla="*/ 261 w 64"/>
                  <a:gd name="T15" fmla="*/ 188 h 79"/>
                  <a:gd name="T16" fmla="*/ 210 w 64"/>
                  <a:gd name="T17" fmla="*/ 188 h 79"/>
                  <a:gd name="T18" fmla="*/ 159 w 64"/>
                  <a:gd name="T19" fmla="*/ 188 h 79"/>
                  <a:gd name="T20" fmla="*/ 107 w 64"/>
                  <a:gd name="T21" fmla="*/ 188 h 79"/>
                  <a:gd name="T22" fmla="*/ 107 w 64"/>
                  <a:gd name="T23" fmla="*/ 170 h 79"/>
                  <a:gd name="T24" fmla="*/ 51 w 64"/>
                  <a:gd name="T25" fmla="*/ 170 h 79"/>
                  <a:gd name="T26" fmla="*/ 51 w 64"/>
                  <a:gd name="T27" fmla="*/ 153 h 79"/>
                  <a:gd name="T28" fmla="*/ 0 w 64"/>
                  <a:gd name="T29" fmla="*/ 136 h 79"/>
                  <a:gd name="T30" fmla="*/ 0 w 64"/>
                  <a:gd name="T31" fmla="*/ 119 h 79"/>
                  <a:gd name="T32" fmla="*/ 0 w 64"/>
                  <a:gd name="T33" fmla="*/ 86 h 79"/>
                  <a:gd name="T34" fmla="*/ 0 w 64"/>
                  <a:gd name="T35" fmla="*/ 69 h 79"/>
                  <a:gd name="T36" fmla="*/ 0 w 64"/>
                  <a:gd name="T37" fmla="*/ 49 h 79"/>
                  <a:gd name="T38" fmla="*/ 51 w 64"/>
                  <a:gd name="T39" fmla="*/ 34 h 79"/>
                  <a:gd name="T40" fmla="*/ 107 w 64"/>
                  <a:gd name="T41" fmla="*/ 17 h 79"/>
                  <a:gd name="T42" fmla="*/ 159 w 64"/>
                  <a:gd name="T43" fmla="*/ 17 h 79"/>
                  <a:gd name="T44" fmla="*/ 210 w 64"/>
                  <a:gd name="T45" fmla="*/ 0 h 79"/>
                  <a:gd name="T46" fmla="*/ 261 w 64"/>
                  <a:gd name="T47" fmla="*/ 0 h 79"/>
                  <a:gd name="T48" fmla="*/ 312 w 64"/>
                  <a:gd name="T49" fmla="*/ 0 h 79"/>
                  <a:gd name="T50" fmla="*/ 312 w 64"/>
                  <a:gd name="T51" fmla="*/ 17 h 79"/>
                  <a:gd name="T52" fmla="*/ 360 w 64"/>
                  <a:gd name="T53" fmla="*/ 17 h 79"/>
                  <a:gd name="T54" fmla="*/ 411 w 64"/>
                  <a:gd name="T55" fmla="*/ 17 h 79"/>
                  <a:gd name="T56" fmla="*/ 411 w 64"/>
                  <a:gd name="T57" fmla="*/ 34 h 79"/>
                  <a:gd name="T58" fmla="*/ 462 w 64"/>
                  <a:gd name="T59" fmla="*/ 34 h 79"/>
                  <a:gd name="T60" fmla="*/ 462 w 64"/>
                  <a:gd name="T61" fmla="*/ 49 h 79"/>
                  <a:gd name="T62" fmla="*/ 462 w 64"/>
                  <a:gd name="T63" fmla="*/ 69 h 79"/>
                  <a:gd name="T64" fmla="*/ 462 w 64"/>
                  <a:gd name="T65" fmla="*/ 86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9"/>
                  <a:gd name="T101" fmla="*/ 64 w 64"/>
                  <a:gd name="T102" fmla="*/ 79 h 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4" name="Freeform 68"/>
              <p:cNvSpPr>
                <a:spLocks/>
              </p:cNvSpPr>
              <p:nvPr/>
            </p:nvSpPr>
            <p:spPr bwMode="auto">
              <a:xfrm>
                <a:off x="1584" y="3120"/>
                <a:ext cx="134" cy="99"/>
              </a:xfrm>
              <a:custGeom>
                <a:avLst/>
                <a:gdLst>
                  <a:gd name="T0" fmla="*/ 359 w 50"/>
                  <a:gd name="T1" fmla="*/ 70 h 64"/>
                  <a:gd name="T2" fmla="*/ 359 w 50"/>
                  <a:gd name="T3" fmla="*/ 53 h 64"/>
                  <a:gd name="T4" fmla="*/ 359 w 50"/>
                  <a:gd name="T5" fmla="*/ 34 h 64"/>
                  <a:gd name="T6" fmla="*/ 359 w 50"/>
                  <a:gd name="T7" fmla="*/ 17 h 64"/>
                  <a:gd name="T8" fmla="*/ 308 w 50"/>
                  <a:gd name="T9" fmla="*/ 17 h 64"/>
                  <a:gd name="T10" fmla="*/ 308 w 50"/>
                  <a:gd name="T11" fmla="*/ 0 h 64"/>
                  <a:gd name="T12" fmla="*/ 257 w 50"/>
                  <a:gd name="T13" fmla="*/ 0 h 64"/>
                  <a:gd name="T14" fmla="*/ 209 w 50"/>
                  <a:gd name="T15" fmla="*/ 0 h 64"/>
                  <a:gd name="T16" fmla="*/ 158 w 50"/>
                  <a:gd name="T17" fmla="*/ 0 h 64"/>
                  <a:gd name="T18" fmla="*/ 107 w 50"/>
                  <a:gd name="T19" fmla="*/ 0 h 64"/>
                  <a:gd name="T20" fmla="*/ 107 w 50"/>
                  <a:gd name="T21" fmla="*/ 17 h 64"/>
                  <a:gd name="T22" fmla="*/ 56 w 50"/>
                  <a:gd name="T23" fmla="*/ 17 h 64"/>
                  <a:gd name="T24" fmla="*/ 56 w 50"/>
                  <a:gd name="T25" fmla="*/ 34 h 64"/>
                  <a:gd name="T26" fmla="*/ 0 w 50"/>
                  <a:gd name="T27" fmla="*/ 34 h 64"/>
                  <a:gd name="T28" fmla="*/ 0 w 50"/>
                  <a:gd name="T29" fmla="*/ 53 h 64"/>
                  <a:gd name="T30" fmla="*/ 0 w 50"/>
                  <a:gd name="T31" fmla="*/ 70 h 64"/>
                  <a:gd name="T32" fmla="*/ 0 w 50"/>
                  <a:gd name="T33" fmla="*/ 87 h 64"/>
                  <a:gd name="T34" fmla="*/ 0 w 50"/>
                  <a:gd name="T35" fmla="*/ 104 h 64"/>
                  <a:gd name="T36" fmla="*/ 0 w 50"/>
                  <a:gd name="T37" fmla="*/ 119 h 64"/>
                  <a:gd name="T38" fmla="*/ 56 w 50"/>
                  <a:gd name="T39" fmla="*/ 136 h 64"/>
                  <a:gd name="T40" fmla="*/ 56 w 50"/>
                  <a:gd name="T41" fmla="*/ 153 h 64"/>
                  <a:gd name="T42" fmla="*/ 107 w 50"/>
                  <a:gd name="T43" fmla="*/ 153 h 64"/>
                  <a:gd name="T44" fmla="*/ 158 w 50"/>
                  <a:gd name="T45" fmla="*/ 153 h 64"/>
                  <a:gd name="T46" fmla="*/ 209 w 50"/>
                  <a:gd name="T47" fmla="*/ 153 h 64"/>
                  <a:gd name="T48" fmla="*/ 257 w 50"/>
                  <a:gd name="T49" fmla="*/ 153 h 64"/>
                  <a:gd name="T50" fmla="*/ 308 w 50"/>
                  <a:gd name="T51" fmla="*/ 153 h 64"/>
                  <a:gd name="T52" fmla="*/ 308 w 50"/>
                  <a:gd name="T53" fmla="*/ 136 h 64"/>
                  <a:gd name="T54" fmla="*/ 359 w 50"/>
                  <a:gd name="T55" fmla="*/ 136 h 64"/>
                  <a:gd name="T56" fmla="*/ 359 w 50"/>
                  <a:gd name="T57" fmla="*/ 119 h 64"/>
                  <a:gd name="T58" fmla="*/ 359 w 50"/>
                  <a:gd name="T59" fmla="*/ 104 h 64"/>
                  <a:gd name="T60" fmla="*/ 359 w 50"/>
                  <a:gd name="T61" fmla="*/ 87 h 64"/>
                  <a:gd name="T62" fmla="*/ 359 w 50"/>
                  <a:gd name="T63" fmla="*/ 70 h 6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0"/>
                  <a:gd name="T97" fmla="*/ 0 h 64"/>
                  <a:gd name="T98" fmla="*/ 50 w 50"/>
                  <a:gd name="T99" fmla="*/ 64 h 6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0" h="64">
                    <a:moveTo>
                      <a:pt x="50" y="29"/>
                    </a:moveTo>
                    <a:lnTo>
                      <a:pt x="50" y="22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8" y="57"/>
                    </a:lnTo>
                    <a:lnTo>
                      <a:pt x="8" y="64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9" y="64"/>
                    </a:lnTo>
                    <a:lnTo>
                      <a:pt x="36" y="64"/>
                    </a:lnTo>
                    <a:lnTo>
                      <a:pt x="43" y="64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43"/>
                    </a:lnTo>
                    <a:lnTo>
                      <a:pt x="50" y="36"/>
                    </a:lnTo>
                    <a:lnTo>
                      <a:pt x="50" y="29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55" name="Line 69"/>
              <p:cNvSpPr>
                <a:spLocks noChangeShapeType="1"/>
              </p:cNvSpPr>
              <p:nvPr/>
            </p:nvSpPr>
            <p:spPr bwMode="auto">
              <a:xfrm flipV="1">
                <a:off x="1488" y="2352"/>
                <a:ext cx="720" cy="72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035175" y="2949575"/>
              <a:ext cx="4646613" cy="1341438"/>
              <a:chOff x="1392" y="2160"/>
              <a:chExt cx="2928" cy="844"/>
            </a:xfrm>
          </p:grpSpPr>
          <p:sp>
            <p:nvSpPr>
              <p:cNvPr id="7232" name="Freeform 87"/>
              <p:cNvSpPr>
                <a:spLocks/>
              </p:cNvSpPr>
              <p:nvPr/>
            </p:nvSpPr>
            <p:spPr bwMode="auto">
              <a:xfrm>
                <a:off x="3803" y="2651"/>
                <a:ext cx="16" cy="10"/>
              </a:xfrm>
              <a:custGeom>
                <a:avLst/>
                <a:gdLst>
                  <a:gd name="T0" fmla="*/ 16 w 16"/>
                  <a:gd name="T1" fmla="*/ 10 h 10"/>
                  <a:gd name="T2" fmla="*/ 9 w 16"/>
                  <a:gd name="T3" fmla="*/ 4 h 10"/>
                  <a:gd name="T4" fmla="*/ 0 w 16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10"/>
                    </a:move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EC0F4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3" name="Freeform 88"/>
              <p:cNvSpPr>
                <a:spLocks/>
              </p:cNvSpPr>
              <p:nvPr/>
            </p:nvSpPr>
            <p:spPr bwMode="auto">
              <a:xfrm>
                <a:off x="3803" y="2661"/>
                <a:ext cx="47" cy="134"/>
              </a:xfrm>
              <a:custGeom>
                <a:avLst/>
                <a:gdLst>
                  <a:gd name="T0" fmla="*/ 16 w 47"/>
                  <a:gd name="T1" fmla="*/ 0 h 134"/>
                  <a:gd name="T2" fmla="*/ 24 w 47"/>
                  <a:gd name="T3" fmla="*/ 7 h 134"/>
                  <a:gd name="T4" fmla="*/ 32 w 47"/>
                  <a:gd name="T5" fmla="*/ 14 h 134"/>
                  <a:gd name="T6" fmla="*/ 37 w 47"/>
                  <a:gd name="T7" fmla="*/ 23 h 134"/>
                  <a:gd name="T8" fmla="*/ 42 w 47"/>
                  <a:gd name="T9" fmla="*/ 32 h 134"/>
                  <a:gd name="T10" fmla="*/ 44 w 47"/>
                  <a:gd name="T11" fmla="*/ 42 h 134"/>
                  <a:gd name="T12" fmla="*/ 47 w 47"/>
                  <a:gd name="T13" fmla="*/ 51 h 134"/>
                  <a:gd name="T14" fmla="*/ 47 w 47"/>
                  <a:gd name="T15" fmla="*/ 61 h 134"/>
                  <a:gd name="T16" fmla="*/ 47 w 47"/>
                  <a:gd name="T17" fmla="*/ 72 h 134"/>
                  <a:gd name="T18" fmla="*/ 44 w 47"/>
                  <a:gd name="T19" fmla="*/ 82 h 134"/>
                  <a:gd name="T20" fmla="*/ 42 w 47"/>
                  <a:gd name="T21" fmla="*/ 92 h 134"/>
                  <a:gd name="T22" fmla="*/ 37 w 47"/>
                  <a:gd name="T23" fmla="*/ 101 h 134"/>
                  <a:gd name="T24" fmla="*/ 32 w 47"/>
                  <a:gd name="T25" fmla="*/ 110 h 134"/>
                  <a:gd name="T26" fmla="*/ 24 w 47"/>
                  <a:gd name="T27" fmla="*/ 118 h 134"/>
                  <a:gd name="T28" fmla="*/ 16 w 47"/>
                  <a:gd name="T29" fmla="*/ 124 h 134"/>
                  <a:gd name="T30" fmla="*/ 9 w 47"/>
                  <a:gd name="T31" fmla="*/ 129 h 134"/>
                  <a:gd name="T32" fmla="*/ 0 w 47"/>
                  <a:gd name="T33" fmla="*/ 134 h 1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34"/>
                  <a:gd name="T53" fmla="*/ 47 w 47"/>
                  <a:gd name="T54" fmla="*/ 134 h 1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34">
                    <a:moveTo>
                      <a:pt x="16" y="0"/>
                    </a:moveTo>
                    <a:lnTo>
                      <a:pt x="24" y="7"/>
                    </a:lnTo>
                    <a:lnTo>
                      <a:pt x="32" y="14"/>
                    </a:lnTo>
                    <a:lnTo>
                      <a:pt x="37" y="23"/>
                    </a:lnTo>
                    <a:lnTo>
                      <a:pt x="42" y="32"/>
                    </a:lnTo>
                    <a:lnTo>
                      <a:pt x="44" y="42"/>
                    </a:lnTo>
                    <a:lnTo>
                      <a:pt x="47" y="51"/>
                    </a:lnTo>
                    <a:lnTo>
                      <a:pt x="47" y="61"/>
                    </a:lnTo>
                    <a:lnTo>
                      <a:pt x="47" y="72"/>
                    </a:lnTo>
                    <a:lnTo>
                      <a:pt x="44" y="82"/>
                    </a:lnTo>
                    <a:lnTo>
                      <a:pt x="42" y="92"/>
                    </a:lnTo>
                    <a:lnTo>
                      <a:pt x="37" y="101"/>
                    </a:lnTo>
                    <a:lnTo>
                      <a:pt x="32" y="110"/>
                    </a:lnTo>
                    <a:lnTo>
                      <a:pt x="24" y="118"/>
                    </a:lnTo>
                    <a:lnTo>
                      <a:pt x="16" y="124"/>
                    </a:lnTo>
                    <a:lnTo>
                      <a:pt x="9" y="129"/>
                    </a:lnTo>
                    <a:lnTo>
                      <a:pt x="0" y="134"/>
                    </a:lnTo>
                  </a:path>
                </a:pathLst>
              </a:custGeom>
              <a:solidFill>
                <a:srgbClr val="FEC0F4"/>
              </a:solidFill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4" name="Line 89"/>
              <p:cNvSpPr>
                <a:spLocks noChangeShapeType="1"/>
              </p:cNvSpPr>
              <p:nvPr/>
            </p:nvSpPr>
            <p:spPr bwMode="auto">
              <a:xfrm>
                <a:off x="2837" y="2795"/>
                <a:ext cx="966" cy="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5" name="Rectangle 90"/>
              <p:cNvSpPr>
                <a:spLocks noChangeArrowheads="1"/>
              </p:cNvSpPr>
              <p:nvPr/>
            </p:nvSpPr>
            <p:spPr bwMode="auto">
              <a:xfrm>
                <a:off x="2830" y="2832"/>
                <a:ext cx="1002" cy="172"/>
              </a:xfrm>
              <a:prstGeom prst="rect">
                <a:avLst/>
              </a:prstGeom>
              <a:solidFill>
                <a:srgbClr val="F7F9A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600" u="none" dirty="0">
                    <a:solidFill>
                      <a:srgbClr val="FC0128"/>
                    </a:solidFill>
                    <a:latin typeface="Arial Narrow" pitchFamily="34" charset="0"/>
                  </a:rPr>
                  <a:t>Secret Key Channel</a:t>
                </a:r>
              </a:p>
            </p:txBody>
          </p:sp>
          <p:sp>
            <p:nvSpPr>
              <p:cNvPr id="7236" name="Freeform 91"/>
              <p:cNvSpPr>
                <a:spLocks/>
              </p:cNvSpPr>
              <p:nvPr/>
            </p:nvSpPr>
            <p:spPr bwMode="auto">
              <a:xfrm>
                <a:off x="2788" y="2651"/>
                <a:ext cx="1015" cy="144"/>
              </a:xfrm>
              <a:custGeom>
                <a:avLst/>
                <a:gdLst>
                  <a:gd name="T0" fmla="*/ 1015 w 1015"/>
                  <a:gd name="T1" fmla="*/ 0 h 144"/>
                  <a:gd name="T2" fmla="*/ 49 w 1015"/>
                  <a:gd name="T3" fmla="*/ 0 h 144"/>
                  <a:gd name="T4" fmla="*/ 42 w 1015"/>
                  <a:gd name="T5" fmla="*/ 1 h 144"/>
                  <a:gd name="T6" fmla="*/ 37 w 1015"/>
                  <a:gd name="T7" fmla="*/ 1 h 144"/>
                  <a:gd name="T8" fmla="*/ 32 w 1015"/>
                  <a:gd name="T9" fmla="*/ 5 h 144"/>
                  <a:gd name="T10" fmla="*/ 24 w 1015"/>
                  <a:gd name="T11" fmla="*/ 9 h 144"/>
                  <a:gd name="T12" fmla="*/ 19 w 1015"/>
                  <a:gd name="T13" fmla="*/ 14 h 144"/>
                  <a:gd name="T14" fmla="*/ 14 w 1015"/>
                  <a:gd name="T15" fmla="*/ 20 h 144"/>
                  <a:gd name="T16" fmla="*/ 9 w 1015"/>
                  <a:gd name="T17" fmla="*/ 32 h 144"/>
                  <a:gd name="T18" fmla="*/ 4 w 1015"/>
                  <a:gd name="T19" fmla="*/ 43 h 144"/>
                  <a:gd name="T20" fmla="*/ 2 w 1015"/>
                  <a:gd name="T21" fmla="*/ 57 h 144"/>
                  <a:gd name="T22" fmla="*/ 0 w 1015"/>
                  <a:gd name="T23" fmla="*/ 71 h 144"/>
                  <a:gd name="T24" fmla="*/ 2 w 1015"/>
                  <a:gd name="T25" fmla="*/ 87 h 144"/>
                  <a:gd name="T26" fmla="*/ 4 w 1015"/>
                  <a:gd name="T27" fmla="*/ 101 h 144"/>
                  <a:gd name="T28" fmla="*/ 9 w 1015"/>
                  <a:gd name="T29" fmla="*/ 112 h 144"/>
                  <a:gd name="T30" fmla="*/ 14 w 1015"/>
                  <a:gd name="T31" fmla="*/ 122 h 144"/>
                  <a:gd name="T32" fmla="*/ 19 w 1015"/>
                  <a:gd name="T33" fmla="*/ 129 h 144"/>
                  <a:gd name="T34" fmla="*/ 24 w 1015"/>
                  <a:gd name="T35" fmla="*/ 134 h 144"/>
                  <a:gd name="T36" fmla="*/ 32 w 1015"/>
                  <a:gd name="T37" fmla="*/ 139 h 144"/>
                  <a:gd name="T38" fmla="*/ 37 w 1015"/>
                  <a:gd name="T39" fmla="*/ 142 h 144"/>
                  <a:gd name="T40" fmla="*/ 42 w 1015"/>
                  <a:gd name="T41" fmla="*/ 143 h 144"/>
                  <a:gd name="T42" fmla="*/ 49 w 1015"/>
                  <a:gd name="T43" fmla="*/ 144 h 144"/>
                  <a:gd name="T44" fmla="*/ 55 w 1015"/>
                  <a:gd name="T45" fmla="*/ 143 h 144"/>
                  <a:gd name="T46" fmla="*/ 60 w 1015"/>
                  <a:gd name="T47" fmla="*/ 142 h 144"/>
                  <a:gd name="T48" fmla="*/ 67 w 1015"/>
                  <a:gd name="T49" fmla="*/ 139 h 144"/>
                  <a:gd name="T50" fmla="*/ 73 w 1015"/>
                  <a:gd name="T51" fmla="*/ 134 h 144"/>
                  <a:gd name="T52" fmla="*/ 78 w 1015"/>
                  <a:gd name="T53" fmla="*/ 129 h 144"/>
                  <a:gd name="T54" fmla="*/ 83 w 1015"/>
                  <a:gd name="T55" fmla="*/ 122 h 144"/>
                  <a:gd name="T56" fmla="*/ 90 w 1015"/>
                  <a:gd name="T57" fmla="*/ 111 h 144"/>
                  <a:gd name="T58" fmla="*/ 95 w 1015"/>
                  <a:gd name="T59" fmla="*/ 98 h 144"/>
                  <a:gd name="T60" fmla="*/ 96 w 1015"/>
                  <a:gd name="T61" fmla="*/ 89 h 144"/>
                  <a:gd name="T62" fmla="*/ 97 w 1015"/>
                  <a:gd name="T63" fmla="*/ 80 h 144"/>
                  <a:gd name="T64" fmla="*/ 97 w 1015"/>
                  <a:gd name="T65" fmla="*/ 71 h 144"/>
                  <a:gd name="T66" fmla="*/ 96 w 1015"/>
                  <a:gd name="T67" fmla="*/ 57 h 144"/>
                  <a:gd name="T68" fmla="*/ 93 w 1015"/>
                  <a:gd name="T69" fmla="*/ 43 h 144"/>
                  <a:gd name="T70" fmla="*/ 90 w 1015"/>
                  <a:gd name="T71" fmla="*/ 32 h 144"/>
                  <a:gd name="T72" fmla="*/ 83 w 1015"/>
                  <a:gd name="T73" fmla="*/ 20 h 144"/>
                  <a:gd name="T74" fmla="*/ 78 w 1015"/>
                  <a:gd name="T75" fmla="*/ 14 h 144"/>
                  <a:gd name="T76" fmla="*/ 73 w 1015"/>
                  <a:gd name="T77" fmla="*/ 9 h 144"/>
                  <a:gd name="T78" fmla="*/ 67 w 1015"/>
                  <a:gd name="T79" fmla="*/ 5 h 144"/>
                  <a:gd name="T80" fmla="*/ 60 w 1015"/>
                  <a:gd name="T81" fmla="*/ 1 h 144"/>
                  <a:gd name="T82" fmla="*/ 55 w 1015"/>
                  <a:gd name="T83" fmla="*/ 1 h 144"/>
                  <a:gd name="T84" fmla="*/ 49 w 1015"/>
                  <a:gd name="T85" fmla="*/ 0 h 14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15"/>
                  <a:gd name="T130" fmla="*/ 0 h 144"/>
                  <a:gd name="T131" fmla="*/ 1015 w 1015"/>
                  <a:gd name="T132" fmla="*/ 144 h 14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15" h="144">
                    <a:moveTo>
                      <a:pt x="1015" y="0"/>
                    </a:moveTo>
                    <a:lnTo>
                      <a:pt x="49" y="0"/>
                    </a:lnTo>
                    <a:lnTo>
                      <a:pt x="42" y="1"/>
                    </a:lnTo>
                    <a:lnTo>
                      <a:pt x="37" y="1"/>
                    </a:lnTo>
                    <a:lnTo>
                      <a:pt x="32" y="5"/>
                    </a:lnTo>
                    <a:lnTo>
                      <a:pt x="24" y="9"/>
                    </a:lnTo>
                    <a:lnTo>
                      <a:pt x="19" y="14"/>
                    </a:lnTo>
                    <a:lnTo>
                      <a:pt x="14" y="20"/>
                    </a:lnTo>
                    <a:lnTo>
                      <a:pt x="9" y="32"/>
                    </a:lnTo>
                    <a:lnTo>
                      <a:pt x="4" y="43"/>
                    </a:lnTo>
                    <a:lnTo>
                      <a:pt x="2" y="57"/>
                    </a:lnTo>
                    <a:lnTo>
                      <a:pt x="0" y="71"/>
                    </a:lnTo>
                    <a:lnTo>
                      <a:pt x="2" y="87"/>
                    </a:lnTo>
                    <a:lnTo>
                      <a:pt x="4" y="101"/>
                    </a:lnTo>
                    <a:lnTo>
                      <a:pt x="9" y="112"/>
                    </a:lnTo>
                    <a:lnTo>
                      <a:pt x="14" y="122"/>
                    </a:lnTo>
                    <a:lnTo>
                      <a:pt x="19" y="129"/>
                    </a:lnTo>
                    <a:lnTo>
                      <a:pt x="24" y="134"/>
                    </a:lnTo>
                    <a:lnTo>
                      <a:pt x="32" y="139"/>
                    </a:lnTo>
                    <a:lnTo>
                      <a:pt x="37" y="142"/>
                    </a:lnTo>
                    <a:lnTo>
                      <a:pt x="42" y="143"/>
                    </a:lnTo>
                    <a:lnTo>
                      <a:pt x="49" y="144"/>
                    </a:lnTo>
                    <a:lnTo>
                      <a:pt x="55" y="143"/>
                    </a:lnTo>
                    <a:lnTo>
                      <a:pt x="60" y="142"/>
                    </a:lnTo>
                    <a:lnTo>
                      <a:pt x="67" y="139"/>
                    </a:lnTo>
                    <a:lnTo>
                      <a:pt x="73" y="134"/>
                    </a:lnTo>
                    <a:lnTo>
                      <a:pt x="78" y="129"/>
                    </a:lnTo>
                    <a:lnTo>
                      <a:pt x="83" y="122"/>
                    </a:lnTo>
                    <a:lnTo>
                      <a:pt x="90" y="111"/>
                    </a:lnTo>
                    <a:lnTo>
                      <a:pt x="95" y="98"/>
                    </a:lnTo>
                    <a:lnTo>
                      <a:pt x="96" y="89"/>
                    </a:lnTo>
                    <a:lnTo>
                      <a:pt x="97" y="80"/>
                    </a:lnTo>
                    <a:lnTo>
                      <a:pt x="97" y="71"/>
                    </a:lnTo>
                    <a:lnTo>
                      <a:pt x="96" y="57"/>
                    </a:lnTo>
                    <a:lnTo>
                      <a:pt x="93" y="43"/>
                    </a:lnTo>
                    <a:lnTo>
                      <a:pt x="90" y="32"/>
                    </a:lnTo>
                    <a:lnTo>
                      <a:pt x="83" y="20"/>
                    </a:lnTo>
                    <a:lnTo>
                      <a:pt x="78" y="14"/>
                    </a:lnTo>
                    <a:lnTo>
                      <a:pt x="73" y="9"/>
                    </a:lnTo>
                    <a:lnTo>
                      <a:pt x="67" y="5"/>
                    </a:lnTo>
                    <a:lnTo>
                      <a:pt x="60" y="1"/>
                    </a:lnTo>
                    <a:lnTo>
                      <a:pt x="55" y="1"/>
                    </a:lnTo>
                    <a:lnTo>
                      <a:pt x="49" y="0"/>
                    </a:lnTo>
                  </a:path>
                </a:pathLst>
              </a:custGeom>
              <a:solidFill>
                <a:srgbClr val="FEC0F4"/>
              </a:solidFill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7" name="Line 92"/>
              <p:cNvSpPr>
                <a:spLocks noChangeShapeType="1"/>
              </p:cNvSpPr>
              <p:nvPr/>
            </p:nvSpPr>
            <p:spPr bwMode="auto">
              <a:xfrm>
                <a:off x="1392" y="273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8" name="Line 93"/>
              <p:cNvSpPr>
                <a:spLocks noChangeShapeType="1"/>
              </p:cNvSpPr>
              <p:nvPr/>
            </p:nvSpPr>
            <p:spPr bwMode="auto">
              <a:xfrm flipV="1">
                <a:off x="2352" y="2160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9" name="Rectangle 94"/>
              <p:cNvSpPr>
                <a:spLocks noChangeArrowheads="1"/>
              </p:cNvSpPr>
              <p:nvPr/>
            </p:nvSpPr>
            <p:spPr bwMode="auto">
              <a:xfrm>
                <a:off x="4170" y="2279"/>
                <a:ext cx="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u="none" dirty="0">
                    <a:solidFill>
                      <a:srgbClr val="FC0128"/>
                    </a:solidFill>
                    <a:latin typeface="Arial Narrow" pitchFamily="34" charset="0"/>
                  </a:rPr>
                  <a:t>Z</a:t>
                </a:r>
              </a:p>
            </p:txBody>
          </p:sp>
          <p:sp>
            <p:nvSpPr>
              <p:cNvPr id="7240" name="Line 95"/>
              <p:cNvSpPr>
                <a:spLocks noChangeShapeType="1"/>
              </p:cNvSpPr>
              <p:nvPr/>
            </p:nvSpPr>
            <p:spPr bwMode="auto">
              <a:xfrm>
                <a:off x="3840" y="273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41" name="Line 96"/>
              <p:cNvSpPr>
                <a:spLocks noChangeShapeType="1"/>
              </p:cNvSpPr>
              <p:nvPr/>
            </p:nvSpPr>
            <p:spPr bwMode="auto">
              <a:xfrm flipV="1">
                <a:off x="4320" y="2160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4062069" y="3041895"/>
            <a:ext cx="5512121" cy="2408933"/>
            <a:chOff x="3275" y="2030"/>
            <a:chExt cx="3548" cy="1624"/>
          </a:xfrm>
        </p:grpSpPr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4489" y="2372"/>
              <a:ext cx="2334" cy="1282"/>
              <a:chOff x="5006" y="2357"/>
              <a:chExt cx="1988" cy="1141"/>
            </a:xfrm>
          </p:grpSpPr>
          <p:sp>
            <p:nvSpPr>
              <p:cNvPr id="7230" name="Line 84"/>
              <p:cNvSpPr>
                <a:spLocks noChangeShapeType="1"/>
              </p:cNvSpPr>
              <p:nvPr/>
            </p:nvSpPr>
            <p:spPr bwMode="auto">
              <a:xfrm>
                <a:off x="5047" y="2357"/>
                <a:ext cx="632" cy="5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31" name="Text Box 85"/>
              <p:cNvSpPr txBox="1">
                <a:spLocks noChangeArrowheads="1"/>
              </p:cNvSpPr>
              <p:nvPr/>
            </p:nvSpPr>
            <p:spPr bwMode="auto">
              <a:xfrm>
                <a:off x="5006" y="2887"/>
                <a:ext cx="1988" cy="611"/>
              </a:xfrm>
              <a:prstGeom prst="rect">
                <a:avLst/>
              </a:prstGeom>
              <a:solidFill>
                <a:srgbClr val="89FF89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/>
                <a:r>
                  <a:rPr lang="en-US" u="none" dirty="0">
                    <a:solidFill>
                      <a:srgbClr val="000000"/>
                    </a:solidFill>
                    <a:latin typeface="Arial Narrow" pitchFamily="34" charset="0"/>
                  </a:rPr>
                  <a:t>Public-Key Register</a:t>
                </a:r>
              </a:p>
              <a:p>
                <a:pPr algn="ctr" defTabSz="762000"/>
                <a:r>
                  <a:rPr lang="en-US" u="none" dirty="0">
                    <a:solidFill>
                      <a:srgbClr val="000000"/>
                    </a:solidFill>
                    <a:latin typeface="Arial Narrow" pitchFamily="34" charset="0"/>
                  </a:rPr>
                  <a:t>drops out the </a:t>
                </a:r>
                <a:r>
                  <a:rPr lang="en-US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need for secret </a:t>
                </a:r>
                <a:r>
                  <a:rPr lang="en-US" u="none" dirty="0">
                    <a:solidFill>
                      <a:srgbClr val="000000"/>
                    </a:solidFill>
                    <a:latin typeface="Arial Narrow" pitchFamily="34" charset="0"/>
                  </a:rPr>
                  <a:t>key- </a:t>
                </a:r>
              </a:p>
              <a:p>
                <a:pPr algn="ctr" defTabSz="762000"/>
                <a:r>
                  <a:rPr lang="en-US" u="none" dirty="0">
                    <a:solidFill>
                      <a:srgbClr val="000000"/>
                    </a:solidFill>
                    <a:latin typeface="Arial Narrow" pitchFamily="34" charset="0"/>
                  </a:rPr>
                  <a:t>agreement completely</a:t>
                </a:r>
              </a:p>
            </p:txBody>
          </p:sp>
        </p:grpSp>
        <p:sp>
          <p:nvSpPr>
            <p:cNvPr id="7228" name="Line 97"/>
            <p:cNvSpPr>
              <a:spLocks noChangeShapeType="1"/>
            </p:cNvSpPr>
            <p:nvPr/>
          </p:nvSpPr>
          <p:spPr bwMode="auto">
            <a:xfrm flipH="1">
              <a:off x="3275" y="2030"/>
              <a:ext cx="1224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229" name="Line 98"/>
            <p:cNvSpPr>
              <a:spLocks noChangeShapeType="1"/>
            </p:cNvSpPr>
            <p:nvPr/>
          </p:nvSpPr>
          <p:spPr bwMode="auto">
            <a:xfrm>
              <a:off x="3289" y="2068"/>
              <a:ext cx="1325" cy="1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2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97984" y="650503"/>
            <a:ext cx="8326784" cy="476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717" tIns="41361" rIns="82717" bIns="41361">
            <a:spAutoFit/>
          </a:bodyPr>
          <a:lstStyle/>
          <a:p>
            <a:pPr algn="ctr" defTabSz="689330">
              <a:defRPr/>
            </a:pPr>
            <a:r>
              <a:rPr lang="en-US" sz="4800" u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48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4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Crypto-System, 1985</a:t>
            </a:r>
          </a:p>
          <a:p>
            <a:pPr algn="ctr" defTabSz="689330">
              <a:defRPr/>
            </a:pPr>
            <a:endParaRPr lang="en-US" sz="4800" u="none" dirty="0">
              <a:solidFill>
                <a:srgbClr val="0E52F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689330">
              <a:defRPr/>
            </a:pPr>
            <a:endParaRPr lang="en-US" sz="4800" u="none" dirty="0">
              <a:solidFill>
                <a:srgbClr val="0E52F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689330">
              <a:defRPr/>
            </a:pPr>
            <a:endParaRPr lang="en-US" sz="4800" u="none" dirty="0">
              <a:solidFill>
                <a:srgbClr val="0E52F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689330">
              <a:defRPr/>
            </a:pPr>
            <a:endParaRPr lang="en-US" sz="4800" u="none" dirty="0">
              <a:solidFill>
                <a:srgbClr val="0E52F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defTabSz="689330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Taher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 </a:t>
            </a:r>
            <a:r>
              <a:rPr lang="en-US" u="none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BsC</a:t>
            </a: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EE from Cairo University, </a:t>
            </a:r>
            <a:b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        </a:t>
            </a:r>
            <a:r>
              <a:rPr lang="en-US" u="none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MsC</a:t>
            </a: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and PhD Stanford University advisor M. Hellmann </a:t>
            </a:r>
          </a:p>
          <a:p>
            <a:pPr algn="ctr" defTabSz="689330">
              <a:defRPr/>
            </a:pPr>
            <a:r>
              <a:rPr lang="en-US" sz="2400" u="none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2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Cryptosystem became a NIST standard </a:t>
            </a:r>
            <a:r>
              <a:rPr lang="en-US" sz="2400" u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called DSA </a:t>
            </a:r>
            <a:r>
              <a:rPr lang="en-US" sz="2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1994.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570877" y="5602702"/>
            <a:ext cx="9227795" cy="53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413" tIns="42332" rIns="81413" bIns="42332" anchor="ctr">
            <a:spAutoFit/>
          </a:bodyPr>
          <a:lstStyle/>
          <a:p>
            <a:pPr algn="ctr" defTabSz="689330"/>
            <a:r>
              <a:rPr lang="en-US" sz="2900" dirty="0">
                <a:solidFill>
                  <a:srgbClr val="FC0128"/>
                </a:solidFill>
              </a:rPr>
              <a:t>Basic idea</a:t>
            </a:r>
            <a:r>
              <a:rPr lang="en-US" sz="2900" u="none" dirty="0">
                <a:solidFill>
                  <a:srgbClr val="FC0128"/>
                </a:solidFill>
              </a:rPr>
              <a:t>: Multiplication instead of exponentiation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744" y="1904901"/>
            <a:ext cx="2368165" cy="169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4375556" y="3768378"/>
            <a:ext cx="1698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9330">
              <a:defRPr/>
            </a:pPr>
            <a:r>
              <a:rPr lang="en-US" u="none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Taher</a:t>
            </a: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u="none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u="none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50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Text Box 2"/>
          <p:cNvSpPr txBox="1">
            <a:spLocks noChangeArrowheads="1"/>
          </p:cNvSpPr>
          <p:nvPr/>
        </p:nvSpPr>
        <p:spPr bwMode="auto">
          <a:xfrm>
            <a:off x="2212975" y="787400"/>
            <a:ext cx="596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0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ElGamal</a:t>
            </a:r>
            <a:r>
              <a:rPr lang="en-US" sz="40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Crypto-System 1985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62163" y="3195638"/>
            <a:ext cx="2597150" cy="1685925"/>
            <a:chOff x="1299" y="2013"/>
            <a:chExt cx="1636" cy="1062"/>
          </a:xfrm>
        </p:grpSpPr>
        <p:sp>
          <p:nvSpPr>
            <p:cNvPr id="5135" name="Line 4"/>
            <p:cNvSpPr>
              <a:spLocks noChangeShapeType="1"/>
            </p:cNvSpPr>
            <p:nvPr/>
          </p:nvSpPr>
          <p:spPr bwMode="auto">
            <a:xfrm>
              <a:off x="1632" y="2175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6" name="Line 5"/>
            <p:cNvSpPr>
              <a:spLocks noChangeShapeType="1"/>
            </p:cNvSpPr>
            <p:nvPr/>
          </p:nvSpPr>
          <p:spPr bwMode="auto">
            <a:xfrm>
              <a:off x="2456" y="2199"/>
              <a:ext cx="479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7" name="Oval 6"/>
            <p:cNvSpPr>
              <a:spLocks noChangeArrowheads="1"/>
            </p:cNvSpPr>
            <p:nvPr/>
          </p:nvSpPr>
          <p:spPr bwMode="auto">
            <a:xfrm>
              <a:off x="2112" y="2015"/>
              <a:ext cx="336" cy="336"/>
            </a:xfrm>
            <a:prstGeom prst="ellipse">
              <a:avLst/>
            </a:prstGeom>
            <a:solidFill>
              <a:srgbClr val="99FFCC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X</a:t>
              </a:r>
            </a:p>
          </p:txBody>
        </p:sp>
        <p:sp>
          <p:nvSpPr>
            <p:cNvPr id="5138" name="Line 7"/>
            <p:cNvSpPr>
              <a:spLocks noChangeShapeType="1"/>
            </p:cNvSpPr>
            <p:nvPr/>
          </p:nvSpPr>
          <p:spPr bwMode="auto">
            <a:xfrm flipV="1">
              <a:off x="2280" y="2351"/>
              <a:ext cx="0" cy="38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9" name="Text Box 8"/>
            <p:cNvSpPr txBox="1">
              <a:spLocks noChangeArrowheads="1"/>
            </p:cNvSpPr>
            <p:nvPr/>
          </p:nvSpPr>
          <p:spPr bwMode="auto">
            <a:xfrm>
              <a:off x="2180" y="2783"/>
              <a:ext cx="211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Z</a:t>
              </a:r>
            </a:p>
          </p:txBody>
        </p:sp>
        <p:sp>
          <p:nvSpPr>
            <p:cNvPr id="5140" name="Text Box 9"/>
            <p:cNvSpPr txBox="1">
              <a:spLocks noChangeArrowheads="1"/>
            </p:cNvSpPr>
            <p:nvPr/>
          </p:nvSpPr>
          <p:spPr bwMode="auto">
            <a:xfrm>
              <a:off x="1299" y="2013"/>
              <a:ext cx="24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M</a:t>
              </a:r>
            </a:p>
          </p:txBody>
        </p:sp>
      </p:grpSp>
      <p:sp>
        <p:nvSpPr>
          <p:cNvPr id="1376266" name="Text Box 10"/>
          <p:cNvSpPr txBox="1">
            <a:spLocks noChangeArrowheads="1"/>
          </p:cNvSpPr>
          <p:nvPr/>
        </p:nvSpPr>
        <p:spPr bwMode="auto">
          <a:xfrm>
            <a:off x="4746984" y="3235177"/>
            <a:ext cx="1175620" cy="463846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anose="020B0606020202030204" pitchFamily="34" charset="0"/>
              </a:rPr>
              <a:t>M </a:t>
            </a:r>
            <a:r>
              <a:rPr lang="en-US" sz="2400" u="none" dirty="0" smtClean="0">
                <a:latin typeface="Arial Narrow" panose="020B0606020202030204" pitchFamily="34" charset="0"/>
              </a:rPr>
              <a:t>• </a:t>
            </a:r>
            <a:r>
              <a:rPr lang="en-US" sz="2400" u="none" dirty="0">
                <a:latin typeface="Arial Narrow" panose="020B0606020202030204" pitchFamily="34" charset="0"/>
              </a:rPr>
              <a:t>Z =C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2825" y="3197224"/>
            <a:ext cx="2632075" cy="1682754"/>
            <a:chOff x="3648" y="2014"/>
            <a:chExt cx="1658" cy="1059"/>
          </a:xfrm>
        </p:grpSpPr>
        <p:sp>
          <p:nvSpPr>
            <p:cNvPr id="5129" name="Line 12"/>
            <p:cNvSpPr>
              <a:spLocks noChangeShapeType="1"/>
            </p:cNvSpPr>
            <p:nvPr/>
          </p:nvSpPr>
          <p:spPr bwMode="auto">
            <a:xfrm>
              <a:off x="4464" y="2199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0" name="Oval 13"/>
            <p:cNvSpPr>
              <a:spLocks noChangeArrowheads="1"/>
            </p:cNvSpPr>
            <p:nvPr/>
          </p:nvSpPr>
          <p:spPr bwMode="auto">
            <a:xfrm>
              <a:off x="4120" y="2015"/>
              <a:ext cx="336" cy="336"/>
            </a:xfrm>
            <a:prstGeom prst="ellipse">
              <a:avLst/>
            </a:prstGeom>
            <a:solidFill>
              <a:srgbClr val="99FFCC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X</a:t>
              </a:r>
            </a:p>
          </p:txBody>
        </p:sp>
        <p:sp>
          <p:nvSpPr>
            <p:cNvPr id="5131" name="Line 14"/>
            <p:cNvSpPr>
              <a:spLocks noChangeShapeType="1"/>
            </p:cNvSpPr>
            <p:nvPr/>
          </p:nvSpPr>
          <p:spPr bwMode="auto">
            <a:xfrm flipV="1">
              <a:off x="4288" y="2351"/>
              <a:ext cx="0" cy="38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2" name="Text Box 15"/>
            <p:cNvSpPr txBox="1">
              <a:spLocks noChangeArrowheads="1"/>
            </p:cNvSpPr>
            <p:nvPr/>
          </p:nvSpPr>
          <p:spPr bwMode="auto">
            <a:xfrm>
              <a:off x="4149" y="2781"/>
              <a:ext cx="305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solidFill>
                    <a:schemeClr val="hlink"/>
                  </a:solidFill>
                  <a:latin typeface="Arial Narrow" panose="020B0606020202030204" pitchFamily="34" charset="0"/>
                </a:rPr>
                <a:t>Z</a:t>
              </a:r>
              <a:r>
                <a:rPr lang="en-US" sz="2400" u="none" baseline="30000">
                  <a:solidFill>
                    <a:schemeClr val="hlink"/>
                  </a:solidFill>
                  <a:latin typeface="Arial Narrow" panose="020B0606020202030204" pitchFamily="34" charset="0"/>
                </a:rPr>
                <a:t>-1</a:t>
              </a:r>
            </a:p>
          </p:txBody>
        </p:sp>
        <p:sp>
          <p:nvSpPr>
            <p:cNvPr id="5133" name="Line 16"/>
            <p:cNvSpPr>
              <a:spLocks noChangeShapeType="1"/>
            </p:cNvSpPr>
            <p:nvPr/>
          </p:nvSpPr>
          <p:spPr bwMode="auto">
            <a:xfrm>
              <a:off x="3648" y="2208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4" name="Text Box 17"/>
            <p:cNvSpPr txBox="1">
              <a:spLocks noChangeArrowheads="1"/>
            </p:cNvSpPr>
            <p:nvPr/>
          </p:nvSpPr>
          <p:spPr bwMode="auto">
            <a:xfrm>
              <a:off x="5059" y="2014"/>
              <a:ext cx="24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M</a:t>
              </a:r>
            </a:p>
          </p:txBody>
        </p:sp>
      </p:grpSp>
      <p:sp>
        <p:nvSpPr>
          <p:cNvPr id="1376274" name="Text Box 18"/>
          <p:cNvSpPr txBox="1">
            <a:spLocks noChangeArrowheads="1"/>
          </p:cNvSpPr>
          <p:nvPr/>
        </p:nvSpPr>
        <p:spPr bwMode="auto">
          <a:xfrm>
            <a:off x="2661618" y="5507334"/>
            <a:ext cx="4630090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Is that possible?: 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 Yes,</a:t>
            </a:r>
          </a:p>
          <a:p>
            <a:pPr algn="ctr" defTabSz="762000"/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By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  <a:r>
              <a:rPr lang="en-US" sz="24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using 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groups arithmetic </a:t>
            </a:r>
            <a:r>
              <a:rPr lang="en-US" sz="24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in in 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GF</a:t>
            </a:r>
            <a:r>
              <a:rPr lang="en-US" sz="24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!</a:t>
            </a:r>
            <a:endParaRPr lang="en-US" sz="240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376275" name="Text Box 19"/>
          <p:cNvSpPr txBox="1">
            <a:spLocks noChangeArrowheads="1"/>
          </p:cNvSpPr>
          <p:nvPr/>
        </p:nvSpPr>
        <p:spPr bwMode="auto">
          <a:xfrm>
            <a:off x="1673193" y="1977877"/>
            <a:ext cx="634530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i="1" dirty="0">
                <a:solidFill>
                  <a:schemeClr val="hlink"/>
                </a:solidFill>
                <a:latin typeface="Arial Narrow" panose="020B0606020202030204" pitchFamily="34" charset="0"/>
              </a:rPr>
              <a:t>Basic idea:</a:t>
            </a:r>
            <a:r>
              <a:rPr lang="en-US" sz="2400" i="1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  <a:r>
              <a:rPr lang="en-US" sz="2400" u="none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Multiplication </a:t>
            </a:r>
            <a:r>
              <a:rPr lang="en-US" sz="24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instead of exponentiation</a:t>
            </a:r>
          </a:p>
        </p:txBody>
      </p:sp>
      <p:sp>
        <p:nvSpPr>
          <p:cNvPr id="1376276" name="Text Box 20"/>
          <p:cNvSpPr txBox="1">
            <a:spLocks noChangeArrowheads="1"/>
          </p:cNvSpPr>
          <p:nvPr/>
        </p:nvSpPr>
        <p:spPr bwMode="auto">
          <a:xfrm>
            <a:off x="1223963" y="5043488"/>
            <a:ext cx="7268634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dirty="0">
                <a:latin typeface="Arial Narrow" panose="020B0606020202030204" pitchFamily="34" charset="0"/>
              </a:rPr>
              <a:t>The inverse </a:t>
            </a:r>
            <a:r>
              <a:rPr lang="de-DE" sz="2400" dirty="0" err="1">
                <a:latin typeface="Arial Narrow" panose="020B0606020202030204" pitchFamily="34" charset="0"/>
              </a:rPr>
              <a:t>key</a:t>
            </a:r>
            <a:r>
              <a:rPr lang="de-DE" sz="2400" dirty="0">
                <a:latin typeface="Arial Narrow" panose="020B0606020202030204" pitchFamily="34" charset="0"/>
              </a:rPr>
              <a:t> Z</a:t>
            </a:r>
            <a:r>
              <a:rPr lang="de-DE" sz="2400" baseline="30000" dirty="0">
                <a:latin typeface="Arial Narrow" panose="020B0606020202030204" pitchFamily="34" charset="0"/>
              </a:rPr>
              <a:t>-1</a:t>
            </a:r>
            <a:r>
              <a:rPr lang="de-DE" sz="2400" dirty="0">
                <a:latin typeface="Arial Narrow" panose="020B0606020202030204" pitchFamily="34" charset="0"/>
              </a:rPr>
              <a:t> </a:t>
            </a:r>
            <a:r>
              <a:rPr lang="de-DE" sz="2400" dirty="0" err="1">
                <a:latin typeface="Arial Narrow" panose="020B0606020202030204" pitchFamily="34" charset="0"/>
              </a:rPr>
              <a:t>should</a:t>
            </a:r>
            <a:r>
              <a:rPr lang="de-DE" sz="2400" dirty="0">
                <a:latin typeface="Arial Narrow" panose="020B0606020202030204" pitchFamily="34" charset="0"/>
              </a:rPr>
              <a:t> not </a:t>
            </a:r>
            <a:r>
              <a:rPr lang="de-DE" sz="2400" dirty="0" err="1">
                <a:latin typeface="Arial Narrow" panose="020B0606020202030204" pitchFamily="34" charset="0"/>
              </a:rPr>
              <a:t>be</a:t>
            </a:r>
            <a:r>
              <a:rPr lang="de-DE" sz="2400" dirty="0">
                <a:latin typeface="Arial Narrow" panose="020B0606020202030204" pitchFamily="34" charset="0"/>
              </a:rPr>
              <a:t> </a:t>
            </a:r>
            <a:r>
              <a:rPr lang="de-DE" sz="2400" dirty="0" err="1">
                <a:latin typeface="Arial Narrow" panose="020B0606020202030204" pitchFamily="34" charset="0"/>
              </a:rPr>
              <a:t>computable</a:t>
            </a:r>
            <a:r>
              <a:rPr lang="de-DE" sz="2400" dirty="0">
                <a:latin typeface="Arial Narrow" panose="020B0606020202030204" pitchFamily="34" charset="0"/>
              </a:rPr>
              <a:t> </a:t>
            </a:r>
            <a:r>
              <a:rPr lang="de-DE" sz="2400" dirty="0" err="1" smtClean="0">
                <a:latin typeface="Arial Narrow" panose="020B0606020202030204" pitchFamily="34" charset="0"/>
              </a:rPr>
              <a:t>if</a:t>
            </a:r>
            <a:r>
              <a:rPr lang="de-DE" sz="2400" dirty="0" smtClean="0">
                <a:latin typeface="Arial Narrow" panose="020B0606020202030204" pitchFamily="34" charset="0"/>
              </a:rPr>
              <a:t>  </a:t>
            </a:r>
            <a:r>
              <a:rPr lang="de-DE" sz="2400" dirty="0">
                <a:latin typeface="Arial Narrow" panose="020B0606020202030204" pitchFamily="34" charset="0"/>
              </a:rPr>
              <a:t>Z </a:t>
            </a:r>
            <a:r>
              <a:rPr lang="de-DE" sz="2400" dirty="0" err="1">
                <a:latin typeface="Arial Narrow" panose="020B0606020202030204" pitchFamily="34" charset="0"/>
              </a:rPr>
              <a:t>is</a:t>
            </a:r>
            <a:r>
              <a:rPr lang="de-DE" sz="2400" dirty="0">
                <a:latin typeface="Arial Narrow" panose="020B0606020202030204" pitchFamily="34" charset="0"/>
              </a:rPr>
              <a:t> </a:t>
            </a:r>
            <a:r>
              <a:rPr lang="de-DE" sz="2400" dirty="0" err="1">
                <a:latin typeface="Arial Narrow" panose="020B0606020202030204" pitchFamily="34" charset="0"/>
              </a:rPr>
              <a:t>known</a:t>
            </a:r>
            <a:endParaRPr lang="en-GB" sz="2400" baseline="30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7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66" grpId="0" animBg="1" autoUpdateAnimBg="0"/>
      <p:bldP spid="1376274" grpId="0" autoUpdateAnimBg="0"/>
      <p:bldP spid="1376275" grpId="0" autoUpdateAnimBg="0"/>
      <p:bldP spid="13762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160588" y="434975"/>
            <a:ext cx="596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0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ElGamal</a:t>
            </a:r>
            <a:r>
              <a:rPr lang="en-US" sz="40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Crypto-System 1985</a:t>
            </a:r>
          </a:p>
        </p:txBody>
      </p:sp>
      <p:sp>
        <p:nvSpPr>
          <p:cNvPr id="1378307" name="Line 3"/>
          <p:cNvSpPr>
            <a:spLocks noChangeShapeType="1"/>
          </p:cNvSpPr>
          <p:nvPr/>
        </p:nvSpPr>
        <p:spPr bwMode="auto">
          <a:xfrm>
            <a:off x="7119938" y="4481513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08" name="Oval 4"/>
          <p:cNvSpPr>
            <a:spLocks noChangeArrowheads="1"/>
          </p:cNvSpPr>
          <p:nvPr/>
        </p:nvSpPr>
        <p:spPr bwMode="auto">
          <a:xfrm>
            <a:off x="6573838" y="4189413"/>
            <a:ext cx="533400" cy="5334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2400" u="none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1378309" name="Line 5"/>
          <p:cNvSpPr>
            <a:spLocks noChangeShapeType="1"/>
          </p:cNvSpPr>
          <p:nvPr/>
        </p:nvSpPr>
        <p:spPr bwMode="auto">
          <a:xfrm flipV="1">
            <a:off x="6840538" y="4722813"/>
            <a:ext cx="0" cy="6111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10" name="Text Box 6"/>
          <p:cNvSpPr txBox="1">
            <a:spLocks noChangeArrowheads="1"/>
          </p:cNvSpPr>
          <p:nvPr/>
        </p:nvSpPr>
        <p:spPr bwMode="auto">
          <a:xfrm>
            <a:off x="6516547" y="5365412"/>
            <a:ext cx="2490083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anose="020B0606020202030204" pitchFamily="34" charset="0"/>
              </a:rPr>
              <a:t>Z</a:t>
            </a:r>
            <a:r>
              <a:rPr lang="en-US" sz="2400" u="none" baseline="30000" dirty="0">
                <a:latin typeface="Arial Narrow" panose="020B0606020202030204" pitchFamily="34" charset="0"/>
              </a:rPr>
              <a:t>-1 </a:t>
            </a:r>
            <a:r>
              <a:rPr lang="en-US" sz="2400" u="none" dirty="0">
                <a:latin typeface="Arial Narrow" panose="020B0606020202030204" pitchFamily="34" charset="0"/>
              </a:rPr>
              <a:t>= (</a:t>
            </a:r>
            <a:r>
              <a:rPr lang="en-US" i="1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i="1" u="none" baseline="30000" dirty="0">
                <a:latin typeface="Arial Narrow" pitchFamily="34" charset="0"/>
                <a:sym typeface="Symbol" pitchFamily="18" charset="2"/>
              </a:rPr>
              <a:t>R</a:t>
            </a:r>
            <a:r>
              <a:rPr lang="en-US" i="1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2400" u="none" baseline="30000" dirty="0" smtClean="0">
                <a:solidFill>
                  <a:schemeClr val="hlink"/>
                </a:solidFill>
                <a:latin typeface="Arial Narrow" pitchFamily="34" charset="0"/>
              </a:rPr>
              <a:t>–x</a:t>
            </a:r>
            <a:r>
              <a:rPr lang="en-AU" sz="2400" u="none" dirty="0" smtClean="0">
                <a:solidFill>
                  <a:schemeClr val="hlink"/>
                </a:solidFill>
                <a:latin typeface="Arial Narrow" pitchFamily="34" charset="0"/>
              </a:rPr>
              <a:t> = </a:t>
            </a:r>
            <a:r>
              <a:rPr lang="en-US" i="1" u="none" dirty="0" smtClean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 - </a:t>
            </a:r>
            <a:r>
              <a:rPr lang="en-AU" u="none" baseline="30000" dirty="0" smtClean="0">
                <a:solidFill>
                  <a:srgbClr val="FC0128"/>
                </a:solidFill>
                <a:latin typeface="Arial Narrow" pitchFamily="34" charset="0"/>
              </a:rPr>
              <a:t>X . R</a:t>
            </a:r>
            <a:r>
              <a:rPr lang="en-AU" u="none" baseline="30000" dirty="0" smtClean="0">
                <a:solidFill>
                  <a:schemeClr val="hlink"/>
                </a:solidFill>
                <a:latin typeface="Arial Narrow" pitchFamily="34" charset="0"/>
              </a:rPr>
              <a:t>  </a:t>
            </a:r>
            <a:endParaRPr lang="en-US" sz="2400" u="none" baseline="30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378311" name="Line 7"/>
          <p:cNvSpPr>
            <a:spLocks noChangeShapeType="1"/>
          </p:cNvSpPr>
          <p:nvPr/>
        </p:nvSpPr>
        <p:spPr bwMode="auto">
          <a:xfrm>
            <a:off x="5824538" y="4495800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12" name="Text Box 8"/>
          <p:cNvSpPr txBox="1">
            <a:spLocks noChangeArrowheads="1"/>
          </p:cNvSpPr>
          <p:nvPr/>
        </p:nvSpPr>
        <p:spPr bwMode="auto">
          <a:xfrm>
            <a:off x="8064681" y="4187677"/>
            <a:ext cx="391751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23433" y="1727975"/>
            <a:ext cx="4519484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That is possible by using arithmetic in in GF(q) !</a:t>
            </a:r>
          </a:p>
        </p:txBody>
      </p:sp>
      <p:sp>
        <p:nvSpPr>
          <p:cNvPr id="1378314" name="Text Box 10"/>
          <p:cNvSpPr txBox="1">
            <a:spLocks noChangeArrowheads="1"/>
          </p:cNvSpPr>
          <p:nvPr/>
        </p:nvSpPr>
        <p:spPr bwMode="auto">
          <a:xfrm>
            <a:off x="1070928" y="1223815"/>
            <a:ext cx="8111814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i="1" dirty="0">
                <a:latin typeface="Arial Narrow" panose="020B0606020202030204" pitchFamily="34" charset="0"/>
              </a:rPr>
              <a:t>Basic idea:</a:t>
            </a:r>
            <a:r>
              <a:rPr lang="en-US" sz="2400" i="1" u="none" dirty="0">
                <a:latin typeface="Arial Narrow" panose="020B0606020202030204" pitchFamily="34" charset="0"/>
              </a:rPr>
              <a:t> </a:t>
            </a:r>
            <a:r>
              <a:rPr lang="en-US" sz="2400" u="none" dirty="0" smtClean="0">
                <a:latin typeface="Arial Narrow" panose="020B0606020202030204" pitchFamily="34" charset="0"/>
              </a:rPr>
              <a:t>Multiplication </a:t>
            </a:r>
            <a:r>
              <a:rPr lang="en-US" sz="2400" u="none" dirty="0">
                <a:latin typeface="Arial Narrow" panose="020B0606020202030204" pitchFamily="34" charset="0"/>
              </a:rPr>
              <a:t>instead of </a:t>
            </a:r>
            <a:r>
              <a:rPr lang="en-US" sz="2400" u="none" dirty="0" smtClean="0">
                <a:latin typeface="Arial Narrow" panose="020B0606020202030204" pitchFamily="34" charset="0"/>
              </a:rPr>
              <a:t>exponentiation for encryption</a:t>
            </a:r>
            <a:endParaRPr lang="en-US" sz="2400" u="none" dirty="0">
              <a:latin typeface="Arial Narrow" panose="020B0606020202030204" pitchFamily="34" charset="0"/>
            </a:endParaRPr>
          </a:p>
        </p:txBody>
      </p:sp>
      <p:sp>
        <p:nvSpPr>
          <p:cNvPr id="1378315" name="Text Box 11"/>
          <p:cNvSpPr txBox="1">
            <a:spLocks noChangeArrowheads="1"/>
          </p:cNvSpPr>
          <p:nvPr/>
        </p:nvSpPr>
        <p:spPr bwMode="auto">
          <a:xfrm>
            <a:off x="2279651" y="5334000"/>
            <a:ext cx="5022827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2800" u="none" dirty="0">
                <a:latin typeface="Arial Narrow" panose="020B0606020202030204" pitchFamily="34" charset="0"/>
              </a:rPr>
              <a:t>Z = y</a:t>
            </a:r>
            <a:r>
              <a:rPr lang="en-AU" sz="2400" u="none" baseline="30000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AU" sz="2400" u="none" baseline="30000" dirty="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2400" u="none" dirty="0" smtClean="0">
                <a:solidFill>
                  <a:schemeClr val="hlink"/>
                </a:solidFill>
                <a:latin typeface="Arial Narrow" pitchFamily="34" charset="0"/>
              </a:rPr>
              <a:t>= </a:t>
            </a:r>
            <a:r>
              <a:rPr lang="en-US" sz="24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2400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2800" u="none" baseline="30000" dirty="0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US" sz="2400" u="none" baseline="30000" dirty="0">
                <a:solidFill>
                  <a:schemeClr val="hlink"/>
                </a:solidFill>
                <a:latin typeface="Arial Narrow" pitchFamily="34" charset="0"/>
              </a:rPr>
              <a:t>·</a:t>
            </a:r>
            <a:r>
              <a:rPr lang="en-AU" sz="2400" u="none" baseline="30000" dirty="0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  <a:p>
            <a:pPr defTabSz="762000"/>
            <a:endParaRPr lang="en-US" sz="2800" u="none" dirty="0">
              <a:latin typeface="Arial Narrow" panose="020B0606020202030204" pitchFamily="34" charset="0"/>
            </a:endParaRPr>
          </a:p>
          <a:p>
            <a:pPr defTabSz="762000"/>
            <a:r>
              <a:rPr lang="en-AU" u="none" dirty="0" smtClean="0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= Random secret </a:t>
            </a:r>
            <a:r>
              <a:rPr lang="en-AU" u="none" dirty="0" smtClean="0">
                <a:solidFill>
                  <a:schemeClr val="hlink"/>
                </a:solidFill>
                <a:latin typeface="Arial Narrow" pitchFamily="34" charset="0"/>
              </a:rPr>
              <a:t> generated ad-hoc by sender</a:t>
            </a:r>
            <a:r>
              <a:rPr lang="en-AU" sz="2400" u="none" dirty="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endParaRPr lang="en-US" sz="24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89013" y="4186238"/>
            <a:ext cx="2597150" cy="1147762"/>
            <a:chOff x="792" y="2531"/>
            <a:chExt cx="1636" cy="723"/>
          </a:xfrm>
        </p:grpSpPr>
        <p:sp>
          <p:nvSpPr>
            <p:cNvPr id="6173" name="Line 13"/>
            <p:cNvSpPr>
              <a:spLocks noChangeShapeType="1"/>
            </p:cNvSpPr>
            <p:nvPr/>
          </p:nvSpPr>
          <p:spPr bwMode="auto">
            <a:xfrm>
              <a:off x="1125" y="2693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74" name="Line 14"/>
            <p:cNvSpPr>
              <a:spLocks noChangeShapeType="1"/>
            </p:cNvSpPr>
            <p:nvPr/>
          </p:nvSpPr>
          <p:spPr bwMode="auto">
            <a:xfrm>
              <a:off x="1949" y="2717"/>
              <a:ext cx="479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75" name="Oval 15"/>
            <p:cNvSpPr>
              <a:spLocks noChangeArrowheads="1"/>
            </p:cNvSpPr>
            <p:nvPr/>
          </p:nvSpPr>
          <p:spPr bwMode="auto">
            <a:xfrm>
              <a:off x="1605" y="2533"/>
              <a:ext cx="336" cy="336"/>
            </a:xfrm>
            <a:prstGeom prst="ellipse">
              <a:avLst/>
            </a:prstGeom>
            <a:solidFill>
              <a:srgbClr val="99FFCC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X</a:t>
              </a:r>
            </a:p>
          </p:txBody>
        </p:sp>
        <p:sp>
          <p:nvSpPr>
            <p:cNvPr id="6176" name="Line 16"/>
            <p:cNvSpPr>
              <a:spLocks noChangeShapeType="1"/>
            </p:cNvSpPr>
            <p:nvPr/>
          </p:nvSpPr>
          <p:spPr bwMode="auto">
            <a:xfrm flipV="1">
              <a:off x="1773" y="2869"/>
              <a:ext cx="0" cy="38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77" name="Text Box 17"/>
            <p:cNvSpPr txBox="1">
              <a:spLocks noChangeArrowheads="1"/>
            </p:cNvSpPr>
            <p:nvPr/>
          </p:nvSpPr>
          <p:spPr bwMode="auto">
            <a:xfrm>
              <a:off x="792" y="2531"/>
              <a:ext cx="24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M</a:t>
              </a:r>
            </a:p>
          </p:txBody>
        </p:sp>
      </p:grpSp>
      <p:sp>
        <p:nvSpPr>
          <p:cNvPr id="6170" name="Text Box 19"/>
          <p:cNvSpPr txBox="1">
            <a:spLocks noChangeArrowheads="1"/>
          </p:cNvSpPr>
          <p:nvPr/>
        </p:nvSpPr>
        <p:spPr bwMode="auto">
          <a:xfrm>
            <a:off x="3600450" y="4248152"/>
            <a:ext cx="2133600" cy="46355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anose="020B0606020202030204" pitchFamily="34" charset="0"/>
              </a:rPr>
              <a:t>C </a:t>
            </a:r>
            <a:r>
              <a:rPr lang="en-US" sz="2400" u="none" dirty="0" smtClean="0">
                <a:latin typeface="Arial Narrow" panose="020B0606020202030204" pitchFamily="34" charset="0"/>
              </a:rPr>
              <a:t>= M </a:t>
            </a:r>
            <a:r>
              <a:rPr lang="en-US" sz="2400" u="none" dirty="0">
                <a:latin typeface="Arial Narrow" panose="020B0606020202030204" pitchFamily="34" charset="0"/>
              </a:rPr>
              <a:t>. </a:t>
            </a:r>
            <a:r>
              <a:rPr lang="en-US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X . R</a:t>
            </a:r>
            <a:endParaRPr lang="en-US" sz="2400" u="none" dirty="0">
              <a:latin typeface="Arial Narrow" panose="020B0606020202030204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3619500" y="4792665"/>
            <a:ext cx="2209800" cy="709613"/>
            <a:chOff x="3619500" y="4792665"/>
            <a:chExt cx="2209800" cy="709613"/>
          </a:xfrm>
        </p:grpSpPr>
        <p:sp>
          <p:nvSpPr>
            <p:cNvPr id="6171" name="Line 20"/>
            <p:cNvSpPr>
              <a:spLocks noChangeShapeType="1"/>
            </p:cNvSpPr>
            <p:nvPr/>
          </p:nvSpPr>
          <p:spPr bwMode="auto">
            <a:xfrm>
              <a:off x="3619500" y="5146678"/>
              <a:ext cx="2209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72" name="Text Box 21"/>
            <p:cNvSpPr txBox="1">
              <a:spLocks noChangeArrowheads="1"/>
            </p:cNvSpPr>
            <p:nvPr/>
          </p:nvSpPr>
          <p:spPr bwMode="auto">
            <a:xfrm>
              <a:off x="4538663" y="4792665"/>
              <a:ext cx="501650" cy="709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AU" b="0" u="none">
                  <a:solidFill>
                    <a:srgbClr val="023DD0"/>
                  </a:solidFill>
                  <a:latin typeface="Arial Narrow" pitchFamily="34" charset="0"/>
                </a:rPr>
                <a:t> </a:t>
              </a:r>
              <a:r>
                <a:rPr lang="en-AU" u="none" baseline="30000">
                  <a:solidFill>
                    <a:schemeClr val="hlink"/>
                  </a:solidFill>
                  <a:latin typeface="Arial Narrow" pitchFamily="34" charset="0"/>
                </a:rPr>
                <a:t>R</a:t>
              </a:r>
              <a:endParaRPr lang="en-US" sz="2400" u="none">
                <a:latin typeface="Arial Narrow" panose="020B0606020202030204" pitchFamily="34" charset="0"/>
              </a:endParaRPr>
            </a:p>
            <a:p>
              <a:pPr defTabSz="762000"/>
              <a:endParaRPr lang="en-GB">
                <a:latin typeface="Arial Narrow" panose="020B0606020202030204" pitchFamily="34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03313" y="2346325"/>
            <a:ext cx="8458200" cy="1260475"/>
            <a:chOff x="864" y="1358"/>
            <a:chExt cx="5328" cy="794"/>
          </a:xfrm>
        </p:grpSpPr>
        <p:sp>
          <p:nvSpPr>
            <p:cNvPr id="6165" name="Text Box 23"/>
            <p:cNvSpPr txBox="1">
              <a:spLocks noChangeArrowheads="1"/>
            </p:cNvSpPr>
            <p:nvPr/>
          </p:nvSpPr>
          <p:spPr bwMode="auto">
            <a:xfrm>
              <a:off x="864" y="1774"/>
              <a:ext cx="1344" cy="292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latin typeface="Arial Narrow" panose="020B0606020202030204" pitchFamily="34" charset="0"/>
                </a:rPr>
                <a:t>y =</a:t>
              </a:r>
              <a:r>
                <a:rPr lang="en-US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AU" b="0" u="none">
                  <a:solidFill>
                    <a:srgbClr val="023DD0"/>
                  </a:solidFill>
                  <a:latin typeface="Arial Narrow" pitchFamily="34" charset="0"/>
                </a:rPr>
                <a:t> </a:t>
              </a:r>
              <a:r>
                <a:rPr lang="en-AU" u="none" baseline="30000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endParaRPr lang="en-US" sz="2400" u="none">
                <a:latin typeface="Arial Narrow" panose="020B0606020202030204" pitchFamily="34" charset="0"/>
              </a:endParaRPr>
            </a:p>
          </p:txBody>
        </p:sp>
        <p:sp>
          <p:nvSpPr>
            <p:cNvPr id="6166" name="Text Box 24"/>
            <p:cNvSpPr txBox="1">
              <a:spLocks noChangeArrowheads="1"/>
            </p:cNvSpPr>
            <p:nvPr/>
          </p:nvSpPr>
          <p:spPr bwMode="auto">
            <a:xfrm>
              <a:off x="4704" y="1705"/>
              <a:ext cx="1488" cy="447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en-US" u="none">
                  <a:solidFill>
                    <a:schemeClr val="hlink"/>
                  </a:solidFill>
                  <a:latin typeface="Arial Narrow" panose="020B0606020202030204" pitchFamily="34" charset="0"/>
                </a:rPr>
                <a:t>Secret Key = x</a:t>
              </a:r>
            </a:p>
            <a:p>
              <a:pPr algn="ctr" defTabSz="762000"/>
              <a:r>
                <a:rPr lang="en-US" u="none">
                  <a:solidFill>
                    <a:srgbClr val="1515F5"/>
                  </a:solidFill>
                  <a:latin typeface="Arial Narrow" panose="020B0606020202030204" pitchFamily="34" charset="0"/>
                </a:rPr>
                <a:t>Open Key y=</a:t>
              </a:r>
              <a:r>
                <a:rPr lang="en-US" sz="1800" i="1" u="none">
                  <a:solidFill>
                    <a:srgbClr val="1515F5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AU" sz="1800" b="0" u="none">
                  <a:solidFill>
                    <a:srgbClr val="1515F5"/>
                  </a:solidFill>
                  <a:latin typeface="Arial Narrow" pitchFamily="34" charset="0"/>
                </a:rPr>
                <a:t> </a:t>
              </a:r>
              <a:r>
                <a:rPr lang="en-AU" sz="1800" u="none" baseline="30000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US" u="none">
                  <a:solidFill>
                    <a:schemeClr val="hlink"/>
                  </a:solidFill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 flipH="1" flipV="1">
              <a:off x="2038" y="1958"/>
              <a:ext cx="271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68" name="Text Box 26"/>
            <p:cNvSpPr txBox="1">
              <a:spLocks noChangeArrowheads="1"/>
            </p:cNvSpPr>
            <p:nvPr/>
          </p:nvSpPr>
          <p:spPr bwMode="auto">
            <a:xfrm>
              <a:off x="951" y="1375"/>
              <a:ext cx="743" cy="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sz="2800">
                  <a:latin typeface="Arial Narrow" panose="020B0606020202030204" pitchFamily="34" charset="0"/>
                </a:rPr>
                <a:t>Sender</a:t>
              </a:r>
              <a:endParaRPr lang="en-GB" sz="2800">
                <a:latin typeface="Arial Narrow" panose="020B0606020202030204" pitchFamily="34" charset="0"/>
              </a:endParaRPr>
            </a:p>
          </p:txBody>
        </p:sp>
        <p:sp>
          <p:nvSpPr>
            <p:cNvPr id="6169" name="Text Box 27"/>
            <p:cNvSpPr txBox="1">
              <a:spLocks noChangeArrowheads="1"/>
            </p:cNvSpPr>
            <p:nvPr/>
          </p:nvSpPr>
          <p:spPr bwMode="auto">
            <a:xfrm>
              <a:off x="4848" y="1358"/>
              <a:ext cx="887" cy="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sz="2800">
                  <a:latin typeface="Arial Narrow" panose="020B0606020202030204" pitchFamily="34" charset="0"/>
                </a:rPr>
                <a:t>Receiver</a:t>
              </a:r>
              <a:endParaRPr lang="en-GB" sz="2800">
                <a:latin typeface="Arial Narrow" panose="020B0606020202030204" pitchFamily="34" charset="0"/>
              </a:endParaRPr>
            </a:p>
          </p:txBody>
        </p:sp>
      </p:grpSp>
      <p:sp>
        <p:nvSpPr>
          <p:cNvPr id="1378332" name="Freeform 28"/>
          <p:cNvSpPr>
            <a:spLocks/>
          </p:cNvSpPr>
          <p:nvPr/>
        </p:nvSpPr>
        <p:spPr bwMode="auto">
          <a:xfrm>
            <a:off x="370680" y="3486991"/>
            <a:ext cx="2442369" cy="2756065"/>
          </a:xfrm>
          <a:custGeom>
            <a:avLst/>
            <a:gdLst>
              <a:gd name="T0" fmla="*/ 2147483647 w 928"/>
              <a:gd name="T1" fmla="*/ 0 h 1784"/>
              <a:gd name="T2" fmla="*/ 2147483647 w 928"/>
              <a:gd name="T3" fmla="*/ 2147483647 h 1784"/>
              <a:gd name="T4" fmla="*/ 2147483647 w 928"/>
              <a:gd name="T5" fmla="*/ 2147483647 h 1784"/>
              <a:gd name="T6" fmla="*/ 2147483647 w 928"/>
              <a:gd name="T7" fmla="*/ 2147483647 h 1784"/>
              <a:gd name="T8" fmla="*/ 0 60000 65536"/>
              <a:gd name="T9" fmla="*/ 0 60000 65536"/>
              <a:gd name="T10" fmla="*/ 0 60000 65536"/>
              <a:gd name="T11" fmla="*/ 0 60000 65536"/>
              <a:gd name="T12" fmla="*/ 0 w 928"/>
              <a:gd name="T13" fmla="*/ 0 h 1784"/>
              <a:gd name="T14" fmla="*/ 928 w 928"/>
              <a:gd name="T15" fmla="*/ 1784 h 1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8" h="1784">
                <a:moveTo>
                  <a:pt x="592" y="0"/>
                </a:moveTo>
                <a:cubicBezTo>
                  <a:pt x="312" y="152"/>
                  <a:pt x="32" y="304"/>
                  <a:pt x="16" y="576"/>
                </a:cubicBezTo>
                <a:cubicBezTo>
                  <a:pt x="0" y="848"/>
                  <a:pt x="344" y="1480"/>
                  <a:pt x="496" y="1632"/>
                </a:cubicBezTo>
                <a:cubicBezTo>
                  <a:pt x="648" y="1784"/>
                  <a:pt x="788" y="1636"/>
                  <a:pt x="928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34" name="Text Box 30"/>
          <p:cNvSpPr txBox="1">
            <a:spLocks noChangeArrowheads="1"/>
          </p:cNvSpPr>
          <p:nvPr/>
        </p:nvSpPr>
        <p:spPr bwMode="auto">
          <a:xfrm>
            <a:off x="3629819" y="2346325"/>
            <a:ext cx="3030537" cy="7112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>
                <a:latin typeface="Arial Narrow" panose="020B0606020202030204" pitchFamily="34" charset="0"/>
                <a:sym typeface="Symbol" pitchFamily="18" charset="2"/>
              </a:rPr>
              <a:t>Public directory:</a:t>
            </a:r>
          </a:p>
          <a:p>
            <a:pPr defTabSz="762000">
              <a:defRPr/>
            </a:pPr>
            <a:r>
              <a:rPr lang="en-US" u="none">
                <a:latin typeface="Arial Narrow" pitchFamily="34" charset="0"/>
                <a:sym typeface="Symbol" pitchFamily="18" charset="2"/>
              </a:rPr>
              <a:t>  primitive element in GF(q)</a:t>
            </a:r>
            <a:endParaRPr lang="en-US" u="none">
              <a:latin typeface="Arial Narrow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4802381" y="4167214"/>
            <a:ext cx="1955838" cy="1099591"/>
            <a:chOff x="4802381" y="4167214"/>
            <a:chExt cx="1955838" cy="1099591"/>
          </a:xfrm>
        </p:grpSpPr>
        <p:sp>
          <p:nvSpPr>
            <p:cNvPr id="1378335" name="Text Box 31"/>
            <p:cNvSpPr txBox="1">
              <a:spLocks noChangeArrowheads="1"/>
            </p:cNvSpPr>
            <p:nvPr/>
          </p:nvSpPr>
          <p:spPr bwMode="auto">
            <a:xfrm>
              <a:off x="5976938" y="4779963"/>
              <a:ext cx="781281" cy="402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AU" b="0" u="none" dirty="0">
                  <a:solidFill>
                    <a:srgbClr val="023DD0"/>
                  </a:solidFill>
                  <a:latin typeface="Arial Narrow" pitchFamily="34" charset="0"/>
                </a:rPr>
                <a:t> </a:t>
              </a:r>
              <a:r>
                <a:rPr lang="en-AU" u="none" dirty="0" smtClean="0">
                  <a:solidFill>
                    <a:schemeClr val="hlink"/>
                  </a:solidFill>
                  <a:latin typeface="Arial Narrow" pitchFamily="34" charset="0"/>
                </a:rPr>
                <a:t>-</a:t>
              </a:r>
              <a:r>
                <a:rPr lang="en-AU" u="none" baseline="30000" dirty="0" smtClean="0">
                  <a:solidFill>
                    <a:schemeClr val="hlink"/>
                  </a:solidFill>
                  <a:latin typeface="Arial Narrow" pitchFamily="34" charset="0"/>
                </a:rPr>
                <a:t>X </a:t>
              </a:r>
              <a:r>
                <a:rPr lang="en-AU" u="none" baseline="30000" dirty="0">
                  <a:solidFill>
                    <a:schemeClr val="hlink"/>
                  </a:solidFill>
                  <a:latin typeface="Arial Narrow" pitchFamily="34" charset="0"/>
                </a:rPr>
                <a:t>. R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1378336" name="Oval 32"/>
            <p:cNvSpPr>
              <a:spLocks noChangeArrowheads="1"/>
            </p:cNvSpPr>
            <p:nvPr/>
          </p:nvSpPr>
          <p:spPr bwMode="auto">
            <a:xfrm>
              <a:off x="4802381" y="4167214"/>
              <a:ext cx="648394" cy="56569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78337" name="Oval 33"/>
            <p:cNvSpPr>
              <a:spLocks noChangeArrowheads="1"/>
            </p:cNvSpPr>
            <p:nvPr/>
          </p:nvSpPr>
          <p:spPr bwMode="auto">
            <a:xfrm>
              <a:off x="6007100" y="4701108"/>
              <a:ext cx="751119" cy="56569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3644224" y="5770738"/>
            <a:ext cx="2317526" cy="455602"/>
            <a:chOff x="3639760" y="5737400"/>
            <a:chExt cx="2317526" cy="455602"/>
          </a:xfrm>
        </p:grpSpPr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893603" y="5852267"/>
              <a:ext cx="2063683" cy="340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1600" u="none" dirty="0" smtClean="0">
                  <a:latin typeface="Arial Narrow" panose="020B0606020202030204" pitchFamily="34" charset="0"/>
                </a:rPr>
                <a:t>This is actually DH-key!</a:t>
              </a:r>
              <a:endParaRPr lang="en-US" sz="1600" u="none" dirty="0">
                <a:latin typeface="Arial Narrow" panose="020B0606020202030204" pitchFamily="34" charset="0"/>
              </a:endParaRPr>
            </a:p>
          </p:txBody>
        </p:sp>
        <p:cxnSp>
          <p:nvCxnSpPr>
            <p:cNvPr id="6" name="Gerade Verbindung mit Pfeil 5"/>
            <p:cNvCxnSpPr>
              <a:stCxn id="34" idx="1"/>
            </p:cNvCxnSpPr>
            <p:nvPr/>
          </p:nvCxnSpPr>
          <p:spPr bwMode="auto">
            <a:xfrm flipH="1" flipV="1">
              <a:off x="3639760" y="5737400"/>
              <a:ext cx="253843" cy="28523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uppieren 13"/>
          <p:cNvGrpSpPr/>
          <p:nvPr/>
        </p:nvGrpSpPr>
        <p:grpSpPr>
          <a:xfrm>
            <a:off x="4753107" y="3169488"/>
            <a:ext cx="4773897" cy="2878776"/>
            <a:chOff x="4753108" y="2932021"/>
            <a:chExt cx="4722510" cy="3116243"/>
          </a:xfrm>
        </p:grpSpPr>
        <p:sp>
          <p:nvSpPr>
            <p:cNvPr id="1378333" name="Freeform 29"/>
            <p:cNvSpPr>
              <a:spLocks/>
            </p:cNvSpPr>
            <p:nvPr/>
          </p:nvSpPr>
          <p:spPr bwMode="auto">
            <a:xfrm>
              <a:off x="7675694" y="2932021"/>
              <a:ext cx="1799924" cy="2495553"/>
            </a:xfrm>
            <a:custGeom>
              <a:avLst/>
              <a:gdLst>
                <a:gd name="T0" fmla="*/ 2147483647 w 1856"/>
                <a:gd name="T1" fmla="*/ 0 h 1536"/>
                <a:gd name="T2" fmla="*/ 2147483647 w 1856"/>
                <a:gd name="T3" fmla="*/ 2147483647 h 1536"/>
                <a:gd name="T4" fmla="*/ 2147483647 w 1856"/>
                <a:gd name="T5" fmla="*/ 2147483647 h 1536"/>
                <a:gd name="T6" fmla="*/ 2147483647 w 1856"/>
                <a:gd name="T7" fmla="*/ 2147483647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56"/>
                <a:gd name="T13" fmla="*/ 0 h 1536"/>
                <a:gd name="T14" fmla="*/ 1856 w 185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56" h="1536">
                  <a:moveTo>
                    <a:pt x="1504" y="0"/>
                  </a:moveTo>
                  <a:cubicBezTo>
                    <a:pt x="1680" y="260"/>
                    <a:pt x="1856" y="520"/>
                    <a:pt x="1648" y="720"/>
                  </a:cubicBezTo>
                  <a:cubicBezTo>
                    <a:pt x="1440" y="920"/>
                    <a:pt x="512" y="1064"/>
                    <a:pt x="256" y="1200"/>
                  </a:cubicBezTo>
                  <a:cubicBezTo>
                    <a:pt x="0" y="1336"/>
                    <a:pt x="56" y="1436"/>
                    <a:pt x="112" y="153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" name="Freihandform 12"/>
            <p:cNvSpPr/>
            <p:nvPr/>
          </p:nvSpPr>
          <p:spPr bwMode="auto">
            <a:xfrm>
              <a:off x="4753108" y="5198132"/>
              <a:ext cx="2703513" cy="850132"/>
            </a:xfrm>
            <a:custGeom>
              <a:avLst/>
              <a:gdLst>
                <a:gd name="connsiteX0" fmla="*/ 0 w 2363650"/>
                <a:gd name="connsiteY0" fmla="*/ 0 h 1052447"/>
                <a:gd name="connsiteX1" fmla="*/ 672861 w 2363650"/>
                <a:gd name="connsiteY1" fmla="*/ 741871 h 1052447"/>
                <a:gd name="connsiteX2" fmla="*/ 2191110 w 2363650"/>
                <a:gd name="connsiteY2" fmla="*/ 1052422 h 1052447"/>
                <a:gd name="connsiteX3" fmla="*/ 2346385 w 2363650"/>
                <a:gd name="connsiteY3" fmla="*/ 759124 h 105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3650" h="1052447">
                  <a:moveTo>
                    <a:pt x="0" y="0"/>
                  </a:moveTo>
                  <a:cubicBezTo>
                    <a:pt x="153838" y="283233"/>
                    <a:pt x="307676" y="566467"/>
                    <a:pt x="672861" y="741871"/>
                  </a:cubicBezTo>
                  <a:cubicBezTo>
                    <a:pt x="1038046" y="917275"/>
                    <a:pt x="1912189" y="1049547"/>
                    <a:pt x="2191110" y="1052422"/>
                  </a:cubicBezTo>
                  <a:cubicBezTo>
                    <a:pt x="2470031" y="1055297"/>
                    <a:pt x="2320506" y="813758"/>
                    <a:pt x="2346385" y="7591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27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7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7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7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7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7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7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7" grpId="0" animBg="1"/>
      <p:bldP spid="1378308" grpId="0" animBg="1"/>
      <p:bldP spid="1378309" grpId="0" animBg="1"/>
      <p:bldP spid="1378310" grpId="0"/>
      <p:bldP spid="1378311" grpId="0" animBg="1"/>
      <p:bldP spid="1378312" grpId="0"/>
      <p:bldP spid="1378315" grpId="0"/>
      <p:bldP spid="6170" grpId="0" animBg="1"/>
      <p:bldP spid="1378332" grpId="0" animBg="1"/>
      <p:bldP spid="13783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76600" y="1603375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76438" y="3740150"/>
            <a:ext cx="9906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315075" y="4348163"/>
            <a:ext cx="1762125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019300" y="5029200"/>
            <a:ext cx="838200" cy="404813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0358" name="Text Box 6"/>
          <p:cNvSpPr txBox="1">
            <a:spLocks noChangeArrowheads="1"/>
          </p:cNvSpPr>
          <p:nvPr/>
        </p:nvSpPr>
        <p:spPr bwMode="auto">
          <a:xfrm>
            <a:off x="2049463" y="381000"/>
            <a:ext cx="6503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0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40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Secrecy-System (1985)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43138" y="3230563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005138" y="2974975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>
                <a:latin typeface="Arial Narrow" pitchFamily="34" charset="0"/>
              </a:rPr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527925" y="3268663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981825" y="2974975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>
                <a:latin typeface="Arial Narrow" pitchFamily="34" charset="0"/>
              </a:rPr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7269163" y="3509963"/>
            <a:ext cx="0" cy="838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14538" y="389255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en-AU" u="none">
                <a:solidFill>
                  <a:srgbClr val="0000FF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000FF"/>
                </a:solidFill>
                <a:latin typeface="Arial Narrow" pitchFamily="34" charset="0"/>
              </a:rPr>
              <a:t>b</a:t>
            </a:r>
            <a:r>
              <a:rPr lang="en-US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 baseline="30000">
              <a:solidFill>
                <a:schemeClr val="tx2"/>
              </a:solidFill>
              <a:latin typeface="Arial Narrow" pitchFamily="34" charset="0"/>
            </a:endParaRPr>
          </a:p>
          <a:p>
            <a:pPr algn="ctr" defTabSz="762000"/>
            <a:endParaRPr lang="en-US" u="none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31963" y="30051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56113" y="3057525"/>
            <a:ext cx="1516062" cy="396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C = M . </a:t>
            </a:r>
            <a:r>
              <a:rPr lang="en-US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Xb .</a:t>
            </a:r>
            <a:r>
              <a:rPr lang="en-AU" b="0" u="none" baseline="30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AU" b="0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096000" y="3276600"/>
            <a:ext cx="898525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391525" y="30813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94100" y="1603375"/>
            <a:ext cx="284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 primitive element in GF(p)</a:t>
            </a:r>
            <a:endParaRPr lang="en-US" b="0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990600" y="1817688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b="0" u="none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AU" b="0" u="none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Xa</a:t>
            </a:r>
            <a:endParaRPr lang="en-AU" b="0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329488" y="1817688"/>
            <a:ext cx="2195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secret key of B</a:t>
            </a:r>
          </a:p>
          <a:p>
            <a:pPr defTabSz="762000"/>
            <a:r>
              <a:rPr lang="en-US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endParaRPr lang="en-AU" b="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572000" y="4333875"/>
            <a:ext cx="814388" cy="396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  <a:sym typeface="Symbol" pitchFamily="18" charset="2"/>
              </a:rPr>
              <a:t>r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 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b="0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967038" y="412115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271838" y="351155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524000" y="4043363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2438400" y="4500563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257425" y="5019675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>
              <a:latin typeface="Arial Narrow" pitchFamily="34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990600" y="37242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endParaRPr lang="en-US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657600" y="4573588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962400" y="4767263"/>
            <a:ext cx="2360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019800" y="44481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 (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r</a:t>
            </a:r>
            <a:r>
              <a:rPr lang="en-US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-Xb </a:t>
            </a:r>
            <a:r>
              <a:rPr lang="en-AU" u="none">
                <a:latin typeface="Arial Narrow" pitchFamily="34" charset="0"/>
              </a:rPr>
              <a:t>=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b="0" u="none">
                <a:solidFill>
                  <a:schemeClr val="hlink"/>
                </a:solidFill>
                <a:latin typeface="Arial Narrow" pitchFamily="34" charset="0"/>
              </a:rPr>
              <a:t>-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Xb.</a:t>
            </a:r>
            <a:r>
              <a:rPr lang="en-AU" b="0" u="none" baseline="30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038825" y="5416311"/>
            <a:ext cx="3356804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latin typeface="Arial Narrow" pitchFamily="34" charset="0"/>
              </a:rPr>
              <a:t>Random Generator :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US" sz="1800" u="none" dirty="0">
                <a:latin typeface="Arial Narrow" pitchFamily="34" charset="0"/>
              </a:rPr>
              <a:t>= 1 ... p-1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75469" y="1303187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latin typeface="Arial Narrow" pitchFamily="34" charset="0"/>
              </a:rPr>
              <a:t>User A encrypts M  to B     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7008813" y="1298575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latin typeface="Arial Narrow" pitchFamily="34" charset="0"/>
              </a:rPr>
              <a:t>User B decrypts     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429000" y="1908175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US" b="0" u="none">
                <a:latin typeface="Arial Narrow" pitchFamily="34" charset="0"/>
              </a:rPr>
              <a:t>   public key of A               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429000" y="2289175"/>
            <a:ext cx="311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US" b="0" u="none">
                <a:latin typeface="Arial Narrow" pitchFamily="34" charset="0"/>
              </a:rPr>
              <a:t>   public key of B                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124200" y="4424363"/>
            <a:ext cx="8382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048000" y="4606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438400" y="4805363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6170613" y="2360613"/>
            <a:ext cx="1220787" cy="157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V="1">
            <a:off x="1676400" y="2212975"/>
            <a:ext cx="1828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7772400" y="5394325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b="0" u="none">
                <a:solidFill>
                  <a:schemeClr val="hlink"/>
                </a:solidFill>
                <a:latin typeface="Arial Narrow" pitchFamily="34" charset="0"/>
              </a:rPr>
              <a:t>- Xb</a:t>
            </a:r>
            <a:r>
              <a:rPr lang="en-AU" b="0" u="none">
                <a:latin typeface="Arial Narrow" pitchFamily="34" charset="0"/>
              </a:rPr>
              <a:t> = (p-1) - </a:t>
            </a:r>
            <a:r>
              <a:rPr lang="en-AU" b="0" u="none">
                <a:solidFill>
                  <a:schemeClr val="hlink"/>
                </a:solidFill>
                <a:latin typeface="Arial Narrow" pitchFamily="34" charset="0"/>
              </a:rPr>
              <a:t>Xb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345363" y="3603625"/>
            <a:ext cx="1403350" cy="396875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i="1" u="none" baseline="3000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-1 </a:t>
            </a:r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= 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b="0" u="none">
                <a:solidFill>
                  <a:schemeClr val="hlink"/>
                </a:solidFill>
                <a:latin typeface="Arial Narrow" pitchFamily="34" charset="0"/>
              </a:rPr>
              <a:t>-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Xb.</a:t>
            </a:r>
            <a:r>
              <a:rPr lang="en-AU" b="0" u="none" baseline="30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346451" y="3603839"/>
            <a:ext cx="1327150" cy="396875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Z = 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Xb.</a:t>
            </a:r>
            <a:r>
              <a:rPr lang="en-AU" b="0" u="none" baseline="30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u="none" baseline="30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6475413" y="3092450"/>
            <a:ext cx="366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u="none">
                <a:latin typeface="Arial Narrow" pitchFamily="34" charset="0"/>
              </a:rPr>
              <a:t>m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516563" y="4552950"/>
            <a:ext cx="806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u="none">
                <a:latin typeface="Arial Narrow" pitchFamily="34" charset="0"/>
              </a:rPr>
              <a:t>m-bits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292850" y="5308600"/>
            <a:ext cx="113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m = </a:t>
            </a:r>
            <a:r>
              <a:rPr lang="en-AU" b="0" u="none">
                <a:solidFill>
                  <a:schemeClr val="tx2"/>
                </a:solidFill>
                <a:latin typeface="Arial Narrow" pitchFamily="34" charset="0"/>
              </a:rPr>
              <a:t>log</a:t>
            </a:r>
            <a:r>
              <a:rPr lang="en-AU" u="none" baseline="-25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 p</a:t>
            </a: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 flipV="1">
            <a:off x="5942013" y="5186363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551238" y="3268663"/>
            <a:ext cx="563562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8270874" y="4654550"/>
            <a:ext cx="595313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042025" y="4357688"/>
            <a:ext cx="26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r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578600" y="28575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C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973224" y="6125322"/>
            <a:ext cx="86868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dirty="0">
                <a:latin typeface="Arial Narrow" pitchFamily="34" charset="0"/>
              </a:rPr>
              <a:t>Notice 2:</a:t>
            </a:r>
            <a:r>
              <a:rPr lang="en-US" sz="1800" u="none" dirty="0">
                <a:latin typeface="Arial Narrow" pitchFamily="34" charset="0"/>
              </a:rPr>
              <a:t> The scheme applies </a:t>
            </a:r>
            <a:r>
              <a:rPr lang="en-US" sz="1800" dirty="0">
                <a:latin typeface="Arial Narrow" pitchFamily="34" charset="0"/>
              </a:rPr>
              <a:t>similarly  over GF(2</a:t>
            </a:r>
            <a:r>
              <a:rPr lang="en-US" sz="1800" baseline="30000" dirty="0">
                <a:latin typeface="Arial Narrow" pitchFamily="34" charset="0"/>
              </a:rPr>
              <a:t>m</a:t>
            </a:r>
            <a:r>
              <a:rPr lang="en-US" sz="1800" dirty="0">
                <a:latin typeface="Arial Narrow" pitchFamily="34" charset="0"/>
              </a:rPr>
              <a:t>) </a:t>
            </a:r>
            <a:r>
              <a:rPr lang="en-US" sz="1800" dirty="0" smtClean="0">
                <a:latin typeface="Arial Narrow" pitchFamily="34" charset="0"/>
              </a:rPr>
              <a:t>, </a:t>
            </a:r>
            <a:r>
              <a:rPr lang="en-US" sz="1800" u="none" dirty="0" smtClean="0">
                <a:latin typeface="Arial Narrow" pitchFamily="34" charset="0"/>
              </a:rPr>
              <a:t>with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u="none" dirty="0">
                <a:latin typeface="Arial Narrow" pitchFamily="34" charset="0"/>
              </a:rPr>
              <a:t>  as a primitive element in </a:t>
            </a:r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GF(2</a:t>
            </a:r>
            <a:r>
              <a:rPr lang="en-US" sz="1800" baseline="30000" dirty="0">
                <a:solidFill>
                  <a:srgbClr val="000000"/>
                </a:solidFill>
                <a:latin typeface="Arial Narrow" pitchFamily="34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n-US" sz="1800" u="none" dirty="0">
              <a:latin typeface="Arial Narrow" pitchFamily="34" charset="0"/>
            </a:endParaRPr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7848600" y="2133600"/>
            <a:ext cx="1511300" cy="2590800"/>
          </a:xfrm>
          <a:custGeom>
            <a:avLst/>
            <a:gdLst>
              <a:gd name="T0" fmla="*/ 0 w 952"/>
              <a:gd name="T1" fmla="*/ 0 h 1632"/>
              <a:gd name="T2" fmla="*/ 2147483647 w 952"/>
              <a:gd name="T3" fmla="*/ 2147483647 h 1632"/>
              <a:gd name="T4" fmla="*/ 2147483647 w 952"/>
              <a:gd name="T5" fmla="*/ 2147483647 h 1632"/>
              <a:gd name="T6" fmla="*/ 2147483647 w 952"/>
              <a:gd name="T7" fmla="*/ 2147483647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632"/>
              <a:gd name="T14" fmla="*/ 952 w 952"/>
              <a:gd name="T15" fmla="*/ 1632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632">
                <a:moveTo>
                  <a:pt x="0" y="0"/>
                </a:moveTo>
                <a:cubicBezTo>
                  <a:pt x="264" y="60"/>
                  <a:pt x="528" y="120"/>
                  <a:pt x="672" y="336"/>
                </a:cubicBezTo>
                <a:cubicBezTo>
                  <a:pt x="816" y="552"/>
                  <a:pt x="952" y="1080"/>
                  <a:pt x="864" y="1296"/>
                </a:cubicBezTo>
                <a:cubicBezTo>
                  <a:pt x="776" y="1512"/>
                  <a:pt x="264" y="1576"/>
                  <a:pt x="144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22" name="Freeform 54"/>
          <p:cNvSpPr>
            <a:spLocks/>
          </p:cNvSpPr>
          <p:nvPr/>
        </p:nvSpPr>
        <p:spPr bwMode="auto">
          <a:xfrm>
            <a:off x="1371600" y="2451100"/>
            <a:ext cx="2057400" cy="1358900"/>
          </a:xfrm>
          <a:custGeom>
            <a:avLst/>
            <a:gdLst>
              <a:gd name="T0" fmla="*/ 2147483647 w 1296"/>
              <a:gd name="T1" fmla="*/ 2147483647 h 856"/>
              <a:gd name="T2" fmla="*/ 2147483647 w 1296"/>
              <a:gd name="T3" fmla="*/ 2147483647 h 856"/>
              <a:gd name="T4" fmla="*/ 0 w 1296"/>
              <a:gd name="T5" fmla="*/ 2147483647 h 856"/>
              <a:gd name="T6" fmla="*/ 0 60000 65536"/>
              <a:gd name="T7" fmla="*/ 0 60000 65536"/>
              <a:gd name="T8" fmla="*/ 0 60000 65536"/>
              <a:gd name="T9" fmla="*/ 0 w 1296"/>
              <a:gd name="T10" fmla="*/ 0 h 856"/>
              <a:gd name="T11" fmla="*/ 1296 w 1296"/>
              <a:gd name="T12" fmla="*/ 856 h 8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856">
                <a:moveTo>
                  <a:pt x="1296" y="40"/>
                </a:moveTo>
                <a:cubicBezTo>
                  <a:pt x="924" y="20"/>
                  <a:pt x="552" y="0"/>
                  <a:pt x="336" y="136"/>
                </a:cubicBezTo>
                <a:cubicBezTo>
                  <a:pt x="120" y="272"/>
                  <a:pt x="60" y="564"/>
                  <a:pt x="0" y="8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H="1">
            <a:off x="1524000" y="5257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="" xmlns:a16="http://schemas.microsoft.com/office/drawing/2014/main" id="{51F53C3A-98DD-4256-B2C5-20DEF544A3FA}"/>
              </a:ext>
            </a:extLst>
          </p:cNvPr>
          <p:cNvSpPr txBox="1"/>
          <p:nvPr/>
        </p:nvSpPr>
        <p:spPr>
          <a:xfrm>
            <a:off x="981317" y="5822730"/>
            <a:ext cx="8694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Notice 1: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 new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is needed for every M! Otherwise, Z can be easily revealed if M is known!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568531" y="4225925"/>
            <a:ext cx="685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b="0" u="none" dirty="0">
                <a:solidFill>
                  <a:schemeClr val="hlink"/>
                </a:solidFill>
                <a:latin typeface="Arial Narrow" pitchFamily="34" charset="0"/>
              </a:rPr>
              <a:t>- </a:t>
            </a:r>
            <a:r>
              <a:rPr lang="en-AU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endParaRPr lang="en-US" b="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0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0" y="2078038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47838" y="4214813"/>
            <a:ext cx="9906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86475" y="4822825"/>
            <a:ext cx="1762125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90700" y="5503863"/>
            <a:ext cx="838200" cy="404812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8790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929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Example 1: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</a:rPr>
              <a:t>Setup </a:t>
            </a:r>
            <a:r>
              <a:rPr lang="en-US" sz="1600" u="none" dirty="0" err="1">
                <a:latin typeface="Arial Narrow" pitchFamily="34" charset="0"/>
              </a:rPr>
              <a:t>ElGamal</a:t>
            </a:r>
            <a:r>
              <a:rPr lang="en-US" sz="1600" u="none" dirty="0">
                <a:latin typeface="Arial Narrow" pitchFamily="34" charset="0"/>
              </a:rPr>
              <a:t> Encryption System using GF(11). Send the message M=10  from user A to B. The secret key of B is6and for A is 7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014538" y="3705225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776538" y="3449638"/>
            <a:ext cx="533400" cy="534987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itchFamily="34" charset="0"/>
              </a:rPr>
              <a:t>X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99325" y="3743325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753225" y="3449638"/>
            <a:ext cx="533400" cy="534987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itchFamily="34" charset="0"/>
              </a:rPr>
              <a:t>X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7040563" y="3984625"/>
            <a:ext cx="0" cy="838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85938" y="4393794"/>
            <a:ext cx="9906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 (9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800" u="none" baseline="30000" dirty="0">
              <a:solidFill>
                <a:schemeClr val="tx2"/>
              </a:solidFill>
              <a:latin typeface="Arial Narrow" pitchFamily="34" charset="0"/>
            </a:endParaRPr>
          </a:p>
          <a:p>
            <a:pPr algn="ctr" defTabSz="762000"/>
            <a:endParaRPr lang="en-US" sz="1800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772400" y="5026800"/>
            <a:ext cx="127635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- </a:t>
            </a:r>
            <a:r>
              <a:rPr lang="en-AU" sz="1800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 = -6</a:t>
            </a:r>
            <a:endParaRPr lang="en-US" sz="1800" b="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370107" y="3526433"/>
            <a:ext cx="65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latin typeface="Arial Narrow" pitchFamily="34" charset="0"/>
              </a:rPr>
              <a:t>M=10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829050" y="3553600"/>
            <a:ext cx="2299325" cy="37151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latin typeface="Arial Narrow" pitchFamily="34" charset="0"/>
              </a:rPr>
              <a:t>C = M .</a:t>
            </a:r>
            <a:r>
              <a:rPr lang="en-US" sz="1800" i="1" u="none" dirty="0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AU" sz="1800" u="none" baseline="30000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 .</a:t>
            </a:r>
            <a:r>
              <a:rPr lang="en-AU" sz="1800" b="0" u="none" baseline="30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AU" sz="1800" u="none" dirty="0">
                <a:latin typeface="Arial Narrow" pitchFamily="34" charset="0"/>
              </a:rPr>
              <a:t>= 10 . </a:t>
            </a:r>
            <a:r>
              <a:rPr lang="en-US" sz="1800" i="1" u="none" dirty="0">
                <a:latin typeface="Arial Narrow" pitchFamily="34" charset="0"/>
                <a:sym typeface="Symbol" pitchFamily="18" charset="2"/>
              </a:rPr>
              <a:t>3 =8</a:t>
            </a:r>
            <a:endParaRPr lang="en-AU" sz="18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6162675" y="3757613"/>
            <a:ext cx="603250" cy="22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299325" y="3339682"/>
            <a:ext cx="1605610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 dirty="0">
                <a:latin typeface="Arial Narrow" pitchFamily="34" charset="0"/>
              </a:rPr>
              <a:t>M =32 mod 11 =10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232150" y="2092325"/>
            <a:ext cx="3121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 2</a:t>
            </a:r>
            <a:r>
              <a:rPr lang="en-US" sz="1800" b="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 primitive element in GF(11)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62000" y="2322513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AU" sz="1800" b="0" u="none">
                <a:latin typeface="Arial Narrow" pitchFamily="34" charset="0"/>
              </a:rPr>
              <a:t> = secret key of A=7</a:t>
            </a:r>
          </a:p>
          <a:p>
            <a:pPr defTabSz="762000"/>
            <a:r>
              <a:rPr lang="en-US" sz="18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1800" u="none" baseline="30000">
                <a:solidFill>
                  <a:schemeClr val="hlink"/>
                </a:solidFill>
                <a:latin typeface="Arial Narrow" pitchFamily="34" charset="0"/>
              </a:rPr>
              <a:t>7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1800" u="none">
                <a:latin typeface="Arial Narrow" pitchFamily="34" charset="0"/>
              </a:rPr>
              <a:t>= 7</a:t>
            </a:r>
            <a:endParaRPr lang="en-AU" sz="1800" b="0" u="none" baseline="30000">
              <a:latin typeface="Arial Narrow" pitchFamily="34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7100888" y="2318932"/>
            <a:ext cx="2424112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=6= secret key of B</a:t>
            </a:r>
          </a:p>
          <a:p>
            <a:pPr defTabSz="762000"/>
            <a:r>
              <a:rPr lang="en-US" sz="1800" i="1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i="1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i="1" u="none" dirty="0">
                <a:latin typeface="Arial Narrow" pitchFamily="34" charset="0"/>
                <a:sym typeface="Symbol" pitchFamily="18" charset="2"/>
              </a:rPr>
              <a:t>=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baseline="30000" dirty="0" err="1">
                <a:latin typeface="Arial Narrow" pitchFamily="34" charset="0"/>
              </a:rPr>
              <a:t>Xb</a:t>
            </a:r>
            <a:r>
              <a:rPr lang="en-AU" sz="1800" u="none" dirty="0">
                <a:latin typeface="Arial Narrow" pitchFamily="34" charset="0"/>
              </a:rPr>
              <a:t>= </a:t>
            </a:r>
            <a:r>
              <a:rPr lang="en-US" sz="1800" i="1" u="none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AU" sz="1800" u="none" baseline="30000" dirty="0">
                <a:latin typeface="Arial Narrow" pitchFamily="34" charset="0"/>
              </a:rPr>
              <a:t>6</a:t>
            </a:r>
            <a:r>
              <a:rPr lang="en-AU" sz="1800" u="none" dirty="0">
                <a:latin typeface="Arial Narrow" pitchFamily="34" charset="0"/>
              </a:rPr>
              <a:t> = 9 </a:t>
            </a:r>
            <a:endParaRPr lang="en-AU" sz="1800" u="none" baseline="30000" dirty="0">
              <a:latin typeface="Arial Narrow" pitchFamily="34" charset="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0" y="4835525"/>
            <a:ext cx="892175" cy="36671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u="none">
                <a:latin typeface="Arial Narrow" pitchFamily="34" charset="0"/>
                <a:sym typeface="Symbol" pitchFamily="18" charset="2"/>
              </a:rPr>
              <a:t>r</a:t>
            </a:r>
            <a:r>
              <a:rPr lang="en-US" sz="18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</a:t>
            </a:r>
            <a:r>
              <a:rPr lang="en-US" sz="18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1800" u="none" baseline="30000">
                <a:solidFill>
                  <a:schemeClr val="hlink"/>
                </a:solidFill>
                <a:latin typeface="Arial Narrow" pitchFamily="34" charset="0"/>
              </a:rPr>
              <a:t>8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=3</a:t>
            </a:r>
            <a:endParaRPr lang="en-US" sz="1800" b="0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738438" y="4595813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3043238" y="3986213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295400" y="4518025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2209800" y="4975225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05000" y="550862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solidFill>
                  <a:schemeClr val="hlink"/>
                </a:solidFill>
                <a:latin typeface="Arial Narrow" pitchFamily="34" charset="0"/>
              </a:rPr>
              <a:t>R=8</a:t>
            </a:r>
            <a:endParaRPr lang="en-US" sz="1800" u="none">
              <a:latin typeface="Arial Narrow" pitchFamily="34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762000" y="421322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endParaRPr lang="en-US" sz="1800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3657600" y="4573588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733800" y="5241925"/>
            <a:ext cx="2360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791200" y="4934725"/>
            <a:ext cx="22098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  (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-</a:t>
            </a:r>
            <a:r>
              <a:rPr lang="en-AU" sz="1800" u="none" baseline="30000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 = </a:t>
            </a:r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4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=4</a:t>
            </a:r>
            <a:endParaRPr lang="en-US" sz="18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914400" y="6031737"/>
            <a:ext cx="3581400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400" u="none" dirty="0">
                <a:latin typeface="Arial Narrow" pitchFamily="34" charset="0"/>
              </a:rPr>
              <a:t>Random Generator : 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US" sz="1400" u="none" dirty="0">
                <a:latin typeface="Arial Narrow" pitchFamily="34" charset="0"/>
              </a:rPr>
              <a:t>= 1 ... p-1 , </a:t>
            </a:r>
          </a:p>
          <a:p>
            <a:pPr defTabSz="762000"/>
            <a:r>
              <a:rPr lang="en-US" sz="1400" u="none" dirty="0">
                <a:latin typeface="Arial Narrow" pitchFamily="34" charset="0"/>
              </a:rPr>
              <a:t>we select  R= 8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33400" y="17732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1800">
                <a:solidFill>
                  <a:schemeClr val="hlink"/>
                </a:solidFill>
                <a:latin typeface="Arial Narrow" pitchFamily="34" charset="0"/>
              </a:rPr>
              <a:t>User A sends M  to B     </a:t>
            </a:r>
            <a:endParaRPr lang="en-US" sz="1800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80213" y="17732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1800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sz="1800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200400" y="2397125"/>
            <a:ext cx="2894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800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8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800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1800" u="none" baseline="30000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US" sz="1800" b="0" u="none">
                <a:latin typeface="Arial Narrow" pitchFamily="34" charset="0"/>
              </a:rPr>
              <a:t>   public key of A = </a:t>
            </a:r>
            <a:r>
              <a:rPr lang="en-US" sz="1800" u="none">
                <a:latin typeface="Arial Narrow" pitchFamily="34" charset="0"/>
              </a:rPr>
              <a:t>7</a:t>
            </a:r>
            <a:r>
              <a:rPr lang="en-US" sz="1800" b="0" u="none">
                <a:latin typeface="Arial Narrow" pitchFamily="34" charset="0"/>
              </a:rPr>
              <a:t>                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200400" y="2775725"/>
            <a:ext cx="32766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sz="1800" b="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8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1800" u="none" baseline="30000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US" sz="1800" b="0" u="none" dirty="0">
                <a:latin typeface="Arial Narrow" pitchFamily="34" charset="0"/>
              </a:rPr>
              <a:t>  public key of B = </a:t>
            </a:r>
            <a:r>
              <a:rPr lang="en-US" sz="1800" u="none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               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895600" y="4899025"/>
            <a:ext cx="8382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819400" y="509587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8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AU" sz="1800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800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2209800" y="5280025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>
            <a:off x="6248400" y="2835275"/>
            <a:ext cx="914400" cy="136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1676400" y="2687638"/>
            <a:ext cx="1600200" cy="555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8153400" y="5584825"/>
            <a:ext cx="19050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>
              <a:buFontTx/>
              <a:buChar char="-"/>
            </a:pPr>
            <a:r>
              <a:rPr lang="en-AU" sz="1800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b="0" u="none" dirty="0">
                <a:latin typeface="Arial Narrow" pitchFamily="34" charset="0"/>
              </a:rPr>
              <a:t> = (p-1) – </a:t>
            </a:r>
            <a:r>
              <a:rPr lang="en-AU" sz="1800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endParaRPr lang="en-AU" sz="1800" b="0" u="none" dirty="0">
              <a:solidFill>
                <a:schemeClr val="hlink"/>
              </a:solidFill>
              <a:latin typeface="Arial Narrow" pitchFamily="34" charset="0"/>
            </a:endParaRPr>
          </a:p>
          <a:p>
            <a:pPr defTabSz="762000"/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-</a:t>
            </a:r>
            <a:r>
              <a:rPr lang="en-AU" sz="1800" b="0" u="none" dirty="0" err="1">
                <a:solidFill>
                  <a:schemeClr val="hlink"/>
                </a:solidFill>
                <a:latin typeface="Arial Narrow" pitchFamily="34" charset="0"/>
              </a:rPr>
              <a:t>Xb</a:t>
            </a:r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 = (11-1)-6 = 4 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168650" y="4033025"/>
            <a:ext cx="3003550" cy="371513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US" sz="18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Z=9</a:t>
            </a:r>
            <a:r>
              <a:rPr lang="en-AU" sz="1800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8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 (</a:t>
            </a:r>
            <a:r>
              <a:rPr lang="en-US" sz="18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2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6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8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  </a:t>
            </a:r>
            <a:r>
              <a:rPr lang="en-US" sz="18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48 mod 10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</a:t>
            </a:r>
            <a:r>
              <a:rPr lang="en-US" sz="18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8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=3</a:t>
            </a:r>
            <a:endParaRPr lang="en-US" sz="18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3322638" y="3743325"/>
            <a:ext cx="563562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153399" y="5430838"/>
            <a:ext cx="751535" cy="202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5403850" y="4846638"/>
            <a:ext cx="468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itchFamily="34" charset="0"/>
              </a:rPr>
              <a:t>r=3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249479" y="3344050"/>
            <a:ext cx="53441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latin typeface="Arial Narrow" pitchFamily="34" charset="0"/>
              </a:rPr>
              <a:t>C=8</a:t>
            </a:r>
          </a:p>
        </p:txBody>
      </p:sp>
      <p:sp>
        <p:nvSpPr>
          <p:cNvPr id="16435" name="Freeform 51"/>
          <p:cNvSpPr>
            <a:spLocks/>
          </p:cNvSpPr>
          <p:nvPr/>
        </p:nvSpPr>
        <p:spPr bwMode="auto">
          <a:xfrm>
            <a:off x="7620000" y="2608263"/>
            <a:ext cx="1511300" cy="2590800"/>
          </a:xfrm>
          <a:custGeom>
            <a:avLst/>
            <a:gdLst>
              <a:gd name="T0" fmla="*/ 0 w 952"/>
              <a:gd name="T1" fmla="*/ 0 h 1632"/>
              <a:gd name="T2" fmla="*/ 2147483647 w 952"/>
              <a:gd name="T3" fmla="*/ 2147483647 h 1632"/>
              <a:gd name="T4" fmla="*/ 2147483647 w 952"/>
              <a:gd name="T5" fmla="*/ 2147483647 h 1632"/>
              <a:gd name="T6" fmla="*/ 2147483647 w 952"/>
              <a:gd name="T7" fmla="*/ 2147483647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632"/>
              <a:gd name="T14" fmla="*/ 952 w 952"/>
              <a:gd name="T15" fmla="*/ 1632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632">
                <a:moveTo>
                  <a:pt x="0" y="0"/>
                </a:moveTo>
                <a:cubicBezTo>
                  <a:pt x="264" y="60"/>
                  <a:pt x="528" y="120"/>
                  <a:pt x="672" y="336"/>
                </a:cubicBezTo>
                <a:cubicBezTo>
                  <a:pt x="816" y="552"/>
                  <a:pt x="952" y="1080"/>
                  <a:pt x="864" y="1296"/>
                </a:cubicBezTo>
                <a:cubicBezTo>
                  <a:pt x="776" y="1512"/>
                  <a:pt x="264" y="1576"/>
                  <a:pt x="144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6436" name="Freeform 52"/>
          <p:cNvSpPr>
            <a:spLocks/>
          </p:cNvSpPr>
          <p:nvPr/>
        </p:nvSpPr>
        <p:spPr bwMode="auto">
          <a:xfrm>
            <a:off x="1143000" y="2925763"/>
            <a:ext cx="2057400" cy="1358900"/>
          </a:xfrm>
          <a:custGeom>
            <a:avLst/>
            <a:gdLst>
              <a:gd name="T0" fmla="*/ 2147483647 w 1296"/>
              <a:gd name="T1" fmla="*/ 2147483647 h 856"/>
              <a:gd name="T2" fmla="*/ 2147483647 w 1296"/>
              <a:gd name="T3" fmla="*/ 2147483647 h 856"/>
              <a:gd name="T4" fmla="*/ 0 w 1296"/>
              <a:gd name="T5" fmla="*/ 2147483647 h 856"/>
              <a:gd name="T6" fmla="*/ 0 60000 65536"/>
              <a:gd name="T7" fmla="*/ 0 60000 65536"/>
              <a:gd name="T8" fmla="*/ 0 60000 65536"/>
              <a:gd name="T9" fmla="*/ 0 w 1296"/>
              <a:gd name="T10" fmla="*/ 0 h 856"/>
              <a:gd name="T11" fmla="*/ 1296 w 1296"/>
              <a:gd name="T12" fmla="*/ 856 h 8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856">
                <a:moveTo>
                  <a:pt x="1296" y="40"/>
                </a:moveTo>
                <a:cubicBezTo>
                  <a:pt x="924" y="20"/>
                  <a:pt x="552" y="0"/>
                  <a:pt x="336" y="136"/>
                </a:cubicBezTo>
                <a:cubicBezTo>
                  <a:pt x="120" y="272"/>
                  <a:pt x="60" y="564"/>
                  <a:pt x="0" y="8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1295400" y="5732463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55650" y="990600"/>
            <a:ext cx="96075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Solution :</a:t>
            </a:r>
            <a:r>
              <a:rPr lang="en-US" sz="1600" b="0" u="none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800" b="0" u="none">
                <a:latin typeface="Arial Narrow" pitchFamily="34" charset="0"/>
              </a:rPr>
              <a:t> </a:t>
            </a:r>
          </a:p>
          <a:p>
            <a:pPr marL="457200" indent="-457200" defTabSz="762000"/>
            <a:r>
              <a:rPr lang="en-AU" sz="1400">
                <a:solidFill>
                  <a:schemeClr val="tx2"/>
                </a:solidFill>
                <a:latin typeface="Arial Narrow" pitchFamily="34" charset="0"/>
              </a:rPr>
              <a:t>Computing order of </a:t>
            </a:r>
            <a:r>
              <a:rPr lang="en-US" sz="1400" i="1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2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=2</a:t>
            </a:r>
            <a:r>
              <a:rPr lang="en-AU" sz="1400">
                <a:solidFill>
                  <a:schemeClr val="tx2"/>
                </a:solidFill>
                <a:latin typeface="Arial Narrow" pitchFamily="34" charset="0"/>
              </a:rPr>
              <a:t>:</a:t>
            </a:r>
            <a:r>
              <a:rPr lang="en-AU" sz="1400" b="0" u="none">
                <a:latin typeface="Arial Narrow" pitchFamily="34" charset="0"/>
              </a:rPr>
              <a:t>  </a:t>
            </a:r>
            <a:r>
              <a:rPr lang="en-US" sz="1400" b="0" u="none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400" b="0" u="none" baseline="3000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400" b="0" u="none">
                <a:latin typeface="Arial Narrow" pitchFamily="34" charset="0"/>
                <a:sym typeface="Symbol" pitchFamily="18" charset="2"/>
              </a:rPr>
              <a:t>=41, 2</a:t>
            </a:r>
            <a:r>
              <a:rPr lang="en-US" sz="1400" b="0" u="none" baseline="3000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400" b="0" u="none">
                <a:latin typeface="Arial Narrow" pitchFamily="34" charset="0"/>
                <a:sym typeface="Symbol" pitchFamily="18" charset="2"/>
              </a:rPr>
              <a:t>=8,  2</a:t>
            </a:r>
            <a:r>
              <a:rPr lang="en-US" sz="1400" b="0" u="none" baseline="30000">
                <a:latin typeface="Arial Narrow" pitchFamily="34" charset="0"/>
                <a:sym typeface="Symbol" pitchFamily="18" charset="2"/>
              </a:rPr>
              <a:t>4</a:t>
            </a:r>
            <a:r>
              <a:rPr lang="en-US" sz="1400" b="0" u="none">
                <a:latin typeface="Arial Narrow" pitchFamily="34" charset="0"/>
                <a:sym typeface="Symbol" pitchFamily="18" charset="2"/>
              </a:rPr>
              <a:t>=5,  2</a:t>
            </a:r>
            <a:r>
              <a:rPr lang="en-US" sz="1400" b="0" u="none" baseline="30000"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400" b="0" u="none">
                <a:latin typeface="Arial Narrow" pitchFamily="34" charset="0"/>
                <a:sym typeface="Symbol" pitchFamily="18" charset="2"/>
              </a:rPr>
              <a:t>=10 1, =&gt; order of 2 is 10  =&gt; 2 is a primitive element !. </a:t>
            </a:r>
          </a:p>
          <a:p>
            <a:pPr marL="457200" indent="-457200" defTabSz="762000"/>
            <a:endParaRPr lang="en-US" sz="1400" b="0" u="none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1905000" y="1066800"/>
            <a:ext cx="5105400" cy="2746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200" b="0" u="none"/>
              <a:t>p=11=2 . 5+1, Possible orders = divisors of p-1=2x5, that is 1,2,5,10. </a:t>
            </a:r>
            <a:endParaRPr lang="en-US" sz="1600" b="0" u="none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5760839" y="4112400"/>
            <a:ext cx="22098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4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endParaRPr lang="en-US" sz="18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="" xmlns:a16="http://schemas.microsoft.com/office/drawing/2014/main" id="{A034818D-658E-4105-8640-6E8484EB08DF}"/>
              </a:ext>
            </a:extLst>
          </p:cNvPr>
          <p:cNvSpPr txBox="1"/>
          <p:nvPr/>
        </p:nvSpPr>
        <p:spPr>
          <a:xfrm>
            <a:off x="3858027" y="5526107"/>
            <a:ext cx="35090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Notice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If an attacker knows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one message, say M=10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The </a:t>
            </a:r>
            <a:r>
              <a:rPr lang="en-US" sz="1400" b="0" u="none" dirty="0" err="1">
                <a:solidFill>
                  <a:srgbClr val="000000"/>
                </a:solidFill>
                <a:latin typeface="Arial Narrow" pitchFamily="34" charset="0"/>
              </a:rPr>
              <a:t>ecryption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 key Z can be revealed simply</a:t>
            </a:r>
            <a:b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 as Z= M</a:t>
            </a:r>
            <a:r>
              <a:rPr lang="en-US" sz="1400" b="0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.C= 10</a:t>
            </a:r>
            <a:r>
              <a:rPr lang="en-US" sz="1400" b="0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.8 mod 11 =3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4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Text Box 2"/>
          <p:cNvSpPr txBox="1">
            <a:spLocks noChangeArrowheads="1"/>
          </p:cNvSpPr>
          <p:nvPr/>
        </p:nvSpPr>
        <p:spPr bwMode="auto">
          <a:xfrm>
            <a:off x="2255709" y="746972"/>
            <a:ext cx="564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Crypto-System (1985)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88731" y="2657958"/>
            <a:ext cx="5263981" cy="348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based on discrete logarithm problem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Security is as that of DH system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DL problem needs less key-bits than RSA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 for the same security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Asymmetric workload: good for some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 applications</a:t>
            </a:r>
          </a:p>
          <a:p>
            <a:pPr marL="185738" marR="0" lvl="0" indent="-185738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ElGamal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encryption is probabilistic,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meaning that a single plaintext would be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encrypted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to many possible ciphertexts as a new random R is required for each encrypted block..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52712" y="20479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>
                <a:solidFill>
                  <a:schemeClr val="hlink"/>
                </a:solidFill>
              </a:rPr>
              <a:t>Disadvantages     </a:t>
            </a:r>
            <a:endParaRPr lang="en-US" sz="2400" u="none">
              <a:solidFill>
                <a:schemeClr val="hlink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0239" y="20479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2400" dirty="0">
                <a:solidFill>
                  <a:schemeClr val="hlink"/>
                </a:solidFill>
              </a:rPr>
              <a:t>Advantages</a:t>
            </a:r>
            <a:endParaRPr lang="en-US" sz="2400" u="none" dirty="0">
              <a:solidFill>
                <a:schemeClr val="hlink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52712" y="2642393"/>
            <a:ext cx="40401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The cryptogram needs more bits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than the plaintext (double)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A new random is needed for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 every  encrypted message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Asymmetric workload: bad for </a:t>
            </a:r>
          </a:p>
          <a:p>
            <a:pPr defTabSz="762000"/>
            <a:r>
              <a:rPr lang="en-US" b="0" u="none" dirty="0">
                <a:solidFill>
                  <a:srgbClr val="023DD0"/>
                </a:solidFill>
                <a:sym typeface="Symbol" pitchFamily="18" charset="2"/>
              </a:rPr>
              <a:t>  some applications</a:t>
            </a:r>
          </a:p>
        </p:txBody>
      </p:sp>
    </p:spTree>
    <p:extLst>
      <p:ext uri="{BB962C8B-B14F-4D97-AF65-F5344CB8AC3E}">
        <p14:creationId xmlns:p14="http://schemas.microsoft.com/office/powerpoint/2010/main" val="37726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1905</Words>
  <Application>Microsoft Office PowerPoint</Application>
  <PresentationFormat>Benutzerdefiniert</PresentationFormat>
  <Paragraphs>421</Paragraphs>
  <Slides>22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809</cp:revision>
  <cp:lastPrinted>2015-11-05T16:59:30Z</cp:lastPrinted>
  <dcterms:created xsi:type="dcterms:W3CDTF">1996-03-01T13:14:56Z</dcterms:created>
  <dcterms:modified xsi:type="dcterms:W3CDTF">2023-05-16T22:44:39Z</dcterms:modified>
</cp:coreProperties>
</file>